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82" r:id="rId2"/>
    <p:sldId id="370" r:id="rId3"/>
    <p:sldId id="434" r:id="rId4"/>
    <p:sldId id="435" r:id="rId5"/>
    <p:sldId id="436" r:id="rId6"/>
    <p:sldId id="437" r:id="rId7"/>
    <p:sldId id="348" r:id="rId8"/>
    <p:sldId id="349" r:id="rId9"/>
    <p:sldId id="393" r:id="rId10"/>
    <p:sldId id="350" r:id="rId11"/>
    <p:sldId id="394" r:id="rId12"/>
    <p:sldId id="395" r:id="rId13"/>
    <p:sldId id="396" r:id="rId14"/>
    <p:sldId id="374" r:id="rId15"/>
    <p:sldId id="402" r:id="rId16"/>
    <p:sldId id="398" r:id="rId17"/>
    <p:sldId id="399" r:id="rId18"/>
    <p:sldId id="400" r:id="rId19"/>
    <p:sldId id="351" r:id="rId20"/>
    <p:sldId id="365" r:id="rId21"/>
    <p:sldId id="397" r:id="rId22"/>
    <p:sldId id="366" r:id="rId23"/>
    <p:sldId id="429" r:id="rId24"/>
    <p:sldId id="430" r:id="rId25"/>
    <p:sldId id="433" r:id="rId26"/>
    <p:sldId id="355" r:id="rId27"/>
    <p:sldId id="367" r:id="rId28"/>
    <p:sldId id="356" r:id="rId29"/>
    <p:sldId id="357" r:id="rId30"/>
    <p:sldId id="368" r:id="rId31"/>
    <p:sldId id="358" r:id="rId32"/>
    <p:sldId id="369" r:id="rId33"/>
    <p:sldId id="359" r:id="rId34"/>
    <p:sldId id="360" r:id="rId35"/>
    <p:sldId id="361" r:id="rId36"/>
    <p:sldId id="362" r:id="rId37"/>
    <p:sldId id="363" r:id="rId38"/>
    <p:sldId id="364" r:id="rId39"/>
    <p:sldId id="326" r:id="rId40"/>
    <p:sldId id="327" r:id="rId41"/>
    <p:sldId id="371" r:id="rId42"/>
    <p:sldId id="372" r:id="rId43"/>
    <p:sldId id="373" r:id="rId44"/>
    <p:sldId id="381" r:id="rId45"/>
    <p:sldId id="431" r:id="rId46"/>
    <p:sldId id="428" r:id="rId47"/>
    <p:sldId id="386" r:id="rId48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E4B8C40-C1BE-4BD9-A895-3F94BC0AF348}">
          <p14:sldIdLst>
            <p14:sldId id="282"/>
            <p14:sldId id="370"/>
            <p14:sldId id="434"/>
            <p14:sldId id="435"/>
            <p14:sldId id="436"/>
            <p14:sldId id="437"/>
            <p14:sldId id="348"/>
            <p14:sldId id="349"/>
            <p14:sldId id="393"/>
            <p14:sldId id="350"/>
            <p14:sldId id="394"/>
            <p14:sldId id="395"/>
            <p14:sldId id="396"/>
            <p14:sldId id="374"/>
            <p14:sldId id="402"/>
            <p14:sldId id="398"/>
            <p14:sldId id="399"/>
            <p14:sldId id="400"/>
            <p14:sldId id="351"/>
            <p14:sldId id="365"/>
            <p14:sldId id="397"/>
            <p14:sldId id="366"/>
            <p14:sldId id="429"/>
            <p14:sldId id="430"/>
            <p14:sldId id="433"/>
            <p14:sldId id="355"/>
            <p14:sldId id="367"/>
            <p14:sldId id="356"/>
            <p14:sldId id="357"/>
            <p14:sldId id="368"/>
            <p14:sldId id="358"/>
            <p14:sldId id="369"/>
            <p14:sldId id="359"/>
            <p14:sldId id="360"/>
            <p14:sldId id="361"/>
            <p14:sldId id="362"/>
            <p14:sldId id="363"/>
            <p14:sldId id="364"/>
            <p14:sldId id="326"/>
            <p14:sldId id="327"/>
            <p14:sldId id="371"/>
            <p14:sldId id="372"/>
            <p14:sldId id="373"/>
            <p14:sldId id="381"/>
            <p14:sldId id="431"/>
            <p14:sldId id="428"/>
            <p14:sldId id="3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7E18"/>
    <a:srgbClr val="E89030"/>
    <a:srgbClr val="019B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88908" autoAdjust="0"/>
  </p:normalViewPr>
  <p:slideViewPr>
    <p:cSldViewPr snapToGrid="0">
      <p:cViewPr varScale="1">
        <p:scale>
          <a:sx n="102" d="100"/>
          <a:sy n="102" d="100"/>
        </p:scale>
        <p:origin x="89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DAE3C-C6D4-4DA1-B75A-C50ACF7CDA8C}" type="datetimeFigureOut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9A2D9-24B1-4A54-92E8-E13F57BB08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443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66D29-2C9F-482D-8EDB-74F9B791B4BA}" type="datetimeFigureOut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C6CC0-F671-4CA6-888B-06EA2CCC01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2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危害</a:t>
            </a:r>
            <a:r>
              <a:rPr lang="en-US" altLang="zh-TW" dirty="0" smtClean="0"/>
              <a:t>:</a:t>
            </a:r>
            <a:r>
              <a:rPr lang="zh-TW" altLang="en-US" dirty="0" smtClean="0"/>
              <a:t>室內電線老舊，引發電線走火；電源線安裝錯誤，導致火災；實驗室烘箱電線走火；有機溶劑翻倒洩漏；乾燥箱溫度失控發生火災</a:t>
            </a:r>
            <a:r>
              <a:rPr lang="en-US" altLang="zh-TW" dirty="0" smtClean="0"/>
              <a:t>…</a:t>
            </a:r>
          </a:p>
          <a:p>
            <a:r>
              <a:rPr lang="zh-TW" altLang="en-US" dirty="0" smtClean="0"/>
              <a:t>風險</a:t>
            </a:r>
            <a:r>
              <a:rPr lang="en-US" altLang="zh-TW" dirty="0" smtClean="0"/>
              <a:t>: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58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桶子及箱子未固定，當用力鑽牆壁時，重量及震動會導致人員摔落。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重心不穩，易導致摔落。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延長線未包好，避免電線外漏，導致感電。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320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1.A</a:t>
            </a:r>
            <a:r>
              <a:rPr lang="zh-TW" altLang="en-US" dirty="0" smtClean="0"/>
              <a:t>字梯沒有金屬繫材，建議需金屬繫材，比安全穩固。</a:t>
            </a:r>
            <a:endParaRPr lang="en-US" altLang="zh-TW" dirty="0" smtClean="0"/>
          </a:p>
          <a:p>
            <a:r>
              <a:rPr lang="en-US" altLang="zh-TW" dirty="0" smtClean="0"/>
              <a:t>2.B</a:t>
            </a:r>
            <a:r>
              <a:rPr lang="zh-TW" altLang="en-US" dirty="0" smtClean="0"/>
              <a:t>使用</a:t>
            </a:r>
            <a:r>
              <a:rPr lang="en-US" altLang="zh-TW" dirty="0" smtClean="0"/>
              <a:t>A</a:t>
            </a:r>
            <a:r>
              <a:rPr lang="zh-TW" altLang="en-US" dirty="0" smtClean="0"/>
              <a:t>字梯不穩，可能跌落。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桶子翻倒在地上，人員走路可能會踢到，導致跌倒。</a:t>
            </a:r>
            <a:endParaRPr lang="en-US" altLang="zh-TW" dirty="0" smtClean="0"/>
          </a:p>
          <a:p>
            <a:r>
              <a:rPr lang="en-US" altLang="zh-TW" dirty="0" smtClean="0"/>
              <a:t>4.A</a:t>
            </a:r>
            <a:r>
              <a:rPr lang="zh-TW" altLang="en-US" dirty="0" smtClean="0"/>
              <a:t>一邊滑手機一邊走路。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19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地面有水，會滑倒。</a:t>
            </a:r>
            <a:endParaRPr lang="en-US" altLang="zh-TW" dirty="0" smtClean="0"/>
          </a:p>
          <a:p>
            <a:r>
              <a:rPr lang="en-US" altLang="zh-TW" dirty="0" smtClean="0"/>
              <a:t>2.2</a:t>
            </a:r>
            <a:r>
              <a:rPr lang="zh-TW" altLang="en-US" dirty="0" smtClean="0"/>
              <a:t>個人背對工作</a:t>
            </a:r>
            <a:r>
              <a:rPr lang="en-US" altLang="zh-TW" dirty="0" smtClean="0"/>
              <a:t>(</a:t>
            </a:r>
            <a:r>
              <a:rPr lang="zh-TW" altLang="en-US" dirty="0" smtClean="0"/>
              <a:t>倒熱開水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茶水間位置狹窄，人員易碰撞。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5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穿拖鞋易滑倒、絆倒。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熱的液體倒置溶液，可能會燙傷人員。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14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50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388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本質安全設計是指機械設計時透過人因工程學的考量，在設計階段採取措施來消除設備潛在危險的設計方式。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6CC0-F671-4CA6-888B-06EA2CCC01F3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1241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事業單位在決定控制措施除須考量問題的大小或風險程度外，尚須考量：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一</a:t>
            </a:r>
            <a:r>
              <a:rPr lang="en-US" altLang="zh-TW" smtClean="0"/>
              <a:t>) </a:t>
            </a:r>
            <a:r>
              <a:rPr lang="zh-TW" altLang="en-US" smtClean="0"/>
              <a:t>安全衛生法規的要求。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二</a:t>
            </a:r>
            <a:r>
              <a:rPr lang="en-US" altLang="zh-TW" smtClean="0"/>
              <a:t>) </a:t>
            </a:r>
            <a:r>
              <a:rPr lang="zh-TW" altLang="en-US" smtClean="0"/>
              <a:t>現階段的知識水準，包括來自安全衛生主管機關、勞動檢查機構、安全衛生服務機構及其他服務機構之資訊或報告。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三</a:t>
            </a:r>
            <a:r>
              <a:rPr lang="en-US" altLang="zh-TW" smtClean="0"/>
              <a:t>) </a:t>
            </a:r>
            <a:r>
              <a:rPr lang="zh-TW" altLang="en-US" smtClean="0"/>
              <a:t>事業單位的財務、作業及業務等需求。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四</a:t>
            </a:r>
            <a:r>
              <a:rPr lang="en-US" altLang="zh-TW" smtClean="0"/>
              <a:t>) </a:t>
            </a:r>
            <a:r>
              <a:rPr lang="zh-TW" altLang="en-US" smtClean="0"/>
              <a:t>現有人員的安衛知識、技能、作業實務等。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五</a:t>
            </a:r>
            <a:r>
              <a:rPr lang="en-US" altLang="zh-TW" smtClean="0"/>
              <a:t>) </a:t>
            </a:r>
            <a:r>
              <a:rPr lang="zh-TW" altLang="en-US" smtClean="0"/>
              <a:t>利害相關者的觀點。</a:t>
            </a:r>
          </a:p>
          <a:p>
            <a:r>
              <a:rPr lang="en-US" altLang="zh-TW" smtClean="0"/>
              <a:t>(</a:t>
            </a:r>
            <a:r>
              <a:rPr lang="zh-TW" altLang="en-US" smtClean="0"/>
              <a:t>六</a:t>
            </a:r>
            <a:r>
              <a:rPr lang="en-US" altLang="zh-TW" smtClean="0"/>
              <a:t>) </a:t>
            </a:r>
            <a:r>
              <a:rPr lang="zh-TW" altLang="en-US" smtClean="0"/>
              <a:t>是否會產生新的危害事件？如會，其風險是否可以控制與接受？</a:t>
            </a:r>
            <a:endParaRPr lang="en-US" altLang="zh-TW" smtClean="0"/>
          </a:p>
          <a:p>
            <a:endParaRPr lang="en-US" altLang="zh-TW" smtClean="0"/>
          </a:p>
          <a:p>
            <a:r>
              <a:rPr lang="en-US" altLang="zh-TW" smtClean="0"/>
              <a:t>TOSHMS </a:t>
            </a:r>
            <a:r>
              <a:rPr lang="zh-TW" altLang="en-US" smtClean="0"/>
              <a:t>驗證規範之要求</a:t>
            </a:r>
            <a:br>
              <a:rPr lang="zh-TW" altLang="en-US" smtClean="0"/>
            </a:br>
            <a:r>
              <a:rPr lang="zh-TW" altLang="en-US" smtClean="0"/>
              <a:t>（一）</a:t>
            </a:r>
            <a:r>
              <a:rPr lang="en-US" altLang="zh-TW" smtClean="0"/>
              <a:t>4.3.1 </a:t>
            </a:r>
            <a:r>
              <a:rPr lang="zh-TW" altLang="en-US" smtClean="0"/>
              <a:t>危害鑑別、風險評估及決定控制措施</a:t>
            </a:r>
            <a:endParaRPr lang="en-US" altLang="zh-TW" smtClean="0"/>
          </a:p>
          <a:p>
            <a:r>
              <a:rPr lang="zh-TW" altLang="en-US" smtClean="0"/>
              <a:t>在決定控制措施，或是考慮變更現有控制措施時，應依據下列順序以考量降低風險：</a:t>
            </a:r>
          </a:p>
          <a:p>
            <a:r>
              <a:rPr lang="en-US" altLang="zh-TW" smtClean="0"/>
              <a:t>1. </a:t>
            </a:r>
            <a:r>
              <a:rPr lang="zh-TW" altLang="en-US" smtClean="0"/>
              <a:t>消除。</a:t>
            </a:r>
          </a:p>
          <a:p>
            <a:r>
              <a:rPr lang="en-US" altLang="zh-TW" smtClean="0"/>
              <a:t>2. </a:t>
            </a:r>
            <a:r>
              <a:rPr lang="zh-TW" altLang="en-US" smtClean="0"/>
              <a:t>取代。</a:t>
            </a:r>
          </a:p>
          <a:p>
            <a:r>
              <a:rPr lang="en-US" altLang="zh-TW" smtClean="0"/>
              <a:t>3. </a:t>
            </a:r>
            <a:r>
              <a:rPr lang="zh-TW" altLang="en-US" smtClean="0"/>
              <a:t>工程控制措施。</a:t>
            </a:r>
          </a:p>
          <a:p>
            <a:r>
              <a:rPr lang="en-US" altLang="zh-TW" smtClean="0"/>
              <a:t>4. </a:t>
            </a:r>
            <a:r>
              <a:rPr lang="zh-TW" altLang="en-US" smtClean="0"/>
              <a:t>標示</a:t>
            </a:r>
            <a:r>
              <a:rPr lang="en-US" altLang="zh-TW" smtClean="0"/>
              <a:t>/</a:t>
            </a:r>
            <a:r>
              <a:rPr lang="zh-TW" altLang="en-US" smtClean="0"/>
              <a:t>警告與</a:t>
            </a:r>
            <a:r>
              <a:rPr lang="en-US" altLang="zh-TW" smtClean="0"/>
              <a:t>/</a:t>
            </a:r>
            <a:r>
              <a:rPr lang="zh-TW" altLang="en-US" smtClean="0"/>
              <a:t>或管理控制措施。</a:t>
            </a:r>
          </a:p>
          <a:p>
            <a:r>
              <a:rPr lang="en-US" altLang="zh-TW" smtClean="0"/>
              <a:t>5. </a:t>
            </a:r>
            <a:r>
              <a:rPr lang="zh-TW" altLang="en-US" smtClean="0"/>
              <a:t>個人防護器具。</a:t>
            </a:r>
          </a:p>
          <a:p>
            <a:endParaRPr lang="zh-TW" altLang="en-US" smtClean="0"/>
          </a:p>
          <a:p>
            <a:endParaRPr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1D801F5E-3F84-412B-838D-90C5073A7C0B}" type="slidenum">
              <a:rPr lang="zh-TW" altLang="en-US"/>
              <a:pPr eaLnBrk="1" hangingPunct="1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286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laws.mol.gov.tw/FLAW/FLAWDOC01.aspx?lsid=FL015013&amp;flno=23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019426" y="2373075"/>
            <a:ext cx="7067549" cy="19227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b="1" dirty="0" smtClean="0"/>
              <a:t>實驗室安全衛生</a:t>
            </a:r>
            <a:r>
              <a:rPr lang="en-US" altLang="zh-TW" sz="5400" b="1" dirty="0" smtClean="0"/>
              <a:t/>
            </a:r>
            <a:br>
              <a:rPr lang="en-US" altLang="zh-TW" sz="5400" b="1" dirty="0" smtClean="0"/>
            </a:br>
            <a:r>
              <a:rPr lang="zh-TW" altLang="zh-TW" sz="5400" b="1" dirty="0" smtClean="0"/>
              <a:t>危害鑑別</a:t>
            </a:r>
            <a:r>
              <a:rPr lang="zh-TW" altLang="en-US" sz="5400" b="1" dirty="0" smtClean="0"/>
              <a:t>與</a:t>
            </a:r>
            <a:r>
              <a:rPr lang="zh-TW" altLang="zh-TW" sz="5400" b="1" dirty="0" smtClean="0"/>
              <a:t>風險評估</a:t>
            </a:r>
            <a:endParaRPr lang="zh-TW" altLang="en-US" sz="5400" b="1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90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62832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     作業清查原則</a:t>
            </a:r>
            <a:endParaRPr lang="en-US" altLang="zh-TW" sz="5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00894" y="1971675"/>
            <a:ext cx="9601200" cy="466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dirty="0" smtClean="0"/>
              <a:t>1.</a:t>
            </a:r>
            <a:r>
              <a:rPr lang="zh-TW" altLang="en-US" sz="3600" dirty="0" smtClean="0"/>
              <a:t>依據實驗場所之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各單元</a:t>
            </a:r>
            <a:r>
              <a:rPr lang="zh-TW" altLang="en-US" sz="3600" dirty="0" smtClean="0"/>
              <a:t>或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製程</a:t>
            </a:r>
            <a:r>
              <a:rPr lang="zh-TW" altLang="en-US" sz="3600" dirty="0" smtClean="0"/>
              <a:t>辨識所有須執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行的作業。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en-US" altLang="zh-TW" sz="3600" dirty="0" smtClean="0"/>
              <a:t>2.</a:t>
            </a:r>
            <a:r>
              <a:rPr lang="zh-TW" altLang="en-US" sz="3600" dirty="0" smtClean="0"/>
              <a:t>須涵蓋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例行性作業、非例行性作業</a:t>
            </a:r>
            <a:r>
              <a:rPr lang="zh-TW" altLang="en-US" sz="3600" dirty="0" smtClean="0"/>
              <a:t>，包含正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常操作、異常處理及特殊狀況出理等作業。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en-US" altLang="zh-TW" sz="3600" dirty="0" smtClean="0"/>
              <a:t>3.</a:t>
            </a:r>
            <a:r>
              <a:rPr lang="zh-TW" altLang="en-US" sz="3600" dirty="0" smtClean="0"/>
              <a:t>訂有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標準作業程序</a:t>
            </a:r>
            <a:r>
              <a:rPr lang="zh-TW" altLang="en-US" sz="3600" dirty="0" smtClean="0"/>
              <a:t>、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工作指導書</a:t>
            </a:r>
            <a:r>
              <a:rPr lang="zh-TW" altLang="en-US" sz="3600" dirty="0" smtClean="0"/>
              <a:t>等之作業均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需納入。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en-US" altLang="zh-TW" sz="3600" dirty="0" smtClean="0"/>
              <a:t>4.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非人為操作之作業</a:t>
            </a:r>
            <a:r>
              <a:rPr lang="zh-TW" altLang="en-US" sz="3600" dirty="0" smtClean="0"/>
              <a:t>、</a:t>
            </a:r>
            <a:r>
              <a:rPr lang="zh-TW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半自動化或自動化</a:t>
            </a:r>
            <a:r>
              <a:rPr lang="zh-TW" altLang="en-US" sz="3600" dirty="0" smtClean="0"/>
              <a:t>等製</a:t>
            </a:r>
            <a:endParaRPr lang="en-US" altLang="zh-TW" sz="3600" dirty="0" smtClean="0"/>
          </a:p>
          <a:p>
            <a:pPr>
              <a:lnSpc>
                <a:spcPts val="4500"/>
              </a:lnSpc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程亦需包含在內。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000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03924" y="166910"/>
            <a:ext cx="8911687" cy="696690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 rotWithShape="1">
          <a:blip r:embed="rId2"/>
          <a:srcRect l="54484" t="16162" r="11020" b="3370"/>
          <a:stretch/>
        </p:blipFill>
        <p:spPr bwMode="auto">
          <a:xfrm>
            <a:off x="1601528" y="990600"/>
            <a:ext cx="10311072" cy="5715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 7"/>
          <p:cNvSpPr/>
          <p:nvPr/>
        </p:nvSpPr>
        <p:spPr>
          <a:xfrm>
            <a:off x="1601528" y="990600"/>
            <a:ext cx="10311072" cy="1524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63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03924" y="166910"/>
            <a:ext cx="8911687" cy="696690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 rotWithShape="1">
          <a:blip r:embed="rId2"/>
          <a:srcRect l="54163" t="14099" r="11234" b="6809"/>
          <a:stretch/>
        </p:blipFill>
        <p:spPr bwMode="auto">
          <a:xfrm>
            <a:off x="1475324" y="977900"/>
            <a:ext cx="10246776" cy="55911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90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/>
          <p:nvPr/>
        </p:nvPicPr>
        <p:blipFill rotWithShape="1">
          <a:blip r:embed="rId2"/>
          <a:srcRect l="54270" t="14787" r="11019" b="4745"/>
          <a:stretch/>
        </p:blipFill>
        <p:spPr bwMode="auto">
          <a:xfrm>
            <a:off x="1573212" y="1019174"/>
            <a:ext cx="9907588" cy="568642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標題 3"/>
          <p:cNvSpPr txBox="1">
            <a:spLocks/>
          </p:cNvSpPr>
          <p:nvPr/>
        </p:nvSpPr>
        <p:spPr>
          <a:xfrm>
            <a:off x="1703924" y="1669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48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263973"/>
            <a:ext cx="9722076" cy="177709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作業條件清查表</a:t>
            </a:r>
          </a:p>
        </p:txBody>
      </p:sp>
      <p:pic>
        <p:nvPicPr>
          <p:cNvPr id="6" name="圖片 5"/>
          <p:cNvPicPr/>
          <p:nvPr/>
        </p:nvPicPr>
        <p:blipFill rotWithShape="1">
          <a:blip r:embed="rId2"/>
          <a:srcRect l="59662" t="19871" r="3637" b="12553"/>
          <a:stretch/>
        </p:blipFill>
        <p:spPr bwMode="auto">
          <a:xfrm>
            <a:off x="2255373" y="1816844"/>
            <a:ext cx="8545978" cy="491733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流程圖: 程序 1"/>
          <p:cNvSpPr/>
          <p:nvPr/>
        </p:nvSpPr>
        <p:spPr>
          <a:xfrm>
            <a:off x="2255373" y="1816844"/>
            <a:ext cx="450120" cy="224226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3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263973"/>
            <a:ext cx="9722076" cy="177709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       作業資格說明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63966" y="2041070"/>
            <a:ext cx="106339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TW" sz="3200" dirty="0"/>
              <a:t>1.</a:t>
            </a:r>
            <a:r>
              <a:rPr lang="zh-TW" altLang="en-US" sz="3200" dirty="0"/>
              <a:t>一般性：須接受一般安全衛生教育訓練</a:t>
            </a:r>
            <a:r>
              <a:rPr lang="en-US" altLang="zh-TW" sz="3200" dirty="0"/>
              <a:t>(3Hr)</a:t>
            </a:r>
            <a:r>
              <a:rPr lang="zh-TW" altLang="en-US" sz="3200" dirty="0" smtClean="0"/>
              <a:t>；</a:t>
            </a:r>
            <a:endParaRPr lang="en-US" altLang="zh-TW" sz="3200" dirty="0" smtClean="0"/>
          </a:p>
          <a:p>
            <a:pPr>
              <a:lnSpc>
                <a:spcPts val="4200"/>
              </a:lnSpc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          每三年</a:t>
            </a:r>
            <a:r>
              <a:rPr lang="zh-TW" altLang="en-US" sz="3200" dirty="0"/>
              <a:t>應再接受一次複訓</a:t>
            </a:r>
            <a:r>
              <a:rPr lang="en-US" altLang="zh-TW" sz="3200" dirty="0"/>
              <a:t>(3Hr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。</a:t>
            </a:r>
            <a:endParaRPr lang="zh-TW" altLang="en-US" sz="3200" dirty="0"/>
          </a:p>
          <a:p>
            <a:pPr>
              <a:lnSpc>
                <a:spcPts val="4200"/>
              </a:lnSpc>
            </a:pPr>
            <a:r>
              <a:rPr lang="en-US" altLang="zh-TW" sz="3200" dirty="0"/>
              <a:t>2.</a:t>
            </a:r>
            <a:r>
              <a:rPr lang="zh-TW" altLang="en-US" sz="3200" dirty="0"/>
              <a:t>化學性：須接受危險物及有害物通</a:t>
            </a:r>
            <a:r>
              <a:rPr lang="zh-TW" altLang="en-US" sz="3200" dirty="0" smtClean="0"/>
              <a:t>識教育訓練</a:t>
            </a:r>
            <a:r>
              <a:rPr lang="en-US" altLang="zh-TW" sz="3200" dirty="0"/>
              <a:t>(3Hr)</a:t>
            </a:r>
            <a:endParaRPr lang="en-US" altLang="zh-TW" sz="3200" dirty="0" smtClean="0"/>
          </a:p>
          <a:p>
            <a:pPr>
              <a:lnSpc>
                <a:spcPts val="4200"/>
              </a:lnSpc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         ；</a:t>
            </a:r>
            <a:r>
              <a:rPr lang="zh-TW" altLang="en-US" sz="3200" dirty="0"/>
              <a:t>每三年應再接受一次複訓</a:t>
            </a:r>
            <a:r>
              <a:rPr lang="en-US" altLang="zh-TW" sz="3200" dirty="0"/>
              <a:t>(3Hr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。</a:t>
            </a:r>
            <a:endParaRPr lang="zh-TW" altLang="en-US" sz="3200" dirty="0"/>
          </a:p>
          <a:p>
            <a:pPr>
              <a:lnSpc>
                <a:spcPts val="4200"/>
              </a:lnSpc>
            </a:pPr>
            <a:r>
              <a:rPr lang="en-US" altLang="zh-TW" sz="3200" dirty="0"/>
              <a:t>3.</a:t>
            </a:r>
            <a:r>
              <a:rPr lang="zh-TW" altLang="en-US" sz="3200" dirty="0"/>
              <a:t>毒性化學物質：須接受毒化物通</a:t>
            </a:r>
            <a:r>
              <a:rPr lang="zh-TW" altLang="en-US" sz="3200" dirty="0" smtClean="0"/>
              <a:t>識教育</a:t>
            </a:r>
            <a:r>
              <a:rPr lang="zh-TW" altLang="en-US" sz="3200" dirty="0"/>
              <a:t>訓練</a:t>
            </a:r>
            <a:r>
              <a:rPr lang="en-US" altLang="zh-TW" sz="3200" dirty="0"/>
              <a:t>(3Hr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。</a:t>
            </a:r>
            <a:endParaRPr lang="zh-TW" altLang="en-US" sz="3200" dirty="0"/>
          </a:p>
          <a:p>
            <a:pPr>
              <a:lnSpc>
                <a:spcPts val="4200"/>
              </a:lnSpc>
            </a:pPr>
            <a:r>
              <a:rPr lang="en-US" altLang="zh-TW" sz="3200" dirty="0"/>
              <a:t>4.</a:t>
            </a:r>
            <a:r>
              <a:rPr lang="zh-TW" altLang="en-US" sz="3200" dirty="0"/>
              <a:t>生物性：須接受生物安全及生物保全教育訓練</a:t>
            </a:r>
            <a:r>
              <a:rPr lang="en-US" altLang="zh-TW" sz="3200" dirty="0"/>
              <a:t>(8Hr)</a:t>
            </a:r>
            <a:r>
              <a:rPr lang="zh-TW" altLang="en-US" sz="3200" dirty="0" smtClean="0"/>
              <a:t>；</a:t>
            </a:r>
            <a:endParaRPr lang="en-US" altLang="zh-TW" sz="3200" dirty="0" smtClean="0"/>
          </a:p>
          <a:p>
            <a:pPr>
              <a:lnSpc>
                <a:spcPts val="4200"/>
              </a:lnSpc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         每年</a:t>
            </a:r>
            <a:r>
              <a:rPr lang="zh-TW" altLang="en-US" sz="3200" dirty="0"/>
              <a:t>應接受複訓</a:t>
            </a:r>
            <a:r>
              <a:rPr lang="en-US" altLang="zh-TW" sz="3200" dirty="0"/>
              <a:t>(4Hr</a:t>
            </a:r>
            <a:r>
              <a:rPr lang="en-US" altLang="zh-TW" sz="3200" dirty="0" smtClean="0"/>
              <a:t>)</a:t>
            </a:r>
            <a:r>
              <a:rPr lang="zh-TW" altLang="en-US" sz="3200" dirty="0"/>
              <a:t>。</a:t>
            </a:r>
          </a:p>
          <a:p>
            <a:pPr>
              <a:lnSpc>
                <a:spcPts val="4200"/>
              </a:lnSpc>
            </a:pPr>
            <a:r>
              <a:rPr lang="en-US" altLang="zh-TW" sz="3200" dirty="0"/>
              <a:t>5.</a:t>
            </a:r>
            <a:r>
              <a:rPr lang="zh-TW" altLang="en-US" sz="3200" dirty="0"/>
              <a:t>輻射性</a:t>
            </a:r>
            <a:r>
              <a:rPr lang="zh-TW" altLang="en-US" sz="3200" dirty="0" smtClean="0"/>
              <a:t>：輻射性</a:t>
            </a:r>
            <a:r>
              <a:rPr lang="zh-TW" altLang="en-US" sz="3200" dirty="0"/>
              <a:t>作業之教育</a:t>
            </a:r>
            <a:r>
              <a:rPr lang="zh-TW" altLang="en-US" sz="3200" dirty="0" smtClean="0"/>
              <a:t>訓練</a:t>
            </a:r>
            <a:r>
              <a:rPr lang="en-US" altLang="zh-TW" sz="3200" dirty="0"/>
              <a:t>(3Hr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112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/>
          <p:nvPr/>
        </p:nvPicPr>
        <p:blipFill rotWithShape="1">
          <a:blip r:embed="rId2"/>
          <a:srcRect l="54377" t="18331" r="11394" b="6121"/>
          <a:stretch/>
        </p:blipFill>
        <p:spPr bwMode="auto">
          <a:xfrm>
            <a:off x="1752600" y="939800"/>
            <a:ext cx="9804399" cy="586739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3"/>
          <p:cNvSpPr/>
          <p:nvPr/>
        </p:nvSpPr>
        <p:spPr>
          <a:xfrm>
            <a:off x="1676400" y="939800"/>
            <a:ext cx="35560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1854200" y="1542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9947274" y="3238500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999124" y="5675699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4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2"/>
          <a:srcRect l="54051" t="22094" r="11132" b="5883"/>
          <a:stretch/>
        </p:blipFill>
        <p:spPr bwMode="auto">
          <a:xfrm>
            <a:off x="1739900" y="990600"/>
            <a:ext cx="9486900" cy="5867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1703924" y="1669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693275" y="3084899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599074" y="6190049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648286" y="4971449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一般性、化學性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91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2"/>
          <a:srcRect l="54201" t="12318" r="10529" b="14238"/>
          <a:stretch/>
        </p:blipFill>
        <p:spPr bwMode="auto">
          <a:xfrm>
            <a:off x="1739582" y="1193164"/>
            <a:ext cx="9753918" cy="55759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1945224" y="3320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52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2116573"/>
            <a:ext cx="8692244" cy="46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616074" y="566960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定義</a:t>
            </a:r>
            <a:endParaRPr lang="zh-TW" altLang="en-US" sz="44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914401" y="1619250"/>
            <a:ext cx="11172824" cy="40005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危害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：一個潛在的傷害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包括人員受傷或疾病、</a:t>
            </a: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   財產損失、實驗場所環境損害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風險：能造成人傷亡或財產損失的可能性。</a:t>
            </a: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   風險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(R)=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事故發生頻率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(F)*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事故嚴重率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(C)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58158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77975" y="295275"/>
            <a:ext cx="9944100" cy="626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600" dirty="0" smtClean="0">
                <a:solidFill>
                  <a:srgbClr val="0070C0"/>
                </a:solidFill>
              </a:rPr>
              <a:t>從人員</a:t>
            </a:r>
            <a:r>
              <a:rPr lang="zh-TW" altLang="en-US" sz="3600" dirty="0">
                <a:solidFill>
                  <a:srgbClr val="0070C0"/>
                </a:solidFill>
              </a:rPr>
              <a:t>、設備</a:t>
            </a:r>
            <a:r>
              <a:rPr lang="zh-TW" altLang="en-US" sz="3600" dirty="0" smtClean="0">
                <a:solidFill>
                  <a:srgbClr val="0070C0"/>
                </a:solidFill>
              </a:rPr>
              <a:t>、物料、環境等方面</a:t>
            </a:r>
            <a:r>
              <a:rPr lang="zh-TW" altLang="en-US" sz="3600" dirty="0">
                <a:solidFill>
                  <a:srgbClr val="0070C0"/>
                </a:solidFill>
              </a:rPr>
              <a:t>辨識</a:t>
            </a:r>
            <a:r>
              <a:rPr lang="zh-TW" altLang="en-US" sz="3600" dirty="0" smtClean="0">
                <a:solidFill>
                  <a:srgbClr val="0070C0"/>
                </a:solidFill>
              </a:rPr>
              <a:t>出</a:t>
            </a:r>
            <a:r>
              <a:rPr lang="zh-TW" altLang="en-US" sz="3600" dirty="0">
                <a:solidFill>
                  <a:srgbClr val="0070C0"/>
                </a:solidFill>
              </a:rPr>
              <a:t>各項</a:t>
            </a:r>
            <a:endParaRPr lang="en-US" altLang="zh-TW" sz="3600" dirty="0" smtClean="0">
              <a:solidFill>
                <a:srgbClr val="0070C0"/>
              </a:solidFill>
            </a:endParaRPr>
          </a:p>
          <a:p>
            <a:pPr>
              <a:lnSpc>
                <a:spcPts val="5000"/>
              </a:lnSpc>
            </a:pPr>
            <a:r>
              <a:rPr lang="zh-TW" altLang="en-US" sz="3600" dirty="0" smtClean="0">
                <a:solidFill>
                  <a:srgbClr val="0070C0"/>
                </a:solidFill>
              </a:rPr>
              <a:t>作業的危害</a:t>
            </a:r>
            <a:r>
              <a:rPr lang="en-US" altLang="zh-TW" sz="3600" dirty="0" smtClean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ts val="5000"/>
              </a:lnSpc>
            </a:pPr>
            <a:r>
              <a:rPr lang="zh-TW" altLang="zh-TW" sz="40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人員：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2400" dirty="0"/>
              <a:t>  </a:t>
            </a:r>
            <a:r>
              <a:rPr lang="en-US" altLang="zh-TW" sz="2400" dirty="0" smtClean="0"/>
              <a:t>1.</a:t>
            </a:r>
            <a:r>
              <a:rPr lang="zh-TW" altLang="en-US" sz="2400" dirty="0" smtClean="0"/>
              <a:t>人員在</a:t>
            </a:r>
            <a:r>
              <a:rPr lang="zh-TW" altLang="en-US" sz="2400" dirty="0" smtClean="0">
                <a:solidFill>
                  <a:srgbClr val="FF0000"/>
                </a:solidFill>
              </a:rPr>
              <a:t>精神不濟情形</a:t>
            </a:r>
            <a:r>
              <a:rPr lang="zh-TW" altLang="en-US" sz="2400" dirty="0" smtClean="0"/>
              <a:t>下，進行</a:t>
            </a:r>
            <a:r>
              <a:rPr lang="zh-TW" altLang="en-US" sz="2400" dirty="0" smtClean="0">
                <a:solidFill>
                  <a:srgbClr val="FF0000"/>
                </a:solidFill>
              </a:rPr>
              <a:t>溶劑配置作業</a:t>
            </a:r>
            <a:r>
              <a:rPr lang="zh-TW" altLang="en-US" sz="2400" dirty="0" smtClean="0"/>
              <a:t>或</a:t>
            </a:r>
            <a:r>
              <a:rPr lang="zh-TW" altLang="en-US" sz="2400" dirty="0" smtClean="0">
                <a:solidFill>
                  <a:srgbClr val="FF0000"/>
                </a:solidFill>
              </a:rPr>
              <a:t>收集廢液</a:t>
            </a:r>
            <a:r>
              <a:rPr lang="zh-TW" altLang="en-US" sz="2400" dirty="0" smtClean="0"/>
              <a:t>或</a:t>
            </a:r>
            <a:r>
              <a:rPr lang="zh-TW" altLang="en-US" sz="2400" dirty="0" smtClean="0">
                <a:solidFill>
                  <a:srgbClr val="FF0000"/>
                </a:solidFill>
              </a:rPr>
              <a:t>標示錯誤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易導致化學品洩漏危害或不相容反應。 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2.</a:t>
            </a:r>
            <a:r>
              <a:rPr lang="zh-TW" altLang="en-US" sz="2400" dirty="0" smtClean="0"/>
              <a:t>為節省時間，人員在</a:t>
            </a:r>
            <a:r>
              <a:rPr lang="zh-TW" altLang="en-US" sz="2400" dirty="0" smtClean="0">
                <a:solidFill>
                  <a:srgbClr val="FF0000"/>
                </a:solidFill>
              </a:rPr>
              <a:t>未斷電情況下清洗用電設備</a:t>
            </a:r>
            <a:r>
              <a:rPr lang="zh-TW" altLang="en-US" sz="2400" dirty="0" smtClean="0"/>
              <a:t>，易導致感電。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 smtClean="0"/>
              <a:t>  </a:t>
            </a:r>
            <a:r>
              <a:rPr lang="en-US" altLang="zh-TW" sz="2400" dirty="0" smtClean="0"/>
              <a:t>3.</a:t>
            </a:r>
            <a:r>
              <a:rPr lang="zh-TW" altLang="en-US" sz="2400" dirty="0" smtClean="0"/>
              <a:t>藥品搬移過程中，因人員之協調不足，易引起</a:t>
            </a:r>
            <a:r>
              <a:rPr lang="zh-TW" altLang="en-US" sz="2400" dirty="0" smtClean="0">
                <a:solidFill>
                  <a:srgbClr val="FF0000"/>
                </a:solidFill>
              </a:rPr>
              <a:t>碰撞、掉落</a:t>
            </a:r>
            <a:r>
              <a:rPr lang="zh-TW" altLang="en-US" sz="2400" dirty="0" smtClean="0"/>
              <a:t>等危害。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4.</a:t>
            </a:r>
            <a:r>
              <a:rPr lang="zh-TW" altLang="en-US" sz="2400" dirty="0" smtClean="0"/>
              <a:t>人員在</a:t>
            </a:r>
            <a:r>
              <a:rPr lang="zh-TW" altLang="en-US" sz="2400" dirty="0" smtClean="0">
                <a:solidFill>
                  <a:srgbClr val="FF0000"/>
                </a:solidFill>
              </a:rPr>
              <a:t>用水設備</a:t>
            </a:r>
            <a:r>
              <a:rPr lang="zh-TW" altLang="en-US" sz="2400" dirty="0" smtClean="0"/>
              <a:t>或</a:t>
            </a:r>
            <a:r>
              <a:rPr lang="zh-TW" altLang="en-US" sz="2400" dirty="0" smtClean="0">
                <a:solidFill>
                  <a:srgbClr val="FF0000"/>
                </a:solidFill>
              </a:rPr>
              <a:t>研磨設備</a:t>
            </a:r>
            <a:r>
              <a:rPr lang="zh-TW" altLang="en-US" sz="2400" dirty="0" smtClean="0"/>
              <a:t>前，未依規定接妥</a:t>
            </a:r>
            <a:r>
              <a:rPr lang="zh-TW" altLang="en-US" sz="2400" dirty="0" smtClean="0">
                <a:solidFill>
                  <a:srgbClr val="FF0000"/>
                </a:solidFill>
              </a:rPr>
              <a:t>接地設施</a:t>
            </a:r>
            <a:r>
              <a:rPr lang="zh-TW" altLang="en-US" sz="2400" dirty="0" smtClean="0"/>
              <a:t>或</a:t>
            </a:r>
            <a:r>
              <a:rPr lang="zh-TW" altLang="en-US" sz="2400" dirty="0" smtClean="0">
                <a:solidFill>
                  <a:srgbClr val="FF0000"/>
                </a:solidFill>
              </a:rPr>
              <a:t>漏電斷路器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易導致運轉過程設備本身漏電造成感電危害。</a:t>
            </a:r>
            <a:endParaRPr lang="en-US" altLang="zh-TW" sz="2400" dirty="0" smtClean="0"/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5.</a:t>
            </a:r>
            <a:r>
              <a:rPr lang="zh-TW" altLang="en-US" sz="2400" dirty="0" smtClean="0"/>
              <a:t>具</a:t>
            </a:r>
            <a:r>
              <a:rPr lang="zh-TW" altLang="en-US" sz="2400" dirty="0" smtClean="0">
                <a:solidFill>
                  <a:srgbClr val="FF0000"/>
                </a:solidFill>
              </a:rPr>
              <a:t>粉塵性作業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木屑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，易導致作業過程累積過多的靜電，可能會有</a:t>
            </a:r>
            <a:r>
              <a:rPr lang="zh-TW" altLang="en-US" sz="2400" dirty="0" smtClean="0">
                <a:solidFill>
                  <a:srgbClr val="FF0000"/>
                </a:solidFill>
              </a:rPr>
              <a:t>火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>
              <a:lnSpc>
                <a:spcPts val="4200"/>
              </a:lnSpc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</a:t>
            </a:r>
            <a:r>
              <a:rPr lang="zh-TW" altLang="en-US" sz="2400" dirty="0" smtClean="0">
                <a:solidFill>
                  <a:srgbClr val="FF0000"/>
                </a:solidFill>
              </a:rPr>
              <a:t> 災、爆炸</a:t>
            </a:r>
            <a:r>
              <a:rPr lang="zh-TW" altLang="en-US" sz="2400" dirty="0" smtClean="0"/>
              <a:t>之危害。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8481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01800" y="733425"/>
            <a:ext cx="99441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600" dirty="0">
                <a:solidFill>
                  <a:srgbClr val="0070C0"/>
                </a:solidFill>
              </a:rPr>
              <a:t>從人員、設備</a:t>
            </a:r>
            <a:r>
              <a:rPr lang="zh-TW" altLang="en-US" sz="3600" dirty="0" smtClean="0">
                <a:solidFill>
                  <a:srgbClr val="0070C0"/>
                </a:solidFill>
              </a:rPr>
              <a:t>、物料</a:t>
            </a:r>
            <a:r>
              <a:rPr lang="zh-TW" altLang="en-US" sz="3600" dirty="0">
                <a:solidFill>
                  <a:srgbClr val="0070C0"/>
                </a:solidFill>
              </a:rPr>
              <a:t>、環境等方面辨識出</a:t>
            </a:r>
            <a:r>
              <a:rPr lang="zh-TW" altLang="en-US" sz="3600" dirty="0" smtClean="0">
                <a:solidFill>
                  <a:srgbClr val="0070C0"/>
                </a:solidFill>
              </a:rPr>
              <a:t>各項作業</a:t>
            </a:r>
            <a:r>
              <a:rPr lang="zh-TW" altLang="en-US" sz="3600" dirty="0">
                <a:solidFill>
                  <a:srgbClr val="0070C0"/>
                </a:solidFill>
              </a:rPr>
              <a:t>的危害</a:t>
            </a:r>
            <a:r>
              <a:rPr lang="en-US" altLang="zh-TW" sz="3600" dirty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ts val="5000"/>
              </a:lnSpc>
            </a:pPr>
            <a:r>
              <a:rPr lang="zh-TW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工具：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電器設備可能會引起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感電、火災爆炸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等危害。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反應器、高壓設備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等可能會因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操作不當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而引起高壓  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破裂的危害。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 smtClean="0"/>
              <a:t>工具</a:t>
            </a:r>
            <a:r>
              <a:rPr lang="zh-TW" altLang="en-US" sz="3200" dirty="0"/>
              <a:t>、機器</a:t>
            </a:r>
            <a:r>
              <a:rPr lang="zh-TW" altLang="en-US" sz="3200" dirty="0" smtClean="0"/>
              <a:t>、操作設備</a:t>
            </a:r>
            <a:r>
              <a:rPr lang="zh-TW" altLang="en-US" sz="3200" dirty="0"/>
              <a:t>或其它相關設備可能會</a:t>
            </a:r>
            <a:r>
              <a:rPr lang="zh-TW" altLang="en-US" sz="3200" dirty="0" smtClean="0"/>
              <a:t>造成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什麼</a:t>
            </a:r>
            <a:r>
              <a:rPr lang="zh-TW" altLang="en-US" sz="3200" dirty="0"/>
              <a:t>危害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/>
              <a:t>什麼設備最易發生緊急意外狀況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/>
              <a:t>這些</a:t>
            </a:r>
            <a:r>
              <a:rPr lang="zh-TW" altLang="en-US" sz="3200" dirty="0" smtClean="0"/>
              <a:t>機器、設備</a:t>
            </a:r>
            <a:r>
              <a:rPr lang="zh-TW" altLang="en-US" sz="3200" dirty="0"/>
              <a:t>是如何造成危害的</a:t>
            </a:r>
            <a:r>
              <a:rPr lang="zh-TW" altLang="en-US" sz="3200" dirty="0" smtClean="0"/>
              <a:t>？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46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06525" y="238125"/>
            <a:ext cx="9944100" cy="650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600" dirty="0">
                <a:solidFill>
                  <a:srgbClr val="0070C0"/>
                </a:solidFill>
              </a:rPr>
              <a:t>從人員、設備</a:t>
            </a:r>
            <a:r>
              <a:rPr lang="zh-TW" altLang="en-US" sz="3600" dirty="0" smtClean="0">
                <a:solidFill>
                  <a:srgbClr val="0070C0"/>
                </a:solidFill>
              </a:rPr>
              <a:t>、物料</a:t>
            </a:r>
            <a:r>
              <a:rPr lang="zh-TW" altLang="en-US" sz="3600" dirty="0">
                <a:solidFill>
                  <a:srgbClr val="0070C0"/>
                </a:solidFill>
              </a:rPr>
              <a:t>、環境等方面辨識出各項作業的危害</a:t>
            </a:r>
            <a:r>
              <a:rPr lang="en-US" altLang="zh-TW" sz="3600" dirty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ts val="6500"/>
              </a:lnSpc>
            </a:pPr>
            <a:r>
              <a:rPr lang="zh-TW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物料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化學品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毒性化學物質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可能引起人員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中毒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 smtClean="0"/>
              <a:t>2.</a:t>
            </a:r>
            <a:r>
              <a:rPr lang="zh-TW" altLang="en-US" sz="3200" dirty="0" smtClean="0">
                <a:solidFill>
                  <a:srgbClr val="FF0000"/>
                </a:solidFill>
              </a:rPr>
              <a:t>易燃性物質</a:t>
            </a:r>
            <a:r>
              <a:rPr lang="zh-TW" altLang="en-US" sz="3200" dirty="0" smtClean="0"/>
              <a:t>，易引起</a:t>
            </a:r>
            <a:r>
              <a:rPr lang="zh-TW" altLang="en-US" sz="3200" dirty="0" smtClean="0">
                <a:solidFill>
                  <a:srgbClr val="FF0000"/>
                </a:solidFill>
              </a:rPr>
              <a:t>火災、爆炸</a:t>
            </a:r>
            <a:r>
              <a:rPr lang="zh-TW" altLang="en-US" sz="3200" dirty="0" smtClean="0"/>
              <a:t>危害。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en-US" altLang="zh-TW" sz="3200" dirty="0" smtClean="0"/>
              <a:t>3.</a:t>
            </a:r>
            <a:r>
              <a:rPr lang="zh-TW" altLang="en-US" sz="3200" dirty="0" smtClean="0"/>
              <a:t>人員接觸</a:t>
            </a:r>
            <a:r>
              <a:rPr lang="zh-TW" altLang="en-US" sz="3200" dirty="0" smtClean="0">
                <a:solidFill>
                  <a:srgbClr val="FF0000"/>
                </a:solidFill>
              </a:rPr>
              <a:t>腐蝕性物質</a:t>
            </a:r>
            <a:r>
              <a:rPr lang="zh-TW" altLang="en-US" sz="3200" dirty="0" smtClean="0"/>
              <a:t>，會有</a:t>
            </a:r>
            <a:r>
              <a:rPr lang="zh-TW" altLang="en-US" sz="3200" dirty="0" smtClean="0">
                <a:solidFill>
                  <a:srgbClr val="FF0000"/>
                </a:solidFill>
              </a:rPr>
              <a:t>灼傷</a:t>
            </a:r>
            <a:r>
              <a:rPr lang="zh-TW" altLang="en-US" sz="3200" dirty="0" smtClean="0"/>
              <a:t>危害。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en-US" altLang="zh-TW" sz="3200" dirty="0" smtClean="0"/>
              <a:t>4.</a:t>
            </a:r>
            <a:r>
              <a:rPr lang="zh-TW" altLang="en-US" sz="3200" dirty="0" smtClean="0">
                <a:solidFill>
                  <a:srgbClr val="FF0000"/>
                </a:solidFill>
              </a:rPr>
              <a:t>不相容的化學物質</a:t>
            </a:r>
            <a:r>
              <a:rPr lang="zh-TW" altLang="en-US" sz="3200" dirty="0" smtClean="0"/>
              <a:t>接觸後，可能會有</a:t>
            </a:r>
            <a:r>
              <a:rPr lang="zh-TW" altLang="en-US" sz="3200" dirty="0" smtClean="0">
                <a:solidFill>
                  <a:srgbClr val="FF0000"/>
                </a:solidFill>
              </a:rPr>
              <a:t>反應性危害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pPr>
              <a:lnSpc>
                <a:spcPts val="4000"/>
              </a:lnSpc>
            </a:pPr>
            <a:r>
              <a:rPr lang="en-US" altLang="zh-TW" sz="3200" dirty="0" smtClean="0"/>
              <a:t>5.</a:t>
            </a:r>
            <a:r>
              <a:rPr lang="zh-TW" altLang="en-US" sz="3200" dirty="0"/>
              <a:t>操作化學品時，會有什麼特別的</a:t>
            </a:r>
            <a:r>
              <a:rPr lang="zh-TW" altLang="en-US" sz="3200" dirty="0">
                <a:latin typeface="微軟正黑體" panose="020B0604030504040204" pitchFamily="34" charset="-120"/>
              </a:rPr>
              <a:t>危害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  <a:p>
            <a:pPr>
              <a:lnSpc>
                <a:spcPts val="6500"/>
              </a:lnSpc>
            </a:pPr>
            <a:r>
              <a:rPr lang="zh-TW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環境：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在整理整頓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之實驗場所，是否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有潛在危害？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噪音、照明、溫度、振動、輻射上有什麼潛在危害？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52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25512" y="2512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90600" y="1562100"/>
            <a:ext cx="110109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zh-TW" sz="2800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物理性：</a:t>
            </a:r>
            <a:endParaRPr lang="en-US" altLang="zh-TW" sz="2800" dirty="0" smtClean="0">
              <a:solidFill>
                <a:srgbClr val="00B0F0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2800" b="1" dirty="0" smtClean="0"/>
              <a:t>機械性傷害</a:t>
            </a:r>
            <a:r>
              <a:rPr lang="zh-TW" altLang="en-US" sz="2800" dirty="0" smtClean="0"/>
              <a:t>：切、割、夾、捲傷、壓傷、撞傷。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b="1" dirty="0" smtClean="0"/>
              <a:t>能量性傷害</a:t>
            </a:r>
            <a:r>
              <a:rPr lang="zh-TW" altLang="en-US" sz="2800" dirty="0" smtClean="0"/>
              <a:t>：墜落（位能）、跌傷（位能）、</a:t>
            </a:r>
            <a:r>
              <a:rPr lang="en-US" altLang="zh-TW" sz="2800" dirty="0" smtClean="0"/>
              <a:t>X-ray</a:t>
            </a:r>
            <a:r>
              <a:rPr lang="zh-TW" altLang="en-US" sz="2800" dirty="0" smtClean="0"/>
              <a:t>（游離能）、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dirty="0" smtClean="0"/>
              <a:t>                      紅、紫外線（輻射能）、振動（機械能）、燙傷、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                     凍傷（熱能）、壓力（壓力能）、電擊、感電（電能）。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b="1" dirty="0" smtClean="0"/>
              <a:t>生理性傷害</a:t>
            </a:r>
            <a:r>
              <a:rPr lang="zh-TW" altLang="en-US" sz="2800" dirty="0" smtClean="0"/>
              <a:t>：窒息、通風、照明、噪音。</a:t>
            </a:r>
            <a:endParaRPr lang="zh-TW" altLang="zh-TW" sz="2800" dirty="0" smtClean="0">
              <a:solidFill>
                <a:srgbClr val="0070C0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zh-TW" sz="2800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化學性：</a:t>
            </a:r>
            <a:r>
              <a:rPr lang="zh-TW" altLang="en-US" sz="2800" dirty="0"/>
              <a:t>火災、爆炸、人員</a:t>
            </a:r>
            <a:r>
              <a:rPr lang="zh-TW" altLang="en-US" sz="2800" dirty="0" smtClean="0"/>
              <a:t>中毒呼吸系統</a:t>
            </a:r>
            <a:r>
              <a:rPr lang="zh-TW" altLang="en-US" sz="2800" dirty="0"/>
              <a:t>吸入、皮膚吸收、誤食</a:t>
            </a:r>
            <a:r>
              <a:rPr lang="zh-TW" altLang="en-US" sz="2800" dirty="0" smtClean="0"/>
              <a:t>、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              注射慢性</a:t>
            </a:r>
            <a:r>
              <a:rPr lang="zh-TW" altLang="en-US" sz="2800" dirty="0"/>
              <a:t>疾病、皮膚腐蝕、肺部</a:t>
            </a:r>
            <a:r>
              <a:rPr lang="zh-TW" altLang="en-US" sz="2800" dirty="0" smtClean="0"/>
              <a:t>灼傷。</a:t>
            </a:r>
            <a:endParaRPr lang="en-US" altLang="zh-TW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04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181100" y="1930400"/>
            <a:ext cx="10668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28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人因性</a:t>
            </a:r>
            <a:r>
              <a:rPr lang="zh-TW" altLang="zh-TW" sz="2800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：</a:t>
            </a:r>
            <a:r>
              <a:rPr lang="zh-TW" altLang="en-US" sz="2800" dirty="0" smtClean="0"/>
              <a:t>搬舉重物（肌肉拉傷）、下背部疼痛（姿勢不良）、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             過度的拉伸肢體、過度疲勞。</a:t>
            </a:r>
            <a:endParaRPr lang="en-US" altLang="zh-TW" sz="2800" dirty="0" smtClean="0"/>
          </a:p>
          <a:p>
            <a:pPr>
              <a:lnSpc>
                <a:spcPts val="4500"/>
              </a:lnSpc>
            </a:pPr>
            <a:r>
              <a:rPr lang="zh-TW" altLang="zh-TW" sz="28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生物性：</a:t>
            </a:r>
            <a:r>
              <a:rPr lang="zh-TW" altLang="en-US" sz="2800" dirty="0" smtClean="0"/>
              <a:t>針頭感染、空氣感染、唾液感染、食物感染、皮膚感染。</a:t>
            </a:r>
            <a:endParaRPr lang="zh-TW" altLang="zh-TW" sz="28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59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88944"/>
              </p:ext>
            </p:extLst>
          </p:nvPr>
        </p:nvGraphicFramePr>
        <p:xfrm>
          <a:off x="657225" y="1930400"/>
          <a:ext cx="11191875" cy="454342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1330994018"/>
                    </a:ext>
                  </a:extLst>
                </a:gridCol>
                <a:gridCol w="2534882">
                  <a:extLst>
                    <a:ext uri="{9D8B030D-6E8A-4147-A177-3AD203B41FA5}">
                      <a16:colId xmlns:a16="http://schemas.microsoft.com/office/drawing/2014/main" val="3015387499"/>
                    </a:ext>
                  </a:extLst>
                </a:gridCol>
                <a:gridCol w="7837843">
                  <a:extLst>
                    <a:ext uri="{9D8B030D-6E8A-4147-A177-3AD203B41FA5}">
                      <a16:colId xmlns:a16="http://schemas.microsoft.com/office/drawing/2014/main" val="231683123"/>
                    </a:ext>
                  </a:extLst>
                </a:gridCol>
              </a:tblGrid>
              <a:tr h="483917">
                <a:tc>
                  <a:txBody>
                    <a:bodyPr/>
                    <a:lstStyle/>
                    <a:p>
                      <a:pPr marL="64770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分 </a:t>
                      </a:r>
                      <a:r>
                        <a:rPr lang="zh-TW" sz="2000" kern="0" dirty="0">
                          <a:effectLst/>
                        </a:rPr>
                        <a:t>類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                       </a:t>
                      </a:r>
                      <a:endParaRPr lang="en-US" sz="2000" kern="0" dirty="0" smtClean="0">
                        <a:effectLst/>
                      </a:endParaRPr>
                    </a:p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0" dirty="0" smtClean="0">
                          <a:effectLst/>
                        </a:rPr>
                        <a:t>                                    </a:t>
                      </a:r>
                      <a:r>
                        <a:rPr lang="zh-TW" sz="2000" kern="0" dirty="0" smtClean="0">
                          <a:effectLst/>
                        </a:rPr>
                        <a:t>說</a:t>
                      </a:r>
                      <a:r>
                        <a:rPr lang="en-US" sz="2000" kern="0" dirty="0" smtClean="0">
                          <a:effectLst/>
                        </a:rPr>
                        <a:t>    </a:t>
                      </a:r>
                      <a:r>
                        <a:rPr lang="zh-TW" sz="2000" kern="0" dirty="0">
                          <a:effectLst/>
                        </a:rPr>
                        <a:t>明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42321619"/>
                  </a:ext>
                </a:extLst>
              </a:tr>
              <a:tr h="610481"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sz="2000" kern="0" dirty="0" smtClean="0">
                        <a:effectLst/>
                      </a:endParaRPr>
                    </a:p>
                    <a:p>
                      <a:pPr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</a:rPr>
                        <a:t>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作業</a:t>
                      </a:r>
                      <a:r>
                        <a:rPr lang="zh-TW" sz="2000" kern="0" dirty="0">
                          <a:effectLst/>
                        </a:rPr>
                        <a:t>內容</a:t>
                      </a:r>
                      <a:r>
                        <a:rPr lang="zh-TW" sz="2000" kern="0" dirty="0" smtClean="0">
                          <a:effectLst/>
                        </a:rPr>
                        <a:t>、編號</a:t>
                      </a:r>
                      <a:r>
                        <a:rPr lang="zh-TW" sz="2000" kern="0" dirty="0">
                          <a:effectLst/>
                        </a:rPr>
                        <a:t>名稱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填寫</a:t>
                      </a:r>
                      <a:r>
                        <a:rPr lang="zh-TW" sz="2000" kern="0" dirty="0">
                          <a:effectLst/>
                        </a:rPr>
                        <a:t>實施危害鑑別之作業內容及編號。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62470968"/>
                  </a:ext>
                </a:extLst>
              </a:tr>
              <a:tr h="1186528">
                <a:tc rowSpan="3"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 </a:t>
                      </a:r>
                      <a:endParaRPr lang="en-US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</a:rPr>
                        <a:t>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例行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在</a:t>
                      </a:r>
                      <a:r>
                        <a:rPr lang="zh-TW" sz="2000" kern="0" dirty="0">
                          <a:effectLst/>
                        </a:rPr>
                        <a:t>標準作業條件下及週期性作業下之操作行為活動，例如：文書作業、設備操作作業、設備</a:t>
                      </a:r>
                      <a:r>
                        <a:rPr lang="en-US" sz="2000" kern="0" dirty="0">
                          <a:effectLst/>
                        </a:rPr>
                        <a:t>(</a:t>
                      </a:r>
                      <a:r>
                        <a:rPr lang="zh-TW" sz="2000" kern="0" dirty="0">
                          <a:effectLst/>
                        </a:rPr>
                        <a:t>設施</a:t>
                      </a:r>
                      <a:r>
                        <a:rPr lang="en-US" sz="2000" kern="0" dirty="0">
                          <a:effectLst/>
                        </a:rPr>
                        <a:t>)</a:t>
                      </a:r>
                      <a:r>
                        <a:rPr lang="zh-TW" sz="2000" kern="0" dirty="0">
                          <a:effectLst/>
                        </a:rPr>
                        <a:t>檢查作業、設備</a:t>
                      </a:r>
                      <a:r>
                        <a:rPr lang="en-US" sz="2000" kern="0" dirty="0">
                          <a:effectLst/>
                        </a:rPr>
                        <a:t>(</a:t>
                      </a:r>
                      <a:r>
                        <a:rPr lang="zh-TW" sz="2000" kern="0" dirty="0">
                          <a:effectLst/>
                        </a:rPr>
                        <a:t>設施</a:t>
                      </a:r>
                      <a:r>
                        <a:rPr lang="en-US" sz="2000" kern="0" dirty="0">
                          <a:effectLst/>
                        </a:rPr>
                        <a:t>)</a:t>
                      </a:r>
                      <a:r>
                        <a:rPr lang="zh-TW" sz="2000" kern="0" dirty="0">
                          <a:effectLst/>
                        </a:rPr>
                        <a:t>保養作業、樣品檢驗等。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77059733"/>
                  </a:ext>
                </a:extLst>
              </a:tr>
              <a:tr h="102009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非</a:t>
                      </a:r>
                      <a:r>
                        <a:rPr lang="zh-TW" sz="2000" kern="0" dirty="0">
                          <a:effectLst/>
                        </a:rPr>
                        <a:t>例行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lnSpc>
                          <a:spcPts val="2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在</a:t>
                      </a:r>
                      <a:r>
                        <a:rPr lang="zh-TW" sz="2000" kern="0" dirty="0">
                          <a:effectLst/>
                        </a:rPr>
                        <a:t>非標準作業條件下及非週期性作業下之操作行為活動，例如：臨</a:t>
                      </a:r>
                      <a:r>
                        <a:rPr lang="zh-TW" sz="2000" kern="0" dirty="0" smtClean="0">
                          <a:effectLst/>
                        </a:rPr>
                        <a:t>時性</a:t>
                      </a:r>
                      <a:r>
                        <a:rPr lang="zh-TW" sz="2000" kern="0" dirty="0">
                          <a:effectLst/>
                        </a:rPr>
                        <a:t>、非週期性的停機、停電、維修保養、原物料變更、零件更換等。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11297135"/>
                  </a:ext>
                </a:extLst>
              </a:tr>
              <a:tr h="53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4770" algn="ctr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緊急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 smtClean="0">
                          <a:effectLst/>
                        </a:rPr>
                        <a:t>天然</a:t>
                      </a:r>
                      <a:r>
                        <a:rPr lang="zh-TW" sz="2000" kern="0" dirty="0">
                          <a:effectLst/>
                        </a:rPr>
                        <a:t>災害或人為過失造成之緊急事故，如地震、颱風、天災、爆炸</a:t>
                      </a:r>
                      <a:r>
                        <a:rPr lang="zh-TW" sz="2000" kern="0" dirty="0" smtClean="0">
                          <a:effectLst/>
                        </a:rPr>
                        <a:t>。</a:t>
                      </a:r>
                      <a:endParaRPr lang="en-US" altLang="zh-TW" sz="2000" kern="0" dirty="0" smtClean="0">
                        <a:effectLst/>
                      </a:endParaRPr>
                    </a:p>
                    <a:p>
                      <a:pPr marL="65405" eaLnBrk="0" hangingPunct="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58226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1952" y="23549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危害辨識災害</a:t>
            </a:r>
            <a:r>
              <a:rPr lang="zh-TW" altLang="zh-TW" b="1" dirty="0" smtClean="0"/>
              <a:t>類型</a:t>
            </a:r>
            <a:r>
              <a:rPr lang="en-US" altLang="zh-TW" b="1" dirty="0" smtClean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5900" y="875934"/>
            <a:ext cx="10706100" cy="5982065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墜落</a:t>
            </a:r>
            <a:r>
              <a:rPr lang="en-US" altLang="zh-TW" sz="3200" dirty="0">
                <a:solidFill>
                  <a:schemeClr val="tx1"/>
                </a:solidFill>
              </a:rPr>
              <a:t>/</a:t>
            </a:r>
            <a:r>
              <a:rPr lang="zh-TW" altLang="zh-TW" sz="3200" dirty="0">
                <a:solidFill>
                  <a:schemeClr val="tx1"/>
                </a:solidFill>
              </a:rPr>
              <a:t>滾落：指人體從建築物、施工架、機械、設備、</a:t>
            </a:r>
            <a:r>
              <a:rPr lang="zh-TW" altLang="zh-TW" sz="3200" dirty="0" smtClean="0">
                <a:solidFill>
                  <a:schemeClr val="tx1"/>
                </a:solidFill>
              </a:rPr>
              <a:t>梯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lvl="0" indent="0" eaLnBrk="0" hangingPunct="0">
              <a:lnSpc>
                <a:spcPts val="4200"/>
              </a:lnSpc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   </a:t>
            </a:r>
            <a:r>
              <a:rPr lang="zh-TW" altLang="zh-TW" sz="3200" dirty="0" smtClean="0">
                <a:solidFill>
                  <a:schemeClr val="tx1"/>
                </a:solidFill>
              </a:rPr>
              <a:t>子</a:t>
            </a:r>
            <a:r>
              <a:rPr lang="zh-TW" altLang="zh-TW" sz="3200" dirty="0">
                <a:solidFill>
                  <a:schemeClr val="tx1"/>
                </a:solidFill>
              </a:rPr>
              <a:t>、</a:t>
            </a:r>
            <a:r>
              <a:rPr lang="zh-TW" altLang="zh-TW" sz="3200" dirty="0" smtClean="0">
                <a:solidFill>
                  <a:schemeClr val="tx1"/>
                </a:solidFill>
              </a:rPr>
              <a:t>斜面等</a:t>
            </a:r>
            <a:r>
              <a:rPr lang="zh-TW" altLang="zh-TW" sz="3200" dirty="0">
                <a:solidFill>
                  <a:schemeClr val="tx1"/>
                </a:solidFill>
              </a:rPr>
              <a:t>處墜</a:t>
            </a:r>
            <a:r>
              <a:rPr lang="zh-TW" altLang="zh-TW" sz="3200" dirty="0" smtClean="0">
                <a:solidFill>
                  <a:schemeClr val="tx1"/>
                </a:solidFill>
              </a:rPr>
              <a:t>落而言</a:t>
            </a:r>
            <a:r>
              <a:rPr lang="zh-TW" altLang="zh-TW" sz="3200" dirty="0"/>
              <a:t>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跌倒：指人體在近於同一平面上跌倒而言，即因絆跤或</a:t>
            </a:r>
            <a:r>
              <a:rPr lang="zh-TW" altLang="zh-TW" sz="3200" dirty="0" smtClean="0">
                <a:solidFill>
                  <a:schemeClr val="tx1"/>
                </a:solidFill>
              </a:rPr>
              <a:t>滑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lvl="0" indent="0" eaLnBrk="0" hangingPunct="0">
              <a:lnSpc>
                <a:spcPts val="4200"/>
              </a:lnSpc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   </a:t>
            </a:r>
            <a:r>
              <a:rPr lang="zh-TW" altLang="zh-TW" sz="3200" dirty="0" smtClean="0">
                <a:solidFill>
                  <a:schemeClr val="tx1"/>
                </a:solidFill>
              </a:rPr>
              <a:t>溜</a:t>
            </a:r>
            <a:r>
              <a:rPr lang="zh-TW" altLang="zh-TW" sz="3200" dirty="0">
                <a:solidFill>
                  <a:schemeClr val="tx1"/>
                </a:solidFill>
              </a:rPr>
              <a:t>而跌倒之情況。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衝撞：指</a:t>
            </a:r>
            <a:r>
              <a:rPr lang="zh-TW" altLang="zh-TW" sz="3200" dirty="0" smtClean="0">
                <a:solidFill>
                  <a:schemeClr val="tx1"/>
                </a:solidFill>
              </a:rPr>
              <a:t>除</a:t>
            </a:r>
            <a:r>
              <a:rPr lang="zh-TW" altLang="en-US" sz="3200" dirty="0" smtClean="0">
                <a:solidFill>
                  <a:schemeClr val="tx1"/>
                </a:solidFill>
              </a:rPr>
              <a:t>了</a:t>
            </a:r>
            <a:r>
              <a:rPr lang="zh-TW" altLang="zh-TW" sz="3200" dirty="0" smtClean="0">
                <a:solidFill>
                  <a:schemeClr val="tx1"/>
                </a:solidFill>
              </a:rPr>
              <a:t>墜</a:t>
            </a:r>
            <a:r>
              <a:rPr lang="zh-TW" altLang="zh-TW" sz="3200" dirty="0">
                <a:solidFill>
                  <a:schemeClr val="tx1"/>
                </a:solidFill>
              </a:rPr>
              <a:t>落、滾落、跌倒之外，以人體為主碰撞</a:t>
            </a:r>
            <a:r>
              <a:rPr lang="zh-TW" altLang="zh-TW" sz="3200" dirty="0" smtClean="0">
                <a:solidFill>
                  <a:schemeClr val="tx1"/>
                </a:solidFill>
              </a:rPr>
              <a:t>靜</a:t>
            </a:r>
            <a:r>
              <a:rPr lang="zh-TW" altLang="en-US" sz="3200" dirty="0">
                <a:solidFill>
                  <a:schemeClr val="tx1"/>
                </a:solidFill>
              </a:rPr>
              <a:t> </a:t>
            </a:r>
            <a:r>
              <a:rPr lang="zh-TW" altLang="zh-TW" sz="3200" dirty="0" smtClean="0">
                <a:solidFill>
                  <a:schemeClr val="tx1"/>
                </a:solidFill>
              </a:rPr>
              <a:t>止物</a:t>
            </a:r>
            <a:r>
              <a:rPr lang="zh-TW" altLang="zh-TW" sz="3200" dirty="0">
                <a:solidFill>
                  <a:schemeClr val="tx1"/>
                </a:solidFill>
              </a:rPr>
              <a:t>或動態物而言。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物體飛落：指以飛來物、落下物等主體碰撞人體之情況。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物體倒塌</a:t>
            </a:r>
            <a:r>
              <a:rPr lang="en-US" altLang="zh-TW" sz="3200" dirty="0">
                <a:solidFill>
                  <a:schemeClr val="tx1"/>
                </a:solidFill>
              </a:rPr>
              <a:t>/</a:t>
            </a:r>
            <a:r>
              <a:rPr lang="zh-TW" altLang="zh-TW" sz="3200" dirty="0">
                <a:solidFill>
                  <a:schemeClr val="tx1"/>
                </a:solidFill>
              </a:rPr>
              <a:t>崩塌：指堆積</a:t>
            </a:r>
            <a:r>
              <a:rPr lang="zh-TW" altLang="zh-TW" sz="3200" dirty="0" smtClean="0">
                <a:solidFill>
                  <a:schemeClr val="tx1"/>
                </a:solidFill>
              </a:rPr>
              <a:t>物、</a:t>
            </a:r>
            <a:r>
              <a:rPr lang="zh-TW" altLang="zh-TW" sz="3200" dirty="0">
                <a:solidFill>
                  <a:schemeClr val="tx1"/>
                </a:solidFill>
              </a:rPr>
              <a:t>施工架、建築物等塌崩、</a:t>
            </a:r>
            <a:r>
              <a:rPr lang="zh-TW" altLang="zh-TW" sz="3200" dirty="0" smtClean="0">
                <a:solidFill>
                  <a:schemeClr val="tx1"/>
                </a:solidFill>
              </a:rPr>
              <a:t>倒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lvl="0" indent="0" eaLnBrk="0" hangingPunct="0">
              <a:lnSpc>
                <a:spcPts val="4200"/>
              </a:lnSpc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    </a:t>
            </a:r>
            <a:r>
              <a:rPr lang="zh-TW" altLang="zh-TW" sz="3200" dirty="0" smtClean="0">
                <a:solidFill>
                  <a:schemeClr val="tx1"/>
                </a:solidFill>
              </a:rPr>
              <a:t>塌</a:t>
            </a:r>
            <a:r>
              <a:rPr lang="zh-TW" altLang="zh-TW" sz="3200" dirty="0">
                <a:solidFill>
                  <a:schemeClr val="tx1"/>
                </a:solidFill>
              </a:rPr>
              <a:t>而碰撞人體</a:t>
            </a:r>
            <a:r>
              <a:rPr lang="zh-TW" altLang="zh-TW" sz="3200" dirty="0" smtClean="0">
                <a:solidFill>
                  <a:schemeClr val="tx1"/>
                </a:solidFill>
              </a:rPr>
              <a:t>之情況。</a:t>
            </a:r>
            <a:endParaRPr lang="zh-TW" altLang="zh-TW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1952" y="23549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危害辨識災害</a:t>
            </a:r>
            <a:r>
              <a:rPr lang="zh-TW" altLang="zh-TW" b="1" dirty="0" smtClean="0"/>
              <a:t>類型</a:t>
            </a:r>
            <a:r>
              <a:rPr lang="en-US" altLang="zh-TW" b="1" dirty="0" smtClean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68400" y="1180735"/>
            <a:ext cx="11023600" cy="5166360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000"/>
              </a:lnSpc>
            </a:pPr>
            <a:r>
              <a:rPr lang="zh-TW" altLang="zh-TW" sz="3200" dirty="0" smtClean="0">
                <a:solidFill>
                  <a:schemeClr val="tx1"/>
                </a:solidFill>
              </a:rPr>
              <a:t>被</a:t>
            </a:r>
            <a:r>
              <a:rPr lang="zh-TW" altLang="zh-TW" sz="3200" dirty="0">
                <a:solidFill>
                  <a:schemeClr val="tx1"/>
                </a:solidFill>
              </a:rPr>
              <a:t>撞：指飛來、落下、崩塌、倒塌外，以物體為主碰撞</a:t>
            </a:r>
            <a:r>
              <a:rPr lang="zh-TW" altLang="zh-TW" sz="3200" dirty="0" smtClean="0">
                <a:solidFill>
                  <a:schemeClr val="tx1"/>
                </a:solidFill>
              </a:rPr>
              <a:t>人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lvl="0" indent="0" eaLnBrk="0" hangingPunct="0">
              <a:lnSpc>
                <a:spcPts val="4000"/>
              </a:lnSpc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   </a:t>
            </a:r>
            <a:r>
              <a:rPr lang="zh-TW" altLang="zh-TW" sz="3200" dirty="0" smtClean="0">
                <a:solidFill>
                  <a:schemeClr val="tx1"/>
                </a:solidFill>
              </a:rPr>
              <a:t>體</a:t>
            </a:r>
            <a:r>
              <a:rPr lang="zh-TW" altLang="zh-TW" sz="3200" dirty="0">
                <a:solidFill>
                  <a:schemeClr val="tx1"/>
                </a:solidFill>
              </a:rPr>
              <a:t>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被夾、被捲：指被物體夾入或捲入而被</a:t>
            </a:r>
            <a:r>
              <a:rPr lang="zh-TW" altLang="zh-TW" sz="3200" dirty="0" smtClean="0">
                <a:solidFill>
                  <a:schemeClr val="tx1"/>
                </a:solidFill>
              </a:rPr>
              <a:t>擠壓之</a:t>
            </a:r>
            <a:r>
              <a:rPr lang="zh-TW" altLang="zh-TW" sz="3200" dirty="0">
                <a:solidFill>
                  <a:schemeClr val="tx1"/>
                </a:solidFill>
              </a:rPr>
              <a:t>情況。</a:t>
            </a:r>
          </a:p>
          <a:p>
            <a:pPr lvl="0" eaLnBrk="0" hangingPunct="0">
              <a:lnSpc>
                <a:spcPts val="40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被刺、割、擦傷</a:t>
            </a:r>
            <a:r>
              <a:rPr lang="zh-TW" altLang="zh-TW" sz="3200" dirty="0"/>
              <a:t>：指被擦傷之情況，及以被擦的狀況而</a:t>
            </a:r>
            <a:r>
              <a:rPr lang="zh-TW" altLang="zh-TW" sz="3200" dirty="0" smtClean="0"/>
              <a:t>被</a:t>
            </a:r>
            <a:endParaRPr lang="en-US" altLang="zh-TW" sz="3200" dirty="0" smtClean="0"/>
          </a:p>
          <a:p>
            <a:pPr marL="0" lvl="0" indent="0" eaLnBrk="0" hangingPunct="0">
              <a:lnSpc>
                <a:spcPts val="4000"/>
              </a:lnSpc>
              <a:buNone/>
            </a:pPr>
            <a:r>
              <a:rPr lang="en-US" altLang="zh-TW" sz="3200" dirty="0" smtClean="0"/>
              <a:t>    </a:t>
            </a:r>
            <a:r>
              <a:rPr lang="zh-TW" altLang="zh-TW" sz="3200" dirty="0" smtClean="0"/>
              <a:t>刺、</a:t>
            </a:r>
            <a:r>
              <a:rPr lang="zh-TW" altLang="zh-TW" sz="3200" dirty="0"/>
              <a:t>割等之情況</a:t>
            </a:r>
            <a:r>
              <a:rPr lang="zh-TW" altLang="zh-TW" sz="3200" dirty="0" smtClean="0"/>
              <a:t>。</a:t>
            </a:r>
            <a:endParaRPr lang="en-US" altLang="zh-TW" sz="3200" dirty="0" smtClean="0"/>
          </a:p>
          <a:p>
            <a:pPr lvl="0" eaLnBrk="0" hangingPunct="0"/>
            <a:r>
              <a:rPr lang="zh-TW" altLang="zh-TW" sz="3200" dirty="0"/>
              <a:t>踩踏</a:t>
            </a:r>
            <a:r>
              <a:rPr lang="en-US" altLang="zh-TW" sz="3200" dirty="0"/>
              <a:t>/</a:t>
            </a:r>
            <a:r>
              <a:rPr lang="zh-TW" altLang="zh-TW" sz="3200" dirty="0"/>
              <a:t>踏穿：指踏穿鐵釘、金屬片之情況而言，包含踏穿</a:t>
            </a:r>
            <a:r>
              <a:rPr lang="zh-TW" altLang="zh-TW" sz="3200" dirty="0" smtClean="0"/>
              <a:t>地</a:t>
            </a:r>
            <a:endParaRPr lang="en-US" altLang="zh-TW" sz="3200" dirty="0" smtClean="0"/>
          </a:p>
          <a:p>
            <a:pPr marL="0" lvl="0" indent="0" eaLnBrk="0" hangingPunct="0">
              <a:buNone/>
            </a:pPr>
            <a:r>
              <a:rPr lang="en-US" altLang="zh-TW" sz="3200" dirty="0"/>
              <a:t> </a:t>
            </a:r>
            <a:r>
              <a:rPr lang="en-US" altLang="zh-TW" sz="3200" dirty="0" smtClean="0"/>
              <a:t>  </a:t>
            </a:r>
            <a:r>
              <a:rPr lang="zh-TW" altLang="zh-TW" sz="3200" dirty="0" smtClean="0"/>
              <a:t>板</a:t>
            </a:r>
            <a:r>
              <a:rPr lang="zh-TW" altLang="zh-TW" sz="3200" dirty="0"/>
              <a:t>、石棉瓦等</a:t>
            </a:r>
            <a:r>
              <a:rPr lang="zh-TW" altLang="zh-TW" sz="3200" dirty="0" smtClean="0"/>
              <a:t>情況</a:t>
            </a:r>
            <a:r>
              <a:rPr lang="zh-TW" altLang="zh-TW" sz="3200" dirty="0"/>
              <a:t>。</a:t>
            </a:r>
          </a:p>
          <a:p>
            <a:pPr lvl="0" eaLnBrk="0" hangingPunct="0"/>
            <a:r>
              <a:rPr lang="zh-TW" altLang="zh-TW" sz="3200" dirty="0"/>
              <a:t>溺斃：包含墜落水中而溺斃之情況。</a:t>
            </a:r>
          </a:p>
          <a:p>
            <a:pPr marL="0" lvl="0" indent="0" eaLnBrk="0" hangingPunct="0">
              <a:lnSpc>
                <a:spcPts val="4000"/>
              </a:lnSpc>
              <a:buNone/>
            </a:pPr>
            <a:endParaRPr lang="zh-TW" altLang="zh-TW" sz="3200" dirty="0"/>
          </a:p>
          <a:p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48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1952" y="23549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</a:t>
            </a:r>
            <a:r>
              <a:rPr lang="zh-TW" altLang="en-US" b="1" dirty="0"/>
              <a:t>辨識災害</a:t>
            </a:r>
            <a:r>
              <a:rPr lang="zh-TW" altLang="zh-TW" b="1" dirty="0"/>
              <a:t>類型</a:t>
            </a:r>
            <a:r>
              <a:rPr lang="en-US" altLang="zh-TW" b="1" dirty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0160" y="1165494"/>
            <a:ext cx="11003280" cy="5471525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200"/>
              </a:lnSpc>
            </a:pPr>
            <a:r>
              <a:rPr lang="zh-TW" altLang="zh-TW" sz="3200" dirty="0" smtClean="0">
                <a:solidFill>
                  <a:schemeClr val="tx1"/>
                </a:solidFill>
              </a:rPr>
              <a:t>與</a:t>
            </a:r>
            <a:r>
              <a:rPr lang="zh-TW" altLang="zh-TW" sz="3200" dirty="0">
                <a:solidFill>
                  <a:schemeClr val="tx1"/>
                </a:solidFill>
              </a:rPr>
              <a:t>高低溫接觸：高溫係指與火焰、電弧、熔融狀態之金屬、開水、水蒸汽</a:t>
            </a:r>
            <a:r>
              <a:rPr lang="zh-TW" altLang="zh-TW" sz="3200" dirty="0" smtClean="0">
                <a:solidFill>
                  <a:schemeClr val="tx1"/>
                </a:solidFill>
              </a:rPr>
              <a:t>等接觸</a:t>
            </a:r>
            <a:r>
              <a:rPr lang="zh-TW" altLang="zh-TW" sz="3200" dirty="0">
                <a:solidFill>
                  <a:schemeClr val="tx1"/>
                </a:solidFill>
              </a:rPr>
              <a:t>之情況，</a:t>
            </a:r>
            <a:r>
              <a:rPr lang="zh-TW" altLang="zh-TW" sz="3200" dirty="0" smtClean="0">
                <a:solidFill>
                  <a:schemeClr val="tx1"/>
                </a:solidFill>
              </a:rPr>
              <a:t>包含</a:t>
            </a:r>
            <a:r>
              <a:rPr lang="zh-TW" altLang="zh-TW" sz="3200" dirty="0">
                <a:solidFill>
                  <a:schemeClr val="tx1"/>
                </a:solidFill>
              </a:rPr>
              <a:t>高溫輻射熱等導致中暑之情況；低溫</a:t>
            </a:r>
            <a:r>
              <a:rPr lang="zh-TW" altLang="zh-TW" sz="3200" dirty="0" smtClean="0">
                <a:solidFill>
                  <a:schemeClr val="tx1"/>
                </a:solidFill>
              </a:rPr>
              <a:t>包含</a:t>
            </a:r>
            <a:r>
              <a:rPr lang="zh-TW" altLang="zh-TW" sz="3200" dirty="0">
                <a:solidFill>
                  <a:schemeClr val="tx1"/>
                </a:solidFill>
              </a:rPr>
              <a:t>暴露於冷凍庫內等低溫環境之情況。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 smtClean="0">
                <a:solidFill>
                  <a:schemeClr val="tx1"/>
                </a:solidFill>
              </a:rPr>
              <a:t>與</a:t>
            </a:r>
            <a:r>
              <a:rPr lang="zh-TW" altLang="zh-TW" sz="3200" dirty="0">
                <a:solidFill>
                  <a:schemeClr val="tx1"/>
                </a:solidFill>
              </a:rPr>
              <a:t>有害物等之接觸：</a:t>
            </a:r>
            <a:r>
              <a:rPr lang="zh-TW" altLang="zh-TW" sz="3200" dirty="0"/>
              <a:t>包含起因於暴露於輻射線、有害光線之障害、</a:t>
            </a:r>
            <a:r>
              <a:rPr lang="zh-TW" altLang="zh-TW" sz="3200" dirty="0" smtClean="0"/>
              <a:t>一氧化碳中毒</a:t>
            </a:r>
            <a:r>
              <a:rPr lang="zh-TW" altLang="zh-TW" sz="3200" dirty="0"/>
              <a:t>、缺氧</a:t>
            </a:r>
            <a:r>
              <a:rPr lang="zh-TW" altLang="zh-TW" sz="3200" dirty="0" smtClean="0"/>
              <a:t>症及</a:t>
            </a:r>
            <a:r>
              <a:rPr lang="zh-TW" altLang="zh-TW" sz="3200" dirty="0"/>
              <a:t>暴露於高壓、低壓等有害環境下之情況。</a:t>
            </a:r>
          </a:p>
          <a:p>
            <a:pPr eaLnBrk="0" hangingPunct="0"/>
            <a:r>
              <a:rPr lang="zh-TW" altLang="zh-TW" sz="3200" dirty="0"/>
              <a:t>感電：指接觸帶電體或因通電而人體受衝擊之情況。</a:t>
            </a:r>
            <a:endParaRPr lang="en-US" altLang="zh-TW" sz="3200" dirty="0"/>
          </a:p>
          <a:p>
            <a:pPr lvl="0" eaLnBrk="0" hangingPunct="0"/>
            <a:r>
              <a:rPr lang="zh-TW" altLang="zh-TW" sz="3200" dirty="0"/>
              <a:t>火災：指火燒 原料或物質快速的氧化而發出熱與光</a:t>
            </a:r>
            <a:r>
              <a:rPr lang="zh-TW" altLang="zh-TW" sz="2400" dirty="0">
                <a:solidFill>
                  <a:schemeClr val="tx1"/>
                </a:solidFill>
              </a:rPr>
              <a:t>。</a:t>
            </a:r>
          </a:p>
          <a:p>
            <a:pPr lvl="0" eaLnBrk="0" hangingPunct="0"/>
            <a:endParaRPr lang="zh-TW" altLang="zh-TW" sz="2400" dirty="0" smtClean="0"/>
          </a:p>
          <a:p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867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1365" y="25073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</a:t>
            </a:r>
            <a:r>
              <a:rPr lang="zh-TW" altLang="en-US" b="1" dirty="0"/>
              <a:t>辨識災害</a:t>
            </a:r>
            <a:r>
              <a:rPr lang="zh-TW" altLang="zh-TW" b="1" dirty="0"/>
              <a:t>類型</a:t>
            </a:r>
            <a:r>
              <a:rPr lang="en-US" altLang="zh-TW" b="1" dirty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25880" y="1254760"/>
            <a:ext cx="10668000" cy="5361940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200"/>
              </a:lnSpc>
            </a:pPr>
            <a:r>
              <a:rPr lang="zh-TW" altLang="zh-TW" sz="3200" dirty="0" smtClean="0">
                <a:solidFill>
                  <a:schemeClr val="tx1"/>
                </a:solidFill>
              </a:rPr>
              <a:t>爆炸</a:t>
            </a:r>
            <a:r>
              <a:rPr lang="zh-TW" altLang="zh-TW" sz="3200" dirty="0">
                <a:solidFill>
                  <a:schemeClr val="tx1"/>
                </a:solidFill>
              </a:rPr>
              <a:t>：指壓力之急激發生或開放之結果，帶有爆音而引起膨脹之情況。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物體破裂：指容器、裝置因物理的壓力而破裂之情況，包含壓壞在內。</a:t>
            </a:r>
          </a:p>
          <a:p>
            <a:pPr lvl="0"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不當動作：指起因於身體動作不自然姿勢或動作反彈等，引起扭筋、</a:t>
            </a:r>
            <a:r>
              <a:rPr lang="zh-TW" altLang="zh-TW" sz="3200" dirty="0" smtClean="0">
                <a:solidFill>
                  <a:schemeClr val="tx1"/>
                </a:solidFill>
              </a:rPr>
              <a:t>扭腰</a:t>
            </a:r>
            <a:r>
              <a:rPr lang="zh-TW" altLang="en-US" sz="3200" dirty="0" smtClean="0">
                <a:solidFill>
                  <a:schemeClr val="tx1"/>
                </a:solidFill>
              </a:rPr>
              <a:t> </a:t>
            </a:r>
            <a:r>
              <a:rPr lang="zh-TW" altLang="zh-TW" sz="3200" dirty="0" smtClean="0">
                <a:solidFill>
                  <a:schemeClr val="tx1"/>
                </a:solidFill>
              </a:rPr>
              <a:t>及</a:t>
            </a:r>
            <a:r>
              <a:rPr lang="zh-TW" altLang="zh-TW" sz="3200" dirty="0">
                <a:solidFill>
                  <a:schemeClr val="tx1"/>
                </a:solidFill>
              </a:rPr>
              <a:t>形成類似</a:t>
            </a:r>
            <a:r>
              <a:rPr lang="zh-TW" altLang="zh-TW" sz="3200" dirty="0" smtClean="0">
                <a:solidFill>
                  <a:schemeClr val="tx1"/>
                </a:solidFill>
              </a:rPr>
              <a:t>狀態</a:t>
            </a:r>
            <a:r>
              <a:rPr lang="zh-TW" altLang="zh-TW" sz="3200" dirty="0">
                <a:solidFill>
                  <a:schemeClr val="tx1"/>
                </a:solidFill>
              </a:rPr>
              <a:t>，如不當抬舉導致肌肉骨骼傷害，或工作台</a:t>
            </a:r>
            <a:r>
              <a:rPr lang="en-US" altLang="zh-TW" sz="3200" dirty="0">
                <a:solidFill>
                  <a:schemeClr val="tx1"/>
                </a:solidFill>
              </a:rPr>
              <a:t>/</a:t>
            </a:r>
            <a:r>
              <a:rPr lang="zh-TW" altLang="zh-TW" sz="3200" dirty="0" smtClean="0">
                <a:solidFill>
                  <a:schemeClr val="tx1"/>
                </a:solidFill>
              </a:rPr>
              <a:t>椅高</a:t>
            </a:r>
            <a:r>
              <a:rPr lang="zh-TW" altLang="zh-TW" sz="3200" dirty="0">
                <a:solidFill>
                  <a:schemeClr val="tx1"/>
                </a:solidFill>
              </a:rPr>
              <a:t>度不適導致肌肉疲勞等</a:t>
            </a:r>
            <a:r>
              <a:rPr lang="zh-TW" altLang="zh-TW" sz="3200" dirty="0" smtClean="0">
                <a:solidFill>
                  <a:schemeClr val="tx1"/>
                </a:solidFill>
              </a:rPr>
              <a:t>。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eaLnBrk="0" hangingPunct="0">
              <a:lnSpc>
                <a:spcPts val="4200"/>
              </a:lnSpc>
            </a:pPr>
            <a:r>
              <a:rPr lang="zh-TW" altLang="zh-TW" sz="3200" dirty="0">
                <a:solidFill>
                  <a:schemeClr val="tx1"/>
                </a:solidFill>
              </a:rPr>
              <a:t>化學品洩漏</a:t>
            </a:r>
            <a:r>
              <a:rPr lang="zh-TW" altLang="zh-TW" sz="3200" dirty="0"/>
              <a:t>：指容器或設備之危害性物質外洩，但未造成人員傷害之事件</a:t>
            </a:r>
            <a:r>
              <a:rPr lang="zh-TW" altLang="zh-TW" sz="3200" dirty="0" smtClean="0"/>
              <a:t>。</a:t>
            </a: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2583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81" y="548044"/>
            <a:ext cx="8911687" cy="1280890"/>
          </a:xfrm>
        </p:spPr>
        <p:txBody>
          <a:bodyPr/>
          <a:lstStyle/>
          <a:p>
            <a:pPr algn="ctr"/>
            <a:r>
              <a:rPr lang="zh-TW" altLang="en-US" b="1" dirty="0" smtClean="0"/>
              <a:t>危險預知訓練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8512" y="1762125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圖片中，</a:t>
            </a:r>
            <a:endParaRPr lang="en-US" altLang="zh-TW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您看到有什麼危險呢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?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887" y="1585912"/>
            <a:ext cx="5443538" cy="51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98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1365" y="250730"/>
            <a:ext cx="8911687" cy="1280890"/>
          </a:xfrm>
        </p:spPr>
        <p:txBody>
          <a:bodyPr/>
          <a:lstStyle/>
          <a:p>
            <a:r>
              <a:rPr lang="en-US" altLang="zh-TW" b="1" dirty="0"/>
              <a:t>3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危害</a:t>
            </a:r>
            <a:r>
              <a:rPr lang="zh-TW" altLang="en-US" b="1" dirty="0"/>
              <a:t>辨識災害</a:t>
            </a:r>
            <a:r>
              <a:rPr lang="zh-TW" altLang="zh-TW" b="1" dirty="0"/>
              <a:t>類型</a:t>
            </a:r>
            <a:r>
              <a:rPr lang="en-US" altLang="zh-TW" b="1" dirty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63980" y="1127760"/>
            <a:ext cx="10668000" cy="2158365"/>
          </a:xfrm>
        </p:spPr>
        <p:txBody>
          <a:bodyPr>
            <a:noAutofit/>
          </a:bodyPr>
          <a:lstStyle/>
          <a:p>
            <a:pPr lvl="0" eaLnBrk="0" hangingPunct="0">
              <a:lnSpc>
                <a:spcPts val="4200"/>
              </a:lnSpc>
            </a:pPr>
            <a:r>
              <a:rPr lang="zh-TW" altLang="zh-TW" sz="3200" dirty="0" smtClean="0"/>
              <a:t>環保</a:t>
            </a:r>
            <a:r>
              <a:rPr lang="zh-TW" altLang="zh-TW" sz="3200" dirty="0"/>
              <a:t>事件：指危害物質洩漏到廠外而足以影響大眾安全及健康或環境品質</a:t>
            </a:r>
            <a:r>
              <a:rPr lang="zh-TW" altLang="zh-TW" sz="3200" dirty="0" smtClean="0"/>
              <a:t>等之</a:t>
            </a:r>
            <a:r>
              <a:rPr lang="zh-TW" altLang="zh-TW" sz="3200" dirty="0"/>
              <a:t>情況</a:t>
            </a:r>
            <a:r>
              <a:rPr lang="zh-TW" altLang="zh-TW" sz="3200" dirty="0" smtClean="0"/>
              <a:t>。</a:t>
            </a:r>
            <a:endParaRPr lang="en-US" altLang="zh-TW" sz="3200" dirty="0" smtClean="0"/>
          </a:p>
          <a:p>
            <a:pPr lvl="0" eaLnBrk="0" hangingPunct="0"/>
            <a:r>
              <a:rPr lang="zh-TW" altLang="zh-TW" sz="3200" dirty="0"/>
              <a:t>其他：係指無法歸類於上述任一類之</a:t>
            </a:r>
            <a:r>
              <a:rPr lang="zh-TW" altLang="zh-TW" sz="3200" dirty="0" smtClean="0"/>
              <a:t>事件。</a:t>
            </a:r>
            <a:endParaRPr lang="zh-TW" altLang="zh-TW" sz="3200" dirty="0"/>
          </a:p>
          <a:p>
            <a:pPr lvl="0" eaLnBrk="0" hangingPunct="0">
              <a:lnSpc>
                <a:spcPts val="4200"/>
              </a:lnSpc>
            </a:pP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0892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2485" y="527590"/>
            <a:ext cx="8911687" cy="1280890"/>
          </a:xfrm>
        </p:spPr>
        <p:txBody>
          <a:bodyPr/>
          <a:lstStyle/>
          <a:p>
            <a:r>
              <a:rPr lang="en-US" altLang="zh-TW" b="1" dirty="0"/>
              <a:t>4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現有防護設施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工程控制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47800" y="1312815"/>
            <a:ext cx="10584180" cy="5318760"/>
          </a:xfrm>
        </p:spPr>
        <p:txBody>
          <a:bodyPr>
            <a:noAutofit/>
          </a:bodyPr>
          <a:lstStyle/>
          <a:p>
            <a:pPr eaLnBrk="0" hangingPunct="0">
              <a:lnSpc>
                <a:spcPts val="4200"/>
              </a:lnSpc>
            </a:pPr>
            <a:r>
              <a:rPr lang="zh-TW" altLang="zh-TW" sz="3200" dirty="0"/>
              <a:t>工程控制：係指可避免或降低危害事件發生可能性或</a:t>
            </a:r>
            <a:r>
              <a:rPr lang="zh-TW" altLang="zh-TW" sz="3200" dirty="0" smtClean="0"/>
              <a:t>後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</a:t>
            </a:r>
            <a:r>
              <a:rPr lang="zh-TW" altLang="zh-TW" sz="3200" dirty="0" smtClean="0"/>
              <a:t>果</a:t>
            </a:r>
            <a:r>
              <a:rPr lang="zh-TW" altLang="zh-TW" sz="3200" dirty="0"/>
              <a:t>嚴重度之裝置或設備，如下：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(1)</a:t>
            </a:r>
            <a:r>
              <a:rPr lang="zh-TW" altLang="zh-TW" sz="3200" dirty="0"/>
              <a:t>墜落</a:t>
            </a:r>
            <a:r>
              <a:rPr lang="en-US" altLang="zh-TW" sz="3200" dirty="0"/>
              <a:t>/</a:t>
            </a:r>
            <a:r>
              <a:rPr lang="zh-TW" altLang="zh-TW" sz="3200" dirty="0"/>
              <a:t>滾落：護欄</a:t>
            </a:r>
            <a:r>
              <a:rPr lang="en-US" altLang="zh-TW" sz="3200" dirty="0"/>
              <a:t>/</a:t>
            </a:r>
            <a:r>
              <a:rPr lang="zh-TW" altLang="zh-TW" sz="3200" dirty="0"/>
              <a:t>護圍、安全網、安全母索、安全</a:t>
            </a:r>
            <a:r>
              <a:rPr lang="zh-TW" altLang="zh-TW" sz="3200" dirty="0" smtClean="0"/>
              <a:t>上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下</a:t>
            </a:r>
            <a:r>
              <a:rPr lang="zh-TW" altLang="zh-TW" sz="3200" dirty="0"/>
              <a:t>設備等。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(2)</a:t>
            </a:r>
            <a:r>
              <a:rPr lang="zh-TW" altLang="zh-TW" sz="3200" dirty="0"/>
              <a:t>衝撞：護欄</a:t>
            </a:r>
            <a:r>
              <a:rPr lang="en-US" altLang="zh-TW" sz="3200" dirty="0"/>
              <a:t>/</a:t>
            </a:r>
            <a:r>
              <a:rPr lang="zh-TW" altLang="zh-TW" sz="3200" dirty="0"/>
              <a:t>護圍、接觸預防裝置（包含警報、</a:t>
            </a:r>
            <a:r>
              <a:rPr lang="zh-TW" altLang="zh-TW" sz="3200" dirty="0" smtClean="0"/>
              <a:t>接觸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停止</a:t>
            </a:r>
            <a:r>
              <a:rPr lang="zh-TW" altLang="zh-TW" sz="3200" dirty="0"/>
              <a:t>裝置）等。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(3)</a:t>
            </a:r>
            <a:r>
              <a:rPr lang="zh-TW" altLang="zh-TW" sz="3200" dirty="0"/>
              <a:t>物體飛落：護欄</a:t>
            </a:r>
            <a:r>
              <a:rPr lang="en-US" altLang="zh-TW" sz="3200" dirty="0"/>
              <a:t>/</a:t>
            </a:r>
            <a:r>
              <a:rPr lang="zh-TW" altLang="zh-TW" sz="3200" dirty="0"/>
              <a:t>護圍</a:t>
            </a:r>
            <a:r>
              <a:rPr lang="en-US" altLang="zh-TW" sz="3200" dirty="0"/>
              <a:t>/</a:t>
            </a:r>
            <a:r>
              <a:rPr lang="zh-TW" altLang="zh-TW" sz="3200" dirty="0"/>
              <a:t>護網等。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(4)</a:t>
            </a:r>
            <a:r>
              <a:rPr lang="zh-TW" altLang="zh-TW" sz="3200" dirty="0"/>
              <a:t>被夾、被捲：護欄</a:t>
            </a:r>
            <a:r>
              <a:rPr lang="en-US" altLang="zh-TW" sz="3200" dirty="0"/>
              <a:t>/</a:t>
            </a:r>
            <a:r>
              <a:rPr lang="zh-TW" altLang="zh-TW" sz="3200" dirty="0"/>
              <a:t>護圍、接觸預防裝置等</a:t>
            </a:r>
            <a:r>
              <a:rPr lang="zh-TW" altLang="zh-TW" sz="3200" dirty="0" smtClean="0"/>
              <a:t>。</a:t>
            </a: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0443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7085" y="159290"/>
            <a:ext cx="8911687" cy="1280890"/>
          </a:xfrm>
        </p:spPr>
        <p:txBody>
          <a:bodyPr/>
          <a:lstStyle/>
          <a:p>
            <a:r>
              <a:rPr lang="en-US" altLang="zh-TW" b="1" dirty="0" smtClean="0"/>
              <a:t>4.</a:t>
            </a:r>
            <a:r>
              <a:rPr lang="zh-TW" altLang="en-US" b="1" dirty="0"/>
              <a:t>現有防護設施</a:t>
            </a:r>
            <a:r>
              <a:rPr lang="en-US" altLang="zh-TW" b="1" dirty="0"/>
              <a:t>/</a:t>
            </a:r>
            <a:r>
              <a:rPr lang="zh-TW" altLang="en-US" b="1" dirty="0"/>
              <a:t>工程控制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100" y="944880"/>
            <a:ext cx="10584180" cy="5913120"/>
          </a:xfrm>
        </p:spPr>
        <p:txBody>
          <a:bodyPr>
            <a:noAutofit/>
          </a:bodyPr>
          <a:lstStyle/>
          <a:p>
            <a:pPr eaLnBrk="0" hangingPunct="0">
              <a:lnSpc>
                <a:spcPts val="4200"/>
              </a:lnSpc>
            </a:pPr>
            <a:r>
              <a:rPr lang="en-US" altLang="zh-TW" sz="3200" dirty="0" smtClean="0"/>
              <a:t>(</a:t>
            </a:r>
            <a:r>
              <a:rPr lang="en-US" altLang="zh-TW" sz="3200" dirty="0"/>
              <a:t>5)</a:t>
            </a:r>
            <a:r>
              <a:rPr lang="zh-TW" altLang="zh-TW" sz="3200" dirty="0"/>
              <a:t>與有害物等之接觸：盛液盤、沖淋設施、通風排氣</a:t>
            </a:r>
            <a:r>
              <a:rPr lang="zh-TW" altLang="zh-TW" sz="3200" dirty="0" smtClean="0"/>
              <a:t>裝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</a:t>
            </a:r>
            <a:r>
              <a:rPr lang="zh-TW" altLang="zh-TW" sz="3200" dirty="0" smtClean="0"/>
              <a:t>置</a:t>
            </a:r>
            <a:r>
              <a:rPr lang="zh-TW" altLang="zh-TW" sz="3200" dirty="0"/>
              <a:t>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(6)</a:t>
            </a:r>
            <a:r>
              <a:rPr lang="zh-TW" altLang="zh-TW" sz="3200" dirty="0"/>
              <a:t>感電：防止電擊裝置、漏電斷路器、接地設施等。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(7)</a:t>
            </a:r>
            <a:r>
              <a:rPr lang="zh-TW" altLang="zh-TW" sz="3200" dirty="0"/>
              <a:t>火災：防爆電氣設備、火災偵測器、消防設施、</a:t>
            </a:r>
            <a:r>
              <a:rPr lang="zh-TW" altLang="zh-TW" sz="3200" dirty="0" smtClean="0"/>
              <a:t>高溫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自動</a:t>
            </a:r>
            <a:r>
              <a:rPr lang="zh-TW" altLang="zh-TW" sz="3200" dirty="0"/>
              <a:t>灑水</a:t>
            </a:r>
            <a:r>
              <a:rPr lang="zh-TW" altLang="zh-TW" sz="3200" dirty="0" smtClean="0"/>
              <a:t>系統</a:t>
            </a:r>
            <a:r>
              <a:rPr lang="zh-TW" altLang="zh-TW" sz="3200" dirty="0"/>
              <a:t>等。</a:t>
            </a:r>
          </a:p>
          <a:p>
            <a:pPr eaLnBrk="0" hangingPunct="0">
              <a:lnSpc>
                <a:spcPts val="4200"/>
              </a:lnSpc>
            </a:pPr>
            <a:r>
              <a:rPr lang="en-US" altLang="zh-TW" sz="3200" dirty="0"/>
              <a:t>(8)</a:t>
            </a:r>
            <a:r>
              <a:rPr lang="zh-TW" altLang="zh-TW" sz="3200" dirty="0"/>
              <a:t>爆炸：防爆電氣設備、火災偵測器、消防設施、</a:t>
            </a:r>
            <a:r>
              <a:rPr lang="zh-TW" altLang="zh-TW" sz="3200" dirty="0" smtClean="0"/>
              <a:t>高溫</a:t>
            </a:r>
            <a:endParaRPr lang="en-US" altLang="zh-TW" sz="3200" dirty="0" smtClean="0"/>
          </a:p>
          <a:p>
            <a:pPr marL="0" indent="0" eaLnBrk="0" hangingPunct="0">
              <a:lnSpc>
                <a:spcPts val="4200"/>
              </a:lnSpc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</a:t>
            </a:r>
            <a:r>
              <a:rPr lang="zh-TW" altLang="zh-TW" sz="3200" dirty="0" smtClean="0"/>
              <a:t>自動</a:t>
            </a:r>
            <a:r>
              <a:rPr lang="zh-TW" altLang="zh-TW" sz="3200" dirty="0"/>
              <a:t>灑水</a:t>
            </a:r>
            <a:r>
              <a:rPr lang="zh-TW" altLang="zh-TW" sz="3200" dirty="0" smtClean="0"/>
              <a:t>系統</a:t>
            </a:r>
            <a:r>
              <a:rPr lang="zh-TW" altLang="zh-TW" sz="3200" dirty="0"/>
              <a:t>等。</a:t>
            </a:r>
          </a:p>
          <a:p>
            <a:pPr>
              <a:lnSpc>
                <a:spcPts val="4200"/>
              </a:lnSpc>
            </a:pPr>
            <a:r>
              <a:rPr lang="en-US" altLang="zh-TW" sz="3200" dirty="0"/>
              <a:t>(9)</a:t>
            </a:r>
            <a:r>
              <a:rPr lang="zh-TW" altLang="zh-TW" sz="3200" dirty="0"/>
              <a:t>化學品洩漏</a:t>
            </a:r>
            <a:r>
              <a:rPr lang="zh-TW" altLang="zh-TW" sz="3200" dirty="0" smtClean="0"/>
              <a:t>：承液</a:t>
            </a:r>
            <a:r>
              <a:rPr lang="zh-TW" altLang="zh-TW" sz="3200" dirty="0"/>
              <a:t>盤、灑水系統、沖淋設施、通風</a:t>
            </a:r>
            <a:r>
              <a:rPr lang="zh-TW" altLang="zh-TW" sz="3200" dirty="0" smtClean="0"/>
              <a:t>排</a:t>
            </a:r>
            <a:endParaRPr lang="en-US" altLang="zh-TW" sz="3200" dirty="0" smtClean="0"/>
          </a:p>
          <a:p>
            <a:pPr marL="0" indent="0">
              <a:lnSpc>
                <a:spcPts val="4200"/>
              </a:lnSpc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氣</a:t>
            </a:r>
            <a:r>
              <a:rPr lang="zh-TW" altLang="zh-TW" sz="3200" dirty="0"/>
              <a:t>裝置等。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138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91885" y="639350"/>
            <a:ext cx="8911687" cy="1280890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4.</a:t>
            </a:r>
            <a:r>
              <a:rPr lang="zh-TW" altLang="en-US" b="1" dirty="0"/>
              <a:t>現有防護設施</a:t>
            </a:r>
            <a:r>
              <a:rPr lang="en-US" altLang="zh-TW" b="1" dirty="0" smtClean="0"/>
              <a:t>/</a:t>
            </a:r>
            <a:r>
              <a:rPr lang="zh-TW" altLang="zh-TW" b="1" dirty="0" smtClean="0"/>
              <a:t>管理控制</a:t>
            </a:r>
            <a:r>
              <a:rPr lang="zh-TW" altLang="zh-TW" b="1" dirty="0"/>
              <a:t/>
            </a:r>
            <a:br>
              <a:rPr lang="zh-TW" altLang="zh-TW" b="1" dirty="0"/>
            </a:b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88172" y="1470660"/>
            <a:ext cx="9833928" cy="500634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zh-TW" sz="3200" dirty="0"/>
              <a:t>管理控制</a:t>
            </a:r>
            <a:r>
              <a:rPr lang="zh-TW" altLang="zh-TW" sz="3200" dirty="0" smtClean="0"/>
              <a:t>：</a:t>
            </a:r>
            <a:endParaRPr lang="en-US" altLang="zh-TW" sz="3200" dirty="0" smtClean="0"/>
          </a:p>
          <a:p>
            <a:pPr marL="0" indent="0">
              <a:lnSpc>
                <a:spcPts val="4200"/>
              </a:lnSpc>
              <a:buNone/>
            </a:pPr>
            <a:r>
              <a:rPr lang="zh-TW" altLang="zh-TW" sz="3200" dirty="0" smtClean="0"/>
              <a:t>係</a:t>
            </a:r>
            <a:r>
              <a:rPr lang="zh-TW" altLang="zh-TW" sz="3200" dirty="0"/>
              <a:t>指可降低危害事件</a:t>
            </a:r>
            <a:r>
              <a:rPr lang="zh-TW" altLang="zh-TW" sz="3200" dirty="0" smtClean="0"/>
              <a:t>發生可能性</a:t>
            </a:r>
            <a:r>
              <a:rPr lang="zh-TW" altLang="zh-TW" sz="3200" dirty="0"/>
              <a:t>或後果</a:t>
            </a:r>
            <a:r>
              <a:rPr lang="zh-TW" altLang="zh-TW" sz="3200" dirty="0" smtClean="0"/>
              <a:t>嚴重</a:t>
            </a:r>
            <a:r>
              <a:rPr lang="zh-TW" altLang="zh-TW" sz="3200" dirty="0"/>
              <a:t>度</a:t>
            </a:r>
            <a:r>
              <a:rPr lang="zh-TW" altLang="zh-TW" sz="3200" dirty="0" smtClean="0"/>
              <a:t>之管理措施，如下</a:t>
            </a:r>
            <a:r>
              <a:rPr lang="zh-TW" altLang="zh-TW" sz="3200" dirty="0"/>
              <a:t>：</a:t>
            </a:r>
          </a:p>
          <a:p>
            <a:pPr marL="0" indent="0">
              <a:lnSpc>
                <a:spcPts val="4200"/>
              </a:lnSpc>
              <a:buNone/>
            </a:pPr>
            <a:r>
              <a:rPr lang="zh-TW" altLang="zh-TW" sz="3200" dirty="0"/>
              <a:t>教育訓練、各類合格證、健康檢查、緊急應變計畫或程序、工作許可、上鎖</a:t>
            </a:r>
            <a:r>
              <a:rPr lang="en-US" altLang="zh-TW" sz="3200" dirty="0"/>
              <a:t>/</a:t>
            </a:r>
            <a:r>
              <a:rPr lang="zh-TW" altLang="zh-TW" sz="3200" dirty="0"/>
              <a:t>掛簽、各種標準作業程序（</a:t>
            </a:r>
            <a:r>
              <a:rPr lang="en-US" altLang="zh-TW" sz="3200" dirty="0"/>
              <a:t>SOP</a:t>
            </a:r>
            <a:r>
              <a:rPr lang="zh-TW" altLang="zh-TW" sz="3200" dirty="0"/>
              <a:t>）、日常巡檢、定期檢查、承攬管理、採購管理、變更管理、人員全程監視等。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4869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0925" y="608870"/>
            <a:ext cx="8911687" cy="1280890"/>
          </a:xfrm>
        </p:spPr>
        <p:txBody>
          <a:bodyPr/>
          <a:lstStyle/>
          <a:p>
            <a:r>
              <a:rPr lang="en-US" altLang="zh-TW" b="1" dirty="0" smtClean="0"/>
              <a:t>4.</a:t>
            </a:r>
            <a:r>
              <a:rPr lang="zh-TW" altLang="en-US" b="1" dirty="0"/>
              <a:t>現有防護設施</a:t>
            </a:r>
            <a:r>
              <a:rPr lang="en-US" altLang="zh-TW" b="1" dirty="0" smtClean="0"/>
              <a:t>/</a:t>
            </a:r>
            <a:r>
              <a:rPr lang="zh-TW" altLang="zh-TW" b="1" dirty="0" smtClean="0"/>
              <a:t>個人</a:t>
            </a:r>
            <a:r>
              <a:rPr lang="zh-TW" altLang="zh-TW" b="1" dirty="0"/>
              <a:t>防護具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30924" y="1432560"/>
            <a:ext cx="9840375" cy="5222240"/>
          </a:xfrm>
        </p:spPr>
        <p:txBody>
          <a:bodyPr>
            <a:noAutofit/>
          </a:bodyPr>
          <a:lstStyle/>
          <a:p>
            <a:pPr marL="0" indent="0">
              <a:lnSpc>
                <a:spcPts val="4200"/>
              </a:lnSpc>
              <a:buNone/>
            </a:pPr>
            <a:r>
              <a:rPr lang="zh-TW" altLang="zh-TW" sz="3200" dirty="0"/>
              <a:t>個人防護具：係指可避免人員與危害源接觸，或減輕人員</a:t>
            </a:r>
            <a:r>
              <a:rPr lang="zh-TW" altLang="zh-TW" sz="3200" dirty="0" smtClean="0"/>
              <a:t>接觸後</a:t>
            </a:r>
            <a:r>
              <a:rPr lang="zh-TW" altLang="zh-TW" sz="3200" dirty="0"/>
              <a:t>之後果嚴重度的個人用防護器具，如下：</a:t>
            </a:r>
          </a:p>
          <a:p>
            <a:r>
              <a:rPr lang="en-US" altLang="zh-TW" sz="3200" dirty="0"/>
              <a:t>(1)</a:t>
            </a:r>
            <a:r>
              <a:rPr lang="zh-TW" altLang="zh-TW" sz="3200" dirty="0"/>
              <a:t>呼吸防護：如簡易型口罩、防塵口罩、濾毒罐</a:t>
            </a:r>
            <a:r>
              <a:rPr lang="zh-TW" altLang="zh-TW" sz="3200" dirty="0" smtClean="0"/>
              <a:t>呼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</a:t>
            </a:r>
            <a:r>
              <a:rPr lang="zh-TW" altLang="zh-TW" sz="3200" dirty="0" smtClean="0"/>
              <a:t>吸</a:t>
            </a:r>
            <a:r>
              <a:rPr lang="zh-TW" altLang="zh-TW" sz="3200" dirty="0"/>
              <a:t>防護具</a:t>
            </a:r>
            <a:r>
              <a:rPr lang="zh-TW" altLang="zh-TW" sz="3200" dirty="0" smtClean="0"/>
              <a:t>、濾毒罐</a:t>
            </a:r>
            <a:r>
              <a:rPr lang="zh-TW" altLang="zh-TW" sz="3200" dirty="0"/>
              <a:t>輸氣管面罩等。</a:t>
            </a:r>
          </a:p>
          <a:p>
            <a:r>
              <a:rPr lang="en-US" altLang="zh-TW" sz="3200" dirty="0"/>
              <a:t>(2)</a:t>
            </a:r>
            <a:r>
              <a:rPr lang="zh-TW" altLang="zh-TW" sz="3200" dirty="0"/>
              <a:t>手部防護：防火手套、防凍手套、耐酸鹼手套</a:t>
            </a:r>
            <a:r>
              <a:rPr lang="zh-TW" altLang="zh-TW" sz="3200" dirty="0" smtClean="0"/>
              <a:t>、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 smtClean="0"/>
              <a:t>        </a:t>
            </a:r>
            <a:r>
              <a:rPr lang="zh-TW" altLang="zh-TW" sz="3200" dirty="0" smtClean="0"/>
              <a:t>絕緣</a:t>
            </a:r>
            <a:r>
              <a:rPr lang="zh-TW" altLang="zh-TW" sz="3200" dirty="0"/>
              <a:t>手套等。</a:t>
            </a:r>
          </a:p>
          <a:p>
            <a:r>
              <a:rPr lang="en-US" altLang="zh-TW" sz="3200" dirty="0"/>
              <a:t>(3)</a:t>
            </a:r>
            <a:r>
              <a:rPr lang="zh-TW" altLang="zh-TW" sz="3200" dirty="0"/>
              <a:t>其他：安全面罩、安全眼鏡、護目鏡、安全鞋</a:t>
            </a:r>
            <a:r>
              <a:rPr lang="zh-TW" altLang="zh-TW" sz="3200" dirty="0" smtClean="0"/>
              <a:t>、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     </a:t>
            </a:r>
            <a:r>
              <a:rPr lang="zh-TW" altLang="zh-TW" sz="3200" dirty="0" smtClean="0"/>
              <a:t>安全帶</a:t>
            </a:r>
            <a:r>
              <a:rPr lang="zh-TW" altLang="zh-TW" sz="3200" dirty="0"/>
              <a:t>、</a:t>
            </a:r>
            <a:r>
              <a:rPr lang="zh-TW" altLang="zh-TW" sz="3200" dirty="0" smtClean="0"/>
              <a:t>安全帽</a:t>
            </a:r>
            <a:r>
              <a:rPr lang="zh-TW" altLang="zh-TW" sz="3200" dirty="0"/>
              <a:t>等。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15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6792" y="376460"/>
            <a:ext cx="8911687" cy="1280890"/>
          </a:xfrm>
        </p:spPr>
        <p:txBody>
          <a:bodyPr/>
          <a:lstStyle/>
          <a:p>
            <a:pPr lvl="0">
              <a:lnSpc>
                <a:spcPts val="4500"/>
              </a:lnSpc>
            </a:pP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5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.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評估風險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  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嚴重度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365076"/>
              </p:ext>
            </p:extLst>
          </p:nvPr>
        </p:nvGraphicFramePr>
        <p:xfrm>
          <a:off x="1219201" y="1782275"/>
          <a:ext cx="9982199" cy="39557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20699">
                  <a:extLst>
                    <a:ext uri="{9D8B030D-6E8A-4147-A177-3AD203B41FA5}">
                      <a16:colId xmlns:a16="http://schemas.microsoft.com/office/drawing/2014/main" val="8024506"/>
                    </a:ext>
                  </a:extLst>
                </a:gridCol>
                <a:gridCol w="435467">
                  <a:extLst>
                    <a:ext uri="{9D8B030D-6E8A-4147-A177-3AD203B41FA5}">
                      <a16:colId xmlns:a16="http://schemas.microsoft.com/office/drawing/2014/main" val="1275853330"/>
                    </a:ext>
                  </a:extLst>
                </a:gridCol>
                <a:gridCol w="4064769">
                  <a:extLst>
                    <a:ext uri="{9D8B030D-6E8A-4147-A177-3AD203B41FA5}">
                      <a16:colId xmlns:a16="http://schemas.microsoft.com/office/drawing/2014/main" val="4214548386"/>
                    </a:ext>
                  </a:extLst>
                </a:gridCol>
                <a:gridCol w="4961264">
                  <a:extLst>
                    <a:ext uri="{9D8B030D-6E8A-4147-A177-3AD203B41FA5}">
                      <a16:colId xmlns:a16="http://schemas.microsoft.com/office/drawing/2014/main" val="1570873694"/>
                    </a:ext>
                  </a:extLst>
                </a:gridCol>
              </a:tblGrid>
              <a:tr h="338625">
                <a:tc gridSpan="2"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等級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人員傷亡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危害影響範圍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extLst>
                  <a:ext uri="{0D108BD9-81ED-4DB2-BD59-A6C34878D82A}">
                    <a16:rowId xmlns:a16="http://schemas.microsoft.com/office/drawing/2014/main" val="3794090174"/>
                  </a:ext>
                </a:extLst>
              </a:tr>
              <a:tr h="829868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S4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重大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造成一人以上死亡、三人以上受傷、或是暴露於無法復原之職業病或致癌的環境中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危害影響範圍擴及場所外，對環境及公眾健康有立即及持續衝擊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665154965"/>
                  </a:ext>
                </a:extLst>
              </a:tr>
              <a:tr h="829868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S3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造成永久失能或可復原之職業病的災害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危害影響範圍除場所內外，對環境及公眾健康有暫時性衝擊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2359347623"/>
                  </a:ext>
                </a:extLst>
              </a:tr>
              <a:tr h="715329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S2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須外送就醫，且造成工時損失之災害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少量危害物質洩漏；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危害影響限於場所局部區域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2732693203"/>
                  </a:ext>
                </a:extLst>
              </a:tr>
              <a:tr h="1072994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S1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輕度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輕度傷害：</a:t>
                      </a: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僅須急救處理，或外送就醫，但未造成工時損失災害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微量危害物質洩漏；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危害影響限於局部設備附近，或無明顯危害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312212120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68492" y="5862948"/>
            <a:ext cx="9732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備註：上述分級基準，可須依實際需求予以調整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包含等級之增減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7625" y="408210"/>
            <a:ext cx="8911687" cy="1280890"/>
          </a:xfrm>
        </p:spPr>
        <p:txBody>
          <a:bodyPr>
            <a:normAutofit fontScale="90000"/>
          </a:bodyPr>
          <a:lstStyle/>
          <a:p>
            <a:pPr>
              <a:lnSpc>
                <a:spcPts val="45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5.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評估風險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 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危害發生機率等級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(P)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524233"/>
              </p:ext>
            </p:extLst>
          </p:nvPr>
        </p:nvGraphicFramePr>
        <p:xfrm>
          <a:off x="2383374" y="1689100"/>
          <a:ext cx="8360827" cy="46850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94339">
                  <a:extLst>
                    <a:ext uri="{9D8B030D-6E8A-4147-A177-3AD203B41FA5}">
                      <a16:colId xmlns:a16="http://schemas.microsoft.com/office/drawing/2014/main" val="373727655"/>
                    </a:ext>
                  </a:extLst>
                </a:gridCol>
                <a:gridCol w="1038087">
                  <a:extLst>
                    <a:ext uri="{9D8B030D-6E8A-4147-A177-3AD203B41FA5}">
                      <a16:colId xmlns:a16="http://schemas.microsoft.com/office/drawing/2014/main" val="3938217333"/>
                    </a:ext>
                  </a:extLst>
                </a:gridCol>
                <a:gridCol w="2688330">
                  <a:extLst>
                    <a:ext uri="{9D8B030D-6E8A-4147-A177-3AD203B41FA5}">
                      <a16:colId xmlns:a16="http://schemas.microsoft.com/office/drawing/2014/main" val="1121004148"/>
                    </a:ext>
                  </a:extLst>
                </a:gridCol>
                <a:gridCol w="4040071">
                  <a:extLst>
                    <a:ext uri="{9D8B030D-6E8A-4147-A177-3AD203B41FA5}">
                      <a16:colId xmlns:a16="http://schemas.microsoft.com/office/drawing/2014/main" val="2486285658"/>
                    </a:ext>
                  </a:extLst>
                </a:gridCol>
              </a:tblGrid>
              <a:tr h="541172">
                <a:tc gridSpan="2">
                  <a:txBody>
                    <a:bodyPr/>
                    <a:lstStyle/>
                    <a:p>
                      <a:pPr marL="405130" marR="405130" algn="ctr" eaLnBrk="0" hangingPunct="0"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405130" marR="405130" algn="ctr" eaLnBrk="0" hangingPunct="0"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等級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84505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484505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預期</a:t>
                      </a:r>
                      <a:r>
                        <a:rPr lang="zh-TW" sz="1600" u="sng" kern="0" dirty="0">
                          <a:effectLst/>
                        </a:rPr>
                        <a:t>危害事件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484505" eaLnBrk="0" hangingPunct="0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發生之可能性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9620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endParaRPr lang="en-US" altLang="zh-TW" sz="2000" u="sng" kern="0" dirty="0" smtClean="0">
                        <a:effectLst/>
                      </a:endParaRPr>
                    </a:p>
                    <a:p>
                      <a:pPr marL="769620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防護</a:t>
                      </a:r>
                      <a:r>
                        <a:rPr lang="zh-TW" sz="1600" u="sng" kern="0" dirty="0">
                          <a:effectLst/>
                        </a:rPr>
                        <a:t>設施之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617220" eaLnBrk="0" hangingPunct="0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完整性及有效性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3807251"/>
                  </a:ext>
                </a:extLst>
              </a:tr>
              <a:tr h="1034872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7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128905" marR="111125" algn="ctr" eaLnBrk="0" hangingPunct="0">
                        <a:spcBef>
                          <a:spcPts val="91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極可能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</a:t>
                      </a:r>
                      <a:r>
                        <a:rPr lang="zh-TW" sz="1600" u="sng" kern="0" dirty="0">
                          <a:effectLst/>
                        </a:rPr>
                        <a:t>年 </a:t>
                      </a:r>
                      <a:r>
                        <a:rPr lang="en-US" sz="1600" u="sng" kern="0" dirty="0">
                          <a:effectLst/>
                        </a:rPr>
                        <a:t>3 </a:t>
                      </a:r>
                      <a:r>
                        <a:rPr lang="zh-TW" sz="1600" u="sng" kern="0" dirty="0">
                          <a:effectLst/>
                        </a:rPr>
                        <a:t>次（含）以上；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spc="30" dirty="0">
                          <a:effectLst/>
                        </a:rPr>
                        <a:t>在製程、活動或服務之生</a:t>
                      </a:r>
                      <a:r>
                        <a:rPr lang="zh-TW" sz="1600" u="sng" kern="0" spc="-10" dirty="0">
                          <a:effectLst/>
                        </a:rPr>
                        <a:t>命週期內可能會發生 </a:t>
                      </a:r>
                      <a:r>
                        <a:rPr lang="en-US" sz="1600" u="sng" kern="0" dirty="0">
                          <a:effectLst/>
                        </a:rPr>
                        <a:t>3</a:t>
                      </a:r>
                      <a:r>
                        <a:rPr lang="zh-TW" sz="1600" u="sng" kern="0" dirty="0">
                          <a:effectLst/>
                        </a:rPr>
                        <a:t>次以上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未</a:t>
                      </a:r>
                      <a:r>
                        <a:rPr lang="zh-TW" sz="1600" u="sng" kern="0" dirty="0">
                          <a:effectLst/>
                        </a:rPr>
                        <a:t>設置必要的防護設施，或所</a:t>
                      </a:r>
                      <a:r>
                        <a:rPr lang="zh-TW" sz="1600" u="sng" kern="0" dirty="0" smtClean="0">
                          <a:effectLst/>
                        </a:rPr>
                        <a:t>設</a:t>
                      </a:r>
                      <a:r>
                        <a:rPr lang="zh-TW" altLang="zh-TW" sz="1600" u="sng" kern="0" dirty="0" smtClean="0">
                          <a:effectLst/>
                        </a:rPr>
                        <a:t>置之防護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設施</a:t>
                      </a:r>
                      <a:r>
                        <a:rPr lang="zh-TW" sz="1600" u="sng" kern="0" dirty="0">
                          <a:effectLst/>
                        </a:rPr>
                        <a:t>並無法發揮其功能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11013206"/>
                  </a:ext>
                </a:extLst>
              </a:tr>
              <a:tr h="1034872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7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</a:rPr>
                        <a:t> </a:t>
                      </a:r>
                      <a:endParaRPr lang="zh-TW" sz="1600" u="sng" kern="100" dirty="0">
                        <a:effectLst/>
                      </a:endParaRPr>
                    </a:p>
                    <a:p>
                      <a:pPr marL="294640" marR="122555" indent="-152400" eaLnBrk="0" hangingPunct="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較有可</a:t>
                      </a:r>
                      <a:r>
                        <a:rPr lang="zh-TW" sz="1600" u="sng" kern="0" spc="-1200" dirty="0">
                          <a:effectLst/>
                        </a:rPr>
                        <a:t>能</a:t>
                      </a:r>
                      <a:endParaRPr lang="zh-TW" sz="1600" u="sng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</a:t>
                      </a:r>
                      <a:r>
                        <a:rPr lang="zh-TW" sz="1600" u="sng" kern="0" dirty="0">
                          <a:effectLst/>
                        </a:rPr>
                        <a:t>年至少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</a:t>
                      </a:r>
                      <a:endParaRPr lang="zh-TW" sz="1600" u="sng" kern="100" dirty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在製程、活動或服務之生命週期內可能會發生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至</a:t>
                      </a:r>
                      <a:r>
                        <a:rPr lang="en-US" sz="1600" u="sng" kern="0" dirty="0">
                          <a:effectLst/>
                        </a:rPr>
                        <a:t>3 </a:t>
                      </a:r>
                      <a:r>
                        <a:rPr lang="zh-TW" sz="1600" u="sng" kern="0" dirty="0">
                          <a:effectLst/>
                        </a:rPr>
                        <a:t>次以上</a:t>
                      </a:r>
                      <a:endParaRPr lang="zh-TW" sz="1600" u="sng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僅</a:t>
                      </a:r>
                      <a:r>
                        <a:rPr lang="zh-TW" sz="1600" u="sng" kern="0" dirty="0">
                          <a:effectLst/>
                        </a:rPr>
                        <a:t>設置部分必要的防護設施，</a:t>
                      </a:r>
                      <a:r>
                        <a:rPr lang="zh-TW" sz="1600" u="sng" kern="0" dirty="0" smtClean="0">
                          <a:effectLst/>
                        </a:rPr>
                        <a:t>或</a:t>
                      </a:r>
                      <a:r>
                        <a:rPr lang="zh-TW" altLang="zh-TW" sz="1600" u="sng" kern="0" dirty="0" smtClean="0">
                          <a:effectLst/>
                        </a:rPr>
                        <a:t>對已設置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71755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之</a:t>
                      </a:r>
                      <a:r>
                        <a:rPr lang="zh-TW" sz="1600" u="sng" kern="0" dirty="0">
                          <a:effectLst/>
                        </a:rPr>
                        <a:t>防護設施，未定期維</a:t>
                      </a:r>
                      <a:r>
                        <a:rPr lang="zh-TW" sz="1600" u="sng" kern="0" spc="-1200" dirty="0">
                          <a:effectLst/>
                        </a:rPr>
                        <a:t>護</a:t>
                      </a:r>
                      <a:r>
                        <a:rPr lang="en-US" sz="1600" u="sng" kern="0" dirty="0">
                          <a:effectLst/>
                        </a:rPr>
                        <a:t>  </a:t>
                      </a:r>
                      <a:r>
                        <a:rPr lang="zh-TW" altLang="en-US" sz="1600" u="sng" kern="0" dirty="0" smtClean="0">
                          <a:effectLst/>
                        </a:rPr>
                        <a:t> </a:t>
                      </a:r>
                      <a:r>
                        <a:rPr lang="zh-TW" sz="1600" u="sng" kern="0" dirty="0" smtClean="0">
                          <a:effectLst/>
                        </a:rPr>
                        <a:t>保養</a:t>
                      </a:r>
                      <a:r>
                        <a:rPr lang="zh-TW" sz="1600" u="sng" kern="0" dirty="0">
                          <a:effectLst/>
                        </a:rPr>
                        <a:t>或監督查核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98786711"/>
                  </a:ext>
                </a:extLst>
              </a:tr>
              <a:tr h="780110"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128905" marR="111125" algn="ctr" eaLnBrk="0" hangingPunct="0"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有可能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 </a:t>
                      </a:r>
                      <a:r>
                        <a:rPr lang="en-US" sz="1600" u="sng" kern="0" dirty="0">
                          <a:effectLst/>
                        </a:rPr>
                        <a:t>10 </a:t>
                      </a:r>
                      <a:r>
                        <a:rPr lang="zh-TW" sz="1600" u="sng" kern="0" dirty="0">
                          <a:effectLst/>
                        </a:rPr>
                        <a:t>年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在製程、活動或服務之生命週期內可能會發生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已</a:t>
                      </a:r>
                      <a:r>
                        <a:rPr lang="zh-TW" sz="1600" u="sng" kern="0" dirty="0">
                          <a:effectLst/>
                        </a:rPr>
                        <a:t>設置必要的防護設施，且有</a:t>
                      </a:r>
                      <a:r>
                        <a:rPr lang="zh-TW" sz="1600" u="sng" kern="0" dirty="0" smtClean="0">
                          <a:effectLst/>
                        </a:rPr>
                        <a:t>定</a:t>
                      </a:r>
                      <a:r>
                        <a:rPr lang="zh-TW" altLang="zh-TW" sz="1600" u="sng" kern="0" dirty="0" smtClean="0">
                          <a:effectLst/>
                        </a:rPr>
                        <a:t>期維護保養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71755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或</a:t>
                      </a:r>
                      <a:r>
                        <a:rPr lang="zh-TW" sz="1600" u="sng" kern="0" dirty="0">
                          <a:effectLst/>
                        </a:rPr>
                        <a:t>監督查核使其維持</a:t>
                      </a:r>
                      <a:r>
                        <a:rPr lang="zh-TW" sz="1600" u="sng" kern="0" spc="-1200" dirty="0">
                          <a:effectLst/>
                        </a:rPr>
                        <a:t>在</a:t>
                      </a:r>
                      <a:r>
                        <a:rPr lang="en-US" sz="1600" u="sng" kern="0" dirty="0">
                          <a:effectLst/>
                        </a:rPr>
                        <a:t>   </a:t>
                      </a:r>
                      <a:r>
                        <a:rPr lang="zh-TW" sz="1600" u="sng" kern="0" dirty="0" smtClean="0">
                          <a:effectLst/>
                        </a:rPr>
                        <a:t>可</a:t>
                      </a:r>
                      <a:r>
                        <a:rPr lang="zh-TW" sz="1600" u="sng" kern="0" dirty="0">
                          <a:effectLst/>
                        </a:rPr>
                        <a:t>用狀態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76558341"/>
                  </a:ext>
                </a:extLst>
              </a:tr>
              <a:tr h="1019050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2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294640" marR="122555" indent="-152400" eaLnBrk="0" hangingPunct="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不太可</a:t>
                      </a:r>
                      <a:r>
                        <a:rPr lang="zh-TW" sz="1600" u="sng" kern="0" spc="-1200" dirty="0">
                          <a:effectLst/>
                        </a:rPr>
                        <a:t>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marR="58420" algn="just" eaLnBrk="0" hangingPunct="0">
                        <a:lnSpc>
                          <a:spcPct val="10100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endParaRPr lang="en-US" sz="1400" u="sng" kern="0" dirty="0" smtClean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10100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 smtClean="0">
                          <a:effectLst/>
                        </a:rPr>
                        <a:t>10 </a:t>
                      </a:r>
                      <a:r>
                        <a:rPr lang="zh-TW" sz="1600" u="sng" kern="0" spc="-40" dirty="0">
                          <a:effectLst/>
                        </a:rPr>
                        <a:t>年以上可能發生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 </a:t>
                      </a:r>
                      <a:r>
                        <a:rPr lang="zh-TW" sz="1600" u="sng" kern="0" spc="30" dirty="0">
                          <a:effectLst/>
                        </a:rPr>
                        <a:t>在製程、活動或服務之生</a:t>
                      </a:r>
                      <a:r>
                        <a:rPr lang="zh-TW" sz="1600" u="sng" kern="0" dirty="0">
                          <a:effectLst/>
                        </a:rPr>
                        <a:t>命週期內可能不太會發生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除</a:t>
                      </a:r>
                      <a:r>
                        <a:rPr lang="zh-TW" sz="1600" u="sng" kern="0" dirty="0">
                          <a:effectLst/>
                        </a:rPr>
                        <a:t>已設置必要的防護設施外，</a:t>
                      </a:r>
                      <a:r>
                        <a:rPr lang="zh-TW" sz="1600" u="sng" kern="0" dirty="0" smtClean="0">
                          <a:effectLst/>
                        </a:rPr>
                        <a:t>另</a:t>
                      </a:r>
                      <a:r>
                        <a:rPr lang="zh-TW" altLang="zh-TW" sz="1600" u="sng" kern="0" dirty="0" smtClean="0">
                          <a:effectLst/>
                        </a:rPr>
                        <a:t>增設其他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83820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防護</a:t>
                      </a:r>
                      <a:r>
                        <a:rPr lang="zh-TW" sz="1600" u="sng" kern="0" dirty="0">
                          <a:effectLst/>
                        </a:rPr>
                        <a:t>設施，且有定期維</a:t>
                      </a:r>
                      <a:r>
                        <a:rPr lang="zh-TW" sz="1600" u="sng" kern="0" spc="-1200" dirty="0">
                          <a:effectLst/>
                        </a:rPr>
                        <a:t>護</a:t>
                      </a:r>
                      <a:r>
                        <a:rPr lang="en-US" sz="1600" u="sng" kern="0" dirty="0">
                          <a:effectLst/>
                        </a:rPr>
                        <a:t>  </a:t>
                      </a:r>
                      <a:r>
                        <a:rPr lang="zh-TW" sz="1600" u="sng" kern="0" dirty="0" smtClean="0">
                          <a:effectLst/>
                        </a:rPr>
                        <a:t>保養</a:t>
                      </a:r>
                      <a:r>
                        <a:rPr lang="zh-TW" sz="1600" u="sng" kern="0" dirty="0">
                          <a:effectLst/>
                        </a:rPr>
                        <a:t>或監督查核，以維持其應有的功能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291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6044" y="543818"/>
            <a:ext cx="7467600" cy="1081782"/>
          </a:xfrm>
        </p:spPr>
        <p:txBody>
          <a:bodyPr>
            <a:normAutofit fontScale="90000"/>
          </a:bodyPr>
          <a:lstStyle/>
          <a:p>
            <a:pPr>
              <a:lnSpc>
                <a:spcPts val="42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5.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評估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風險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    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風險值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917700" y="1438176"/>
            <a:ext cx="9017000" cy="5061176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評估風險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</a:t>
            </a: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風險矩陣</a:t>
            </a:r>
            <a:endParaRPr lang="en-US" altLang="zh-TW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風險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(R)=</a:t>
            </a:r>
            <a:r>
              <a:rPr lang="zh-TW" altLang="en-US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嚴重度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(S)*</a:t>
            </a:r>
            <a:r>
              <a:rPr lang="zh-TW" altLang="en-US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可能性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(P)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67773"/>
              </p:ext>
            </p:extLst>
          </p:nvPr>
        </p:nvGraphicFramePr>
        <p:xfrm>
          <a:off x="2972753" y="3092464"/>
          <a:ext cx="7438072" cy="267691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85448">
                  <a:extLst>
                    <a:ext uri="{9D8B030D-6E8A-4147-A177-3AD203B41FA5}">
                      <a16:colId xmlns:a16="http://schemas.microsoft.com/office/drawing/2014/main" val="2952656459"/>
                    </a:ext>
                  </a:extLst>
                </a:gridCol>
                <a:gridCol w="1185448">
                  <a:extLst>
                    <a:ext uri="{9D8B030D-6E8A-4147-A177-3AD203B41FA5}">
                      <a16:colId xmlns:a16="http://schemas.microsoft.com/office/drawing/2014/main" val="3234453542"/>
                    </a:ext>
                  </a:extLst>
                </a:gridCol>
                <a:gridCol w="1251789">
                  <a:extLst>
                    <a:ext uri="{9D8B030D-6E8A-4147-A177-3AD203B41FA5}">
                      <a16:colId xmlns:a16="http://schemas.microsoft.com/office/drawing/2014/main" val="254342597"/>
                    </a:ext>
                  </a:extLst>
                </a:gridCol>
                <a:gridCol w="1138061">
                  <a:extLst>
                    <a:ext uri="{9D8B030D-6E8A-4147-A177-3AD203B41FA5}">
                      <a16:colId xmlns:a16="http://schemas.microsoft.com/office/drawing/2014/main" val="3369108143"/>
                    </a:ext>
                  </a:extLst>
                </a:gridCol>
                <a:gridCol w="1338663">
                  <a:extLst>
                    <a:ext uri="{9D8B030D-6E8A-4147-A177-3AD203B41FA5}">
                      <a16:colId xmlns:a16="http://schemas.microsoft.com/office/drawing/2014/main" val="2094674777"/>
                    </a:ext>
                  </a:extLst>
                </a:gridCol>
                <a:gridCol w="1338663">
                  <a:extLst>
                    <a:ext uri="{9D8B030D-6E8A-4147-A177-3AD203B41FA5}">
                      <a16:colId xmlns:a16="http://schemas.microsoft.com/office/drawing/2014/main" val="3477348186"/>
                    </a:ext>
                  </a:extLst>
                </a:gridCol>
              </a:tblGrid>
              <a:tr h="407778">
                <a:tc rowSpan="2" grid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617980" marR="1617980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可能性等級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54303"/>
                  </a:ext>
                </a:extLst>
              </a:tr>
              <a:tr h="405008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79730" marR="379730" algn="ct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P4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0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P3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0210" algn="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P2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3230" marR="443865" algn="ct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82806196"/>
                  </a:ext>
                </a:extLst>
              </a:tr>
              <a:tr h="466032">
                <a:tc rowSpan="4">
                  <a:txBody>
                    <a:bodyPr/>
                    <a:lstStyle/>
                    <a:p>
                      <a:pPr marL="81915" marR="81280" algn="just" eaLnBrk="0" hangingPunct="0">
                        <a:lnSpc>
                          <a:spcPct val="98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嚴重</a:t>
                      </a:r>
                      <a:r>
                        <a:rPr lang="zh-TW" sz="1800" kern="100" dirty="0" smtClean="0">
                          <a:effectLst/>
                        </a:rPr>
                        <a:t>度</a:t>
                      </a:r>
                      <a:endParaRPr lang="en-US" altLang="zh-TW" sz="1800" kern="100" dirty="0" smtClean="0">
                        <a:effectLst/>
                      </a:endParaRPr>
                    </a:p>
                    <a:p>
                      <a:pPr marL="81915" marR="81280" algn="just" eaLnBrk="0" hangingPunct="0">
                        <a:lnSpc>
                          <a:spcPct val="98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</a:rPr>
                        <a:t>等級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S4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076597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790414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S2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65421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S1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4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6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1359" y="155192"/>
            <a:ext cx="7467600" cy="796950"/>
          </a:xfrm>
        </p:spPr>
        <p:txBody>
          <a:bodyPr>
            <a:normAutofit/>
          </a:bodyPr>
          <a:lstStyle/>
          <a:p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採取降低風險之控制措施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38911012"/>
              </p:ext>
            </p:extLst>
          </p:nvPr>
        </p:nvGraphicFramePr>
        <p:xfrm>
          <a:off x="1551359" y="1929884"/>
          <a:ext cx="9992941" cy="491783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85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1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584">
                  <a:extLst>
                    <a:ext uri="{9D8B030D-6E8A-4147-A177-3AD203B41FA5}">
                      <a16:colId xmlns:a16="http://schemas.microsoft.com/office/drawing/2014/main" val="2578758700"/>
                    </a:ext>
                  </a:extLst>
                </a:gridCol>
              </a:tblGrid>
              <a:tr h="30603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風險等級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風險控制規劃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備註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5-</a:t>
                      </a:r>
                      <a:r>
                        <a:rPr lang="zh-TW" altLang="en-US" sz="1800" u="none" strike="noStrike" dirty="0">
                          <a:effectLst/>
                        </a:rPr>
                        <a:t>重大風險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須立即採取風險降低設施</a:t>
                      </a:r>
                      <a:r>
                        <a:rPr lang="en-US" altLang="zh-TW" sz="1800" u="none" strike="noStrike" dirty="0">
                          <a:effectLst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</a:rPr>
                        <a:t>在風險降低前不應開始或繼續作業。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eaLnBrk="0" hangingPunct="0"/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不可接受風險，對於重大及高度風險者須發展降低風險之控制設施， 將其風險降至中度以下。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2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4-</a:t>
                      </a:r>
                      <a:r>
                        <a:rPr lang="zh-TW" altLang="en-US" sz="1800" u="none" strike="noStrike" dirty="0">
                          <a:effectLst/>
                        </a:rPr>
                        <a:t>高度風險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須在一定期限內採取風險控制設施，在風險降低前不可開始作業，可能需要相當多的資源以降低風險，若現行作業具高度風險，須儘速進行風險降低設施。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7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3-</a:t>
                      </a:r>
                      <a:r>
                        <a:rPr lang="zh-TW" altLang="en-US" sz="1800" u="none" strike="noStrike" dirty="0">
                          <a:effectLst/>
                        </a:rPr>
                        <a:t>中度風險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須致力於風險的降低，例如：　　　</a:t>
                      </a:r>
                      <a:endParaRPr lang="en-US" altLang="zh-TW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zh-TW" altLang="en-US" sz="1800" u="none" strike="noStrike" dirty="0" smtClean="0">
                          <a:effectLst/>
                        </a:rPr>
                        <a:t>●</a:t>
                      </a:r>
                      <a:r>
                        <a:rPr lang="zh-TW" altLang="en-US" sz="1800" u="none" strike="noStrike" dirty="0">
                          <a:effectLst/>
                        </a:rPr>
                        <a:t>基於成本或財務等考量，宜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逐步採取</a:t>
                      </a:r>
                      <a:r>
                        <a:rPr lang="zh-TW" altLang="en-US" sz="1800" u="none" strike="noStrike" dirty="0">
                          <a:effectLst/>
                        </a:rPr>
                        <a:t>風險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降低設施</a:t>
                      </a:r>
                      <a:r>
                        <a:rPr lang="zh-TW" altLang="en-US" sz="1800" u="none" strike="noStrike" dirty="0">
                          <a:effectLst/>
                        </a:rPr>
                        <a:t>、以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逐步</a:t>
                      </a:r>
                      <a:endParaRPr lang="en-US" altLang="zh-TW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zh-TW" altLang="en-US" sz="1800" u="none" strike="noStrike" dirty="0" smtClean="0">
                          <a:effectLst/>
                        </a:rPr>
                        <a:t>    降低中度風險</a:t>
                      </a:r>
                      <a:r>
                        <a:rPr lang="zh-TW" altLang="en-US" sz="1800" u="none" strike="noStrike" dirty="0">
                          <a:effectLst/>
                        </a:rPr>
                        <a:t>之比例。　　　　　　　　</a:t>
                      </a:r>
                      <a:endParaRPr lang="en-US" altLang="zh-TW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zh-TW" altLang="en-US" sz="1800" u="none" strike="noStrike" dirty="0" smtClean="0">
                          <a:effectLst/>
                        </a:rPr>
                        <a:t>●</a:t>
                      </a:r>
                      <a:r>
                        <a:rPr lang="zh-TW" altLang="en-US" sz="1800" u="none" strike="noStrike" dirty="0">
                          <a:effectLst/>
                        </a:rPr>
                        <a:t>對於嚴重度為重大或非常重大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之中度</a:t>
                      </a:r>
                      <a:r>
                        <a:rPr lang="zh-TW" altLang="en-US" sz="1800" u="none" strike="noStrike" dirty="0">
                          <a:effectLst/>
                        </a:rPr>
                        <a:t>風險，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宜進一步</a:t>
                      </a:r>
                      <a:r>
                        <a:rPr lang="zh-TW" altLang="en-US" sz="1800" u="none" strike="noStrike" dirty="0">
                          <a:effectLst/>
                        </a:rPr>
                        <a:t>評估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發</a:t>
                      </a:r>
                      <a:endParaRPr lang="en-US" altLang="zh-TW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zh-TW" altLang="en-US" sz="1800" u="none" strike="noStrike" dirty="0" smtClean="0">
                          <a:effectLst/>
                        </a:rPr>
                        <a:t>    生的可能性</a:t>
                      </a:r>
                      <a:r>
                        <a:rPr lang="zh-TW" altLang="en-US" sz="1800" u="none" strike="noStrike" dirty="0">
                          <a:effectLst/>
                        </a:rPr>
                        <a:t>，作為改善控制</a:t>
                      </a:r>
                      <a:r>
                        <a:rPr lang="zh-TW" altLang="en-US" sz="1800" u="none" strike="noStrike" dirty="0" smtClean="0">
                          <a:effectLst/>
                        </a:rPr>
                        <a:t>設施的基礎。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3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2-</a:t>
                      </a:r>
                      <a:r>
                        <a:rPr lang="zh-TW" altLang="en-US" sz="1800" u="none" strike="noStrike" dirty="0">
                          <a:effectLst/>
                        </a:rPr>
                        <a:t>低度風險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暫時無須採取風險降低設施，但須確保現有防護設施之有效性。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eaLnBrk="0" hangingPunct="0"/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可接受風險，須落實或強化現有防護設施之維修保養、監督查核及教育訓練等機制。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07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1-</a:t>
                      </a:r>
                      <a:r>
                        <a:rPr lang="zh-TW" altLang="en-US" sz="1800" u="none" strike="noStrike">
                          <a:effectLst/>
                        </a:rPr>
                        <a:t>輕度風險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不須採取風險降低設施，但須確保現有防護設施之有效性。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430709" y="914221"/>
            <a:ext cx="1024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70C0"/>
                </a:solidFill>
              </a:rPr>
              <a:t>在決定控制設施時，需依下列順序，考量風險降低設施</a:t>
            </a:r>
            <a:r>
              <a:rPr lang="zh-TW" altLang="en-US" sz="32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3200" b="1" dirty="0" smtClean="0">
              <a:solidFill>
                <a:srgbClr val="0070C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(1)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消除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-&gt;(2)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取代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-&gt;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(3)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工程控制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-&gt;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(4)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管理控制 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-&gt;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(5)</a:t>
            </a:r>
            <a:r>
              <a:rPr lang="zh-TW" altLang="en-US" sz="2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個人防護具</a:t>
            </a:r>
            <a:r>
              <a:rPr lang="zh-TW" altLang="en-US" sz="2800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1974851" y="398844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危害控制</a:t>
            </a:r>
          </a:p>
        </p:txBody>
      </p:sp>
      <p:sp>
        <p:nvSpPr>
          <p:cNvPr id="50179" name="內容版面配置區 2"/>
          <p:cNvSpPr>
            <a:spLocks noGrp="1"/>
          </p:cNvSpPr>
          <p:nvPr>
            <p:ph idx="1"/>
          </p:nvPr>
        </p:nvSpPr>
        <p:spPr>
          <a:xfrm>
            <a:off x="1690689" y="974504"/>
            <a:ext cx="10247311" cy="5859653"/>
          </a:xfrm>
        </p:spPr>
        <p:txBody>
          <a:bodyPr rtlCol="0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依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風險評估結果規劃及實施降低風險之控制措施時，須考量下列之優先順序：</a:t>
            </a: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若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可能，須先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消除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所有危害或風險之潛在根源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，例 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 如使用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無毒性化學、本質安全設計之機械設備等。</a:t>
            </a: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若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無法消除，須試圖以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取代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方式降低風險，如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使用 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低電壓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電器設備、低危害物質等。</a:t>
            </a: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工程控制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方式降低危害事件發生可能性或減輕後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果嚴重度，如連鎖停機系統、釋壓裝置、隔音裝置、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628650" indent="-628650">
              <a:lnSpc>
                <a:spcPts val="4000"/>
              </a:lnSpc>
              <a:buNone/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警報系統、護欄等。</a:t>
            </a:r>
          </a:p>
        </p:txBody>
      </p:sp>
    </p:spTree>
    <p:extLst>
      <p:ext uri="{BB962C8B-B14F-4D97-AF65-F5344CB8AC3E}">
        <p14:creationId xmlns:p14="http://schemas.microsoft.com/office/powerpoint/2010/main" val="17979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8768" y="605060"/>
            <a:ext cx="8911687" cy="1280890"/>
          </a:xfrm>
        </p:spPr>
        <p:txBody>
          <a:bodyPr/>
          <a:lstStyle/>
          <a:p>
            <a:pPr algn="ctr"/>
            <a:r>
              <a:rPr lang="zh-TW" altLang="en-US" b="1" dirty="0"/>
              <a:t>危險預知訓練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912" y="180022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圖片中，</a:t>
            </a:r>
            <a:endParaRPr lang="en-US" altLang="zh-TW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您看到有什麼危險呢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?</a:t>
            </a:r>
            <a:endParaRPr lang="zh-TW" altLang="en-US" sz="4000" b="1" dirty="0" smtClean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612" y="1452562"/>
            <a:ext cx="546734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04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1768476" y="329899"/>
            <a:ext cx="8911687" cy="1280890"/>
          </a:xfrm>
        </p:spPr>
        <p:txBody>
          <a:bodyPr/>
          <a:lstStyle/>
          <a:p>
            <a:pPr eaLnBrk="1" hangingPunct="1"/>
            <a:r>
              <a:rPr lang="zh-TW" altLang="en-US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危害控制</a:t>
            </a:r>
            <a:r>
              <a:rPr lang="en-US" altLang="zh-TW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>
          <a:xfrm>
            <a:off x="1768476" y="1152907"/>
            <a:ext cx="10309224" cy="4752593"/>
          </a:xfrm>
        </p:spPr>
        <p:txBody>
          <a:bodyPr>
            <a:noAutofit/>
          </a:bodyPr>
          <a:lstStyle/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TW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管理控制</a:t>
            </a:r>
            <a:r>
              <a:rPr lang="zh-TW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方式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降低危害事件發生可能性或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減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輕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後果嚴重度，如機械設備自動檢查、教育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訓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練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、標準作業程序、工作許可、安全觀察、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安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教導、緊急應變計畫及其他相關作業管制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程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序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等。</a:t>
            </a: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最後才考量使用</a:t>
            </a:r>
            <a:r>
              <a:rPr lang="zh-TW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個人防護具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來降低危害事件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</a:t>
            </a:r>
            <a:endParaRPr lang="en-US" altLang="zh-TW" sz="3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lnSpc>
                <a:spcPts val="4200"/>
              </a:lnSpc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生時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人員所造成衝擊的嚴重度。</a:t>
            </a:r>
          </a:p>
        </p:txBody>
      </p:sp>
    </p:spTree>
    <p:extLst>
      <p:ext uri="{BB962C8B-B14F-4D97-AF65-F5344CB8AC3E}">
        <p14:creationId xmlns:p14="http://schemas.microsoft.com/office/powerpoint/2010/main" val="33913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6792" y="376460"/>
            <a:ext cx="8911687" cy="1280890"/>
          </a:xfrm>
        </p:spPr>
        <p:txBody>
          <a:bodyPr/>
          <a:lstStyle/>
          <a:p>
            <a:pPr lvl="0">
              <a:lnSpc>
                <a:spcPts val="4500"/>
              </a:lnSpc>
            </a:pP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7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.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控制後預估風險</a:t>
            </a: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  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嚴重度</a:t>
            </a:r>
            <a:r>
              <a:rPr lang="en-US" altLang="zh-TW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(S)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219201" y="1782275"/>
          <a:ext cx="9982199" cy="39557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20699">
                  <a:extLst>
                    <a:ext uri="{9D8B030D-6E8A-4147-A177-3AD203B41FA5}">
                      <a16:colId xmlns:a16="http://schemas.microsoft.com/office/drawing/2014/main" val="8024506"/>
                    </a:ext>
                  </a:extLst>
                </a:gridCol>
                <a:gridCol w="435467">
                  <a:extLst>
                    <a:ext uri="{9D8B030D-6E8A-4147-A177-3AD203B41FA5}">
                      <a16:colId xmlns:a16="http://schemas.microsoft.com/office/drawing/2014/main" val="1275853330"/>
                    </a:ext>
                  </a:extLst>
                </a:gridCol>
                <a:gridCol w="4064769">
                  <a:extLst>
                    <a:ext uri="{9D8B030D-6E8A-4147-A177-3AD203B41FA5}">
                      <a16:colId xmlns:a16="http://schemas.microsoft.com/office/drawing/2014/main" val="4214548386"/>
                    </a:ext>
                  </a:extLst>
                </a:gridCol>
                <a:gridCol w="4961264">
                  <a:extLst>
                    <a:ext uri="{9D8B030D-6E8A-4147-A177-3AD203B41FA5}">
                      <a16:colId xmlns:a16="http://schemas.microsoft.com/office/drawing/2014/main" val="1570873694"/>
                    </a:ext>
                  </a:extLst>
                </a:gridCol>
              </a:tblGrid>
              <a:tr h="338625">
                <a:tc gridSpan="2"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等級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人員傷亡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危害影響範圍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 anchor="ctr"/>
                </a:tc>
                <a:extLst>
                  <a:ext uri="{0D108BD9-81ED-4DB2-BD59-A6C34878D82A}">
                    <a16:rowId xmlns:a16="http://schemas.microsoft.com/office/drawing/2014/main" val="3794090174"/>
                  </a:ext>
                </a:extLst>
              </a:tr>
              <a:tr h="829868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S4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重大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造成一人以上死亡、三人以上受傷、或是暴露於無法復原之職業病或致癌的環境中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危害影響範圍擴及場所外，對環境及公眾健康有立即及持續衝擊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665154965"/>
                  </a:ext>
                </a:extLst>
              </a:tr>
              <a:tr h="829868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S3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造成永久失能或可復原之職業病的災害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危害影響範圍除場所內外，對環境及公眾健康有暫時性衝擊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2359347623"/>
                  </a:ext>
                </a:extLst>
              </a:tr>
              <a:tr h="715329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S2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須外送就醫，且造成工時損失之災害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少量危害物質洩漏；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危害影響限於場所局部區域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2732693203"/>
                  </a:ext>
                </a:extLst>
              </a:tr>
              <a:tr h="1072994"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S1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輕度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輕度傷害：</a:t>
                      </a: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僅須急救處理，或外送就醫，但未造成工時損失災害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21" marR="6852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微量危害物質洩漏；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危害影響限於局部設備附近，或無明顯危害</a:t>
                      </a:r>
                    </a:p>
                  </a:txBody>
                  <a:tcPr marL="68521" marR="68521" marT="0" marB="0"/>
                </a:tc>
                <a:extLst>
                  <a:ext uri="{0D108BD9-81ED-4DB2-BD59-A6C34878D82A}">
                    <a16:rowId xmlns:a16="http://schemas.microsoft.com/office/drawing/2014/main" val="312212120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68492" y="5862948"/>
            <a:ext cx="90598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備註：上述分級基準可須依實際需求予以調整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包含等級之增減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7625" y="408210"/>
            <a:ext cx="8911687" cy="1280890"/>
          </a:xfrm>
        </p:spPr>
        <p:txBody>
          <a:bodyPr>
            <a:normAutofit fontScale="90000"/>
          </a:bodyPr>
          <a:lstStyle/>
          <a:p>
            <a:pPr>
              <a:lnSpc>
                <a:spcPts val="45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7.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控制後預估風險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 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危害發生機率等級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(P)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2383374" y="1689100"/>
          <a:ext cx="8360827" cy="46850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94339">
                  <a:extLst>
                    <a:ext uri="{9D8B030D-6E8A-4147-A177-3AD203B41FA5}">
                      <a16:colId xmlns:a16="http://schemas.microsoft.com/office/drawing/2014/main" val="373727655"/>
                    </a:ext>
                  </a:extLst>
                </a:gridCol>
                <a:gridCol w="1038087">
                  <a:extLst>
                    <a:ext uri="{9D8B030D-6E8A-4147-A177-3AD203B41FA5}">
                      <a16:colId xmlns:a16="http://schemas.microsoft.com/office/drawing/2014/main" val="3938217333"/>
                    </a:ext>
                  </a:extLst>
                </a:gridCol>
                <a:gridCol w="2688330">
                  <a:extLst>
                    <a:ext uri="{9D8B030D-6E8A-4147-A177-3AD203B41FA5}">
                      <a16:colId xmlns:a16="http://schemas.microsoft.com/office/drawing/2014/main" val="1121004148"/>
                    </a:ext>
                  </a:extLst>
                </a:gridCol>
                <a:gridCol w="4040071">
                  <a:extLst>
                    <a:ext uri="{9D8B030D-6E8A-4147-A177-3AD203B41FA5}">
                      <a16:colId xmlns:a16="http://schemas.microsoft.com/office/drawing/2014/main" val="2486285658"/>
                    </a:ext>
                  </a:extLst>
                </a:gridCol>
              </a:tblGrid>
              <a:tr h="541172">
                <a:tc gridSpan="2">
                  <a:txBody>
                    <a:bodyPr/>
                    <a:lstStyle/>
                    <a:p>
                      <a:pPr marL="405130" marR="405130" algn="ctr" eaLnBrk="0" hangingPunct="0"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405130" marR="405130" algn="ctr" eaLnBrk="0" hangingPunct="0"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等級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84505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484505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預期</a:t>
                      </a:r>
                      <a:r>
                        <a:rPr lang="zh-TW" sz="1600" u="sng" kern="0" dirty="0">
                          <a:effectLst/>
                        </a:rPr>
                        <a:t>危害事件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484505" eaLnBrk="0" hangingPunct="0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發生之可能性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9620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endParaRPr lang="en-US" altLang="zh-TW" sz="2000" u="sng" kern="0" dirty="0" smtClean="0">
                        <a:effectLst/>
                      </a:endParaRPr>
                    </a:p>
                    <a:p>
                      <a:pPr marL="769620" eaLnBrk="0" hangingPunct="0">
                        <a:lnSpc>
                          <a:spcPts val="148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防護</a:t>
                      </a:r>
                      <a:r>
                        <a:rPr lang="zh-TW" sz="1600" u="sng" kern="0" dirty="0">
                          <a:effectLst/>
                        </a:rPr>
                        <a:t>設施之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617220" eaLnBrk="0" hangingPunct="0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完整性及有效性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3807251"/>
                  </a:ext>
                </a:extLst>
              </a:tr>
              <a:tr h="1034872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7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128905" marR="111125" algn="ctr" eaLnBrk="0" hangingPunct="0">
                        <a:spcBef>
                          <a:spcPts val="915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極可能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</a:t>
                      </a:r>
                      <a:r>
                        <a:rPr lang="zh-TW" sz="1600" u="sng" kern="0" dirty="0">
                          <a:effectLst/>
                        </a:rPr>
                        <a:t>年 </a:t>
                      </a:r>
                      <a:r>
                        <a:rPr lang="en-US" sz="1600" u="sng" kern="0" dirty="0">
                          <a:effectLst/>
                        </a:rPr>
                        <a:t>3 </a:t>
                      </a:r>
                      <a:r>
                        <a:rPr lang="zh-TW" sz="1600" u="sng" kern="0" dirty="0">
                          <a:effectLst/>
                        </a:rPr>
                        <a:t>次（含）以上；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spc="30" dirty="0">
                          <a:effectLst/>
                        </a:rPr>
                        <a:t>在製程、活動或服務之生</a:t>
                      </a:r>
                      <a:r>
                        <a:rPr lang="zh-TW" sz="1600" u="sng" kern="0" spc="-10" dirty="0">
                          <a:effectLst/>
                        </a:rPr>
                        <a:t>命週期內可能會發生 </a:t>
                      </a:r>
                      <a:r>
                        <a:rPr lang="en-US" sz="1600" u="sng" kern="0" dirty="0">
                          <a:effectLst/>
                        </a:rPr>
                        <a:t>3</a:t>
                      </a:r>
                      <a:r>
                        <a:rPr lang="zh-TW" sz="1600" u="sng" kern="0" dirty="0">
                          <a:effectLst/>
                        </a:rPr>
                        <a:t>次以上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未</a:t>
                      </a:r>
                      <a:r>
                        <a:rPr lang="zh-TW" sz="1600" u="sng" kern="0" dirty="0">
                          <a:effectLst/>
                        </a:rPr>
                        <a:t>設置必要的防護設施，或所設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置之防護設施並無法發揮其功能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11013206"/>
                  </a:ext>
                </a:extLst>
              </a:tr>
              <a:tr h="1034872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7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</a:rPr>
                        <a:t> </a:t>
                      </a:r>
                      <a:endParaRPr lang="zh-TW" sz="1600" u="sng" kern="100" dirty="0">
                        <a:effectLst/>
                      </a:endParaRPr>
                    </a:p>
                    <a:p>
                      <a:pPr marL="294640" marR="122555" indent="-152400" eaLnBrk="0" hangingPunct="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較有可</a:t>
                      </a:r>
                      <a:r>
                        <a:rPr lang="zh-TW" sz="1600" u="sng" kern="0" spc="-1200" dirty="0">
                          <a:effectLst/>
                        </a:rPr>
                        <a:t>能</a:t>
                      </a:r>
                      <a:endParaRPr lang="zh-TW" sz="1600" u="sng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</a:t>
                      </a:r>
                      <a:r>
                        <a:rPr lang="zh-TW" sz="1600" u="sng" kern="0" dirty="0">
                          <a:effectLst/>
                        </a:rPr>
                        <a:t>年至少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</a:t>
                      </a:r>
                      <a:endParaRPr lang="zh-TW" sz="1600" u="sng" kern="100" dirty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在製程、活動或服務之生命週期內可能會發生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至</a:t>
                      </a:r>
                      <a:r>
                        <a:rPr lang="en-US" sz="1600" u="sng" kern="0" dirty="0">
                          <a:effectLst/>
                        </a:rPr>
                        <a:t>3 </a:t>
                      </a:r>
                      <a:r>
                        <a:rPr lang="zh-TW" sz="1600" u="sng" kern="0" dirty="0">
                          <a:effectLst/>
                        </a:rPr>
                        <a:t>次以上</a:t>
                      </a:r>
                      <a:endParaRPr lang="zh-TW" sz="1600" u="sng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僅</a:t>
                      </a:r>
                      <a:r>
                        <a:rPr lang="zh-TW" sz="1600" u="sng" kern="0" dirty="0">
                          <a:effectLst/>
                        </a:rPr>
                        <a:t>設置部分必要的防護設施，或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71755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對已設置之防護設施，未定期維</a:t>
                      </a:r>
                      <a:r>
                        <a:rPr lang="zh-TW" sz="1600" u="sng" kern="0" spc="-1200" dirty="0">
                          <a:effectLst/>
                        </a:rPr>
                        <a:t>護</a:t>
                      </a:r>
                      <a:r>
                        <a:rPr lang="en-US" sz="1600" u="sng" kern="0" dirty="0">
                          <a:effectLst/>
                        </a:rPr>
                        <a:t>  </a:t>
                      </a:r>
                      <a:r>
                        <a:rPr lang="en-US" sz="1600" kern="0" dirty="0">
                          <a:effectLst/>
                        </a:rPr>
                        <a:t>      </a:t>
                      </a:r>
                      <a:r>
                        <a:rPr lang="en-US" sz="1600" u="sng" kern="0" dirty="0">
                          <a:effectLst/>
                        </a:rPr>
                        <a:t>                   </a:t>
                      </a:r>
                      <a:r>
                        <a:rPr lang="zh-TW" sz="1600" u="sng" kern="0" dirty="0">
                          <a:effectLst/>
                        </a:rPr>
                        <a:t>保養或監督查核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98786711"/>
                  </a:ext>
                </a:extLst>
              </a:tr>
              <a:tr h="780110"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128905" marR="111125" algn="ctr" eaLnBrk="0" hangingPunct="0"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有可能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95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每 </a:t>
                      </a:r>
                      <a:r>
                        <a:rPr lang="en-US" sz="1600" u="sng" kern="0" dirty="0">
                          <a:effectLst/>
                        </a:rPr>
                        <a:t>10 </a:t>
                      </a:r>
                      <a:r>
                        <a:rPr lang="zh-TW" sz="1600" u="sng" kern="0" dirty="0">
                          <a:effectLst/>
                        </a:rPr>
                        <a:t>年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eaLnBrk="0" hangingPunct="0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在製程、活動或服務之生命週期內可能會發生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600" u="sng" kern="0" dirty="0" smtClean="0">
                        <a:effectLst/>
                      </a:endParaRPr>
                    </a:p>
                    <a:p>
                      <a:pPr marL="85090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已</a:t>
                      </a:r>
                      <a:r>
                        <a:rPr lang="zh-TW" sz="1600" u="sng" kern="0" dirty="0">
                          <a:effectLst/>
                        </a:rPr>
                        <a:t>設置必要的防護設施，且有定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71755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期維護保養或監督查核使其維持</a:t>
                      </a:r>
                      <a:r>
                        <a:rPr lang="zh-TW" sz="1600" u="sng" kern="0" spc="-1200" dirty="0">
                          <a:effectLst/>
                        </a:rPr>
                        <a:t>在</a:t>
                      </a:r>
                      <a:r>
                        <a:rPr lang="en-US" sz="1600" u="sng" kern="0" dirty="0">
                          <a:effectLst/>
                        </a:rPr>
                        <a:t>   </a:t>
                      </a:r>
                      <a:r>
                        <a:rPr lang="en-US" sz="1600" kern="0" dirty="0">
                          <a:effectLst/>
                        </a:rPr>
                        <a:t>    </a:t>
                      </a:r>
                      <a:r>
                        <a:rPr lang="en-US" sz="1600" u="sng" kern="0" dirty="0">
                          <a:effectLst/>
                        </a:rPr>
                        <a:t>                    </a:t>
                      </a:r>
                      <a:r>
                        <a:rPr lang="zh-TW" sz="1600" u="sng" kern="0" dirty="0">
                          <a:effectLst/>
                        </a:rPr>
                        <a:t>可用狀態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76558341"/>
                  </a:ext>
                </a:extLst>
              </a:tr>
              <a:tr h="1019050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123825" algn="r" eaLnBrk="0" hangingPunct="0">
                        <a:spcBef>
                          <a:spcPts val="102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294640" marR="122555" indent="-152400" eaLnBrk="0" hangingPunct="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不太可</a:t>
                      </a:r>
                      <a:r>
                        <a:rPr lang="zh-TW" sz="1600" u="sng" kern="0" spc="-1200" dirty="0">
                          <a:effectLst/>
                        </a:rPr>
                        <a:t>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marR="58420" algn="just" eaLnBrk="0" hangingPunct="0">
                        <a:lnSpc>
                          <a:spcPct val="10100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endParaRPr lang="en-US" sz="1400" u="sng" kern="0" dirty="0" smtClean="0">
                        <a:effectLst/>
                      </a:endParaRPr>
                    </a:p>
                    <a:p>
                      <a:pPr marL="85090" marR="58420" algn="just" eaLnBrk="0" hangingPunct="0">
                        <a:lnSpc>
                          <a:spcPct val="10100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0" dirty="0" smtClean="0">
                          <a:effectLst/>
                        </a:rPr>
                        <a:t>10 </a:t>
                      </a:r>
                      <a:r>
                        <a:rPr lang="zh-TW" sz="1600" u="sng" kern="0" spc="-40" dirty="0">
                          <a:effectLst/>
                        </a:rPr>
                        <a:t>年以上可能發生 </a:t>
                      </a:r>
                      <a:r>
                        <a:rPr lang="en-US" sz="1600" u="sng" kern="0" dirty="0">
                          <a:effectLst/>
                        </a:rPr>
                        <a:t>1 </a:t>
                      </a:r>
                      <a:r>
                        <a:rPr lang="zh-TW" sz="1600" u="sng" kern="0" dirty="0">
                          <a:effectLst/>
                        </a:rPr>
                        <a:t>次； </a:t>
                      </a:r>
                      <a:r>
                        <a:rPr lang="zh-TW" sz="1600" u="sng" kern="0" spc="30" dirty="0">
                          <a:effectLst/>
                        </a:rPr>
                        <a:t>在製程、活動或服務之生</a:t>
                      </a:r>
                      <a:r>
                        <a:rPr lang="zh-TW" sz="1600" u="sng" kern="0" dirty="0">
                          <a:effectLst/>
                        </a:rPr>
                        <a:t>命週期內可能不太會發生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just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endParaRPr lang="en-US" altLang="zh-TW" sz="1400" u="sng" kern="0" dirty="0" smtClean="0">
                        <a:effectLst/>
                      </a:endParaRPr>
                    </a:p>
                    <a:p>
                      <a:pPr marL="85090" algn="just" eaLnBrk="0" hangingPunct="0">
                        <a:lnSpc>
                          <a:spcPts val="147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0" dirty="0" smtClean="0">
                          <a:effectLst/>
                        </a:rPr>
                        <a:t>除</a:t>
                      </a:r>
                      <a:r>
                        <a:rPr lang="zh-TW" sz="1600" u="sng" kern="0" dirty="0">
                          <a:effectLst/>
                        </a:rPr>
                        <a:t>已設置必要的防護設施外，另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85090" marR="83820" eaLnBrk="0" hangingPunct="0">
                        <a:lnSpc>
                          <a:spcPct val="98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600" u="sng" kern="0" dirty="0">
                          <a:effectLst/>
                        </a:rPr>
                        <a:t>增設其他防護設施，且有定期維</a:t>
                      </a:r>
                      <a:r>
                        <a:rPr lang="zh-TW" sz="1600" u="sng" kern="0" spc="-1200" dirty="0">
                          <a:effectLst/>
                        </a:rPr>
                        <a:t>護</a:t>
                      </a:r>
                      <a:r>
                        <a:rPr lang="en-US" sz="1600" u="sng" kern="0" dirty="0">
                          <a:effectLst/>
                        </a:rPr>
                        <a:t>  </a:t>
                      </a:r>
                      <a:r>
                        <a:rPr lang="en-US" sz="1600" kern="0" dirty="0">
                          <a:effectLst/>
                        </a:rPr>
                        <a:t>      </a:t>
                      </a:r>
                      <a:r>
                        <a:rPr lang="en-US" sz="1600" u="sng" kern="0" dirty="0">
                          <a:effectLst/>
                        </a:rPr>
                        <a:t>                   </a:t>
                      </a:r>
                      <a:r>
                        <a:rPr lang="zh-TW" sz="1600" u="sng" kern="0" dirty="0">
                          <a:effectLst/>
                        </a:rPr>
                        <a:t>保養或監督查核，以維持其應有的功能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291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4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6044" y="543818"/>
            <a:ext cx="7467600" cy="1081782"/>
          </a:xfrm>
        </p:spPr>
        <p:txBody>
          <a:bodyPr>
            <a:normAutofit fontScale="90000"/>
          </a:bodyPr>
          <a:lstStyle/>
          <a:p>
            <a:pPr>
              <a:lnSpc>
                <a:spcPts val="42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7.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控制後預估風險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    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cs typeface="新細明體" panose="02020500000000000000" pitchFamily="18" charset="-120"/>
              </a:rPr>
              <a:t>風險值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917700" y="1438176"/>
            <a:ext cx="9017000" cy="5061176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評估風險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</a:t>
            </a: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風險矩陣</a:t>
            </a:r>
            <a:endParaRPr lang="en-US" altLang="zh-TW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風險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(R)=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嚴重度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(S)*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可能性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(P)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280160"/>
              </p:ext>
            </p:extLst>
          </p:nvPr>
        </p:nvGraphicFramePr>
        <p:xfrm>
          <a:off x="2972753" y="3092464"/>
          <a:ext cx="7438072" cy="267691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85448">
                  <a:extLst>
                    <a:ext uri="{9D8B030D-6E8A-4147-A177-3AD203B41FA5}">
                      <a16:colId xmlns:a16="http://schemas.microsoft.com/office/drawing/2014/main" val="2952656459"/>
                    </a:ext>
                  </a:extLst>
                </a:gridCol>
                <a:gridCol w="1185448">
                  <a:extLst>
                    <a:ext uri="{9D8B030D-6E8A-4147-A177-3AD203B41FA5}">
                      <a16:colId xmlns:a16="http://schemas.microsoft.com/office/drawing/2014/main" val="3234453542"/>
                    </a:ext>
                  </a:extLst>
                </a:gridCol>
                <a:gridCol w="1251789">
                  <a:extLst>
                    <a:ext uri="{9D8B030D-6E8A-4147-A177-3AD203B41FA5}">
                      <a16:colId xmlns:a16="http://schemas.microsoft.com/office/drawing/2014/main" val="254342597"/>
                    </a:ext>
                  </a:extLst>
                </a:gridCol>
                <a:gridCol w="1138061">
                  <a:extLst>
                    <a:ext uri="{9D8B030D-6E8A-4147-A177-3AD203B41FA5}">
                      <a16:colId xmlns:a16="http://schemas.microsoft.com/office/drawing/2014/main" val="3369108143"/>
                    </a:ext>
                  </a:extLst>
                </a:gridCol>
                <a:gridCol w="1338663">
                  <a:extLst>
                    <a:ext uri="{9D8B030D-6E8A-4147-A177-3AD203B41FA5}">
                      <a16:colId xmlns:a16="http://schemas.microsoft.com/office/drawing/2014/main" val="2094674777"/>
                    </a:ext>
                  </a:extLst>
                </a:gridCol>
                <a:gridCol w="1338663">
                  <a:extLst>
                    <a:ext uri="{9D8B030D-6E8A-4147-A177-3AD203B41FA5}">
                      <a16:colId xmlns:a16="http://schemas.microsoft.com/office/drawing/2014/main" val="3477348186"/>
                    </a:ext>
                  </a:extLst>
                </a:gridCol>
              </a:tblGrid>
              <a:tr h="407778">
                <a:tc rowSpan="2" grid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617980" marR="1617980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可能性等級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54303"/>
                  </a:ext>
                </a:extLst>
              </a:tr>
              <a:tr h="405008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79730" marR="379730" algn="ct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P4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0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P3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0210" algn="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P2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3230" marR="443865" algn="ctr" eaLnBrk="0" hangingPunct="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82806196"/>
                  </a:ext>
                </a:extLst>
              </a:tr>
              <a:tr h="466032">
                <a:tc rowSpan="4">
                  <a:txBody>
                    <a:bodyPr/>
                    <a:lstStyle/>
                    <a:p>
                      <a:pPr marL="81915" marR="81280" algn="just" eaLnBrk="0" hangingPunct="0">
                        <a:lnSpc>
                          <a:spcPct val="98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嚴重</a:t>
                      </a:r>
                      <a:r>
                        <a:rPr lang="zh-TW" sz="1800" kern="100" dirty="0" smtClean="0">
                          <a:effectLst/>
                        </a:rPr>
                        <a:t>度</a:t>
                      </a:r>
                      <a:endParaRPr lang="en-US" altLang="zh-TW" sz="1800" kern="100" dirty="0" smtClean="0">
                        <a:effectLst/>
                      </a:endParaRPr>
                    </a:p>
                    <a:p>
                      <a:pPr marL="81915" marR="81280" algn="just" eaLnBrk="0" hangingPunct="0">
                        <a:lnSpc>
                          <a:spcPct val="98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</a:rPr>
                        <a:t>等級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S4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076597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790414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S2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65421"/>
                  </a:ext>
                </a:extLst>
              </a:tr>
              <a:tr h="466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48615" algn="r" eaLnBrk="0" hangingPunct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S1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1645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52755" algn="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4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0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37408"/>
            <a:ext cx="9105899" cy="5820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標題 3"/>
          <p:cNvSpPr txBox="1">
            <a:spLocks/>
          </p:cNvSpPr>
          <p:nvPr/>
        </p:nvSpPr>
        <p:spPr>
          <a:xfrm>
            <a:off x="2268805" y="2304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105150" y="1847850"/>
            <a:ext cx="5715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 smtClean="0"/>
              <a:t>狀</a:t>
            </a:r>
            <a:r>
              <a:rPr lang="zh-TW" altLang="en-US" sz="1000" dirty="0"/>
              <a:t>況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82906"/>
              </p:ext>
            </p:extLst>
          </p:nvPr>
        </p:nvGraphicFramePr>
        <p:xfrm>
          <a:off x="3046095" y="2298382"/>
          <a:ext cx="630555" cy="445296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10185">
                  <a:extLst>
                    <a:ext uri="{9D8B030D-6E8A-4147-A177-3AD203B41FA5}">
                      <a16:colId xmlns:a16="http://schemas.microsoft.com/office/drawing/2014/main" val="2437180679"/>
                    </a:ext>
                  </a:extLst>
                </a:gridCol>
                <a:gridCol w="210185">
                  <a:extLst>
                    <a:ext uri="{9D8B030D-6E8A-4147-A177-3AD203B41FA5}">
                      <a16:colId xmlns:a16="http://schemas.microsoft.com/office/drawing/2014/main" val="1781817743"/>
                    </a:ext>
                  </a:extLst>
                </a:gridCol>
                <a:gridCol w="210185">
                  <a:extLst>
                    <a:ext uri="{9D8B030D-6E8A-4147-A177-3AD203B41FA5}">
                      <a16:colId xmlns:a16="http://schemas.microsoft.com/office/drawing/2014/main" val="3616757994"/>
                    </a:ext>
                  </a:extLst>
                </a:gridCol>
              </a:tblGrid>
              <a:tr h="14534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例行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非例行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緊急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07219"/>
                  </a:ext>
                </a:extLst>
              </a:tr>
              <a:tr h="1520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v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751687"/>
                  </a:ext>
                </a:extLst>
              </a:tr>
              <a:tr h="1478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v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04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92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>
          <a:xfrm>
            <a:off x="2268805" y="230410"/>
            <a:ext cx="8911687" cy="6966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風險評估表參考例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927100"/>
            <a:ext cx="9444037" cy="582055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867025" y="1171575"/>
            <a:ext cx="5715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 smtClean="0"/>
              <a:t>狀</a:t>
            </a:r>
            <a:r>
              <a:rPr lang="zh-TW" altLang="en-US" sz="1000" dirty="0"/>
              <a:t>況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319579"/>
              </p:ext>
            </p:extLst>
          </p:nvPr>
        </p:nvGraphicFramePr>
        <p:xfrm>
          <a:off x="2800350" y="1623791"/>
          <a:ext cx="666750" cy="504371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2437180679"/>
                    </a:ext>
                  </a:extLst>
                </a:gridCol>
                <a:gridCol w="210946">
                  <a:extLst>
                    <a:ext uri="{9D8B030D-6E8A-4147-A177-3AD203B41FA5}">
                      <a16:colId xmlns:a16="http://schemas.microsoft.com/office/drawing/2014/main" val="1781817743"/>
                    </a:ext>
                  </a:extLst>
                </a:gridCol>
                <a:gridCol w="227204">
                  <a:extLst>
                    <a:ext uri="{9D8B030D-6E8A-4147-A177-3AD203B41FA5}">
                      <a16:colId xmlns:a16="http://schemas.microsoft.com/office/drawing/2014/main" val="3616757994"/>
                    </a:ext>
                  </a:extLst>
                </a:gridCol>
              </a:tblGrid>
              <a:tr h="1466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例行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非例行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緊急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07219"/>
                  </a:ext>
                </a:extLst>
              </a:tr>
              <a:tr h="1973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v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751687"/>
                  </a:ext>
                </a:extLst>
              </a:tr>
              <a:tr h="1603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v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04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90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069050" y="528860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請填寫各實驗室的危害鑑別與風險評估表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idx="1"/>
          </p:nvPr>
        </p:nvSpPr>
        <p:spPr>
          <a:xfrm>
            <a:off x="2069050" y="1381125"/>
            <a:ext cx="9608600" cy="3686175"/>
          </a:xfrm>
        </p:spPr>
        <p:txBody>
          <a:bodyPr>
            <a:normAutofit/>
          </a:bodyPr>
          <a:lstStyle/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先思考自己實驗室有哪些實驗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名稱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)？</a:t>
            </a:r>
          </a:p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寫下每個實驗名稱及實驗步驟。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評估各個實驗步驟的可能危害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針對可能產生的危害，填寫預防措施。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若是高風險的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(3~5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等級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，需再降低風險。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04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2347913" y="1955800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感謝大家的聆聽，謝謝</a:t>
            </a:r>
            <a:r>
              <a:rPr lang="en-US" altLang="zh-TW" b="1" dirty="0" smtClean="0"/>
              <a:t>!</a:t>
            </a:r>
            <a:br>
              <a:rPr lang="en-US" altLang="zh-TW" b="1" dirty="0" smtClean="0"/>
            </a:br>
            <a:r>
              <a:rPr lang="en-US" altLang="zh-TW" b="1" dirty="0" smtClean="0"/>
              <a:t>END~</a:t>
            </a:r>
            <a:endParaRPr lang="zh-TW" altLang="en-US" b="1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2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6650" y="519335"/>
            <a:ext cx="8911687" cy="1280890"/>
          </a:xfrm>
        </p:spPr>
        <p:txBody>
          <a:bodyPr/>
          <a:lstStyle/>
          <a:p>
            <a:pPr algn="ctr"/>
            <a:r>
              <a:rPr lang="zh-TW" altLang="en-US" b="1" dirty="0"/>
              <a:t>危險預知</a:t>
            </a:r>
            <a:r>
              <a:rPr lang="zh-TW" altLang="en-US" b="1" dirty="0" smtClean="0"/>
              <a:t>訓練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茶水間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912" y="180022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圖片中，</a:t>
            </a:r>
            <a:endParaRPr lang="en-US" altLang="zh-TW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您看到有什麼危險呢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?</a:t>
            </a:r>
            <a:endParaRPr lang="zh-TW" altLang="en-US" sz="4000" b="1" dirty="0" smtClean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342" y="1390650"/>
            <a:ext cx="5442754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56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6650" y="519335"/>
            <a:ext cx="8911687" cy="1280890"/>
          </a:xfrm>
        </p:spPr>
        <p:txBody>
          <a:bodyPr/>
          <a:lstStyle/>
          <a:p>
            <a:pPr algn="ctr"/>
            <a:r>
              <a:rPr lang="zh-TW" altLang="en-US" b="1" dirty="0"/>
              <a:t>危險預知</a:t>
            </a:r>
            <a:r>
              <a:rPr lang="zh-TW" altLang="en-US" b="1" dirty="0" smtClean="0"/>
              <a:t>訓練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搬運燒杯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912" y="180022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圖片中，</a:t>
            </a:r>
            <a:endParaRPr lang="en-US" altLang="zh-TW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您看到有什麼危險呢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?</a:t>
            </a:r>
            <a:endParaRPr lang="zh-TW" altLang="en-US" sz="4000" b="1" dirty="0" smtClean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504" y="1457325"/>
            <a:ext cx="5432195" cy="46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17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421475" y="109759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</a:t>
            </a: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</a:rPr>
              <a:t>估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562100" y="635904"/>
            <a:ext cx="10382250" cy="4962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/>
              <a:t>依據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lnSpc>
                <a:spcPts val="3360"/>
              </a:lnSpc>
              <a:buNone/>
            </a:pPr>
            <a:r>
              <a:rPr lang="zh-TW" altLang="en-US" sz="2800" dirty="0" smtClean="0">
                <a:solidFill>
                  <a:schemeClr val="tx1"/>
                </a:solidFill>
                <a:hlinkClick r:id="rId2"/>
              </a:rPr>
              <a:t>職業安全衛生法</a:t>
            </a:r>
            <a:r>
              <a:rPr lang="en-US" altLang="zh-TW" sz="2800" dirty="0" smtClean="0">
                <a:solidFill>
                  <a:schemeClr val="tx1"/>
                </a:solidFill>
                <a:hlinkClick r:id="rId2"/>
              </a:rPr>
              <a:t>第 </a:t>
            </a:r>
            <a:r>
              <a:rPr lang="en-US" altLang="zh-TW" sz="2800" dirty="0">
                <a:solidFill>
                  <a:schemeClr val="tx1"/>
                </a:solidFill>
                <a:hlinkClick r:id="rId2"/>
              </a:rPr>
              <a:t>23 </a:t>
            </a:r>
            <a:r>
              <a:rPr lang="en-US" altLang="zh-TW" sz="2800" dirty="0" smtClean="0">
                <a:solidFill>
                  <a:schemeClr val="tx1"/>
                </a:solidFill>
                <a:hlinkClick r:id="rId2"/>
              </a:rPr>
              <a:t>條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zh-TW" sz="2800" dirty="0" smtClean="0"/>
              <a:t>雇主</a:t>
            </a:r>
            <a:r>
              <a:rPr lang="zh-TW" altLang="zh-TW" sz="2800" dirty="0"/>
              <a:t>應依其事業單位之規模</a:t>
            </a:r>
            <a:r>
              <a:rPr lang="zh-TW" altLang="zh-TW" sz="2800" dirty="0" smtClean="0"/>
              <a:t>、性質</a:t>
            </a:r>
            <a:r>
              <a:rPr lang="zh-TW" altLang="zh-TW" sz="2800" dirty="0"/>
              <a:t>，訂定職業安全衛生</a:t>
            </a:r>
            <a:r>
              <a:rPr lang="zh-TW" altLang="zh-TW" sz="2800" dirty="0" smtClean="0"/>
              <a:t>管理計畫</a:t>
            </a:r>
            <a:r>
              <a:rPr lang="zh-TW" altLang="zh-TW" sz="2800" dirty="0"/>
              <a:t>；並</a:t>
            </a:r>
            <a:r>
              <a:rPr lang="zh-TW" altLang="zh-TW" sz="2800" dirty="0" smtClean="0"/>
              <a:t>設置安全</a:t>
            </a:r>
            <a:r>
              <a:rPr lang="zh-TW" altLang="zh-TW" sz="2800" dirty="0"/>
              <a:t>衛生</a:t>
            </a:r>
            <a:r>
              <a:rPr lang="zh-TW" altLang="zh-TW" sz="2800" dirty="0" smtClean="0"/>
              <a:t>組織</a:t>
            </a:r>
            <a:r>
              <a:rPr lang="zh-TW" altLang="zh-TW" sz="2800" dirty="0"/>
              <a:t>、人員，實施安全衛生管理</a:t>
            </a:r>
            <a:r>
              <a:rPr lang="zh-TW" altLang="zh-TW" sz="2800" dirty="0" smtClean="0"/>
              <a:t>及自動</a:t>
            </a:r>
            <a:r>
              <a:rPr lang="zh-TW" altLang="zh-TW" sz="2800" dirty="0"/>
              <a:t>檢查</a:t>
            </a:r>
            <a:r>
              <a:rPr lang="zh-TW" altLang="zh-TW" sz="2800" dirty="0" smtClean="0"/>
              <a:t>。</a:t>
            </a:r>
            <a:endParaRPr lang="en-US" altLang="zh-TW" sz="2800" dirty="0" smtClean="0"/>
          </a:p>
          <a:p>
            <a:pPr marL="0" indent="0">
              <a:lnSpc>
                <a:spcPts val="3360"/>
              </a:lnSpc>
              <a:buNone/>
            </a:pPr>
            <a:r>
              <a:rPr lang="zh-TW" altLang="en-US" sz="2800" dirty="0">
                <a:hlinkClick r:id="rId2"/>
              </a:rPr>
              <a:t>職業安全</a:t>
            </a:r>
            <a:r>
              <a:rPr lang="zh-TW" altLang="en-US" sz="2800" dirty="0" smtClean="0">
                <a:hlinkClick r:id="rId2"/>
              </a:rPr>
              <a:t>衛生施行細則</a:t>
            </a:r>
            <a:r>
              <a:rPr lang="en-US" altLang="zh-TW" sz="2800" dirty="0" smtClean="0">
                <a:hlinkClick r:id="rId2"/>
              </a:rPr>
              <a:t>第 31條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：職業安全衛生管理計畫，包括下列事項：一、</a:t>
            </a:r>
            <a:r>
              <a:rPr lang="zh-TW" altLang="en-US" sz="28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工作環境或作業危害之辨識、評估及控制。</a:t>
            </a:r>
            <a:endParaRPr lang="zh-TW" alt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7" name="圖片 6"/>
          <p:cNvPicPr/>
          <p:nvPr/>
        </p:nvPicPr>
        <p:blipFill rotWithShape="1">
          <a:blip r:embed="rId3"/>
          <a:srcRect l="52913" t="21215" r="9194" b="5952"/>
          <a:stretch/>
        </p:blipFill>
        <p:spPr bwMode="auto">
          <a:xfrm>
            <a:off x="1928812" y="3605211"/>
            <a:ext cx="5491163" cy="3186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515225" y="5226425"/>
            <a:ext cx="4591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/>
                </a:solidFill>
              </a:rPr>
              <a:t>相關參考表單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                          國立臺南大學</a:t>
            </a:r>
            <a:r>
              <a:rPr lang="en-US" altLang="zh-TW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環安組</a:t>
            </a:r>
            <a:r>
              <a:rPr lang="en-US" altLang="zh-TW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相關法規</a:t>
            </a:r>
            <a:r>
              <a:rPr lang="en-US" altLang="zh-TW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安全衛生相關法規</a:t>
            </a:r>
            <a:r>
              <a:rPr lang="en-US" altLang="zh-TW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本校安全衛生相關規章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515225" y="3763023"/>
            <a:ext cx="4591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</a:rPr>
              <a:t>職業安全衛生法第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43</a:t>
            </a:r>
            <a:r>
              <a:rPr lang="zh-TW" altLang="en-US" sz="2400" b="1" dirty="0">
                <a:solidFill>
                  <a:srgbClr val="FF0000"/>
                </a:solidFill>
              </a:rPr>
              <a:t>條</a:t>
            </a:r>
            <a:r>
              <a:rPr lang="zh-TW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2400" b="1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處新台幣</a:t>
            </a:r>
            <a:r>
              <a:rPr lang="en-US" altLang="zh-TW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TW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萬元以上</a:t>
            </a:r>
            <a:r>
              <a:rPr lang="en-US" altLang="zh-TW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30</a:t>
            </a:r>
            <a:r>
              <a:rPr lang="zh-TW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萬元以下罰緩之規定</a:t>
            </a:r>
            <a:r>
              <a:rPr lang="zh-TW" altLang="en-US" sz="2400" b="1" dirty="0" smtClean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>
          <a:xfrm>
            <a:off x="2421475" y="109759"/>
            <a:ext cx="8911687" cy="128089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zh-TW" altLang="en-US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圖片 4"/>
          <p:cNvPicPr/>
          <p:nvPr/>
        </p:nvPicPr>
        <p:blipFill rotWithShape="1">
          <a:blip r:embed="rId3"/>
          <a:srcRect l="59596" t="22535" r="15482" b="20840"/>
          <a:stretch/>
        </p:blipFill>
        <p:spPr bwMode="auto">
          <a:xfrm>
            <a:off x="1795461" y="830049"/>
            <a:ext cx="3838575" cy="27254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圖片 5"/>
          <p:cNvPicPr/>
          <p:nvPr/>
        </p:nvPicPr>
        <p:blipFill rotWithShape="1">
          <a:blip r:embed="rId4"/>
          <a:srcRect l="59194" t="20809" r="15330" b="19688"/>
          <a:stretch/>
        </p:blipFill>
        <p:spPr bwMode="auto">
          <a:xfrm>
            <a:off x="6400799" y="814731"/>
            <a:ext cx="3933372" cy="27254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向右箭號 6"/>
          <p:cNvSpPr/>
          <p:nvPr/>
        </p:nvSpPr>
        <p:spPr>
          <a:xfrm>
            <a:off x="5634036" y="1948841"/>
            <a:ext cx="766763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601931" y="3701733"/>
            <a:ext cx="4836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風險評估作業流程</a:t>
            </a:r>
            <a:r>
              <a:rPr lang="zh-TW" altLang="en-US" sz="32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TW" altLang="en-US" sz="3200" b="1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419" y="4494328"/>
            <a:ext cx="7402199" cy="2218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字方塊 10"/>
          <p:cNvSpPr txBox="1"/>
          <p:nvPr/>
        </p:nvSpPr>
        <p:spPr>
          <a:xfrm>
            <a:off x="828674" y="3714412"/>
            <a:ext cx="35337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執</a:t>
            </a:r>
            <a:r>
              <a:rPr lang="zh-TW" alt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行風險評估的時機</a:t>
            </a:r>
            <a:r>
              <a:rPr lang="zh-TW" alt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28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新的化學物質、機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械、設備或作業活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動等導入時。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機械、設備、作業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方或條件等變更時。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395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872344" y="429073"/>
            <a:ext cx="9722076" cy="177709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實驗室安全衛生危害鑑別與風險評估</a:t>
            </a:r>
            <a:endParaRPr lang="en-US" altLang="zh-TW" sz="5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52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危害鑑別風險評估表建</a:t>
            </a: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</a:rPr>
              <a:t>立</a:t>
            </a:r>
            <a:endParaRPr lang="zh-TW" altLang="en-US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圖片 6"/>
          <p:cNvPicPr/>
          <p:nvPr/>
        </p:nvPicPr>
        <p:blipFill rotWithShape="1">
          <a:blip r:embed="rId2"/>
          <a:srcRect l="14544" t="44070" r="58601" b="31759"/>
          <a:stretch/>
        </p:blipFill>
        <p:spPr bwMode="auto">
          <a:xfrm>
            <a:off x="1669144" y="2888342"/>
            <a:ext cx="9710056" cy="381725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422400" y="2090055"/>
            <a:ext cx="847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2060"/>
                </a:solidFill>
              </a:rPr>
              <a:t>填寫實驗室基本資料及實驗室作業流程</a:t>
            </a:r>
            <a:endParaRPr lang="zh-TW" alt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33404</TotalTime>
  <Words>4036</Words>
  <Application>Microsoft Office PowerPoint</Application>
  <PresentationFormat>寬螢幕</PresentationFormat>
  <Paragraphs>523</Paragraphs>
  <Slides>47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6" baseType="lpstr">
      <vt:lpstr>微軟正黑體</vt:lpstr>
      <vt:lpstr>新細明體</vt:lpstr>
      <vt:lpstr>標楷體</vt:lpstr>
      <vt:lpstr>Arial</vt:lpstr>
      <vt:lpstr>Calibri</vt:lpstr>
      <vt:lpstr>Century Gothic</vt:lpstr>
      <vt:lpstr>Times New Roman</vt:lpstr>
      <vt:lpstr>Wingdings 3</vt:lpstr>
      <vt:lpstr>絲縷</vt:lpstr>
      <vt:lpstr>實驗室安全衛生 危害鑑別與風險評估</vt:lpstr>
      <vt:lpstr>定義</vt:lpstr>
      <vt:lpstr>危險預知訓練</vt:lpstr>
      <vt:lpstr>危險預知訓練</vt:lpstr>
      <vt:lpstr>危險預知訓練-茶水間</vt:lpstr>
      <vt:lpstr>危險預知訓練-搬運燒杯</vt:lpstr>
      <vt:lpstr>實驗室安全衛生危害鑑別與風險評估</vt:lpstr>
      <vt:lpstr>PowerPoint 簡報</vt:lpstr>
      <vt:lpstr>PowerPoint 簡報</vt:lpstr>
      <vt:lpstr>PowerPoint 簡報</vt:lpstr>
      <vt:lpstr>風險評估表參考例</vt:lpstr>
      <vt:lpstr>風險評估表參考例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3.危害辨識災害類型: </vt:lpstr>
      <vt:lpstr>3.危害辨識災害類型: </vt:lpstr>
      <vt:lpstr>3.危害辨識災害類型: </vt:lpstr>
      <vt:lpstr>3.危害辨識災害類型: </vt:lpstr>
      <vt:lpstr>3.危害辨識災害類型: </vt:lpstr>
      <vt:lpstr>4.現有防護設施/工程控制</vt:lpstr>
      <vt:lpstr>4.現有防護設施/工程控制</vt:lpstr>
      <vt:lpstr>4.現有防護設施/管理控制 </vt:lpstr>
      <vt:lpstr>4.現有防護設施/個人防護具</vt:lpstr>
      <vt:lpstr>5.評估風險    嚴重度</vt:lpstr>
      <vt:lpstr>5.評估風險    危害發生機率等級(P) </vt:lpstr>
      <vt:lpstr>5.評估風險     風險值</vt:lpstr>
      <vt:lpstr>6.採取降低風險之控制措施</vt:lpstr>
      <vt:lpstr>危害控制</vt:lpstr>
      <vt:lpstr>危害控制(續)</vt:lpstr>
      <vt:lpstr>7.控制後預估風險    嚴重度(S)</vt:lpstr>
      <vt:lpstr>7.控制後預估風險    危害發生機率等級(P) </vt:lpstr>
      <vt:lpstr>7.控制後預估風險     風險值</vt:lpstr>
      <vt:lpstr>PowerPoint 簡報</vt:lpstr>
      <vt:lpstr>PowerPoint 簡報</vt:lpstr>
      <vt:lpstr>請填寫各實驗室的危害鑑別與風險評估表</vt:lpstr>
      <vt:lpstr> 感謝大家的聆聽，謝謝! END~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實驗場所 安全衛生在職教育訓練</dc:title>
  <dc:creator>User</dc:creator>
  <cp:lastModifiedBy>User</cp:lastModifiedBy>
  <cp:revision>204</cp:revision>
  <cp:lastPrinted>2019-05-21T03:08:01Z</cp:lastPrinted>
  <dcterms:created xsi:type="dcterms:W3CDTF">2019-04-25T06:52:53Z</dcterms:created>
  <dcterms:modified xsi:type="dcterms:W3CDTF">2019-05-22T00:27:06Z</dcterms:modified>
</cp:coreProperties>
</file>