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29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E55D6-22CF-4569-8E89-427A486EE7D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92A3279-0BCF-4682-A9AE-BD479F84B512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1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精熟學習教學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E2B3A8-DDF8-4F2D-8AEB-16D136534454}" type="parTrans" cxnId="{95D6A945-C831-4E3B-A47C-240AC83ECA3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C411E83-076F-4651-8CB0-E96C264A328A}" type="sibTrans" cxnId="{95D6A945-C831-4E3B-A47C-240AC83ECA37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A303CCA-9AF7-4359-A9BB-AC557B0BFF4E}">
      <dgm:prSet custT="1"/>
      <dgm:spPr>
        <a:solidFill>
          <a:srgbClr val="AE44FE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發表教學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BDA25A-407C-4157-BE34-493AF28BFC96}" type="parTrans" cxnId="{9743FDCF-0653-4742-B684-E75AF60745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809E17-5A48-4A82-96EA-ECE0FEFDDAB3}" type="sibTrans" cxnId="{9743FDCF-0653-4742-B684-E75AF607453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E03B883-C665-4D16-B02F-A84304AF70F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1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個別化教學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BEC88F5-F441-4C2D-8597-7C7A0754090A}" type="parTrans" cxnId="{1F005E11-6776-4AE7-8902-C53DBEC7189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C58A996-D6A7-4705-A1F4-F243611705CC}" type="sibTrans" cxnId="{1F005E11-6776-4AE7-8902-C53DBEC7189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54978A6-F455-4606-9C2B-E02B25B808A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1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自學輔導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A1D1EFD-E510-4120-B245-3C5827CE54B1}" type="parTrans" cxnId="{FD156EAC-53EC-4042-A792-0AB94169F79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2BDA75-AA91-46D9-9295-02F5F6104017}" type="sibTrans" cxnId="{FD156EAC-53EC-4042-A792-0AB94169F79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062928-5F41-41A2-914F-5BC90A7C150B}">
      <dgm:prSet custT="1"/>
      <dgm:spPr>
        <a:solidFill>
          <a:srgbClr val="AE44FE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1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編序學法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EC6D9B-49F8-43B4-BEC4-2403DABF6B7C}" type="parTrans" cxnId="{5301A7BB-2560-4BDF-BC05-9F131A8D3C4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8C80E97-44E0-4DF8-A47A-4DCC850DB85B}" type="sibTrans" cxnId="{5301A7BB-2560-4BDF-BC05-9F131A8D3C4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094B10-D89D-4808-8CB5-6CC4BC0B5F7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協同教學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C501152-50EC-49AB-AA43-6879BA01CC83}" type="parTrans" cxnId="{66A44444-5305-4184-A8EE-2C3A59238E9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5892AB-92A1-45D0-9639-2345289B16D9}" type="sibTrans" cxnId="{66A44444-5305-4184-A8EE-2C3A59238E9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A7621DE-14C2-4462-9D14-E6732B5729C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1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合作學習教學法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567399-5D88-4919-BAED-ECF4BCDC74AA}" type="parTrans" cxnId="{6AD3CD88-5012-4090-BA60-B33C82F49D9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C42955-00E9-4E04-8237-6B62A604D863}" type="sibTrans" cxnId="{6AD3CD88-5012-4090-BA60-B33C82F49D9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3AD313-1AD4-4506-9163-85D0FAC906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練習教學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86A872-54E4-48A8-A305-B25F9ED435DA}" type="parTrans" cxnId="{CAAF8E08-27BE-4F59-B874-3BE42BE26A1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9C6EBD-0B34-4A06-A8DB-897544790B8F}" type="sibTrans" cxnId="{CAAF8E08-27BE-4F59-B874-3BE42BE26A1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B053102-9C18-4ED1-8AD6-5D49CCE13AA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示範教學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4EC4423-CFC9-483B-A994-2D68B59E3B76}" type="parTrans" cxnId="{C5095007-3581-4DDA-AC1C-3A3BF11B862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EC67F6A-FB19-4252-BA5C-AAAD543EF36F}" type="sibTrans" cxnId="{C5095007-3581-4DDA-AC1C-3A3BF11B862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5B5731-E431-4B40-9030-B32E7251169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設計教學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8112105-5A60-4CB5-8418-6616FAAC34D7}" type="parTrans" cxnId="{E3A8169D-964D-4759-8011-874201334B8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62B2CA5-06F7-4C03-A757-F3E42F916943}" type="sibTrans" cxnId="{E3A8169D-964D-4759-8011-874201334B80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8C9CA6-BB6F-4727-B096-83F494761F76}">
      <dgm:prSet custT="1"/>
      <dgm:spPr/>
      <dgm:t>
        <a:bodyPr/>
        <a:lstStyle/>
        <a:p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探究教學</a:t>
          </a:r>
          <a:endParaRPr lang="zh-TW" altLang="en-US" sz="21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10BD4B-9773-488B-9C80-E672C70DBBD5}" type="parTrans" cxnId="{DD1498D9-137B-452B-AB59-27DD0478D7C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D3004BA-3B42-41A9-847A-F374362BAA5C}" type="sibTrans" cxnId="{DD1498D9-137B-452B-AB59-27DD0478D7C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D9FE5B-43FF-4215-B9F6-46926D54C0A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問題解決教學法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605F0C-C0B4-4C4D-B22A-2D0DD6EC3CC2}" type="parTrans" cxnId="{8329B5DC-5004-445B-B9A8-19C18F857D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6999F6-C9B4-45D9-BCD3-9C3021BB105E}" type="sibTrans" cxnId="{8329B5DC-5004-445B-B9A8-19C18F857D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8430AB-5DDE-423C-A2C6-694C582AAC6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創意思考教學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2C5AEE-5177-4D67-ACF1-81F9F6599AC5}" type="parTrans" cxnId="{C7EB706F-719A-4873-AAA1-4D4FF310A09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40B3EAF-7C63-40AF-97BE-B7D765D1BBEA}" type="sibTrans" cxnId="{C7EB706F-719A-4873-AAA1-4D4FF310A09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1256B56-0B56-4E22-9097-389375AC2255}">
      <dgm:prSet custT="1"/>
      <dgm:spPr>
        <a:solidFill>
          <a:srgbClr val="AE44FE"/>
        </a:solidFill>
      </dgm:spPr>
      <dgm:t>
        <a:bodyPr/>
        <a:lstStyle/>
        <a:p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討論教學法</a:t>
          </a:r>
          <a:endParaRPr lang="zh-TW" altLang="en-US" sz="21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49509D-C7EF-438B-A9C3-B4993BBE3EBA}" type="parTrans" cxnId="{7C324DFB-75B5-45D7-9692-C816499EFDE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58204C-ECE6-4905-9F65-17D0936F2CB7}" type="sibTrans" cxnId="{7C324DFB-75B5-45D7-9692-C816499EFDE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5A3EB3-41EB-44DF-8E56-5DF58079556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實地參觀教學法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631C7E0-E404-499A-A444-1FE17DBB8020}" type="parTrans" cxnId="{B0663399-ABD8-4E6D-B379-D4CECE94AB3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433E110-117A-477E-9D13-912E0CA59D32}" type="sibTrans" cxnId="{B0663399-ABD8-4E6D-B379-D4CECE94AB3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6088188-8F29-41F2-B6B9-A0FD81A2E307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欣賞教學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D2FF9A1-BEB5-4AB3-9F8C-78D90A6A63C8}" type="parTrans" cxnId="{3E56B1CD-B1C7-4B1C-8AF4-5BFBF46DD7A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98A822-8FCF-4315-BDFB-93D078414D3D}" type="sibTrans" cxnId="{3E56B1CD-B1C7-4B1C-8AF4-5BFBF46DD7A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B11D9EF-C71A-4BCB-8987-D945DF3E565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1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直接教學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1EF11D-4986-462E-8D19-B324629CA2F7}" type="parTrans" cxnId="{BB541949-3DF2-4C1D-B8FB-E0F145A73E6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1C39523-9F07-4B43-9AF8-F6A6917FCB3D}" type="sibTrans" cxnId="{BB541949-3DF2-4C1D-B8FB-E0F145A73E65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1445B1-A69C-4A9C-9C24-214D74A2106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1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任務導向教學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BC5B7F-49E4-4542-A69C-9D265E2B183B}" type="parTrans" cxnId="{2C51EF85-008B-4E72-8E93-DD22217F663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10FAD35-4295-4939-928A-609E11F24448}" type="sibTrans" cxnId="{2C51EF85-008B-4E72-8E93-DD22217F663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8E1CFC-91FE-4E69-8660-0960B159CAA2}">
      <dgm:prSet custT="1"/>
      <dgm:spPr>
        <a:solidFill>
          <a:srgbClr val="AE44FE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遊戲教學法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F5F6BA-826F-4097-8FE9-F7420CE4E6FC}" type="parTrans" cxnId="{33CFA8F9-551F-4711-8F0B-687C0F5F20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A8453D-E97F-46B3-9526-9C5F8514B999}" type="sibTrans" cxnId="{33CFA8F9-551F-4711-8F0B-687C0F5F20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1F0F6E-D537-46D0-899A-4D6212CD524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視聽技術法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582728-C639-4175-86E7-9E0FC6075AF3}" type="parTrans" cxnId="{76F20062-7FF0-47AB-8BEA-CB327EE78D5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1EAEA9-F2CF-48E6-A8FB-C96B869AE108}" type="sibTrans" cxnId="{76F20062-7FF0-47AB-8BEA-CB327EE78D5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C46523B-8BF3-4CE0-8408-C26FDC4847C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個案研討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0488CC-5936-4265-8D75-508EADA0F344}" type="parTrans" cxnId="{A9AE13D4-EB63-4902-B254-E4CE4E5CE21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951462C-975B-4EB5-895D-3C993B3DD01E}" type="sibTrans" cxnId="{A9AE13D4-EB63-4902-B254-E4CE4E5CE21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63BE06-8431-4253-B264-2F749983A9AC}">
      <dgm:prSet custT="1"/>
      <dgm:spPr/>
      <dgm:t>
        <a:bodyPr/>
        <a:lstStyle/>
        <a:p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戶外活動訓練</a:t>
          </a:r>
          <a:endParaRPr lang="zh-TW" altLang="en-US" sz="21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D7D58D2-B543-4BEE-A113-27B5C5D8030E}" type="parTrans" cxnId="{FC09FF9A-F27E-415B-B680-FD31455E122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F6440D-A5E2-476B-9F1A-D66B97D9124C}" type="sibTrans" cxnId="{FC09FF9A-F27E-415B-B680-FD31455E1224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639019-907E-4897-95D2-DC55FBD6BB7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1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管理競賽法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523EED-5F90-4F77-A0C9-BC8542DF2880}" type="parTrans" cxnId="{E5B3173A-D1B5-4446-B307-CD6F47C7158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31C3356-70EE-4BD5-B1A1-E36A4EC58F95}" type="sibTrans" cxnId="{E5B3173A-D1B5-4446-B307-CD6F47C7158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295AB27-B576-4E3D-B65E-A4021BB608C9}">
      <dgm:prSet custT="1"/>
      <dgm:spPr>
        <a:solidFill>
          <a:srgbClr val="AE44FE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敏感度</a:t>
          </a:r>
          <a:endParaRPr lang="en-US" altLang="zh-TW" sz="21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訓練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0A34B94-2AA2-4147-A243-69A15C774CE5}" type="parTrans" cxnId="{CE06CEA8-494B-4D31-89F4-E78E791B810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EEAC4A4-C879-419F-9881-185676BBC5CE}" type="sibTrans" cxnId="{CE06CEA8-494B-4D31-89F4-E78E791B810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D63CB4-FA5A-4C8C-BFB6-EAF393A75CA8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魔鬼訓練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A70C9A-215D-4287-81EC-4B5592A7C916}" type="parTrans" cxnId="{1D69A0FE-7458-483A-93E8-50B2203362F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01CB57-60D3-40E8-9DBA-EB2CEE2F2967}" type="sibTrans" cxnId="{1D69A0FE-7458-483A-93E8-50B2203362FB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15304E0-6ACB-4032-BE20-0E3095F1C7EE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價值澄清教學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5EA6957-88EB-446F-A699-AA736F24E620}" type="parTrans" cxnId="{62D1E3B7-8017-498A-B3B6-B5943213C05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8583D51-D5FC-4C8A-9AE0-4C859C539066}" type="sibTrans" cxnId="{62D1E3B7-8017-498A-B3B6-B5943213C05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04B2021-501C-4886-9E53-BD9970D1BAF7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情境模擬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CF2B2C-85C4-492E-80CC-B51B4F354CB7}" type="parTrans" cxnId="{38FE7C13-8A8B-442C-B79C-EFA09625E5C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65B804D-7507-4CBF-88EF-10CA64FF7B9A}" type="sibTrans" cxnId="{38FE7C13-8A8B-442C-B79C-EFA09625E5C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629281-107D-41D2-85B6-BC1B4CCF0251}" type="pres">
      <dgm:prSet presAssocID="{139E55D6-22CF-4569-8E89-427A486EE7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1FF1E8F-A06C-4F60-873F-39DC1C74AE8E}" type="pres">
      <dgm:prSet presAssocID="{D92A3279-0BCF-4682-A9AE-BD479F84B512}" presName="node" presStyleLbl="node1" presStyleIdx="0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DBD5AD-4652-41DD-BE80-5CE1C26374AB}" type="pres">
      <dgm:prSet presAssocID="{DC411E83-076F-4651-8CB0-E96C264A328A}" presName="sibTrans" presStyleCnt="0"/>
      <dgm:spPr/>
    </dgm:pt>
    <dgm:pt modelId="{531A544B-DA94-456B-B760-CC67AE97700C}" type="pres">
      <dgm:prSet presAssocID="{CE03B883-C665-4D16-B02F-A84304AF70FA}" presName="node" presStyleLbl="node1" presStyleIdx="1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5988B8-ECC5-43FC-B78B-633DECD8CFB2}" type="pres">
      <dgm:prSet presAssocID="{4C58A996-D6A7-4705-A1F4-F243611705CC}" presName="sibTrans" presStyleCnt="0"/>
      <dgm:spPr/>
    </dgm:pt>
    <dgm:pt modelId="{6896919C-53BB-4D7F-BF05-A13A95C08ED6}" type="pres">
      <dgm:prSet presAssocID="{954978A6-F455-4606-9C2B-E02B25B808AE}" presName="node" presStyleLbl="node1" presStyleIdx="2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3D06A4-C17D-4F62-9A89-AAAABFE913DE}" type="pres">
      <dgm:prSet presAssocID="{082BDA75-AA91-46D9-9295-02F5F6104017}" presName="sibTrans" presStyleCnt="0"/>
      <dgm:spPr/>
    </dgm:pt>
    <dgm:pt modelId="{F1047775-8855-45F5-8D49-C35E0519AF66}" type="pres">
      <dgm:prSet presAssocID="{D0062928-5F41-41A2-914F-5BC90A7C150B}" presName="node" presStyleLbl="node1" presStyleIdx="3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2E6B51-C72A-48D7-8592-A883F03F2C08}" type="pres">
      <dgm:prSet presAssocID="{F8C80E97-44E0-4DF8-A47A-4DCC850DB85B}" presName="sibTrans" presStyleCnt="0"/>
      <dgm:spPr/>
    </dgm:pt>
    <dgm:pt modelId="{7CAAD9F7-9EB4-477C-B7A9-61CD45C3DA1F}" type="pres">
      <dgm:prSet presAssocID="{6C094B10-D89D-4808-8CB5-6CC4BC0B5F76}" presName="node" presStyleLbl="node1" presStyleIdx="4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26AA91-1D59-49BC-88E2-534BD626CCBE}" type="pres">
      <dgm:prSet presAssocID="{105892AB-92A1-45D0-9639-2345289B16D9}" presName="sibTrans" presStyleCnt="0"/>
      <dgm:spPr/>
    </dgm:pt>
    <dgm:pt modelId="{5193331C-05DF-4093-81E3-83FADF888BC7}" type="pres">
      <dgm:prSet presAssocID="{2A7621DE-14C2-4462-9D14-E6732B5729C9}" presName="node" presStyleLbl="node1" presStyleIdx="5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E6A078-8A56-4432-A43A-A451A8831027}" type="pres">
      <dgm:prSet presAssocID="{A1C42955-00E9-4E04-8237-6B62A604D863}" presName="sibTrans" presStyleCnt="0"/>
      <dgm:spPr/>
    </dgm:pt>
    <dgm:pt modelId="{7AEDC843-7DCD-4CE2-B3FB-868CDB6E8843}" type="pres">
      <dgm:prSet presAssocID="{313AD313-1AD4-4506-9163-85D0FAC90648}" presName="node" presStyleLbl="node1" presStyleIdx="6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E9CC5F-A1D3-4374-855B-D21959AF1FDE}" type="pres">
      <dgm:prSet presAssocID="{B89C6EBD-0B34-4A06-A8DB-897544790B8F}" presName="sibTrans" presStyleCnt="0"/>
      <dgm:spPr/>
    </dgm:pt>
    <dgm:pt modelId="{C137293A-1340-4E28-AB71-DDCFB2B9F659}" type="pres">
      <dgm:prSet presAssocID="{0B053102-9C18-4ED1-8AD6-5D49CCE13AA3}" presName="node" presStyleLbl="node1" presStyleIdx="7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BCDB7E-B565-4015-AA39-0D83B4FEFEE7}" type="pres">
      <dgm:prSet presAssocID="{7EC67F6A-FB19-4252-BA5C-AAAD543EF36F}" presName="sibTrans" presStyleCnt="0"/>
      <dgm:spPr/>
    </dgm:pt>
    <dgm:pt modelId="{B81BC2E6-0749-44DC-B9F1-87A94EEC0883}" type="pres">
      <dgm:prSet presAssocID="{FA303CCA-9AF7-4359-A9BB-AC557B0BFF4E}" presName="node" presStyleLbl="node1" presStyleIdx="8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09EB64-F94A-4BE0-B6AD-B2601AE7F4A4}" type="pres">
      <dgm:prSet presAssocID="{58809E17-5A48-4A82-96EA-ECE0FEFDDAB3}" presName="sibTrans" presStyleCnt="0"/>
      <dgm:spPr/>
    </dgm:pt>
    <dgm:pt modelId="{CBA91982-9564-4D80-981D-02E0C913FDC1}" type="pres">
      <dgm:prSet presAssocID="{795B5731-E431-4B40-9030-B32E72511693}" presName="node" presStyleLbl="node1" presStyleIdx="9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AC6938-13C4-4EDF-8B06-D8540310DD03}" type="pres">
      <dgm:prSet presAssocID="{E62B2CA5-06F7-4C03-A757-F3E42F916943}" presName="sibTrans" presStyleCnt="0"/>
      <dgm:spPr/>
    </dgm:pt>
    <dgm:pt modelId="{F360CF1B-F890-49CA-A5A6-A470374CAFCB}" type="pres">
      <dgm:prSet presAssocID="{198C9CA6-BB6F-4727-B096-83F494761F76}" presName="node" presStyleLbl="node1" presStyleIdx="10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CEA7AC-483A-41DB-8B4C-26162DE55C42}" type="pres">
      <dgm:prSet presAssocID="{ED3004BA-3B42-41A9-847A-F374362BAA5C}" presName="sibTrans" presStyleCnt="0"/>
      <dgm:spPr/>
    </dgm:pt>
    <dgm:pt modelId="{13D6A7B0-F506-4069-9611-1805DB0E83FE}" type="pres">
      <dgm:prSet presAssocID="{6FD9FE5B-43FF-4215-B9F6-46926D54C0A0}" presName="node" presStyleLbl="node1" presStyleIdx="11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D30736-09DE-4780-82CF-B05E24B25305}" type="pres">
      <dgm:prSet presAssocID="{DE6999F6-C9B4-45D9-BCD3-9C3021BB105E}" presName="sibTrans" presStyleCnt="0"/>
      <dgm:spPr/>
    </dgm:pt>
    <dgm:pt modelId="{1F9D2596-DA74-45CC-9873-E324F3C9B19A}" type="pres">
      <dgm:prSet presAssocID="{3E8430AB-5DDE-423C-A2C6-694C582AAC67}" presName="node" presStyleLbl="node1" presStyleIdx="12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4CDBA6-B2A8-44AE-B9C0-98BCE0ED6DFF}" type="pres">
      <dgm:prSet presAssocID="{640B3EAF-7C63-40AF-97BE-B7D765D1BBEA}" presName="sibTrans" presStyleCnt="0"/>
      <dgm:spPr/>
    </dgm:pt>
    <dgm:pt modelId="{944CBD8D-5297-4FA1-A309-208C2D6A22FE}" type="pres">
      <dgm:prSet presAssocID="{11256B56-0B56-4E22-9097-389375AC2255}" presName="node" presStyleLbl="node1" presStyleIdx="13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C5B574-BC5B-4D43-B462-9F30F4A3F993}" type="pres">
      <dgm:prSet presAssocID="{4458204C-ECE6-4905-9F65-17D0936F2CB7}" presName="sibTrans" presStyleCnt="0"/>
      <dgm:spPr/>
    </dgm:pt>
    <dgm:pt modelId="{9A0AB017-A368-41CC-9664-E9477AD3BBE2}" type="pres">
      <dgm:prSet presAssocID="{6C5A3EB3-41EB-44DF-8E56-5DF580795561}" presName="node" presStyleLbl="node1" presStyleIdx="14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D7778E-B964-4DFA-A43C-2520E5E1223F}" type="pres">
      <dgm:prSet presAssocID="{7433E110-117A-477E-9D13-912E0CA59D32}" presName="sibTrans" presStyleCnt="0"/>
      <dgm:spPr/>
    </dgm:pt>
    <dgm:pt modelId="{06A82E25-0316-4D04-9EB4-CA25BE1A7E2F}" type="pres">
      <dgm:prSet presAssocID="{66088188-8F29-41F2-B6B9-A0FD81A2E307}" presName="node" presStyleLbl="node1" presStyleIdx="15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4741B1-3DC1-4CD7-B031-5F936C7A1A0D}" type="pres">
      <dgm:prSet presAssocID="{F198A822-8FCF-4315-BDFB-93D078414D3D}" presName="sibTrans" presStyleCnt="0"/>
      <dgm:spPr/>
    </dgm:pt>
    <dgm:pt modelId="{57BC7726-B699-4941-8332-49F4E4CA317C}" type="pres">
      <dgm:prSet presAssocID="{8B11D9EF-C71A-4BCB-8987-D945DF3E565D}" presName="node" presStyleLbl="node1" presStyleIdx="16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3DF2BC-0E69-4440-A0A8-F30DAA617C61}" type="pres">
      <dgm:prSet presAssocID="{41C39523-9F07-4B43-9AF8-F6A6917FCB3D}" presName="sibTrans" presStyleCnt="0"/>
      <dgm:spPr/>
    </dgm:pt>
    <dgm:pt modelId="{9430254B-A3D4-4360-9D80-A2EA3B764281}" type="pres">
      <dgm:prSet presAssocID="{531445B1-A69C-4A9C-9C24-214D74A21062}" presName="node" presStyleLbl="node1" presStyleIdx="17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8C2D0A-A1ED-4F32-85A2-F4F8743C197A}" type="pres">
      <dgm:prSet presAssocID="{710FAD35-4295-4939-928A-609E11F24448}" presName="sibTrans" presStyleCnt="0"/>
      <dgm:spPr/>
    </dgm:pt>
    <dgm:pt modelId="{7D582258-DC2D-4505-B0D9-F7DA8F94C7EF}" type="pres">
      <dgm:prSet presAssocID="{198E1CFC-91FE-4E69-8660-0960B159CAA2}" presName="node" presStyleLbl="node1" presStyleIdx="18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AF633D-A0CB-4D17-934A-35FE3E1CFF18}" type="pres">
      <dgm:prSet presAssocID="{7BA8453D-E97F-46B3-9526-9C5F8514B999}" presName="sibTrans" presStyleCnt="0"/>
      <dgm:spPr/>
    </dgm:pt>
    <dgm:pt modelId="{4E79D2BC-5123-4546-BB80-BB73C667C38C}" type="pres">
      <dgm:prSet presAssocID="{0E1F0F6E-D537-46D0-899A-4D6212CD5240}" presName="node" presStyleLbl="node1" presStyleIdx="19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E67218-F8B5-4D5B-B2D5-80392837A34D}" type="pres">
      <dgm:prSet presAssocID="{701EAEA9-F2CF-48E6-A8FB-C96B869AE108}" presName="sibTrans" presStyleCnt="0"/>
      <dgm:spPr/>
    </dgm:pt>
    <dgm:pt modelId="{D6804852-163A-4C04-8E09-8F2CFDC5DF20}" type="pres">
      <dgm:prSet presAssocID="{CC46523B-8BF3-4CE0-8408-C26FDC4847C8}" presName="node" presStyleLbl="node1" presStyleIdx="20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B59D96-B642-4F40-8211-4AD1E375A2A0}" type="pres">
      <dgm:prSet presAssocID="{1951462C-975B-4EB5-895D-3C993B3DD01E}" presName="sibTrans" presStyleCnt="0"/>
      <dgm:spPr/>
    </dgm:pt>
    <dgm:pt modelId="{27DFE3DC-DF2B-4168-893B-3D123D2EBA56}" type="pres">
      <dgm:prSet presAssocID="{7963BE06-8431-4253-B264-2F749983A9AC}" presName="node" presStyleLbl="node1" presStyleIdx="21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701EAB-05EF-45D4-8232-9F238DD9974C}" type="pres">
      <dgm:prSet presAssocID="{32F6440D-A5E2-476B-9F1A-D66B97D9124C}" presName="sibTrans" presStyleCnt="0"/>
      <dgm:spPr/>
    </dgm:pt>
    <dgm:pt modelId="{2C5FB897-87F8-4D7E-B2D9-F4F1BF411DD9}" type="pres">
      <dgm:prSet presAssocID="{1F639019-907E-4897-95D2-DC55FBD6BB7A}" presName="node" presStyleLbl="node1" presStyleIdx="22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C227F5-E817-4822-834A-5699B94977FA}" type="pres">
      <dgm:prSet presAssocID="{031C3356-70EE-4BD5-B1A1-E36A4EC58F95}" presName="sibTrans" presStyleCnt="0"/>
      <dgm:spPr/>
    </dgm:pt>
    <dgm:pt modelId="{CAE5B110-EB96-480C-ABD8-D4E19DAAEB94}" type="pres">
      <dgm:prSet presAssocID="{0295AB27-B576-4E3D-B65E-A4021BB608C9}" presName="node" presStyleLbl="node1" presStyleIdx="23" presStyleCnt="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001494-AA3E-450A-96E9-2653644A1B1F}" type="pres">
      <dgm:prSet presAssocID="{9EEAC4A4-C879-419F-9881-185676BBC5CE}" presName="sibTrans" presStyleCnt="0"/>
      <dgm:spPr/>
    </dgm:pt>
    <dgm:pt modelId="{2DAB404E-E5D6-413C-8AFE-517E7457FAAD}" type="pres">
      <dgm:prSet presAssocID="{70D63CB4-FA5A-4C8C-BFB6-EAF393A75CA8}" presName="node" presStyleLbl="node1" presStyleIdx="24" presStyleCnt="27" custLinFactX="-65079" custLinFactNeighborX="-100000" custLinFactNeighborY="94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05A939-70E9-496C-BA9F-A721398DE140}" type="pres">
      <dgm:prSet presAssocID="{9301CB57-60D3-40E8-9DBA-EB2CEE2F2967}" presName="sibTrans" presStyleCnt="0"/>
      <dgm:spPr/>
    </dgm:pt>
    <dgm:pt modelId="{5D95DEAE-208E-437F-9C28-39CD83900DC5}" type="pres">
      <dgm:prSet presAssocID="{815304E0-6ACB-4032-BE20-0E3095F1C7EE}" presName="node" presStyleLbl="node1" presStyleIdx="25" presStyleCnt="27" custLinFactX="-62242" custLinFactNeighborX="-100000" custLinFactNeighborY="94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CE769E-FFA6-40E2-86F5-4514287902B9}" type="pres">
      <dgm:prSet presAssocID="{88583D51-D5FC-4C8A-9AE0-4C859C539066}" presName="sibTrans" presStyleCnt="0"/>
      <dgm:spPr/>
    </dgm:pt>
    <dgm:pt modelId="{73CAEB7A-3A22-42D5-878C-0815C0B657D9}" type="pres">
      <dgm:prSet presAssocID="{004B2021-501C-4886-9E53-BD9970D1BAF7}" presName="node" presStyleLbl="node1" presStyleIdx="26" presStyleCnt="27" custLinFactX="-64778" custLinFactNeighborX="-100000" custLinFactNeighborY="126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5D6A945-C831-4E3B-A47C-240AC83ECA37}" srcId="{139E55D6-22CF-4569-8E89-427A486EE7D2}" destId="{D92A3279-0BCF-4682-A9AE-BD479F84B512}" srcOrd="0" destOrd="0" parTransId="{C0E2B3A8-DDF8-4F2D-8AEB-16D136534454}" sibTransId="{DC411E83-076F-4651-8CB0-E96C264A328A}"/>
    <dgm:cxn modelId="{CAAF8E08-27BE-4F59-B874-3BE42BE26A14}" srcId="{139E55D6-22CF-4569-8E89-427A486EE7D2}" destId="{313AD313-1AD4-4506-9163-85D0FAC90648}" srcOrd="6" destOrd="0" parTransId="{E686A872-54E4-48A8-A305-B25F9ED435DA}" sibTransId="{B89C6EBD-0B34-4A06-A8DB-897544790B8F}"/>
    <dgm:cxn modelId="{BB541949-3DF2-4C1D-B8FB-E0F145A73E65}" srcId="{139E55D6-22CF-4569-8E89-427A486EE7D2}" destId="{8B11D9EF-C71A-4BCB-8987-D945DF3E565D}" srcOrd="16" destOrd="0" parTransId="{F51EF11D-4986-462E-8D19-B324629CA2F7}" sibTransId="{41C39523-9F07-4B43-9AF8-F6A6917FCB3D}"/>
    <dgm:cxn modelId="{8329B5DC-5004-445B-B9A8-19C18F857D88}" srcId="{139E55D6-22CF-4569-8E89-427A486EE7D2}" destId="{6FD9FE5B-43FF-4215-B9F6-46926D54C0A0}" srcOrd="11" destOrd="0" parTransId="{EF605F0C-C0B4-4C4D-B22A-2D0DD6EC3CC2}" sibTransId="{DE6999F6-C9B4-45D9-BCD3-9C3021BB105E}"/>
    <dgm:cxn modelId="{1CF8EF65-3FB4-496B-94B4-53FB42AFEBD1}" type="presOf" srcId="{313AD313-1AD4-4506-9163-85D0FAC90648}" destId="{7AEDC843-7DCD-4CE2-B3FB-868CDB6E8843}" srcOrd="0" destOrd="0" presId="urn:microsoft.com/office/officeart/2005/8/layout/default"/>
    <dgm:cxn modelId="{BD1F12C8-919B-42AD-B275-B42247BB4F57}" type="presOf" srcId="{D0062928-5F41-41A2-914F-5BC90A7C150B}" destId="{F1047775-8855-45F5-8D49-C35E0519AF66}" srcOrd="0" destOrd="0" presId="urn:microsoft.com/office/officeart/2005/8/layout/default"/>
    <dgm:cxn modelId="{62D1E3B7-8017-498A-B3B6-B5943213C058}" srcId="{139E55D6-22CF-4569-8E89-427A486EE7D2}" destId="{815304E0-6ACB-4032-BE20-0E3095F1C7EE}" srcOrd="25" destOrd="0" parTransId="{55EA6957-88EB-446F-A699-AA736F24E620}" sibTransId="{88583D51-D5FC-4C8A-9AE0-4C859C539066}"/>
    <dgm:cxn modelId="{33CFA8F9-551F-4711-8F0B-687C0F5F204C}" srcId="{139E55D6-22CF-4569-8E89-427A486EE7D2}" destId="{198E1CFC-91FE-4E69-8660-0960B159CAA2}" srcOrd="18" destOrd="0" parTransId="{55F5F6BA-826F-4097-8FE9-F7420CE4E6FC}" sibTransId="{7BA8453D-E97F-46B3-9526-9C5F8514B999}"/>
    <dgm:cxn modelId="{A6247E1E-3B71-49D7-BD26-1D5ED4DBF6E7}" type="presOf" srcId="{3E8430AB-5DDE-423C-A2C6-694C582AAC67}" destId="{1F9D2596-DA74-45CC-9873-E324F3C9B19A}" srcOrd="0" destOrd="0" presId="urn:microsoft.com/office/officeart/2005/8/layout/default"/>
    <dgm:cxn modelId="{DF448983-39FE-4793-B5E6-2DD8527E78EA}" type="presOf" srcId="{0E1F0F6E-D537-46D0-899A-4D6212CD5240}" destId="{4E79D2BC-5123-4546-BB80-BB73C667C38C}" srcOrd="0" destOrd="0" presId="urn:microsoft.com/office/officeart/2005/8/layout/default"/>
    <dgm:cxn modelId="{9743FDCF-0653-4742-B684-E75AF607453C}" srcId="{139E55D6-22CF-4569-8E89-427A486EE7D2}" destId="{FA303CCA-9AF7-4359-A9BB-AC557B0BFF4E}" srcOrd="8" destOrd="0" parTransId="{1DBDA25A-407C-4157-BE34-493AF28BFC96}" sibTransId="{58809E17-5A48-4A82-96EA-ECE0FEFDDAB3}"/>
    <dgm:cxn modelId="{E5B3173A-D1B5-4446-B307-CD6F47C7158B}" srcId="{139E55D6-22CF-4569-8E89-427A486EE7D2}" destId="{1F639019-907E-4897-95D2-DC55FBD6BB7A}" srcOrd="22" destOrd="0" parTransId="{B5523EED-5F90-4F77-A0C9-BC8542DF2880}" sibTransId="{031C3356-70EE-4BD5-B1A1-E36A4EC58F95}"/>
    <dgm:cxn modelId="{E3A8169D-964D-4759-8011-874201334B80}" srcId="{139E55D6-22CF-4569-8E89-427A486EE7D2}" destId="{795B5731-E431-4B40-9030-B32E72511693}" srcOrd="9" destOrd="0" parTransId="{A8112105-5A60-4CB5-8418-6616FAAC34D7}" sibTransId="{E62B2CA5-06F7-4C03-A757-F3E42F916943}"/>
    <dgm:cxn modelId="{08B4F378-FB56-4239-A97A-8D5728094A5F}" type="presOf" srcId="{0295AB27-B576-4E3D-B65E-A4021BB608C9}" destId="{CAE5B110-EB96-480C-ABD8-D4E19DAAEB94}" srcOrd="0" destOrd="0" presId="urn:microsoft.com/office/officeart/2005/8/layout/default"/>
    <dgm:cxn modelId="{F74DF82D-43AA-4872-AA6D-03E9B4BE794C}" type="presOf" srcId="{954978A6-F455-4606-9C2B-E02B25B808AE}" destId="{6896919C-53BB-4D7F-BF05-A13A95C08ED6}" srcOrd="0" destOrd="0" presId="urn:microsoft.com/office/officeart/2005/8/layout/default"/>
    <dgm:cxn modelId="{6E101EBC-0EA1-4414-8D52-42CBA5A32A2E}" type="presOf" srcId="{D92A3279-0BCF-4682-A9AE-BD479F84B512}" destId="{F1FF1E8F-A06C-4F60-873F-39DC1C74AE8E}" srcOrd="0" destOrd="0" presId="urn:microsoft.com/office/officeart/2005/8/layout/default"/>
    <dgm:cxn modelId="{5AC9D6FC-208F-4544-B048-67826A464E1C}" type="presOf" srcId="{6FD9FE5B-43FF-4215-B9F6-46926D54C0A0}" destId="{13D6A7B0-F506-4069-9611-1805DB0E83FE}" srcOrd="0" destOrd="0" presId="urn:microsoft.com/office/officeart/2005/8/layout/default"/>
    <dgm:cxn modelId="{7C324DFB-75B5-45D7-9692-C816499EFDE8}" srcId="{139E55D6-22CF-4569-8E89-427A486EE7D2}" destId="{11256B56-0B56-4E22-9097-389375AC2255}" srcOrd="13" destOrd="0" parTransId="{4A49509D-C7EF-438B-A9C3-B4993BBE3EBA}" sibTransId="{4458204C-ECE6-4905-9F65-17D0936F2CB7}"/>
    <dgm:cxn modelId="{2C51EF85-008B-4E72-8E93-DD22217F6633}" srcId="{139E55D6-22CF-4569-8E89-427A486EE7D2}" destId="{531445B1-A69C-4A9C-9C24-214D74A21062}" srcOrd="17" destOrd="0" parTransId="{87BC5B7F-49E4-4542-A69C-9D265E2B183B}" sibTransId="{710FAD35-4295-4939-928A-609E11F24448}"/>
    <dgm:cxn modelId="{7DAAFC02-D531-4A39-B5CB-F019F43B78BF}" type="presOf" srcId="{139E55D6-22CF-4569-8E89-427A486EE7D2}" destId="{B2629281-107D-41D2-85B6-BC1B4CCF0251}" srcOrd="0" destOrd="0" presId="urn:microsoft.com/office/officeart/2005/8/layout/default"/>
    <dgm:cxn modelId="{44F13F78-EE37-4B20-958C-E702B55F0550}" type="presOf" srcId="{70D63CB4-FA5A-4C8C-BFB6-EAF393A75CA8}" destId="{2DAB404E-E5D6-413C-8AFE-517E7457FAAD}" srcOrd="0" destOrd="0" presId="urn:microsoft.com/office/officeart/2005/8/layout/default"/>
    <dgm:cxn modelId="{AD2F8AB6-BB69-474C-BFA4-18D52B99CAB1}" type="presOf" srcId="{1F639019-907E-4897-95D2-DC55FBD6BB7A}" destId="{2C5FB897-87F8-4D7E-B2D9-F4F1BF411DD9}" srcOrd="0" destOrd="0" presId="urn:microsoft.com/office/officeart/2005/8/layout/default"/>
    <dgm:cxn modelId="{E97C2175-1FEC-45DB-8858-50D7FCD683A7}" type="presOf" srcId="{198C9CA6-BB6F-4727-B096-83F494761F76}" destId="{F360CF1B-F890-49CA-A5A6-A470374CAFCB}" srcOrd="0" destOrd="0" presId="urn:microsoft.com/office/officeart/2005/8/layout/default"/>
    <dgm:cxn modelId="{90DB6CB4-B189-4DDC-8B87-B25FCEDA88FF}" type="presOf" srcId="{CC46523B-8BF3-4CE0-8408-C26FDC4847C8}" destId="{D6804852-163A-4C04-8E09-8F2CFDC5DF20}" srcOrd="0" destOrd="0" presId="urn:microsoft.com/office/officeart/2005/8/layout/default"/>
    <dgm:cxn modelId="{C7EB706F-719A-4873-AAA1-4D4FF310A09E}" srcId="{139E55D6-22CF-4569-8E89-427A486EE7D2}" destId="{3E8430AB-5DDE-423C-A2C6-694C582AAC67}" srcOrd="12" destOrd="0" parTransId="{FE2C5AEE-5177-4D67-ACF1-81F9F6599AC5}" sibTransId="{640B3EAF-7C63-40AF-97BE-B7D765D1BBEA}"/>
    <dgm:cxn modelId="{55A2B070-8820-4F8D-9169-2D5B98100B7B}" type="presOf" srcId="{66088188-8F29-41F2-B6B9-A0FD81A2E307}" destId="{06A82E25-0316-4D04-9EB4-CA25BE1A7E2F}" srcOrd="0" destOrd="0" presId="urn:microsoft.com/office/officeart/2005/8/layout/default"/>
    <dgm:cxn modelId="{1F005E11-6776-4AE7-8902-C53DBEC71891}" srcId="{139E55D6-22CF-4569-8E89-427A486EE7D2}" destId="{CE03B883-C665-4D16-B02F-A84304AF70FA}" srcOrd="1" destOrd="0" parTransId="{6BEC88F5-F441-4C2D-8597-7C7A0754090A}" sibTransId="{4C58A996-D6A7-4705-A1F4-F243611705CC}"/>
    <dgm:cxn modelId="{6C0CFEF4-E603-4B8F-9CA3-29C3D5E0F0A5}" type="presOf" srcId="{7963BE06-8431-4253-B264-2F749983A9AC}" destId="{27DFE3DC-DF2B-4168-893B-3D123D2EBA56}" srcOrd="0" destOrd="0" presId="urn:microsoft.com/office/officeart/2005/8/layout/default"/>
    <dgm:cxn modelId="{B0663399-ABD8-4E6D-B379-D4CECE94AB32}" srcId="{139E55D6-22CF-4569-8E89-427A486EE7D2}" destId="{6C5A3EB3-41EB-44DF-8E56-5DF580795561}" srcOrd="14" destOrd="0" parTransId="{1631C7E0-E404-499A-A444-1FE17DBB8020}" sibTransId="{7433E110-117A-477E-9D13-912E0CA59D32}"/>
    <dgm:cxn modelId="{38FE7C13-8A8B-442C-B79C-EFA09625E5C6}" srcId="{139E55D6-22CF-4569-8E89-427A486EE7D2}" destId="{004B2021-501C-4886-9E53-BD9970D1BAF7}" srcOrd="26" destOrd="0" parTransId="{52CF2B2C-85C4-492E-80CC-B51B4F354CB7}" sibTransId="{765B804D-7507-4CBF-88EF-10CA64FF7B9A}"/>
    <dgm:cxn modelId="{93A3D294-E745-464B-A4DE-E66B8FEE1315}" type="presOf" srcId="{0B053102-9C18-4ED1-8AD6-5D49CCE13AA3}" destId="{C137293A-1340-4E28-AB71-DDCFB2B9F659}" srcOrd="0" destOrd="0" presId="urn:microsoft.com/office/officeart/2005/8/layout/default"/>
    <dgm:cxn modelId="{6F4D9140-2067-4E3B-92A7-BBEE7C145394}" type="presOf" srcId="{6C094B10-D89D-4808-8CB5-6CC4BC0B5F76}" destId="{7CAAD9F7-9EB4-477C-B7A9-61CD45C3DA1F}" srcOrd="0" destOrd="0" presId="urn:microsoft.com/office/officeart/2005/8/layout/default"/>
    <dgm:cxn modelId="{1D69A0FE-7458-483A-93E8-50B2203362FB}" srcId="{139E55D6-22CF-4569-8E89-427A486EE7D2}" destId="{70D63CB4-FA5A-4C8C-BFB6-EAF393A75CA8}" srcOrd="24" destOrd="0" parTransId="{AEA70C9A-215D-4287-81EC-4B5592A7C916}" sibTransId="{9301CB57-60D3-40E8-9DBA-EB2CEE2F2967}"/>
    <dgm:cxn modelId="{6AD3CD88-5012-4090-BA60-B33C82F49D9E}" srcId="{139E55D6-22CF-4569-8E89-427A486EE7D2}" destId="{2A7621DE-14C2-4462-9D14-E6732B5729C9}" srcOrd="5" destOrd="0" parTransId="{69567399-5D88-4919-BAED-ECF4BCDC74AA}" sibTransId="{A1C42955-00E9-4E04-8237-6B62A604D863}"/>
    <dgm:cxn modelId="{4AF3BDA7-FF72-4AE2-B687-E4B18F4E0DF8}" type="presOf" srcId="{CE03B883-C665-4D16-B02F-A84304AF70FA}" destId="{531A544B-DA94-456B-B760-CC67AE97700C}" srcOrd="0" destOrd="0" presId="urn:microsoft.com/office/officeart/2005/8/layout/default"/>
    <dgm:cxn modelId="{1032D39B-0639-4C57-BB90-AAE53EAC9141}" type="presOf" srcId="{004B2021-501C-4886-9E53-BD9970D1BAF7}" destId="{73CAEB7A-3A22-42D5-878C-0815C0B657D9}" srcOrd="0" destOrd="0" presId="urn:microsoft.com/office/officeart/2005/8/layout/default"/>
    <dgm:cxn modelId="{176320AB-46C4-4D46-9A13-5DD9061BE0F2}" type="presOf" srcId="{531445B1-A69C-4A9C-9C24-214D74A21062}" destId="{9430254B-A3D4-4360-9D80-A2EA3B764281}" srcOrd="0" destOrd="0" presId="urn:microsoft.com/office/officeart/2005/8/layout/default"/>
    <dgm:cxn modelId="{DD1498D9-137B-452B-AB59-27DD0478D7CE}" srcId="{139E55D6-22CF-4569-8E89-427A486EE7D2}" destId="{198C9CA6-BB6F-4727-B096-83F494761F76}" srcOrd="10" destOrd="0" parTransId="{ED10BD4B-9773-488B-9C80-E672C70DBBD5}" sibTransId="{ED3004BA-3B42-41A9-847A-F374362BAA5C}"/>
    <dgm:cxn modelId="{FD156EAC-53EC-4042-A792-0AB94169F793}" srcId="{139E55D6-22CF-4569-8E89-427A486EE7D2}" destId="{954978A6-F455-4606-9C2B-E02B25B808AE}" srcOrd="2" destOrd="0" parTransId="{8A1D1EFD-E510-4120-B245-3C5827CE54B1}" sibTransId="{082BDA75-AA91-46D9-9295-02F5F6104017}"/>
    <dgm:cxn modelId="{66A44444-5305-4184-A8EE-2C3A59238E9C}" srcId="{139E55D6-22CF-4569-8E89-427A486EE7D2}" destId="{6C094B10-D89D-4808-8CB5-6CC4BC0B5F76}" srcOrd="4" destOrd="0" parTransId="{EC501152-50EC-49AB-AA43-6879BA01CC83}" sibTransId="{105892AB-92A1-45D0-9639-2345289B16D9}"/>
    <dgm:cxn modelId="{C5095007-3581-4DDA-AC1C-3A3BF11B862E}" srcId="{139E55D6-22CF-4569-8E89-427A486EE7D2}" destId="{0B053102-9C18-4ED1-8AD6-5D49CCE13AA3}" srcOrd="7" destOrd="0" parTransId="{04EC4423-CFC9-483B-A994-2D68B59E3B76}" sibTransId="{7EC67F6A-FB19-4252-BA5C-AAAD543EF36F}"/>
    <dgm:cxn modelId="{66EB9DF9-A2BD-45D3-BD24-CBFE5728D7D4}" type="presOf" srcId="{FA303CCA-9AF7-4359-A9BB-AC557B0BFF4E}" destId="{B81BC2E6-0749-44DC-B9F1-87A94EEC0883}" srcOrd="0" destOrd="0" presId="urn:microsoft.com/office/officeart/2005/8/layout/default"/>
    <dgm:cxn modelId="{1317F43B-4FD4-4886-ABFD-30057D5969DD}" type="presOf" srcId="{8B11D9EF-C71A-4BCB-8987-D945DF3E565D}" destId="{57BC7726-B699-4941-8332-49F4E4CA317C}" srcOrd="0" destOrd="0" presId="urn:microsoft.com/office/officeart/2005/8/layout/default"/>
    <dgm:cxn modelId="{3E56B1CD-B1C7-4B1C-8AF4-5BFBF46DD7A2}" srcId="{139E55D6-22CF-4569-8E89-427A486EE7D2}" destId="{66088188-8F29-41F2-B6B9-A0FD81A2E307}" srcOrd="15" destOrd="0" parTransId="{AD2FF9A1-BEB5-4AB3-9F8C-78D90A6A63C8}" sibTransId="{F198A822-8FCF-4315-BDFB-93D078414D3D}"/>
    <dgm:cxn modelId="{2D446D50-4011-4F34-ABD2-49453A523897}" type="presOf" srcId="{795B5731-E431-4B40-9030-B32E72511693}" destId="{CBA91982-9564-4D80-981D-02E0C913FDC1}" srcOrd="0" destOrd="0" presId="urn:microsoft.com/office/officeart/2005/8/layout/default"/>
    <dgm:cxn modelId="{5301A7BB-2560-4BDF-BC05-9F131A8D3C4A}" srcId="{139E55D6-22CF-4569-8E89-427A486EE7D2}" destId="{D0062928-5F41-41A2-914F-5BC90A7C150B}" srcOrd="3" destOrd="0" parTransId="{23EC6D9B-49F8-43B4-BEC4-2403DABF6B7C}" sibTransId="{F8C80E97-44E0-4DF8-A47A-4DCC850DB85B}"/>
    <dgm:cxn modelId="{6ECB5F0D-B012-4251-B8B1-702A241E1A11}" type="presOf" srcId="{2A7621DE-14C2-4462-9D14-E6732B5729C9}" destId="{5193331C-05DF-4093-81E3-83FADF888BC7}" srcOrd="0" destOrd="0" presId="urn:microsoft.com/office/officeart/2005/8/layout/default"/>
    <dgm:cxn modelId="{43156CBE-B1B5-415B-AFE3-B408AD2010DB}" type="presOf" srcId="{198E1CFC-91FE-4E69-8660-0960B159CAA2}" destId="{7D582258-DC2D-4505-B0D9-F7DA8F94C7EF}" srcOrd="0" destOrd="0" presId="urn:microsoft.com/office/officeart/2005/8/layout/default"/>
    <dgm:cxn modelId="{18182FDA-098B-4B0C-9869-C11192B66EFA}" type="presOf" srcId="{815304E0-6ACB-4032-BE20-0E3095F1C7EE}" destId="{5D95DEAE-208E-437F-9C28-39CD83900DC5}" srcOrd="0" destOrd="0" presId="urn:microsoft.com/office/officeart/2005/8/layout/default"/>
    <dgm:cxn modelId="{751E7123-D5C9-4830-8960-667D6824D829}" type="presOf" srcId="{11256B56-0B56-4E22-9097-389375AC2255}" destId="{944CBD8D-5297-4FA1-A309-208C2D6A22FE}" srcOrd="0" destOrd="0" presId="urn:microsoft.com/office/officeart/2005/8/layout/default"/>
    <dgm:cxn modelId="{FC09FF9A-F27E-415B-B680-FD31455E1224}" srcId="{139E55D6-22CF-4569-8E89-427A486EE7D2}" destId="{7963BE06-8431-4253-B264-2F749983A9AC}" srcOrd="21" destOrd="0" parTransId="{BD7D58D2-B543-4BEE-A113-27B5C5D8030E}" sibTransId="{32F6440D-A5E2-476B-9F1A-D66B97D9124C}"/>
    <dgm:cxn modelId="{CE06CEA8-494B-4D31-89F4-E78E791B810E}" srcId="{139E55D6-22CF-4569-8E89-427A486EE7D2}" destId="{0295AB27-B576-4E3D-B65E-A4021BB608C9}" srcOrd="23" destOrd="0" parTransId="{D0A34B94-2AA2-4147-A243-69A15C774CE5}" sibTransId="{9EEAC4A4-C879-419F-9881-185676BBC5CE}"/>
    <dgm:cxn modelId="{A9AE13D4-EB63-4902-B254-E4CE4E5CE213}" srcId="{139E55D6-22CF-4569-8E89-427A486EE7D2}" destId="{CC46523B-8BF3-4CE0-8408-C26FDC4847C8}" srcOrd="20" destOrd="0" parTransId="{030488CC-5936-4265-8D75-508EADA0F344}" sibTransId="{1951462C-975B-4EB5-895D-3C993B3DD01E}"/>
    <dgm:cxn modelId="{76F20062-7FF0-47AB-8BEA-CB327EE78D56}" srcId="{139E55D6-22CF-4569-8E89-427A486EE7D2}" destId="{0E1F0F6E-D537-46D0-899A-4D6212CD5240}" srcOrd="19" destOrd="0" parTransId="{7D582728-C639-4175-86E7-9E0FC6075AF3}" sibTransId="{701EAEA9-F2CF-48E6-A8FB-C96B869AE108}"/>
    <dgm:cxn modelId="{DACC489B-A52D-432E-987B-28D1074D6869}" type="presOf" srcId="{6C5A3EB3-41EB-44DF-8E56-5DF580795561}" destId="{9A0AB017-A368-41CC-9664-E9477AD3BBE2}" srcOrd="0" destOrd="0" presId="urn:microsoft.com/office/officeart/2005/8/layout/default"/>
    <dgm:cxn modelId="{D958E424-F048-426D-B34A-31AC1555585D}" type="presParOf" srcId="{B2629281-107D-41D2-85B6-BC1B4CCF0251}" destId="{F1FF1E8F-A06C-4F60-873F-39DC1C74AE8E}" srcOrd="0" destOrd="0" presId="urn:microsoft.com/office/officeart/2005/8/layout/default"/>
    <dgm:cxn modelId="{D112EBE6-6DFA-420C-88A1-46086D5E4517}" type="presParOf" srcId="{B2629281-107D-41D2-85B6-BC1B4CCF0251}" destId="{5CDBD5AD-4652-41DD-BE80-5CE1C26374AB}" srcOrd="1" destOrd="0" presId="urn:microsoft.com/office/officeart/2005/8/layout/default"/>
    <dgm:cxn modelId="{920E4882-7254-4F66-B695-4912081B8A1D}" type="presParOf" srcId="{B2629281-107D-41D2-85B6-BC1B4CCF0251}" destId="{531A544B-DA94-456B-B760-CC67AE97700C}" srcOrd="2" destOrd="0" presId="urn:microsoft.com/office/officeart/2005/8/layout/default"/>
    <dgm:cxn modelId="{F5EC5778-4A6A-47B6-A6BD-A3C3127E22FD}" type="presParOf" srcId="{B2629281-107D-41D2-85B6-BC1B4CCF0251}" destId="{9D5988B8-ECC5-43FC-B78B-633DECD8CFB2}" srcOrd="3" destOrd="0" presId="urn:microsoft.com/office/officeart/2005/8/layout/default"/>
    <dgm:cxn modelId="{C41A5C49-6D2B-4994-B2DB-58BC01D126CD}" type="presParOf" srcId="{B2629281-107D-41D2-85B6-BC1B4CCF0251}" destId="{6896919C-53BB-4D7F-BF05-A13A95C08ED6}" srcOrd="4" destOrd="0" presId="urn:microsoft.com/office/officeart/2005/8/layout/default"/>
    <dgm:cxn modelId="{A3B6DD5A-A21B-436A-A2BC-AA9788BDBF94}" type="presParOf" srcId="{B2629281-107D-41D2-85B6-BC1B4CCF0251}" destId="{E43D06A4-C17D-4F62-9A89-AAAABFE913DE}" srcOrd="5" destOrd="0" presId="urn:microsoft.com/office/officeart/2005/8/layout/default"/>
    <dgm:cxn modelId="{73815898-F05D-496C-B12D-C825F04AB03C}" type="presParOf" srcId="{B2629281-107D-41D2-85B6-BC1B4CCF0251}" destId="{F1047775-8855-45F5-8D49-C35E0519AF66}" srcOrd="6" destOrd="0" presId="urn:microsoft.com/office/officeart/2005/8/layout/default"/>
    <dgm:cxn modelId="{CBED72AC-C90A-4CCC-B06C-0428E23A64EC}" type="presParOf" srcId="{B2629281-107D-41D2-85B6-BC1B4CCF0251}" destId="{4D2E6B51-C72A-48D7-8592-A883F03F2C08}" srcOrd="7" destOrd="0" presId="urn:microsoft.com/office/officeart/2005/8/layout/default"/>
    <dgm:cxn modelId="{E52C4756-608D-49EE-BC3E-EBBB581ED66D}" type="presParOf" srcId="{B2629281-107D-41D2-85B6-BC1B4CCF0251}" destId="{7CAAD9F7-9EB4-477C-B7A9-61CD45C3DA1F}" srcOrd="8" destOrd="0" presId="urn:microsoft.com/office/officeart/2005/8/layout/default"/>
    <dgm:cxn modelId="{EF7B411B-32DD-4120-A17D-349EA4D59A21}" type="presParOf" srcId="{B2629281-107D-41D2-85B6-BC1B4CCF0251}" destId="{2626AA91-1D59-49BC-88E2-534BD626CCBE}" srcOrd="9" destOrd="0" presId="urn:microsoft.com/office/officeart/2005/8/layout/default"/>
    <dgm:cxn modelId="{C2E124AA-2376-47ED-870F-C492FEC89D8C}" type="presParOf" srcId="{B2629281-107D-41D2-85B6-BC1B4CCF0251}" destId="{5193331C-05DF-4093-81E3-83FADF888BC7}" srcOrd="10" destOrd="0" presId="urn:microsoft.com/office/officeart/2005/8/layout/default"/>
    <dgm:cxn modelId="{B32FFC61-195E-4321-A50A-81F3BC54231A}" type="presParOf" srcId="{B2629281-107D-41D2-85B6-BC1B4CCF0251}" destId="{01E6A078-8A56-4432-A43A-A451A8831027}" srcOrd="11" destOrd="0" presId="urn:microsoft.com/office/officeart/2005/8/layout/default"/>
    <dgm:cxn modelId="{6C2560E4-FF4C-4939-B057-3EF1F1AA2C62}" type="presParOf" srcId="{B2629281-107D-41D2-85B6-BC1B4CCF0251}" destId="{7AEDC843-7DCD-4CE2-B3FB-868CDB6E8843}" srcOrd="12" destOrd="0" presId="urn:microsoft.com/office/officeart/2005/8/layout/default"/>
    <dgm:cxn modelId="{6ED9FB89-0DF7-454F-80DC-7778D04D125C}" type="presParOf" srcId="{B2629281-107D-41D2-85B6-BC1B4CCF0251}" destId="{16E9CC5F-A1D3-4374-855B-D21959AF1FDE}" srcOrd="13" destOrd="0" presId="urn:microsoft.com/office/officeart/2005/8/layout/default"/>
    <dgm:cxn modelId="{87F95A35-6D4D-434A-A36C-2A76C615D722}" type="presParOf" srcId="{B2629281-107D-41D2-85B6-BC1B4CCF0251}" destId="{C137293A-1340-4E28-AB71-DDCFB2B9F659}" srcOrd="14" destOrd="0" presId="urn:microsoft.com/office/officeart/2005/8/layout/default"/>
    <dgm:cxn modelId="{DE521B24-AD27-4DC0-875E-F16CC1AB95A3}" type="presParOf" srcId="{B2629281-107D-41D2-85B6-BC1B4CCF0251}" destId="{03BCDB7E-B565-4015-AA39-0D83B4FEFEE7}" srcOrd="15" destOrd="0" presId="urn:microsoft.com/office/officeart/2005/8/layout/default"/>
    <dgm:cxn modelId="{4C55846A-B7D7-4ADF-8DCB-3F3251B761AD}" type="presParOf" srcId="{B2629281-107D-41D2-85B6-BC1B4CCF0251}" destId="{B81BC2E6-0749-44DC-B9F1-87A94EEC0883}" srcOrd="16" destOrd="0" presId="urn:microsoft.com/office/officeart/2005/8/layout/default"/>
    <dgm:cxn modelId="{DBE7260E-5C87-4EAC-9490-AA64C856E602}" type="presParOf" srcId="{B2629281-107D-41D2-85B6-BC1B4CCF0251}" destId="{9009EB64-F94A-4BE0-B6AD-B2601AE7F4A4}" srcOrd="17" destOrd="0" presId="urn:microsoft.com/office/officeart/2005/8/layout/default"/>
    <dgm:cxn modelId="{7E1ABB48-C4D7-497B-ACF1-EBD8ACDDA0A4}" type="presParOf" srcId="{B2629281-107D-41D2-85B6-BC1B4CCF0251}" destId="{CBA91982-9564-4D80-981D-02E0C913FDC1}" srcOrd="18" destOrd="0" presId="urn:microsoft.com/office/officeart/2005/8/layout/default"/>
    <dgm:cxn modelId="{740D67A0-637F-4E65-84EF-4603A6679183}" type="presParOf" srcId="{B2629281-107D-41D2-85B6-BC1B4CCF0251}" destId="{43AC6938-13C4-4EDF-8B06-D8540310DD03}" srcOrd="19" destOrd="0" presId="urn:microsoft.com/office/officeart/2005/8/layout/default"/>
    <dgm:cxn modelId="{03C1E265-CBA3-4E13-AEF0-852435C11AC4}" type="presParOf" srcId="{B2629281-107D-41D2-85B6-BC1B4CCF0251}" destId="{F360CF1B-F890-49CA-A5A6-A470374CAFCB}" srcOrd="20" destOrd="0" presId="urn:microsoft.com/office/officeart/2005/8/layout/default"/>
    <dgm:cxn modelId="{F505F00E-DC58-43CE-B54B-D9F41F87686B}" type="presParOf" srcId="{B2629281-107D-41D2-85B6-BC1B4CCF0251}" destId="{65CEA7AC-483A-41DB-8B4C-26162DE55C42}" srcOrd="21" destOrd="0" presId="urn:microsoft.com/office/officeart/2005/8/layout/default"/>
    <dgm:cxn modelId="{EDDD7129-8768-4DFE-BB25-02CCF6DC63A6}" type="presParOf" srcId="{B2629281-107D-41D2-85B6-BC1B4CCF0251}" destId="{13D6A7B0-F506-4069-9611-1805DB0E83FE}" srcOrd="22" destOrd="0" presId="urn:microsoft.com/office/officeart/2005/8/layout/default"/>
    <dgm:cxn modelId="{7EFC032B-3C41-4707-81C9-1FB00DB3FC9F}" type="presParOf" srcId="{B2629281-107D-41D2-85B6-BC1B4CCF0251}" destId="{3ED30736-09DE-4780-82CF-B05E24B25305}" srcOrd="23" destOrd="0" presId="urn:microsoft.com/office/officeart/2005/8/layout/default"/>
    <dgm:cxn modelId="{F3C4E8D2-EC06-48F3-8071-C9B1093B4217}" type="presParOf" srcId="{B2629281-107D-41D2-85B6-BC1B4CCF0251}" destId="{1F9D2596-DA74-45CC-9873-E324F3C9B19A}" srcOrd="24" destOrd="0" presId="urn:microsoft.com/office/officeart/2005/8/layout/default"/>
    <dgm:cxn modelId="{DE795EA4-4D0E-4C27-838C-4E144D3B650B}" type="presParOf" srcId="{B2629281-107D-41D2-85B6-BC1B4CCF0251}" destId="{004CDBA6-B2A8-44AE-B9C0-98BCE0ED6DFF}" srcOrd="25" destOrd="0" presId="urn:microsoft.com/office/officeart/2005/8/layout/default"/>
    <dgm:cxn modelId="{36DE3822-355C-4CA3-BDE2-A4DB351AADC4}" type="presParOf" srcId="{B2629281-107D-41D2-85B6-BC1B4CCF0251}" destId="{944CBD8D-5297-4FA1-A309-208C2D6A22FE}" srcOrd="26" destOrd="0" presId="urn:microsoft.com/office/officeart/2005/8/layout/default"/>
    <dgm:cxn modelId="{A5A2F3A7-6281-48F4-BB9E-062E67368FE5}" type="presParOf" srcId="{B2629281-107D-41D2-85B6-BC1B4CCF0251}" destId="{AAC5B574-BC5B-4D43-B462-9F30F4A3F993}" srcOrd="27" destOrd="0" presId="urn:microsoft.com/office/officeart/2005/8/layout/default"/>
    <dgm:cxn modelId="{378AC778-2628-40D6-ACC5-A0D986DC03A4}" type="presParOf" srcId="{B2629281-107D-41D2-85B6-BC1B4CCF0251}" destId="{9A0AB017-A368-41CC-9664-E9477AD3BBE2}" srcOrd="28" destOrd="0" presId="urn:microsoft.com/office/officeart/2005/8/layout/default"/>
    <dgm:cxn modelId="{E43F618C-26B9-418A-87E8-27540F5776BE}" type="presParOf" srcId="{B2629281-107D-41D2-85B6-BC1B4CCF0251}" destId="{C7D7778E-B964-4DFA-A43C-2520E5E1223F}" srcOrd="29" destOrd="0" presId="urn:microsoft.com/office/officeart/2005/8/layout/default"/>
    <dgm:cxn modelId="{2EFBA375-77F1-412F-B359-3E12F804AC30}" type="presParOf" srcId="{B2629281-107D-41D2-85B6-BC1B4CCF0251}" destId="{06A82E25-0316-4D04-9EB4-CA25BE1A7E2F}" srcOrd="30" destOrd="0" presId="urn:microsoft.com/office/officeart/2005/8/layout/default"/>
    <dgm:cxn modelId="{85DA0E5C-6D69-402C-898A-63E648B67DC6}" type="presParOf" srcId="{B2629281-107D-41D2-85B6-BC1B4CCF0251}" destId="{B94741B1-3DC1-4CD7-B031-5F936C7A1A0D}" srcOrd="31" destOrd="0" presId="urn:microsoft.com/office/officeart/2005/8/layout/default"/>
    <dgm:cxn modelId="{1A6F35AB-0604-4AE0-994C-49320B5962E3}" type="presParOf" srcId="{B2629281-107D-41D2-85B6-BC1B4CCF0251}" destId="{57BC7726-B699-4941-8332-49F4E4CA317C}" srcOrd="32" destOrd="0" presId="urn:microsoft.com/office/officeart/2005/8/layout/default"/>
    <dgm:cxn modelId="{16C26690-8434-41C9-9694-05362D3D1340}" type="presParOf" srcId="{B2629281-107D-41D2-85B6-BC1B4CCF0251}" destId="{DF3DF2BC-0E69-4440-A0A8-F30DAA617C61}" srcOrd="33" destOrd="0" presId="urn:microsoft.com/office/officeart/2005/8/layout/default"/>
    <dgm:cxn modelId="{6C8D3C18-4489-49C9-BA5B-064239489A70}" type="presParOf" srcId="{B2629281-107D-41D2-85B6-BC1B4CCF0251}" destId="{9430254B-A3D4-4360-9D80-A2EA3B764281}" srcOrd="34" destOrd="0" presId="urn:microsoft.com/office/officeart/2005/8/layout/default"/>
    <dgm:cxn modelId="{090FB3D8-7C9B-41D0-9376-6E52453BEF2B}" type="presParOf" srcId="{B2629281-107D-41D2-85B6-BC1B4CCF0251}" destId="{3B8C2D0A-A1ED-4F32-85A2-F4F8743C197A}" srcOrd="35" destOrd="0" presId="urn:microsoft.com/office/officeart/2005/8/layout/default"/>
    <dgm:cxn modelId="{9C72F9E8-3BA6-4223-A772-7988AD83E813}" type="presParOf" srcId="{B2629281-107D-41D2-85B6-BC1B4CCF0251}" destId="{7D582258-DC2D-4505-B0D9-F7DA8F94C7EF}" srcOrd="36" destOrd="0" presId="urn:microsoft.com/office/officeart/2005/8/layout/default"/>
    <dgm:cxn modelId="{08288965-AD5A-483E-BF7B-4E039F12FD6E}" type="presParOf" srcId="{B2629281-107D-41D2-85B6-BC1B4CCF0251}" destId="{F5AF633D-A0CB-4D17-934A-35FE3E1CFF18}" srcOrd="37" destOrd="0" presId="urn:microsoft.com/office/officeart/2005/8/layout/default"/>
    <dgm:cxn modelId="{D858F1BE-7570-4AEA-B629-38E7DECDB629}" type="presParOf" srcId="{B2629281-107D-41D2-85B6-BC1B4CCF0251}" destId="{4E79D2BC-5123-4546-BB80-BB73C667C38C}" srcOrd="38" destOrd="0" presId="urn:microsoft.com/office/officeart/2005/8/layout/default"/>
    <dgm:cxn modelId="{B4F7C3E9-821C-4D6A-B2F1-A41AE039341F}" type="presParOf" srcId="{B2629281-107D-41D2-85B6-BC1B4CCF0251}" destId="{8AE67218-F8B5-4D5B-B2D5-80392837A34D}" srcOrd="39" destOrd="0" presId="urn:microsoft.com/office/officeart/2005/8/layout/default"/>
    <dgm:cxn modelId="{13DC7FC2-BFF6-42D5-A36F-9695B29EA3CF}" type="presParOf" srcId="{B2629281-107D-41D2-85B6-BC1B4CCF0251}" destId="{D6804852-163A-4C04-8E09-8F2CFDC5DF20}" srcOrd="40" destOrd="0" presId="urn:microsoft.com/office/officeart/2005/8/layout/default"/>
    <dgm:cxn modelId="{1A5CFE2E-3DFE-4A39-99D4-BB86BAC16EE5}" type="presParOf" srcId="{B2629281-107D-41D2-85B6-BC1B4CCF0251}" destId="{E9B59D96-B642-4F40-8211-4AD1E375A2A0}" srcOrd="41" destOrd="0" presId="urn:microsoft.com/office/officeart/2005/8/layout/default"/>
    <dgm:cxn modelId="{26353748-40C8-452C-B1E3-67A470583DDC}" type="presParOf" srcId="{B2629281-107D-41D2-85B6-BC1B4CCF0251}" destId="{27DFE3DC-DF2B-4168-893B-3D123D2EBA56}" srcOrd="42" destOrd="0" presId="urn:microsoft.com/office/officeart/2005/8/layout/default"/>
    <dgm:cxn modelId="{1CA5E1A9-893E-4488-9190-E4AADF4346AB}" type="presParOf" srcId="{B2629281-107D-41D2-85B6-BC1B4CCF0251}" destId="{4F701EAB-05EF-45D4-8232-9F238DD9974C}" srcOrd="43" destOrd="0" presId="urn:microsoft.com/office/officeart/2005/8/layout/default"/>
    <dgm:cxn modelId="{6846DA4E-D52E-43CC-A2BE-ACD4ECDF7EFE}" type="presParOf" srcId="{B2629281-107D-41D2-85B6-BC1B4CCF0251}" destId="{2C5FB897-87F8-4D7E-B2D9-F4F1BF411DD9}" srcOrd="44" destOrd="0" presId="urn:microsoft.com/office/officeart/2005/8/layout/default"/>
    <dgm:cxn modelId="{F4FC5A69-623F-4E96-AB43-88D0F3CFD1AE}" type="presParOf" srcId="{B2629281-107D-41D2-85B6-BC1B4CCF0251}" destId="{FEC227F5-E817-4822-834A-5699B94977FA}" srcOrd="45" destOrd="0" presId="urn:microsoft.com/office/officeart/2005/8/layout/default"/>
    <dgm:cxn modelId="{835C84A4-A1B1-4A2D-8D8F-5350F1F511A5}" type="presParOf" srcId="{B2629281-107D-41D2-85B6-BC1B4CCF0251}" destId="{CAE5B110-EB96-480C-ABD8-D4E19DAAEB94}" srcOrd="46" destOrd="0" presId="urn:microsoft.com/office/officeart/2005/8/layout/default"/>
    <dgm:cxn modelId="{AEF7CAD4-FF48-4D32-B7B1-9E83C5717470}" type="presParOf" srcId="{B2629281-107D-41D2-85B6-BC1B4CCF0251}" destId="{ED001494-AA3E-450A-96E9-2653644A1B1F}" srcOrd="47" destOrd="0" presId="urn:microsoft.com/office/officeart/2005/8/layout/default"/>
    <dgm:cxn modelId="{C0D9DD58-8223-4DC7-8A89-A5ED03B2FB73}" type="presParOf" srcId="{B2629281-107D-41D2-85B6-BC1B4CCF0251}" destId="{2DAB404E-E5D6-413C-8AFE-517E7457FAAD}" srcOrd="48" destOrd="0" presId="urn:microsoft.com/office/officeart/2005/8/layout/default"/>
    <dgm:cxn modelId="{B61C5B3C-2C3B-45B1-8692-762F753A087A}" type="presParOf" srcId="{B2629281-107D-41D2-85B6-BC1B4CCF0251}" destId="{F105A939-70E9-496C-BA9F-A721398DE140}" srcOrd="49" destOrd="0" presId="urn:microsoft.com/office/officeart/2005/8/layout/default"/>
    <dgm:cxn modelId="{4A372A09-CF1D-4AED-839B-5BD4AD1EC676}" type="presParOf" srcId="{B2629281-107D-41D2-85B6-BC1B4CCF0251}" destId="{5D95DEAE-208E-437F-9C28-39CD83900DC5}" srcOrd="50" destOrd="0" presId="urn:microsoft.com/office/officeart/2005/8/layout/default"/>
    <dgm:cxn modelId="{F40898C3-00AA-47D7-AB15-E7520E90BAFF}" type="presParOf" srcId="{B2629281-107D-41D2-85B6-BC1B4CCF0251}" destId="{79CE769E-FFA6-40E2-86F5-4514287902B9}" srcOrd="51" destOrd="0" presId="urn:microsoft.com/office/officeart/2005/8/layout/default"/>
    <dgm:cxn modelId="{A12F0A2B-9F00-463D-B0F3-11D339CD5A43}" type="presParOf" srcId="{B2629281-107D-41D2-85B6-BC1B4CCF0251}" destId="{73CAEB7A-3A22-42D5-878C-0815C0B657D9}" srcOrd="5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標楷體" panose="03000509000000000000" pitchFamily="65" charset="-120"/>
              </a:defRPr>
            </a:lvl1pPr>
          </a:lstStyle>
          <a:p>
            <a:fld id="{5A8767ED-7600-4CEB-A97D-B8C094C1CB4B}" type="datetimeFigureOut">
              <a:rPr lang="zh-TW" altLang="en-US" smtClean="0"/>
              <a:pPr/>
              <a:t>2018/7/11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標楷體" panose="03000509000000000000" pitchFamily="65" charset="-120"/>
              </a:defRPr>
            </a:lvl1pPr>
          </a:lstStyle>
          <a:p>
            <a:fld id="{42A9114D-2A06-434D-8397-A0458236F01F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006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D225D1C-533D-437A-811A-9983C3A3CC4A}" type="slidenum"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15</a:t>
            </a:fld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6296250-6FA2-4F85-97C5-92D06551D7E6}" type="slidenum"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16</a:t>
            </a:fld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48001B05-77AE-4C43-A4D0-05E4FCA06D2C}" type="slidenum">
              <a:rPr kumimoji="0" lang="en-US" altLang="zh-TW">
                <a:latin typeface="Calibri" pitchFamily="34" charset="0"/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19</a:t>
            </a:fld>
            <a:endParaRPr kumimoji="0" lang="en-US" altLang="zh-TW" dirty="0">
              <a:latin typeface="Calibri" pitchFamily="34" charset="0"/>
              <a:ea typeface="標楷體" panose="03000509000000000000" pitchFamily="65" charset="-12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5B3CD75-8CB4-407C-9428-9976C7BAB859}" type="slidenum">
              <a:rPr kumimoji="0" lang="en-US" altLang="zh-TW">
                <a:latin typeface="Calibri" pitchFamily="34" charset="0"/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22</a:t>
            </a:fld>
            <a:endParaRPr kumimoji="0" lang="en-US" altLang="zh-TW" dirty="0">
              <a:latin typeface="Calibri" pitchFamily="34" charset="0"/>
              <a:ea typeface="標楷體" panose="03000509000000000000" pitchFamily="65" charset="-12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DF159E5-A455-40DC-A5A7-FAA7B8CDD860}" type="slidenum">
              <a:rPr kumimoji="0" lang="en-US" altLang="zh-TW">
                <a:latin typeface="Calibri" pitchFamily="34" charset="0"/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25</a:t>
            </a:fld>
            <a:endParaRPr kumimoji="0" lang="en-US" altLang="zh-TW" dirty="0">
              <a:latin typeface="Calibri" pitchFamily="34" charset="0"/>
              <a:ea typeface="標楷體" panose="03000509000000000000" pitchFamily="65" charset="-12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案例</a:t>
            </a:r>
            <a:r>
              <a:rPr lang="en-US" altLang="zh-TW" smtClean="0"/>
              <a:t>1  </a:t>
            </a:r>
            <a:r>
              <a:rPr lang="zh-TW" altLang="en-US" smtClean="0"/>
              <a:t>教學方法：實驗操作、問題教學法  </a:t>
            </a:r>
            <a:r>
              <a:rPr lang="en-US" altLang="zh-TW" smtClean="0"/>
              <a:t>(</a:t>
            </a:r>
            <a:r>
              <a:rPr lang="zh-TW" altLang="en-US" smtClean="0"/>
              <a:t>講述教學法更適合入門者，但案例</a:t>
            </a:r>
            <a:r>
              <a:rPr lang="en-US" altLang="zh-TW" smtClean="0"/>
              <a:t>1</a:t>
            </a:r>
            <a:r>
              <a:rPr lang="zh-TW" altLang="en-US" smtClean="0"/>
              <a:t>的對象，已具一般知識，可用問題教學法來引導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案例</a:t>
            </a:r>
            <a:r>
              <a:rPr lang="en-US" altLang="zh-TW" smtClean="0"/>
              <a:t>2</a:t>
            </a:r>
            <a:r>
              <a:rPr lang="zh-TW" altLang="en-US" smtClean="0"/>
              <a:t>  教學方法：專案導向教學、講述教學法 </a:t>
            </a:r>
          </a:p>
        </p:txBody>
      </p:sp>
      <p:sp>
        <p:nvSpPr>
          <p:cNvPr id="430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1363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39825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597025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4225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8128AFC-094E-435F-9E73-153382C50853}" type="slidenum"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spcBef>
                  <a:spcPct val="0"/>
                </a:spcBef>
              </a:pPr>
              <a:t>33</a:t>
            </a:fld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699EB-5FA1-4F96-85CB-E86457CD771D}" type="slidenum">
              <a:rPr lang="zh-TW" altLang="en-US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83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教育部校園職業安全衛生知能提升暨教育訓練推動計畫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88C1B476-462F-4534-9252-10E30AF056E4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6309320"/>
            <a:ext cx="9144000" cy="1463912"/>
          </a:xfrm>
          <a:prstGeom prst="rect">
            <a:avLst/>
          </a:prstGeom>
        </p:spPr>
      </p:pic>
      <p:pic>
        <p:nvPicPr>
          <p:cNvPr id="2050" name="Picture 2" descr="\\192.168.0.1\volume9\蘇佳瑩\套用公版教材\圖片2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531440"/>
            <a:ext cx="913765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1" y="247095"/>
            <a:ext cx="852567" cy="8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1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73F09D6-09C0-4994-8122-AF9E1AE2D602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76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7E650620-A269-45F5-B6AA-DC8CB9538E73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831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78507"/>
            <a:ext cx="7715200" cy="1143000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160219"/>
            <a:ext cx="2133600" cy="365125"/>
          </a:xfrm>
        </p:spPr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4F82E5B8-85D6-4EA8-B26D-4336800F89F2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12160" y="6165304"/>
            <a:ext cx="2895600" cy="365125"/>
          </a:xfrm>
        </p:spPr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3491880" y="6165304"/>
            <a:ext cx="2133600" cy="365125"/>
          </a:xfrm>
        </p:spPr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728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0CE4DC1C-B073-4B98-9DD5-D2C01D79FE5C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1965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CD7F8F4F-F89F-437E-A7B6-C64CE577D284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08878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53053F9-4381-4198-BAA7-52EC65AB3F92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886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5B0DD287-3065-4F1C-AB10-775D6575B99F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601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20EA032E-B739-4278-A189-13588E0B8102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3686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701F8118-5904-469E-86FB-6DEEE9A297C6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76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EDAB5C28-2AA2-4BF5-B538-4DA7AC21CF26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671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192.168.0.1\volume9\蘇佳瑩\套用公版教材\圖片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37650" cy="127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751CF6AC-579C-44D7-8485-2D47EFA29820}" type="datetime1">
              <a:rPr lang="zh-TW" altLang="en-US" smtClean="0"/>
              <a:t>2018/7/11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A36E6B7E-3405-4ABC-8F0A-11CAAA034E4E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7336"/>
            <a:ext cx="9144000" cy="148132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0" y="233320"/>
            <a:ext cx="864096" cy="87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9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教學技巧基本</a:t>
            </a:r>
            <a:r>
              <a:rPr lang="zh-TW" altLang="en-US" dirty="0" smtClean="0">
                <a:solidFill>
                  <a:schemeClr val="tx1"/>
                </a:solidFill>
              </a:rPr>
              <a:t>概念</a:t>
            </a:r>
            <a:endParaRPr lang="en-US" altLang="zh-TW" dirty="0" smtClean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謝馥蔓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文藻外語大學國際企業管理系教授</a:t>
            </a:r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smtClean="0">
                <a:solidFill>
                  <a:schemeClr val="tx1"/>
                </a:solidFill>
              </a:rPr>
              <a:t>開始階段的目標</a:t>
            </a:r>
          </a:p>
        </p:txBody>
      </p:sp>
      <p:sp>
        <p:nvSpPr>
          <p:cNvPr id="13315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3316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481138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044A6A93-B0EB-48BB-8B2D-FB787D8C2198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13317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264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AE2EBFB0-F6D9-4C2C-A28C-661B404BFCA0}" type="slidenum">
              <a:rPr lang="en-US" altLang="zh-TW" b="0">
                <a:latin typeface="Times New Roman" panose="02020603050405020304" pitchFamily="18" charset="0"/>
              </a:rPr>
              <a:pPr/>
              <a:t>10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13318" name="Group 2"/>
          <p:cNvGrpSpPr>
            <a:grpSpLocks/>
          </p:cNvGrpSpPr>
          <p:nvPr/>
        </p:nvGrpSpPr>
        <p:grpSpPr bwMode="auto">
          <a:xfrm>
            <a:off x="1042988" y="1196975"/>
            <a:ext cx="6913562" cy="4824413"/>
            <a:chOff x="1610" y="1026"/>
            <a:chExt cx="1896" cy="1924"/>
          </a:xfrm>
        </p:grpSpPr>
        <p:sp>
          <p:nvSpPr>
            <p:cNvPr id="13" name="Freeform 3"/>
            <p:cNvSpPr>
              <a:spLocks noChangeArrowheads="1"/>
            </p:cNvSpPr>
            <p:nvPr/>
          </p:nvSpPr>
          <p:spPr bwMode="gray">
            <a:xfrm>
              <a:off x="2421" y="1026"/>
              <a:ext cx="1084" cy="962"/>
            </a:xfrm>
            <a:custGeom>
              <a:avLst/>
              <a:gdLst>
                <a:gd name="T0" fmla="*/ 0 w 4782"/>
                <a:gd name="T1" fmla="*/ 2206 h 4241"/>
                <a:gd name="T2" fmla="*/ 1253 w 4782"/>
                <a:gd name="T3" fmla="*/ 0 h 4241"/>
                <a:gd name="T4" fmla="*/ 3526 w 4782"/>
                <a:gd name="T5" fmla="*/ 0 h 4241"/>
                <a:gd name="T6" fmla="*/ 4781 w 4782"/>
                <a:gd name="T7" fmla="*/ 2035 h 4241"/>
                <a:gd name="T8" fmla="*/ 3525 w 4782"/>
                <a:gd name="T9" fmla="*/ 4240 h 4241"/>
                <a:gd name="T10" fmla="*/ 1185 w 4782"/>
                <a:gd name="T11" fmla="*/ 4240 h 4241"/>
                <a:gd name="T12" fmla="*/ 0 w 4782"/>
                <a:gd name="T13" fmla="*/ 2206 h 4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82"/>
                <a:gd name="T22" fmla="*/ 0 h 4241"/>
                <a:gd name="T23" fmla="*/ 4782 w 4782"/>
                <a:gd name="T24" fmla="*/ 4241 h 4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82" h="4241">
                  <a:moveTo>
                    <a:pt x="0" y="2206"/>
                  </a:moveTo>
                  <a:lnTo>
                    <a:pt x="1253" y="0"/>
                  </a:lnTo>
                  <a:lnTo>
                    <a:pt x="3526" y="0"/>
                  </a:lnTo>
                  <a:lnTo>
                    <a:pt x="4781" y="2035"/>
                  </a:lnTo>
                  <a:lnTo>
                    <a:pt x="3525" y="4240"/>
                  </a:lnTo>
                  <a:lnTo>
                    <a:pt x="1185" y="4240"/>
                  </a:lnTo>
                  <a:lnTo>
                    <a:pt x="0" y="2206"/>
                  </a:lnTo>
                </a:path>
              </a:pathLst>
            </a:custGeom>
            <a:solidFill>
              <a:srgbClr val="63E7CE"/>
            </a:solidFill>
            <a:ln>
              <a:noFill/>
            </a:ln>
            <a:effectLst>
              <a:prstShdw prst="shdw17" dist="17961" dir="2700000">
                <a:srgbClr val="6A6238"/>
              </a:prst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吸引學習者的注意</a:t>
              </a:r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gray">
            <a:xfrm>
              <a:off x="2421" y="1988"/>
              <a:ext cx="1085" cy="962"/>
            </a:xfrm>
            <a:custGeom>
              <a:avLst/>
              <a:gdLst>
                <a:gd name="T0" fmla="*/ 0 w 4784"/>
                <a:gd name="T1" fmla="*/ 2103 h 4241"/>
                <a:gd name="T2" fmla="*/ 1255 w 4784"/>
                <a:gd name="T3" fmla="*/ 0 h 4241"/>
                <a:gd name="T4" fmla="*/ 3528 w 4784"/>
                <a:gd name="T5" fmla="*/ 0 h 4241"/>
                <a:gd name="T6" fmla="*/ 4783 w 4784"/>
                <a:gd name="T7" fmla="*/ 2035 h 4241"/>
                <a:gd name="T8" fmla="*/ 3527 w 4784"/>
                <a:gd name="T9" fmla="*/ 4240 h 4241"/>
                <a:gd name="T10" fmla="*/ 1187 w 4784"/>
                <a:gd name="T11" fmla="*/ 4240 h 4241"/>
                <a:gd name="T12" fmla="*/ 0 w 4784"/>
                <a:gd name="T13" fmla="*/ 2103 h 4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84"/>
                <a:gd name="T22" fmla="*/ 0 h 4241"/>
                <a:gd name="T23" fmla="*/ 4784 w 4784"/>
                <a:gd name="T24" fmla="*/ 4241 h 4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84" h="4241">
                  <a:moveTo>
                    <a:pt x="0" y="2103"/>
                  </a:moveTo>
                  <a:lnTo>
                    <a:pt x="1255" y="0"/>
                  </a:lnTo>
                  <a:lnTo>
                    <a:pt x="3528" y="0"/>
                  </a:lnTo>
                  <a:lnTo>
                    <a:pt x="4783" y="2035"/>
                  </a:lnTo>
                  <a:lnTo>
                    <a:pt x="3527" y="4240"/>
                  </a:lnTo>
                  <a:lnTo>
                    <a:pt x="1187" y="4240"/>
                  </a:lnTo>
                  <a:lnTo>
                    <a:pt x="0" y="2103"/>
                  </a:lnTo>
                </a:path>
              </a:pathLst>
            </a:custGeom>
            <a:solidFill>
              <a:srgbClr val="FCC0E8"/>
            </a:solidFill>
            <a:ln>
              <a:noFill/>
            </a:ln>
            <a:effectLst>
              <a:prstShdw prst="shdw17" dist="17961" dir="2700000">
                <a:srgbClr val="824500"/>
              </a:prst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引發學習者的動機</a:t>
              </a:r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gray">
            <a:xfrm>
              <a:off x="1610" y="1518"/>
              <a:ext cx="1085" cy="962"/>
            </a:xfrm>
            <a:custGeom>
              <a:avLst/>
              <a:gdLst>
                <a:gd name="T0" fmla="*/ 0 w 4784"/>
                <a:gd name="T1" fmla="*/ 2103 h 4241"/>
                <a:gd name="T2" fmla="*/ 1255 w 4784"/>
                <a:gd name="T3" fmla="*/ 0 h 4241"/>
                <a:gd name="T4" fmla="*/ 3528 w 4784"/>
                <a:gd name="T5" fmla="*/ 0 h 4241"/>
                <a:gd name="T6" fmla="*/ 4783 w 4784"/>
                <a:gd name="T7" fmla="*/ 2035 h 4241"/>
                <a:gd name="T8" fmla="*/ 3527 w 4784"/>
                <a:gd name="T9" fmla="*/ 4240 h 4241"/>
                <a:gd name="T10" fmla="*/ 1187 w 4784"/>
                <a:gd name="T11" fmla="*/ 4240 h 4241"/>
                <a:gd name="T12" fmla="*/ 0 w 4784"/>
                <a:gd name="T13" fmla="*/ 2103 h 4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784"/>
                <a:gd name="T22" fmla="*/ 0 h 4241"/>
                <a:gd name="T23" fmla="*/ 4784 w 4784"/>
                <a:gd name="T24" fmla="*/ 4241 h 4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784" h="4241">
                  <a:moveTo>
                    <a:pt x="0" y="2103"/>
                  </a:moveTo>
                  <a:lnTo>
                    <a:pt x="1255" y="0"/>
                  </a:lnTo>
                  <a:lnTo>
                    <a:pt x="3528" y="0"/>
                  </a:lnTo>
                  <a:lnTo>
                    <a:pt x="4783" y="2035"/>
                  </a:lnTo>
                  <a:lnTo>
                    <a:pt x="3527" y="4240"/>
                  </a:lnTo>
                  <a:lnTo>
                    <a:pt x="1187" y="4240"/>
                  </a:lnTo>
                  <a:lnTo>
                    <a:pt x="0" y="2103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ffectLst>
              <a:prstShdw prst="shdw17" dist="17961" dir="2700000">
                <a:srgbClr val="3B5C67"/>
              </a:prst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使學習者了解</a:t>
              </a:r>
              <a:endPara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eaLnBrk="1" hangingPunct="1">
                <a:defRPr/>
              </a:pP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課程綱要</a:t>
              </a:r>
            </a:p>
            <a:p>
              <a:pPr eaLnBrk="1" hangingPunct="1">
                <a:defRPr/>
              </a:pPr>
              <a:endPara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6" name="弧形箭號 (下彎) 15"/>
          <p:cNvSpPr>
            <a:spLocks noChangeArrowheads="1"/>
          </p:cNvSpPr>
          <p:nvPr/>
        </p:nvSpPr>
        <p:spPr bwMode="auto">
          <a:xfrm rot="-2227328">
            <a:off x="3132138" y="1700213"/>
            <a:ext cx="1216025" cy="731837"/>
          </a:xfrm>
          <a:prstGeom prst="curvedDownArrow">
            <a:avLst>
              <a:gd name="adj1" fmla="val 24986"/>
              <a:gd name="adj2" fmla="val 49971"/>
              <a:gd name="adj3" fmla="val 25000"/>
            </a:avLst>
          </a:prstGeom>
          <a:solidFill>
            <a:srgbClr val="F717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  <p:sp>
        <p:nvSpPr>
          <p:cNvPr id="17" name="弧形向右箭號 16"/>
          <p:cNvSpPr>
            <a:spLocks noChangeArrowheads="1"/>
          </p:cNvSpPr>
          <p:nvPr/>
        </p:nvSpPr>
        <p:spPr bwMode="auto">
          <a:xfrm rot="-4152524">
            <a:off x="3248819" y="4615656"/>
            <a:ext cx="731838" cy="1216025"/>
          </a:xfrm>
          <a:prstGeom prst="curvedRightArrow">
            <a:avLst>
              <a:gd name="adj1" fmla="val 24986"/>
              <a:gd name="adj2" fmla="val 49971"/>
              <a:gd name="adj3" fmla="val 25000"/>
            </a:avLst>
          </a:prstGeom>
          <a:solidFill>
            <a:srgbClr val="F717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6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>
                <a:solidFill>
                  <a:schemeClr val="tx1"/>
                </a:solidFill>
              </a:rPr>
              <a:t/>
            </a:r>
            <a:br>
              <a:rPr lang="en-US" altLang="zh-TW" sz="4400" smtClean="0">
                <a:solidFill>
                  <a:schemeClr val="tx1"/>
                </a:solidFill>
              </a:rPr>
            </a:br>
            <a:r>
              <a:rPr lang="zh-TW" altLang="en-US" sz="4400" smtClean="0">
                <a:solidFill>
                  <a:schemeClr val="tx1"/>
                </a:solidFill>
              </a:rPr>
              <a:t>開始階段的教學原則</a:t>
            </a:r>
            <a:r>
              <a:rPr lang="en-US" altLang="zh-TW" sz="4400" smtClean="0">
                <a:solidFill>
                  <a:schemeClr val="tx1"/>
                </a:solidFill>
              </a:rPr>
              <a:t>-GLOSSS</a:t>
            </a:r>
            <a:br>
              <a:rPr lang="en-US" altLang="zh-TW" sz="4400" smtClean="0">
                <a:solidFill>
                  <a:schemeClr val="tx1"/>
                </a:solidFill>
              </a:rPr>
            </a:br>
            <a:endParaRPr lang="zh-TW" altLang="en-US" sz="4400" smtClean="0">
              <a:solidFill>
                <a:schemeClr val="tx1"/>
              </a:solidFill>
            </a:endParaRP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14340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594135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0B8A2C-E25D-4ADF-9329-3920109A7862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D83690-9C3C-4829-A389-7FCFB9834AA0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342" name="Group 2"/>
          <p:cNvGrpSpPr>
            <a:grpSpLocks/>
          </p:cNvGrpSpPr>
          <p:nvPr/>
        </p:nvGrpSpPr>
        <p:grpSpPr bwMode="auto">
          <a:xfrm>
            <a:off x="611188" y="1869777"/>
            <a:ext cx="7991475" cy="4105275"/>
            <a:chOff x="385" y="890"/>
            <a:chExt cx="5034" cy="2586"/>
          </a:xfrm>
        </p:grpSpPr>
        <p:sp>
          <p:nvSpPr>
            <p:cNvPr id="14353" name="Rectangle 3"/>
            <p:cNvSpPr>
              <a:spLocks noChangeArrowheads="1"/>
            </p:cNvSpPr>
            <p:nvPr/>
          </p:nvSpPr>
          <p:spPr bwMode="gray">
            <a:xfrm>
              <a:off x="385" y="890"/>
              <a:ext cx="5034" cy="2586"/>
            </a:xfrm>
            <a:prstGeom prst="rect">
              <a:avLst/>
            </a:prstGeom>
            <a:solidFill>
              <a:srgbClr val="030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4" name="Line 4"/>
            <p:cNvSpPr>
              <a:spLocks noChangeShapeType="1"/>
            </p:cNvSpPr>
            <p:nvPr/>
          </p:nvSpPr>
          <p:spPr bwMode="auto">
            <a:xfrm>
              <a:off x="1210" y="1480"/>
              <a:ext cx="0" cy="1497"/>
            </a:xfrm>
            <a:prstGeom prst="line">
              <a:avLst/>
            </a:prstGeom>
            <a:noFill/>
            <a:ln w="2032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4355" name="Line 5"/>
            <p:cNvSpPr>
              <a:spLocks noChangeShapeType="1"/>
            </p:cNvSpPr>
            <p:nvPr/>
          </p:nvSpPr>
          <p:spPr bwMode="auto">
            <a:xfrm>
              <a:off x="2919" y="1480"/>
              <a:ext cx="0" cy="1497"/>
            </a:xfrm>
            <a:prstGeom prst="line">
              <a:avLst/>
            </a:prstGeom>
            <a:noFill/>
            <a:ln w="2032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4356" name="Line 6"/>
            <p:cNvSpPr>
              <a:spLocks noChangeShapeType="1"/>
            </p:cNvSpPr>
            <p:nvPr/>
          </p:nvSpPr>
          <p:spPr bwMode="auto">
            <a:xfrm>
              <a:off x="4684" y="1480"/>
              <a:ext cx="0" cy="1497"/>
            </a:xfrm>
            <a:prstGeom prst="line">
              <a:avLst/>
            </a:prstGeom>
            <a:noFill/>
            <a:ln w="2032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4357" name="Line 7"/>
            <p:cNvSpPr>
              <a:spLocks noChangeShapeType="1"/>
            </p:cNvSpPr>
            <p:nvPr/>
          </p:nvSpPr>
          <p:spPr bwMode="auto">
            <a:xfrm>
              <a:off x="1201" y="2115"/>
              <a:ext cx="3493" cy="0"/>
            </a:xfrm>
            <a:prstGeom prst="line">
              <a:avLst/>
            </a:prstGeom>
            <a:noFill/>
            <a:ln w="2032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gray">
            <a:xfrm>
              <a:off x="531" y="1117"/>
              <a:ext cx="1316" cy="5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gray">
            <a:xfrm>
              <a:off x="2271" y="1117"/>
              <a:ext cx="1316" cy="5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gray">
            <a:xfrm>
              <a:off x="3923" y="1117"/>
              <a:ext cx="1375" cy="5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4361" name="Rectangle 11"/>
            <p:cNvSpPr>
              <a:spLocks noChangeArrowheads="1"/>
            </p:cNvSpPr>
            <p:nvPr/>
          </p:nvSpPr>
          <p:spPr bwMode="gray">
            <a:xfrm>
              <a:off x="531" y="2680"/>
              <a:ext cx="1316" cy="668"/>
            </a:xfrm>
            <a:prstGeom prst="rect">
              <a:avLst/>
            </a:prstGeom>
            <a:solidFill>
              <a:srgbClr val="FCC0E8"/>
            </a:solidFill>
            <a:ln w="254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Structure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結構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2" name="Rectangle 12"/>
            <p:cNvSpPr>
              <a:spLocks noChangeArrowheads="1"/>
            </p:cNvSpPr>
            <p:nvPr/>
          </p:nvSpPr>
          <p:spPr bwMode="gray">
            <a:xfrm>
              <a:off x="2271" y="2680"/>
              <a:ext cx="1425" cy="668"/>
            </a:xfrm>
            <a:prstGeom prst="rect">
              <a:avLst/>
            </a:prstGeom>
            <a:solidFill>
              <a:srgbClr val="FCC0E8"/>
            </a:solidFill>
            <a:ln w="254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Safety and housekeeping</a:t>
              </a:r>
              <a:r>
                <a:rPr lang="zh-TW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安全與設備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63" name="Rectangle 13"/>
            <p:cNvSpPr>
              <a:spLocks noChangeArrowheads="1"/>
            </p:cNvSpPr>
            <p:nvPr/>
          </p:nvSpPr>
          <p:spPr bwMode="gray">
            <a:xfrm>
              <a:off x="3953" y="2680"/>
              <a:ext cx="1375" cy="668"/>
            </a:xfrm>
            <a:prstGeom prst="rect">
              <a:avLst/>
            </a:prstGeom>
            <a:solidFill>
              <a:srgbClr val="FCC0E8"/>
            </a:solidFill>
            <a:ln w="254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Stimulate motivation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引發動機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43" name="矩形 18"/>
          <p:cNvSpPr>
            <a:spLocks noChangeArrowheads="1"/>
          </p:cNvSpPr>
          <p:nvPr/>
        </p:nvSpPr>
        <p:spPr bwMode="auto">
          <a:xfrm>
            <a:off x="1147763" y="2482552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Grab</a:t>
            </a: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抓住</a:t>
            </a:r>
          </a:p>
        </p:txBody>
      </p:sp>
      <p:sp>
        <p:nvSpPr>
          <p:cNvPr id="14344" name="矩形 19"/>
          <p:cNvSpPr>
            <a:spLocks noChangeArrowheads="1"/>
          </p:cNvSpPr>
          <p:nvPr/>
        </p:nvSpPr>
        <p:spPr bwMode="auto">
          <a:xfrm>
            <a:off x="3963988" y="2461914"/>
            <a:ext cx="1430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Link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連結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矩形 20"/>
          <p:cNvSpPr>
            <a:spLocks noChangeArrowheads="1"/>
          </p:cNvSpPr>
          <p:nvPr/>
        </p:nvSpPr>
        <p:spPr bwMode="auto">
          <a:xfrm>
            <a:off x="6275388" y="2482552"/>
            <a:ext cx="1927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Outcome</a:t>
            </a:r>
            <a:r>
              <a:rPr lang="zh-TW" altLang="zh-TW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成果</a:t>
            </a:r>
            <a:endParaRPr lang="zh-TW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橢圓形圖說文字 2"/>
          <p:cNvSpPr>
            <a:spLocks noChangeArrowheads="1"/>
          </p:cNvSpPr>
          <p:nvPr/>
        </p:nvSpPr>
        <p:spPr bwMode="auto">
          <a:xfrm>
            <a:off x="309563" y="1337964"/>
            <a:ext cx="2520950" cy="933450"/>
          </a:xfrm>
          <a:prstGeom prst="wedgeEllipseCallout">
            <a:avLst>
              <a:gd name="adj1" fmla="val 5903"/>
              <a:gd name="adj2" fmla="val 6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音樂、圖片或道具等</a:t>
            </a:r>
          </a:p>
        </p:txBody>
      </p:sp>
      <p:sp>
        <p:nvSpPr>
          <p:cNvPr id="23" name="橢圓形圖說文字 22"/>
          <p:cNvSpPr>
            <a:spLocks noChangeArrowheads="1"/>
          </p:cNvSpPr>
          <p:nvPr/>
        </p:nvSpPr>
        <p:spPr bwMode="auto">
          <a:xfrm>
            <a:off x="3486150" y="1271289"/>
            <a:ext cx="2519363" cy="933450"/>
          </a:xfrm>
          <a:prstGeom prst="wedgeEllipseCallout">
            <a:avLst>
              <a:gd name="adj1" fmla="val -8611"/>
              <a:gd name="adj2" fmla="val 6456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連結既有的經驗</a:t>
            </a:r>
          </a:p>
        </p:txBody>
      </p:sp>
      <p:sp>
        <p:nvSpPr>
          <p:cNvPr id="14348" name="橢圓形圖說文字 3"/>
          <p:cNvSpPr>
            <a:spLocks noChangeArrowheads="1"/>
          </p:cNvSpPr>
          <p:nvPr/>
        </p:nvSpPr>
        <p:spPr bwMode="auto">
          <a:xfrm>
            <a:off x="6289675" y="1298277"/>
            <a:ext cx="2293938" cy="931862"/>
          </a:xfrm>
          <a:prstGeom prst="wedgeEllipseCallout">
            <a:avLst>
              <a:gd name="adj1" fmla="val -4051"/>
              <a:gd name="adj2" fmla="val 58366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呈現預期學習成果</a:t>
            </a:r>
          </a:p>
        </p:txBody>
      </p:sp>
      <p:sp>
        <p:nvSpPr>
          <p:cNvPr id="26" name="橢圓形圖說文字 25"/>
          <p:cNvSpPr>
            <a:spLocks noChangeArrowheads="1"/>
          </p:cNvSpPr>
          <p:nvPr/>
        </p:nvSpPr>
        <p:spPr bwMode="auto">
          <a:xfrm>
            <a:off x="233363" y="3777952"/>
            <a:ext cx="2220912" cy="93345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說明課程架構</a:t>
            </a:r>
          </a:p>
        </p:txBody>
      </p:sp>
      <p:sp>
        <p:nvSpPr>
          <p:cNvPr id="27" name="橢圓形圖說文字 26"/>
          <p:cNvSpPr>
            <a:spLocks noChangeArrowheads="1"/>
          </p:cNvSpPr>
          <p:nvPr/>
        </p:nvSpPr>
        <p:spPr bwMode="auto">
          <a:xfrm>
            <a:off x="3227388" y="3677939"/>
            <a:ext cx="2876550" cy="93345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說明茶水間和安全設施等</a:t>
            </a:r>
          </a:p>
        </p:txBody>
      </p:sp>
      <p:sp>
        <p:nvSpPr>
          <p:cNvPr id="28" name="橢圓形圖說文字 27"/>
          <p:cNvSpPr>
            <a:spLocks noChangeArrowheads="1"/>
          </p:cNvSpPr>
          <p:nvPr/>
        </p:nvSpPr>
        <p:spPr bwMode="auto">
          <a:xfrm>
            <a:off x="6338888" y="3722389"/>
            <a:ext cx="2520950" cy="93345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熱情和專業的態度</a:t>
            </a:r>
          </a:p>
        </p:txBody>
      </p:sp>
      <p:sp>
        <p:nvSpPr>
          <p:cNvPr id="5" name="弧形箭號 (左彎) 4"/>
          <p:cNvSpPr>
            <a:spLocks noChangeArrowheads="1"/>
          </p:cNvSpPr>
          <p:nvPr/>
        </p:nvSpPr>
        <p:spPr bwMode="auto">
          <a:xfrm>
            <a:off x="8253413" y="1765002"/>
            <a:ext cx="730250" cy="3600450"/>
          </a:xfrm>
          <a:prstGeom prst="curvedLeftArrow">
            <a:avLst>
              <a:gd name="adj1" fmla="val 25063"/>
              <a:gd name="adj2" fmla="val 50080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6" grpId="0" animBg="1"/>
      <p:bldP spid="27" grpId="0" animBg="1"/>
      <p:bldP spid="28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6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836613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中間階段的工作流程</a:t>
            </a:r>
            <a:r>
              <a:rPr lang="en-US" altLang="zh-TW" sz="2400" dirty="0" smtClean="0">
                <a:solidFill>
                  <a:schemeClr val="tx1"/>
                </a:solidFill>
              </a:rPr>
              <a:t>-Elaine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Biech</a:t>
            </a:r>
            <a:endParaRPr lang="zh-TW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5363" name="內容版面配置區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536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551043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700BC9-53B6-4ACF-844A-DE6A5DE4A504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2786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A7A1A2-C55A-45F5-98AE-F7F7E70D483F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5366" name="Group 2"/>
          <p:cNvGrpSpPr>
            <a:grpSpLocks/>
          </p:cNvGrpSpPr>
          <p:nvPr/>
        </p:nvGrpSpPr>
        <p:grpSpPr bwMode="auto">
          <a:xfrm>
            <a:off x="971550" y="1252538"/>
            <a:ext cx="7632700" cy="4489450"/>
            <a:chOff x="839" y="784"/>
            <a:chExt cx="4490" cy="2828"/>
          </a:xfrm>
        </p:grpSpPr>
        <p:grpSp>
          <p:nvGrpSpPr>
            <p:cNvPr id="15368" name="Group 3"/>
            <p:cNvGrpSpPr>
              <a:grpSpLocks/>
            </p:cNvGrpSpPr>
            <p:nvPr/>
          </p:nvGrpSpPr>
          <p:grpSpPr bwMode="auto">
            <a:xfrm>
              <a:off x="839" y="1842"/>
              <a:ext cx="1440" cy="1770"/>
              <a:chOff x="728" y="1298"/>
              <a:chExt cx="1760" cy="2164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gray">
              <a:xfrm>
                <a:off x="728" y="1298"/>
                <a:ext cx="1760" cy="726"/>
              </a:xfrm>
              <a:prstGeom prst="bevel">
                <a:avLst>
                  <a:gd name="adj" fmla="val 12532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zh-TW" altLang="en-US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開始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Beginning</a:t>
                </a:r>
                <a:endPara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15376" name="AutoShape 5"/>
              <p:cNvSpPr>
                <a:spLocks noChangeArrowheads="1"/>
              </p:cNvSpPr>
              <p:nvPr/>
            </p:nvSpPr>
            <p:spPr bwMode="auto">
              <a:xfrm>
                <a:off x="728" y="2024"/>
                <a:ext cx="1760" cy="1438"/>
              </a:xfrm>
              <a:prstGeom prst="bevel">
                <a:avLst>
                  <a:gd name="adj" fmla="val 6134"/>
                </a:avLst>
              </a:prstGeom>
              <a:solidFill>
                <a:srgbClr val="FFFFFF"/>
              </a:solidFill>
              <a:ln w="25400">
                <a:solidFill>
                  <a:srgbClr val="6399AB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800000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Icebreaker/</a:t>
                </a:r>
              </a:p>
            </p:txBody>
          </p:sp>
        </p:grpSp>
        <p:sp>
          <p:nvSpPr>
            <p:cNvPr id="15369" name="AutoShape 6"/>
            <p:cNvSpPr>
              <a:spLocks noChangeArrowheads="1"/>
            </p:cNvSpPr>
            <p:nvPr/>
          </p:nvSpPr>
          <p:spPr bwMode="gray">
            <a:xfrm>
              <a:off x="2435" y="1571"/>
              <a:ext cx="1242" cy="594"/>
            </a:xfrm>
            <a:prstGeom prst="bevel">
              <a:avLst>
                <a:gd name="adj" fmla="val 12532"/>
              </a:avLst>
            </a:prstGeom>
            <a:solidFill>
              <a:srgbClr val="E0A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中間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Middle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0" name="AutoShape 7"/>
            <p:cNvSpPr>
              <a:spLocks noChangeArrowheads="1"/>
            </p:cNvSpPr>
            <p:nvPr/>
          </p:nvSpPr>
          <p:spPr bwMode="gray">
            <a:xfrm>
              <a:off x="2435" y="2165"/>
              <a:ext cx="1242" cy="988"/>
            </a:xfrm>
            <a:prstGeom prst="bevel">
              <a:avLst>
                <a:gd name="adj" fmla="val 6134"/>
              </a:avLst>
            </a:prstGeom>
            <a:solidFill>
              <a:srgbClr val="FFFFFF"/>
            </a:solidFill>
            <a:ln w="25400">
              <a:solidFill>
                <a:srgbClr val="E0AD12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 body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3886" y="1112"/>
              <a:ext cx="1443" cy="594"/>
            </a:xfrm>
            <a:prstGeom prst="bevel">
              <a:avLst>
                <a:gd name="adj" fmla="val 125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結束</a:t>
              </a:r>
              <a:r>
                <a:rPr lang="en-US" altLang="zh-TW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Closure</a:t>
              </a:r>
              <a:endPara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5372" name="AutoShape 9"/>
            <p:cNvSpPr>
              <a:spLocks noChangeArrowheads="1"/>
            </p:cNvSpPr>
            <p:nvPr/>
          </p:nvSpPr>
          <p:spPr bwMode="gray">
            <a:xfrm>
              <a:off x="3886" y="1706"/>
              <a:ext cx="1443" cy="1079"/>
            </a:xfrm>
            <a:prstGeom prst="bevel">
              <a:avLst>
                <a:gd name="adj" fmla="val 6134"/>
              </a:avLst>
            </a:prstGeom>
            <a:solidFill>
              <a:srgbClr val="FFFFFF"/>
            </a:solidFill>
            <a:ln w="25400">
              <a:solidFill>
                <a:srgbClr val="A1A64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 conclusion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3" name="AutoShape 10"/>
            <p:cNvSpPr>
              <a:spLocks noChangeArrowheads="1"/>
            </p:cNvSpPr>
            <p:nvPr/>
          </p:nvSpPr>
          <p:spPr bwMode="auto">
            <a:xfrm rot="-1179954">
              <a:off x="1659" y="1237"/>
              <a:ext cx="1134" cy="371"/>
            </a:xfrm>
            <a:prstGeom prst="curvedDownArrow">
              <a:avLst>
                <a:gd name="adj1" fmla="val 35717"/>
                <a:gd name="adj2" fmla="val 71434"/>
                <a:gd name="adj3" fmla="val 33333"/>
              </a:avLst>
            </a:prstGeom>
            <a:solidFill>
              <a:srgbClr val="F71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74" name="AutoShape 11"/>
            <p:cNvSpPr>
              <a:spLocks noChangeArrowheads="1"/>
            </p:cNvSpPr>
            <p:nvPr/>
          </p:nvSpPr>
          <p:spPr bwMode="auto">
            <a:xfrm rot="-560929">
              <a:off x="3193" y="784"/>
              <a:ext cx="1134" cy="424"/>
            </a:xfrm>
            <a:prstGeom prst="curvedDownArrow">
              <a:avLst>
                <a:gd name="adj1" fmla="val 35722"/>
                <a:gd name="adj2" fmla="val 71432"/>
                <a:gd name="adj3" fmla="val 33333"/>
              </a:avLst>
            </a:prstGeom>
            <a:solidFill>
              <a:srgbClr val="F71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框架 1"/>
          <p:cNvSpPr/>
          <p:nvPr/>
        </p:nvSpPr>
        <p:spPr bwMode="auto">
          <a:xfrm>
            <a:off x="3409950" y="2244725"/>
            <a:ext cx="2660650" cy="2952750"/>
          </a:xfrm>
          <a:prstGeom prst="frame">
            <a:avLst>
              <a:gd name="adj1" fmla="val 7144"/>
            </a:avLst>
          </a:prstGeom>
          <a:solidFill>
            <a:srgbClr val="F717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zh-TW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611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中間階段的目標</a:t>
            </a: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6388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422716" y="609329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75FC2927-354E-46D7-AC3C-81A6E30CA66B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1638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DDD30592-FF64-461B-9322-089428FAC35F}" type="slidenum">
              <a:rPr lang="en-US" altLang="zh-TW" b="0">
                <a:latin typeface="Times New Roman" panose="02020603050405020304" pitchFamily="18" charset="0"/>
              </a:rPr>
              <a:pPr/>
              <a:t>13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16390" name="Group 2"/>
          <p:cNvGrpSpPr>
            <a:grpSpLocks/>
          </p:cNvGrpSpPr>
          <p:nvPr/>
        </p:nvGrpSpPr>
        <p:grpSpPr bwMode="auto">
          <a:xfrm>
            <a:off x="468313" y="1358900"/>
            <a:ext cx="8135937" cy="4284663"/>
            <a:chOff x="1141" y="1254"/>
            <a:chExt cx="3296" cy="2301"/>
          </a:xfrm>
        </p:grpSpPr>
        <p:sp>
          <p:nvSpPr>
            <p:cNvPr id="16391" name="AutoShape 3"/>
            <p:cNvSpPr>
              <a:spLocks noChangeArrowheads="1"/>
            </p:cNvSpPr>
            <p:nvPr/>
          </p:nvSpPr>
          <p:spPr bwMode="gray">
            <a:xfrm>
              <a:off x="1141" y="1254"/>
              <a:ext cx="1251" cy="1081"/>
            </a:xfrm>
            <a:prstGeom prst="hexagon">
              <a:avLst>
                <a:gd name="adj" fmla="val 28932"/>
                <a:gd name="vf" fmla="val 115470"/>
              </a:avLst>
            </a:prstGeom>
            <a:solidFill>
              <a:srgbClr val="F9598E"/>
            </a:solidFill>
            <a:ln w="2540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zh-TW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連結學習</a:t>
              </a:r>
              <a:endParaRPr kumimoji="0" lang="en-US" altLang="zh-TW" sz="2800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zh-TW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目標</a:t>
              </a:r>
              <a:endParaRPr kumimoji="0" lang="zh-TW" altLang="zh-TW" sz="2800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2" name="AutoShape 4"/>
            <p:cNvSpPr>
              <a:spLocks noChangeArrowheads="1"/>
            </p:cNvSpPr>
            <p:nvPr/>
          </p:nvSpPr>
          <p:spPr bwMode="gray">
            <a:xfrm>
              <a:off x="2195" y="1893"/>
              <a:ext cx="1175" cy="1015"/>
            </a:xfrm>
            <a:prstGeom prst="hexagon">
              <a:avLst>
                <a:gd name="adj" fmla="val 28941"/>
                <a:gd name="vf" fmla="val 115470"/>
              </a:avLst>
            </a:prstGeom>
            <a:solidFill>
              <a:srgbClr val="D97300"/>
            </a:solidFill>
            <a:ln w="2540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讓學習者了解如何應用在工作上</a:t>
              </a:r>
              <a:endParaRPr kumimoji="0" lang="zh-TW" altLang="zh-TW" sz="2800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3" name="AutoShape 5"/>
            <p:cNvSpPr>
              <a:spLocks noChangeArrowheads="1"/>
            </p:cNvSpPr>
            <p:nvPr/>
          </p:nvSpPr>
          <p:spPr bwMode="gray">
            <a:xfrm>
              <a:off x="3186" y="1254"/>
              <a:ext cx="1251" cy="1081"/>
            </a:xfrm>
            <a:prstGeom prst="hexagon">
              <a:avLst>
                <a:gd name="adj" fmla="val 28932"/>
                <a:gd name="vf" fmla="val 115470"/>
              </a:avLst>
            </a:prstGeom>
            <a:solidFill>
              <a:srgbClr val="6399AB"/>
            </a:solidFill>
            <a:ln w="2540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確認學習者完成需學習的概念</a:t>
              </a:r>
              <a:endParaRPr kumimoji="0" lang="zh-TW" altLang="zh-TW" sz="2800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4" name="AutoShape 6"/>
            <p:cNvSpPr>
              <a:spLocks noChangeArrowheads="1"/>
            </p:cNvSpPr>
            <p:nvPr/>
          </p:nvSpPr>
          <p:spPr bwMode="gray">
            <a:xfrm>
              <a:off x="1141" y="2473"/>
              <a:ext cx="1251" cy="1082"/>
            </a:xfrm>
            <a:prstGeom prst="hexagon">
              <a:avLst>
                <a:gd name="adj" fmla="val 28905"/>
                <a:gd name="vf" fmla="val 115470"/>
              </a:avLst>
            </a:prstGeom>
            <a:solidFill>
              <a:srgbClr val="A1A646"/>
            </a:solidFill>
            <a:ln w="2540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讓學習者有練習技巧的機會</a:t>
              </a:r>
              <a:endParaRPr kumimoji="0" lang="zh-TW" altLang="zh-TW" sz="2800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5" name="AutoShape 7"/>
            <p:cNvSpPr>
              <a:spLocks noChangeArrowheads="1"/>
            </p:cNvSpPr>
            <p:nvPr/>
          </p:nvSpPr>
          <p:spPr bwMode="gray">
            <a:xfrm>
              <a:off x="3186" y="2471"/>
              <a:ext cx="1251" cy="1081"/>
            </a:xfrm>
            <a:prstGeom prst="hexagon">
              <a:avLst>
                <a:gd name="adj" fmla="val 28932"/>
                <a:gd name="vf" fmla="val 115470"/>
              </a:avLst>
            </a:prstGeom>
            <a:solidFill>
              <a:srgbClr val="7030A0"/>
            </a:solidFill>
            <a:ln w="25400" algn="ctr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kumimoji="0" lang="zh-TW" altLang="en-US" sz="28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讓學習者獲得回饋</a:t>
              </a:r>
              <a:endParaRPr kumimoji="0" lang="zh-TW" altLang="zh-TW" sz="2800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9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smtClean="0">
                <a:solidFill>
                  <a:schemeClr val="tx1"/>
                </a:solidFill>
              </a:rPr>
              <a:t>中間階段的教學技巧舉例</a:t>
            </a:r>
          </a:p>
        </p:txBody>
      </p:sp>
      <p:sp>
        <p:nvSpPr>
          <p:cNvPr id="17412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333258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81E6E537-6E12-49DD-A4AC-6214A46898C7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1741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81282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DD9F98C9-03A4-4C42-AA6E-1CBC04AABD23}" type="slidenum">
              <a:rPr lang="en-US" altLang="zh-TW" b="0">
                <a:latin typeface="Times New Roman" panose="02020603050405020304" pitchFamily="18" charset="0"/>
              </a:rPr>
              <a:pPr/>
              <a:t>14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17414" name="Group 2"/>
          <p:cNvGrpSpPr>
            <a:grpSpLocks/>
          </p:cNvGrpSpPr>
          <p:nvPr/>
        </p:nvGrpSpPr>
        <p:grpSpPr bwMode="auto">
          <a:xfrm>
            <a:off x="666750" y="1448023"/>
            <a:ext cx="8020050" cy="4213225"/>
            <a:chOff x="96" y="672"/>
            <a:chExt cx="5568" cy="3235"/>
          </a:xfrm>
        </p:grpSpPr>
        <p:sp>
          <p:nvSpPr>
            <p:cNvPr id="17416" name="AutoShape 3"/>
            <p:cNvSpPr>
              <a:spLocks noChangeArrowheads="1"/>
            </p:cNvSpPr>
            <p:nvPr/>
          </p:nvSpPr>
          <p:spPr bwMode="gray">
            <a:xfrm>
              <a:off x="96" y="1296"/>
              <a:ext cx="1968" cy="1824"/>
            </a:xfrm>
            <a:prstGeom prst="roundRect">
              <a:avLst>
                <a:gd name="adj" fmla="val 16667"/>
              </a:avLst>
            </a:prstGeom>
            <a:solidFill>
              <a:srgbClr val="FCC0E8"/>
            </a:solidFill>
            <a:ln>
              <a:noFill/>
            </a:ln>
            <a:effectLst>
              <a:prstShdw prst="shdw17" dist="17961" dir="2700000">
                <a:srgbClr val="3B5C67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教學技巧</a:t>
              </a:r>
            </a:p>
          </p:txBody>
        </p:sp>
        <p:sp>
          <p:nvSpPr>
            <p:cNvPr id="17417" name="AutoShape 4"/>
            <p:cNvSpPr>
              <a:spLocks noChangeArrowheads="1"/>
            </p:cNvSpPr>
            <p:nvPr/>
          </p:nvSpPr>
          <p:spPr bwMode="gray">
            <a:xfrm>
              <a:off x="2304" y="672"/>
              <a:ext cx="3360" cy="8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ffectLst>
              <a:prstShdw prst="shdw17" dist="17961" dir="2700000">
                <a:srgbClr val="6A6238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表達技巧</a:t>
              </a: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gray">
            <a:xfrm>
              <a:off x="2304" y="1728"/>
              <a:ext cx="3360" cy="1009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  <a:effectLst>
              <a:prstShdw prst="shdw17" dist="17961" dir="2700000">
                <a:srgbClr val="86680B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8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提問與回應技巧</a:t>
              </a:r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2064" y="2208"/>
              <a:ext cx="239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160" y="1103"/>
              <a:ext cx="0" cy="237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2160" y="1103"/>
              <a:ext cx="14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7422" name="AutoShape 9"/>
            <p:cNvSpPr>
              <a:spLocks noChangeArrowheads="1"/>
            </p:cNvSpPr>
            <p:nvPr/>
          </p:nvSpPr>
          <p:spPr bwMode="gray">
            <a:xfrm>
              <a:off x="2304" y="2898"/>
              <a:ext cx="3360" cy="10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prstShdw prst="shdw17" dist="17961" dir="2700000">
                <a:srgbClr val="61642A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維持注意力技巧</a:t>
              </a: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160" y="3476"/>
              <a:ext cx="143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>
              <a:prstShdw prst="shdw17" dist="17961" dir="2700000">
                <a:schemeClr val="bg2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 dirty="0">
                <a:ea typeface="標楷體" panose="03000509000000000000" pitchFamily="65" charset="-120"/>
              </a:endParaRPr>
            </a:p>
          </p:txBody>
        </p:sp>
      </p:grpSp>
      <p:sp>
        <p:nvSpPr>
          <p:cNvPr id="17415" name="矩形 20"/>
          <p:cNvSpPr>
            <a:spLocks noChangeArrowheads="1"/>
          </p:cNvSpPr>
          <p:nvPr/>
        </p:nvSpPr>
        <p:spPr bwMode="auto">
          <a:xfrm>
            <a:off x="4017963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endParaRPr lang="zh-TW" alt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11188" y="1412875"/>
            <a:ext cx="8297862" cy="4176713"/>
            <a:chOff x="385" y="890"/>
            <a:chExt cx="5227" cy="2631"/>
          </a:xfrm>
        </p:grpSpPr>
        <p:sp>
          <p:nvSpPr>
            <p:cNvPr id="18438" name="AutoShape 3"/>
            <p:cNvSpPr>
              <a:spLocks noChangeArrowheads="1"/>
            </p:cNvSpPr>
            <p:nvPr/>
          </p:nvSpPr>
          <p:spPr bwMode="gray">
            <a:xfrm>
              <a:off x="1701" y="890"/>
              <a:ext cx="2585" cy="1042"/>
            </a:xfrm>
            <a:prstGeom prst="roundRect">
              <a:avLst>
                <a:gd name="adj" fmla="val 25162"/>
              </a:avLst>
            </a:prstGeom>
            <a:solidFill>
              <a:srgbClr val="FCC0E8"/>
            </a:solidFill>
            <a:ln>
              <a:noFill/>
            </a:ln>
            <a:effectLst>
              <a:prstShdw prst="shdw17" dist="17961" dir="2700000">
                <a:srgbClr val="3B5C67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語言表達技巧</a:t>
              </a:r>
            </a:p>
          </p:txBody>
        </p:sp>
        <p:sp>
          <p:nvSpPr>
            <p:cNvPr id="18439" name="AutoShape 4"/>
            <p:cNvSpPr>
              <a:spLocks noChangeArrowheads="1"/>
            </p:cNvSpPr>
            <p:nvPr/>
          </p:nvSpPr>
          <p:spPr bwMode="gray">
            <a:xfrm>
              <a:off x="385" y="2750"/>
              <a:ext cx="1588" cy="77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prstShdw prst="shdw17" dist="17961" dir="2700000">
                <a:srgbClr val="6A6238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用字遣詞</a:t>
              </a:r>
              <a:endParaRPr lang="en-US" altLang="zh-TW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適當</a:t>
              </a:r>
            </a:p>
          </p:txBody>
        </p:sp>
        <p:sp>
          <p:nvSpPr>
            <p:cNvPr id="18440" name="AutoShape 5"/>
            <p:cNvSpPr>
              <a:spLocks noChangeArrowheads="1"/>
            </p:cNvSpPr>
            <p:nvPr/>
          </p:nvSpPr>
          <p:spPr bwMode="gray">
            <a:xfrm>
              <a:off x="2204" y="2750"/>
              <a:ext cx="1588" cy="771"/>
            </a:xfrm>
            <a:prstGeom prst="roundRect">
              <a:avLst>
                <a:gd name="adj" fmla="val 50000"/>
              </a:avLst>
            </a:prstGeom>
            <a:solidFill>
              <a:srgbClr val="63E7CE"/>
            </a:solidFill>
            <a:ln>
              <a:noFill/>
            </a:ln>
            <a:effectLst>
              <a:prstShdw prst="shdw17" dist="17961" dir="2700000">
                <a:srgbClr val="86680B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語音、聲調、速度</a:t>
              </a:r>
            </a:p>
          </p:txBody>
        </p:sp>
        <p:sp>
          <p:nvSpPr>
            <p:cNvPr id="18441" name="AutoShape 6"/>
            <p:cNvSpPr>
              <a:spLocks noChangeArrowheads="1"/>
            </p:cNvSpPr>
            <p:nvPr/>
          </p:nvSpPr>
          <p:spPr bwMode="gray">
            <a:xfrm>
              <a:off x="4024" y="2750"/>
              <a:ext cx="1588" cy="771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61642A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清楚扼要</a:t>
              </a:r>
              <a:endPara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表達</a:t>
              </a:r>
            </a:p>
          </p:txBody>
        </p:sp>
        <p:cxnSp>
          <p:nvCxnSpPr>
            <p:cNvPr id="18442" name="AutoShape 7"/>
            <p:cNvCxnSpPr>
              <a:cxnSpLocks noChangeShapeType="1"/>
              <a:stCxn id="18438" idx="2"/>
              <a:endCxn id="18440" idx="0"/>
            </p:cNvCxnSpPr>
            <p:nvPr/>
          </p:nvCxnSpPr>
          <p:spPr bwMode="auto">
            <a:xfrm>
              <a:off x="2994" y="1932"/>
              <a:ext cx="4" cy="818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3" name="AutoShape 8"/>
            <p:cNvCxnSpPr>
              <a:cxnSpLocks noChangeShapeType="1"/>
              <a:stCxn id="18439" idx="0"/>
              <a:endCxn id="18438" idx="2"/>
            </p:cNvCxnSpPr>
            <p:nvPr/>
          </p:nvCxnSpPr>
          <p:spPr bwMode="auto">
            <a:xfrm flipV="1">
              <a:off x="1179" y="1932"/>
              <a:ext cx="1815" cy="818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44" name="AutoShape 9"/>
            <p:cNvCxnSpPr>
              <a:cxnSpLocks noChangeShapeType="1"/>
              <a:stCxn id="18441" idx="0"/>
              <a:endCxn id="18438" idx="2"/>
            </p:cNvCxnSpPr>
            <p:nvPr/>
          </p:nvCxnSpPr>
          <p:spPr bwMode="auto">
            <a:xfrm flipH="1" flipV="1">
              <a:off x="2994" y="1932"/>
              <a:ext cx="1824" cy="818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圓角矩形圖說文字 1"/>
          <p:cNvSpPr>
            <a:spLocks noChangeArrowheads="1"/>
          </p:cNvSpPr>
          <p:nvPr/>
        </p:nvSpPr>
        <p:spPr bwMode="auto">
          <a:xfrm>
            <a:off x="138113" y="2709863"/>
            <a:ext cx="2981325" cy="15843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避免常加開頭語</a:t>
            </a: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TW" sz="2400" dirty="0">
                <a:latin typeface="Times New Roman" panose="02020603050405020304" pitchFamily="18" charset="0"/>
              </a:rPr>
              <a:t>~</a:t>
            </a:r>
            <a:r>
              <a:rPr lang="zh-TW" altLang="en-US" sz="2400" dirty="0">
                <a:latin typeface="Times New Roman" panose="02020603050405020304" pitchFamily="18" charset="0"/>
              </a:rPr>
              <a:t>那麼、然後、再來</a:t>
            </a: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避免常加結尾語</a:t>
            </a: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TW" sz="2400" dirty="0">
                <a:latin typeface="Times New Roman" panose="02020603050405020304" pitchFamily="18" charset="0"/>
              </a:rPr>
              <a:t>~</a:t>
            </a:r>
            <a:r>
              <a:rPr lang="zh-TW" altLang="en-US" sz="2400" dirty="0">
                <a:latin typeface="Times New Roman" panose="02020603050405020304" pitchFamily="18" charset="0"/>
              </a:rPr>
              <a:t>懂不懂</a:t>
            </a:r>
            <a:r>
              <a:rPr lang="en-US" altLang="zh-TW" sz="2400" dirty="0">
                <a:latin typeface="Times New Roman" panose="02020603050405020304" pitchFamily="18" charset="0"/>
              </a:rPr>
              <a:t>?</a:t>
            </a:r>
            <a:r>
              <a:rPr lang="zh-TW" altLang="en-US" sz="2400" dirty="0">
                <a:latin typeface="Times New Roman" panose="02020603050405020304" pitchFamily="18" charset="0"/>
              </a:rPr>
              <a:t>好了</a:t>
            </a:r>
          </a:p>
        </p:txBody>
      </p:sp>
      <p:sp>
        <p:nvSpPr>
          <p:cNvPr id="11" name="圓角矩形圖說文字 10"/>
          <p:cNvSpPr>
            <a:spLocks noChangeArrowheads="1"/>
          </p:cNvSpPr>
          <p:nvPr/>
        </p:nvSpPr>
        <p:spPr bwMode="auto">
          <a:xfrm>
            <a:off x="3492500" y="2709863"/>
            <a:ext cx="2663825" cy="157797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發音準確、口齒清晰、適度停頓、說話速度每秒約</a:t>
            </a:r>
            <a:r>
              <a:rPr lang="en-US" altLang="zh-TW" sz="2400" dirty="0">
                <a:latin typeface="Times New Roman" panose="02020603050405020304" pitchFamily="18" charset="0"/>
              </a:rPr>
              <a:t>2~3</a:t>
            </a:r>
            <a:r>
              <a:rPr lang="zh-TW" altLang="en-US" sz="2400" dirty="0">
                <a:latin typeface="Times New Roman" panose="02020603050405020304" pitchFamily="18" charset="0"/>
              </a:rPr>
              <a:t>字</a:t>
            </a:r>
          </a:p>
        </p:txBody>
      </p:sp>
      <p:sp>
        <p:nvSpPr>
          <p:cNvPr id="12" name="圓角矩形圖說文字 11"/>
          <p:cNvSpPr>
            <a:spLocks noChangeArrowheads="1"/>
          </p:cNvSpPr>
          <p:nvPr/>
        </p:nvSpPr>
        <p:spPr bwMode="auto">
          <a:xfrm>
            <a:off x="6529388" y="2781300"/>
            <a:ext cx="2311400" cy="151130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避免冗長、語言表達具備順序性與邏輯性</a:t>
            </a:r>
          </a:p>
        </p:txBody>
      </p:sp>
    </p:spTree>
    <p:extLst>
      <p:ext uri="{BB962C8B-B14F-4D97-AF65-F5344CB8AC3E}">
        <p14:creationId xmlns:p14="http://schemas.microsoft.com/office/powerpoint/2010/main" val="34688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39750" y="692150"/>
            <a:ext cx="8297863" cy="4176713"/>
            <a:chOff x="385" y="890"/>
            <a:chExt cx="5227" cy="2631"/>
          </a:xfrm>
        </p:grpSpPr>
        <p:sp>
          <p:nvSpPr>
            <p:cNvPr id="20486" name="AutoShape 3"/>
            <p:cNvSpPr>
              <a:spLocks noChangeArrowheads="1"/>
            </p:cNvSpPr>
            <p:nvPr/>
          </p:nvSpPr>
          <p:spPr bwMode="gray">
            <a:xfrm>
              <a:off x="1701" y="890"/>
              <a:ext cx="2585" cy="1042"/>
            </a:xfrm>
            <a:prstGeom prst="roundRect">
              <a:avLst>
                <a:gd name="adj" fmla="val 25162"/>
              </a:avLst>
            </a:prstGeom>
            <a:solidFill>
              <a:srgbClr val="FCC0E8"/>
            </a:solidFill>
            <a:ln>
              <a:noFill/>
            </a:ln>
            <a:effectLst>
              <a:prstShdw prst="shdw17" dist="17961" dir="2700000">
                <a:srgbClr val="3B5C67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非語言表達技巧</a:t>
              </a:r>
            </a:p>
          </p:txBody>
        </p:sp>
        <p:sp>
          <p:nvSpPr>
            <p:cNvPr id="59396" name="AutoShape 4"/>
            <p:cNvSpPr>
              <a:spLocks noChangeArrowheads="1"/>
            </p:cNvSpPr>
            <p:nvPr/>
          </p:nvSpPr>
          <p:spPr bwMode="gray">
            <a:xfrm>
              <a:off x="385" y="2750"/>
              <a:ext cx="1588" cy="771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prstShdw prst="shdw17" dist="17961" dir="2700000">
                <a:srgbClr val="6A6238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面部表情</a:t>
              </a:r>
            </a:p>
          </p:txBody>
        </p:sp>
        <p:sp>
          <p:nvSpPr>
            <p:cNvPr id="59397" name="AutoShape 5"/>
            <p:cNvSpPr>
              <a:spLocks noChangeArrowheads="1"/>
            </p:cNvSpPr>
            <p:nvPr/>
          </p:nvSpPr>
          <p:spPr bwMode="gray">
            <a:xfrm>
              <a:off x="2204" y="2750"/>
              <a:ext cx="1588" cy="771"/>
            </a:xfrm>
            <a:prstGeom prst="roundRect">
              <a:avLst>
                <a:gd name="adj" fmla="val 50000"/>
              </a:avLst>
            </a:prstGeom>
            <a:solidFill>
              <a:srgbClr val="63E7CE"/>
            </a:solidFill>
            <a:ln>
              <a:noFill/>
            </a:ln>
            <a:effectLst>
              <a:prstShdw prst="shdw17" dist="17961" dir="2700000">
                <a:srgbClr val="86680B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眼神接觸</a:t>
              </a:r>
            </a:p>
          </p:txBody>
        </p:sp>
        <p:sp>
          <p:nvSpPr>
            <p:cNvPr id="59398" name="AutoShape 6"/>
            <p:cNvSpPr>
              <a:spLocks noChangeArrowheads="1"/>
            </p:cNvSpPr>
            <p:nvPr/>
          </p:nvSpPr>
          <p:spPr bwMode="gray">
            <a:xfrm>
              <a:off x="4024" y="2750"/>
              <a:ext cx="1588" cy="771"/>
            </a:xfrm>
            <a:prstGeom prst="roundRect">
              <a:avLst>
                <a:gd name="adj" fmla="val 50000"/>
              </a:avLst>
            </a:prstGeom>
            <a:solidFill>
              <a:srgbClr val="FFCC99"/>
            </a:solidFill>
            <a:ln>
              <a:noFill/>
            </a:ln>
            <a:effectLst>
              <a:prstShdw prst="shdw17" dist="17961" dir="2700000">
                <a:srgbClr val="61642A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8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動作與姿勢</a:t>
              </a:r>
            </a:p>
          </p:txBody>
        </p:sp>
        <p:cxnSp>
          <p:nvCxnSpPr>
            <p:cNvPr id="20490" name="AutoShape 7"/>
            <p:cNvCxnSpPr>
              <a:cxnSpLocks noChangeShapeType="1"/>
              <a:stCxn id="20486" idx="2"/>
              <a:endCxn id="59397" idx="0"/>
            </p:cNvCxnSpPr>
            <p:nvPr/>
          </p:nvCxnSpPr>
          <p:spPr bwMode="auto">
            <a:xfrm>
              <a:off x="2994" y="1932"/>
              <a:ext cx="4" cy="818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1" name="AutoShape 8"/>
            <p:cNvCxnSpPr>
              <a:cxnSpLocks noChangeShapeType="1"/>
              <a:stCxn id="59396" idx="0"/>
              <a:endCxn id="20486" idx="2"/>
            </p:cNvCxnSpPr>
            <p:nvPr/>
          </p:nvCxnSpPr>
          <p:spPr bwMode="auto">
            <a:xfrm flipV="1">
              <a:off x="1179" y="1932"/>
              <a:ext cx="1815" cy="818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2" name="AutoShape 9"/>
            <p:cNvCxnSpPr>
              <a:cxnSpLocks noChangeShapeType="1"/>
              <a:stCxn id="59398" idx="0"/>
              <a:endCxn id="20486" idx="2"/>
            </p:cNvCxnSpPr>
            <p:nvPr/>
          </p:nvCxnSpPr>
          <p:spPr bwMode="auto">
            <a:xfrm flipH="1" flipV="1">
              <a:off x="2994" y="1932"/>
              <a:ext cx="1824" cy="818"/>
            </a:xfrm>
            <a:prstGeom prst="straightConnector1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48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4868863"/>
            <a:ext cx="3024188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643438"/>
            <a:ext cx="16240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4868863"/>
            <a:ext cx="23860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3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日期版面配置區 1"/>
          <p:cNvSpPr>
            <a:spLocks noGrp="1"/>
          </p:cNvSpPr>
          <p:nvPr>
            <p:ph type="dt" sz="quarter" idx="10"/>
          </p:nvPr>
        </p:nvSpPr>
        <p:spPr>
          <a:xfrm>
            <a:off x="2029915" y="63103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4D9DCF3E-E0A8-49B9-99E6-AE8A708B7534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2253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3103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26F9A60F-9477-4AF5-85B9-19E2B0C62F18}" type="slidenum">
              <a:rPr lang="en-US" altLang="zh-TW" b="0">
                <a:latin typeface="Times New Roman" panose="02020603050405020304" pitchFamily="18" charset="0"/>
              </a:rPr>
              <a:pPr/>
              <a:t>17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22532" name="Group 2"/>
          <p:cNvGrpSpPr>
            <a:grpSpLocks/>
          </p:cNvGrpSpPr>
          <p:nvPr/>
        </p:nvGrpSpPr>
        <p:grpSpPr bwMode="auto">
          <a:xfrm>
            <a:off x="539750" y="1700213"/>
            <a:ext cx="8226425" cy="4610100"/>
            <a:chOff x="371" y="1545"/>
            <a:chExt cx="5182" cy="144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343" y="2000"/>
              <a:ext cx="3360" cy="528"/>
            </a:xfrm>
            <a:prstGeom prst="flowChartTerminator">
              <a:avLst/>
            </a:prstGeom>
            <a:solidFill>
              <a:srgbClr val="FDA9F7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sz="160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發問類型</a:t>
              </a:r>
              <a:endParaRPr kumimoji="0" lang="ja-JP" altLang="en-US" sz="3200" dirty="0" smtClean="0">
                <a:latin typeface="+mn-ea"/>
                <a:ea typeface="+mn-ea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255" y="1545"/>
              <a:ext cx="1488" cy="311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封閉式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2541" name="Line 5"/>
            <p:cNvSpPr>
              <a:spLocks noChangeShapeType="1"/>
            </p:cNvSpPr>
            <p:nvPr/>
          </p:nvSpPr>
          <p:spPr bwMode="auto">
            <a:xfrm>
              <a:off x="1391" y="1856"/>
              <a:ext cx="48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2542" name="Line 6"/>
            <p:cNvSpPr>
              <a:spLocks noChangeShapeType="1"/>
            </p:cNvSpPr>
            <p:nvPr/>
          </p:nvSpPr>
          <p:spPr bwMode="auto">
            <a:xfrm>
              <a:off x="3023" y="1856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2543" name="Line 7"/>
            <p:cNvSpPr>
              <a:spLocks noChangeShapeType="1"/>
            </p:cNvSpPr>
            <p:nvPr/>
          </p:nvSpPr>
          <p:spPr bwMode="auto">
            <a:xfrm flipH="1">
              <a:off x="4127" y="1856"/>
              <a:ext cx="432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2544" name="Line 8"/>
            <p:cNvSpPr>
              <a:spLocks noChangeShapeType="1"/>
            </p:cNvSpPr>
            <p:nvPr/>
          </p:nvSpPr>
          <p:spPr bwMode="auto">
            <a:xfrm flipV="1">
              <a:off x="1487" y="2432"/>
              <a:ext cx="528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2545" name="Line 9"/>
            <p:cNvSpPr>
              <a:spLocks noChangeShapeType="1"/>
            </p:cNvSpPr>
            <p:nvPr/>
          </p:nvSpPr>
          <p:spPr bwMode="auto">
            <a:xfrm>
              <a:off x="3023" y="2432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2546" name="Line 10"/>
            <p:cNvSpPr>
              <a:spLocks noChangeShapeType="1"/>
            </p:cNvSpPr>
            <p:nvPr/>
          </p:nvSpPr>
          <p:spPr bwMode="auto">
            <a:xfrm>
              <a:off x="4031" y="2432"/>
              <a:ext cx="576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4065" y="1545"/>
              <a:ext cx="1488" cy="31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記憶式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>
              <a:off x="371" y="1545"/>
              <a:ext cx="1488" cy="311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開放式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2255" y="2679"/>
              <a:ext cx="1488" cy="311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擴散式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gray">
            <a:xfrm>
              <a:off x="4065" y="2679"/>
              <a:ext cx="1488" cy="31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評鑑式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371" y="2679"/>
              <a:ext cx="1488" cy="311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聚斂式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8" name="圓角矩形圖說文字 17"/>
          <p:cNvSpPr>
            <a:spLocks noChangeArrowheads="1"/>
          </p:cNvSpPr>
          <p:nvPr/>
        </p:nvSpPr>
        <p:spPr bwMode="auto">
          <a:xfrm>
            <a:off x="528638" y="549275"/>
            <a:ext cx="2062162" cy="12541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為什麼合成化學品會爆炸</a:t>
            </a:r>
            <a:r>
              <a:rPr lang="en-US" altLang="zh-TW" sz="2400" dirty="0">
                <a:latin typeface="Times New Roman" panose="02020603050405020304" pitchFamily="18" charset="0"/>
              </a:rPr>
              <a:t>?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9" name="圓角矩形圖說文字 18"/>
          <p:cNvSpPr>
            <a:spLocks noChangeArrowheads="1"/>
          </p:cNvSpPr>
          <p:nvPr/>
        </p:nvSpPr>
        <p:spPr bwMode="auto">
          <a:xfrm>
            <a:off x="3559175" y="517525"/>
            <a:ext cx="2063750" cy="125571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世界職業安全衛生日是</a:t>
            </a:r>
            <a:r>
              <a:rPr lang="en-US" altLang="zh-TW" sz="2400" dirty="0">
                <a:latin typeface="Times New Roman" panose="02020603050405020304" pitchFamily="18" charset="0"/>
              </a:rPr>
              <a:t>4</a:t>
            </a:r>
            <a:r>
              <a:rPr lang="zh-TW" altLang="en-US" sz="2400" dirty="0">
                <a:latin typeface="Times New Roman" panose="02020603050405020304" pitchFamily="18" charset="0"/>
              </a:rPr>
              <a:t>月</a:t>
            </a:r>
            <a:r>
              <a:rPr lang="en-US" altLang="zh-TW" sz="2400" dirty="0">
                <a:latin typeface="Times New Roman" panose="02020603050405020304" pitchFamily="18" charset="0"/>
              </a:rPr>
              <a:t>28</a:t>
            </a:r>
            <a:r>
              <a:rPr lang="zh-TW" altLang="en-US" sz="2400" dirty="0">
                <a:latin typeface="Times New Roman" panose="02020603050405020304" pitchFamily="18" charset="0"/>
              </a:rPr>
              <a:t>日嗎</a:t>
            </a:r>
            <a:r>
              <a:rPr lang="en-US" altLang="zh-TW" sz="2400" dirty="0">
                <a:latin typeface="Times New Roman" panose="02020603050405020304" pitchFamily="18" charset="0"/>
              </a:rPr>
              <a:t>?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" name="圓角矩形圖說文字 19"/>
          <p:cNvSpPr>
            <a:spLocks noChangeArrowheads="1"/>
          </p:cNvSpPr>
          <p:nvPr/>
        </p:nvSpPr>
        <p:spPr bwMode="auto">
          <a:xfrm>
            <a:off x="6521450" y="511175"/>
            <a:ext cx="2062163" cy="1254125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四項事故預防措施是甚麼</a:t>
            </a:r>
            <a:r>
              <a:rPr lang="en-US" altLang="zh-TW" sz="2400" dirty="0">
                <a:latin typeface="Times New Roman" panose="02020603050405020304" pitchFamily="18" charset="0"/>
              </a:rPr>
              <a:t>?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1" name="圓角矩形圖說文字 20"/>
          <p:cNvSpPr>
            <a:spLocks noChangeArrowheads="1"/>
          </p:cNvSpPr>
          <p:nvPr/>
        </p:nvSpPr>
        <p:spPr bwMode="auto">
          <a:xfrm>
            <a:off x="107950" y="4284663"/>
            <a:ext cx="2298700" cy="125571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高頻聽力喪失速度比中低頻快嗎</a:t>
            </a:r>
            <a:r>
              <a:rPr lang="en-US" altLang="zh-TW" sz="2400" dirty="0">
                <a:latin typeface="Times New Roman" panose="02020603050405020304" pitchFamily="18" charset="0"/>
              </a:rPr>
              <a:t>?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2" name="圓角矩形圖說文字 21"/>
          <p:cNvSpPr>
            <a:spLocks noChangeArrowheads="1"/>
          </p:cNvSpPr>
          <p:nvPr/>
        </p:nvSpPr>
        <p:spPr bwMode="auto">
          <a:xfrm>
            <a:off x="3716338" y="4230688"/>
            <a:ext cx="2063750" cy="125571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如何落實校園安全衛生管理</a:t>
            </a:r>
            <a:r>
              <a:rPr lang="en-US" altLang="zh-TW" sz="2400" dirty="0">
                <a:latin typeface="Times New Roman" panose="02020603050405020304" pitchFamily="18" charset="0"/>
              </a:rPr>
              <a:t>?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3" name="圓角矩形圖說文字 22"/>
          <p:cNvSpPr>
            <a:spLocks noChangeArrowheads="1"/>
          </p:cNvSpPr>
          <p:nvPr/>
        </p:nvSpPr>
        <p:spPr bwMode="auto">
          <a:xfrm>
            <a:off x="6227763" y="4121150"/>
            <a:ext cx="2687637" cy="1255713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400" dirty="0">
                <a:latin typeface="Times New Roman" panose="02020603050405020304" pitchFamily="18" charset="0"/>
              </a:rPr>
              <a:t>使用</a:t>
            </a:r>
            <a:r>
              <a:rPr lang="en-US" altLang="zh-TW" sz="2400" dirty="0">
                <a:latin typeface="Times New Roman" panose="02020603050405020304" pitchFamily="18" charset="0"/>
              </a:rPr>
              <a:t>PDCA</a:t>
            </a:r>
            <a:r>
              <a:rPr lang="zh-TW" altLang="en-US" sz="2400" dirty="0">
                <a:latin typeface="Times New Roman" panose="02020603050405020304" pitchFamily="18" charset="0"/>
              </a:rPr>
              <a:t>推動職業安全衛生管理的理由為何</a:t>
            </a:r>
            <a:r>
              <a:rPr lang="en-US" altLang="zh-TW" sz="2400" dirty="0">
                <a:latin typeface="Times New Roman" panose="02020603050405020304" pitchFamily="18" charset="0"/>
              </a:rPr>
              <a:t>?</a:t>
            </a:r>
            <a:endParaRPr lang="zh-TW" alt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5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日期版面配置區 1"/>
          <p:cNvSpPr>
            <a:spLocks noGrp="1"/>
          </p:cNvSpPr>
          <p:nvPr>
            <p:ph type="dt" sz="quarter" idx="10"/>
          </p:nvPr>
        </p:nvSpPr>
        <p:spPr>
          <a:xfrm>
            <a:off x="1293813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DD916157-9D0F-42B5-824E-7E15B17357F2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23555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94513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59AFD8E1-608F-429B-AB70-145D2F1D6B64}" type="slidenum">
              <a:rPr lang="en-US" altLang="zh-TW" b="0">
                <a:latin typeface="Times New Roman" panose="02020603050405020304" pitchFamily="18" charset="0"/>
              </a:rPr>
              <a:pPr/>
              <a:t>18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23556" name="Group 2"/>
          <p:cNvGrpSpPr>
            <a:grpSpLocks/>
          </p:cNvGrpSpPr>
          <p:nvPr/>
        </p:nvGrpSpPr>
        <p:grpSpPr bwMode="auto">
          <a:xfrm>
            <a:off x="588963" y="765175"/>
            <a:ext cx="8226425" cy="4608513"/>
            <a:chOff x="371" y="1545"/>
            <a:chExt cx="5182" cy="1445"/>
          </a:xfrm>
        </p:grpSpPr>
        <p:sp>
          <p:nvSpPr>
            <p:cNvPr id="23557" name="AutoShape 3"/>
            <p:cNvSpPr>
              <a:spLocks noChangeArrowheads="1"/>
            </p:cNvSpPr>
            <p:nvPr/>
          </p:nvSpPr>
          <p:spPr bwMode="gray">
            <a:xfrm>
              <a:off x="1343" y="2000"/>
              <a:ext cx="3360" cy="528"/>
            </a:xfrm>
            <a:prstGeom prst="flowChartTerminator">
              <a:avLst/>
            </a:prstGeom>
            <a:solidFill>
              <a:srgbClr val="FDA9F7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ja-JP" altLang="en-US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MS PGothic" pitchFamily="34" charset="-128"/>
                </a:rPr>
                <a:t>　</a:t>
              </a:r>
              <a:r>
                <a:rPr kumimoji="0" lang="zh-TW" altLang="en-US" dirty="0">
                  <a:solidFill>
                    <a:schemeClr val="tx1"/>
                  </a:solidFill>
                  <a:latin typeface="標楷體" panose="03000509000000000000" pitchFamily="65" charset="-120"/>
                </a:rPr>
                <a:t>回應類型</a:t>
              </a:r>
              <a:endParaRPr kumimoji="0" lang="ja-JP" altLang="en-US" dirty="0">
                <a:solidFill>
                  <a:schemeClr val="tx1"/>
                </a:solidFill>
                <a:latin typeface="標楷體" panose="03000509000000000000" pitchFamily="65" charset="-12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255" y="1545"/>
              <a:ext cx="1488" cy="311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活動細部化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3559" name="Line 5"/>
            <p:cNvSpPr>
              <a:spLocks noChangeShapeType="1"/>
            </p:cNvSpPr>
            <p:nvPr/>
          </p:nvSpPr>
          <p:spPr bwMode="auto">
            <a:xfrm>
              <a:off x="1391" y="1856"/>
              <a:ext cx="48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3560" name="Line 6"/>
            <p:cNvSpPr>
              <a:spLocks noChangeShapeType="1"/>
            </p:cNvSpPr>
            <p:nvPr/>
          </p:nvSpPr>
          <p:spPr bwMode="auto">
            <a:xfrm>
              <a:off x="3023" y="1856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3561" name="Line 7"/>
            <p:cNvSpPr>
              <a:spLocks noChangeShapeType="1"/>
            </p:cNvSpPr>
            <p:nvPr/>
          </p:nvSpPr>
          <p:spPr bwMode="auto">
            <a:xfrm flipH="1">
              <a:off x="4127" y="1856"/>
              <a:ext cx="432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3562" name="Line 8"/>
            <p:cNvSpPr>
              <a:spLocks noChangeShapeType="1"/>
            </p:cNvSpPr>
            <p:nvPr/>
          </p:nvSpPr>
          <p:spPr bwMode="auto">
            <a:xfrm flipV="1">
              <a:off x="1487" y="2432"/>
              <a:ext cx="528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3563" name="Line 9"/>
            <p:cNvSpPr>
              <a:spLocks noChangeShapeType="1"/>
            </p:cNvSpPr>
            <p:nvPr/>
          </p:nvSpPr>
          <p:spPr bwMode="auto">
            <a:xfrm>
              <a:off x="3023" y="2432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3564" name="Line 10"/>
            <p:cNvSpPr>
              <a:spLocks noChangeShapeType="1"/>
            </p:cNvSpPr>
            <p:nvPr/>
          </p:nvSpPr>
          <p:spPr bwMode="auto">
            <a:xfrm>
              <a:off x="4031" y="2432"/>
              <a:ext cx="576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4065" y="1545"/>
              <a:ext cx="1488" cy="31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示範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>
              <a:off x="371" y="1545"/>
              <a:ext cx="1488" cy="311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直接告知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答案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2255" y="2679"/>
              <a:ext cx="1488" cy="311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反問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gray">
            <a:xfrm>
              <a:off x="4065" y="2679"/>
              <a:ext cx="1488" cy="31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邀請其他人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補充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371" y="2679"/>
              <a:ext cx="1488" cy="311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提示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3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19472" y="197768"/>
            <a:ext cx="80010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4000" dirty="0" smtClean="0">
                <a:solidFill>
                  <a:schemeClr val="tx1"/>
                </a:solidFill>
              </a:rPr>
              <a:t>開始與結束階段的注意力程度最高</a:t>
            </a:r>
            <a:endParaRPr lang="en-US" altLang="zh-TW" sz="4000" dirty="0" smtClean="0">
              <a:solidFill>
                <a:schemeClr val="tx1"/>
              </a:solidFill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606550" y="5562600"/>
            <a:ext cx="50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低</a:t>
            </a:r>
            <a:endParaRPr kumimoji="0" lang="en-US" altLang="zh-TW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1692275" y="2057400"/>
            <a:ext cx="51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高</a:t>
            </a:r>
            <a:endParaRPr kumimoji="0" lang="en-US" altLang="zh-TW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2112963" y="5967413"/>
            <a:ext cx="8001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chemeClr val="tx1"/>
                </a:solidFill>
                <a:latin typeface="Calibri" pitchFamily="34" charset="0"/>
              </a:rPr>
              <a:t>開始</a:t>
            </a:r>
            <a:endParaRPr kumimoji="0" lang="en-US" altLang="zh-TW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051675" y="5967413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chemeClr val="tx1"/>
                </a:solidFill>
                <a:latin typeface="Calibri" pitchFamily="34" charset="0"/>
              </a:rPr>
              <a:t>結束</a:t>
            </a:r>
            <a:endParaRPr kumimoji="0" lang="en-US" altLang="zh-TW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057400" y="2971800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chemeClr val="tx1"/>
                </a:solidFill>
                <a:latin typeface="Calibri" pitchFamily="34" charset="0"/>
              </a:rPr>
              <a:t>課程目標與綱要</a:t>
            </a:r>
            <a:endParaRPr kumimoji="0" lang="en-US" altLang="zh-TW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 rot="21122848" flipV="1">
            <a:off x="2441575" y="3078163"/>
            <a:ext cx="5410200" cy="3146425"/>
          </a:xfrm>
          <a:custGeom>
            <a:avLst/>
            <a:gdLst>
              <a:gd name="T0" fmla="*/ 0 w 3312"/>
              <a:gd name="T1" fmla="*/ 2147483646 h 920"/>
              <a:gd name="T2" fmla="*/ 2147483646 w 3312"/>
              <a:gd name="T3" fmla="*/ 2147483646 h 920"/>
              <a:gd name="T4" fmla="*/ 2147483646 w 3312"/>
              <a:gd name="T5" fmla="*/ 2147483646 h 920"/>
              <a:gd name="T6" fmla="*/ 2147483646 w 3312"/>
              <a:gd name="T7" fmla="*/ 2147483646 h 920"/>
              <a:gd name="T8" fmla="*/ 2147483646 w 3312"/>
              <a:gd name="T9" fmla="*/ 2147483646 h 920"/>
              <a:gd name="T10" fmla="*/ 2147483646 w 3312"/>
              <a:gd name="T11" fmla="*/ 2147483646 h 920"/>
              <a:gd name="T12" fmla="*/ 2147483646 w 3312"/>
              <a:gd name="T13" fmla="*/ 2147483646 h 920"/>
              <a:gd name="T14" fmla="*/ 2147483646 w 3312"/>
              <a:gd name="T15" fmla="*/ 2147483646 h 920"/>
              <a:gd name="T16" fmla="*/ 2147483646 w 3312"/>
              <a:gd name="T17" fmla="*/ 2147483646 h 920"/>
              <a:gd name="T18" fmla="*/ 2147483646 w 3312"/>
              <a:gd name="T19" fmla="*/ 2147483646 h 920"/>
              <a:gd name="T20" fmla="*/ 2147483646 w 3312"/>
              <a:gd name="T21" fmla="*/ 2147483646 h 920"/>
              <a:gd name="T22" fmla="*/ 2147483646 w 3312"/>
              <a:gd name="T23" fmla="*/ 2147483646 h 920"/>
              <a:gd name="T24" fmla="*/ 2147483646 w 3312"/>
              <a:gd name="T25" fmla="*/ 2147483646 h 920"/>
              <a:gd name="T26" fmla="*/ 2147483646 w 3312"/>
              <a:gd name="T27" fmla="*/ 2147483646 h 9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12"/>
              <a:gd name="T43" fmla="*/ 0 h 920"/>
              <a:gd name="T44" fmla="*/ 3312 w 3312"/>
              <a:gd name="T45" fmla="*/ 920 h 9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12" h="920">
                <a:moveTo>
                  <a:pt x="0" y="872"/>
                </a:moveTo>
                <a:cubicBezTo>
                  <a:pt x="156" y="896"/>
                  <a:pt x="312" y="920"/>
                  <a:pt x="432" y="872"/>
                </a:cubicBezTo>
                <a:cubicBezTo>
                  <a:pt x="552" y="824"/>
                  <a:pt x="640" y="696"/>
                  <a:pt x="720" y="584"/>
                </a:cubicBezTo>
                <a:cubicBezTo>
                  <a:pt x="800" y="472"/>
                  <a:pt x="840" y="248"/>
                  <a:pt x="912" y="200"/>
                </a:cubicBezTo>
                <a:cubicBezTo>
                  <a:pt x="984" y="152"/>
                  <a:pt x="1088" y="296"/>
                  <a:pt x="1152" y="296"/>
                </a:cubicBezTo>
                <a:cubicBezTo>
                  <a:pt x="1216" y="296"/>
                  <a:pt x="1216" y="200"/>
                  <a:pt x="1296" y="200"/>
                </a:cubicBezTo>
                <a:cubicBezTo>
                  <a:pt x="1376" y="200"/>
                  <a:pt x="1560" y="312"/>
                  <a:pt x="1632" y="296"/>
                </a:cubicBezTo>
                <a:cubicBezTo>
                  <a:pt x="1704" y="280"/>
                  <a:pt x="1680" y="104"/>
                  <a:pt x="1728" y="104"/>
                </a:cubicBezTo>
                <a:cubicBezTo>
                  <a:pt x="1776" y="104"/>
                  <a:pt x="1864" y="304"/>
                  <a:pt x="1920" y="296"/>
                </a:cubicBezTo>
                <a:cubicBezTo>
                  <a:pt x="1976" y="288"/>
                  <a:pt x="2016" y="56"/>
                  <a:pt x="2064" y="56"/>
                </a:cubicBezTo>
                <a:cubicBezTo>
                  <a:pt x="2112" y="56"/>
                  <a:pt x="2160" y="296"/>
                  <a:pt x="2208" y="296"/>
                </a:cubicBezTo>
                <a:cubicBezTo>
                  <a:pt x="2256" y="296"/>
                  <a:pt x="2296" y="0"/>
                  <a:pt x="2352" y="56"/>
                </a:cubicBezTo>
                <a:cubicBezTo>
                  <a:pt x="2408" y="112"/>
                  <a:pt x="2384" y="528"/>
                  <a:pt x="2544" y="632"/>
                </a:cubicBezTo>
                <a:cubicBezTo>
                  <a:pt x="2704" y="736"/>
                  <a:pt x="3008" y="708"/>
                  <a:pt x="3312" y="680"/>
                </a:cubicBezTo>
              </a:path>
            </a:pathLst>
          </a:custGeom>
          <a:noFill/>
          <a:ln w="57150" cap="flat" cmpd="sng">
            <a:solidFill>
              <a:srgbClr val="F7176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2114550" y="5877272"/>
            <a:ext cx="611505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4375150" y="4116388"/>
            <a:ext cx="141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課程內容</a:t>
            </a:r>
            <a:endParaRPr kumimoji="0" lang="en-US" altLang="zh-TW" sz="2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kumimoji="0" lang="en-US" altLang="zh-TW" sz="2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152400" y="3503613"/>
            <a:ext cx="2116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聽眾注意力</a:t>
            </a:r>
            <a:endParaRPr kumimoji="0" lang="en-US" altLang="zh-TW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7391400" y="3200400"/>
            <a:ext cx="1828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rgbClr val="F8F8F8"/>
                </a:solidFill>
                <a:latin typeface="Calibri" pitchFamily="34" charset="0"/>
              </a:rPr>
              <a:t>結語</a:t>
            </a:r>
            <a:endParaRPr kumimoji="0" lang="en-US" altLang="zh-TW" sz="2400" dirty="0">
              <a:solidFill>
                <a:srgbClr val="F8F8F8"/>
              </a:solidFill>
              <a:latin typeface="Calibri" pitchFamily="34" charset="0"/>
            </a:endParaRPr>
          </a:p>
        </p:txBody>
      </p:sp>
      <p:sp>
        <p:nvSpPr>
          <p:cNvPr id="24589" name="Line 15"/>
          <p:cNvSpPr>
            <a:spLocks noChangeShapeType="1"/>
          </p:cNvSpPr>
          <p:nvPr/>
        </p:nvSpPr>
        <p:spPr bwMode="auto">
          <a:xfrm flipV="1">
            <a:off x="2112963" y="2227263"/>
            <a:ext cx="0" cy="3741737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5791200" y="3022600"/>
            <a:ext cx="1828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400" dirty="0">
                <a:solidFill>
                  <a:schemeClr val="tx1"/>
                </a:solidFill>
                <a:latin typeface="Calibri" pitchFamily="34" charset="0"/>
              </a:rPr>
              <a:t>做摘要</a:t>
            </a:r>
            <a:endParaRPr kumimoji="0" lang="en-US" altLang="zh-TW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6858000" y="2362200"/>
            <a:ext cx="1371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kumimoji="0" lang="en-US" altLang="zh-TW" sz="2400" dirty="0">
                <a:solidFill>
                  <a:schemeClr val="tx1"/>
                </a:solidFill>
                <a:latin typeface="Calibri" pitchFamily="34" charset="0"/>
              </a:rPr>
              <a:t>Q&amp;A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242969" y="3098006"/>
            <a:ext cx="660400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投影片編號版面配置區 1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B29727-3576-4DB9-906B-A8BD763D8718}" type="slidenum">
              <a:rPr kumimoji="0" lang="zh-TW" altLang="en-US" sz="1400">
                <a:solidFill>
                  <a:srgbClr val="FFFFFF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kumimoji="0" lang="zh-TW" alt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91416" y="2348880"/>
            <a:ext cx="7772400" cy="1470025"/>
          </a:xfrm>
        </p:spPr>
        <p:txBody>
          <a:bodyPr/>
          <a:lstStyle/>
          <a:p>
            <a:pPr marL="0" indent="0" algn="l"/>
            <a:r>
              <a:rPr lang="zh-TW" altLang="en-US" sz="2400" dirty="0"/>
              <a:t>本教材中所有投影片內容</a:t>
            </a:r>
            <a:r>
              <a:rPr lang="en-US" altLang="zh-TW" sz="2400" dirty="0"/>
              <a:t>(</a:t>
            </a:r>
            <a:r>
              <a:rPr lang="zh-TW" altLang="en-US" sz="2400" dirty="0"/>
              <a:t>含文字檔及圖檔</a:t>
            </a:r>
            <a:r>
              <a:rPr lang="en-US" altLang="zh-TW" sz="2400" dirty="0"/>
              <a:t>)</a:t>
            </a:r>
            <a:r>
              <a:rPr lang="zh-TW" altLang="en-US" sz="2400" dirty="0"/>
              <a:t>著作權皆屬於本部所有</a:t>
            </a:r>
            <a:r>
              <a:rPr lang="zh-TW" altLang="en-US" sz="2400" dirty="0" smtClean="0"/>
              <a:t>。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en-US" sz="2400" dirty="0"/>
              <a:t>一、種子</a:t>
            </a:r>
            <a:r>
              <a:rPr lang="zh-TW" altLang="en-US" sz="2400" dirty="0" smtClean="0"/>
              <a:t>師資：對</a:t>
            </a:r>
            <a:r>
              <a:rPr lang="zh-TW" altLang="en-US" sz="2400" dirty="0"/>
              <a:t>任一單張投影片之教材須完整擷取進行授課，不得將任一單張投影片內容任意進行修改及編輯。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二</a:t>
            </a:r>
            <a:r>
              <a:rPr lang="zh-TW" altLang="en-US" sz="2400" dirty="0"/>
              <a:t>、作為一般授課</a:t>
            </a:r>
            <a:r>
              <a:rPr lang="zh-TW" altLang="en-US" sz="2400" dirty="0" smtClean="0"/>
              <a:t>使用之</a:t>
            </a:r>
            <a:r>
              <a:rPr lang="zh-TW" altLang="en-US" sz="2400" dirty="0"/>
              <a:t>參考</a:t>
            </a:r>
            <a:r>
              <a:rPr lang="zh-TW" altLang="en-US" sz="2400" dirty="0" smtClean="0"/>
              <a:t>資料時需</a:t>
            </a:r>
            <a:r>
              <a:rPr lang="zh-TW" altLang="en-US" sz="2400" dirty="0"/>
              <a:t>標註引用出處。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6B7E-3405-4ABC-8F0A-11CAAA034E4E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43808" y="764704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教材使用注意事項</a:t>
            </a:r>
          </a:p>
        </p:txBody>
      </p:sp>
    </p:spTree>
    <p:extLst>
      <p:ext uri="{BB962C8B-B14F-4D97-AF65-F5344CB8AC3E}">
        <p14:creationId xmlns:p14="http://schemas.microsoft.com/office/powerpoint/2010/main" val="161691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日期版面配置區 1"/>
          <p:cNvSpPr>
            <a:spLocks noGrp="1"/>
          </p:cNvSpPr>
          <p:nvPr>
            <p:ph type="dt" sz="quarter" idx="10"/>
          </p:nvPr>
        </p:nvSpPr>
        <p:spPr>
          <a:xfrm>
            <a:off x="1770063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C0A19E54-7C9C-40A5-BB3F-D7DCD0489097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2662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73576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07766FDA-979E-44EC-9610-9DFC7FE916CD}" type="slidenum">
              <a:rPr lang="en-US" altLang="zh-TW" b="0">
                <a:latin typeface="Times New Roman" panose="02020603050405020304" pitchFamily="18" charset="0"/>
              </a:rPr>
              <a:pPr/>
              <a:t>20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588963" y="1268760"/>
            <a:ext cx="8226425" cy="4608513"/>
            <a:chOff x="371" y="1545"/>
            <a:chExt cx="5182" cy="1445"/>
          </a:xfrm>
        </p:grpSpPr>
        <p:sp>
          <p:nvSpPr>
            <p:cNvPr id="26629" name="AutoShape 3"/>
            <p:cNvSpPr>
              <a:spLocks noChangeArrowheads="1"/>
            </p:cNvSpPr>
            <p:nvPr/>
          </p:nvSpPr>
          <p:spPr bwMode="gray">
            <a:xfrm>
              <a:off x="1343" y="2000"/>
              <a:ext cx="3360" cy="528"/>
            </a:xfrm>
            <a:prstGeom prst="flowChartTerminator">
              <a:avLst/>
            </a:prstGeom>
            <a:solidFill>
              <a:srgbClr val="FFFF9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ja-JP" altLang="en-US" sz="1600" dirty="0">
                  <a:solidFill>
                    <a:srgbClr val="FFFFFF"/>
                  </a:solidFill>
                  <a:latin typeface="Times New Roman" panose="02020603050405020304" pitchFamily="18" charset="0"/>
                  <a:ea typeface="MS PGothic" pitchFamily="34" charset="-128"/>
                </a:rPr>
                <a:t>　</a:t>
              </a:r>
              <a:r>
                <a:rPr kumimoji="0" lang="zh-TW" altLang="en-US" dirty="0">
                  <a:solidFill>
                    <a:schemeClr val="tx1"/>
                  </a:solidFill>
                  <a:latin typeface="標楷體" panose="03000509000000000000" pitchFamily="65" charset="-120"/>
                </a:rPr>
                <a:t>維持注意力技巧</a:t>
              </a:r>
              <a:endParaRPr kumimoji="0" lang="ja-JP" altLang="en-US" dirty="0">
                <a:solidFill>
                  <a:schemeClr val="tx1"/>
                </a:solidFill>
                <a:latin typeface="標楷體" panose="03000509000000000000" pitchFamily="65" charset="-12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2255" y="1545"/>
              <a:ext cx="1488" cy="311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善用肢體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語言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26631" name="Line 5"/>
            <p:cNvSpPr>
              <a:spLocks noChangeShapeType="1"/>
            </p:cNvSpPr>
            <p:nvPr/>
          </p:nvSpPr>
          <p:spPr bwMode="auto">
            <a:xfrm>
              <a:off x="1391" y="1856"/>
              <a:ext cx="48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3023" y="1856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 flipH="1">
              <a:off x="4127" y="1856"/>
              <a:ext cx="432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 flipV="1">
              <a:off x="1487" y="2432"/>
              <a:ext cx="528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>
              <a:off x="3023" y="2432"/>
              <a:ext cx="0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26636" name="Line 10"/>
            <p:cNvSpPr>
              <a:spLocks noChangeShapeType="1"/>
            </p:cNvSpPr>
            <p:nvPr/>
          </p:nvSpPr>
          <p:spPr bwMode="auto">
            <a:xfrm>
              <a:off x="4031" y="2432"/>
              <a:ext cx="576" cy="24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gray">
            <a:xfrm>
              <a:off x="4065" y="1545"/>
              <a:ext cx="1488" cy="31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板書規劃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>
              <a:off x="371" y="1545"/>
              <a:ext cx="1488" cy="311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善用媒體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2255" y="2679"/>
              <a:ext cx="1623" cy="311"/>
            </a:xfrm>
            <a:prstGeom prst="flowChartTerminator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提供個別或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團體練習機會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gray">
            <a:xfrm>
              <a:off x="4065" y="2679"/>
              <a:ext cx="1488" cy="311"/>
            </a:xfrm>
            <a:prstGeom prst="flowChartTerminato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強調重點與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提問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371" y="2679"/>
              <a:ext cx="1488" cy="311"/>
            </a:xfrm>
            <a:prstGeom prst="flowChartTerminator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ja-JP" altLang="en-US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rPr>
                <a:t>　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利用幽默與震撼</a:t>
              </a:r>
              <a:endParaRPr kumimoji="0" lang="ja-JP" altLang="en-US" sz="2800" dirty="0" smtClean="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6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板書規劃</a:t>
            </a: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457200" y="1821656"/>
            <a:ext cx="8229600" cy="4525963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27652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358900" y="61158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68099A-1F16-4A25-B214-A6E53DAFE545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87392" y="61158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029823-333C-49CA-BF69-9FF3D1076AB3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654" name="Group 2"/>
          <p:cNvGrpSpPr>
            <a:grpSpLocks/>
          </p:cNvGrpSpPr>
          <p:nvPr/>
        </p:nvGrpSpPr>
        <p:grpSpPr bwMode="auto">
          <a:xfrm>
            <a:off x="1157288" y="1802606"/>
            <a:ext cx="6654800" cy="4068763"/>
            <a:chOff x="729" y="985"/>
            <a:chExt cx="4192" cy="2563"/>
          </a:xfrm>
        </p:grpSpPr>
        <p:sp>
          <p:nvSpPr>
            <p:cNvPr id="30731" name="Rectangle 3"/>
            <p:cNvSpPr>
              <a:spLocks noChangeArrowheads="1"/>
            </p:cNvSpPr>
            <p:nvPr/>
          </p:nvSpPr>
          <p:spPr bwMode="gray">
            <a:xfrm>
              <a:off x="729" y="985"/>
              <a:ext cx="1964" cy="1156"/>
            </a:xfrm>
            <a:prstGeom prst="rect">
              <a:avLst/>
            </a:prstGeom>
            <a:solidFill>
              <a:srgbClr val="00B05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r>
                <a:rPr kumimoji="0" lang="en-US" altLang="zh-TW" sz="1600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</a:rPr>
                <a:t>職業災害現況與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</a:endParaRPr>
            </a:p>
            <a:p>
              <a:pPr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</a:rPr>
                <a:t>趨勢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</a:endParaRPr>
            </a:p>
          </p:txBody>
        </p:sp>
        <p:sp>
          <p:nvSpPr>
            <p:cNvPr id="30732" name="Rectangle 4"/>
            <p:cNvSpPr>
              <a:spLocks noChangeArrowheads="1"/>
            </p:cNvSpPr>
            <p:nvPr/>
          </p:nvSpPr>
          <p:spPr bwMode="gray">
            <a:xfrm>
              <a:off x="2938" y="985"/>
              <a:ext cx="1983" cy="1156"/>
            </a:xfrm>
            <a:prstGeom prst="rect">
              <a:avLst/>
            </a:prstGeom>
            <a:solidFill>
              <a:srgbClr val="D9730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r>
                <a:rPr kumimoji="0" lang="en-US" altLang="zh-TW" sz="1600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</a:rPr>
                <a:t>職業災害的原因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r>
                <a:rPr kumimoji="0" lang="en-US" altLang="zh-TW" sz="2400" dirty="0" smtClean="0">
                  <a:solidFill>
                    <a:srgbClr val="FFFFFF"/>
                  </a:solidFill>
                  <a:latin typeface="標楷體" panose="03000509000000000000" pitchFamily="65" charset="-120"/>
                </a:rPr>
                <a:t>~Heinrich</a:t>
              </a:r>
              <a:r>
                <a:rPr kumimoji="0" lang="zh-TW" altLang="en-US" sz="2400" dirty="0" smtClean="0">
                  <a:solidFill>
                    <a:srgbClr val="FFFFFF"/>
                  </a:solidFill>
                  <a:latin typeface="標楷體" panose="03000509000000000000" pitchFamily="65" charset="-120"/>
                </a:rPr>
                <a:t>骨牌理論</a:t>
              </a:r>
              <a:endParaRPr kumimoji="0" lang="en-US" altLang="zh-TW" sz="2400" dirty="0" smtClean="0">
                <a:solidFill>
                  <a:srgbClr val="FFFFFF"/>
                </a:solidFill>
                <a:latin typeface="標楷體" panose="03000509000000000000" pitchFamily="65" charset="-120"/>
              </a:endParaRPr>
            </a:p>
          </p:txBody>
        </p:sp>
        <p:sp>
          <p:nvSpPr>
            <p:cNvPr id="30733" name="Rectangle 5"/>
            <p:cNvSpPr>
              <a:spLocks noChangeArrowheads="1"/>
            </p:cNvSpPr>
            <p:nvPr/>
          </p:nvSpPr>
          <p:spPr bwMode="gray">
            <a:xfrm>
              <a:off x="729" y="2391"/>
              <a:ext cx="1964" cy="1157"/>
            </a:xfrm>
            <a:prstGeom prst="rect">
              <a:avLst/>
            </a:prstGeom>
            <a:solidFill>
              <a:srgbClr val="F71762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endParaRPr kumimoji="0"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endParaRPr kumimoji="0" lang="en-US" altLang="zh-TW" sz="2800" dirty="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</a:rPr>
                <a:t>結語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endParaRPr kumimoji="0"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endParaRPr kumimoji="0" lang="en-US" altLang="zh-TW" sz="2400" dirty="0" smtClean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4" name="Rectangle 6"/>
            <p:cNvSpPr>
              <a:spLocks noChangeArrowheads="1"/>
            </p:cNvSpPr>
            <p:nvPr/>
          </p:nvSpPr>
          <p:spPr bwMode="gray">
            <a:xfrm>
              <a:off x="2938" y="2391"/>
              <a:ext cx="1983" cy="1157"/>
            </a:xfrm>
            <a:prstGeom prst="rect">
              <a:avLst/>
            </a:prstGeom>
            <a:solidFill>
              <a:srgbClr val="9B516A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r>
                <a:rPr kumimoji="0" lang="zh-TW" altLang="en-US" sz="2800" dirty="0" smtClean="0">
                  <a:solidFill>
                    <a:srgbClr val="FFFFFF"/>
                  </a:solidFill>
                  <a:latin typeface="標楷體" panose="03000509000000000000" pitchFamily="65" charset="-120"/>
                </a:rPr>
                <a:t>防止災害對策</a:t>
              </a:r>
              <a:endParaRPr kumimoji="0" lang="en-US" altLang="zh-TW" sz="2800" dirty="0" smtClean="0">
                <a:solidFill>
                  <a:srgbClr val="FFFFFF"/>
                </a:solidFill>
                <a:latin typeface="標楷體" panose="03000509000000000000" pitchFamily="65" charset="-120"/>
              </a:endParaRPr>
            </a:p>
          </p:txBody>
        </p:sp>
      </p:grpSp>
      <p:sp>
        <p:nvSpPr>
          <p:cNvPr id="15" name="弧形箭號 (下彎) 14"/>
          <p:cNvSpPr>
            <a:spLocks noChangeArrowheads="1"/>
          </p:cNvSpPr>
          <p:nvPr/>
        </p:nvSpPr>
        <p:spPr bwMode="auto">
          <a:xfrm>
            <a:off x="3492500" y="1124744"/>
            <a:ext cx="1800225" cy="731837"/>
          </a:xfrm>
          <a:prstGeom prst="curvedDownArrow">
            <a:avLst>
              <a:gd name="adj1" fmla="val 24997"/>
              <a:gd name="adj2" fmla="val 49983"/>
              <a:gd name="adj3" fmla="val 25000"/>
            </a:avLst>
          </a:prstGeom>
          <a:solidFill>
            <a:srgbClr val="F717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弧形箭號 (左彎) 15"/>
          <p:cNvSpPr>
            <a:spLocks noChangeArrowheads="1"/>
          </p:cNvSpPr>
          <p:nvPr/>
        </p:nvSpPr>
        <p:spPr bwMode="auto">
          <a:xfrm>
            <a:off x="7853363" y="3218656"/>
            <a:ext cx="731837" cy="1363663"/>
          </a:xfrm>
          <a:prstGeom prst="curvedLeftArrow">
            <a:avLst>
              <a:gd name="adj1" fmla="val 25008"/>
              <a:gd name="adj2" fmla="val 50008"/>
              <a:gd name="adj3" fmla="val 25000"/>
            </a:avLst>
          </a:prstGeom>
          <a:solidFill>
            <a:srgbClr val="F717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弧形箭號 (左彎) 1"/>
          <p:cNvSpPr>
            <a:spLocks noChangeArrowheads="1"/>
          </p:cNvSpPr>
          <p:nvPr/>
        </p:nvSpPr>
        <p:spPr bwMode="auto">
          <a:xfrm rot="5400000">
            <a:off x="4133851" y="5579268"/>
            <a:ext cx="730250" cy="1438275"/>
          </a:xfrm>
          <a:prstGeom prst="curvedLeftArrow">
            <a:avLst>
              <a:gd name="adj1" fmla="val 25039"/>
              <a:gd name="adj2" fmla="val 50078"/>
              <a:gd name="adj3" fmla="val 25000"/>
            </a:avLst>
          </a:prstGeom>
          <a:solidFill>
            <a:srgbClr val="F7176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08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213"/>
            <a:ext cx="9172575" cy="9144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chemeClr val="tx1"/>
                </a:solidFill>
              </a:rPr>
              <a:t>其他教學技巧</a:t>
            </a:r>
            <a:endParaRPr lang="en-US" altLang="zh-TW" sz="4400" dirty="0" smtClean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23863" y="1058863"/>
            <a:ext cx="5568950" cy="511968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事先檢查各種會使用的設備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800" dirty="0">
                <a:solidFill>
                  <a:schemeClr val="tx1"/>
                </a:solidFill>
              </a:rPr>
              <a:t>在</a:t>
            </a:r>
            <a:r>
              <a:rPr lang="zh-TW" altLang="en-US" sz="2800" dirty="0" smtClean="0">
                <a:solidFill>
                  <a:schemeClr val="tx1"/>
                </a:solidFill>
              </a:rPr>
              <a:t>投影片呈現前，先做介紹</a:t>
            </a:r>
            <a:r>
              <a:rPr lang="en-US" altLang="zh-TW" sz="2800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有必要的話，可走向學員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避免阻擋學員的視線、背朝學員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課程預作演練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zh-TW" altLang="en-US" sz="2800" dirty="0" smtClean="0">
                <a:solidFill>
                  <a:schemeClr val="tx1"/>
                </a:solidFill>
              </a:rPr>
              <a:t>跳回先前投影片時，可稍微停止說話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defRPr/>
            </a:pP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6400800" y="1905000"/>
            <a:ext cx="2362200" cy="3426894"/>
          </a:xfrm>
          <a:prstGeom prst="rect">
            <a:avLst/>
          </a:prstGeom>
          <a:solidFill>
            <a:srgbClr val="4E939F"/>
          </a:solidFill>
          <a:ln w="5715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dirty="0">
              <a:latin typeface="+mn-lt"/>
              <a:ea typeface="標楷體" panose="03000509000000000000" pitchFamily="65" charset="-120"/>
            </a:endParaRPr>
          </a:p>
        </p:txBody>
      </p:sp>
      <p:pic>
        <p:nvPicPr>
          <p:cNvPr id="316422" name="Picture 6" descr="bd07021_"/>
          <p:cNvPicPr>
            <a:picLocks noChangeAspect="1" noChangeArrowheads="1"/>
          </p:cNvPicPr>
          <p:nvPr/>
        </p:nvPicPr>
        <p:blipFill>
          <a:blip r:embed="rId3" cstate="print">
            <a:lum bright="42000"/>
          </a:blip>
          <a:srcRect/>
          <a:stretch>
            <a:fillRect/>
          </a:stretch>
        </p:blipFill>
        <p:spPr bwMode="auto">
          <a:xfrm>
            <a:off x="6588224" y="2708920"/>
            <a:ext cx="1844558" cy="29718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cxnSp>
        <p:nvCxnSpPr>
          <p:cNvPr id="11" name="Straight Arrow Connector 10"/>
          <p:cNvCxnSpPr/>
          <p:nvPr/>
        </p:nvCxnSpPr>
        <p:spPr>
          <a:xfrm flipV="1">
            <a:off x="5735638" y="4868863"/>
            <a:ext cx="1295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雲朵形 7"/>
          <p:cNvSpPr/>
          <p:nvPr/>
        </p:nvSpPr>
        <p:spPr>
          <a:xfrm>
            <a:off x="7885113" y="3429000"/>
            <a:ext cx="574675" cy="5048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28682" name="投影片編號版面配置區 8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17258A-DFFC-4EF3-842E-F6FEAB44E97A}" type="slidenum">
              <a:rPr kumimoji="0" lang="zh-TW" altLang="en-US" sz="1400">
                <a:solidFill>
                  <a:srgbClr val="FFFFFF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kumimoji="0" lang="zh-TW" alt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6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836613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中間階段的工作流程</a:t>
            </a:r>
            <a:r>
              <a:rPr lang="en-US" altLang="zh-TW" sz="2400" smtClean="0">
                <a:solidFill>
                  <a:schemeClr val="tx1"/>
                </a:solidFill>
              </a:rPr>
              <a:t>-Elaine Biech</a:t>
            </a:r>
            <a:endParaRPr lang="zh-TW" altLang="en-US" sz="2400" smtClean="0">
              <a:solidFill>
                <a:schemeClr val="tx1"/>
              </a:solidFill>
            </a:endParaRPr>
          </a:p>
        </p:txBody>
      </p:sp>
      <p:sp>
        <p:nvSpPr>
          <p:cNvPr id="30723" name="內容版面配置區 17"/>
          <p:cNvSpPr>
            <a:spLocks noGrp="1"/>
          </p:cNvSpPr>
          <p:nvPr>
            <p:ph idx="1"/>
          </p:nvPr>
        </p:nvSpPr>
        <p:spPr>
          <a:xfrm>
            <a:off x="755650" y="1139825"/>
            <a:ext cx="8229600" cy="4525963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3072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551043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A5C80A-E6AB-4A9D-8255-7CC24BEA4DD0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368381" y="6237312"/>
            <a:ext cx="1716015" cy="2880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B90F4A-9666-404B-9309-9102E825C527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0726" name="Group 2"/>
          <p:cNvGrpSpPr>
            <a:grpSpLocks/>
          </p:cNvGrpSpPr>
          <p:nvPr/>
        </p:nvGrpSpPr>
        <p:grpSpPr bwMode="auto">
          <a:xfrm>
            <a:off x="971550" y="1054100"/>
            <a:ext cx="7632700" cy="4687888"/>
            <a:chOff x="839" y="659"/>
            <a:chExt cx="4490" cy="2953"/>
          </a:xfrm>
        </p:grpSpPr>
        <p:grpSp>
          <p:nvGrpSpPr>
            <p:cNvPr id="30728" name="Group 3"/>
            <p:cNvGrpSpPr>
              <a:grpSpLocks/>
            </p:cNvGrpSpPr>
            <p:nvPr/>
          </p:nvGrpSpPr>
          <p:grpSpPr bwMode="auto">
            <a:xfrm>
              <a:off x="839" y="1842"/>
              <a:ext cx="1440" cy="1770"/>
              <a:chOff x="728" y="1298"/>
              <a:chExt cx="1760" cy="2164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gray">
              <a:xfrm>
                <a:off x="728" y="1298"/>
                <a:ext cx="1760" cy="726"/>
              </a:xfrm>
              <a:prstGeom prst="bevel">
                <a:avLst>
                  <a:gd name="adj" fmla="val 12532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zh-TW" altLang="en-US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開始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Beginning</a:t>
                </a:r>
                <a:endPara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30736" name="AutoShape 5"/>
              <p:cNvSpPr>
                <a:spLocks noChangeArrowheads="1"/>
              </p:cNvSpPr>
              <p:nvPr/>
            </p:nvSpPr>
            <p:spPr bwMode="auto">
              <a:xfrm>
                <a:off x="728" y="2024"/>
                <a:ext cx="1760" cy="1438"/>
              </a:xfrm>
              <a:prstGeom prst="bevel">
                <a:avLst>
                  <a:gd name="adj" fmla="val 6134"/>
                </a:avLst>
              </a:prstGeom>
              <a:solidFill>
                <a:srgbClr val="FFFFFF"/>
              </a:solidFill>
              <a:ln w="25400">
                <a:solidFill>
                  <a:srgbClr val="6399AB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800000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Icebreaker/</a:t>
                </a:r>
              </a:p>
            </p:txBody>
          </p:sp>
        </p:grpSp>
        <p:sp>
          <p:nvSpPr>
            <p:cNvPr id="30729" name="AutoShape 6"/>
            <p:cNvSpPr>
              <a:spLocks noChangeArrowheads="1"/>
            </p:cNvSpPr>
            <p:nvPr/>
          </p:nvSpPr>
          <p:spPr bwMode="gray">
            <a:xfrm>
              <a:off x="2435" y="1571"/>
              <a:ext cx="1242" cy="594"/>
            </a:xfrm>
            <a:prstGeom prst="bevel">
              <a:avLst>
                <a:gd name="adj" fmla="val 12532"/>
              </a:avLst>
            </a:prstGeom>
            <a:solidFill>
              <a:srgbClr val="E0A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中間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Middle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0" name="AutoShape 7"/>
            <p:cNvSpPr>
              <a:spLocks noChangeArrowheads="1"/>
            </p:cNvSpPr>
            <p:nvPr/>
          </p:nvSpPr>
          <p:spPr bwMode="gray">
            <a:xfrm>
              <a:off x="2435" y="2165"/>
              <a:ext cx="1242" cy="988"/>
            </a:xfrm>
            <a:prstGeom prst="bevel">
              <a:avLst>
                <a:gd name="adj" fmla="val 6134"/>
              </a:avLst>
            </a:prstGeom>
            <a:solidFill>
              <a:srgbClr val="FFFFFF"/>
            </a:solidFill>
            <a:ln w="25400">
              <a:solidFill>
                <a:srgbClr val="E0AD12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 body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3886" y="1112"/>
              <a:ext cx="1443" cy="594"/>
            </a:xfrm>
            <a:prstGeom prst="bevel">
              <a:avLst>
                <a:gd name="adj" fmla="val 125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結束</a:t>
              </a:r>
              <a:r>
                <a:rPr lang="en-US" altLang="zh-TW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Closure</a:t>
              </a:r>
              <a:endPara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30732" name="AutoShape 9"/>
            <p:cNvSpPr>
              <a:spLocks noChangeArrowheads="1"/>
            </p:cNvSpPr>
            <p:nvPr/>
          </p:nvSpPr>
          <p:spPr bwMode="gray">
            <a:xfrm>
              <a:off x="3886" y="1706"/>
              <a:ext cx="1443" cy="1079"/>
            </a:xfrm>
            <a:prstGeom prst="bevel">
              <a:avLst>
                <a:gd name="adj" fmla="val 6134"/>
              </a:avLst>
            </a:prstGeom>
            <a:solidFill>
              <a:srgbClr val="FFFFFF"/>
            </a:solidFill>
            <a:ln w="25400">
              <a:solidFill>
                <a:srgbClr val="A1A64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 conclusion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3" name="AutoShape 10"/>
            <p:cNvSpPr>
              <a:spLocks noChangeArrowheads="1"/>
            </p:cNvSpPr>
            <p:nvPr/>
          </p:nvSpPr>
          <p:spPr bwMode="auto">
            <a:xfrm rot="-1179954">
              <a:off x="1645" y="1149"/>
              <a:ext cx="1134" cy="463"/>
            </a:xfrm>
            <a:prstGeom prst="curvedDownArrow">
              <a:avLst>
                <a:gd name="adj1" fmla="val 35718"/>
                <a:gd name="adj2" fmla="val 71436"/>
                <a:gd name="adj3" fmla="val 33333"/>
              </a:avLst>
            </a:prstGeom>
            <a:solidFill>
              <a:srgbClr val="F71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34" name="AutoShape 11"/>
            <p:cNvSpPr>
              <a:spLocks noChangeArrowheads="1"/>
            </p:cNvSpPr>
            <p:nvPr/>
          </p:nvSpPr>
          <p:spPr bwMode="auto">
            <a:xfrm rot="-560929">
              <a:off x="3181" y="659"/>
              <a:ext cx="1134" cy="424"/>
            </a:xfrm>
            <a:prstGeom prst="curvedDownArrow">
              <a:avLst>
                <a:gd name="adj1" fmla="val 35722"/>
                <a:gd name="adj2" fmla="val 71432"/>
                <a:gd name="adj3" fmla="val 33333"/>
              </a:avLst>
            </a:prstGeom>
            <a:solidFill>
              <a:srgbClr val="F71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框架 1"/>
          <p:cNvSpPr/>
          <p:nvPr/>
        </p:nvSpPr>
        <p:spPr bwMode="auto">
          <a:xfrm>
            <a:off x="6038850" y="1584325"/>
            <a:ext cx="2659063" cy="2952750"/>
          </a:xfrm>
          <a:prstGeom prst="frame">
            <a:avLst>
              <a:gd name="adj1" fmla="val 7144"/>
            </a:avLst>
          </a:prstGeom>
          <a:solidFill>
            <a:srgbClr val="F717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zh-TW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20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7"/>
          <p:cNvSpPr>
            <a:spLocks noChangeArrowheads="1"/>
          </p:cNvSpPr>
          <p:nvPr/>
        </p:nvSpPr>
        <p:spPr bwMode="auto">
          <a:xfrm>
            <a:off x="323850" y="4581103"/>
            <a:ext cx="2376488" cy="503238"/>
          </a:xfrm>
          <a:prstGeom prst="rect">
            <a:avLst/>
          </a:prstGeom>
          <a:solidFill>
            <a:srgbClr val="E0668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矩形 6"/>
          <p:cNvSpPr>
            <a:spLocks noChangeArrowheads="1"/>
          </p:cNvSpPr>
          <p:nvPr/>
        </p:nvSpPr>
        <p:spPr bwMode="auto">
          <a:xfrm>
            <a:off x="323850" y="3428578"/>
            <a:ext cx="2376488" cy="503238"/>
          </a:xfrm>
          <a:prstGeom prst="rect">
            <a:avLst/>
          </a:prstGeom>
          <a:solidFill>
            <a:srgbClr val="E0668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8" name="矩形 5"/>
          <p:cNvSpPr>
            <a:spLocks noChangeArrowheads="1"/>
          </p:cNvSpPr>
          <p:nvPr/>
        </p:nvSpPr>
        <p:spPr bwMode="auto">
          <a:xfrm>
            <a:off x="323850" y="1341016"/>
            <a:ext cx="2376488" cy="503237"/>
          </a:xfrm>
          <a:prstGeom prst="rect">
            <a:avLst/>
          </a:prstGeom>
          <a:solidFill>
            <a:srgbClr val="E0668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結束階段的原則</a:t>
            </a:r>
            <a:r>
              <a:rPr lang="en-US" altLang="zh-TW" sz="4400" smtClean="0">
                <a:solidFill>
                  <a:schemeClr val="tx1"/>
                </a:solidFill>
              </a:rPr>
              <a:t>-OFF</a:t>
            </a:r>
            <a:endParaRPr lang="zh-TW" altLang="en-US" sz="4400" smtClean="0">
              <a:solidFill>
                <a:schemeClr val="tx1"/>
              </a:solidFill>
            </a:endParaRPr>
          </a:p>
        </p:txBody>
      </p:sp>
      <p:sp>
        <p:nvSpPr>
          <p:cNvPr id="34822" name="內容版面配置區 2"/>
          <p:cNvSpPr>
            <a:spLocks noGrp="1"/>
          </p:cNvSpPr>
          <p:nvPr>
            <p:ph idx="1"/>
          </p:nvPr>
        </p:nvSpPr>
        <p:spPr>
          <a:xfrm>
            <a:off x="358775" y="1196752"/>
            <a:ext cx="8785225" cy="5113337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Outcome</a:t>
            </a:r>
          </a:p>
          <a:p>
            <a:pPr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由團體自願者分享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教師</a:t>
            </a:r>
            <a:r>
              <a:rPr lang="zh-TW" altLang="zh-TW" sz="2800" dirty="0" smtClean="0">
                <a:solidFill>
                  <a:schemeClr val="tx1"/>
                </a:solidFill>
              </a:rPr>
              <a:t>自行</a:t>
            </a:r>
            <a:r>
              <a:rPr lang="zh-TW" altLang="en-US" sz="2800" dirty="0" smtClean="0">
                <a:solidFill>
                  <a:schemeClr val="tx1"/>
                </a:solidFill>
              </a:rPr>
              <a:t>摘要學習成果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由學習者自我評估學習經驗</a:t>
            </a:r>
            <a:r>
              <a:rPr lang="zh-TW" altLang="en-US" dirty="0" smtClean="0">
                <a:solidFill>
                  <a:schemeClr val="tx1"/>
                </a:solidFill>
              </a:rPr>
              <a:t>，在</a:t>
            </a:r>
            <a:r>
              <a:rPr lang="en-US" altLang="zh-TW" dirty="0" smtClean="0">
                <a:solidFill>
                  <a:schemeClr val="tx1"/>
                </a:solidFill>
              </a:rPr>
              <a:t>memo</a:t>
            </a:r>
            <a:r>
              <a:rPr lang="zh-TW" altLang="en-US" dirty="0" smtClean="0">
                <a:solidFill>
                  <a:schemeClr val="tx1"/>
                </a:solidFill>
              </a:rPr>
              <a:t>寫兩項收穫</a:t>
            </a:r>
            <a:endParaRPr lang="zh-TW" altLang="zh-TW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Feedback</a:t>
            </a:r>
          </a:p>
          <a:p>
            <a:r>
              <a:rPr lang="zh-TW" altLang="en-US" dirty="0" smtClean="0">
                <a:solidFill>
                  <a:schemeClr val="tx1"/>
                </a:solidFill>
              </a:rPr>
              <a:t> 講師</a:t>
            </a:r>
            <a:r>
              <a:rPr lang="zh-TW" altLang="zh-TW" sz="2800" dirty="0" smtClean="0">
                <a:solidFill>
                  <a:schemeClr val="tx1"/>
                </a:solidFill>
              </a:rPr>
              <a:t>回饋學習者</a:t>
            </a:r>
            <a:r>
              <a:rPr lang="zh-TW" altLang="en-US" sz="2800" dirty="0" smtClean="0">
                <a:solidFill>
                  <a:schemeClr val="tx1"/>
                </a:solidFill>
              </a:rPr>
              <a:t>，給學習者最後鼓勵的話</a:t>
            </a:r>
            <a:endParaRPr lang="zh-TW" altLang="zh-TW" sz="2800" dirty="0" smtClean="0">
              <a:solidFill>
                <a:schemeClr val="tx1"/>
              </a:solidFill>
            </a:endParaRPr>
          </a:p>
          <a:p>
            <a:r>
              <a:rPr lang="en-US" altLang="zh-TW" dirty="0" smtClean="0">
                <a:solidFill>
                  <a:schemeClr val="tx1"/>
                </a:solidFill>
              </a:rPr>
              <a:t>Future</a:t>
            </a:r>
          </a:p>
          <a:p>
            <a:pPr>
              <a:buFontTx/>
              <a:buAutoNum type="arabicPeriod"/>
            </a:pPr>
            <a:r>
              <a:rPr lang="zh-TW" altLang="en-US" sz="2800" dirty="0" smtClean="0">
                <a:solidFill>
                  <a:schemeClr val="tx1"/>
                </a:solidFill>
              </a:rPr>
              <a:t>預告</a:t>
            </a:r>
            <a:r>
              <a:rPr lang="zh-TW" altLang="zh-TW" sz="2800" dirty="0" smtClean="0">
                <a:solidFill>
                  <a:schemeClr val="tx1"/>
                </a:solidFill>
              </a:rPr>
              <a:t>次一單元</a:t>
            </a:r>
            <a:r>
              <a:rPr lang="zh-TW" altLang="en-US" sz="2800" dirty="0" smtClean="0">
                <a:solidFill>
                  <a:schemeClr val="tx1"/>
                </a:solidFill>
              </a:rPr>
              <a:t>的內容，取得學習者採取行動的承諾</a:t>
            </a:r>
            <a:endParaRPr lang="zh-TW" altLang="zh-TW" sz="2800" dirty="0" smtClean="0">
              <a:solidFill>
                <a:schemeClr val="tx1"/>
              </a:solidFill>
            </a:endParaRPr>
          </a:p>
          <a:p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31751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633538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29A723-CA90-4340-82F3-6F69914FA4EB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5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48264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AE0FA5-CCB7-49EE-AF96-F6BB153E226C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80975" y="127000"/>
            <a:ext cx="8963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en-US" altLang="zh-TW" sz="37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752600"/>
            <a:ext cx="7315200" cy="4343400"/>
            <a:chOff x="960" y="2640"/>
            <a:chExt cx="4032" cy="1344"/>
          </a:xfrm>
          <a:gradFill flip="none" rotWithShape="1">
            <a:gsLst>
              <a:gs pos="0">
                <a:srgbClr val="95C3CB"/>
              </a:gs>
              <a:gs pos="65000">
                <a:srgbClr val="4E939F">
                  <a:shade val="67500"/>
                  <a:satMod val="115000"/>
                </a:srgbClr>
              </a:gs>
              <a:gs pos="79000">
                <a:srgbClr val="4E939F">
                  <a:shade val="100000"/>
                  <a:satMod val="115000"/>
                </a:srgbClr>
              </a:gs>
            </a:gsLst>
            <a:lin ang="5400000" scaled="0"/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91493" name="AutoShape 5"/>
            <p:cNvSpPr>
              <a:spLocks noChangeArrowheads="1"/>
            </p:cNvSpPr>
            <p:nvPr/>
          </p:nvSpPr>
          <p:spPr bwMode="auto">
            <a:xfrm>
              <a:off x="960" y="2640"/>
              <a:ext cx="4032" cy="72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12700" cap="sq">
              <a:solidFill>
                <a:srgbClr val="95C3CB"/>
              </a:solidFill>
              <a:miter lim="800000"/>
              <a:headEnd type="none" w="sm" len="sm"/>
              <a:tailEnd type="none" w="sm" len="sm"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>
                <a:latin typeface="+mn-lt"/>
                <a:ea typeface="+mn-ea"/>
              </a:endParaRPr>
            </a:p>
          </p:txBody>
        </p:sp>
        <p:sp>
          <p:nvSpPr>
            <p:cNvPr id="191494" name="AutoShape 6"/>
            <p:cNvSpPr>
              <a:spLocks noChangeArrowheads="1"/>
            </p:cNvSpPr>
            <p:nvPr/>
          </p:nvSpPr>
          <p:spPr bwMode="auto">
            <a:xfrm flipV="1">
              <a:off x="960" y="3360"/>
              <a:ext cx="4032" cy="624"/>
            </a:xfrm>
            <a:prstGeom prst="triangle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 w="12700" cap="sq">
              <a:solidFill>
                <a:srgbClr val="95C3CB"/>
              </a:solidFill>
              <a:miter lim="800000"/>
              <a:headEnd type="none" w="sm" len="sm"/>
              <a:tailEnd type="none" w="sm" len="sm"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dirty="0">
                <a:latin typeface="+mn-lt"/>
                <a:ea typeface="+mn-ea"/>
              </a:endParaRPr>
            </a:p>
          </p:txBody>
        </p:sp>
      </p:grp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286000" y="2500313"/>
            <a:ext cx="4362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algn="ctr">
              <a:spcBef>
                <a:spcPct val="25000"/>
              </a:spcBef>
              <a:spcAft>
                <a:spcPct val="20000"/>
              </a:spcAft>
              <a:buClr>
                <a:srgbClr val="FFFF00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zh-TW" altLang="en-US" sz="2800" dirty="0" smtClean="0">
                <a:solidFill>
                  <a:srgbClr val="FFFF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一開始就告訴學員</a:t>
            </a:r>
            <a:endParaRPr lang="en-US" altLang="zh-TW" sz="2800" dirty="0" smtClean="0">
              <a:solidFill>
                <a:srgbClr val="FFFFCC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 algn="ctr">
              <a:spcBef>
                <a:spcPct val="25000"/>
              </a:spcBef>
              <a:spcAft>
                <a:spcPct val="20000"/>
              </a:spcAft>
              <a:buClr>
                <a:srgbClr val="FFFF00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zh-TW" altLang="en-US" sz="2800" dirty="0" smtClean="0">
                <a:solidFill>
                  <a:srgbClr val="FFFF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即將學習的內容</a:t>
            </a:r>
            <a:r>
              <a:rPr lang="en-US" altLang="zh-TW" sz="2800" dirty="0" smtClean="0">
                <a:solidFill>
                  <a:srgbClr val="FFFF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lvl="1" algn="ctr">
              <a:spcBef>
                <a:spcPct val="85000"/>
              </a:spcBef>
              <a:buClr>
                <a:srgbClr val="FFFF00"/>
              </a:buClr>
              <a:buSzPct val="90000"/>
              <a:buFont typeface="Wingdings" panose="05000000000000000000" pitchFamily="2" charset="2"/>
              <a:buNone/>
              <a:defRPr/>
            </a:pPr>
            <a:r>
              <a:rPr lang="en-US" altLang="zh-TW" sz="2800" dirty="0" smtClean="0">
                <a:solidFill>
                  <a:srgbClr val="FFFF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kumimoji="0" lang="en-US" altLang="zh-TW" sz="2400" dirty="0" smtClean="0">
              <a:solidFill>
                <a:schemeClr val="accent2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773" name="投影片編號版面配置區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12650E-FBE9-4928-AA3D-A04BD62C0E32}" type="slidenum">
              <a:rPr kumimoji="0" lang="zh-TW" altLang="en-US" sz="1400">
                <a:solidFill>
                  <a:srgbClr val="FFFFFF"/>
                </a:solidFill>
                <a:latin typeface="Calibri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kumimoji="0" lang="zh-TW" altLang="en-US" sz="1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六角星形 2"/>
          <p:cNvSpPr/>
          <p:nvPr/>
        </p:nvSpPr>
        <p:spPr bwMode="auto">
          <a:xfrm>
            <a:off x="3941763" y="3622675"/>
            <a:ext cx="1441450" cy="914400"/>
          </a:xfrm>
          <a:prstGeom prst="star6">
            <a:avLst/>
          </a:prstGeom>
          <a:solidFill>
            <a:srgbClr val="F9598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ea typeface="標楷體" panose="03000509000000000000" pitchFamily="65" charset="-120"/>
              </a:rPr>
              <a:t>告知</a:t>
            </a:r>
          </a:p>
        </p:txBody>
      </p:sp>
      <p:sp>
        <p:nvSpPr>
          <p:cNvPr id="4" name="圓角矩形 3"/>
          <p:cNvSpPr/>
          <p:nvPr/>
        </p:nvSpPr>
        <p:spPr bwMode="auto">
          <a:xfrm>
            <a:off x="3348038" y="4521200"/>
            <a:ext cx="2879725" cy="7413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r>
              <a:rPr lang="zh-TW" altLang="en-US" sz="2800" dirty="0">
                <a:solidFill>
                  <a:schemeClr val="bg1"/>
                </a:solidFill>
                <a:ea typeface="標楷體" panose="03000509000000000000" pitchFamily="65" charset="-120"/>
              </a:rPr>
              <a:t>最後要告訴學員已學習的內容</a:t>
            </a:r>
          </a:p>
        </p:txBody>
      </p:sp>
      <p:sp>
        <p:nvSpPr>
          <p:cNvPr id="5" name="圓角矩形圖說文字 4"/>
          <p:cNvSpPr>
            <a:spLocks noChangeArrowheads="1"/>
          </p:cNvSpPr>
          <p:nvPr/>
        </p:nvSpPr>
        <p:spPr bwMode="auto">
          <a:xfrm>
            <a:off x="323850" y="1304925"/>
            <a:ext cx="2952750" cy="1398588"/>
          </a:xfrm>
          <a:prstGeom prst="wedgeRoundRectCallout">
            <a:avLst>
              <a:gd name="adj1" fmla="val 39245"/>
              <a:gd name="adj2" fmla="val 65912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800">
                <a:latin typeface="Times New Roman" pitchFamily="18" charset="0"/>
                <a:cs typeface="Times New Roman" pitchFamily="18" charset="0"/>
              </a:rPr>
              <a:t>Tell them what you are going to tell them. </a:t>
            </a:r>
          </a:p>
        </p:txBody>
      </p:sp>
      <p:sp>
        <p:nvSpPr>
          <p:cNvPr id="11" name="圓角矩形圖說文字 10"/>
          <p:cNvSpPr>
            <a:spLocks noChangeArrowheads="1"/>
          </p:cNvSpPr>
          <p:nvPr/>
        </p:nvSpPr>
        <p:spPr bwMode="auto">
          <a:xfrm>
            <a:off x="6300788" y="4686300"/>
            <a:ext cx="2663825" cy="1409700"/>
          </a:xfrm>
          <a:prstGeom prst="wedgeRoundRectCallout">
            <a:avLst>
              <a:gd name="adj1" fmla="val -63542"/>
              <a:gd name="adj2" fmla="val -18481"/>
              <a:gd name="adj3" fmla="val 16667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2800" dirty="0">
                <a:latin typeface="Times New Roman" pitchFamily="18" charset="0"/>
                <a:cs typeface="Times New Roman" pitchFamily="18" charset="0"/>
              </a:rPr>
              <a:t>Then, tell them what you have told them.</a:t>
            </a:r>
          </a:p>
          <a:p>
            <a:pPr eaLnBrk="1" hangingPunct="1"/>
            <a:endParaRPr lang="en-US" altLang="zh-TW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>課程單元</a:t>
            </a:r>
            <a:br>
              <a:rPr lang="zh-TW" altLang="en-US" sz="4800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/>
            </a:r>
            <a:br>
              <a:rPr lang="zh-TW" altLang="en-US" sz="4800" smtClean="0">
                <a:solidFill>
                  <a:schemeClr val="tx1"/>
                </a:solidFill>
              </a:rPr>
            </a:br>
            <a:endParaRPr lang="zh-TW" altLang="en-US" sz="4800" smtClean="0">
              <a:solidFill>
                <a:schemeClr val="tx1"/>
              </a:solidFill>
            </a:endParaRP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4820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214264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8B3241E1-7FFD-4460-BDAA-6DC2BD190AE2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3482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548942" y="6165304"/>
            <a:ext cx="1595057" cy="4320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88CE01CA-D6AE-4C3D-85AC-4A0854EF8139}" type="slidenum">
              <a:rPr lang="en-US" altLang="zh-TW" b="0">
                <a:latin typeface="Times New Roman" panose="02020603050405020304" pitchFamily="18" charset="0"/>
              </a:rPr>
              <a:pPr/>
              <a:t>26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34822" name="Group 2"/>
          <p:cNvGrpSpPr>
            <a:grpSpLocks/>
          </p:cNvGrpSpPr>
          <p:nvPr/>
        </p:nvGrpSpPr>
        <p:grpSpPr bwMode="auto">
          <a:xfrm>
            <a:off x="831850" y="1077913"/>
            <a:ext cx="7502525" cy="4905375"/>
            <a:chOff x="286" y="754"/>
            <a:chExt cx="5225" cy="30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286" y="754"/>
              <a:ext cx="3592" cy="718"/>
            </a:xfrm>
            <a:prstGeom prst="rect">
              <a:avLst/>
            </a:prstGeom>
            <a:solidFill>
              <a:srgbClr val="FCC0E8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kumimoji="0"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教學流程</a:t>
              </a:r>
              <a:endParaRPr kumimoji="0"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gray">
            <a:xfrm>
              <a:off x="699" y="1579"/>
              <a:ext cx="3723" cy="739"/>
            </a:xfrm>
            <a:prstGeom prst="rect">
              <a:avLst/>
            </a:prstGeom>
            <a:solidFill>
              <a:srgbClr val="63E7CE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教學原則與技巧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gray">
            <a:xfrm>
              <a:off x="1786" y="3158"/>
              <a:ext cx="3725" cy="68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成人學習的特徵與原則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1245" y="2144"/>
              <a:ext cx="3719" cy="1315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</a:t>
              </a:r>
              <a:r>
                <a:rPr kumimoji="0" lang="en-US" altLang="zh-TW" sz="4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3.</a:t>
              </a:r>
              <a:r>
                <a:rPr kumimoji="0" lang="zh-TW" altLang="en-US" sz="4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</a:t>
              </a:r>
              <a:r>
                <a:rPr kumimoji="0" lang="en-US" altLang="zh-TW" sz="4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kumimoji="0" lang="zh-TW" altLang="en-US" sz="4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學習活動</a:t>
              </a:r>
              <a:endParaRPr kumimoji="0"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5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471488" y="44450"/>
            <a:ext cx="8229600" cy="836613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教學方法</a:t>
            </a:r>
            <a:endParaRPr lang="zh-TW" altLang="en-US" sz="2800" smtClean="0">
              <a:solidFill>
                <a:schemeClr val="tx1"/>
              </a:solidFill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689782"/>
              </p:ext>
            </p:extLst>
          </p:nvPr>
        </p:nvGraphicFramePr>
        <p:xfrm>
          <a:off x="179512" y="1196975"/>
          <a:ext cx="8712967" cy="489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475656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7A99D5-B482-4A97-ADD9-88FB4B34523B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D23EA0-F384-4A6D-BFCB-A23B3EC49650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6" name="矩形 1"/>
          <p:cNvSpPr>
            <a:spLocks noChangeArrowheads="1"/>
          </p:cNvSpPr>
          <p:nvPr/>
        </p:nvSpPr>
        <p:spPr bwMode="auto">
          <a:xfrm>
            <a:off x="4643438" y="5229225"/>
            <a:ext cx="1296987" cy="774700"/>
          </a:xfrm>
          <a:prstGeom prst="rect">
            <a:avLst/>
          </a:prstGeom>
          <a:solidFill>
            <a:srgbClr val="8E9290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學徒制</a:t>
            </a:r>
          </a:p>
        </p:txBody>
      </p:sp>
      <p:sp>
        <p:nvSpPr>
          <p:cNvPr id="35847" name="矩形 1"/>
          <p:cNvSpPr>
            <a:spLocks noChangeArrowheads="1"/>
          </p:cNvSpPr>
          <p:nvPr/>
        </p:nvSpPr>
        <p:spPr bwMode="auto">
          <a:xfrm>
            <a:off x="6084888" y="5241925"/>
            <a:ext cx="1296987" cy="774700"/>
          </a:xfrm>
          <a:prstGeom prst="rect">
            <a:avLst/>
          </a:prstGeom>
          <a:solidFill>
            <a:srgbClr val="AE44FE"/>
          </a:solidFill>
          <a:ln w="1905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100" b="0" dirty="0">
                <a:solidFill>
                  <a:schemeClr val="bg1"/>
                </a:solidFill>
                <a:latin typeface="Times New Roman" panose="02020603050405020304" pitchFamily="18" charset="0"/>
              </a:rPr>
              <a:t>即問互動</a:t>
            </a:r>
          </a:p>
        </p:txBody>
      </p:sp>
    </p:spTree>
    <p:extLst>
      <p:ext uri="{BB962C8B-B14F-4D97-AF65-F5344CB8AC3E}">
        <p14:creationId xmlns:p14="http://schemas.microsoft.com/office/powerpoint/2010/main" val="2091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日期版面配置區 1"/>
          <p:cNvSpPr>
            <a:spLocks noGrp="1"/>
          </p:cNvSpPr>
          <p:nvPr>
            <p:ph type="dt" sz="quarter" idx="10"/>
          </p:nvPr>
        </p:nvSpPr>
        <p:spPr>
          <a:xfrm>
            <a:off x="2911790" y="6484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5E2B71-37B0-4DDF-AE1C-3CCC7434129C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74919" y="619479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F5F761-9767-4FC0-B44E-55F660446509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6868" name="Group 2"/>
          <p:cNvGrpSpPr>
            <a:grpSpLocks/>
          </p:cNvGrpSpPr>
          <p:nvPr/>
        </p:nvGrpSpPr>
        <p:grpSpPr bwMode="auto">
          <a:xfrm>
            <a:off x="595313" y="1341214"/>
            <a:ext cx="8029575" cy="4464050"/>
            <a:chOff x="375" y="1192"/>
            <a:chExt cx="5058" cy="2253"/>
          </a:xfrm>
        </p:grpSpPr>
        <p:sp>
          <p:nvSpPr>
            <p:cNvPr id="36881" name="Rectangle 3"/>
            <p:cNvSpPr>
              <a:spLocks noChangeArrowheads="1"/>
            </p:cNvSpPr>
            <p:nvPr/>
          </p:nvSpPr>
          <p:spPr bwMode="auto">
            <a:xfrm>
              <a:off x="2544" y="1192"/>
              <a:ext cx="720" cy="2253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28575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rIns="45720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400" dirty="0">
                  <a:solidFill>
                    <a:schemeClr val="tx1"/>
                  </a:solidFill>
                  <a:latin typeface="Arial Narrow" pitchFamily="34" charset="0"/>
                </a:rPr>
                <a:t> </a:t>
              </a:r>
            </a:p>
          </p:txBody>
        </p:sp>
        <p:sp>
          <p:nvSpPr>
            <p:cNvPr id="36882" name="AutoShape 4"/>
            <p:cNvSpPr>
              <a:spLocks noChangeArrowheads="1"/>
            </p:cNvSpPr>
            <p:nvPr/>
          </p:nvSpPr>
          <p:spPr bwMode="gray">
            <a:xfrm>
              <a:off x="375" y="1192"/>
              <a:ext cx="1946" cy="288"/>
            </a:xfrm>
            <a:prstGeom prst="homePlate">
              <a:avLst>
                <a:gd name="adj" fmla="val 26402"/>
              </a:avLst>
            </a:prstGeom>
            <a:solidFill>
              <a:srgbClr val="F71762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en-US" altLang="zh-TW" sz="16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6883" name="AutoShape 5"/>
            <p:cNvSpPr>
              <a:spLocks noChangeArrowheads="1"/>
            </p:cNvSpPr>
            <p:nvPr/>
          </p:nvSpPr>
          <p:spPr bwMode="gray">
            <a:xfrm>
              <a:off x="375" y="1576"/>
              <a:ext cx="1940" cy="288"/>
            </a:xfrm>
            <a:prstGeom prst="homePlate">
              <a:avLst>
                <a:gd name="adj" fmla="val 25011"/>
              </a:avLst>
            </a:prstGeom>
            <a:solidFill>
              <a:srgbClr val="4DC19A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en-US" altLang="zh-TW" sz="16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6884" name="AutoShape 6"/>
            <p:cNvSpPr>
              <a:spLocks noChangeArrowheads="1"/>
            </p:cNvSpPr>
            <p:nvPr/>
          </p:nvSpPr>
          <p:spPr bwMode="gray">
            <a:xfrm>
              <a:off x="375" y="1960"/>
              <a:ext cx="1948" cy="288"/>
            </a:xfrm>
            <a:prstGeom prst="homePlate">
              <a:avLst>
                <a:gd name="adj" fmla="val 23611"/>
              </a:avLst>
            </a:prstGeom>
            <a:solidFill>
              <a:srgbClr val="D97300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en-US" altLang="zh-TW" sz="16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6885" name="AutoShape 7"/>
            <p:cNvSpPr>
              <a:spLocks noChangeArrowheads="1"/>
            </p:cNvSpPr>
            <p:nvPr/>
          </p:nvSpPr>
          <p:spPr bwMode="gray">
            <a:xfrm flipH="1">
              <a:off x="3485" y="1192"/>
              <a:ext cx="1948" cy="288"/>
            </a:xfrm>
            <a:prstGeom prst="homePlate">
              <a:avLst>
                <a:gd name="adj" fmla="val 22953"/>
              </a:avLst>
            </a:prstGeom>
            <a:solidFill>
              <a:srgbClr val="F71762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en-US" altLang="zh-TW" sz="16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 flipH="1">
              <a:off x="3487" y="1960"/>
              <a:ext cx="1946" cy="288"/>
            </a:xfrm>
            <a:prstGeom prst="homePlate">
              <a:avLst>
                <a:gd name="adj" fmla="val 22930"/>
              </a:avLst>
            </a:prstGeom>
            <a:solidFill>
              <a:srgbClr val="D97300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lang="zh-TW" altLang="zh-TW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閱讀</a:t>
              </a: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kumimoji="0" lang="en-US" altLang="zh-TW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gray">
            <a:xfrm flipH="1">
              <a:off x="3485" y="1576"/>
              <a:ext cx="1948" cy="288"/>
            </a:xfrm>
            <a:prstGeom prst="homePlate">
              <a:avLst>
                <a:gd name="adj" fmla="val 24331"/>
              </a:avLst>
            </a:prstGeom>
            <a:solidFill>
              <a:srgbClr val="4DC19A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lang="en-US" altLang="zh-TW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lang="zh-TW" altLang="zh-TW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遊戲</a:t>
              </a: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kumimoji="0" lang="en-US" altLang="zh-TW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36888" name="AutoShape 10"/>
            <p:cNvSpPr>
              <a:spLocks noChangeArrowheads="1"/>
            </p:cNvSpPr>
            <p:nvPr/>
          </p:nvSpPr>
          <p:spPr bwMode="auto">
            <a:xfrm>
              <a:off x="2247" y="1192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89" name="AutoShape 11"/>
            <p:cNvSpPr>
              <a:spLocks noChangeArrowheads="1"/>
            </p:cNvSpPr>
            <p:nvPr/>
          </p:nvSpPr>
          <p:spPr bwMode="auto">
            <a:xfrm>
              <a:off x="2247" y="1576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90" name="AutoShape 12"/>
            <p:cNvSpPr>
              <a:spLocks noChangeArrowheads="1"/>
            </p:cNvSpPr>
            <p:nvPr/>
          </p:nvSpPr>
          <p:spPr bwMode="auto">
            <a:xfrm>
              <a:off x="2255" y="1962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91" name="AutoShape 13"/>
            <p:cNvSpPr>
              <a:spLocks noChangeArrowheads="1"/>
            </p:cNvSpPr>
            <p:nvPr/>
          </p:nvSpPr>
          <p:spPr bwMode="auto">
            <a:xfrm flipH="1">
              <a:off x="3273" y="1192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92" name="AutoShape 14"/>
            <p:cNvSpPr>
              <a:spLocks noChangeArrowheads="1"/>
            </p:cNvSpPr>
            <p:nvPr/>
          </p:nvSpPr>
          <p:spPr bwMode="auto">
            <a:xfrm flipH="1">
              <a:off x="3273" y="1576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93" name="AutoShape 15"/>
            <p:cNvSpPr>
              <a:spLocks noChangeArrowheads="1"/>
            </p:cNvSpPr>
            <p:nvPr/>
          </p:nvSpPr>
          <p:spPr bwMode="auto">
            <a:xfrm flipH="1">
              <a:off x="3273" y="1960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gray">
            <a:xfrm flipH="1">
              <a:off x="3485" y="2353"/>
              <a:ext cx="1948" cy="288"/>
            </a:xfrm>
            <a:prstGeom prst="homePlate">
              <a:avLst>
                <a:gd name="adj" fmla="val 22953"/>
              </a:avLst>
            </a:prstGeom>
            <a:solidFill>
              <a:schemeClr val="bg2">
                <a:lumMod val="50000"/>
              </a:schemeClr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lang="zh-TW" altLang="zh-TW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角色扮演</a:t>
              </a: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kumimoji="0" lang="en-US" altLang="zh-TW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gray">
            <a:xfrm flipH="1">
              <a:off x="3487" y="3121"/>
              <a:ext cx="1946" cy="288"/>
            </a:xfrm>
            <a:prstGeom prst="homePlate">
              <a:avLst>
                <a:gd name="adj" fmla="val 22930"/>
              </a:avLst>
            </a:prstGeom>
            <a:solidFill>
              <a:srgbClr val="D97300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lang="zh-TW" altLang="zh-TW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線上研究</a:t>
              </a: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kumimoji="0" lang="en-US" altLang="zh-TW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 flipH="1">
              <a:off x="3485" y="2737"/>
              <a:ext cx="1948" cy="288"/>
            </a:xfrm>
            <a:prstGeom prst="homePlate">
              <a:avLst>
                <a:gd name="adj" fmla="val 24331"/>
              </a:avLst>
            </a:prstGeom>
            <a:solidFill>
              <a:srgbClr val="E727DE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lang="en-US" altLang="zh-TW" sz="24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lang="zh-TW" altLang="zh-TW" sz="2400" dirty="0" smtClean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模擬</a:t>
              </a: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endParaRPr kumimoji="0" lang="en-US" altLang="zh-TW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36897" name="AutoShape 19"/>
            <p:cNvSpPr>
              <a:spLocks noChangeArrowheads="1"/>
            </p:cNvSpPr>
            <p:nvPr/>
          </p:nvSpPr>
          <p:spPr bwMode="auto">
            <a:xfrm flipH="1">
              <a:off x="3273" y="2353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98" name="AutoShape 20"/>
            <p:cNvSpPr>
              <a:spLocks noChangeArrowheads="1"/>
            </p:cNvSpPr>
            <p:nvPr/>
          </p:nvSpPr>
          <p:spPr bwMode="auto">
            <a:xfrm flipH="1">
              <a:off x="3273" y="2737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899" name="AutoShape 21"/>
            <p:cNvSpPr>
              <a:spLocks noChangeArrowheads="1"/>
            </p:cNvSpPr>
            <p:nvPr/>
          </p:nvSpPr>
          <p:spPr bwMode="auto">
            <a:xfrm flipH="1">
              <a:off x="3273" y="3121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21" name="AutoShape 22"/>
            <p:cNvSpPr>
              <a:spLocks noChangeArrowheads="1"/>
            </p:cNvSpPr>
            <p:nvPr/>
          </p:nvSpPr>
          <p:spPr bwMode="gray">
            <a:xfrm>
              <a:off x="375" y="2381"/>
              <a:ext cx="1946" cy="288"/>
            </a:xfrm>
            <a:prstGeom prst="homePlate">
              <a:avLst>
                <a:gd name="adj" fmla="val 26402"/>
              </a:avLst>
            </a:prstGeom>
            <a:solidFill>
              <a:schemeClr val="bg2">
                <a:lumMod val="50000"/>
              </a:schemeClr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  <a:defRPr/>
              </a:pPr>
              <a:r>
                <a:rPr kumimoji="0" lang="en-US" altLang="zh-TW" sz="1600" dirty="0" smtClean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6901" name="AutoShape 23"/>
            <p:cNvSpPr>
              <a:spLocks noChangeArrowheads="1"/>
            </p:cNvSpPr>
            <p:nvPr/>
          </p:nvSpPr>
          <p:spPr bwMode="gray">
            <a:xfrm>
              <a:off x="375" y="2765"/>
              <a:ext cx="1940" cy="288"/>
            </a:xfrm>
            <a:prstGeom prst="homePlate">
              <a:avLst>
                <a:gd name="adj" fmla="val 25011"/>
              </a:avLst>
            </a:prstGeom>
            <a:solidFill>
              <a:srgbClr val="E727DE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en-US" altLang="zh-TW" sz="16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6902" name="AutoShape 24"/>
            <p:cNvSpPr>
              <a:spLocks noChangeArrowheads="1"/>
            </p:cNvSpPr>
            <p:nvPr/>
          </p:nvSpPr>
          <p:spPr bwMode="gray">
            <a:xfrm>
              <a:off x="375" y="3149"/>
              <a:ext cx="1948" cy="288"/>
            </a:xfrm>
            <a:prstGeom prst="homePlate">
              <a:avLst>
                <a:gd name="adj" fmla="val 23611"/>
              </a:avLst>
            </a:prstGeom>
            <a:solidFill>
              <a:srgbClr val="D97300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FontTx/>
                <a:buNone/>
              </a:pPr>
              <a:r>
                <a:rPr kumimoji="0" lang="en-US" altLang="zh-TW" sz="16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6903" name="AutoShape 25"/>
            <p:cNvSpPr>
              <a:spLocks noChangeArrowheads="1"/>
            </p:cNvSpPr>
            <p:nvPr/>
          </p:nvSpPr>
          <p:spPr bwMode="auto">
            <a:xfrm>
              <a:off x="2247" y="2381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04" name="AutoShape 26"/>
            <p:cNvSpPr>
              <a:spLocks noChangeArrowheads="1"/>
            </p:cNvSpPr>
            <p:nvPr/>
          </p:nvSpPr>
          <p:spPr bwMode="auto">
            <a:xfrm>
              <a:off x="2247" y="2765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905" name="AutoShape 27"/>
            <p:cNvSpPr>
              <a:spLocks noChangeArrowheads="1"/>
            </p:cNvSpPr>
            <p:nvPr/>
          </p:nvSpPr>
          <p:spPr bwMode="auto">
            <a:xfrm>
              <a:off x="2255" y="3151"/>
              <a:ext cx="280" cy="288"/>
            </a:xfrm>
            <a:prstGeom prst="chevron">
              <a:avLst>
                <a:gd name="adj" fmla="val 25000"/>
              </a:avLst>
            </a:prstGeom>
            <a:solidFill>
              <a:srgbClr val="363636">
                <a:alpha val="50195"/>
              </a:srgbClr>
            </a:solidFill>
            <a:ln w="12700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6869" name="矩形 29"/>
          <p:cNvSpPr>
            <a:spLocks noChangeArrowheads="1"/>
          </p:cNvSpPr>
          <p:nvPr/>
        </p:nvSpPr>
        <p:spPr bwMode="auto">
          <a:xfrm>
            <a:off x="4159250" y="3006725"/>
            <a:ext cx="9032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學習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活動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矩形 30"/>
          <p:cNvSpPr>
            <a:spLocks noChangeArrowheads="1"/>
          </p:cNvSpPr>
          <p:nvPr/>
        </p:nvSpPr>
        <p:spPr bwMode="auto">
          <a:xfrm>
            <a:off x="1331913" y="144145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腦力激盪法</a:t>
            </a:r>
          </a:p>
        </p:txBody>
      </p:sp>
      <p:sp>
        <p:nvSpPr>
          <p:cNvPr id="36871" name="矩形 31"/>
          <p:cNvSpPr>
            <a:spLocks noChangeArrowheads="1"/>
          </p:cNvSpPr>
          <p:nvPr/>
        </p:nvSpPr>
        <p:spPr bwMode="auto">
          <a:xfrm>
            <a:off x="1382713" y="21256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小組討論</a:t>
            </a:r>
          </a:p>
        </p:txBody>
      </p:sp>
      <p:sp>
        <p:nvSpPr>
          <p:cNvPr id="36872" name="矩形 32"/>
          <p:cNvSpPr>
            <a:spLocks noChangeArrowheads="1"/>
          </p:cNvSpPr>
          <p:nvPr/>
        </p:nvSpPr>
        <p:spPr bwMode="auto">
          <a:xfrm>
            <a:off x="1416050" y="28956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個案研討</a:t>
            </a:r>
          </a:p>
        </p:txBody>
      </p:sp>
      <p:sp>
        <p:nvSpPr>
          <p:cNvPr id="36873" name="矩形 33"/>
          <p:cNvSpPr>
            <a:spLocks noChangeArrowheads="1"/>
          </p:cNvSpPr>
          <p:nvPr/>
        </p:nvSpPr>
        <p:spPr bwMode="auto">
          <a:xfrm>
            <a:off x="1370013" y="3719513"/>
            <a:ext cx="203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意外事件分析</a:t>
            </a:r>
          </a:p>
        </p:txBody>
      </p:sp>
      <p:sp>
        <p:nvSpPr>
          <p:cNvPr id="36874" name="矩形 34"/>
          <p:cNvSpPr>
            <a:spLocks noChangeArrowheads="1"/>
          </p:cNvSpPr>
          <p:nvPr/>
        </p:nvSpPr>
        <p:spPr bwMode="auto">
          <a:xfrm>
            <a:off x="1554163" y="4479925"/>
            <a:ext cx="1501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示範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講演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5" name="矩形 35"/>
          <p:cNvSpPr>
            <a:spLocks noChangeArrowheads="1"/>
          </p:cNvSpPr>
          <p:nvPr/>
        </p:nvSpPr>
        <p:spPr bwMode="auto">
          <a:xfrm>
            <a:off x="1817688" y="5287963"/>
            <a:ext cx="80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討論</a:t>
            </a:r>
          </a:p>
        </p:txBody>
      </p:sp>
      <p:sp>
        <p:nvSpPr>
          <p:cNvPr id="36876" name="矩形 36"/>
          <p:cNvSpPr>
            <a:spLocks noChangeArrowheads="1"/>
          </p:cNvSpPr>
          <p:nvPr/>
        </p:nvSpPr>
        <p:spPr bwMode="auto">
          <a:xfrm>
            <a:off x="6300788" y="1409700"/>
            <a:ext cx="211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田野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旅行</a:t>
            </a:r>
            <a:r>
              <a:rPr lang="en-US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/</a:t>
            </a: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拜訪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AutoShape 21"/>
          <p:cNvSpPr>
            <a:spLocks noChangeArrowheads="1"/>
          </p:cNvSpPr>
          <p:nvPr/>
        </p:nvSpPr>
        <p:spPr bwMode="auto">
          <a:xfrm flipH="1">
            <a:off x="5195888" y="5853113"/>
            <a:ext cx="444500" cy="569912"/>
          </a:xfrm>
          <a:prstGeom prst="chevron">
            <a:avLst>
              <a:gd name="adj" fmla="val 25000"/>
            </a:avLst>
          </a:prstGeom>
          <a:solidFill>
            <a:srgbClr val="363636">
              <a:alpha val="50195"/>
            </a:srgbClr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gray">
          <a:xfrm flipH="1">
            <a:off x="5561013" y="5856288"/>
            <a:ext cx="3089275" cy="569912"/>
          </a:xfrm>
          <a:prstGeom prst="homePlate">
            <a:avLst>
              <a:gd name="adj" fmla="val 22930"/>
            </a:avLst>
          </a:prstGeom>
          <a:solidFill>
            <a:srgbClr val="9A08B2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45720" tIns="44450" rIns="45720" bIns="4445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zh-TW" altLang="en-US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辯論</a:t>
            </a:r>
            <a:endParaRPr kumimoji="0" lang="en-US" altLang="zh-TW" sz="24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879" name="AutoShape 27"/>
          <p:cNvSpPr>
            <a:spLocks noChangeArrowheads="1"/>
          </p:cNvSpPr>
          <p:nvPr/>
        </p:nvSpPr>
        <p:spPr bwMode="auto">
          <a:xfrm>
            <a:off x="3594100" y="5913438"/>
            <a:ext cx="444500" cy="571500"/>
          </a:xfrm>
          <a:prstGeom prst="chevron">
            <a:avLst>
              <a:gd name="adj" fmla="val 25000"/>
            </a:avLst>
          </a:prstGeom>
          <a:solidFill>
            <a:srgbClr val="363636">
              <a:alpha val="50195"/>
            </a:srgbClr>
          </a:solidFill>
          <a:ln w="12700">
            <a:solidFill>
              <a:srgbClr val="96969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AutoShape 24"/>
          <p:cNvSpPr>
            <a:spLocks noChangeArrowheads="1"/>
          </p:cNvSpPr>
          <p:nvPr/>
        </p:nvSpPr>
        <p:spPr bwMode="gray">
          <a:xfrm>
            <a:off x="574675" y="5913438"/>
            <a:ext cx="3092450" cy="571500"/>
          </a:xfrm>
          <a:prstGeom prst="homePlate">
            <a:avLst>
              <a:gd name="adj" fmla="val 23611"/>
            </a:avLst>
          </a:prstGeom>
          <a:solidFill>
            <a:srgbClr val="9A08B2"/>
          </a:solidFill>
          <a:ln w="12700" algn="ctr">
            <a:solidFill>
              <a:srgbClr val="969696"/>
            </a:solidFill>
            <a:miter lim="800000"/>
            <a:headEnd/>
            <a:tailEnd/>
          </a:ln>
        </p:spPr>
        <p:txBody>
          <a:bodyPr lIns="45720" tIns="44450" rIns="45720" bIns="44450"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>
              <a:lnSpc>
                <a:spcPct val="85000"/>
              </a:lnSpc>
              <a:spcBef>
                <a:spcPct val="30000"/>
              </a:spcBef>
              <a:defRPr/>
            </a:pPr>
            <a:r>
              <a:rPr kumimoji="0" lang="en-US" altLang="zh-TW" sz="1600" dirty="0" smtClean="0">
                <a:solidFill>
                  <a:srgbClr val="FFFF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kumimoji="0" lang="zh-TW" altLang="en-US" sz="2400" dirty="0" smtClean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工作清單</a:t>
            </a:r>
            <a:endParaRPr kumimoji="0" lang="en-US" altLang="zh-TW" sz="2400" dirty="0" smtClean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81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講師訓練風格</a:t>
            </a:r>
            <a:r>
              <a:rPr lang="en-US" altLang="zh-TW" sz="4400" smtClean="0">
                <a:solidFill>
                  <a:schemeClr val="tx1"/>
                </a:solidFill>
              </a:rPr>
              <a:t>~</a:t>
            </a:r>
            <a:r>
              <a:rPr lang="en-US" altLang="zh-TW" sz="2400" smtClean="0">
                <a:solidFill>
                  <a:schemeClr val="tx1"/>
                </a:solidFill>
              </a:rPr>
              <a:t>Teeters &amp; Hodges</a:t>
            </a:r>
            <a:endParaRPr lang="zh-TW" altLang="en-US" sz="2400" smtClean="0">
              <a:solidFill>
                <a:schemeClr val="tx1"/>
              </a:solidFill>
            </a:endParaRPr>
          </a:p>
        </p:txBody>
      </p:sp>
      <p:sp>
        <p:nvSpPr>
          <p:cNvPr id="37891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403648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F2B69D-0B1B-4618-89BF-ED7CDAA34F24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11975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AADBAE-5729-4864-9255-6C326CC75EB9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7893" name="Group 2"/>
          <p:cNvGrpSpPr>
            <a:grpSpLocks/>
          </p:cNvGrpSpPr>
          <p:nvPr/>
        </p:nvGrpSpPr>
        <p:grpSpPr bwMode="auto">
          <a:xfrm>
            <a:off x="755650" y="1212850"/>
            <a:ext cx="7848600" cy="4879975"/>
            <a:chOff x="696" y="981"/>
            <a:chExt cx="4316" cy="2521"/>
          </a:xfrm>
        </p:grpSpPr>
        <p:sp>
          <p:nvSpPr>
            <p:cNvPr id="37898" name="AutoShape 3"/>
            <p:cNvSpPr>
              <a:spLocks noChangeArrowheads="1"/>
            </p:cNvSpPr>
            <p:nvPr/>
          </p:nvSpPr>
          <p:spPr bwMode="auto">
            <a:xfrm>
              <a:off x="1366" y="1319"/>
              <a:ext cx="2976" cy="1845"/>
            </a:xfrm>
            <a:prstGeom prst="flowChartDecision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899" name="AutoShape 4"/>
            <p:cNvSpPr>
              <a:spLocks noChangeArrowheads="1"/>
            </p:cNvSpPr>
            <p:nvPr/>
          </p:nvSpPr>
          <p:spPr bwMode="gray">
            <a:xfrm>
              <a:off x="696" y="1976"/>
              <a:ext cx="1111" cy="531"/>
            </a:xfrm>
            <a:prstGeom prst="roundRect">
              <a:avLst>
                <a:gd name="adj" fmla="val 16667"/>
              </a:avLst>
            </a:prstGeom>
            <a:solidFill>
              <a:srgbClr val="63E7CE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系統性風格</a:t>
              </a:r>
            </a:p>
          </p:txBody>
        </p:sp>
        <p:sp>
          <p:nvSpPr>
            <p:cNvPr id="37900" name="AutoShape 5"/>
            <p:cNvSpPr>
              <a:spLocks noChangeArrowheads="1"/>
            </p:cNvSpPr>
            <p:nvPr/>
          </p:nvSpPr>
          <p:spPr bwMode="gray">
            <a:xfrm>
              <a:off x="3901" y="1976"/>
              <a:ext cx="1111" cy="531"/>
            </a:xfrm>
            <a:prstGeom prst="roundRect">
              <a:avLst>
                <a:gd name="adj" fmla="val 16667"/>
              </a:avLst>
            </a:prstGeom>
            <a:solidFill>
              <a:srgbClr val="FCC0E8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自發性風格</a:t>
              </a: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gray">
            <a:xfrm>
              <a:off x="2298" y="981"/>
              <a:ext cx="1112" cy="533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hangingPunct="1">
                <a:defRPr/>
              </a:pPr>
              <a:r>
                <a:rPr lang="zh-TW" altLang="en-US" sz="2800" dirty="0">
                  <a:ea typeface="標楷體" panose="03000509000000000000" pitchFamily="65" charset="-120"/>
                </a:rPr>
                <a:t>安全性風格</a:t>
              </a:r>
            </a:p>
          </p:txBody>
        </p:sp>
        <p:sp>
          <p:nvSpPr>
            <p:cNvPr id="37902" name="AutoShape 7"/>
            <p:cNvSpPr>
              <a:spLocks noChangeArrowheads="1"/>
            </p:cNvSpPr>
            <p:nvPr/>
          </p:nvSpPr>
          <p:spPr bwMode="gray">
            <a:xfrm>
              <a:off x="2298" y="2969"/>
              <a:ext cx="1112" cy="533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刺激性風格</a:t>
              </a:r>
            </a:p>
          </p:txBody>
        </p:sp>
        <p:sp>
          <p:nvSpPr>
            <p:cNvPr id="37903" name="AutoShape 8"/>
            <p:cNvSpPr>
              <a:spLocks noChangeArrowheads="1"/>
            </p:cNvSpPr>
            <p:nvPr/>
          </p:nvSpPr>
          <p:spPr bwMode="gray">
            <a:xfrm>
              <a:off x="2298" y="1976"/>
              <a:ext cx="1112" cy="531"/>
            </a:xfrm>
            <a:prstGeom prst="roundRect">
              <a:avLst>
                <a:gd name="adj" fmla="val 16667"/>
              </a:avLst>
            </a:prstGeom>
            <a:solidFill>
              <a:srgbClr val="F7176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講師訓練</a:t>
              </a:r>
              <a:endParaRPr lang="en-US" altLang="zh-TW" sz="28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風格</a:t>
              </a:r>
            </a:p>
          </p:txBody>
        </p:sp>
        <p:cxnSp>
          <p:nvCxnSpPr>
            <p:cNvPr id="37904" name="AutoShape 9"/>
            <p:cNvCxnSpPr>
              <a:cxnSpLocks noChangeShapeType="1"/>
              <a:stCxn id="20" idx="2"/>
              <a:endCxn id="37903" idx="0"/>
            </p:cNvCxnSpPr>
            <p:nvPr/>
          </p:nvCxnSpPr>
          <p:spPr bwMode="auto">
            <a:xfrm>
              <a:off x="2854" y="1514"/>
              <a:ext cx="0" cy="462"/>
            </a:xfrm>
            <a:prstGeom prst="straightConnector1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5" name="AutoShape 10"/>
            <p:cNvCxnSpPr>
              <a:cxnSpLocks noChangeShapeType="1"/>
              <a:stCxn id="37900" idx="1"/>
              <a:endCxn id="37903" idx="3"/>
            </p:cNvCxnSpPr>
            <p:nvPr/>
          </p:nvCxnSpPr>
          <p:spPr bwMode="auto">
            <a:xfrm flipH="1">
              <a:off x="3410" y="2242"/>
              <a:ext cx="491" cy="0"/>
            </a:xfrm>
            <a:prstGeom prst="straightConnector1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6" name="AutoShape 11"/>
            <p:cNvCxnSpPr>
              <a:cxnSpLocks noChangeShapeType="1"/>
              <a:stCxn id="37902" idx="0"/>
              <a:endCxn id="37903" idx="2"/>
            </p:cNvCxnSpPr>
            <p:nvPr/>
          </p:nvCxnSpPr>
          <p:spPr bwMode="auto">
            <a:xfrm flipV="1">
              <a:off x="2854" y="2507"/>
              <a:ext cx="0" cy="462"/>
            </a:xfrm>
            <a:prstGeom prst="straightConnector1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907" name="AutoShape 12"/>
            <p:cNvCxnSpPr>
              <a:cxnSpLocks noChangeShapeType="1"/>
              <a:stCxn id="37899" idx="3"/>
              <a:endCxn id="37903" idx="1"/>
            </p:cNvCxnSpPr>
            <p:nvPr/>
          </p:nvCxnSpPr>
          <p:spPr bwMode="auto">
            <a:xfrm>
              <a:off x="1807" y="2242"/>
              <a:ext cx="491" cy="0"/>
            </a:xfrm>
            <a:prstGeom prst="straightConnector1">
              <a:avLst/>
            </a:prstGeom>
            <a:noFill/>
            <a:ln w="41275">
              <a:solidFill>
                <a:schemeClr val="bg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7894" name="橢圓形圖說文字 26"/>
          <p:cNvSpPr>
            <a:spLocks noChangeArrowheads="1"/>
          </p:cNvSpPr>
          <p:nvPr/>
        </p:nvSpPr>
        <p:spPr bwMode="auto">
          <a:xfrm>
            <a:off x="5691188" y="1212850"/>
            <a:ext cx="3354387" cy="1225550"/>
          </a:xfrm>
          <a:prstGeom prst="wedgeEllipseCallout">
            <a:avLst>
              <a:gd name="adj1" fmla="val -54116"/>
              <a:gd name="adj2" fmla="val 11449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幫助學習者感到放鬆和被接納</a:t>
            </a:r>
          </a:p>
        </p:txBody>
      </p:sp>
      <p:sp>
        <p:nvSpPr>
          <p:cNvPr id="37895" name="橢圓形圖說文字 27"/>
          <p:cNvSpPr>
            <a:spLocks noChangeArrowheads="1"/>
          </p:cNvSpPr>
          <p:nvPr/>
        </p:nvSpPr>
        <p:spPr bwMode="auto">
          <a:xfrm>
            <a:off x="5795963" y="4194175"/>
            <a:ext cx="3348037" cy="1187450"/>
          </a:xfrm>
          <a:prstGeom prst="wedgeEllipseCallout">
            <a:avLst>
              <a:gd name="adj1" fmla="val 27755"/>
              <a:gd name="adj2" fmla="val -75236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允許不預期性，學習者自由探索</a:t>
            </a:r>
          </a:p>
        </p:txBody>
      </p:sp>
      <p:sp>
        <p:nvSpPr>
          <p:cNvPr id="37896" name="橢圓形圖說文字 28"/>
          <p:cNvSpPr>
            <a:spLocks noChangeArrowheads="1"/>
          </p:cNvSpPr>
          <p:nvPr/>
        </p:nvSpPr>
        <p:spPr bwMode="auto">
          <a:xfrm>
            <a:off x="314325" y="2068513"/>
            <a:ext cx="2938463" cy="12461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有系統、可預期的教學計劃</a:t>
            </a:r>
          </a:p>
        </p:txBody>
      </p:sp>
      <p:sp>
        <p:nvSpPr>
          <p:cNvPr id="37897" name="橢圓形圖說文字 29"/>
          <p:cNvSpPr>
            <a:spLocks noChangeArrowheads="1"/>
          </p:cNvSpPr>
          <p:nvPr/>
        </p:nvSpPr>
        <p:spPr bwMode="auto">
          <a:xfrm>
            <a:off x="373063" y="4745038"/>
            <a:ext cx="3354387" cy="1295400"/>
          </a:xfrm>
          <a:prstGeom prst="wedgeEllipseCallout">
            <a:avLst>
              <a:gd name="adj1" fmla="val 52046"/>
              <a:gd name="adj2" fmla="val 29801"/>
            </a:avLst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激發、激勵和挑戰學習者去改變</a:t>
            </a:r>
          </a:p>
        </p:txBody>
      </p:sp>
    </p:spTree>
    <p:extLst>
      <p:ext uri="{BB962C8B-B14F-4D97-AF65-F5344CB8AC3E}">
        <p14:creationId xmlns:p14="http://schemas.microsoft.com/office/powerpoint/2010/main" val="420451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chemeClr val="tx1"/>
                </a:solidFill>
              </a:rPr>
              <a:t>學習目標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mtClean="0">
                <a:solidFill>
                  <a:schemeClr val="tx1"/>
                </a:solidFill>
              </a:rPr>
              <a:t>使學習者在接受一個小時的訓練課程後，能使用適當的教學技巧，教導職業安全衛生教育相關課程，以減少校園災害發生的頻率。</a:t>
            </a:r>
          </a:p>
        </p:txBody>
      </p:sp>
      <p:sp>
        <p:nvSpPr>
          <p:cNvPr id="6148" name="日期版面配置區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2523F0-AA8A-4A09-9AD7-8A82685F0396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9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B9B304-BBC3-408D-8A0D-0D1D5BA39AD7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8701" r="9444" b="59801"/>
          <a:stretch>
            <a:fillRect/>
          </a:stretch>
        </p:blipFill>
        <p:spPr bwMode="auto">
          <a:xfrm>
            <a:off x="11113" y="4652963"/>
            <a:ext cx="9144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56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5"/>
          <p:cNvSpPr>
            <a:spLocks noChangeShapeType="1"/>
          </p:cNvSpPr>
          <p:nvPr/>
        </p:nvSpPr>
        <p:spPr bwMode="auto">
          <a:xfrm>
            <a:off x="3203575" y="3615655"/>
            <a:ext cx="3097213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891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認知學習活動的選擇</a:t>
            </a:r>
          </a:p>
        </p:txBody>
      </p:sp>
      <p:sp>
        <p:nvSpPr>
          <p:cNvPr id="38916" name="日期版面配置區 1"/>
          <p:cNvSpPr>
            <a:spLocks noGrp="1"/>
          </p:cNvSpPr>
          <p:nvPr>
            <p:ph type="dt" sz="quarter" idx="10"/>
          </p:nvPr>
        </p:nvSpPr>
        <p:spPr>
          <a:xfrm>
            <a:off x="1808328" y="62011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52AAF7-8900-40E5-A660-30C5588AEC91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6116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6E9BF9-5356-4CC0-AFE6-2E0A1884C59D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8918" name="Group 2"/>
          <p:cNvGrpSpPr>
            <a:grpSpLocks/>
          </p:cNvGrpSpPr>
          <p:nvPr/>
        </p:nvGrpSpPr>
        <p:grpSpPr bwMode="auto">
          <a:xfrm>
            <a:off x="1619250" y="1247105"/>
            <a:ext cx="6324600" cy="4702175"/>
            <a:chOff x="1020" y="618"/>
            <a:chExt cx="3984" cy="2962"/>
          </a:xfrm>
        </p:grpSpPr>
        <p:sp>
          <p:nvSpPr>
            <p:cNvPr id="38921" name="Line 3"/>
            <p:cNvSpPr>
              <a:spLocks noChangeShapeType="1"/>
            </p:cNvSpPr>
            <p:nvPr/>
          </p:nvSpPr>
          <p:spPr bwMode="auto">
            <a:xfrm>
              <a:off x="2608" y="981"/>
              <a:ext cx="862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8922" name="Line 4"/>
            <p:cNvSpPr>
              <a:spLocks noChangeShapeType="1"/>
            </p:cNvSpPr>
            <p:nvPr/>
          </p:nvSpPr>
          <p:spPr bwMode="auto">
            <a:xfrm>
              <a:off x="2608" y="3203"/>
              <a:ext cx="862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8923" name="Line 5"/>
            <p:cNvSpPr>
              <a:spLocks noChangeShapeType="1"/>
            </p:cNvSpPr>
            <p:nvPr/>
          </p:nvSpPr>
          <p:spPr bwMode="auto">
            <a:xfrm>
              <a:off x="2336" y="1434"/>
              <a:ext cx="1394" cy="1309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8924" name="Line 6"/>
            <p:cNvSpPr>
              <a:spLocks noChangeShapeType="1"/>
            </p:cNvSpPr>
            <p:nvPr/>
          </p:nvSpPr>
          <p:spPr bwMode="auto">
            <a:xfrm flipV="1">
              <a:off x="2336" y="1454"/>
              <a:ext cx="1367" cy="1296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8925" name="Oval 7"/>
            <p:cNvSpPr>
              <a:spLocks noChangeArrowheads="1"/>
            </p:cNvSpPr>
            <p:nvPr/>
          </p:nvSpPr>
          <p:spPr bwMode="gray">
            <a:xfrm>
              <a:off x="1020" y="618"/>
              <a:ext cx="1588" cy="94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文章閱讀</a:t>
              </a:r>
            </a:p>
          </p:txBody>
        </p:sp>
        <p:sp>
          <p:nvSpPr>
            <p:cNvPr id="38926" name="Oval 8"/>
            <p:cNvSpPr>
              <a:spLocks noChangeArrowheads="1"/>
            </p:cNvSpPr>
            <p:nvPr/>
          </p:nvSpPr>
          <p:spPr bwMode="gray">
            <a:xfrm>
              <a:off x="3416" y="618"/>
              <a:ext cx="1588" cy="942"/>
            </a:xfrm>
            <a:prstGeom prst="ellipse">
              <a:avLst/>
            </a:prstGeom>
            <a:solidFill>
              <a:srgbClr val="FCC0E8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線上研究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gray">
            <a:xfrm>
              <a:off x="1020" y="2638"/>
              <a:ext cx="1588" cy="94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hangingPunct="1">
                <a:defRPr/>
              </a:pPr>
              <a:r>
                <a:rPr lang="zh-TW" altLang="en-US" sz="2800" dirty="0">
                  <a:ea typeface="標楷體" panose="03000509000000000000" pitchFamily="65" charset="-120"/>
                </a:rPr>
                <a:t>分組討論</a:t>
              </a:r>
            </a:p>
          </p:txBody>
        </p:sp>
        <p:sp>
          <p:nvSpPr>
            <p:cNvPr id="38928" name="Oval 10"/>
            <p:cNvSpPr>
              <a:spLocks noChangeArrowheads="1"/>
            </p:cNvSpPr>
            <p:nvPr/>
          </p:nvSpPr>
          <p:spPr bwMode="gray">
            <a:xfrm>
              <a:off x="3416" y="2638"/>
              <a:ext cx="1588" cy="94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講授</a:t>
              </a:r>
            </a:p>
          </p:txBody>
        </p:sp>
        <p:sp>
          <p:nvSpPr>
            <p:cNvPr id="38929" name="Oval 11"/>
            <p:cNvSpPr>
              <a:spLocks noChangeArrowheads="1"/>
            </p:cNvSpPr>
            <p:nvPr/>
          </p:nvSpPr>
          <p:spPr bwMode="gray">
            <a:xfrm>
              <a:off x="2245" y="1616"/>
              <a:ext cx="1588" cy="942"/>
            </a:xfrm>
            <a:prstGeom prst="ellipse">
              <a:avLst/>
            </a:prstGeom>
            <a:solidFill>
              <a:srgbClr val="F9598E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認知</a:t>
              </a:r>
            </a:p>
          </p:txBody>
        </p:sp>
      </p:grpSp>
      <p:sp>
        <p:nvSpPr>
          <p:cNvPr id="16" name="Oval 11"/>
          <p:cNvSpPr txBox="1">
            <a:spLocks noGrp="1" noChangeArrowheads="1"/>
          </p:cNvSpPr>
          <p:nvPr>
            <p:ph idx="1"/>
          </p:nvPr>
        </p:nvSpPr>
        <p:spPr bwMode="gray">
          <a:xfrm>
            <a:off x="827088" y="2934618"/>
            <a:ext cx="2376487" cy="139223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5400" algn="ctr"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意外事件分析</a:t>
            </a:r>
            <a:endParaRPr lang="zh-TW" altLang="en-US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Oval 11"/>
          <p:cNvSpPr txBox="1">
            <a:spLocks noChangeArrowheads="1"/>
          </p:cNvSpPr>
          <p:nvPr/>
        </p:nvSpPr>
        <p:spPr bwMode="gray">
          <a:xfrm>
            <a:off x="6300788" y="2947318"/>
            <a:ext cx="2374900" cy="133826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TW" altLang="en-US" sz="2800" kern="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腦力激盪</a:t>
            </a:r>
            <a:endParaRPr lang="zh-TW" altLang="en-US" sz="2800" kern="0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58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5"/>
          <p:cNvSpPr>
            <a:spLocks noChangeShapeType="1"/>
          </p:cNvSpPr>
          <p:nvPr/>
        </p:nvSpPr>
        <p:spPr bwMode="auto">
          <a:xfrm>
            <a:off x="3132138" y="3651151"/>
            <a:ext cx="3240087" cy="3175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39939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技能學習活動的選擇</a:t>
            </a:r>
          </a:p>
        </p:txBody>
      </p:sp>
      <p:sp>
        <p:nvSpPr>
          <p:cNvPr id="39940" name="日期版面配置區 1"/>
          <p:cNvSpPr>
            <a:spLocks noGrp="1"/>
          </p:cNvSpPr>
          <p:nvPr>
            <p:ph type="dt" sz="quarter" idx="10"/>
          </p:nvPr>
        </p:nvSpPr>
        <p:spPr>
          <a:xfrm>
            <a:off x="1812925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1F0244-E67C-49DB-9744-A24AFBE67CAF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1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07149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9834E9-AA63-4A46-99C0-57A64D6C3425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942" name="Group 2"/>
          <p:cNvGrpSpPr>
            <a:grpSpLocks/>
          </p:cNvGrpSpPr>
          <p:nvPr/>
        </p:nvGrpSpPr>
        <p:grpSpPr bwMode="auto">
          <a:xfrm>
            <a:off x="1619250" y="1319113"/>
            <a:ext cx="6324600" cy="4702175"/>
            <a:chOff x="1020" y="618"/>
            <a:chExt cx="3984" cy="2962"/>
          </a:xfrm>
        </p:grpSpPr>
        <p:sp>
          <p:nvSpPr>
            <p:cNvPr id="39945" name="Line 3"/>
            <p:cNvSpPr>
              <a:spLocks noChangeShapeType="1"/>
            </p:cNvSpPr>
            <p:nvPr/>
          </p:nvSpPr>
          <p:spPr bwMode="auto">
            <a:xfrm>
              <a:off x="2608" y="981"/>
              <a:ext cx="862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9946" name="Line 4"/>
            <p:cNvSpPr>
              <a:spLocks noChangeShapeType="1"/>
            </p:cNvSpPr>
            <p:nvPr/>
          </p:nvSpPr>
          <p:spPr bwMode="auto">
            <a:xfrm>
              <a:off x="2608" y="3203"/>
              <a:ext cx="862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9947" name="Line 5"/>
            <p:cNvSpPr>
              <a:spLocks noChangeShapeType="1"/>
            </p:cNvSpPr>
            <p:nvPr/>
          </p:nvSpPr>
          <p:spPr bwMode="auto">
            <a:xfrm>
              <a:off x="2336" y="1434"/>
              <a:ext cx="1394" cy="1309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39948" name="Line 6"/>
            <p:cNvSpPr>
              <a:spLocks noChangeShapeType="1"/>
            </p:cNvSpPr>
            <p:nvPr/>
          </p:nvSpPr>
          <p:spPr bwMode="auto">
            <a:xfrm flipV="1">
              <a:off x="2336" y="1454"/>
              <a:ext cx="1367" cy="1296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gray">
            <a:xfrm>
              <a:off x="1020" y="618"/>
              <a:ext cx="1588" cy="94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5400" algn="ctr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 eaLnBrk="1" hangingPunct="1">
                <a:defRPr/>
              </a:pPr>
              <a:r>
                <a:rPr lang="zh-TW" altLang="en-US" sz="2800" dirty="0">
                  <a:ea typeface="標楷體" panose="03000509000000000000" pitchFamily="65" charset="-120"/>
                </a:rPr>
                <a:t>個案研討</a:t>
              </a:r>
            </a:p>
          </p:txBody>
        </p:sp>
        <p:sp>
          <p:nvSpPr>
            <p:cNvPr id="39950" name="Oval 8"/>
            <p:cNvSpPr>
              <a:spLocks noChangeArrowheads="1"/>
            </p:cNvSpPr>
            <p:nvPr/>
          </p:nvSpPr>
          <p:spPr bwMode="gray">
            <a:xfrm>
              <a:off x="3416" y="618"/>
              <a:ext cx="1588" cy="942"/>
            </a:xfrm>
            <a:prstGeom prst="ellipse">
              <a:avLst/>
            </a:prstGeom>
            <a:solidFill>
              <a:srgbClr val="FCC0E8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角色扮演</a:t>
              </a:r>
            </a:p>
          </p:txBody>
        </p:sp>
        <p:sp>
          <p:nvSpPr>
            <p:cNvPr id="39951" name="Oval 9"/>
            <p:cNvSpPr>
              <a:spLocks noChangeArrowheads="1"/>
            </p:cNvSpPr>
            <p:nvPr/>
          </p:nvSpPr>
          <p:spPr bwMode="gray">
            <a:xfrm>
              <a:off x="1020" y="2638"/>
              <a:ext cx="1588" cy="94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工作清單</a:t>
              </a:r>
            </a:p>
          </p:txBody>
        </p:sp>
        <p:sp>
          <p:nvSpPr>
            <p:cNvPr id="39952" name="Oval 10"/>
            <p:cNvSpPr>
              <a:spLocks noChangeArrowheads="1"/>
            </p:cNvSpPr>
            <p:nvPr/>
          </p:nvSpPr>
          <p:spPr bwMode="gray">
            <a:xfrm>
              <a:off x="3416" y="2638"/>
              <a:ext cx="1588" cy="94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示範</a:t>
              </a:r>
            </a:p>
          </p:txBody>
        </p:sp>
        <p:sp>
          <p:nvSpPr>
            <p:cNvPr id="39953" name="Oval 11"/>
            <p:cNvSpPr>
              <a:spLocks noChangeArrowheads="1"/>
            </p:cNvSpPr>
            <p:nvPr/>
          </p:nvSpPr>
          <p:spPr bwMode="gray">
            <a:xfrm>
              <a:off x="2245" y="1616"/>
              <a:ext cx="1588" cy="942"/>
            </a:xfrm>
            <a:prstGeom prst="ellipse">
              <a:avLst/>
            </a:prstGeom>
            <a:solidFill>
              <a:srgbClr val="F9598E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技能</a:t>
              </a:r>
            </a:p>
          </p:txBody>
        </p:sp>
      </p:grpSp>
      <p:sp>
        <p:nvSpPr>
          <p:cNvPr id="39943" name="Oval 11"/>
          <p:cNvSpPr>
            <a:spLocks noGrp="1" noChangeArrowheads="1"/>
          </p:cNvSpPr>
          <p:nvPr>
            <p:ph idx="1"/>
          </p:nvPr>
        </p:nvSpPr>
        <p:spPr bwMode="gray">
          <a:xfrm>
            <a:off x="6372225" y="2995513"/>
            <a:ext cx="2303463" cy="1311275"/>
          </a:xfrm>
          <a:prstGeom prst="ellipse">
            <a:avLst/>
          </a:prstGeom>
          <a:solidFill>
            <a:srgbClr val="4DC19A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/>
          <a:p>
            <a:pPr marL="0" indent="0">
              <a:buFontTx/>
              <a:buNone/>
            </a:pPr>
            <a:r>
              <a:rPr lang="zh-TW" altLang="en-US" b="1" smtClean="0">
                <a:solidFill>
                  <a:schemeClr val="tx1"/>
                </a:solidFill>
              </a:rPr>
              <a:t>練習</a:t>
            </a:r>
          </a:p>
        </p:txBody>
      </p:sp>
      <p:sp>
        <p:nvSpPr>
          <p:cNvPr id="20" name="Oval 11"/>
          <p:cNvSpPr txBox="1">
            <a:spLocks noChangeArrowheads="1"/>
          </p:cNvSpPr>
          <p:nvPr/>
        </p:nvSpPr>
        <p:spPr bwMode="gray">
          <a:xfrm>
            <a:off x="827088" y="2995513"/>
            <a:ext cx="2305050" cy="131127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zh-TW" altLang="en-US" kern="0" dirty="0">
                <a:solidFill>
                  <a:schemeClr val="tx1"/>
                </a:solidFill>
                <a:ea typeface="標楷體" panose="03000509000000000000" pitchFamily="65" charset="-120"/>
              </a:rPr>
              <a:t>模擬</a:t>
            </a:r>
          </a:p>
        </p:txBody>
      </p:sp>
    </p:spTree>
    <p:extLst>
      <p:ext uri="{BB962C8B-B14F-4D97-AF65-F5344CB8AC3E}">
        <p14:creationId xmlns:p14="http://schemas.microsoft.com/office/powerpoint/2010/main" val="26721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態度學習活動的選擇</a:t>
            </a:r>
          </a:p>
        </p:txBody>
      </p:sp>
      <p:sp>
        <p:nvSpPr>
          <p:cNvPr id="40963" name="日期版面配置區 1"/>
          <p:cNvSpPr>
            <a:spLocks noGrp="1"/>
          </p:cNvSpPr>
          <p:nvPr>
            <p:ph type="dt" sz="quarter" idx="10"/>
          </p:nvPr>
        </p:nvSpPr>
        <p:spPr>
          <a:xfrm>
            <a:off x="1689100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074562-9CCA-48DA-86FB-2671DE16D129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4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6877050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390F1A-9A5F-4982-89A8-9CC481381D88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965" name="Group 2"/>
          <p:cNvGrpSpPr>
            <a:grpSpLocks/>
          </p:cNvGrpSpPr>
          <p:nvPr/>
        </p:nvGrpSpPr>
        <p:grpSpPr bwMode="auto">
          <a:xfrm>
            <a:off x="1619250" y="1319683"/>
            <a:ext cx="6913563" cy="4773613"/>
            <a:chOff x="1020" y="618"/>
            <a:chExt cx="4355" cy="3007"/>
          </a:xfrm>
        </p:grpSpPr>
        <p:sp>
          <p:nvSpPr>
            <p:cNvPr id="40967" name="Line 3"/>
            <p:cNvSpPr>
              <a:spLocks noChangeShapeType="1"/>
            </p:cNvSpPr>
            <p:nvPr/>
          </p:nvSpPr>
          <p:spPr bwMode="auto">
            <a:xfrm>
              <a:off x="2608" y="981"/>
              <a:ext cx="862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40968" name="Line 4"/>
            <p:cNvSpPr>
              <a:spLocks noChangeShapeType="1"/>
            </p:cNvSpPr>
            <p:nvPr/>
          </p:nvSpPr>
          <p:spPr bwMode="auto">
            <a:xfrm>
              <a:off x="1905" y="2212"/>
              <a:ext cx="862" cy="0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40969" name="Line 5"/>
            <p:cNvSpPr>
              <a:spLocks noChangeShapeType="1"/>
            </p:cNvSpPr>
            <p:nvPr/>
          </p:nvSpPr>
          <p:spPr bwMode="auto">
            <a:xfrm>
              <a:off x="2336" y="1434"/>
              <a:ext cx="1497" cy="1124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40970" name="Line 6"/>
            <p:cNvSpPr>
              <a:spLocks noChangeShapeType="1"/>
            </p:cNvSpPr>
            <p:nvPr/>
          </p:nvSpPr>
          <p:spPr bwMode="auto">
            <a:xfrm flipV="1">
              <a:off x="2408" y="1454"/>
              <a:ext cx="1367" cy="1296"/>
            </a:xfrm>
            <a:prstGeom prst="line">
              <a:avLst/>
            </a:prstGeom>
            <a:noFill/>
            <a:ln w="5715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 dirty="0">
                <a:ea typeface="標楷體" panose="03000509000000000000" pitchFamily="65" charset="-120"/>
              </a:endParaRPr>
            </a:p>
          </p:txBody>
        </p:sp>
        <p:sp>
          <p:nvSpPr>
            <p:cNvPr id="40971" name="Oval 7"/>
            <p:cNvSpPr>
              <a:spLocks noChangeArrowheads="1"/>
            </p:cNvSpPr>
            <p:nvPr/>
          </p:nvSpPr>
          <p:spPr bwMode="gray">
            <a:xfrm>
              <a:off x="1020" y="618"/>
              <a:ext cx="1588" cy="942"/>
            </a:xfrm>
            <a:prstGeom prst="ellipse">
              <a:avLst/>
            </a:prstGeom>
            <a:solidFill>
              <a:srgbClr val="FFA593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zh-TW" altLang="en-US" sz="2800" dirty="0">
                  <a:latin typeface="Times New Roman" panose="02020603050405020304" pitchFamily="18" charset="0"/>
                </a:rPr>
                <a:t>練習</a:t>
              </a:r>
            </a:p>
          </p:txBody>
        </p:sp>
        <p:sp>
          <p:nvSpPr>
            <p:cNvPr id="40972" name="Oval 8"/>
            <p:cNvSpPr>
              <a:spLocks noChangeArrowheads="1"/>
            </p:cNvSpPr>
            <p:nvPr/>
          </p:nvSpPr>
          <p:spPr bwMode="gray">
            <a:xfrm>
              <a:off x="3416" y="618"/>
              <a:ext cx="1588" cy="942"/>
            </a:xfrm>
            <a:prstGeom prst="ellipse">
              <a:avLst/>
            </a:prstGeom>
            <a:solidFill>
              <a:srgbClr val="FCC0E8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角色扮演</a:t>
              </a:r>
            </a:p>
          </p:txBody>
        </p:sp>
        <p:sp>
          <p:nvSpPr>
            <p:cNvPr id="40973" name="Oval 9"/>
            <p:cNvSpPr>
              <a:spLocks noChangeArrowheads="1"/>
            </p:cNvSpPr>
            <p:nvPr/>
          </p:nvSpPr>
          <p:spPr bwMode="gray">
            <a:xfrm>
              <a:off x="1802" y="2683"/>
              <a:ext cx="1588" cy="942"/>
            </a:xfrm>
            <a:prstGeom prst="ellipse">
              <a:avLst/>
            </a:prstGeom>
            <a:solidFill>
              <a:srgbClr val="A7F694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/>
              <a:r>
                <a:rPr lang="zh-TW" altLang="en-US" sz="2800" dirty="0">
                  <a:latin typeface="Times New Roman" panose="02020603050405020304" pitchFamily="18" charset="0"/>
                </a:rPr>
                <a:t>辯論</a:t>
              </a:r>
            </a:p>
          </p:txBody>
        </p:sp>
        <p:sp>
          <p:nvSpPr>
            <p:cNvPr id="40974" name="Oval 10"/>
            <p:cNvSpPr>
              <a:spLocks noChangeArrowheads="1"/>
            </p:cNvSpPr>
            <p:nvPr/>
          </p:nvSpPr>
          <p:spPr bwMode="gray">
            <a:xfrm>
              <a:off x="3787" y="2212"/>
              <a:ext cx="1588" cy="942"/>
            </a:xfrm>
            <a:prstGeom prst="ellipse">
              <a:avLst/>
            </a:prstGeom>
            <a:solidFill>
              <a:srgbClr val="AAD3FC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遊戲</a:t>
              </a:r>
            </a:p>
          </p:txBody>
        </p:sp>
        <p:sp>
          <p:nvSpPr>
            <p:cNvPr id="40975" name="Oval 11"/>
            <p:cNvSpPr>
              <a:spLocks noChangeArrowheads="1"/>
            </p:cNvSpPr>
            <p:nvPr/>
          </p:nvSpPr>
          <p:spPr bwMode="gray">
            <a:xfrm>
              <a:off x="2245" y="1616"/>
              <a:ext cx="1588" cy="942"/>
            </a:xfrm>
            <a:prstGeom prst="ellipse">
              <a:avLst/>
            </a:prstGeom>
            <a:solidFill>
              <a:srgbClr val="F9598E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36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態度</a:t>
              </a:r>
            </a:p>
          </p:txBody>
        </p:sp>
      </p:grpSp>
      <p:sp>
        <p:nvSpPr>
          <p:cNvPr id="16" name="Oval 8"/>
          <p:cNvSpPr>
            <a:spLocks noGrp="1" noChangeArrowheads="1"/>
          </p:cNvSpPr>
          <p:nvPr>
            <p:ph idx="1"/>
          </p:nvPr>
        </p:nvSpPr>
        <p:spPr bwMode="gray">
          <a:xfrm>
            <a:off x="468313" y="3183408"/>
            <a:ext cx="2519362" cy="149542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>
            <a:normAutofit fontScale="92500" lnSpcReduction="20000"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田野旅行</a:t>
            </a:r>
            <a:r>
              <a:rPr lang="en-US" altLang="zh-TW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/</a:t>
            </a:r>
            <a:r>
              <a:rPr lang="zh-TW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拜訪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zh-TW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3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演練</a:t>
            </a: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983016" y="623222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2378D288-3771-48E5-AF74-CA26576AA970}" type="slidenum">
              <a:rPr lang="zh-TW" altLang="en-US" sz="1600">
                <a:solidFill>
                  <a:schemeClr val="tx1"/>
                </a:solidFill>
                <a:latin typeface="標楷體" panose="03000509000000000000" pitchFamily="65" charset="-120"/>
              </a:rPr>
              <a:pPr algn="ctr"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600" dirty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sp>
        <p:nvSpPr>
          <p:cNvPr id="5" name="AutoShape 217"/>
          <p:cNvSpPr>
            <a:spLocks noChangeArrowheads="1"/>
          </p:cNvSpPr>
          <p:nvPr/>
        </p:nvSpPr>
        <p:spPr bwMode="auto">
          <a:xfrm>
            <a:off x="238125" y="2468563"/>
            <a:ext cx="6205538" cy="4200525"/>
          </a:xfrm>
          <a:prstGeom prst="roundRect">
            <a:avLst>
              <a:gd name="adj" fmla="val 3708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ko-KR" altLang="en-US" sz="2000" spc="-150" dirty="0">
              <a:latin typeface="標楷體" panose="03000509000000000000" pitchFamily="65" charset="-120"/>
            </a:endParaRPr>
          </a:p>
        </p:txBody>
      </p:sp>
      <p:sp>
        <p:nvSpPr>
          <p:cNvPr id="7" name="AutoShape 220"/>
          <p:cNvSpPr>
            <a:spLocks noChangeArrowheads="1"/>
          </p:cNvSpPr>
          <p:nvPr/>
        </p:nvSpPr>
        <p:spPr bwMode="auto">
          <a:xfrm>
            <a:off x="360363" y="2636838"/>
            <a:ext cx="5940425" cy="523875"/>
          </a:xfrm>
          <a:prstGeom prst="roundRect">
            <a:avLst>
              <a:gd name="adj" fmla="val 15849"/>
            </a:avLst>
          </a:prstGeom>
          <a:solidFill>
            <a:srgbClr val="4F81BD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altLang="en-US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情境</a:t>
            </a:r>
            <a:endParaRPr lang="zh-TW" altLang="zh-TW" sz="28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41990" name="AutoShape 221"/>
          <p:cNvSpPr>
            <a:spLocks noChangeArrowheads="1"/>
          </p:cNvSpPr>
          <p:nvPr/>
        </p:nvSpPr>
        <p:spPr bwMode="auto">
          <a:xfrm>
            <a:off x="1116013" y="3241675"/>
            <a:ext cx="5184775" cy="1677988"/>
          </a:xfrm>
          <a:prstGeom prst="roundRect">
            <a:avLst>
              <a:gd name="adj" fmla="val 54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4000" rIns="54000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標楷體" panose="03000509000000000000" pitchFamily="65" charset="-120"/>
              </a:rPr>
              <a:t>98</a:t>
            </a:r>
            <a:r>
              <a:rPr lang="zh-TW" altLang="en-US" sz="2200" dirty="0">
                <a:latin typeface="標楷體" panose="03000509000000000000" pitchFamily="65" charset="-120"/>
              </a:rPr>
              <a:t>年</a:t>
            </a:r>
            <a:r>
              <a:rPr lang="en-US" altLang="zh-TW" sz="2200" dirty="0">
                <a:latin typeface="標楷體" panose="03000509000000000000" pitchFamily="65" charset="-120"/>
              </a:rPr>
              <a:t>6</a:t>
            </a:r>
            <a:r>
              <a:rPr lang="zh-TW" altLang="en-US" sz="2200" dirty="0">
                <a:latin typeface="標楷體" panose="03000509000000000000" pitchFamily="65" charset="-120"/>
              </a:rPr>
              <a:t>月</a:t>
            </a:r>
            <a:r>
              <a:rPr lang="en-US" altLang="zh-TW" sz="2200" dirty="0">
                <a:latin typeface="標楷體" panose="03000509000000000000" pitchFamily="65" charset="-120"/>
              </a:rPr>
              <a:t>OO</a:t>
            </a:r>
            <a:r>
              <a:rPr lang="zh-TW" altLang="en-US" sz="2200" dirty="0">
                <a:latin typeface="標楷體" panose="03000509000000000000" pitchFamily="65" charset="-120"/>
              </a:rPr>
              <a:t>日某高中實驗室藥品暨器材庫房發生火警。現場並無人員傷亡。</a:t>
            </a:r>
          </a:p>
        </p:txBody>
      </p:sp>
      <p:sp>
        <p:nvSpPr>
          <p:cNvPr id="41991" name="AutoShape 154"/>
          <p:cNvSpPr>
            <a:spLocks noChangeArrowheads="1"/>
          </p:cNvSpPr>
          <p:nvPr/>
        </p:nvSpPr>
        <p:spPr bwMode="auto">
          <a:xfrm>
            <a:off x="971550" y="1052736"/>
            <a:ext cx="7842250" cy="1241425"/>
          </a:xfrm>
          <a:prstGeom prst="roundRect">
            <a:avLst>
              <a:gd name="adj" fmla="val 33435"/>
            </a:avLst>
          </a:prstGeom>
          <a:solidFill>
            <a:schemeClr val="bg1"/>
          </a:solidFill>
          <a:ln w="33020" algn="ctr">
            <a:solidFill>
              <a:srgbClr val="4F81BD"/>
            </a:solidFill>
            <a:prstDash val="sysDot"/>
            <a:round/>
            <a:headEnd/>
            <a:tailEnd/>
          </a:ln>
        </p:spPr>
        <p:txBody>
          <a:bodyPr lIns="36000" tIns="72000" rIns="36000" bIns="72000" anchor="ctr">
            <a:spAutoFit/>
          </a:bodyPr>
          <a:lstStyle>
            <a:lvl1pPr marL="530225"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chemeClr val="tx1"/>
                </a:solidFill>
                <a:latin typeface="標楷體" panose="03000509000000000000" pitchFamily="65" charset="-120"/>
              </a:rPr>
              <a:t>下列兩種情境適合採取何種教學方法和安排何種學習活動</a:t>
            </a:r>
            <a:r>
              <a:rPr lang="en-US" altLang="zh-TW" sz="2800" dirty="0">
                <a:solidFill>
                  <a:schemeClr val="tx1"/>
                </a:solidFill>
                <a:latin typeface="標楷體" panose="03000509000000000000" pitchFamily="65" charset="-120"/>
              </a:rPr>
              <a:t>?</a:t>
            </a:r>
            <a:endParaRPr lang="zh-TW" altLang="zh-TW" sz="2800" dirty="0">
              <a:solidFill>
                <a:schemeClr val="tx1"/>
              </a:solidFill>
              <a:latin typeface="標楷體" panose="03000509000000000000" pitchFamily="65" charset="-120"/>
            </a:endParaRPr>
          </a:p>
        </p:txBody>
      </p:sp>
      <p:sp>
        <p:nvSpPr>
          <p:cNvPr id="22" name="AutoShape 220"/>
          <p:cNvSpPr>
            <a:spLocks noChangeArrowheads="1"/>
          </p:cNvSpPr>
          <p:nvPr/>
        </p:nvSpPr>
        <p:spPr bwMode="auto">
          <a:xfrm>
            <a:off x="219075" y="1052736"/>
            <a:ext cx="1181100" cy="1122362"/>
          </a:xfrm>
          <a:prstGeom prst="ellipse">
            <a:avLst/>
          </a:prstGeom>
          <a:solidFill>
            <a:srgbClr val="4F81BD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altLang="en-US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題目</a:t>
            </a:r>
            <a:endParaRPr lang="zh-TW" altLang="zh-TW" sz="28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9" name="AutoShape 217"/>
          <p:cNvSpPr>
            <a:spLocks noChangeArrowheads="1"/>
          </p:cNvSpPr>
          <p:nvPr/>
        </p:nvSpPr>
        <p:spPr bwMode="auto">
          <a:xfrm>
            <a:off x="6554788" y="2468563"/>
            <a:ext cx="2338387" cy="4200525"/>
          </a:xfrm>
          <a:prstGeom prst="roundRect">
            <a:avLst>
              <a:gd name="adj" fmla="val 3708"/>
            </a:avLst>
          </a:prstGeom>
          <a:solidFill>
            <a:schemeClr val="accent1">
              <a:lumMod val="20000"/>
              <a:lumOff val="80000"/>
            </a:schemeClr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ko-KR" altLang="en-US" sz="2000" spc="-150" dirty="0">
              <a:latin typeface="標楷體" panose="03000509000000000000" pitchFamily="65" charset="-120"/>
            </a:endParaRPr>
          </a:p>
        </p:txBody>
      </p:sp>
      <p:sp>
        <p:nvSpPr>
          <p:cNvPr id="10" name="AutoShape 220"/>
          <p:cNvSpPr>
            <a:spLocks noChangeArrowheads="1"/>
          </p:cNvSpPr>
          <p:nvPr/>
        </p:nvSpPr>
        <p:spPr bwMode="auto">
          <a:xfrm>
            <a:off x="6602413" y="2636838"/>
            <a:ext cx="2211387" cy="863600"/>
          </a:xfrm>
          <a:prstGeom prst="roundRect">
            <a:avLst>
              <a:gd name="adj" fmla="val 15849"/>
            </a:avLst>
          </a:prstGeom>
          <a:solidFill>
            <a:srgbClr val="4F81BD"/>
          </a:solidFill>
          <a:ln w="2540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zh-TW" altLang="en-US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教學方法</a:t>
            </a:r>
            <a:r>
              <a:rPr lang="en-US" altLang="zh-TW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/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zh-TW" altLang="en-US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學習活動</a:t>
            </a:r>
            <a:endParaRPr lang="zh-TW" altLang="zh-TW" sz="28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204811" name="AutoShape 221"/>
          <p:cNvSpPr>
            <a:spLocks noChangeArrowheads="1"/>
          </p:cNvSpPr>
          <p:nvPr/>
        </p:nvSpPr>
        <p:spPr bwMode="auto">
          <a:xfrm>
            <a:off x="6602413" y="3644900"/>
            <a:ext cx="2232025" cy="2879725"/>
          </a:xfrm>
          <a:prstGeom prst="roundRect">
            <a:avLst>
              <a:gd name="adj" fmla="val 54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4000" rIns="54000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3429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endParaRPr lang="en-US" altLang="zh-TW" sz="2200" dirty="0">
              <a:latin typeface="標楷體" panose="03000509000000000000" pitchFamily="65" charset="-120"/>
            </a:endParaRPr>
          </a:p>
        </p:txBody>
      </p:sp>
      <p:sp>
        <p:nvSpPr>
          <p:cNvPr id="41996" name="AutoShape 221"/>
          <p:cNvSpPr>
            <a:spLocks noChangeArrowheads="1"/>
          </p:cNvSpPr>
          <p:nvPr/>
        </p:nvSpPr>
        <p:spPr bwMode="auto">
          <a:xfrm>
            <a:off x="1116013" y="5084763"/>
            <a:ext cx="5184775" cy="1584325"/>
          </a:xfrm>
          <a:prstGeom prst="roundRect">
            <a:avLst>
              <a:gd name="adj" fmla="val 54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4000" rIns="54000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</a:rPr>
              <a:t>某高中</a:t>
            </a:r>
            <a:r>
              <a:rPr lang="en-US" altLang="zh-TW" sz="2200" dirty="0">
                <a:latin typeface="標楷體" panose="03000509000000000000" pitchFamily="65" charset="-120"/>
              </a:rPr>
              <a:t>A</a:t>
            </a:r>
            <a:r>
              <a:rPr lang="zh-TW" altLang="en-US" sz="2200" dirty="0">
                <a:latin typeface="標楷體" panose="03000509000000000000" pitchFamily="65" charset="-120"/>
              </a:rPr>
              <a:t>生於實驗室進行較危險化學品合成實驗，因不慎操作導致合成化學品劇烈爆燃，造成</a:t>
            </a:r>
            <a:r>
              <a:rPr lang="en-US" altLang="zh-TW" sz="2200" dirty="0">
                <a:latin typeface="標楷體" panose="03000509000000000000" pitchFamily="65" charset="-120"/>
              </a:rPr>
              <a:t>A</a:t>
            </a:r>
            <a:r>
              <a:rPr lang="zh-TW" altLang="en-US" sz="2200" dirty="0">
                <a:latin typeface="標楷體" panose="03000509000000000000" pitchFamily="65" charset="-120"/>
              </a:rPr>
              <a:t>生右手無名指斷裂及身上多處輕傷以及其他圍觀學生之輕傷。</a:t>
            </a:r>
          </a:p>
        </p:txBody>
      </p:sp>
      <p:sp>
        <p:nvSpPr>
          <p:cNvPr id="41997" name="AutoShape 221"/>
          <p:cNvSpPr>
            <a:spLocks noChangeArrowheads="1"/>
          </p:cNvSpPr>
          <p:nvPr/>
        </p:nvSpPr>
        <p:spPr bwMode="auto">
          <a:xfrm>
            <a:off x="363538" y="3241675"/>
            <a:ext cx="608012" cy="1677988"/>
          </a:xfrm>
          <a:prstGeom prst="roundRect">
            <a:avLst>
              <a:gd name="adj" fmla="val 54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54000" rIns="54000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cs typeface="Times New Roman" pitchFamily="18" charset="0"/>
              </a:rPr>
              <a:t>案例</a:t>
            </a:r>
            <a:r>
              <a:rPr lang="en-US" altLang="zh-TW" sz="2200" dirty="0">
                <a:latin typeface="標楷體" panose="03000509000000000000" pitchFamily="65" charset="-120"/>
                <a:cs typeface="Times New Roman" pitchFamily="18" charset="0"/>
              </a:rPr>
              <a:t>1</a:t>
            </a:r>
          </a:p>
        </p:txBody>
      </p:sp>
      <p:sp>
        <p:nvSpPr>
          <p:cNvPr id="41998" name="AutoShape 221"/>
          <p:cNvSpPr>
            <a:spLocks noChangeArrowheads="1"/>
          </p:cNvSpPr>
          <p:nvPr/>
        </p:nvSpPr>
        <p:spPr bwMode="auto">
          <a:xfrm>
            <a:off x="363538" y="5084763"/>
            <a:ext cx="608012" cy="1462087"/>
          </a:xfrm>
          <a:prstGeom prst="roundRect">
            <a:avLst>
              <a:gd name="adj" fmla="val 5454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lIns="54000" rIns="54000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marL="0" lvl="1"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latin typeface="標楷體" panose="03000509000000000000" pitchFamily="65" charset="-120"/>
                <a:cs typeface="Times New Roman" pitchFamily="18" charset="0"/>
              </a:rPr>
              <a:t>案例</a:t>
            </a:r>
            <a:r>
              <a:rPr lang="en-US" altLang="zh-TW" sz="2200" dirty="0">
                <a:latin typeface="標楷體" panose="03000509000000000000" pitchFamily="65" charset="-12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73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5"/>
          <p:cNvSpPr>
            <a:spLocks noGrp="1"/>
          </p:cNvSpPr>
          <p:nvPr>
            <p:ph type="ctrTitle"/>
          </p:nvPr>
        </p:nvSpPr>
        <p:spPr>
          <a:xfrm>
            <a:off x="2406650" y="1528763"/>
            <a:ext cx="6408738" cy="1250950"/>
          </a:xfrm>
        </p:spPr>
        <p:txBody>
          <a:bodyPr/>
          <a:lstStyle/>
          <a:p>
            <a:pPr algn="l"/>
            <a:r>
              <a:rPr lang="zh-TW" altLang="en-US" sz="4400" smtClean="0">
                <a:solidFill>
                  <a:schemeClr val="tx1"/>
                </a:solidFill>
              </a:rPr>
              <a:t>分組作業</a:t>
            </a:r>
            <a:r>
              <a:rPr lang="en-US" altLang="zh-TW" sz="4400" smtClean="0">
                <a:solidFill>
                  <a:schemeClr val="tx1"/>
                </a:solidFill>
              </a:rPr>
              <a:t/>
            </a:r>
            <a:br>
              <a:rPr lang="en-US" altLang="zh-TW" sz="4400" smtClean="0">
                <a:solidFill>
                  <a:schemeClr val="tx1"/>
                </a:solidFill>
              </a:rPr>
            </a:br>
            <a:r>
              <a:rPr lang="en-US" altLang="zh-TW" sz="4400" smtClean="0">
                <a:solidFill>
                  <a:schemeClr val="tx1"/>
                </a:solidFill>
              </a:rPr>
              <a:t>--</a:t>
            </a:r>
            <a:r>
              <a:rPr lang="zh-TW" altLang="en-US" sz="4400" smtClean="0">
                <a:solidFill>
                  <a:schemeClr val="tx1"/>
                </a:solidFill>
              </a:rPr>
              <a:t>完成教學方法與學習</a:t>
            </a:r>
            <a:r>
              <a:rPr lang="en-US" altLang="zh-TW" sz="4400" smtClean="0">
                <a:solidFill>
                  <a:schemeClr val="tx1"/>
                </a:solidFill>
              </a:rPr>
              <a:t/>
            </a:r>
            <a:br>
              <a:rPr lang="en-US" altLang="zh-TW" sz="4400" smtClean="0">
                <a:solidFill>
                  <a:schemeClr val="tx1"/>
                </a:solidFill>
              </a:rPr>
            </a:br>
            <a:r>
              <a:rPr lang="zh-TW" altLang="en-US" sz="4400" smtClean="0">
                <a:solidFill>
                  <a:schemeClr val="tx1"/>
                </a:solidFill>
              </a:rPr>
              <a:t>  活動的規劃</a:t>
            </a:r>
          </a:p>
        </p:txBody>
      </p:sp>
      <p:sp>
        <p:nvSpPr>
          <p:cNvPr id="44035" name="副標題 6"/>
          <p:cNvSpPr>
            <a:spLocks noGrp="1"/>
          </p:cNvSpPr>
          <p:nvPr>
            <p:ph type="subTitle" idx="1"/>
          </p:nvPr>
        </p:nvSpPr>
        <p:spPr>
          <a:xfrm>
            <a:off x="2219325" y="3267075"/>
            <a:ext cx="5400675" cy="647700"/>
          </a:xfrm>
        </p:spPr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>10</a:t>
            </a:r>
            <a:r>
              <a:rPr lang="zh-TW" altLang="en-US" smtClean="0">
                <a:solidFill>
                  <a:schemeClr val="tx1"/>
                </a:solidFill>
              </a:rPr>
              <a:t>分鐘</a:t>
            </a:r>
          </a:p>
        </p:txBody>
      </p:sp>
      <p:sp>
        <p:nvSpPr>
          <p:cNvPr id="44036" name="日期版面配置區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8BB552-F603-46E1-AD79-9916F998F696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473538-D400-419E-AC9A-52E517F5386F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8" name="Picture 2" descr="C:\Users\Auser\AppData\Local\Microsoft\Windows\Temporary Internet Files\Content.IE5\I5PAMI6A\MC9004242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517775"/>
            <a:ext cx="17653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solidFill>
                <a:schemeClr val="tx1"/>
              </a:solidFill>
            </a:endParaRPr>
          </a:p>
        </p:txBody>
      </p:sp>
      <p:sp>
        <p:nvSpPr>
          <p:cNvPr id="45059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5060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6156176" y="6552916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59D3B-9BF8-4AB0-A43B-C86BC60073FE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23093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033FB9-9154-40D9-9657-6D531B0725F6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5062" name="Group 2"/>
          <p:cNvGrpSpPr>
            <a:grpSpLocks/>
          </p:cNvGrpSpPr>
          <p:nvPr/>
        </p:nvGrpSpPr>
        <p:grpSpPr bwMode="auto">
          <a:xfrm>
            <a:off x="1084263" y="836613"/>
            <a:ext cx="7361237" cy="5799137"/>
            <a:chOff x="683" y="527"/>
            <a:chExt cx="4637" cy="3653"/>
          </a:xfrm>
        </p:grpSpPr>
        <p:sp>
          <p:nvSpPr>
            <p:cNvPr id="45069" name="Rectangle 4"/>
            <p:cNvSpPr>
              <a:spLocks noChangeArrowheads="1"/>
            </p:cNvSpPr>
            <p:nvPr/>
          </p:nvSpPr>
          <p:spPr bwMode="gray">
            <a:xfrm>
              <a:off x="703" y="1207"/>
              <a:ext cx="2358" cy="363"/>
            </a:xfrm>
            <a:prstGeom prst="rect">
              <a:avLst/>
            </a:prstGeom>
            <a:solidFill>
              <a:srgbClr val="E0AD1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DVD</a:t>
              </a:r>
              <a:r>
                <a:rPr lang="zh-TW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視聽設備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0" name="Rectangle 5"/>
            <p:cNvSpPr>
              <a:spLocks noChangeArrowheads="1"/>
            </p:cNvSpPr>
            <p:nvPr/>
          </p:nvSpPr>
          <p:spPr bwMode="gray">
            <a:xfrm>
              <a:off x="683" y="1714"/>
              <a:ext cx="2358" cy="360"/>
            </a:xfrm>
            <a:prstGeom prst="rect">
              <a:avLst/>
            </a:prstGeom>
            <a:solidFill>
              <a:srgbClr val="A1A646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CDs</a:t>
              </a:r>
              <a:endPara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1" name="Rectangle 6"/>
            <p:cNvSpPr>
              <a:spLocks noChangeArrowheads="1"/>
            </p:cNvSpPr>
            <p:nvPr/>
          </p:nvSpPr>
          <p:spPr bwMode="gray">
            <a:xfrm>
              <a:off x="701" y="2205"/>
              <a:ext cx="2358" cy="408"/>
            </a:xfrm>
            <a:prstGeom prst="rect">
              <a:avLst/>
            </a:prstGeom>
            <a:solidFill>
              <a:srgbClr val="C6284E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活動</a:t>
              </a:r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清單</a:t>
              </a:r>
              <a:endPara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2" name="Rectangle 7"/>
            <p:cNvSpPr>
              <a:spLocks noChangeArrowheads="1"/>
            </p:cNvSpPr>
            <p:nvPr/>
          </p:nvSpPr>
          <p:spPr bwMode="gray">
            <a:xfrm>
              <a:off x="701" y="2750"/>
              <a:ext cx="2358" cy="319"/>
            </a:xfrm>
            <a:prstGeom prst="rect">
              <a:avLst/>
            </a:prstGeom>
            <a:solidFill>
              <a:srgbClr val="4DC19A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個案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3" name="AutoShape 9"/>
            <p:cNvSpPr>
              <a:spLocks/>
            </p:cNvSpPr>
            <p:nvPr/>
          </p:nvSpPr>
          <p:spPr bwMode="auto">
            <a:xfrm>
              <a:off x="3152" y="527"/>
              <a:ext cx="450" cy="3653"/>
            </a:xfrm>
            <a:prstGeom prst="rightBrace">
              <a:avLst>
                <a:gd name="adj1" fmla="val 54795"/>
                <a:gd name="adj2" fmla="val 50000"/>
              </a:avLst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74" name="Rectangle 10"/>
            <p:cNvSpPr>
              <a:spLocks noChangeArrowheads="1"/>
            </p:cNvSpPr>
            <p:nvPr/>
          </p:nvSpPr>
          <p:spPr bwMode="gray">
            <a:xfrm>
              <a:off x="3602" y="1978"/>
              <a:ext cx="1718" cy="635"/>
            </a:xfrm>
            <a:prstGeom prst="rect">
              <a:avLst/>
            </a:prstGeom>
            <a:solidFill>
              <a:srgbClr val="B10707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學習資源</a:t>
              </a:r>
            </a:p>
          </p:txBody>
        </p:sp>
      </p:grpSp>
      <p:sp>
        <p:nvSpPr>
          <p:cNvPr id="45063" name="矩形 1"/>
          <p:cNvSpPr>
            <a:spLocks noChangeArrowheads="1"/>
          </p:cNvSpPr>
          <p:nvPr/>
        </p:nvSpPr>
        <p:spPr bwMode="auto">
          <a:xfrm>
            <a:off x="3590925" y="27209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endParaRPr lang="zh-TW" altLang="zh-TW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gray">
          <a:xfrm>
            <a:off x="1116013" y="5103813"/>
            <a:ext cx="3743325" cy="506412"/>
          </a:xfrm>
          <a:prstGeom prst="rect">
            <a:avLst/>
          </a:prstGeom>
          <a:solidFill>
            <a:srgbClr val="A345C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任務分配表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Rectangle 7"/>
          <p:cNvSpPr>
            <a:spLocks noChangeArrowheads="1"/>
          </p:cNvSpPr>
          <p:nvPr/>
        </p:nvSpPr>
        <p:spPr bwMode="gray">
          <a:xfrm>
            <a:off x="1135063" y="5805488"/>
            <a:ext cx="3743325" cy="50323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主題或單元的訊息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6" name="Rectangle 3"/>
          <p:cNvSpPr>
            <a:spLocks noChangeArrowheads="1"/>
          </p:cNvSpPr>
          <p:nvPr/>
        </p:nvSpPr>
        <p:spPr bwMode="gray">
          <a:xfrm>
            <a:off x="1084263" y="333375"/>
            <a:ext cx="3743325" cy="576263"/>
          </a:xfrm>
          <a:prstGeom prst="rect">
            <a:avLst/>
          </a:prstGeom>
          <a:solidFill>
            <a:srgbClr val="F915C3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角色扮演說明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7" name="Rectangle 6"/>
          <p:cNvSpPr>
            <a:spLocks noChangeArrowheads="1"/>
          </p:cNvSpPr>
          <p:nvPr/>
        </p:nvSpPr>
        <p:spPr bwMode="gray">
          <a:xfrm>
            <a:off x="1135063" y="6413500"/>
            <a:ext cx="3743325" cy="444500"/>
          </a:xfrm>
          <a:prstGeom prst="rect">
            <a:avLst/>
          </a:prstGeom>
          <a:solidFill>
            <a:srgbClr val="E06683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投影機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gray">
          <a:xfrm>
            <a:off x="1079500" y="1268413"/>
            <a:ext cx="3743325" cy="5064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紙本</a:t>
            </a:r>
          </a:p>
        </p:txBody>
      </p:sp>
    </p:spTree>
    <p:extLst>
      <p:ext uri="{BB962C8B-B14F-4D97-AF65-F5344CB8AC3E}">
        <p14:creationId xmlns:p14="http://schemas.microsoft.com/office/powerpoint/2010/main" val="5343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>
              <a:solidFill>
                <a:schemeClr val="tx1"/>
              </a:solidFill>
            </a:endParaRPr>
          </a:p>
        </p:txBody>
      </p:sp>
      <p:sp>
        <p:nvSpPr>
          <p:cNvPr id="4608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608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2195736" y="63087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18D133-363F-4B48-ABAA-CB314CF38F1D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53227" y="612616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71BCB0-83D5-47C0-AAA8-1EA9911B205C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6086" name="Group 2"/>
          <p:cNvGrpSpPr>
            <a:grpSpLocks/>
          </p:cNvGrpSpPr>
          <p:nvPr/>
        </p:nvGrpSpPr>
        <p:grpSpPr bwMode="auto">
          <a:xfrm>
            <a:off x="1084263" y="1520825"/>
            <a:ext cx="7410450" cy="4537075"/>
            <a:chOff x="683" y="958"/>
            <a:chExt cx="4668" cy="2858"/>
          </a:xfrm>
        </p:grpSpPr>
        <p:sp>
          <p:nvSpPr>
            <p:cNvPr id="46091" name="Rectangle 4"/>
            <p:cNvSpPr>
              <a:spLocks noChangeArrowheads="1"/>
            </p:cNvSpPr>
            <p:nvPr/>
          </p:nvSpPr>
          <p:spPr bwMode="gray">
            <a:xfrm>
              <a:off x="703" y="1207"/>
              <a:ext cx="2358" cy="363"/>
            </a:xfrm>
            <a:prstGeom prst="rect">
              <a:avLst/>
            </a:prstGeom>
            <a:solidFill>
              <a:srgbClr val="E0AD12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DVD</a:t>
              </a:r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播放器</a:t>
              </a:r>
              <a:endPara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2" name="Rectangle 5"/>
            <p:cNvSpPr>
              <a:spLocks noChangeArrowheads="1"/>
            </p:cNvSpPr>
            <p:nvPr/>
          </p:nvSpPr>
          <p:spPr bwMode="gray">
            <a:xfrm>
              <a:off x="683" y="1714"/>
              <a:ext cx="2358" cy="360"/>
            </a:xfrm>
            <a:prstGeom prst="rect">
              <a:avLst/>
            </a:prstGeom>
            <a:solidFill>
              <a:srgbClr val="A1A646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高架投影機</a:t>
              </a:r>
              <a:endPara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3" name="Rectangle 6"/>
            <p:cNvSpPr>
              <a:spLocks noChangeArrowheads="1"/>
            </p:cNvSpPr>
            <p:nvPr/>
          </p:nvSpPr>
          <p:spPr bwMode="gray">
            <a:xfrm>
              <a:off x="701" y="2205"/>
              <a:ext cx="2358" cy="408"/>
            </a:xfrm>
            <a:prstGeom prst="rect">
              <a:avLst/>
            </a:prstGeom>
            <a:solidFill>
              <a:srgbClr val="C6284E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35</a:t>
              </a:r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公分投影機</a:t>
              </a:r>
            </a:p>
          </p:txBody>
        </p:sp>
        <p:sp>
          <p:nvSpPr>
            <p:cNvPr id="46094" name="Rectangle 7"/>
            <p:cNvSpPr>
              <a:spLocks noChangeArrowheads="1"/>
            </p:cNvSpPr>
            <p:nvPr/>
          </p:nvSpPr>
          <p:spPr bwMode="gray">
            <a:xfrm>
              <a:off x="701" y="2750"/>
              <a:ext cx="2358" cy="319"/>
            </a:xfrm>
            <a:prstGeom prst="rect">
              <a:avLst/>
            </a:prstGeom>
            <a:solidFill>
              <a:srgbClr val="4DC19A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 dirty="0"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黑板</a:t>
              </a:r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/</a:t>
              </a:r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白板</a:t>
              </a:r>
              <a:r>
                <a:rPr lang="en-US" altLang="zh-TW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/</a:t>
              </a:r>
              <a:r>
                <a:rPr lang="zh-TW" altLang="en-US" sz="24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電子白板</a:t>
              </a:r>
              <a:endParaRPr lang="zh-TW" altLang="zh-TW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5" name="AutoShape 9"/>
            <p:cNvSpPr>
              <a:spLocks/>
            </p:cNvSpPr>
            <p:nvPr/>
          </p:nvSpPr>
          <p:spPr bwMode="auto">
            <a:xfrm>
              <a:off x="3152" y="958"/>
              <a:ext cx="450" cy="2858"/>
            </a:xfrm>
            <a:prstGeom prst="rightBrace">
              <a:avLst>
                <a:gd name="adj1" fmla="val 54808"/>
                <a:gd name="adj2" fmla="val 50000"/>
              </a:avLst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96" name="Rectangle 10"/>
            <p:cNvSpPr>
              <a:spLocks noChangeArrowheads="1"/>
            </p:cNvSpPr>
            <p:nvPr/>
          </p:nvSpPr>
          <p:spPr bwMode="gray">
            <a:xfrm>
              <a:off x="3633" y="1989"/>
              <a:ext cx="1718" cy="635"/>
            </a:xfrm>
            <a:prstGeom prst="rect">
              <a:avLst/>
            </a:prstGeom>
            <a:solidFill>
              <a:srgbClr val="B10707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視聽設備</a:t>
              </a:r>
            </a:p>
          </p:txBody>
        </p:sp>
      </p:grpSp>
      <p:sp>
        <p:nvSpPr>
          <p:cNvPr id="46087" name="矩形 1"/>
          <p:cNvSpPr>
            <a:spLocks noChangeArrowheads="1"/>
          </p:cNvSpPr>
          <p:nvPr/>
        </p:nvSpPr>
        <p:spPr bwMode="auto">
          <a:xfrm>
            <a:off x="3590925" y="2720975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 </a:t>
            </a:r>
            <a:endParaRPr lang="zh-TW" altLang="zh-TW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gray">
          <a:xfrm>
            <a:off x="1116013" y="5103813"/>
            <a:ext cx="3743325" cy="506412"/>
          </a:xfrm>
          <a:prstGeom prst="rect">
            <a:avLst/>
          </a:prstGeom>
          <a:solidFill>
            <a:srgbClr val="A345C9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圖表</a:t>
            </a:r>
          </a:p>
        </p:txBody>
      </p:sp>
      <p:sp>
        <p:nvSpPr>
          <p:cNvPr id="46089" name="Rectangle 7"/>
          <p:cNvSpPr>
            <a:spLocks noChangeArrowheads="1"/>
          </p:cNvSpPr>
          <p:nvPr/>
        </p:nvSpPr>
        <p:spPr bwMode="gray">
          <a:xfrm>
            <a:off x="1135063" y="5805488"/>
            <a:ext cx="3743325" cy="50323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44450" rIns="45720" bIns="44450" anchor="ctr" anchorCtr="1"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支架</a:t>
            </a:r>
            <a:endParaRPr lang="zh-TW" altLang="zh-TW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gray">
          <a:xfrm>
            <a:off x="1079500" y="1268413"/>
            <a:ext cx="3743325" cy="5064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電腦</a:t>
            </a:r>
          </a:p>
        </p:txBody>
      </p:sp>
    </p:spTree>
    <p:extLst>
      <p:ext uri="{BB962C8B-B14F-4D97-AF65-F5344CB8AC3E}">
        <p14:creationId xmlns:p14="http://schemas.microsoft.com/office/powerpoint/2010/main" val="39546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>課程單元</a:t>
            </a:r>
            <a:br>
              <a:rPr lang="zh-TW" altLang="en-US" sz="4800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/>
            </a:r>
            <a:br>
              <a:rPr lang="zh-TW" altLang="en-US" sz="4800" smtClean="0">
                <a:solidFill>
                  <a:schemeClr val="tx1"/>
                </a:solidFill>
              </a:rPr>
            </a:br>
            <a:endParaRPr lang="zh-TW" altLang="en-US" sz="4800" smtClean="0">
              <a:solidFill>
                <a:schemeClr val="tx1"/>
              </a:solidFill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7108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704937" y="6232227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EF31E5BE-8005-4C0C-9597-182E21D81F7C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4710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380312" y="6165304"/>
            <a:ext cx="17636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79E44896-374A-4E23-A735-F9C0CF09DDA9}" type="slidenum">
              <a:rPr lang="en-US" altLang="zh-TW" b="0">
                <a:latin typeface="Times New Roman" panose="02020603050405020304" pitchFamily="18" charset="0"/>
              </a:rPr>
              <a:pPr/>
              <a:t>37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47110" name="Group 2"/>
          <p:cNvGrpSpPr>
            <a:grpSpLocks/>
          </p:cNvGrpSpPr>
          <p:nvPr/>
        </p:nvGrpSpPr>
        <p:grpSpPr bwMode="auto">
          <a:xfrm>
            <a:off x="831850" y="1006475"/>
            <a:ext cx="7502525" cy="4905375"/>
            <a:chOff x="286" y="754"/>
            <a:chExt cx="5225" cy="30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286" y="754"/>
              <a:ext cx="3592" cy="718"/>
            </a:xfrm>
            <a:prstGeom prst="rect">
              <a:avLst/>
            </a:prstGeom>
            <a:solidFill>
              <a:srgbClr val="FCC0E8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kumimoji="0"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教學流程</a:t>
              </a:r>
              <a:endParaRPr kumimoji="0"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gray">
            <a:xfrm>
              <a:off x="699" y="1579"/>
              <a:ext cx="3723" cy="739"/>
            </a:xfrm>
            <a:prstGeom prst="rect">
              <a:avLst/>
            </a:prstGeom>
            <a:solidFill>
              <a:srgbClr val="63E7CE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教學原則與技巧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1245" y="2425"/>
              <a:ext cx="3719" cy="625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3.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學習活動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gray">
            <a:xfrm>
              <a:off x="1637" y="2597"/>
              <a:ext cx="3874" cy="124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44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4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kumimoji="0" lang="zh-TW" altLang="en-US" sz="4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成人學習的特徵與</a:t>
              </a:r>
              <a:endParaRPr kumimoji="0"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zh-TW" altLang="en-US" sz="44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原則</a:t>
              </a:r>
              <a:endParaRPr kumimoji="0" lang="en-US" altLang="zh-TW" sz="4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971600" y="125760"/>
            <a:ext cx="7715200" cy="1143000"/>
          </a:xfrm>
        </p:spPr>
        <p:txBody>
          <a:bodyPr/>
          <a:lstStyle/>
          <a:p>
            <a:r>
              <a:rPr lang="zh-TW" altLang="en-US" sz="4400" dirty="0" smtClean="0">
                <a:solidFill>
                  <a:schemeClr val="tx1"/>
                </a:solidFill>
              </a:rPr>
              <a:t>成人學習的特徵</a:t>
            </a:r>
            <a:r>
              <a:rPr lang="en-US" altLang="zh-TW" sz="4400" dirty="0" smtClean="0">
                <a:solidFill>
                  <a:schemeClr val="tx1"/>
                </a:solidFill>
              </a:rPr>
              <a:t>~</a:t>
            </a:r>
            <a:r>
              <a:rPr lang="en-US" altLang="zh-TW" sz="2400" dirty="0" smtClean="0">
                <a:solidFill>
                  <a:schemeClr val="tx1"/>
                </a:solidFill>
              </a:rPr>
              <a:t>Saul </a:t>
            </a:r>
            <a:r>
              <a:rPr lang="en-US" altLang="zh-TW" sz="2400" dirty="0" err="1" smtClean="0">
                <a:solidFill>
                  <a:schemeClr val="tx1"/>
                </a:solidFill>
              </a:rPr>
              <a:t>Carliner</a:t>
            </a:r>
            <a:endParaRPr lang="zh-TW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457200" y="1744811"/>
            <a:ext cx="8229600" cy="4525963"/>
          </a:xfrm>
        </p:spPr>
        <p:txBody>
          <a:bodyPr/>
          <a:lstStyle/>
          <a:p>
            <a:endParaRPr lang="zh-TW" altLang="en-US" smtClean="0"/>
          </a:p>
        </p:txBody>
      </p:sp>
      <p:sp>
        <p:nvSpPr>
          <p:cNvPr id="48132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547664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33152E-1E25-4D2D-9639-FDA0BD8B8B86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5DA505-EBF5-465E-985B-2DC0326D9956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134" name="Group 2"/>
          <p:cNvGrpSpPr>
            <a:grpSpLocks/>
          </p:cNvGrpSpPr>
          <p:nvPr/>
        </p:nvGrpSpPr>
        <p:grpSpPr bwMode="auto">
          <a:xfrm>
            <a:off x="692150" y="1197124"/>
            <a:ext cx="7681913" cy="5256212"/>
            <a:chOff x="436" y="1026"/>
            <a:chExt cx="4839" cy="2567"/>
          </a:xfrm>
        </p:grpSpPr>
        <p:sp>
          <p:nvSpPr>
            <p:cNvPr id="48135" name="Oval 3"/>
            <p:cNvSpPr>
              <a:spLocks noChangeArrowheads="1"/>
            </p:cNvSpPr>
            <p:nvPr/>
          </p:nvSpPr>
          <p:spPr bwMode="auto">
            <a:xfrm>
              <a:off x="930" y="1115"/>
              <a:ext cx="3870" cy="2332"/>
            </a:xfrm>
            <a:prstGeom prst="ellipse">
              <a:avLst/>
            </a:prstGeom>
            <a:noFill/>
            <a:ln w="57150">
              <a:solidFill>
                <a:srgbClr val="6399A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36" name="Rectangle 4"/>
            <p:cNvSpPr>
              <a:spLocks noChangeArrowheads="1"/>
            </p:cNvSpPr>
            <p:nvPr/>
          </p:nvSpPr>
          <p:spPr bwMode="gray">
            <a:xfrm>
              <a:off x="2064" y="1026"/>
              <a:ext cx="1410" cy="437"/>
            </a:xfrm>
            <a:prstGeom prst="rect">
              <a:avLst/>
            </a:prstGeom>
            <a:solidFill>
              <a:srgbClr val="C4E59F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時間壓力</a:t>
              </a:r>
            </a:p>
          </p:txBody>
        </p:sp>
        <p:sp>
          <p:nvSpPr>
            <p:cNvPr id="38921" name="Rectangle 5"/>
            <p:cNvSpPr>
              <a:spLocks noChangeArrowheads="1"/>
            </p:cNvSpPr>
            <p:nvPr/>
          </p:nvSpPr>
          <p:spPr bwMode="gray">
            <a:xfrm>
              <a:off x="2064" y="3156"/>
              <a:ext cx="1410" cy="43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擁有有限的資訊</a:t>
              </a:r>
            </a:p>
          </p:txBody>
        </p:sp>
        <p:sp>
          <p:nvSpPr>
            <p:cNvPr id="38922" name="Rectangle 6"/>
            <p:cNvSpPr>
              <a:spLocks noChangeArrowheads="1"/>
            </p:cNvSpPr>
            <p:nvPr/>
          </p:nvSpPr>
          <p:spPr bwMode="gray">
            <a:xfrm>
              <a:off x="3865" y="2599"/>
              <a:ext cx="1410" cy="4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具備先備知識</a:t>
              </a:r>
              <a:endParaRPr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經驗</a:t>
              </a:r>
            </a:p>
          </p:txBody>
        </p:sp>
        <p:sp>
          <p:nvSpPr>
            <p:cNvPr id="48139" name="Rectangle 7"/>
            <p:cNvSpPr>
              <a:spLocks noChangeArrowheads="1"/>
            </p:cNvSpPr>
            <p:nvPr/>
          </p:nvSpPr>
          <p:spPr bwMode="gray">
            <a:xfrm>
              <a:off x="3865" y="1603"/>
              <a:ext cx="1410" cy="43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目標導向</a:t>
              </a:r>
            </a:p>
          </p:txBody>
        </p:sp>
        <p:sp>
          <p:nvSpPr>
            <p:cNvPr id="38924" name="Rectangle 8"/>
            <p:cNvSpPr>
              <a:spLocks noChangeArrowheads="1"/>
            </p:cNvSpPr>
            <p:nvPr/>
          </p:nvSpPr>
          <p:spPr bwMode="gray">
            <a:xfrm>
              <a:off x="436" y="2599"/>
              <a:ext cx="1410" cy="4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zh-TW" alt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多樣化動機水準</a:t>
              </a:r>
            </a:p>
          </p:txBody>
        </p:sp>
        <p:sp>
          <p:nvSpPr>
            <p:cNvPr id="48141" name="Rectangle 9"/>
            <p:cNvSpPr>
              <a:spLocks noChangeArrowheads="1"/>
            </p:cNvSpPr>
            <p:nvPr/>
          </p:nvSpPr>
          <p:spPr bwMode="gray">
            <a:xfrm>
              <a:off x="443" y="1618"/>
              <a:ext cx="1410" cy="437"/>
            </a:xfrm>
            <a:prstGeom prst="rect">
              <a:avLst/>
            </a:prstGeom>
            <a:solidFill>
              <a:srgbClr val="FEB8D4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學習風格</a:t>
              </a:r>
            </a:p>
          </p:txBody>
        </p:sp>
        <p:sp>
          <p:nvSpPr>
            <p:cNvPr id="48142" name="AutoShape 10"/>
            <p:cNvSpPr>
              <a:spLocks noChangeArrowheads="1"/>
            </p:cNvSpPr>
            <p:nvPr/>
          </p:nvSpPr>
          <p:spPr bwMode="gray">
            <a:xfrm>
              <a:off x="1853" y="1603"/>
              <a:ext cx="2077" cy="1098"/>
            </a:xfrm>
            <a:prstGeom prst="triangle">
              <a:avLst>
                <a:gd name="adj" fmla="val 50000"/>
              </a:avLst>
            </a:prstGeom>
            <a:solidFill>
              <a:srgbClr val="FF99FF"/>
            </a:solidFill>
            <a:ln>
              <a:noFill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成人教育</a:t>
              </a:r>
              <a:endPara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非一般教育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02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25760"/>
            <a:ext cx="7715200" cy="1143000"/>
          </a:xfrm>
        </p:spPr>
        <p:txBody>
          <a:bodyPr/>
          <a:lstStyle/>
          <a:p>
            <a:pPr eaLnBrk="1" hangingPunct="1"/>
            <a:r>
              <a:rPr lang="zh-TW" altLang="en-US" sz="4400" dirty="0" smtClean="0">
                <a:solidFill>
                  <a:schemeClr val="tx1"/>
                </a:solidFill>
              </a:rPr>
              <a:t>成人學習的特徵</a:t>
            </a:r>
            <a:r>
              <a:rPr lang="en-US" altLang="zh-TW" sz="4400" dirty="0" smtClean="0">
                <a:solidFill>
                  <a:schemeClr val="tx1"/>
                </a:solidFill>
              </a:rPr>
              <a:t>-</a:t>
            </a:r>
            <a:r>
              <a:rPr lang="en-US" altLang="zh-TW" sz="2800" dirty="0" smtClean="0">
                <a:solidFill>
                  <a:schemeClr val="tx1"/>
                </a:solidFill>
              </a:rPr>
              <a:t>Knowles</a:t>
            </a:r>
            <a:r>
              <a:rPr lang="zh-TW" altLang="en-US" sz="2800" dirty="0" smtClean="0">
                <a:solidFill>
                  <a:schemeClr val="tx1"/>
                </a:solidFill>
              </a:rPr>
              <a:t>（</a:t>
            </a:r>
            <a:r>
              <a:rPr lang="en-US" altLang="zh-TW" sz="2800" dirty="0" smtClean="0">
                <a:solidFill>
                  <a:schemeClr val="tx1"/>
                </a:solidFill>
              </a:rPr>
              <a:t>1984</a:t>
            </a:r>
            <a:r>
              <a:rPr lang="zh-TW" altLang="en-US" sz="2800" dirty="0" smtClean="0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23318"/>
            <a:ext cx="8229600" cy="452596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成人具有豐富而多樣的經驗，為學習的重要資源，但經驗也可能是學習的阻力。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成人會將更多的工作相關經驗帶入學習情境。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成人具備自我引導的需求。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成人的學習準備與發展任務的改變有關。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成人的學習取向係以生活為中心、任務為中心和問題為中心。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tx1"/>
                </a:solidFill>
              </a:rPr>
              <a:t>成人的學習動機來自個體內在與外在動機。</a:t>
            </a:r>
          </a:p>
        </p:txBody>
      </p:sp>
    </p:spTree>
    <p:extLst>
      <p:ext uri="{BB962C8B-B14F-4D97-AF65-F5344CB8AC3E}">
        <p14:creationId xmlns:p14="http://schemas.microsoft.com/office/powerpoint/2010/main" val="148000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副標題 2"/>
          <p:cNvSpPr>
            <a:spLocks noGrp="1"/>
          </p:cNvSpPr>
          <p:nvPr>
            <p:ph type="subTitle" idx="1"/>
          </p:nvPr>
        </p:nvSpPr>
        <p:spPr>
          <a:xfrm>
            <a:off x="1458913" y="981075"/>
            <a:ext cx="6400800" cy="1512888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zh-TW" altLang="en-US" smtClean="0">
                <a:solidFill>
                  <a:schemeClr val="tx1"/>
                </a:solidFill>
                <a:latin typeface="標楷體" pitchFamily="65" charset="-120"/>
              </a:rPr>
              <a:t>有五隻青蛙在池塘邊開會，決定會後要跳下池塘游泳。現在已經開完會了，請問岸邊還會有幾隻青蛙？</a:t>
            </a:r>
            <a:endParaRPr lang="en-US" altLang="zh-TW" smtClean="0">
              <a:solidFill>
                <a:schemeClr val="tx1"/>
              </a:solidFill>
              <a:latin typeface="標楷體" pitchFamily="65" charset="-120"/>
            </a:endParaRPr>
          </a:p>
          <a:p>
            <a:pPr eaLnBrk="1" hangingPunct="1"/>
            <a:endParaRPr lang="zh-TW" altLang="en-US" smtClean="0">
              <a:solidFill>
                <a:schemeClr val="tx1"/>
              </a:solidFill>
            </a:endParaRPr>
          </a:p>
        </p:txBody>
      </p:sp>
      <p:pic>
        <p:nvPicPr>
          <p:cNvPr id="7171" name="Picture 2" descr="C:\Users\user\AppData\Local\Microsoft\Windows\Temporary Internet Files\Content.IE5\LWM9GAAB\MC9003561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548063"/>
            <a:ext cx="14208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user\AppData\Local\Microsoft\Windows\Temporary Internet Files\Content.IE5\EVYTF503\MC9004264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84538"/>
            <a:ext cx="146843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C:\Users\ASUS\AppData\Local\Microsoft\Windows\INetCache\IE\KB1WRYX6\frog-cartoon-clipar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802188"/>
            <a:ext cx="13668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C:\Users\ASUS\AppData\Local\Microsoft\Windows\INetCache\IE\GS690FL1\Frog-by-Rones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795838"/>
            <a:ext cx="1455737" cy="11525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</p:pic>
      <p:pic>
        <p:nvPicPr>
          <p:cNvPr id="7175" name="Picture 5" descr="C:\Users\ASUS\AppData\Local\Microsoft\Windows\INetCache\IE\KB1WRYX6\frog-king-153168_64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68675"/>
            <a:ext cx="12969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直線圖說文字 2 (加上強調線) 3"/>
          <p:cNvSpPr>
            <a:spLocks/>
          </p:cNvSpPr>
          <p:nvPr/>
        </p:nvSpPr>
        <p:spPr bwMode="auto">
          <a:xfrm>
            <a:off x="7853363" y="620713"/>
            <a:ext cx="914400" cy="42068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rgbClr val="FFFF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WHEN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直線圖說文字 2 (加上框線和強調線) 4"/>
          <p:cNvSpPr>
            <a:spLocks/>
          </p:cNvSpPr>
          <p:nvPr/>
        </p:nvSpPr>
        <p:spPr bwMode="auto">
          <a:xfrm>
            <a:off x="7885113" y="1844675"/>
            <a:ext cx="914400" cy="4318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rgbClr val="FFFF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WHO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直線圖說文字 2 (加上強調線) 12"/>
          <p:cNvSpPr>
            <a:spLocks/>
          </p:cNvSpPr>
          <p:nvPr/>
        </p:nvSpPr>
        <p:spPr bwMode="auto">
          <a:xfrm>
            <a:off x="2601913" y="557213"/>
            <a:ext cx="914400" cy="420687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1718"/>
              <a:gd name="adj6" fmla="val -42537"/>
            </a:avLst>
          </a:prstGeom>
          <a:solidFill>
            <a:srgbClr val="FFFF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WHAT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直線圖說文字 2 (加上強調線) 14"/>
          <p:cNvSpPr>
            <a:spLocks/>
          </p:cNvSpPr>
          <p:nvPr/>
        </p:nvSpPr>
        <p:spPr bwMode="auto">
          <a:xfrm>
            <a:off x="3059113" y="2565400"/>
            <a:ext cx="1117600" cy="42068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0046"/>
              <a:gd name="adj6" fmla="val 125236"/>
            </a:avLst>
          </a:prstGeom>
          <a:solidFill>
            <a:srgbClr val="FFFFCC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WHERE</a:t>
            </a: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成人學習的原則</a:t>
            </a:r>
            <a:endParaRPr lang="zh-TW" altLang="en-US" sz="2800" smtClean="0">
              <a:solidFill>
                <a:schemeClr val="tx1"/>
              </a:solidFill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684213" y="1125538"/>
            <a:ext cx="8713787" cy="4525962"/>
          </a:xfrm>
        </p:spPr>
        <p:txBody>
          <a:bodyPr/>
          <a:lstStyle/>
          <a:p>
            <a:r>
              <a:rPr lang="zh-TW" altLang="en-US" sz="2800" smtClean="0">
                <a:solidFill>
                  <a:schemeClr val="tx1"/>
                </a:solidFill>
              </a:rPr>
              <a:t>主動參與時，效果最佳</a:t>
            </a:r>
            <a:endParaRPr lang="en-US" altLang="zh-TW" sz="2800" smtClean="0">
              <a:solidFill>
                <a:schemeClr val="tx1"/>
              </a:solidFill>
            </a:endParaRPr>
          </a:p>
          <a:p>
            <a:r>
              <a:rPr lang="zh-TW" altLang="en-US" sz="2800" smtClean="0">
                <a:solidFill>
                  <a:schemeClr val="tx1"/>
                </a:solidFill>
              </a:rPr>
              <a:t>接受意義性與相關性內容</a:t>
            </a:r>
            <a:endParaRPr lang="en-US" altLang="zh-TW" sz="2800" smtClean="0">
              <a:solidFill>
                <a:schemeClr val="tx1"/>
              </a:solidFill>
            </a:endParaRPr>
          </a:p>
          <a:p>
            <a:r>
              <a:rPr lang="zh-TW" altLang="en-US" sz="2800" smtClean="0">
                <a:solidFill>
                  <a:schemeClr val="tx1"/>
                </a:solidFill>
              </a:rPr>
              <a:t>適合整體到部分的學習方式</a:t>
            </a:r>
            <a:endParaRPr lang="en-US" altLang="zh-TW" sz="2800" smtClean="0">
              <a:solidFill>
                <a:schemeClr val="tx1"/>
              </a:solidFill>
            </a:endParaRPr>
          </a:p>
          <a:p>
            <a:r>
              <a:rPr lang="zh-TW" altLang="en-US" sz="2800" smtClean="0">
                <a:solidFill>
                  <a:schemeClr val="tx1"/>
                </a:solidFill>
              </a:rPr>
              <a:t>多感官的學習</a:t>
            </a:r>
            <a:endParaRPr lang="en-US" altLang="zh-TW" sz="2800" smtClean="0">
              <a:solidFill>
                <a:schemeClr val="tx1"/>
              </a:solidFill>
            </a:endParaRPr>
          </a:p>
          <a:p>
            <a:r>
              <a:rPr lang="zh-TW" altLang="en-US" sz="2800" smtClean="0">
                <a:solidFill>
                  <a:schemeClr val="tx1"/>
                </a:solidFill>
              </a:rPr>
              <a:t>最記得第一與最後一個印象</a:t>
            </a:r>
            <a:endParaRPr lang="en-US" altLang="zh-TW" sz="2800" smtClean="0">
              <a:solidFill>
                <a:schemeClr val="tx1"/>
              </a:solidFill>
            </a:endParaRPr>
          </a:p>
          <a:p>
            <a:r>
              <a:rPr lang="zh-TW" altLang="en-US" sz="2800" smtClean="0">
                <a:solidFill>
                  <a:schemeClr val="tx1"/>
                </a:solidFill>
              </a:rPr>
              <a:t>適合與真實情境有關的實務演練</a:t>
            </a:r>
            <a:endParaRPr lang="en-US" altLang="zh-TW" sz="2800" smtClean="0">
              <a:solidFill>
                <a:schemeClr val="tx1"/>
              </a:solidFill>
            </a:endParaRPr>
          </a:p>
          <a:p>
            <a:r>
              <a:rPr lang="zh-TW" altLang="en-US" sz="2800" smtClean="0">
                <a:solidFill>
                  <a:schemeClr val="tx1"/>
                </a:solidFill>
              </a:rPr>
              <a:t>偏好經常性和有用性回饋</a:t>
            </a:r>
            <a:endParaRPr lang="en-US" altLang="zh-TW" sz="2800" smtClean="0">
              <a:solidFill>
                <a:schemeClr val="tx1"/>
              </a:solidFill>
            </a:endParaRPr>
          </a:p>
          <a:p>
            <a:r>
              <a:rPr lang="zh-TW" altLang="en-US" sz="2800" smtClean="0">
                <a:solidFill>
                  <a:schemeClr val="tx1"/>
                </a:solidFill>
              </a:rPr>
              <a:t>喜歡學習效果能產生好處與價值</a:t>
            </a:r>
          </a:p>
        </p:txBody>
      </p:sp>
      <p:sp>
        <p:nvSpPr>
          <p:cNvPr id="50180" name="日期版面配置區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28E85B-D6CF-4723-955D-75205B503CD9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1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C92467-5E6F-44AF-B554-2215DFCA6E37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0182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2" t="8701" r="9444" b="59801"/>
          <a:stretch>
            <a:fillRect/>
          </a:stretch>
        </p:blipFill>
        <p:spPr bwMode="auto">
          <a:xfrm>
            <a:off x="11113" y="5300663"/>
            <a:ext cx="91440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26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502296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F173E5-E14D-46A0-903F-D6E956668666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867098" y="623352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02189A-01CD-400A-B6B5-2D069CB5C0E6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4" name="Picture 2" descr="Find the hidden 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1557338"/>
            <a:ext cx="44640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Picture 4" descr="How many triangles are hidden in this figure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557338"/>
            <a:ext cx="4249738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Find the hidden per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404813"/>
            <a:ext cx="51133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圓角矩形圖說文字 1"/>
          <p:cNvSpPr>
            <a:spLocks noChangeArrowheads="1"/>
          </p:cNvSpPr>
          <p:nvPr/>
        </p:nvSpPr>
        <p:spPr bwMode="auto">
          <a:xfrm>
            <a:off x="6618288" y="671513"/>
            <a:ext cx="2495550" cy="857250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2800" dirty="0">
                <a:latin typeface="Times New Roman" panose="02020603050405020304" pitchFamily="18" charset="0"/>
              </a:rPr>
              <a:t>教學一門藝術</a:t>
            </a:r>
            <a:r>
              <a:rPr lang="en-US" altLang="zh-TW" sz="2800" dirty="0">
                <a:latin typeface="Times New Roman" panose="02020603050405020304" pitchFamily="18" charset="0"/>
              </a:rPr>
              <a:t>!</a:t>
            </a:r>
            <a:endParaRPr lang="zh-TW" altLang="en-US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54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09120"/>
          </a:xfrm>
        </p:spPr>
        <p:txBody>
          <a:bodyPr/>
          <a:lstStyle/>
          <a:p>
            <a:r>
              <a:rPr lang="zh-TW" altLang="en-US" sz="2800" dirty="0" smtClean="0"/>
              <a:t>編撰者</a:t>
            </a:r>
            <a:r>
              <a:rPr lang="en-US" altLang="zh-TW" sz="2800" dirty="0" smtClean="0"/>
              <a:t>:</a:t>
            </a:r>
            <a:r>
              <a:rPr lang="zh-TW" altLang="en-US" sz="2800" dirty="0" smtClean="0"/>
              <a:t>長榮大學團隊</a:t>
            </a:r>
            <a:r>
              <a:rPr lang="en-US" altLang="zh-TW" sz="2800" dirty="0" smtClean="0"/>
              <a:t>-</a:t>
            </a:r>
            <a:r>
              <a:rPr lang="zh-TW" altLang="en-US" sz="2800" smtClean="0"/>
              <a:t>謝馥蔓</a:t>
            </a:r>
            <a:endParaRPr lang="en-US" altLang="zh-TW" sz="2800" dirty="0"/>
          </a:p>
          <a:p>
            <a:pPr marL="0" indent="0">
              <a:buNone/>
            </a:pP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48264" y="6237312"/>
            <a:ext cx="2133600" cy="365125"/>
          </a:xfrm>
        </p:spPr>
        <p:txBody>
          <a:bodyPr/>
          <a:lstStyle/>
          <a:p>
            <a:pPr>
              <a:defRPr/>
            </a:pPr>
            <a:fld id="{2C463222-3884-42D2-8A9D-F71189E9DF7D}" type="slidenum">
              <a:rPr lang="en-US" altLang="zh-TW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 altLang="zh-TW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校園職業安全衛生眾說紛紜</a:t>
            </a: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3600" smtClean="0">
                <a:solidFill>
                  <a:schemeClr val="tx1"/>
                </a:solidFill>
              </a:rPr>
              <a:t>如何落實</a:t>
            </a:r>
            <a:r>
              <a:rPr lang="en-US" altLang="zh-TW" sz="3600" smtClean="0">
                <a:solidFill>
                  <a:schemeClr val="tx1"/>
                </a:solidFill>
              </a:rPr>
              <a:t>?</a:t>
            </a:r>
            <a:endParaRPr lang="zh-TW" altLang="en-US" sz="3600" smtClean="0">
              <a:solidFill>
                <a:schemeClr val="tx1"/>
              </a:solidFill>
            </a:endParaRPr>
          </a:p>
        </p:txBody>
      </p:sp>
      <p:sp>
        <p:nvSpPr>
          <p:cNvPr id="8196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539552" y="587727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7224AB-4DA9-4112-97DE-6B5BF07E1280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7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B1676-B61A-4741-B255-66CFF3802417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3" descr="C:\Users\ASUS\AppData\Local\Microsoft\Windows\INetCache\IE\D340INFN\question-mark-460868_64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400425"/>
            <a:ext cx="34877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4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>課程單元</a:t>
            </a:r>
            <a:br>
              <a:rPr lang="zh-TW" altLang="en-US" sz="4800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/>
            </a:r>
            <a:br>
              <a:rPr lang="zh-TW" altLang="en-US" sz="4800" smtClean="0">
                <a:solidFill>
                  <a:schemeClr val="tx1"/>
                </a:solidFill>
              </a:rPr>
            </a:br>
            <a:endParaRPr lang="zh-TW" altLang="en-US" sz="4800" smtClean="0">
              <a:solidFill>
                <a:schemeClr val="tx1"/>
              </a:solidFill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220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284915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9146FADA-3B6C-4670-9F9E-74E0BDA54D3F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922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310CFEE7-468E-4996-A4A2-9DE97A203E50}" type="slidenum">
              <a:rPr lang="en-US" altLang="zh-TW" b="0">
                <a:latin typeface="Times New Roman" panose="02020603050405020304" pitchFamily="18" charset="0"/>
              </a:rPr>
              <a:pPr/>
              <a:t>6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9222" name="Group 2"/>
          <p:cNvGrpSpPr>
            <a:grpSpLocks/>
          </p:cNvGrpSpPr>
          <p:nvPr/>
        </p:nvGrpSpPr>
        <p:grpSpPr bwMode="auto">
          <a:xfrm>
            <a:off x="831850" y="1006475"/>
            <a:ext cx="7502525" cy="4905375"/>
            <a:chOff x="286" y="754"/>
            <a:chExt cx="5225" cy="30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286" y="754"/>
              <a:ext cx="3592" cy="718"/>
            </a:xfrm>
            <a:prstGeom prst="rect">
              <a:avLst/>
            </a:prstGeom>
            <a:solidFill>
              <a:srgbClr val="FCC0E8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kumimoji="0"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教學流程</a:t>
              </a:r>
              <a:endParaRPr kumimoji="0"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gray">
            <a:xfrm>
              <a:off x="699" y="1579"/>
              <a:ext cx="3723" cy="739"/>
            </a:xfrm>
            <a:prstGeom prst="rect">
              <a:avLst/>
            </a:prstGeom>
            <a:solidFill>
              <a:srgbClr val="63E7CE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教學原則與技巧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1245" y="2425"/>
              <a:ext cx="3719" cy="625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3.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學習活動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gray">
            <a:xfrm>
              <a:off x="1786" y="3158"/>
              <a:ext cx="3725" cy="68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成人學習的特徵與原則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43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>課程單元</a:t>
            </a:r>
            <a:br>
              <a:rPr lang="zh-TW" altLang="en-US" sz="4800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/>
            </a:r>
            <a:br>
              <a:rPr lang="zh-TW" altLang="en-US" sz="4800" smtClean="0">
                <a:solidFill>
                  <a:schemeClr val="tx1"/>
                </a:solidFill>
              </a:rPr>
            </a:br>
            <a:endParaRPr lang="zh-TW" altLang="en-US" sz="4800" smtClean="0">
              <a:solidFill>
                <a:schemeClr val="tx1"/>
              </a:solidFill>
            </a:endParaRP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244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424873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1F39DA94-8F65-4ED1-AABC-4DACAD47C786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1024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77513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A505ABF2-81E8-45FA-A011-782AB6E226EC}" type="slidenum">
              <a:rPr lang="en-US" altLang="zh-TW" b="0">
                <a:latin typeface="Times New Roman" panose="02020603050405020304" pitchFamily="18" charset="0"/>
              </a:rPr>
              <a:pPr/>
              <a:t>7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10246" name="Group 2"/>
          <p:cNvGrpSpPr>
            <a:grpSpLocks/>
          </p:cNvGrpSpPr>
          <p:nvPr/>
        </p:nvGrpSpPr>
        <p:grpSpPr bwMode="auto">
          <a:xfrm>
            <a:off x="831850" y="1006475"/>
            <a:ext cx="7502525" cy="4905375"/>
            <a:chOff x="286" y="754"/>
            <a:chExt cx="5225" cy="309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gray">
            <a:xfrm>
              <a:off x="699" y="1579"/>
              <a:ext cx="3723" cy="739"/>
            </a:xfrm>
            <a:prstGeom prst="rect">
              <a:avLst/>
            </a:prstGeom>
            <a:solidFill>
              <a:srgbClr val="63E7CE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教學原則與技巧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1245" y="2425"/>
              <a:ext cx="3719" cy="625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3.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學習活動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gray">
            <a:xfrm>
              <a:off x="1786" y="3158"/>
              <a:ext cx="3725" cy="68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成人學習的特徵與原則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286" y="754"/>
              <a:ext cx="3592" cy="1163"/>
            </a:xfrm>
            <a:prstGeom prst="rect">
              <a:avLst/>
            </a:prstGeom>
            <a:solidFill>
              <a:srgbClr val="FCC0E8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48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kumimoji="0" lang="zh-TW" altLang="en-US" sz="48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教學流程</a:t>
              </a:r>
              <a:endParaRPr kumimoji="0" lang="en-US" altLang="zh-TW" sz="4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9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6"/>
          <p:cNvSpPr>
            <a:spLocks noGrp="1"/>
          </p:cNvSpPr>
          <p:nvPr>
            <p:ph type="title"/>
          </p:nvPr>
        </p:nvSpPr>
        <p:spPr>
          <a:xfrm>
            <a:off x="107950" y="0"/>
            <a:ext cx="9036050" cy="836613"/>
          </a:xfrm>
        </p:spPr>
        <p:txBody>
          <a:bodyPr/>
          <a:lstStyle/>
          <a:p>
            <a:r>
              <a:rPr lang="zh-TW" altLang="en-US" sz="4400" smtClean="0">
                <a:solidFill>
                  <a:schemeClr val="tx1"/>
                </a:solidFill>
              </a:rPr>
              <a:t>教學流程</a:t>
            </a:r>
            <a:r>
              <a:rPr lang="en-US" altLang="zh-TW" sz="2400" smtClean="0">
                <a:solidFill>
                  <a:schemeClr val="tx1"/>
                </a:solidFill>
              </a:rPr>
              <a:t>-Elaine Biech</a:t>
            </a:r>
            <a:endParaRPr lang="zh-TW" altLang="en-US" sz="2400" smtClean="0">
              <a:solidFill>
                <a:schemeClr val="tx1"/>
              </a:solidFill>
            </a:endParaRPr>
          </a:p>
        </p:txBody>
      </p:sp>
      <p:sp>
        <p:nvSpPr>
          <p:cNvPr id="11267" name="內容版面配置區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1268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551043" y="6165304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5B69E9-6036-459E-BDD6-DE7FF007198C}" type="datetime1">
              <a:rPr lang="zh-TW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2018/7/11</a:t>
            </a:fld>
            <a:endParaRPr lang="en-US" altLang="zh-TW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876256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800000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655038-DA1F-4FCD-A9A2-B80E89D3ED5E}" type="slidenum">
              <a:rPr lang="en-US" altLang="zh-TW" sz="140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TW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0246" name="Group 2"/>
          <p:cNvGrpSpPr>
            <a:grpSpLocks/>
          </p:cNvGrpSpPr>
          <p:nvPr/>
        </p:nvGrpSpPr>
        <p:grpSpPr bwMode="auto">
          <a:xfrm>
            <a:off x="971550" y="844550"/>
            <a:ext cx="7632700" cy="4897438"/>
            <a:chOff x="839" y="527"/>
            <a:chExt cx="4490" cy="3085"/>
          </a:xfrm>
        </p:grpSpPr>
        <p:grpSp>
          <p:nvGrpSpPr>
            <p:cNvPr id="11272" name="Group 3"/>
            <p:cNvGrpSpPr>
              <a:grpSpLocks/>
            </p:cNvGrpSpPr>
            <p:nvPr/>
          </p:nvGrpSpPr>
          <p:grpSpPr bwMode="auto">
            <a:xfrm>
              <a:off x="839" y="1842"/>
              <a:ext cx="1440" cy="1770"/>
              <a:chOff x="728" y="1298"/>
              <a:chExt cx="1760" cy="2164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gray">
              <a:xfrm>
                <a:off x="728" y="1298"/>
                <a:ext cx="1760" cy="726"/>
              </a:xfrm>
              <a:prstGeom prst="bevel">
                <a:avLst>
                  <a:gd name="adj" fmla="val 12532"/>
                </a:avLst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r>
                  <a:rPr lang="zh-TW" altLang="en-US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開始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ea typeface="標楷體" panose="03000509000000000000" pitchFamily="65" charset="-120"/>
                  </a:rPr>
                  <a:t>Beginning</a:t>
                </a:r>
                <a:endPara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endParaRPr>
              </a:p>
            </p:txBody>
          </p:sp>
          <p:sp>
            <p:nvSpPr>
              <p:cNvPr id="11280" name="AutoShape 5"/>
              <p:cNvSpPr>
                <a:spLocks noChangeArrowheads="1"/>
              </p:cNvSpPr>
              <p:nvPr/>
            </p:nvSpPr>
            <p:spPr bwMode="auto">
              <a:xfrm>
                <a:off x="728" y="2024"/>
                <a:ext cx="1760" cy="1438"/>
              </a:xfrm>
              <a:prstGeom prst="bevel">
                <a:avLst>
                  <a:gd name="adj" fmla="val 6134"/>
                </a:avLst>
              </a:prstGeom>
              <a:solidFill>
                <a:srgbClr val="FFFFFF"/>
              </a:solidFill>
              <a:ln w="25400">
                <a:solidFill>
                  <a:srgbClr val="6399AB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rgbClr val="800000"/>
                    </a:solidFill>
                    <a:latin typeface="Arial" charset="0"/>
                    <a:ea typeface="標楷體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標楷體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破冰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Icebreaker</a:t>
                </a:r>
              </a:p>
            </p:txBody>
          </p:sp>
        </p:grpSp>
        <p:sp>
          <p:nvSpPr>
            <p:cNvPr id="11273" name="AutoShape 6"/>
            <p:cNvSpPr>
              <a:spLocks noChangeArrowheads="1"/>
            </p:cNvSpPr>
            <p:nvPr/>
          </p:nvSpPr>
          <p:spPr bwMode="gray">
            <a:xfrm>
              <a:off x="2435" y="1571"/>
              <a:ext cx="1242" cy="594"/>
            </a:xfrm>
            <a:prstGeom prst="bevel">
              <a:avLst>
                <a:gd name="adj" fmla="val 12532"/>
              </a:avLst>
            </a:prstGeom>
            <a:solidFill>
              <a:srgbClr val="E0AD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中間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Middle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4" name="AutoShape 7"/>
            <p:cNvSpPr>
              <a:spLocks noChangeArrowheads="1"/>
            </p:cNvSpPr>
            <p:nvPr/>
          </p:nvSpPr>
          <p:spPr bwMode="gray">
            <a:xfrm>
              <a:off x="2435" y="2165"/>
              <a:ext cx="1242" cy="988"/>
            </a:xfrm>
            <a:prstGeom prst="bevel">
              <a:avLst>
                <a:gd name="adj" fmla="val 6134"/>
              </a:avLst>
            </a:prstGeom>
            <a:solidFill>
              <a:srgbClr val="FFFFFF"/>
            </a:solidFill>
            <a:ln w="25400">
              <a:solidFill>
                <a:srgbClr val="E0AD12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內容</a:t>
              </a: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 body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3886" y="1112"/>
              <a:ext cx="1443" cy="594"/>
            </a:xfrm>
            <a:prstGeom prst="bevel">
              <a:avLst>
                <a:gd name="adj" fmla="val 12532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結束</a:t>
              </a:r>
              <a:r>
                <a:rPr lang="en-US" altLang="zh-TW" sz="2400" dirty="0" smtClean="0">
                  <a:latin typeface="Times New Roman" panose="02020603050405020304" pitchFamily="18" charset="0"/>
                  <a:ea typeface="標楷體" panose="03000509000000000000" pitchFamily="65" charset="-120"/>
                </a:rPr>
                <a:t>Closure</a:t>
              </a:r>
              <a:endPara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</a:endParaRPr>
            </a:p>
          </p:txBody>
        </p:sp>
        <p:sp>
          <p:nvSpPr>
            <p:cNvPr id="11276" name="AutoShape 9"/>
            <p:cNvSpPr>
              <a:spLocks noChangeArrowheads="1"/>
            </p:cNvSpPr>
            <p:nvPr/>
          </p:nvSpPr>
          <p:spPr bwMode="gray">
            <a:xfrm>
              <a:off x="3886" y="1706"/>
              <a:ext cx="1443" cy="1079"/>
            </a:xfrm>
            <a:prstGeom prst="bevel">
              <a:avLst>
                <a:gd name="adj" fmla="val 6134"/>
              </a:avLst>
            </a:prstGeom>
            <a:solidFill>
              <a:srgbClr val="FFFFFF"/>
            </a:solidFill>
            <a:ln w="25400">
              <a:solidFill>
                <a:srgbClr val="A1A646"/>
              </a:solidFill>
              <a:miter lim="800000"/>
              <a:headEnd/>
              <a:tailEnd/>
            </a:ln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結語</a:t>
              </a:r>
              <a:endParaRPr lang="en-US" altLang="zh-TW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 conclusion</a:t>
              </a:r>
              <a:endParaRPr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7" name="AutoShape 10"/>
            <p:cNvSpPr>
              <a:spLocks noChangeArrowheads="1"/>
            </p:cNvSpPr>
            <p:nvPr/>
          </p:nvSpPr>
          <p:spPr bwMode="auto">
            <a:xfrm rot="-1179954">
              <a:off x="1618" y="981"/>
              <a:ext cx="1134" cy="635"/>
            </a:xfrm>
            <a:prstGeom prst="curvedDownArrow">
              <a:avLst>
                <a:gd name="adj1" fmla="val 35717"/>
                <a:gd name="adj2" fmla="val 71433"/>
                <a:gd name="adj3" fmla="val 33333"/>
              </a:avLst>
            </a:prstGeom>
            <a:solidFill>
              <a:srgbClr val="FCC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78" name="AutoShape 11"/>
            <p:cNvSpPr>
              <a:spLocks noChangeArrowheads="1"/>
            </p:cNvSpPr>
            <p:nvPr/>
          </p:nvSpPr>
          <p:spPr bwMode="auto">
            <a:xfrm rot="-560929">
              <a:off x="3198" y="527"/>
              <a:ext cx="1134" cy="635"/>
            </a:xfrm>
            <a:prstGeom prst="curvedDownArrow">
              <a:avLst>
                <a:gd name="adj1" fmla="val 35717"/>
                <a:gd name="adj2" fmla="val 71433"/>
                <a:gd name="adj3" fmla="val 33333"/>
              </a:avLst>
            </a:prstGeom>
            <a:solidFill>
              <a:srgbClr val="FCC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rgbClr val="800000"/>
                  </a:solidFill>
                  <a:latin typeface="Arial" charset="0"/>
                  <a:ea typeface="標楷體" pitchFamily="65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" name="框架 1"/>
          <p:cNvSpPr/>
          <p:nvPr/>
        </p:nvSpPr>
        <p:spPr bwMode="auto">
          <a:xfrm>
            <a:off x="836613" y="2921000"/>
            <a:ext cx="2690812" cy="2928938"/>
          </a:xfrm>
          <a:prstGeom prst="frame">
            <a:avLst>
              <a:gd name="adj1" fmla="val 4803"/>
            </a:avLst>
          </a:prstGeom>
          <a:solidFill>
            <a:srgbClr val="F7176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zh-TW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43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>課程單元</a:t>
            </a:r>
            <a:br>
              <a:rPr lang="zh-TW" altLang="en-US" sz="4800" smtClean="0">
                <a:solidFill>
                  <a:schemeClr val="tx1"/>
                </a:solidFill>
              </a:rPr>
            </a:br>
            <a:r>
              <a:rPr lang="zh-TW" altLang="en-US" sz="4800" smtClean="0">
                <a:solidFill>
                  <a:schemeClr val="tx1"/>
                </a:solidFill>
              </a:rPr>
              <a:t/>
            </a:r>
            <a:br>
              <a:rPr lang="zh-TW" altLang="en-US" sz="4800" smtClean="0">
                <a:solidFill>
                  <a:schemeClr val="tx1"/>
                </a:solidFill>
              </a:rPr>
            </a:br>
            <a:endParaRPr lang="zh-TW" altLang="en-US" sz="4800" smtClean="0">
              <a:solidFill>
                <a:schemeClr val="tx1"/>
              </a:solidFill>
            </a:endParaRP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2292" name="日期版面配置區 3"/>
          <p:cNvSpPr>
            <a:spLocks noGrp="1"/>
          </p:cNvSpPr>
          <p:nvPr>
            <p:ph type="dt" sz="quarter" idx="10"/>
          </p:nvPr>
        </p:nvSpPr>
        <p:spPr>
          <a:xfrm>
            <a:off x="1691680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F2C0F2A0-803C-4231-AB40-CC383EE47EB9}" type="datetime1">
              <a:rPr lang="zh-TW" altLang="en-US" b="0" smtClean="0">
                <a:latin typeface="Times New Roman" panose="02020603050405020304" pitchFamily="18" charset="0"/>
              </a:rPr>
              <a:pPr/>
              <a:t>2018/7/11</a:t>
            </a:fld>
            <a:endParaRPr lang="en-US" altLang="zh-TW" b="0" dirty="0" smtClean="0">
              <a:latin typeface="Times New Roman" panose="02020603050405020304" pitchFamily="18" charset="0"/>
            </a:endParaRPr>
          </a:p>
        </p:txBody>
      </p:sp>
      <p:sp>
        <p:nvSpPr>
          <p:cNvPr id="1229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997270" y="623731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fld id="{03BCE7CC-C2FA-4C31-A390-4A8EBF42BA99}" type="slidenum">
              <a:rPr lang="en-US" altLang="zh-TW" b="0">
                <a:latin typeface="Times New Roman" panose="02020603050405020304" pitchFamily="18" charset="0"/>
              </a:rPr>
              <a:pPr/>
              <a:t>9</a:t>
            </a:fld>
            <a:endParaRPr lang="en-US" altLang="zh-TW" b="0" dirty="0">
              <a:latin typeface="Times New Roman" panose="02020603050405020304" pitchFamily="18" charset="0"/>
            </a:endParaRPr>
          </a:p>
        </p:txBody>
      </p:sp>
      <p:grpSp>
        <p:nvGrpSpPr>
          <p:cNvPr id="12294" name="Group 2"/>
          <p:cNvGrpSpPr>
            <a:grpSpLocks/>
          </p:cNvGrpSpPr>
          <p:nvPr/>
        </p:nvGrpSpPr>
        <p:grpSpPr bwMode="auto">
          <a:xfrm>
            <a:off x="831850" y="1006475"/>
            <a:ext cx="7502525" cy="4905375"/>
            <a:chOff x="286" y="754"/>
            <a:chExt cx="5225" cy="3090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gray">
            <a:xfrm>
              <a:off x="286" y="754"/>
              <a:ext cx="3592" cy="718"/>
            </a:xfrm>
            <a:prstGeom prst="rect">
              <a:avLst/>
            </a:prstGeom>
            <a:solidFill>
              <a:srgbClr val="FCC0E8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/>
            <a:p>
              <a:pPr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1.</a:t>
              </a:r>
              <a:r>
                <a:rPr kumimoji="0" lang="zh-TW" altLang="en-US" sz="32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教學流程</a:t>
              </a:r>
              <a:endParaRPr kumimoji="0"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gray">
            <a:xfrm>
              <a:off x="1245" y="2425"/>
              <a:ext cx="3719" cy="625"/>
            </a:xfrm>
            <a:prstGeom prst="rect">
              <a:avLst/>
            </a:prstGeom>
            <a:solidFill>
              <a:srgbClr val="FFFF99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3.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/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學習活動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gray">
            <a:xfrm>
              <a:off x="1786" y="3158"/>
              <a:ext cx="3725" cy="686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20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4.</a:t>
              </a:r>
              <a:r>
                <a:rPr kumimoji="0" lang="zh-TW" altLang="en-US" sz="32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成人學習的特徵與原則</a:t>
              </a:r>
              <a:endParaRPr kumimoji="0" lang="en-US" altLang="zh-TW" sz="3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gray">
            <a:xfrm>
              <a:off x="699" y="1579"/>
              <a:ext cx="3723" cy="1250"/>
            </a:xfrm>
            <a:prstGeom prst="rect">
              <a:avLst/>
            </a:prstGeom>
            <a:solidFill>
              <a:srgbClr val="63E7CE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45720" tIns="44450" rIns="45720" bIns="44450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en-US" altLang="zh-TW" sz="3600" dirty="0" smtClean="0">
                  <a:solidFill>
                    <a:schemeClr val="bg1"/>
                  </a:solidFill>
                  <a:latin typeface="Tahoma" panose="020B0604030504040204" pitchFamily="34" charset="0"/>
                  <a:ea typeface="標楷體" panose="03000509000000000000" pitchFamily="65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48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2.</a:t>
              </a:r>
              <a:r>
                <a:rPr kumimoji="0" lang="zh-TW" altLang="en-US" sz="4800" dirty="0" smtClean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教學原則與技巧</a:t>
              </a:r>
              <a:endParaRPr kumimoji="0" lang="en-US" altLang="zh-TW" sz="4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9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1435</Words>
  <Application>Microsoft Office PowerPoint</Application>
  <PresentationFormat>如螢幕大小 (4:3)</PresentationFormat>
  <Paragraphs>458</Paragraphs>
  <Slides>42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Office 佈景主題</vt:lpstr>
      <vt:lpstr>PowerPoint 簡報</vt:lpstr>
      <vt:lpstr>本教材中所有投影片內容(含文字檔及圖檔)著作權皆屬於本部所有。  一、種子師資：對任一單張投影片之教材須完整擷取進行授課，不得將任一單張投影片內容任意進行修改及編輯。  二、作為一般授課使用之參考資料時需標註引用出處。</vt:lpstr>
      <vt:lpstr>學習目標</vt:lpstr>
      <vt:lpstr>PowerPoint 簡報</vt:lpstr>
      <vt:lpstr>校園職業安全衛生眾說紛紜</vt:lpstr>
      <vt:lpstr>  課程單元  </vt:lpstr>
      <vt:lpstr>  課程單元  </vt:lpstr>
      <vt:lpstr>教學流程-Elaine Biech</vt:lpstr>
      <vt:lpstr>  課程單元  </vt:lpstr>
      <vt:lpstr>開始階段的目標</vt:lpstr>
      <vt:lpstr> 開始階段的教學原則-GLOSSS </vt:lpstr>
      <vt:lpstr>中間階段的工作流程-Elaine Biech</vt:lpstr>
      <vt:lpstr>中間階段的目標</vt:lpstr>
      <vt:lpstr>中間階段的教學技巧舉例</vt:lpstr>
      <vt:lpstr>PowerPoint 簡報</vt:lpstr>
      <vt:lpstr>PowerPoint 簡報</vt:lpstr>
      <vt:lpstr>PowerPoint 簡報</vt:lpstr>
      <vt:lpstr>PowerPoint 簡報</vt:lpstr>
      <vt:lpstr>開始與結束階段的注意力程度最高</vt:lpstr>
      <vt:lpstr>PowerPoint 簡報</vt:lpstr>
      <vt:lpstr>板書規劃</vt:lpstr>
      <vt:lpstr>其他教學技巧</vt:lpstr>
      <vt:lpstr>中間階段的工作流程-Elaine Biech</vt:lpstr>
      <vt:lpstr>結束階段的原則-OFF</vt:lpstr>
      <vt:lpstr>PowerPoint 簡報</vt:lpstr>
      <vt:lpstr>  課程單元  </vt:lpstr>
      <vt:lpstr>教學方法</vt:lpstr>
      <vt:lpstr>PowerPoint 簡報</vt:lpstr>
      <vt:lpstr>講師訓練風格~Teeters &amp; Hodges</vt:lpstr>
      <vt:lpstr>認知學習活動的選擇</vt:lpstr>
      <vt:lpstr>技能學習活動的選擇</vt:lpstr>
      <vt:lpstr>態度學習活動的選擇</vt:lpstr>
      <vt:lpstr>演練</vt:lpstr>
      <vt:lpstr>分組作業 --完成教學方法與學習   活動的規劃</vt:lpstr>
      <vt:lpstr>PowerPoint 簡報</vt:lpstr>
      <vt:lpstr>PowerPoint 簡報</vt:lpstr>
      <vt:lpstr>  課程單元  </vt:lpstr>
      <vt:lpstr>成人學習的特徵~Saul Carliner</vt:lpstr>
      <vt:lpstr>成人學習的特徵-Knowles（1984）</vt:lpstr>
      <vt:lpstr>成人學習的原則</vt:lpstr>
      <vt:lpstr>PowerPoint 簡報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ytdai</dc:creator>
  <cp:lastModifiedBy>User</cp:lastModifiedBy>
  <cp:revision>31</cp:revision>
  <dcterms:created xsi:type="dcterms:W3CDTF">2017-04-04T09:35:48Z</dcterms:created>
  <dcterms:modified xsi:type="dcterms:W3CDTF">2018-07-11T06:47:04Z</dcterms:modified>
</cp:coreProperties>
</file>