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7" r:id="rId3"/>
    <p:sldId id="263" r:id="rId4"/>
    <p:sldId id="419" r:id="rId5"/>
    <p:sldId id="420" r:id="rId6"/>
    <p:sldId id="421" r:id="rId7"/>
    <p:sldId id="424" r:id="rId8"/>
    <p:sldId id="425" r:id="rId9"/>
    <p:sldId id="422" r:id="rId10"/>
    <p:sldId id="423" r:id="rId11"/>
    <p:sldId id="405" r:id="rId12"/>
    <p:sldId id="404" r:id="rId13"/>
    <p:sldId id="426" r:id="rId14"/>
    <p:sldId id="406" r:id="rId15"/>
    <p:sldId id="407" r:id="rId16"/>
    <p:sldId id="408" r:id="rId17"/>
    <p:sldId id="414" r:id="rId18"/>
    <p:sldId id="409" r:id="rId19"/>
    <p:sldId id="415" r:id="rId20"/>
    <p:sldId id="416" r:id="rId21"/>
    <p:sldId id="265" r:id="rId22"/>
    <p:sldId id="317" r:id="rId23"/>
    <p:sldId id="418" r:id="rId24"/>
    <p:sldId id="271" r:id="rId25"/>
    <p:sldId id="310" r:id="rId26"/>
    <p:sldId id="318" r:id="rId27"/>
    <p:sldId id="319" r:id="rId28"/>
    <p:sldId id="320" r:id="rId29"/>
    <p:sldId id="387" r:id="rId30"/>
    <p:sldId id="389" r:id="rId31"/>
    <p:sldId id="392" r:id="rId32"/>
    <p:sldId id="388" r:id="rId33"/>
    <p:sldId id="269" r:id="rId34"/>
    <p:sldId id="268" r:id="rId35"/>
    <p:sldId id="259" r:id="rId36"/>
    <p:sldId id="280" r:id="rId37"/>
    <p:sldId id="282" r:id="rId38"/>
    <p:sldId id="370" r:id="rId39"/>
    <p:sldId id="434" r:id="rId40"/>
    <p:sldId id="435" r:id="rId41"/>
    <p:sldId id="436" r:id="rId42"/>
    <p:sldId id="437" r:id="rId43"/>
    <p:sldId id="348" r:id="rId44"/>
    <p:sldId id="349" r:id="rId45"/>
    <p:sldId id="393" r:id="rId46"/>
    <p:sldId id="350" r:id="rId47"/>
    <p:sldId id="394" r:id="rId48"/>
    <p:sldId id="395" r:id="rId49"/>
    <p:sldId id="396" r:id="rId50"/>
    <p:sldId id="374" r:id="rId51"/>
    <p:sldId id="402" r:id="rId52"/>
    <p:sldId id="398" r:id="rId53"/>
    <p:sldId id="399" r:id="rId54"/>
    <p:sldId id="400" r:id="rId55"/>
    <p:sldId id="351" r:id="rId56"/>
    <p:sldId id="365" r:id="rId57"/>
    <p:sldId id="397" r:id="rId58"/>
    <p:sldId id="366" r:id="rId59"/>
    <p:sldId id="429" r:id="rId60"/>
    <p:sldId id="430" r:id="rId61"/>
    <p:sldId id="433" r:id="rId62"/>
    <p:sldId id="355" r:id="rId63"/>
    <p:sldId id="367" r:id="rId64"/>
    <p:sldId id="356" r:id="rId65"/>
    <p:sldId id="357" r:id="rId66"/>
    <p:sldId id="368" r:id="rId67"/>
    <p:sldId id="358" r:id="rId68"/>
    <p:sldId id="369" r:id="rId69"/>
    <p:sldId id="359" r:id="rId70"/>
    <p:sldId id="360" r:id="rId71"/>
    <p:sldId id="361" r:id="rId72"/>
    <p:sldId id="362" r:id="rId73"/>
    <p:sldId id="363" r:id="rId74"/>
    <p:sldId id="364" r:id="rId75"/>
    <p:sldId id="326" r:id="rId76"/>
    <p:sldId id="327" r:id="rId77"/>
    <p:sldId id="371" r:id="rId78"/>
    <p:sldId id="372" r:id="rId79"/>
    <p:sldId id="373" r:id="rId80"/>
    <p:sldId id="381" r:id="rId81"/>
    <p:sldId id="431" r:id="rId82"/>
    <p:sldId id="428" r:id="rId83"/>
    <p:sldId id="386" r:id="rId84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E4B8C40-C1BE-4BD9-A895-3F94BC0AF348}">
          <p14:sldIdLst>
            <p14:sldId id="256"/>
            <p14:sldId id="257"/>
            <p14:sldId id="263"/>
            <p14:sldId id="419"/>
            <p14:sldId id="420"/>
            <p14:sldId id="421"/>
            <p14:sldId id="424"/>
            <p14:sldId id="425"/>
            <p14:sldId id="422"/>
            <p14:sldId id="423"/>
            <p14:sldId id="405"/>
            <p14:sldId id="404"/>
            <p14:sldId id="426"/>
            <p14:sldId id="406"/>
            <p14:sldId id="407"/>
            <p14:sldId id="408"/>
            <p14:sldId id="414"/>
            <p14:sldId id="409"/>
            <p14:sldId id="415"/>
            <p14:sldId id="416"/>
            <p14:sldId id="265"/>
            <p14:sldId id="317"/>
            <p14:sldId id="418"/>
            <p14:sldId id="271"/>
            <p14:sldId id="310"/>
            <p14:sldId id="318"/>
            <p14:sldId id="319"/>
            <p14:sldId id="320"/>
            <p14:sldId id="387"/>
            <p14:sldId id="389"/>
            <p14:sldId id="392"/>
            <p14:sldId id="388"/>
            <p14:sldId id="269"/>
            <p14:sldId id="268"/>
            <p14:sldId id="259"/>
            <p14:sldId id="280"/>
            <p14:sldId id="282"/>
            <p14:sldId id="370"/>
            <p14:sldId id="434"/>
            <p14:sldId id="435"/>
            <p14:sldId id="436"/>
            <p14:sldId id="437"/>
            <p14:sldId id="348"/>
            <p14:sldId id="349"/>
            <p14:sldId id="393"/>
            <p14:sldId id="350"/>
            <p14:sldId id="394"/>
            <p14:sldId id="395"/>
            <p14:sldId id="396"/>
            <p14:sldId id="374"/>
            <p14:sldId id="402"/>
            <p14:sldId id="398"/>
            <p14:sldId id="399"/>
            <p14:sldId id="400"/>
            <p14:sldId id="351"/>
            <p14:sldId id="365"/>
            <p14:sldId id="397"/>
            <p14:sldId id="366"/>
            <p14:sldId id="429"/>
            <p14:sldId id="430"/>
            <p14:sldId id="433"/>
            <p14:sldId id="355"/>
            <p14:sldId id="367"/>
            <p14:sldId id="356"/>
            <p14:sldId id="357"/>
            <p14:sldId id="368"/>
            <p14:sldId id="358"/>
            <p14:sldId id="369"/>
            <p14:sldId id="359"/>
            <p14:sldId id="360"/>
            <p14:sldId id="361"/>
            <p14:sldId id="362"/>
            <p14:sldId id="363"/>
            <p14:sldId id="364"/>
            <p14:sldId id="326"/>
            <p14:sldId id="327"/>
            <p14:sldId id="371"/>
            <p14:sldId id="372"/>
            <p14:sldId id="373"/>
            <p14:sldId id="381"/>
            <p14:sldId id="431"/>
            <p14:sldId id="428"/>
            <p14:sldId id="3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7E18"/>
    <a:srgbClr val="E89030"/>
    <a:srgbClr val="019B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88908" autoAdjust="0"/>
  </p:normalViewPr>
  <p:slideViewPr>
    <p:cSldViewPr snapToGrid="0">
      <p:cViewPr varScale="1">
        <p:scale>
          <a:sx n="102" d="100"/>
          <a:sy n="102" d="100"/>
        </p:scale>
        <p:origin x="89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DAE3C-C6D4-4DA1-B75A-C50ACF7CDA8C}" type="datetimeFigureOut">
              <a:rPr lang="zh-TW" altLang="en-US" smtClean="0"/>
              <a:t>2019/5/23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9A2D9-24B1-4A54-92E8-E13F57BB08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9443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66D29-2C9F-482D-8EDB-74F9B791B4BA}" type="datetimeFigureOut">
              <a:rPr lang="zh-TW" altLang="en-US" smtClean="0"/>
              <a:t>2019/5/23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C6CC0-F671-4CA6-888B-06EA2CCC01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2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酸要倒廢液桶，不可以到水槽。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987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 smtClean="0"/>
              <a:t>重點提示</a:t>
            </a:r>
            <a:r>
              <a:rPr lang="en-US" altLang="zh-TW" dirty="0" smtClean="0"/>
              <a:t>:</a:t>
            </a:r>
          </a:p>
          <a:p>
            <a:r>
              <a:rPr lang="en-US" altLang="zh-TW" dirty="0" smtClean="0"/>
              <a:t>1.</a:t>
            </a:r>
            <a:r>
              <a:rPr lang="zh-TW" altLang="en-US" dirty="0" smtClean="0"/>
              <a:t>閱讀標示與物質安全資料表是最最基本的工作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對於某些新物質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可能連物質安全資料都沒有或不完全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，要設法尋找可利用的安全衛生資料</a:t>
            </a:r>
            <a:r>
              <a:rPr lang="en-US" altLang="zh-TW" dirty="0" smtClean="0"/>
              <a:t>(</a:t>
            </a:r>
            <a:r>
              <a:rPr lang="zh-TW" altLang="en-US" dirty="0" smtClean="0"/>
              <a:t>例</a:t>
            </a:r>
            <a:r>
              <a:rPr lang="en-US" altLang="zh-TW" dirty="0" smtClean="0"/>
              <a:t>.</a:t>
            </a:r>
            <a:r>
              <a:rPr lang="zh-TW" altLang="en-US" dirty="0" smtClean="0"/>
              <a:t>向製造、供應商詢問</a:t>
            </a:r>
            <a:r>
              <a:rPr lang="en-US" altLang="zh-TW" dirty="0" smtClean="0"/>
              <a:t>)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補充說明</a:t>
            </a:r>
            <a:r>
              <a:rPr lang="en-US" altLang="zh-TW" dirty="0" smtClean="0"/>
              <a:t>:</a:t>
            </a:r>
          </a:p>
          <a:p>
            <a:r>
              <a:rPr lang="zh-TW" altLang="en-US" dirty="0" smtClean="0"/>
              <a:t>危險物與有害物標示及通識規則</a:t>
            </a:r>
            <a:r>
              <a:rPr lang="en-US" altLang="zh-TW" dirty="0" smtClean="0"/>
              <a:t>(96.10.19)</a:t>
            </a:r>
          </a:p>
          <a:p>
            <a:r>
              <a:rPr lang="zh-TW" altLang="en-US" dirty="0" smtClean="0"/>
              <a:t>第 </a:t>
            </a:r>
            <a:r>
              <a:rPr lang="en-US" altLang="zh-TW" dirty="0" smtClean="0"/>
              <a:t>17 </a:t>
            </a:r>
            <a:r>
              <a:rPr lang="zh-TW" altLang="en-US" dirty="0" smtClean="0"/>
              <a:t>條  雇主為防止勞工未確實知悉危害物質之危害資訊，致引起之職業災害，應採取下列必要措施：</a:t>
            </a:r>
          </a:p>
          <a:p>
            <a:r>
              <a:rPr lang="zh-TW" altLang="en-US" dirty="0" smtClean="0"/>
              <a:t>一、依實際狀況訂定危害通識計畫，適時檢討更新，並依計畫確實執行，其執行紀錄保存三年。</a:t>
            </a:r>
          </a:p>
          <a:p>
            <a:r>
              <a:rPr lang="zh-TW" altLang="en-US" dirty="0" smtClean="0"/>
              <a:t>二、製作危害物質清單，其內容應含物品名稱、其他名稱、物質安全資料表索引碼、製造商或供應商名稱、地址及電話、使用資料及貯存資料等項目，其格式參照附表六。</a:t>
            </a:r>
          </a:p>
          <a:p>
            <a:r>
              <a:rPr lang="zh-TW" altLang="en-US" dirty="0" smtClean="0"/>
              <a:t>三、將危害物質之物質安全資料表置於工作場所易取得之處。</a:t>
            </a:r>
            <a:endParaRPr lang="zh-TW" altLang="en-US" b="1" dirty="0" smtClean="0"/>
          </a:p>
          <a:p>
            <a:r>
              <a:rPr lang="zh-TW" altLang="en-US" b="1" dirty="0" smtClean="0"/>
              <a:t>四、使勞工接受製造、處置或使用危險物、有害物之教育訓練，其課程內容及時數依勞工安全衛生教育訓練規則之規定辦理。</a:t>
            </a:r>
          </a:p>
          <a:p>
            <a:r>
              <a:rPr lang="zh-TW" altLang="en-US" b="1" dirty="0" smtClean="0"/>
              <a:t>五、其他使勞工確實知悉危害物質資訊之必要措施。</a:t>
            </a:r>
            <a:endParaRPr lang="zh-TW" altLang="en-US" dirty="0" smtClean="0"/>
          </a:p>
          <a:p>
            <a:r>
              <a:rPr lang="zh-TW" altLang="en-US" dirty="0" smtClean="0"/>
              <a:t>前項第一款危害通識計畫應含危害物質清單、物質安全資料表、標示、危害通識教育訓練等必要項目之擬定、執行、紀錄及修正措施。</a:t>
            </a:r>
          </a:p>
        </p:txBody>
      </p:sp>
    </p:spTree>
    <p:extLst>
      <p:ext uri="{BB962C8B-B14F-4D97-AF65-F5344CB8AC3E}">
        <p14:creationId xmlns:p14="http://schemas.microsoft.com/office/powerpoint/2010/main" val="413658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 smtClean="0"/>
              <a:t>重點提示</a:t>
            </a:r>
            <a:r>
              <a:rPr lang="en-US" altLang="zh-TW" dirty="0" smtClean="0"/>
              <a:t>:</a:t>
            </a:r>
          </a:p>
          <a:p>
            <a:r>
              <a:rPr lang="en-US" altLang="zh-TW" dirty="0" smtClean="0"/>
              <a:t>1.</a:t>
            </a:r>
            <a:r>
              <a:rPr lang="zh-TW" altLang="en-US" dirty="0" smtClean="0"/>
              <a:t>此處指的「</a:t>
            </a:r>
            <a:r>
              <a:rPr lang="zh-TW" altLang="en-US" sz="1000" dirty="0" smtClean="0"/>
              <a:t>危險物</a:t>
            </a:r>
            <a:r>
              <a:rPr lang="zh-TW" altLang="en-US" dirty="0" smtClean="0"/>
              <a:t>」與「</a:t>
            </a:r>
            <a:r>
              <a:rPr lang="zh-TW" altLang="en-US" sz="1000" dirty="0" smtClean="0"/>
              <a:t>有害物</a:t>
            </a:r>
            <a:r>
              <a:rPr lang="zh-TW" altLang="en-US" dirty="0" smtClean="0"/>
              <a:t>」是「危險物與有害物標示及通識規則」的名詞，以實驗室而言，是指具燃燒、爆炸或毒性的</a:t>
            </a:r>
            <a:r>
              <a:rPr lang="zh-TW" altLang="en-US" b="1" dirty="0" smtClean="0"/>
              <a:t>化學物質</a:t>
            </a:r>
          </a:p>
          <a:p>
            <a:r>
              <a:rPr lang="zh-TW" altLang="en-US" dirty="0" smtClean="0"/>
              <a:t>因此危害通識主要是預防「</a:t>
            </a:r>
            <a:r>
              <a:rPr lang="zh-TW" altLang="en-US" b="1" dirty="0" smtClean="0"/>
              <a:t>化學性危害」</a:t>
            </a:r>
            <a:r>
              <a:rPr lang="zh-TW" altLang="en-US" dirty="0" smtClean="0"/>
              <a:t>的法規</a:t>
            </a:r>
          </a:p>
          <a:p>
            <a:r>
              <a:rPr lang="zh-TW" altLang="en-US" b="1" dirty="0" smtClean="0"/>
              <a:t>補充說明</a:t>
            </a:r>
            <a:r>
              <a:rPr lang="en-US" altLang="zh-TW" b="1" dirty="0" smtClean="0"/>
              <a:t>:</a:t>
            </a:r>
          </a:p>
          <a:p>
            <a:r>
              <a:rPr lang="zh-TW" altLang="en-US" dirty="0" smtClean="0"/>
              <a:t>依職業安全衛生法規的規定，實驗室內的化學品未附有標示與安全資料表，雇主也就是實驗室的負責人會遭到勞檢單位的處罰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如果該物質屬於環保署列管的毒性化學物質，同時會遭到環保署的處罰</a:t>
            </a:r>
            <a:r>
              <a:rPr lang="en-US" altLang="zh-TW" dirty="0" smtClean="0"/>
              <a:t>)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危險物與有害物標示及通識規則</a:t>
            </a:r>
            <a:r>
              <a:rPr lang="en-US" altLang="zh-TW" dirty="0" smtClean="0"/>
              <a:t>(</a:t>
            </a:r>
            <a:r>
              <a:rPr lang="zh-TW" altLang="en-US" dirty="0" smtClean="0"/>
              <a:t>民國 </a:t>
            </a:r>
            <a:r>
              <a:rPr lang="en-US" altLang="zh-TW" dirty="0" smtClean="0"/>
              <a:t>96 </a:t>
            </a:r>
            <a:r>
              <a:rPr lang="zh-TW" altLang="en-US" dirty="0" smtClean="0"/>
              <a:t>年 </a:t>
            </a:r>
            <a:r>
              <a:rPr lang="en-US" altLang="zh-TW" dirty="0" smtClean="0"/>
              <a:t>10 </a:t>
            </a:r>
            <a:r>
              <a:rPr lang="zh-TW" altLang="en-US" dirty="0" smtClean="0"/>
              <a:t>月 </a:t>
            </a:r>
            <a:r>
              <a:rPr lang="en-US" altLang="zh-TW" dirty="0" smtClean="0"/>
              <a:t>19 </a:t>
            </a:r>
            <a:r>
              <a:rPr lang="zh-TW" altLang="en-US" dirty="0" smtClean="0"/>
              <a:t>日發布 </a:t>
            </a:r>
            <a:r>
              <a:rPr lang="en-US" altLang="zh-TW" dirty="0" smtClean="0"/>
              <a:t>)</a:t>
            </a:r>
            <a:endParaRPr lang="zh-TW" altLang="en-US" dirty="0" smtClean="0"/>
          </a:p>
          <a:p>
            <a:pPr eaLnBrk="1" hangingPunct="1"/>
            <a:r>
              <a:rPr lang="zh-TW" altLang="en-US" dirty="0" smtClean="0"/>
              <a:t>第</a:t>
            </a:r>
            <a:r>
              <a:rPr lang="en-US" altLang="zh-TW" dirty="0" smtClean="0"/>
              <a:t>5</a:t>
            </a:r>
            <a:r>
              <a:rPr lang="zh-TW" altLang="en-US" dirty="0" smtClean="0"/>
              <a:t>條 雇主對裝有危害物質之容器，應依附表二規定之分類及危害圖式，參照附表三之格式明顯標示下列事項，所用文字以中文為主，必要時輔以外文：</a:t>
            </a:r>
          </a:p>
          <a:p>
            <a:pPr eaLnBrk="1" hangingPunct="1"/>
            <a:r>
              <a:rPr lang="zh-TW" altLang="en-US" dirty="0" smtClean="0"/>
              <a:t>一、危害圖式。</a:t>
            </a:r>
          </a:p>
          <a:p>
            <a:pPr eaLnBrk="1" hangingPunct="1"/>
            <a:r>
              <a:rPr lang="zh-TW" altLang="en-US" dirty="0" smtClean="0"/>
              <a:t>二、內容：</a:t>
            </a:r>
          </a:p>
          <a:p>
            <a:pPr eaLnBrk="1" hangingPunct="1"/>
            <a:r>
              <a:rPr lang="zh-TW" altLang="en-US" dirty="0" smtClean="0"/>
              <a:t>（一）名稱。</a:t>
            </a:r>
          </a:p>
          <a:p>
            <a:pPr eaLnBrk="1" hangingPunct="1"/>
            <a:r>
              <a:rPr lang="zh-TW" altLang="en-US" dirty="0" smtClean="0"/>
              <a:t>（二）危害成分。</a:t>
            </a:r>
          </a:p>
          <a:p>
            <a:pPr eaLnBrk="1" hangingPunct="1"/>
            <a:r>
              <a:rPr lang="zh-TW" altLang="en-US" dirty="0" smtClean="0"/>
              <a:t>（三）警示語。</a:t>
            </a:r>
          </a:p>
          <a:p>
            <a:pPr eaLnBrk="1" hangingPunct="1"/>
            <a:r>
              <a:rPr lang="zh-TW" altLang="en-US" dirty="0" smtClean="0"/>
              <a:t>（四）危害警告訊息。</a:t>
            </a:r>
          </a:p>
          <a:p>
            <a:pPr eaLnBrk="1" hangingPunct="1"/>
            <a:r>
              <a:rPr lang="zh-TW" altLang="en-US" dirty="0" smtClean="0"/>
              <a:t>（五）危害防範措施。</a:t>
            </a:r>
          </a:p>
          <a:p>
            <a:pPr eaLnBrk="1" hangingPunct="1"/>
            <a:r>
              <a:rPr lang="zh-TW" altLang="en-US" dirty="0" smtClean="0"/>
              <a:t>（六）製造商或供應商之名稱、地址及電話。</a:t>
            </a:r>
          </a:p>
          <a:p>
            <a:pPr eaLnBrk="1" hangingPunct="1"/>
            <a:r>
              <a:rPr lang="zh-TW" altLang="en-US" dirty="0" smtClean="0"/>
              <a:t>第   </a:t>
            </a:r>
            <a:r>
              <a:rPr lang="en-US" altLang="zh-TW" dirty="0" smtClean="0"/>
              <a:t>12    </a:t>
            </a:r>
            <a:r>
              <a:rPr lang="zh-TW" altLang="en-US" dirty="0" smtClean="0"/>
              <a:t>條 雇主對含有危害物質或符合附表四規定之每一物品，應依附表五提供勞工含有安全衛生注意事項之物質安全資料表。</a:t>
            </a:r>
          </a:p>
          <a:p>
            <a:pPr eaLnBrk="1" hangingPunct="1"/>
            <a:r>
              <a:rPr lang="zh-TW" altLang="en-US" dirty="0" smtClean="0"/>
              <a:t>第   </a:t>
            </a:r>
            <a:r>
              <a:rPr lang="en-US" altLang="zh-TW" dirty="0" smtClean="0"/>
              <a:t>13    </a:t>
            </a:r>
            <a:r>
              <a:rPr lang="zh-TW" altLang="en-US" dirty="0" smtClean="0"/>
              <a:t>條 製造商或供應商對前條之物品應製備物質安全資料表，該物品為含有二種以上危害物質之混合物時，應依其混合後之危害性，製作物質安全資料表。</a:t>
            </a:r>
          </a:p>
          <a:p>
            <a:pPr eaLnBrk="1" hangingPunct="1"/>
            <a:r>
              <a:rPr lang="zh-TW" altLang="en-US" dirty="0" smtClean="0"/>
              <a:t>第   </a:t>
            </a:r>
            <a:r>
              <a:rPr lang="en-US" altLang="zh-TW" dirty="0" smtClean="0"/>
              <a:t>18    </a:t>
            </a:r>
            <a:r>
              <a:rPr lang="zh-TW" altLang="en-US" dirty="0" smtClean="0"/>
              <a:t>條 製造商或供應商販售、供應危害物質，或含有符合附表四規定之每一物品與事業單位時，應提供物質安全資料表。</a:t>
            </a:r>
          </a:p>
          <a:p>
            <a:r>
              <a:rPr lang="zh-TW" altLang="en-US" dirty="0" smtClean="0"/>
              <a:t>學術機構運作毒性化學物質管理辦法</a:t>
            </a:r>
            <a:r>
              <a:rPr lang="en-US" altLang="zh-TW" dirty="0" smtClean="0"/>
              <a:t>(98.09.09)</a:t>
            </a:r>
          </a:p>
          <a:p>
            <a:r>
              <a:rPr lang="zh-TW" altLang="en-US" dirty="0" smtClean="0"/>
              <a:t>第 </a:t>
            </a:r>
            <a:r>
              <a:rPr lang="en-US" altLang="zh-TW" dirty="0" smtClean="0"/>
              <a:t>8 </a:t>
            </a:r>
            <a:r>
              <a:rPr lang="zh-TW" altLang="en-US" dirty="0" smtClean="0"/>
              <a:t>條  學術機構毒性化學物質容器、包裝或其運作單位及設施之標示，應依毒性化學物質標示及物質安全資料表管理辦法規定辦理。</a:t>
            </a:r>
          </a:p>
          <a:p>
            <a:r>
              <a:rPr lang="zh-TW" altLang="en-US" dirty="0" smtClean="0"/>
              <a:t>毒性化學物質標示及物質安全資料表管理辦法</a:t>
            </a:r>
            <a:r>
              <a:rPr lang="en-US" altLang="zh-TW" dirty="0" smtClean="0"/>
              <a:t>(98.09.07)</a:t>
            </a:r>
          </a:p>
          <a:p>
            <a:r>
              <a:rPr lang="zh-TW" altLang="en-US" dirty="0" smtClean="0"/>
              <a:t>第 </a:t>
            </a:r>
            <a:r>
              <a:rPr lang="en-US" altLang="zh-TW" dirty="0" smtClean="0"/>
              <a:t>3 </a:t>
            </a:r>
            <a:r>
              <a:rPr lang="zh-TW" altLang="en-US" dirty="0" smtClean="0"/>
              <a:t>條  毒性化學物質之容器、包裝，應依附表一所定分類、標示要項及參照附表二格式明顯標示下列事項：</a:t>
            </a:r>
          </a:p>
          <a:p>
            <a:r>
              <a:rPr lang="zh-TW" altLang="en-US" dirty="0" smtClean="0"/>
              <a:t>一、危害圖式：直立四十五度角之白底紅色粗框正方形，內為黑色象徵符</a:t>
            </a:r>
          </a:p>
          <a:p>
            <a:r>
              <a:rPr lang="zh-TW" altLang="en-US" dirty="0" smtClean="0"/>
              <a:t>    號，大小以能辨識清楚為度。</a:t>
            </a:r>
          </a:p>
          <a:p>
            <a:r>
              <a:rPr lang="zh-TW" altLang="en-US" dirty="0" smtClean="0"/>
              <a:t>二、內容：</a:t>
            </a:r>
          </a:p>
          <a:p>
            <a:r>
              <a:rPr lang="zh-TW" altLang="en-US" dirty="0" smtClean="0"/>
              <a:t>（一）名稱。</a:t>
            </a:r>
          </a:p>
          <a:p>
            <a:r>
              <a:rPr lang="zh-TW" altLang="en-US" dirty="0" smtClean="0"/>
              <a:t>（二）危害成分：所含毒性化學物質達管制濃度以上之成分，應以中央主管機關公告之名稱（中英文）標示，並加註毒性化學物質等字樣及所含毒性化學物質重量百分比（</a:t>
            </a:r>
            <a:r>
              <a:rPr lang="en-US" altLang="zh-TW" dirty="0" smtClean="0"/>
              <a:t>w/w</a:t>
            </a:r>
            <a:r>
              <a:rPr lang="zh-TW" altLang="en-US" dirty="0" smtClean="0"/>
              <a:t>） 。</a:t>
            </a:r>
          </a:p>
          <a:p>
            <a:r>
              <a:rPr lang="zh-TW" altLang="en-US" dirty="0" smtClean="0"/>
              <a:t>（三）警示語。</a:t>
            </a:r>
          </a:p>
          <a:p>
            <a:r>
              <a:rPr lang="zh-TW" altLang="en-US" dirty="0" smtClean="0"/>
              <a:t>（四）危害警告訊息：警告附表一所列各項危害特性之訊息，及本法第三條所定毒性危害。</a:t>
            </a:r>
          </a:p>
          <a:p>
            <a:r>
              <a:rPr lang="zh-TW" altLang="en-US" dirty="0" smtClean="0"/>
              <a:t>（五）危害防範措施：依危害物特性採行污染防制措施。</a:t>
            </a:r>
          </a:p>
          <a:p>
            <a:r>
              <a:rPr lang="zh-TW" altLang="en-US" dirty="0" smtClean="0"/>
              <a:t>（六）製造商或供應商之名稱、地址及電話：供應商即輸入毒性化學物質之運作人。</a:t>
            </a:r>
          </a:p>
          <a:p>
            <a:r>
              <a:rPr lang="zh-TW" altLang="en-US" dirty="0" smtClean="0"/>
              <a:t>前項標示如其危害物質無法依附表一規定之分類歸類者，得僅標示前項第二款事項。</a:t>
            </a:r>
          </a:p>
          <a:p>
            <a:r>
              <a:rPr lang="zh-TW" altLang="en-US" dirty="0" smtClean="0"/>
              <a:t>第一項容器、包裝容積在一百毫升以下者，得僅標示名稱、危害圖式及警示語。</a:t>
            </a:r>
          </a:p>
          <a:p>
            <a:r>
              <a:rPr lang="zh-TW" altLang="en-US" dirty="0" smtClean="0"/>
              <a:t>第 </a:t>
            </a:r>
            <a:r>
              <a:rPr lang="en-US" altLang="zh-TW" dirty="0" smtClean="0"/>
              <a:t>4 </a:t>
            </a:r>
            <a:r>
              <a:rPr lang="zh-TW" altLang="en-US" dirty="0" smtClean="0"/>
              <a:t>條  製造、輸入毒性化學物質之運作人，應逐一標示其容器、包裝。買受毒性化學物質之運作人，應維持標示內容清晰、完整。 </a:t>
            </a:r>
          </a:p>
          <a:p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3057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更換實驗，使用化學品不同，對於新使用的化學品要新增安全資料表。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585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實驗室的冰箱，禁止放置實物，避免汙染到食物。</a:t>
            </a:r>
            <a:endParaRPr lang="en-US" altLang="zh-TW" dirty="0" smtClean="0"/>
          </a:p>
          <a:p>
            <a:r>
              <a:rPr lang="zh-TW" altLang="en-US" dirty="0" smtClean="0"/>
              <a:t>化學品有的都有健康危害、毒化物</a:t>
            </a:r>
            <a:r>
              <a:rPr lang="en-US" altLang="zh-TW" dirty="0" smtClean="0"/>
              <a:t>..</a:t>
            </a:r>
            <a:r>
              <a:rPr lang="zh-TW" altLang="en-US" dirty="0" smtClean="0"/>
              <a:t>請務必要撙手實驗室內禁止存放食物或飲食。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實驗室確定不使用化學品，若需要報廢，可以先詢問是否有其他實驗室還有需要使用此化學品，可以轉移給其他實驗室使用。</a:t>
            </a:r>
            <a:endParaRPr lang="en-US" altLang="zh-TW" dirty="0" smtClean="0"/>
          </a:p>
          <a:p>
            <a:r>
              <a:rPr lang="zh-TW" altLang="en-US" dirty="0" smtClean="0"/>
              <a:t>若無實燕是可以接收，可通知環安組做後續報廢處理。  </a:t>
            </a:r>
            <a:endParaRPr lang="en-US" altLang="zh-TW" dirty="0" smtClean="0"/>
          </a:p>
          <a:p>
            <a:r>
              <a:rPr lang="zh-TW" altLang="en-US" dirty="0" smtClean="0"/>
              <a:t>化學品空瓶，可以聯繫廠商，請廠商收回。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050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實驗用溶劑應標示清楚，避免其他同學或自己誤食。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滅火器是緊急應變時使用，實驗室有機械、設備、化學品</a:t>
            </a:r>
            <a:r>
              <a:rPr lang="en-US" altLang="zh-TW" dirty="0" smtClean="0"/>
              <a:t>..</a:t>
            </a:r>
            <a:r>
              <a:rPr lang="zh-TW" altLang="en-US" dirty="0" smtClean="0"/>
              <a:t>都有可能會不小心起火災，所以要定期檢查滅火器是否有效。</a:t>
            </a:r>
            <a:endParaRPr lang="en-US" altLang="zh-TW" dirty="0" smtClean="0"/>
          </a:p>
          <a:p>
            <a:r>
              <a:rPr lang="zh-TW" altLang="en-US" dirty="0" smtClean="0"/>
              <a:t>滅火器應放在明顯、容易看見的地方。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2979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安全資料表應隨時更新，最久</a:t>
            </a:r>
            <a:r>
              <a:rPr lang="en-US" altLang="zh-TW" dirty="0" smtClean="0"/>
              <a:t>3</a:t>
            </a:r>
            <a:r>
              <a:rPr lang="zh-TW" altLang="en-US" dirty="0" smtClean="0"/>
              <a:t>年更新一次 。</a:t>
            </a:r>
            <a:endParaRPr lang="en-US" altLang="zh-TW" dirty="0" smtClean="0"/>
          </a:p>
          <a:p>
            <a:r>
              <a:rPr lang="zh-TW" altLang="en-US" dirty="0" smtClean="0"/>
              <a:t>鋼瓶管理</a:t>
            </a:r>
            <a:r>
              <a:rPr lang="en-US" altLang="zh-TW" dirty="0" smtClean="0"/>
              <a:t>-</a:t>
            </a:r>
            <a:r>
              <a:rPr lang="zh-TW" altLang="en-US" dirty="0" smtClean="0"/>
              <a:t>直立、鐵鍊固定、沒有使用時，用帽套蓋好、開瓶器物放在鋼瓶面，另外掛在旁邊、易燃的氣體鋼瓶，需另外儲存。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15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危害</a:t>
            </a:r>
            <a:r>
              <a:rPr lang="en-US" altLang="zh-TW" dirty="0" smtClean="0"/>
              <a:t>:</a:t>
            </a:r>
            <a:r>
              <a:rPr lang="zh-TW" altLang="en-US" dirty="0" smtClean="0"/>
              <a:t>室內電線老舊，引發電線走火；電源線安裝錯誤，導致火災；實驗室烘箱電線走火；有機溶劑翻倒洩漏；乾燥箱溫度失控發生火災</a:t>
            </a:r>
            <a:r>
              <a:rPr lang="en-US" altLang="zh-TW" dirty="0" smtClean="0"/>
              <a:t>…</a:t>
            </a:r>
          </a:p>
          <a:p>
            <a:r>
              <a:rPr lang="zh-TW" altLang="en-US" dirty="0" smtClean="0"/>
              <a:t>風險</a:t>
            </a:r>
            <a:r>
              <a:rPr lang="en-US" altLang="zh-TW" dirty="0" smtClean="0"/>
              <a:t>: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588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桶子及箱子未固定，當用力鑽牆壁時，重量及震動會導致人員摔落。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重心不穩，易導致摔落。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延長線未包好，避免電線外漏，導致感電。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320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1.A</a:t>
            </a:r>
            <a:r>
              <a:rPr lang="zh-TW" altLang="en-US" dirty="0" smtClean="0"/>
              <a:t>字梯沒有金屬繫材，建議需金屬繫材，比安全穩固。</a:t>
            </a:r>
            <a:endParaRPr lang="en-US" altLang="zh-TW" dirty="0" smtClean="0"/>
          </a:p>
          <a:p>
            <a:r>
              <a:rPr lang="en-US" altLang="zh-TW" dirty="0" smtClean="0"/>
              <a:t>2.B</a:t>
            </a:r>
            <a:r>
              <a:rPr lang="zh-TW" altLang="en-US" dirty="0" smtClean="0"/>
              <a:t>使用</a:t>
            </a:r>
            <a:r>
              <a:rPr lang="en-US" altLang="zh-TW" dirty="0" smtClean="0"/>
              <a:t>A</a:t>
            </a:r>
            <a:r>
              <a:rPr lang="zh-TW" altLang="en-US" dirty="0" smtClean="0"/>
              <a:t>字梯不穩，可能跌落。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桶子翻倒在地上，人員走路可能會踢到，導致跌倒。</a:t>
            </a:r>
            <a:endParaRPr lang="en-US" altLang="zh-TW" dirty="0" smtClean="0"/>
          </a:p>
          <a:p>
            <a:r>
              <a:rPr lang="en-US" altLang="zh-TW" dirty="0" smtClean="0"/>
              <a:t>4.A</a:t>
            </a:r>
            <a:r>
              <a:rPr lang="zh-TW" altLang="en-US" dirty="0" smtClean="0"/>
              <a:t>一邊滑手機一邊走路。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193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地面有水，會滑倒。</a:t>
            </a:r>
            <a:endParaRPr lang="en-US" altLang="zh-TW" dirty="0" smtClean="0"/>
          </a:p>
          <a:p>
            <a:r>
              <a:rPr lang="en-US" altLang="zh-TW" dirty="0" smtClean="0"/>
              <a:t>2.2</a:t>
            </a:r>
            <a:r>
              <a:rPr lang="zh-TW" altLang="en-US" dirty="0" smtClean="0"/>
              <a:t>個人背對工作</a:t>
            </a:r>
            <a:r>
              <a:rPr lang="en-US" altLang="zh-TW" dirty="0" smtClean="0"/>
              <a:t>(</a:t>
            </a:r>
            <a:r>
              <a:rPr lang="zh-TW" altLang="en-US" dirty="0" smtClean="0"/>
              <a:t>倒熱開水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茶水間位置狹窄，人員易碰撞。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5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不適當的態度</a:t>
            </a:r>
            <a:r>
              <a:rPr lang="en-US" altLang="zh-TW" dirty="0" smtClean="0"/>
              <a:t>:</a:t>
            </a:r>
            <a:r>
              <a:rPr lang="zh-TW" altLang="en-US" dirty="0" smtClean="0"/>
              <a:t>突一時方便、未照</a:t>
            </a:r>
            <a:r>
              <a:rPr lang="en-US" altLang="zh-TW" dirty="0" smtClean="0"/>
              <a:t>SOP</a:t>
            </a:r>
            <a:r>
              <a:rPr lang="zh-TW" altLang="en-US" dirty="0" smtClean="0"/>
              <a:t>規定</a:t>
            </a:r>
            <a:r>
              <a:rPr lang="en-US" altLang="zh-TW" dirty="0" smtClean="0"/>
              <a:t>..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對使用的化學品不了解性質，硫酸與水要混合是 硫酸加入水或是水加入硫酸。 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 不適當的操作行為</a:t>
            </a:r>
            <a:r>
              <a:rPr lang="en-US" altLang="zh-TW" dirty="0" smtClean="0"/>
              <a:t>-</a:t>
            </a:r>
            <a:r>
              <a:rPr lang="zh-TW" altLang="en-US" dirty="0" smtClean="0"/>
              <a:t>化學品廢液要如何處理呢</a:t>
            </a:r>
            <a:r>
              <a:rPr lang="en-US" altLang="zh-TW" dirty="0" smtClean="0"/>
              <a:t>?</a:t>
            </a:r>
            <a:r>
              <a:rPr lang="zh-TW" altLang="en-US" dirty="0" smtClean="0"/>
              <a:t>  可以直接到入水槽內嗎 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822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穿拖鞋易滑倒、絆倒。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熱的液體倒置溶液，可能會燙傷人員。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148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4504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3388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本質安全設計是指機械設計時透過人因工程學的考量，在設計階段採取措施來消除設備潛在危險的設計方式。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1241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事業單位在決定控制措施除須考量問題的大小或風險程度外，尚須考量：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一</a:t>
            </a:r>
            <a:r>
              <a:rPr lang="en-US" altLang="zh-TW" smtClean="0"/>
              <a:t>) </a:t>
            </a:r>
            <a:r>
              <a:rPr lang="zh-TW" altLang="en-US" smtClean="0"/>
              <a:t>安全衛生法規的要求。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二</a:t>
            </a:r>
            <a:r>
              <a:rPr lang="en-US" altLang="zh-TW" smtClean="0"/>
              <a:t>) </a:t>
            </a:r>
            <a:r>
              <a:rPr lang="zh-TW" altLang="en-US" smtClean="0"/>
              <a:t>現階段的知識水準，包括來自安全衛生主管機關、勞動檢查機構、安全衛生服務機構及其他服務機構之資訊或報告。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三</a:t>
            </a:r>
            <a:r>
              <a:rPr lang="en-US" altLang="zh-TW" smtClean="0"/>
              <a:t>) </a:t>
            </a:r>
            <a:r>
              <a:rPr lang="zh-TW" altLang="en-US" smtClean="0"/>
              <a:t>事業單位的財務、作業及業務等需求。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四</a:t>
            </a:r>
            <a:r>
              <a:rPr lang="en-US" altLang="zh-TW" smtClean="0"/>
              <a:t>) </a:t>
            </a:r>
            <a:r>
              <a:rPr lang="zh-TW" altLang="en-US" smtClean="0"/>
              <a:t>現有人員的安衛知識、技能、作業實務等。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五</a:t>
            </a:r>
            <a:r>
              <a:rPr lang="en-US" altLang="zh-TW" smtClean="0"/>
              <a:t>) </a:t>
            </a:r>
            <a:r>
              <a:rPr lang="zh-TW" altLang="en-US" smtClean="0"/>
              <a:t>利害相關者的觀點。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六</a:t>
            </a:r>
            <a:r>
              <a:rPr lang="en-US" altLang="zh-TW" smtClean="0"/>
              <a:t>) </a:t>
            </a:r>
            <a:r>
              <a:rPr lang="zh-TW" altLang="en-US" smtClean="0"/>
              <a:t>是否會產生新的危害事件？如會，其風險是否可以控制與接受？</a:t>
            </a:r>
            <a:endParaRPr lang="en-US" altLang="zh-TW" smtClean="0"/>
          </a:p>
          <a:p>
            <a:endParaRPr lang="en-US" altLang="zh-TW" smtClean="0"/>
          </a:p>
          <a:p>
            <a:r>
              <a:rPr lang="en-US" altLang="zh-TW" smtClean="0"/>
              <a:t>TOSHMS </a:t>
            </a:r>
            <a:r>
              <a:rPr lang="zh-TW" altLang="en-US" smtClean="0"/>
              <a:t>驗證規範之要求</a:t>
            </a:r>
            <a:br>
              <a:rPr lang="zh-TW" altLang="en-US" smtClean="0"/>
            </a:br>
            <a:r>
              <a:rPr lang="zh-TW" altLang="en-US" smtClean="0"/>
              <a:t>（一）</a:t>
            </a:r>
            <a:r>
              <a:rPr lang="en-US" altLang="zh-TW" smtClean="0"/>
              <a:t>4.3.1 </a:t>
            </a:r>
            <a:r>
              <a:rPr lang="zh-TW" altLang="en-US" smtClean="0"/>
              <a:t>危害鑑別、風險評估及決定控制措施</a:t>
            </a:r>
            <a:endParaRPr lang="en-US" altLang="zh-TW" smtClean="0"/>
          </a:p>
          <a:p>
            <a:r>
              <a:rPr lang="zh-TW" altLang="en-US" smtClean="0"/>
              <a:t>在決定控制措施，或是考慮變更現有控制措施時，應依據下列順序以考量降低風險：</a:t>
            </a:r>
          </a:p>
          <a:p>
            <a:r>
              <a:rPr lang="en-US" altLang="zh-TW" smtClean="0"/>
              <a:t>1. </a:t>
            </a:r>
            <a:r>
              <a:rPr lang="zh-TW" altLang="en-US" smtClean="0"/>
              <a:t>消除。</a:t>
            </a:r>
          </a:p>
          <a:p>
            <a:r>
              <a:rPr lang="en-US" altLang="zh-TW" smtClean="0"/>
              <a:t>2. </a:t>
            </a:r>
            <a:r>
              <a:rPr lang="zh-TW" altLang="en-US" smtClean="0"/>
              <a:t>取代。</a:t>
            </a:r>
          </a:p>
          <a:p>
            <a:r>
              <a:rPr lang="en-US" altLang="zh-TW" smtClean="0"/>
              <a:t>3. </a:t>
            </a:r>
            <a:r>
              <a:rPr lang="zh-TW" altLang="en-US" smtClean="0"/>
              <a:t>工程控制措施。</a:t>
            </a:r>
          </a:p>
          <a:p>
            <a:r>
              <a:rPr lang="en-US" altLang="zh-TW" smtClean="0"/>
              <a:t>4. </a:t>
            </a:r>
            <a:r>
              <a:rPr lang="zh-TW" altLang="en-US" smtClean="0"/>
              <a:t>標示</a:t>
            </a:r>
            <a:r>
              <a:rPr lang="en-US" altLang="zh-TW" smtClean="0"/>
              <a:t>/</a:t>
            </a:r>
            <a:r>
              <a:rPr lang="zh-TW" altLang="en-US" smtClean="0"/>
              <a:t>警告與</a:t>
            </a:r>
            <a:r>
              <a:rPr lang="en-US" altLang="zh-TW" smtClean="0"/>
              <a:t>/</a:t>
            </a:r>
            <a:r>
              <a:rPr lang="zh-TW" altLang="en-US" smtClean="0"/>
              <a:t>或管理控制措施。</a:t>
            </a:r>
          </a:p>
          <a:p>
            <a:r>
              <a:rPr lang="en-US" altLang="zh-TW" smtClean="0"/>
              <a:t>5. </a:t>
            </a:r>
            <a:r>
              <a:rPr lang="zh-TW" altLang="en-US" smtClean="0"/>
              <a:t>個人防護器具。</a:t>
            </a:r>
          </a:p>
          <a:p>
            <a:endParaRPr lang="zh-TW" altLang="en-US" smtClean="0"/>
          </a:p>
          <a:p>
            <a:endParaRPr lang="zh-TW" altLang="en-US" smtClean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1D801F5E-3F84-412B-838D-90C5073A7C0B}" type="slidenum">
              <a:rPr lang="zh-TW" altLang="en-US"/>
              <a:pPr eaLnBrk="1" hangingPunct="1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286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74BB1-B581-42D6-AA98-4A4356EBA52F}" type="slidenum">
              <a:rPr lang="en-US" altLang="zh-TW"/>
              <a:pPr/>
              <a:t>8</a:t>
            </a:fld>
            <a:endParaRPr lang="en-US" altLang="zh-TW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新細明體" panose="02020500000000000000" pitchFamily="18" charset="-120"/>
              </a:rPr>
              <a:t>要避免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</a:rPr>
              <a:t>化學物質的危害發生</a:t>
            </a:r>
            <a:r>
              <a:rPr lang="en-US" altLang="zh-TW" dirty="0">
                <a:solidFill>
                  <a:srgbClr val="FF0000"/>
                </a:solidFill>
                <a:latin typeface="新細明體" panose="02020500000000000000" pitchFamily="18" charset="-120"/>
              </a:rPr>
              <a:t>,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</a:rPr>
              <a:t>需要</a:t>
            </a:r>
            <a:r>
              <a:rPr lang="zh-TW" altLang="en-US" sz="3200" dirty="0">
                <a:latin typeface="新細明體" panose="02020500000000000000" pitchFamily="18" charset="-120"/>
              </a:rPr>
              <a:t>認知危害、評估危害及控制危害等作為來完成</a:t>
            </a:r>
            <a:r>
              <a:rPr lang="en-US" altLang="zh-TW" sz="3200" dirty="0">
                <a:latin typeface="新細明體" panose="02020500000000000000" pitchFamily="18" charset="-120"/>
              </a:rPr>
              <a:t>,</a:t>
            </a:r>
            <a:r>
              <a:rPr lang="zh-TW" altLang="en-US" sz="3200" dirty="0">
                <a:latin typeface="新細明體" panose="02020500000000000000" pitchFamily="18" charset="-120"/>
              </a:rPr>
              <a:t>其中對於認知危害的部分就需要執行危害通識</a:t>
            </a:r>
            <a:r>
              <a:rPr lang="en-US" altLang="zh-TW" sz="3200" dirty="0">
                <a:latin typeface="新細明體" panose="02020500000000000000" pitchFamily="18" charset="-120"/>
              </a:rPr>
              <a:t>,</a:t>
            </a:r>
            <a:r>
              <a:rPr lang="zh-TW" altLang="en-US" sz="3200" dirty="0">
                <a:latin typeface="新細明體" panose="02020500000000000000" pitchFamily="18" charset="-120"/>
              </a:rPr>
              <a:t>而危害通識的執行就是與危害物接觸人員知的權利</a:t>
            </a:r>
            <a:r>
              <a:rPr lang="en-US" altLang="zh-TW" sz="3200" dirty="0">
                <a:latin typeface="新細明體" panose="02020500000000000000" pitchFamily="18" charset="-120"/>
              </a:rPr>
              <a:t>,</a:t>
            </a:r>
            <a:r>
              <a:rPr lang="zh-TW" altLang="en-US" sz="3200" dirty="0">
                <a:latin typeface="新細明體" panose="02020500000000000000" pitchFamily="18" charset="-120"/>
              </a:rPr>
              <a:t>就是要讓與危害物接觸人員瞭解</a:t>
            </a:r>
            <a:r>
              <a:rPr lang="zh-TW" altLang="en-US" sz="2400" dirty="0">
                <a:solidFill>
                  <a:srgbClr val="FF0000"/>
                </a:solidFill>
              </a:rPr>
              <a:t>危害資料與標示</a:t>
            </a:r>
            <a:r>
              <a:rPr lang="en-US" altLang="zh-TW" sz="3200" dirty="0">
                <a:latin typeface="新細明體" panose="02020500000000000000" pitchFamily="18" charset="-120"/>
              </a:rPr>
              <a:t>,</a:t>
            </a:r>
            <a:r>
              <a:rPr lang="zh-TW" altLang="en-US" sz="3200" dirty="0">
                <a:latin typeface="新細明體" panose="02020500000000000000" pitchFamily="18" charset="-120"/>
              </a:rPr>
              <a:t>這是有法令規定需要執行的內容</a:t>
            </a:r>
            <a:r>
              <a:rPr lang="en-US" altLang="zh-TW" sz="3200" dirty="0" smtClean="0">
                <a:latin typeface="新細明體" panose="02020500000000000000" pitchFamily="18" charset="-120"/>
              </a:rPr>
              <a:t>.</a:t>
            </a:r>
          </a:p>
          <a:p>
            <a:r>
              <a:rPr lang="zh-TW" altLang="en-US" sz="3200" dirty="0" smtClean="0">
                <a:latin typeface="新細明體" panose="02020500000000000000" pitchFamily="18" charset="-120"/>
              </a:rPr>
              <a:t>環境控制工程</a:t>
            </a:r>
            <a:r>
              <a:rPr lang="en-US" altLang="zh-TW" sz="3200" dirty="0" smtClean="0">
                <a:latin typeface="新細明體" panose="02020500000000000000" pitchFamily="18" charset="-120"/>
              </a:rPr>
              <a:t>:</a:t>
            </a:r>
            <a:r>
              <a:rPr lang="zh-TW" altLang="en-US" sz="3200" dirty="0" smtClean="0">
                <a:latin typeface="新細明體" panose="02020500000000000000" pitchFamily="18" charset="-120"/>
              </a:rPr>
              <a:t> </a:t>
            </a:r>
            <a:endParaRPr lang="en-US" altLang="zh-TW" sz="3200" dirty="0" smtClean="0">
              <a:latin typeface="新細明體" panose="02020500000000000000" pitchFamily="18" charset="-120"/>
            </a:endParaRPr>
          </a:p>
          <a:p>
            <a:r>
              <a:rPr lang="zh-TW" altLang="en-US" sz="3200" dirty="0" smtClean="0">
                <a:latin typeface="新細明體" panose="02020500000000000000" pitchFamily="18" charset="-120"/>
              </a:rPr>
              <a:t>設備工程改善</a:t>
            </a:r>
            <a:r>
              <a:rPr lang="en-US" altLang="zh-TW" sz="3200" dirty="0" smtClean="0">
                <a:latin typeface="新細明體" panose="02020500000000000000" pitchFamily="18" charset="-120"/>
              </a:rPr>
              <a:t>:</a:t>
            </a:r>
            <a:r>
              <a:rPr lang="zh-TW" altLang="en-US" sz="3200" dirty="0" smtClean="0">
                <a:latin typeface="新細明體" panose="02020500000000000000" pitchFamily="18" charset="-120"/>
              </a:rPr>
              <a:t> 護罩</a:t>
            </a:r>
            <a:r>
              <a:rPr lang="en-US" altLang="zh-TW" sz="3200" dirty="0" smtClean="0">
                <a:latin typeface="新細明體" panose="02020500000000000000" pitchFamily="18" charset="-120"/>
              </a:rPr>
              <a:t>~</a:t>
            </a:r>
            <a:r>
              <a:rPr lang="zh-TW" altLang="en-US" sz="3200" dirty="0" smtClean="0">
                <a:latin typeface="新細明體" panose="02020500000000000000" pitchFamily="18" charset="-120"/>
              </a:rPr>
              <a:t>防夾捲，</a:t>
            </a:r>
            <a:endParaRPr lang="en-US" altLang="zh-TW" sz="3200" dirty="0"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597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90618-432B-4118-8368-6ECD2AD4008A}" type="slidenum">
              <a:rPr lang="en-US" altLang="zh-TW"/>
              <a:pPr/>
              <a:t>11</a:t>
            </a:fld>
            <a:endParaRPr lang="en-US" altLang="zh-TW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3300"/>
                </a:solidFill>
                <a:latin typeface="新細明體" panose="02020500000000000000" pitchFamily="18" charset="-120"/>
              </a:rPr>
              <a:t>危害通識制度之建立需要透過</a:t>
            </a:r>
            <a:r>
              <a:rPr lang="zh-TW" altLang="en-US" dirty="0">
                <a:solidFill>
                  <a:srgbClr val="0000FF"/>
                </a:solidFill>
                <a:latin typeface="新細明體" panose="02020500000000000000" pitchFamily="18" charset="-120"/>
              </a:rPr>
              <a:t>危害通識規劃與執行</a:t>
            </a:r>
            <a:r>
              <a:rPr lang="en-US" altLang="zh-TW" dirty="0">
                <a:solidFill>
                  <a:srgbClr val="0000FF"/>
                </a:solidFill>
                <a:latin typeface="新細明體" panose="02020500000000000000" pitchFamily="18" charset="-120"/>
              </a:rPr>
              <a:t>,</a:t>
            </a:r>
            <a:r>
              <a:rPr lang="zh-TW" altLang="en-US" dirty="0">
                <a:solidFill>
                  <a:srgbClr val="0000FF"/>
                </a:solidFill>
                <a:latin typeface="新細明體" panose="02020500000000000000" pitchFamily="18" charset="-120"/>
              </a:rPr>
              <a:t>其內容包括事業單位進行危害通識計劃製作、使用人員建立危害物質清單、使用人員執行危害物標示、專業人員製作物質安全資料表及全體人員接受通識教育訓練</a:t>
            </a:r>
            <a:r>
              <a:rPr lang="en-US" altLang="zh-TW" dirty="0">
                <a:solidFill>
                  <a:srgbClr val="0000FF"/>
                </a:solidFill>
                <a:latin typeface="新細明體" panose="02020500000000000000" pitchFamily="18" charset="-120"/>
              </a:rPr>
              <a:t>.</a:t>
            </a:r>
          </a:p>
          <a:p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345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F116CA0C-5427-4AEE-8D54-AD0ADC29B188}" type="slidenum">
              <a:rPr lang="zh-TW" altLang="en-US" sz="1200">
                <a:latin typeface="Times New Roman" panose="02020603050405020304" pitchFamily="18" charset="0"/>
                <a:ea typeface="新細明體" panose="02020500000000000000" pitchFamily="18" charset="-120"/>
              </a:rPr>
              <a:pPr algn="r" eaLnBrk="1" hangingPunct="1"/>
              <a:t>13</a:t>
            </a:fld>
            <a:endParaRPr lang="en-US" altLang="zh-TW" sz="120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 smtClean="0"/>
              <a:t>重點提示</a:t>
            </a:r>
            <a:r>
              <a:rPr lang="en-US" altLang="zh-TW" dirty="0" smtClean="0"/>
              <a:t>:</a:t>
            </a:r>
          </a:p>
          <a:p>
            <a:pPr eaLnBrk="1" hangingPunct="1"/>
            <a:r>
              <a:rPr lang="zh-TW" altLang="en-US" dirty="0" smtClean="0"/>
              <a:t>驚嘆號圖式代表該類化學品具有某類型的危害，但在該危害類型中等級較低，但仍需注意。應查閱安全資料表，確認該驚嘆號所代表的危害類型。</a:t>
            </a:r>
          </a:p>
          <a:p>
            <a:pPr eaLnBrk="1" hangingPunct="1"/>
            <a:endParaRPr lang="zh-TW" altLang="en-US" dirty="0" smtClean="0"/>
          </a:p>
          <a:p>
            <a:pPr eaLnBrk="1" hangingPunct="1"/>
            <a:r>
              <a:rPr lang="zh-TW" altLang="en-US" dirty="0" smtClean="0"/>
              <a:t>補充說明</a:t>
            </a:r>
            <a:r>
              <a:rPr lang="en-US" altLang="zh-TW" dirty="0" smtClean="0"/>
              <a:t>:</a:t>
            </a:r>
          </a:p>
          <a:p>
            <a:pPr eaLnBrk="1" hangingPunct="1"/>
            <a:r>
              <a:rPr lang="zh-TW" altLang="en-US" dirty="0" smtClean="0"/>
              <a:t>危險物與有害物標示及通識規則的圖式僅有八種，少掉了</a:t>
            </a:r>
            <a:r>
              <a:rPr lang="en-US" altLang="zh-TW" dirty="0" smtClean="0"/>
              <a:t>GHS</a:t>
            </a:r>
            <a:r>
              <a:rPr lang="zh-TW" altLang="en-US" dirty="0" smtClean="0"/>
              <a:t>與</a:t>
            </a:r>
            <a:r>
              <a:rPr lang="en-US" altLang="zh-TW" dirty="0" smtClean="0"/>
              <a:t>CNS15030</a:t>
            </a:r>
            <a:r>
              <a:rPr lang="zh-TW" altLang="en-US" dirty="0" smtClean="0"/>
              <a:t>中的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水環境危害”圖式</a:t>
            </a:r>
            <a:r>
              <a:rPr lang="en-US" altLang="zh-TW" dirty="0" smtClean="0"/>
              <a:t>(</a:t>
            </a:r>
            <a:r>
              <a:rPr lang="zh-TW" altLang="en-US" dirty="0" smtClean="0"/>
              <a:t>也就是</a:t>
            </a:r>
            <a:r>
              <a:rPr lang="en-US" altLang="zh-TW" dirty="0" smtClean="0"/>
              <a:t>CNS15030-27</a:t>
            </a:r>
            <a:r>
              <a:rPr lang="zh-TW" altLang="en-US" dirty="0" smtClean="0"/>
              <a:t>的部份</a:t>
            </a:r>
            <a:r>
              <a:rPr lang="en-US" altLang="zh-TW" dirty="0" smtClean="0"/>
              <a:t>)</a:t>
            </a:r>
          </a:p>
          <a:p>
            <a:pPr eaLnBrk="1" hangingPunct="1"/>
            <a:r>
              <a:rPr lang="zh-TW" altLang="en-US" dirty="0" smtClean="0"/>
              <a:t>原因應該是單純的環境危害是屬於環保署的範圍，不在勞委會的管轄範圍內</a:t>
            </a:r>
          </a:p>
          <a:p>
            <a:pPr eaLnBrk="1" hangingPunct="1"/>
            <a:r>
              <a:rPr lang="zh-TW" altLang="en-US" dirty="0" smtClean="0"/>
              <a:t>水環境危害圖式來自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毒性化學物質標示及物質安全資料表管理辦法</a:t>
            </a:r>
            <a:r>
              <a:rPr lang="en-US" altLang="zh-TW" dirty="0" smtClean="0"/>
              <a:t>”</a:t>
            </a:r>
          </a:p>
          <a:p>
            <a:pPr eaLnBrk="1" hangingPunct="1"/>
            <a:endParaRPr lang="en-US" altLang="zh-TW" dirty="0" smtClean="0"/>
          </a:p>
          <a:p>
            <a:pPr eaLnBrk="1" hangingPunct="1"/>
            <a:r>
              <a:rPr lang="zh-TW" altLang="en-US" dirty="0" smtClean="0"/>
              <a:t>危險物與有害物標示及通識規則 </a:t>
            </a:r>
            <a:r>
              <a:rPr lang="en-US" altLang="zh-TW" dirty="0" smtClean="0"/>
              <a:t>(</a:t>
            </a:r>
            <a:r>
              <a:rPr lang="zh-TW" altLang="en-US" dirty="0" smtClean="0"/>
              <a:t>民國 </a:t>
            </a:r>
            <a:r>
              <a:rPr lang="en-US" altLang="zh-TW" dirty="0" smtClean="0"/>
              <a:t>96 </a:t>
            </a:r>
            <a:r>
              <a:rPr lang="zh-TW" altLang="en-US" dirty="0" smtClean="0"/>
              <a:t>年 </a:t>
            </a:r>
            <a:r>
              <a:rPr lang="en-US" altLang="zh-TW" dirty="0" smtClean="0"/>
              <a:t>10 </a:t>
            </a:r>
            <a:r>
              <a:rPr lang="zh-TW" altLang="en-US" dirty="0" smtClean="0"/>
              <a:t>月 </a:t>
            </a:r>
            <a:r>
              <a:rPr lang="en-US" altLang="zh-TW" dirty="0" smtClean="0"/>
              <a:t>19 </a:t>
            </a:r>
            <a:r>
              <a:rPr lang="zh-TW" altLang="en-US" dirty="0" smtClean="0"/>
              <a:t>日發布 </a:t>
            </a:r>
            <a:r>
              <a:rPr lang="en-US" altLang="zh-TW" dirty="0" smtClean="0"/>
              <a:t>)</a:t>
            </a:r>
            <a:endParaRPr lang="zh-TW" altLang="en-US" dirty="0" smtClean="0"/>
          </a:p>
          <a:p>
            <a:pPr eaLnBrk="1" hangingPunct="1"/>
            <a:r>
              <a:rPr lang="zh-TW" altLang="en-US" dirty="0" smtClean="0"/>
              <a:t>第八條 第五條標示之危害圖式形狀為直立四十五度角之正方形，其大小需能辨識清楚。</a:t>
            </a:r>
            <a:r>
              <a:rPr lang="zh-TW" altLang="en-US" b="1" dirty="0" smtClean="0"/>
              <a:t>圖式符號應使用黑色，背景為白色，圖式之紅框有足夠警示作用之寬度</a:t>
            </a:r>
            <a:r>
              <a:rPr lang="zh-TW" altLang="en-US" dirty="0" smtClean="0"/>
              <a:t>。</a:t>
            </a:r>
          </a:p>
          <a:p>
            <a:pPr eaLnBrk="1" hangingPunct="1"/>
            <a:r>
              <a:rPr lang="zh-TW" altLang="en-US" dirty="0" smtClean="0"/>
              <a:t>附表二 </a:t>
            </a:r>
            <a:r>
              <a:rPr lang="en-US" altLang="zh-TW" dirty="0" smtClean="0"/>
              <a:t>…</a:t>
            </a:r>
          </a:p>
          <a:p>
            <a:pPr eaLnBrk="1" hangingPunct="1"/>
            <a:r>
              <a:rPr lang="zh-TW" altLang="en-US" dirty="0" smtClean="0"/>
              <a:t>依國家標準一五０三０化學品分類及標示系列標準之規定辦理。（各危害性依</a:t>
            </a:r>
            <a:r>
              <a:rPr lang="en-US" altLang="zh-TW" dirty="0" smtClean="0"/>
              <a:t>CNS 15030-1 </a:t>
            </a:r>
            <a:r>
              <a:rPr lang="zh-TW" altLang="en-US" dirty="0" smtClean="0"/>
              <a:t>至</a:t>
            </a:r>
            <a:r>
              <a:rPr lang="en-US" altLang="zh-TW" dirty="0" smtClean="0"/>
              <a:t>CNS 15030-26 </a:t>
            </a:r>
            <a:r>
              <a:rPr lang="zh-TW" altLang="en-US" dirty="0" smtClean="0"/>
              <a:t>標準分類及標示辦理）</a:t>
            </a:r>
          </a:p>
          <a:p>
            <a:pPr eaLnBrk="1" hangingPunct="1"/>
            <a:endParaRPr lang="en-US" altLang="zh-TW" dirty="0" smtClean="0"/>
          </a:p>
          <a:p>
            <a:pPr eaLnBrk="1" hangingPunct="1"/>
            <a:r>
              <a:rPr lang="zh-TW" altLang="en-US" dirty="0" smtClean="0"/>
              <a:t>毒性化學物質標示及物質安全資料表管理辦法</a:t>
            </a:r>
            <a:r>
              <a:rPr lang="en-US" altLang="zh-TW" dirty="0" smtClean="0"/>
              <a:t>(98.09.07)</a:t>
            </a:r>
          </a:p>
          <a:p>
            <a:r>
              <a:rPr lang="zh-TW" altLang="en-US" dirty="0" smtClean="0"/>
              <a:t>第 </a:t>
            </a:r>
            <a:r>
              <a:rPr lang="en-US" altLang="zh-TW" dirty="0" smtClean="0"/>
              <a:t>3 </a:t>
            </a:r>
            <a:r>
              <a:rPr lang="zh-TW" altLang="en-US" dirty="0" smtClean="0"/>
              <a:t>條  毒性化學物質之容器、包裝，應依附表一所定分類、標示要項及參照附表二格式明顯標示下列事項：</a:t>
            </a:r>
          </a:p>
          <a:p>
            <a:r>
              <a:rPr lang="zh-TW" altLang="en-US" dirty="0" smtClean="0"/>
              <a:t>一、危害圖式：直立四十五度角之白底紅色粗框正方形，內為黑色象徵符</a:t>
            </a:r>
          </a:p>
          <a:p>
            <a:r>
              <a:rPr lang="zh-TW" altLang="en-US" dirty="0" smtClean="0"/>
              <a:t>    號，大小以能辨識清楚為度。</a:t>
            </a:r>
          </a:p>
          <a:p>
            <a:r>
              <a:rPr lang="zh-TW" altLang="en-US" dirty="0" smtClean="0"/>
              <a:t>二、內容：</a:t>
            </a:r>
          </a:p>
          <a:p>
            <a:r>
              <a:rPr lang="zh-TW" altLang="en-US" dirty="0" smtClean="0"/>
              <a:t>（一）名稱。</a:t>
            </a:r>
          </a:p>
          <a:p>
            <a:r>
              <a:rPr lang="zh-TW" altLang="en-US" dirty="0" smtClean="0"/>
              <a:t>（二）危害成分：所含毒性化學物質達管制濃度以上之成分，應以中央主管機關公告之名稱（中英文）標示，並加註毒性化學物質等字樣及所含毒性化學物質重量百分比（</a:t>
            </a:r>
            <a:r>
              <a:rPr lang="en-US" altLang="zh-TW" dirty="0" smtClean="0"/>
              <a:t>w/w</a:t>
            </a:r>
            <a:r>
              <a:rPr lang="zh-TW" altLang="en-US" dirty="0" smtClean="0"/>
              <a:t>） 。</a:t>
            </a:r>
          </a:p>
          <a:p>
            <a:r>
              <a:rPr lang="zh-TW" altLang="en-US" dirty="0" smtClean="0"/>
              <a:t>（三）警示語。</a:t>
            </a:r>
          </a:p>
          <a:p>
            <a:r>
              <a:rPr lang="zh-TW" altLang="en-US" dirty="0" smtClean="0"/>
              <a:t>（四）危害警告訊息：警告附表一所列各項危害特性之訊息，及本法第三條所定毒性危害。</a:t>
            </a:r>
          </a:p>
          <a:p>
            <a:r>
              <a:rPr lang="zh-TW" altLang="en-US" dirty="0" smtClean="0"/>
              <a:t>（五）危害防範措施：依危害物特性採行污染防制措施。</a:t>
            </a:r>
          </a:p>
          <a:p>
            <a:r>
              <a:rPr lang="zh-TW" altLang="en-US" dirty="0" smtClean="0"/>
              <a:t>（六）製造商或供應商之名稱、地址及電話：供應商即輸入毒性化學物質之運作人。</a:t>
            </a:r>
          </a:p>
          <a:p>
            <a:r>
              <a:rPr lang="zh-TW" altLang="en-US" dirty="0" smtClean="0"/>
              <a:t>前項標示如其危害物質無法依附表一規定之分類歸類者，得僅標示前項第二款事項。</a:t>
            </a:r>
          </a:p>
          <a:p>
            <a:r>
              <a:rPr lang="zh-TW" altLang="en-US" dirty="0" smtClean="0"/>
              <a:t>第一項</a:t>
            </a:r>
            <a:r>
              <a:rPr lang="zh-TW" altLang="en-US" b="1" dirty="0" smtClean="0"/>
              <a:t>容器、包裝容積在一百毫升以下者，得僅標示名稱、危害圖式及警示語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290252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適時要更新檢討，至少每三年要檢討一次。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462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803275" indent="-3079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236663" indent="-2460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731963" indent="-2460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227263" indent="-2460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684463" indent="-246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141663" indent="-246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598863" indent="-246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056063" indent="-246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C4160A9-F65E-4436-BC10-DA2E733B9A08}" type="slidenum">
              <a:rPr lang="en-US" altLang="zh-TW" sz="1300"/>
              <a:pPr eaLnBrk="1" hangingPunct="1">
                <a:spcBef>
                  <a:spcPct val="0"/>
                </a:spcBef>
              </a:pPr>
              <a:t>15</a:t>
            </a:fld>
            <a:endParaRPr lang="en-US" altLang="zh-TW" sz="13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82903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 smtClean="0"/>
              <a:t>左圖為乙睛的容器標示</a:t>
            </a:r>
            <a:r>
              <a:rPr lang="en-US" altLang="zh-TW" dirty="0" smtClean="0"/>
              <a:t>:</a:t>
            </a:r>
            <a:r>
              <a:rPr lang="zh-TW" altLang="en-US" dirty="0" smtClean="0"/>
              <a:t> 化學品名稱、危害圖示、警示語、危害成份、危害警告訊息、危害防範措施、製造者供應者之名稱、地址、電話；右方為苯的安全資料表的第一頁</a:t>
            </a:r>
          </a:p>
        </p:txBody>
      </p:sp>
    </p:spTree>
    <p:extLst>
      <p:ext uri="{BB962C8B-B14F-4D97-AF65-F5344CB8AC3E}">
        <p14:creationId xmlns:p14="http://schemas.microsoft.com/office/powerpoint/2010/main" val="235026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79E48-1F6E-46F3-AA65-6332BA41BBEB}" type="slidenum">
              <a:rPr lang="en-US" altLang="zh-TW"/>
              <a:pPr/>
              <a:t>17</a:t>
            </a:fld>
            <a:endParaRPr lang="en-US" altLang="zh-TW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zh-TW" altLang="en-US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安全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</a:rPr>
              <a:t>資料表內容的用途關係如下</a:t>
            </a:r>
          </a:p>
          <a:p>
            <a:pPr marL="228600" indent="-228600"/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</a:rPr>
              <a:t>處理緊急事故之資訊包括：</a:t>
            </a:r>
            <a:r>
              <a:rPr lang="zh-TW" altLang="en-US" dirty="0">
                <a:latin typeface="新細明體" panose="02020500000000000000" pitchFamily="18" charset="-120"/>
              </a:rPr>
              <a:t>物品與廠商資料、成分辨識資料、危害辨識資料 </a:t>
            </a:r>
          </a:p>
          <a:p>
            <a:pPr marL="228600" indent="-228600"/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</a:rPr>
              <a:t>危害事故發生之處置資料包括：急救措施、滅火措施、洩漏處理方法 </a:t>
            </a:r>
          </a:p>
          <a:p>
            <a:pPr marL="228600" indent="-228600"/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</a:rPr>
              <a:t>如何預防危害事故發生包括：安全處置與儲存方法、暴露預防措施、物理及化學性質、安定性及反應性、毒性資料 </a:t>
            </a:r>
          </a:p>
          <a:p>
            <a:pPr marL="228600" indent="-228600"/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</a:rPr>
              <a:t>其他可應用資料欄位包括：生態資料、廢棄處置方法、運送資料、法規資料、其他資料 </a:t>
            </a:r>
            <a:endParaRPr lang="zh-TW" altLang="en-US" dirty="0">
              <a:latin typeface="新細明體" panose="02020500000000000000" pitchFamily="18" charset="-120"/>
            </a:endParaRPr>
          </a:p>
          <a:p>
            <a:pPr marL="228600" indent="-228600"/>
            <a:endParaRPr lang="en-US" altLang="zh-TW" dirty="0">
              <a:solidFill>
                <a:srgbClr val="00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172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357BC-E371-4444-A83A-C54095085611}" type="datetime1">
              <a:rPr lang="zh-TW" altLang="en-US"/>
              <a:pPr>
                <a:defRPr/>
              </a:pPr>
              <a:t>2019/5/23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A33D5-1BF7-4E65-AC5A-08998D6D461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988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laws.mol.gov.tw/FLAW/FLAWDOC01.aspx?lsid=FL015013&amp;flno=23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07287" y="2119393"/>
            <a:ext cx="8915399" cy="2262781"/>
          </a:xfrm>
        </p:spPr>
        <p:txBody>
          <a:bodyPr/>
          <a:lstStyle/>
          <a:p>
            <a:pPr algn="ctr"/>
            <a:r>
              <a:rPr lang="zh-TW" altLang="en-US" b="1" dirty="0" smtClean="0"/>
              <a:t>實驗場所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安全衛生在職教育訓練</a:t>
            </a:r>
            <a:endParaRPr lang="zh-TW" altLang="en-US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907287" y="4775935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    </a:t>
            </a:r>
            <a:r>
              <a:rPr lang="en-US" altLang="zh-TW" sz="3600" b="1" dirty="0" smtClean="0">
                <a:solidFill>
                  <a:schemeClr val="tx1"/>
                </a:solidFill>
              </a:rPr>
              <a:t>108.05.22</a:t>
            </a:r>
            <a:endParaRPr lang="zh-TW" alt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5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62112" y="293910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實驗室災害事故</a:t>
            </a:r>
            <a:r>
              <a:rPr lang="en-US" altLang="zh-TW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應變處理原則</a:t>
            </a:r>
            <a:endParaRPr lang="zh-TW" altLang="en-US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73212" y="1264554"/>
            <a:ext cx="9818688" cy="540294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離開現場。</a:t>
            </a:r>
            <a:endParaRPr lang="en-US" altLang="zh-TW" sz="35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簡單除汙、緊急送醫。</a:t>
            </a:r>
            <a:endParaRPr lang="en-US" altLang="zh-TW" sz="35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通報相關人員</a:t>
            </a:r>
            <a:r>
              <a:rPr lang="en-US" altLang="zh-TW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實驗室負責人、環安組、系辦、警衛</a:t>
            </a:r>
            <a:endParaRPr lang="en-US" altLang="zh-TW" sz="35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室</a:t>
            </a:r>
            <a:r>
              <a:rPr lang="en-US" altLang="zh-TW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…)</a:t>
            </a:r>
            <a:r>
              <a:rPr lang="zh-TW" altLang="en-US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5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事故區域四周設置標示，警示人員勿靠近。</a:t>
            </a:r>
            <a:endParaRPr lang="en-US" altLang="zh-TW" sz="35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--------------------------------------------------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火災</a:t>
            </a:r>
            <a:r>
              <a:rPr lang="zh-TW" altLang="en-US" sz="3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：滅火器、防火毯。</a:t>
            </a:r>
            <a:endParaRPr lang="en-US" altLang="zh-TW" sz="35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洩漏：</a:t>
            </a:r>
            <a:r>
              <a:rPr lang="zh-TW" altLang="en-US" sz="35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抽氣櫃、抽風設施、開窗</a:t>
            </a:r>
            <a:r>
              <a:rPr lang="en-US" altLang="zh-TW" sz="35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氣體</a:t>
            </a:r>
            <a:r>
              <a:rPr lang="en-US" altLang="zh-TW" sz="3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5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吸附、</a:t>
            </a:r>
            <a:r>
              <a:rPr lang="zh-TW" altLang="en-US" sz="3500" u="sng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</a:t>
            </a:r>
            <a:endParaRPr lang="en-US" altLang="zh-TW" sz="3500" u="sng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3500" u="sng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掃</a:t>
            </a:r>
            <a:r>
              <a:rPr lang="zh-TW" altLang="en-US" sz="35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、回收處理</a:t>
            </a:r>
            <a:r>
              <a:rPr lang="en-US" altLang="zh-TW" sz="35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固、液體</a:t>
            </a:r>
            <a:r>
              <a:rPr lang="en-US" altLang="zh-TW" sz="3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需穿著個人防護具</a:t>
            </a:r>
            <a:endParaRPr lang="en-US" altLang="zh-TW" sz="35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爆炸：遠離現場、注意二次危害。</a:t>
            </a:r>
            <a:endParaRPr lang="en-US" altLang="zh-TW" sz="35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5438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182386" y="1829537"/>
            <a:ext cx="3199614" cy="434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1" name="Rectangl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410200" y="1981200"/>
            <a:ext cx="2438400" cy="6096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危害通識計劃製作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257800" y="2819400"/>
            <a:ext cx="2971800" cy="6096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危害性化學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清單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410200" y="4482643"/>
            <a:ext cx="2590800" cy="609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zh-TW" altLang="zh-TW" sz="240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410200" y="3657600"/>
            <a:ext cx="2438400" cy="609600"/>
          </a:xfrm>
          <a:prstGeom prst="rect">
            <a:avLst/>
          </a:prstGeom>
          <a:gradFill rotWithShape="0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zh-TW" altLang="zh-TW" sz="240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410200" y="5334000"/>
            <a:ext cx="2514600" cy="609600"/>
          </a:xfrm>
          <a:prstGeom prst="rect">
            <a:avLst/>
          </a:prstGeom>
          <a:gradFill rotWithShape="0">
            <a:gsLst>
              <a:gs pos="0">
                <a:srgbClr val="99FFCC"/>
              </a:gs>
              <a:gs pos="50000">
                <a:schemeClr val="bg1"/>
              </a:gs>
              <a:gs pos="100000">
                <a:srgbClr val="99FFCC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接受通識教育訓練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775075" y="53498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TW" altLang="zh-TW" sz="3600">
              <a:solidFill>
                <a:srgbClr val="660033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4648200" y="3429000"/>
            <a:ext cx="609600" cy="533400"/>
          </a:xfrm>
          <a:prstGeom prst="rightArrow">
            <a:avLst>
              <a:gd name="adj1" fmla="val 37120"/>
              <a:gd name="adj2" fmla="val 3597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1981200" y="3429000"/>
            <a:ext cx="2590800" cy="609600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危害通識執行內容</a:t>
            </a:r>
          </a:p>
        </p:txBody>
      </p:sp>
      <p:sp>
        <p:nvSpPr>
          <p:cNvPr id="22540" name="Rectangle 12"/>
          <p:cNvSpPr>
            <a:spLocks noGrp="1" noChangeArrowheads="1"/>
          </p:cNvSpPr>
          <p:nvPr>
            <p:ph type="title" idx="4294967295"/>
          </p:nvPr>
        </p:nvSpPr>
        <p:spPr>
          <a:noFill/>
          <a:ln/>
        </p:spPr>
        <p:txBody>
          <a:bodyPr/>
          <a:lstStyle/>
          <a:p>
            <a:r>
              <a:rPr lang="zh-TW" altLang="en-US" b="1">
                <a:solidFill>
                  <a:srgbClr val="FF3300"/>
                </a:solidFill>
                <a:ea typeface="標楷體" panose="03000509000000000000" pitchFamily="65" charset="-120"/>
              </a:rPr>
              <a:t>危 害 通 識 制 度 之 建 立</a:t>
            </a:r>
            <a:endParaRPr lang="zh-TW" altLang="en-US" b="1">
              <a:solidFill>
                <a:srgbClr val="FF3300"/>
              </a:solidFill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5334000" y="37338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4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危害物標示之執行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5334000" y="4572000"/>
            <a:ext cx="244311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安全</a:t>
            </a:r>
            <a:r>
              <a:rPr lang="zh-TW" altLang="en-US" sz="2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資料表製作</a:t>
            </a:r>
          </a:p>
        </p:txBody>
      </p:sp>
      <p:pic>
        <p:nvPicPr>
          <p:cNvPr id="22544" name="Picture 16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89438"/>
            <a:ext cx="2590800" cy="161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5" name="Picture 17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1752600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7848600" y="2286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47" name="Rectangle 1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8200" y="1981200"/>
            <a:ext cx="1752600" cy="6096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環安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</a:t>
            </a: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8229600" y="3123464"/>
            <a:ext cx="228600" cy="7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49" name="Rectangle 2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8200" y="2819400"/>
            <a:ext cx="1752600" cy="6096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全體師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</a:t>
            </a: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7848600" y="3962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51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8200" y="3657600"/>
            <a:ext cx="1752600" cy="6096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全體師生</a:t>
            </a:r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>
            <a:off x="7924800" y="4800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53" name="Rectangle 2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8200" y="4495800"/>
            <a:ext cx="1752600" cy="6096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專業人員</a:t>
            </a: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7924800" y="5638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55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8200" y="5334000"/>
            <a:ext cx="1752600" cy="6096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全體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師生</a:t>
            </a:r>
          </a:p>
        </p:txBody>
      </p: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8420100" y="1370962"/>
            <a:ext cx="1828800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/>
              <a:t>執行單位或人員</a:t>
            </a:r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5334000" y="1363205"/>
            <a:ext cx="2667000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/>
              <a:t>危害通識執行內容</a:t>
            </a:r>
          </a:p>
        </p:txBody>
      </p:sp>
    </p:spTree>
    <p:extLst>
      <p:ext uri="{BB962C8B-B14F-4D97-AF65-F5344CB8AC3E}">
        <p14:creationId xmlns:p14="http://schemas.microsoft.com/office/powerpoint/2010/main" val="259937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7" grpId="0" animBg="1"/>
      <p:bldP spid="22549" grpId="0" animBg="1"/>
      <p:bldP spid="22551" grpId="0" animBg="1"/>
      <p:bldP spid="22553" grpId="0" animBg="1"/>
      <p:bldP spid="22555" grpId="0" animBg="1"/>
      <p:bldP spid="225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 rotWithShape="1">
          <a:blip r:embed="rId2"/>
          <a:srcRect l="56614" t="24073" r="13152"/>
          <a:stretch/>
        </p:blipFill>
        <p:spPr bwMode="auto">
          <a:xfrm>
            <a:off x="1951348" y="1311202"/>
            <a:ext cx="6654114" cy="454938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951348" y="452487"/>
            <a:ext cx="6994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本校危害通識計畫</a:t>
            </a:r>
            <a:endParaRPr lang="zh-TW" altLang="en-US" sz="4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366886" y="5938887"/>
            <a:ext cx="10444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相關參考表單：                          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國立臺南大學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環安組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相關法規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安全衛生相關法規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本校安全衛生相關規章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484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 txBox="1">
            <a:spLocks noGrp="1" noChangeArrowheads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endParaRPr kumimoji="0" lang="en-US" altLang="zh-TW" sz="1400" dirty="0">
              <a:latin typeface="Times New Roman" panose="02020603050405020304" pitchFamily="18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75" y="285750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危害圖</a:t>
            </a:r>
            <a:r>
              <a:rPr lang="zh-TW" altLang="en-US" dirty="0"/>
              <a:t>式</a:t>
            </a:r>
            <a:endParaRPr lang="zh-TW" altLang="en-US" dirty="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7413" name="Rectangle 4"/>
          <p:cNvSpPr>
            <a:spLocks noGrp="1" noChangeArrowheads="1"/>
          </p:cNvSpPr>
          <p:nvPr>
            <p:ph idx="1"/>
          </p:nvPr>
        </p:nvSpPr>
        <p:spPr>
          <a:xfrm>
            <a:off x="1774826" y="1152908"/>
            <a:ext cx="8842374" cy="544474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zh-TW" altLang="en-US" sz="2400" b="1" dirty="0">
                <a:latin typeface="Tahoma" panose="020B0604030504040204" pitchFamily="34" charset="0"/>
              </a:rPr>
              <a:t>象徵符號</a:t>
            </a:r>
          </a:p>
          <a:p>
            <a:pPr lvl="1" eaLnBrk="1" hangingPunct="1">
              <a:buFontTx/>
              <a:buNone/>
            </a:pPr>
            <a:endParaRPr lang="en-US" altLang="zh-TW" sz="2000" dirty="0">
              <a:latin typeface="Tahoma" panose="020B0604030504040204" pitchFamily="34" charset="0"/>
            </a:endParaRPr>
          </a:p>
          <a:p>
            <a:pPr lvl="1" eaLnBrk="1" hangingPunct="1">
              <a:buFontTx/>
              <a:buNone/>
            </a:pPr>
            <a:endParaRPr lang="en-US" altLang="zh-TW" sz="2000" dirty="0">
              <a:latin typeface="Tahoma" panose="020B0604030504040204" pitchFamily="34" charset="0"/>
            </a:endParaRPr>
          </a:p>
          <a:p>
            <a:pPr lvl="1" eaLnBrk="1" hangingPunct="1">
              <a:buFontTx/>
              <a:buNone/>
            </a:pPr>
            <a:endParaRPr lang="en-US" altLang="zh-TW" sz="2000" dirty="0">
              <a:latin typeface="Tahoma" panose="020B0604030504040204" pitchFamily="34" charset="0"/>
            </a:endParaRPr>
          </a:p>
          <a:p>
            <a:pPr lvl="1" eaLnBrk="1" hangingPunct="1">
              <a:buFontTx/>
              <a:buNone/>
            </a:pPr>
            <a:r>
              <a:rPr lang="zh-TW" altLang="en-US" sz="2200" dirty="0">
                <a:latin typeface="Tahoma" panose="020B0604030504040204" pitchFamily="34" charset="0"/>
              </a:rPr>
              <a:t>   爆炸－炸彈              毒性－骷髏頭               易燃－火焰</a:t>
            </a:r>
          </a:p>
          <a:p>
            <a:pPr lvl="1" eaLnBrk="1" hangingPunct="1">
              <a:buFontTx/>
              <a:buNone/>
            </a:pPr>
            <a:endParaRPr lang="en-US" altLang="zh-TW" sz="2000" dirty="0">
              <a:latin typeface="Tahoma" panose="020B0604030504040204" pitchFamily="34" charset="0"/>
            </a:endParaRPr>
          </a:p>
          <a:p>
            <a:pPr lvl="1" eaLnBrk="1" hangingPunct="1">
              <a:buFontTx/>
              <a:buNone/>
            </a:pPr>
            <a:endParaRPr lang="en-US" altLang="zh-TW" sz="2000" dirty="0">
              <a:latin typeface="Tahoma" panose="020B0604030504040204" pitchFamily="34" charset="0"/>
            </a:endParaRPr>
          </a:p>
          <a:p>
            <a:pPr lvl="1" eaLnBrk="1" hangingPunct="1">
              <a:buFontTx/>
              <a:buNone/>
            </a:pPr>
            <a:endParaRPr lang="en-US" altLang="zh-TW" sz="2000" dirty="0">
              <a:latin typeface="Tahoma" panose="020B0604030504040204" pitchFamily="34" charset="0"/>
            </a:endParaRPr>
          </a:p>
          <a:p>
            <a:pPr lvl="1" eaLnBrk="1" hangingPunct="1">
              <a:buFontTx/>
              <a:buNone/>
            </a:pPr>
            <a:r>
              <a:rPr lang="zh-TW" altLang="en-US" sz="2200" dirty="0">
                <a:latin typeface="Tahoma" panose="020B0604030504040204" pitchFamily="34" charset="0"/>
              </a:rPr>
              <a:t>氧化性物質</a:t>
            </a:r>
            <a:r>
              <a:rPr lang="en-US" altLang="zh-TW" sz="2200" dirty="0">
                <a:latin typeface="Tahoma" panose="020B0604030504040204" pitchFamily="34" charset="0"/>
              </a:rPr>
              <a:t>-</a:t>
            </a:r>
            <a:r>
              <a:rPr lang="zh-TW" altLang="en-US" sz="2200" dirty="0">
                <a:latin typeface="Tahoma" panose="020B0604030504040204" pitchFamily="34" charset="0"/>
              </a:rPr>
              <a:t>物質燃燒    健康危害</a:t>
            </a:r>
            <a:r>
              <a:rPr lang="en-US" altLang="zh-TW" sz="2200" dirty="0">
                <a:latin typeface="Tahoma" panose="020B0604030504040204" pitchFamily="34" charset="0"/>
              </a:rPr>
              <a:t>-</a:t>
            </a:r>
            <a:r>
              <a:rPr lang="zh-TW" altLang="en-US" sz="2200" dirty="0">
                <a:latin typeface="Tahoma" panose="020B0604030504040204" pitchFamily="34" charset="0"/>
              </a:rPr>
              <a:t>人體      腐蝕－腐蝕手及金屬</a:t>
            </a:r>
          </a:p>
          <a:p>
            <a:pPr lvl="1" eaLnBrk="1" hangingPunct="1">
              <a:buFontTx/>
              <a:buNone/>
            </a:pPr>
            <a:endParaRPr lang="en-US" altLang="zh-TW" sz="2000" dirty="0">
              <a:latin typeface="Tahoma" panose="020B0604030504040204" pitchFamily="34" charset="0"/>
            </a:endParaRPr>
          </a:p>
          <a:p>
            <a:pPr lvl="1" eaLnBrk="1" hangingPunct="1">
              <a:buFontTx/>
              <a:buNone/>
            </a:pPr>
            <a:endParaRPr lang="en-US" altLang="zh-TW" sz="2000" dirty="0">
              <a:latin typeface="Tahoma" panose="020B0604030504040204" pitchFamily="34" charset="0"/>
            </a:endParaRPr>
          </a:p>
          <a:p>
            <a:pPr lvl="1" eaLnBrk="1" hangingPunct="1">
              <a:buFontTx/>
              <a:buNone/>
            </a:pPr>
            <a:endParaRPr lang="en-US" altLang="zh-TW" sz="2000" dirty="0">
              <a:latin typeface="Tahoma" panose="020B0604030504040204" pitchFamily="34" charset="0"/>
            </a:endParaRPr>
          </a:p>
          <a:p>
            <a:pPr lvl="1" eaLnBrk="1" hangingPunct="1">
              <a:buFontTx/>
              <a:buNone/>
            </a:pPr>
            <a:r>
              <a:rPr lang="zh-TW" altLang="en-US" sz="2200" dirty="0">
                <a:latin typeface="Tahoma" panose="020B0604030504040204" pitchFamily="34" charset="0"/>
              </a:rPr>
              <a:t>加壓氣體－氣體鋼瓶      警告</a:t>
            </a:r>
            <a:r>
              <a:rPr lang="en-US" altLang="zh-TW" sz="2200" dirty="0">
                <a:latin typeface="Tahoma" panose="020B0604030504040204" pitchFamily="34" charset="0"/>
              </a:rPr>
              <a:t>-</a:t>
            </a:r>
            <a:r>
              <a:rPr lang="zh-TW" altLang="en-US" sz="2200" dirty="0">
                <a:latin typeface="Tahoma" panose="020B0604030504040204" pitchFamily="34" charset="0"/>
              </a:rPr>
              <a:t>驚嘆號          環境</a:t>
            </a:r>
            <a:r>
              <a:rPr lang="en-US" altLang="zh-TW" sz="2200" dirty="0">
                <a:latin typeface="Tahoma" panose="020B0604030504040204" pitchFamily="34" charset="0"/>
              </a:rPr>
              <a:t>-</a:t>
            </a:r>
            <a:r>
              <a:rPr lang="zh-TW" altLang="en-US" sz="2200" dirty="0">
                <a:latin typeface="Tahoma" panose="020B0604030504040204" pitchFamily="34" charset="0"/>
              </a:rPr>
              <a:t>水環境危害</a:t>
            </a:r>
          </a:p>
          <a:p>
            <a:pPr lvl="1" eaLnBrk="1" hangingPunct="1">
              <a:buFontTx/>
              <a:buNone/>
            </a:pPr>
            <a:endParaRPr lang="en-US" altLang="zh-TW" sz="2000" dirty="0">
              <a:latin typeface="Tahoma" panose="020B0604030504040204" pitchFamily="34" charset="0"/>
            </a:endParaRPr>
          </a:p>
        </p:txBody>
      </p:sp>
      <p:pic>
        <p:nvPicPr>
          <p:cNvPr id="17416" name="Picture 5" descr="新圖片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1796067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 descr="新圖片 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1807179"/>
            <a:ext cx="895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7" descr="新圖片 (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3357563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8" descr="新圖片 (5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4929188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9" descr="新圖片 (6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3357564"/>
            <a:ext cx="895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0" descr="新圖片 (7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19" y="1835944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1" descr="新圖片 (8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4929188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2" descr="新圖片 (9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3357564"/>
            <a:ext cx="895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3" descr="l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5000625"/>
            <a:ext cx="8651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3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6576" y="501561"/>
            <a:ext cx="8911687" cy="1280890"/>
          </a:xfrm>
        </p:spPr>
        <p:txBody>
          <a:bodyPr/>
          <a:lstStyle/>
          <a:p>
            <a:r>
              <a:rPr lang="zh-TW" altLang="en-US" dirty="0" smtClean="0"/>
              <a:t>危害性化學品清單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 rotWithShape="1">
          <a:blip r:embed="rId3"/>
          <a:srcRect l="22005" t="35088" r="53730" b="18060"/>
          <a:stretch/>
        </p:blipFill>
        <p:spPr bwMode="auto">
          <a:xfrm>
            <a:off x="1400969" y="1298639"/>
            <a:ext cx="8675991" cy="4848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57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2323205" y="1422483"/>
            <a:ext cx="8915400" cy="3777622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32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危害圖式</a:t>
            </a:r>
          </a:p>
          <a:p>
            <a:pPr eaLnBrk="1" hangingPunct="1"/>
            <a:r>
              <a:rPr lang="zh-TW" altLang="en-US" sz="3200" dirty="0" smtClean="0">
                <a:latin typeface="新細明體" panose="02020500000000000000" pitchFamily="18" charset="-120"/>
              </a:rPr>
              <a:t>內容：</a:t>
            </a:r>
          </a:p>
          <a:p>
            <a:pPr lvl="1" eaLnBrk="1" hangingPunct="1"/>
            <a:r>
              <a:rPr lang="zh-TW" altLang="en-US" sz="3200" dirty="0" smtClean="0">
                <a:latin typeface="新細明體" panose="02020500000000000000" pitchFamily="18" charset="-120"/>
              </a:rPr>
              <a:t>名稱</a:t>
            </a:r>
          </a:p>
          <a:p>
            <a:pPr lvl="1" eaLnBrk="1" hangingPunct="1"/>
            <a:r>
              <a:rPr lang="zh-TW" altLang="en-US" sz="3200" dirty="0" smtClean="0">
                <a:latin typeface="新細明體" panose="02020500000000000000" pitchFamily="18" charset="-120"/>
              </a:rPr>
              <a:t>危害成分</a:t>
            </a:r>
          </a:p>
          <a:p>
            <a:pPr lvl="1" eaLnBrk="1" hangingPunct="1"/>
            <a:r>
              <a:rPr lang="zh-TW" altLang="en-US" sz="3200" b="1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警示語</a:t>
            </a:r>
          </a:p>
          <a:p>
            <a:pPr lvl="1" eaLnBrk="1" hangingPunct="1"/>
            <a:r>
              <a:rPr lang="zh-TW" altLang="en-US" sz="3200" b="1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危害警告訊息</a:t>
            </a:r>
          </a:p>
          <a:p>
            <a:pPr lvl="1" eaLnBrk="1" hangingPunct="1"/>
            <a:r>
              <a:rPr lang="zh-TW" altLang="en-US" sz="3200" dirty="0" smtClean="0">
                <a:latin typeface="新細明體" panose="02020500000000000000" pitchFamily="18" charset="-120"/>
              </a:rPr>
              <a:t>危害防範措施</a:t>
            </a:r>
          </a:p>
          <a:p>
            <a:pPr lvl="1" eaLnBrk="1" hangingPunct="1"/>
            <a:r>
              <a:rPr lang="zh-TW" altLang="en-US" sz="3200" dirty="0" smtClean="0">
                <a:latin typeface="新細明體" panose="02020500000000000000" pitchFamily="18" charset="-120"/>
              </a:rPr>
              <a:t>製造者或供應者之名稱、地址及電話。</a:t>
            </a:r>
            <a:endParaRPr lang="en-US" altLang="zh-TW" sz="3200" dirty="0" smtClean="0">
              <a:latin typeface="新細明體" panose="02020500000000000000" pitchFamily="18" charset="-120"/>
            </a:endParaRPr>
          </a:p>
          <a:p>
            <a:pPr lvl="1" eaLnBrk="1" hangingPunct="1"/>
            <a:r>
              <a:rPr lang="zh-TW" altLang="en-US" sz="3200" dirty="0" smtClean="0">
                <a:latin typeface="新細明體" panose="02020500000000000000" pitchFamily="18" charset="-120"/>
              </a:rPr>
              <a:t>加註</a:t>
            </a:r>
            <a:r>
              <a:rPr lang="en-US" altLang="zh-TW" sz="3200" dirty="0" smtClean="0">
                <a:latin typeface="新細明體" panose="02020500000000000000" pitchFamily="18" charset="-120"/>
              </a:rPr>
              <a:t>〝</a:t>
            </a:r>
            <a:r>
              <a:rPr lang="zh-TW" altLang="en-US" sz="3200" dirty="0" smtClean="0">
                <a:latin typeface="新細明體" panose="02020500000000000000" pitchFamily="18" charset="-120"/>
              </a:rPr>
              <a:t>更詳細的資料請，參考安全資料表</a:t>
            </a:r>
            <a:r>
              <a:rPr lang="en-US" altLang="zh-TW" sz="3200" dirty="0" smtClean="0">
                <a:latin typeface="新細明體" panose="02020500000000000000" pitchFamily="18" charset="-120"/>
              </a:rPr>
              <a:t>〞</a:t>
            </a: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dirty="0">
                <a:latin typeface="新細明體" panose="02020500000000000000" pitchFamily="18" charset="-120"/>
              </a:rPr>
              <a:t>標示－容器標示</a:t>
            </a:r>
          </a:p>
        </p:txBody>
      </p:sp>
      <p:grpSp>
        <p:nvGrpSpPr>
          <p:cNvPr id="52229" name="Group 10"/>
          <p:cNvGrpSpPr>
            <a:grpSpLocks/>
          </p:cNvGrpSpPr>
          <p:nvPr/>
        </p:nvGrpSpPr>
        <p:grpSpPr bwMode="auto">
          <a:xfrm>
            <a:off x="5062451" y="1778924"/>
            <a:ext cx="5852041" cy="3033828"/>
            <a:chOff x="1791" y="1253"/>
            <a:chExt cx="3541" cy="1598"/>
          </a:xfrm>
        </p:grpSpPr>
        <p:sp>
          <p:nvSpPr>
            <p:cNvPr id="52230" name="Rectangle 4"/>
            <p:cNvSpPr>
              <a:spLocks noChangeArrowheads="1"/>
            </p:cNvSpPr>
            <p:nvPr/>
          </p:nvSpPr>
          <p:spPr bwMode="auto">
            <a:xfrm>
              <a:off x="3260" y="2035"/>
              <a:ext cx="2072" cy="437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anose="05000000000000000000" pitchFamily="2" charset="2"/>
                <a:buBlip>
                  <a:blip r:embed="rId4"/>
                </a:buBlip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2400"/>
            </a:p>
          </p:txBody>
        </p:sp>
        <p:sp>
          <p:nvSpPr>
            <p:cNvPr id="52231" name="Text Box 5"/>
            <p:cNvSpPr txBox="1">
              <a:spLocks noChangeArrowheads="1"/>
            </p:cNvSpPr>
            <p:nvPr/>
          </p:nvSpPr>
          <p:spPr bwMode="auto">
            <a:xfrm>
              <a:off x="3260" y="2060"/>
              <a:ext cx="202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anose="05000000000000000000" pitchFamily="2" charset="2"/>
                <a:buBlip>
                  <a:blip r:embed="rId4"/>
                </a:buBlip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3600" b="1" dirty="0" smtClean="0">
                  <a:solidFill>
                    <a:srgbClr val="FF0000"/>
                  </a:solidFill>
                  <a:latin typeface="新細明體" panose="02020500000000000000" pitchFamily="18" charset="-120"/>
                </a:rPr>
                <a:t>容積</a:t>
              </a:r>
              <a:r>
                <a:rPr lang="en-US" altLang="zh-TW" b="1" dirty="0" smtClean="0">
                  <a:solidFill>
                    <a:srgbClr val="FF0000"/>
                  </a:solidFill>
                  <a:latin typeface="新細明體" panose="02020500000000000000" pitchFamily="18" charset="-120"/>
                </a:rPr>
                <a:t>100</a:t>
              </a:r>
              <a:r>
                <a:rPr lang="zh-TW" altLang="en-US" b="1" dirty="0" smtClean="0">
                  <a:solidFill>
                    <a:srgbClr val="FF0000"/>
                  </a:solidFill>
                  <a:latin typeface="新細明體" panose="02020500000000000000" pitchFamily="18" charset="-120"/>
                </a:rPr>
                <a:t>毫升以下</a:t>
              </a:r>
              <a:endPara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endParaRPr>
            </a:p>
          </p:txBody>
        </p:sp>
        <p:sp>
          <p:nvSpPr>
            <p:cNvPr id="52232" name="Line 6"/>
            <p:cNvSpPr>
              <a:spLocks noChangeShapeType="1"/>
            </p:cNvSpPr>
            <p:nvPr/>
          </p:nvSpPr>
          <p:spPr bwMode="auto">
            <a:xfrm>
              <a:off x="1791" y="1253"/>
              <a:ext cx="1317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33" name="Line 7"/>
            <p:cNvSpPr>
              <a:spLocks noChangeShapeType="1"/>
            </p:cNvSpPr>
            <p:nvPr/>
          </p:nvSpPr>
          <p:spPr bwMode="auto">
            <a:xfrm flipV="1">
              <a:off x="1826" y="2206"/>
              <a:ext cx="1281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34" name="Line 8"/>
            <p:cNvSpPr>
              <a:spLocks noChangeShapeType="1"/>
            </p:cNvSpPr>
            <p:nvPr/>
          </p:nvSpPr>
          <p:spPr bwMode="auto">
            <a:xfrm flipV="1">
              <a:off x="2318" y="2523"/>
              <a:ext cx="789" cy="3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731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Grp="1" noChangeArrowheads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E4797CA-C628-4F0A-AC54-60C60E044CAE}" type="slidenum">
              <a:rPr kumimoji="0" lang="zh-TW" altLang="en-US" sz="1400">
                <a:latin typeface="Times New Roman" panose="02020603050405020304" pitchFamily="18" charset="0"/>
              </a:rPr>
              <a:pPr algn="r" eaLnBrk="1" hangingPunct="1"/>
              <a:t>16</a:t>
            </a:fld>
            <a:endParaRPr kumimoji="0" lang="en-US" altLang="zh-TW" sz="1400">
              <a:latin typeface="Times New Roman" panose="02020603050405020304" pitchFamily="18" charset="0"/>
            </a:endParaRPr>
          </a:p>
        </p:txBody>
      </p:sp>
      <p:pic>
        <p:nvPicPr>
          <p:cNvPr id="38916" name="Picture 4" descr="DSC00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49" y="913436"/>
            <a:ext cx="4343713" cy="579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942587" y="200604"/>
            <a:ext cx="47151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標示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與安全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資料表</a:t>
            </a:r>
          </a:p>
        </p:txBody>
      </p:sp>
      <p:sp>
        <p:nvSpPr>
          <p:cNvPr id="2" name="矩形 1"/>
          <p:cNvSpPr/>
          <p:nvPr/>
        </p:nvSpPr>
        <p:spPr>
          <a:xfrm>
            <a:off x="8312727" y="787782"/>
            <a:ext cx="448888" cy="25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8077200" y="1039091"/>
            <a:ext cx="493222" cy="24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/>
          <p:nvPr/>
        </p:nvPicPr>
        <p:blipFill rotWithShape="1">
          <a:blip r:embed="rId5"/>
          <a:srcRect l="67381" t="25695" r="19110" b="12509"/>
          <a:stretch/>
        </p:blipFill>
        <p:spPr bwMode="auto">
          <a:xfrm>
            <a:off x="6856095" y="913437"/>
            <a:ext cx="4675505" cy="5792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72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056188" y="9017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zh-TW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043738" y="183197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zh-TW"/>
          </a:p>
        </p:txBody>
      </p:sp>
      <p:sp>
        <p:nvSpPr>
          <p:cNvPr id="3081" name="Freeform 9"/>
          <p:cNvSpPr>
            <a:spLocks/>
          </p:cNvSpPr>
          <p:nvPr/>
        </p:nvSpPr>
        <p:spPr bwMode="auto">
          <a:xfrm>
            <a:off x="3643314" y="5168900"/>
            <a:ext cx="282575" cy="527050"/>
          </a:xfrm>
          <a:custGeom>
            <a:avLst/>
            <a:gdLst>
              <a:gd name="T0" fmla="*/ 19 w 178"/>
              <a:gd name="T1" fmla="*/ 0 h 332"/>
              <a:gd name="T2" fmla="*/ 178 w 178"/>
              <a:gd name="T3" fmla="*/ 0 h 332"/>
              <a:gd name="T4" fmla="*/ 178 w 178"/>
              <a:gd name="T5" fmla="*/ 332 h 332"/>
              <a:gd name="T6" fmla="*/ 0 w 178"/>
              <a:gd name="T7" fmla="*/ 332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8" h="332">
                <a:moveTo>
                  <a:pt x="19" y="0"/>
                </a:moveTo>
                <a:lnTo>
                  <a:pt x="178" y="0"/>
                </a:lnTo>
                <a:lnTo>
                  <a:pt x="178" y="332"/>
                </a:lnTo>
                <a:lnTo>
                  <a:pt x="0" y="3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086101" y="3670300"/>
            <a:ext cx="5578475" cy="357188"/>
          </a:xfrm>
          <a:prstGeom prst="rect">
            <a:avLst/>
          </a:prstGeom>
          <a:solidFill>
            <a:srgbClr val="00FF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4800600" y="3657600"/>
            <a:ext cx="2590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 全 資 料 表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3055938" y="1371601"/>
            <a:ext cx="601662" cy="1457325"/>
          </a:xfrm>
          <a:prstGeom prst="rect">
            <a:avLst/>
          </a:prstGeom>
          <a:solidFill>
            <a:srgbClr val="CCFFFF"/>
          </a:solidFill>
          <a:ln w="482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3783012" y="1362076"/>
            <a:ext cx="546100" cy="1455738"/>
          </a:xfrm>
          <a:prstGeom prst="rect">
            <a:avLst/>
          </a:prstGeom>
          <a:solidFill>
            <a:srgbClr val="CCFFCC"/>
          </a:solidFill>
          <a:ln w="4826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4552950" y="1371600"/>
            <a:ext cx="560388" cy="1455738"/>
          </a:xfrm>
          <a:prstGeom prst="rect">
            <a:avLst/>
          </a:prstGeom>
          <a:solidFill>
            <a:srgbClr val="CCFFCC"/>
          </a:solidFill>
          <a:ln w="482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2895600" y="3092450"/>
            <a:ext cx="2286000" cy="3571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07" name="Rectangle 35"/>
          <p:cNvSpPr>
            <a:spLocks noChangeArrowheads="1"/>
          </p:cNvSpPr>
          <p:nvPr/>
        </p:nvSpPr>
        <p:spPr bwMode="auto">
          <a:xfrm>
            <a:off x="3200400" y="3124201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TW" altLang="en-US" sz="1600">
                <a:solidFill>
                  <a:srgbClr val="000000"/>
                </a:solidFill>
                <a:latin typeface="全真楷書" charset="-120"/>
                <a:ea typeface="全真楷書" charset="-120"/>
              </a:rPr>
              <a:t>處理緊急事故之資訊</a:t>
            </a:r>
            <a:endParaRPr lang="zh-TW" altLang="en-US" sz="1600"/>
          </a:p>
        </p:txBody>
      </p:sp>
      <p:sp>
        <p:nvSpPr>
          <p:cNvPr id="3109" name="Rectangle 37"/>
          <p:cNvSpPr>
            <a:spLocks noChangeArrowheads="1"/>
          </p:cNvSpPr>
          <p:nvPr/>
        </p:nvSpPr>
        <p:spPr bwMode="auto">
          <a:xfrm>
            <a:off x="2971800" y="4291014"/>
            <a:ext cx="2286000" cy="357187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10" name="Rectangle 38"/>
          <p:cNvSpPr>
            <a:spLocks noChangeArrowheads="1"/>
          </p:cNvSpPr>
          <p:nvPr/>
        </p:nvSpPr>
        <p:spPr bwMode="auto">
          <a:xfrm>
            <a:off x="3124201" y="4343401"/>
            <a:ext cx="2282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TW" altLang="en-US" sz="1600">
                <a:solidFill>
                  <a:srgbClr val="000000"/>
                </a:solidFill>
                <a:latin typeface="全真楷書" charset="-120"/>
                <a:ea typeface="全真楷書" charset="-120"/>
              </a:rPr>
              <a:t>如何預防危害事故發生</a:t>
            </a:r>
            <a:endParaRPr lang="zh-TW" altLang="en-US" sz="1600"/>
          </a:p>
        </p:txBody>
      </p:sp>
      <p:sp>
        <p:nvSpPr>
          <p:cNvPr id="3112" name="Rectangle 40"/>
          <p:cNvSpPr>
            <a:spLocks noChangeArrowheads="1"/>
          </p:cNvSpPr>
          <p:nvPr/>
        </p:nvSpPr>
        <p:spPr bwMode="auto">
          <a:xfrm>
            <a:off x="6570664" y="1371601"/>
            <a:ext cx="547687" cy="1452563"/>
          </a:xfrm>
          <a:prstGeom prst="rect">
            <a:avLst/>
          </a:prstGeom>
          <a:solidFill>
            <a:srgbClr val="CCFFCC"/>
          </a:solidFill>
          <a:ln w="482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17" name="Rectangle 45"/>
          <p:cNvSpPr>
            <a:spLocks noChangeArrowheads="1"/>
          </p:cNvSpPr>
          <p:nvPr/>
        </p:nvSpPr>
        <p:spPr bwMode="auto">
          <a:xfrm>
            <a:off x="7312025" y="1371601"/>
            <a:ext cx="560388" cy="1427163"/>
          </a:xfrm>
          <a:prstGeom prst="rect">
            <a:avLst/>
          </a:prstGeom>
          <a:solidFill>
            <a:srgbClr val="CCFFCC"/>
          </a:solidFill>
          <a:ln w="4826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auto">
          <a:xfrm>
            <a:off x="8067675" y="1371601"/>
            <a:ext cx="560388" cy="1427163"/>
          </a:xfrm>
          <a:prstGeom prst="rect">
            <a:avLst/>
          </a:prstGeom>
          <a:solidFill>
            <a:srgbClr val="CCFFCC"/>
          </a:solidFill>
          <a:ln w="482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29" name="Rectangle 57"/>
          <p:cNvSpPr>
            <a:spLocks noChangeArrowheads="1"/>
          </p:cNvSpPr>
          <p:nvPr/>
        </p:nvSpPr>
        <p:spPr bwMode="auto">
          <a:xfrm>
            <a:off x="6553200" y="3097214"/>
            <a:ext cx="2362200" cy="34448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30" name="Rectangle 58"/>
          <p:cNvSpPr>
            <a:spLocks noChangeArrowheads="1"/>
          </p:cNvSpPr>
          <p:nvPr/>
        </p:nvSpPr>
        <p:spPr bwMode="auto">
          <a:xfrm>
            <a:off x="6629400" y="3157539"/>
            <a:ext cx="2286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TW" altLang="en-US" sz="1600">
                <a:solidFill>
                  <a:srgbClr val="000000"/>
                </a:solidFill>
                <a:latin typeface="新細明體" panose="02020500000000000000" pitchFamily="18" charset="-120"/>
              </a:rPr>
              <a:t>危害事故發生之處置資料</a:t>
            </a:r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auto">
          <a:xfrm>
            <a:off x="6383338" y="4221164"/>
            <a:ext cx="2438400" cy="357187"/>
          </a:xfrm>
          <a:prstGeom prst="rect">
            <a:avLst/>
          </a:prstGeom>
          <a:solidFill>
            <a:srgbClr val="FFFF00"/>
          </a:solidFill>
          <a:ln w="482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auto">
          <a:xfrm>
            <a:off x="6629400" y="4267201"/>
            <a:ext cx="2057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TW" altLang="en-US" sz="1600">
                <a:solidFill>
                  <a:srgbClr val="000000"/>
                </a:solidFill>
                <a:latin typeface="全真楷書" charset="-120"/>
                <a:ea typeface="全真楷書" charset="-120"/>
              </a:rPr>
              <a:t>其他可應用資料欄位</a:t>
            </a:r>
            <a:endParaRPr lang="zh-TW" altLang="en-US" sz="1600"/>
          </a:p>
        </p:txBody>
      </p:sp>
      <p:sp>
        <p:nvSpPr>
          <p:cNvPr id="3135" name="Line 63"/>
          <p:cNvSpPr>
            <a:spLocks noChangeShapeType="1"/>
          </p:cNvSpPr>
          <p:nvPr/>
        </p:nvSpPr>
        <p:spPr bwMode="auto">
          <a:xfrm>
            <a:off x="4098925" y="2819401"/>
            <a:ext cx="1588" cy="265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36" name="Line 64"/>
          <p:cNvSpPr>
            <a:spLocks noChangeShapeType="1"/>
          </p:cNvSpPr>
          <p:nvPr/>
        </p:nvSpPr>
        <p:spPr bwMode="auto">
          <a:xfrm>
            <a:off x="7618414" y="2803526"/>
            <a:ext cx="1587" cy="2968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37" name="Line 65"/>
          <p:cNvSpPr>
            <a:spLocks noChangeShapeType="1"/>
          </p:cNvSpPr>
          <p:nvPr/>
        </p:nvSpPr>
        <p:spPr bwMode="auto">
          <a:xfrm>
            <a:off x="4113214" y="3427414"/>
            <a:ext cx="1587" cy="2000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38" name="Freeform 66"/>
          <p:cNvSpPr>
            <a:spLocks/>
          </p:cNvSpPr>
          <p:nvPr/>
        </p:nvSpPr>
        <p:spPr bwMode="auto">
          <a:xfrm>
            <a:off x="4057651" y="3622676"/>
            <a:ext cx="111125" cy="47625"/>
          </a:xfrm>
          <a:custGeom>
            <a:avLst/>
            <a:gdLst>
              <a:gd name="T0" fmla="*/ 0 w 70"/>
              <a:gd name="T1" fmla="*/ 0 h 30"/>
              <a:gd name="T2" fmla="*/ 35 w 70"/>
              <a:gd name="T3" fmla="*/ 30 h 30"/>
              <a:gd name="T4" fmla="*/ 70 w 70"/>
              <a:gd name="T5" fmla="*/ 0 h 30"/>
              <a:gd name="T6" fmla="*/ 0 w 70"/>
              <a:gd name="T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30">
                <a:moveTo>
                  <a:pt x="0" y="0"/>
                </a:moveTo>
                <a:lnTo>
                  <a:pt x="35" y="30"/>
                </a:lnTo>
                <a:lnTo>
                  <a:pt x="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39" name="Line 67"/>
          <p:cNvSpPr>
            <a:spLocks noChangeShapeType="1"/>
          </p:cNvSpPr>
          <p:nvPr/>
        </p:nvSpPr>
        <p:spPr bwMode="auto">
          <a:xfrm>
            <a:off x="7640639" y="3457576"/>
            <a:ext cx="1587" cy="1698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40" name="Freeform 68"/>
          <p:cNvSpPr>
            <a:spLocks/>
          </p:cNvSpPr>
          <p:nvPr/>
        </p:nvSpPr>
        <p:spPr bwMode="auto">
          <a:xfrm>
            <a:off x="7583488" y="3622676"/>
            <a:ext cx="112712" cy="47625"/>
          </a:xfrm>
          <a:custGeom>
            <a:avLst/>
            <a:gdLst>
              <a:gd name="T0" fmla="*/ 0 w 71"/>
              <a:gd name="T1" fmla="*/ 0 h 30"/>
              <a:gd name="T2" fmla="*/ 36 w 71"/>
              <a:gd name="T3" fmla="*/ 30 h 30"/>
              <a:gd name="T4" fmla="*/ 71 w 71"/>
              <a:gd name="T5" fmla="*/ 0 h 30"/>
              <a:gd name="T6" fmla="*/ 0 w 71"/>
              <a:gd name="T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30">
                <a:moveTo>
                  <a:pt x="0" y="0"/>
                </a:moveTo>
                <a:lnTo>
                  <a:pt x="36" y="30"/>
                </a:lnTo>
                <a:lnTo>
                  <a:pt x="7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41" name="Line 69"/>
          <p:cNvSpPr>
            <a:spLocks noChangeShapeType="1"/>
          </p:cNvSpPr>
          <p:nvPr/>
        </p:nvSpPr>
        <p:spPr bwMode="auto">
          <a:xfrm flipV="1">
            <a:off x="4098925" y="4065588"/>
            <a:ext cx="1588" cy="2016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42" name="Freeform 70"/>
          <p:cNvSpPr>
            <a:spLocks/>
          </p:cNvSpPr>
          <p:nvPr/>
        </p:nvSpPr>
        <p:spPr bwMode="auto">
          <a:xfrm>
            <a:off x="4041776" y="4024314"/>
            <a:ext cx="112713" cy="47625"/>
          </a:xfrm>
          <a:custGeom>
            <a:avLst/>
            <a:gdLst>
              <a:gd name="T0" fmla="*/ 0 w 71"/>
              <a:gd name="T1" fmla="*/ 30 h 30"/>
              <a:gd name="T2" fmla="*/ 36 w 71"/>
              <a:gd name="T3" fmla="*/ 0 h 30"/>
              <a:gd name="T4" fmla="*/ 71 w 71"/>
              <a:gd name="T5" fmla="*/ 30 h 30"/>
              <a:gd name="T6" fmla="*/ 0 w 71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30">
                <a:moveTo>
                  <a:pt x="0" y="30"/>
                </a:moveTo>
                <a:lnTo>
                  <a:pt x="36" y="0"/>
                </a:lnTo>
                <a:lnTo>
                  <a:pt x="71" y="3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43" name="Line 71"/>
          <p:cNvSpPr>
            <a:spLocks noChangeShapeType="1"/>
          </p:cNvSpPr>
          <p:nvPr/>
        </p:nvSpPr>
        <p:spPr bwMode="auto">
          <a:xfrm flipV="1">
            <a:off x="7624764" y="4065588"/>
            <a:ext cx="1587" cy="169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44" name="Freeform 72"/>
          <p:cNvSpPr>
            <a:spLocks/>
          </p:cNvSpPr>
          <p:nvPr/>
        </p:nvSpPr>
        <p:spPr bwMode="auto">
          <a:xfrm>
            <a:off x="7569201" y="4024314"/>
            <a:ext cx="112713" cy="47625"/>
          </a:xfrm>
          <a:custGeom>
            <a:avLst/>
            <a:gdLst>
              <a:gd name="T0" fmla="*/ 0 w 71"/>
              <a:gd name="T1" fmla="*/ 30 h 30"/>
              <a:gd name="T2" fmla="*/ 35 w 71"/>
              <a:gd name="T3" fmla="*/ 0 h 30"/>
              <a:gd name="T4" fmla="*/ 71 w 71"/>
              <a:gd name="T5" fmla="*/ 30 h 30"/>
              <a:gd name="T6" fmla="*/ 0 w 71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30">
                <a:moveTo>
                  <a:pt x="0" y="30"/>
                </a:moveTo>
                <a:lnTo>
                  <a:pt x="35" y="0"/>
                </a:lnTo>
                <a:lnTo>
                  <a:pt x="71" y="3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45" name="Line 73"/>
          <p:cNvSpPr>
            <a:spLocks noChangeShapeType="1"/>
          </p:cNvSpPr>
          <p:nvPr/>
        </p:nvSpPr>
        <p:spPr bwMode="auto">
          <a:xfrm>
            <a:off x="4098925" y="4646614"/>
            <a:ext cx="1588" cy="1682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46" name="Line 74"/>
          <p:cNvSpPr>
            <a:spLocks noChangeShapeType="1"/>
          </p:cNvSpPr>
          <p:nvPr/>
        </p:nvSpPr>
        <p:spPr bwMode="auto">
          <a:xfrm>
            <a:off x="3714750" y="4814889"/>
            <a:ext cx="1588" cy="136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47" name="Line 75"/>
          <p:cNvSpPr>
            <a:spLocks noChangeShapeType="1"/>
          </p:cNvSpPr>
          <p:nvPr/>
        </p:nvSpPr>
        <p:spPr bwMode="auto">
          <a:xfrm>
            <a:off x="4402139" y="4814889"/>
            <a:ext cx="1587" cy="136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48" name="Line 76"/>
          <p:cNvSpPr>
            <a:spLocks noChangeShapeType="1"/>
          </p:cNvSpPr>
          <p:nvPr/>
        </p:nvSpPr>
        <p:spPr bwMode="auto">
          <a:xfrm>
            <a:off x="7615239" y="4614864"/>
            <a:ext cx="1587" cy="1682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51" name="Line 79"/>
          <p:cNvSpPr>
            <a:spLocks noChangeShapeType="1"/>
          </p:cNvSpPr>
          <p:nvPr/>
        </p:nvSpPr>
        <p:spPr bwMode="auto">
          <a:xfrm>
            <a:off x="8305800" y="4800600"/>
            <a:ext cx="0" cy="152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52" name="Line 80"/>
          <p:cNvSpPr>
            <a:spLocks noChangeShapeType="1"/>
          </p:cNvSpPr>
          <p:nvPr/>
        </p:nvSpPr>
        <p:spPr bwMode="auto">
          <a:xfrm flipH="1">
            <a:off x="8991600" y="4800600"/>
            <a:ext cx="0" cy="152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53" name="Freeform 81"/>
          <p:cNvSpPr>
            <a:spLocks/>
          </p:cNvSpPr>
          <p:nvPr/>
        </p:nvSpPr>
        <p:spPr bwMode="auto">
          <a:xfrm>
            <a:off x="3311526" y="2832101"/>
            <a:ext cx="1520825" cy="125413"/>
          </a:xfrm>
          <a:custGeom>
            <a:avLst/>
            <a:gdLst>
              <a:gd name="T0" fmla="*/ 0 w 958"/>
              <a:gd name="T1" fmla="*/ 3 h 79"/>
              <a:gd name="T2" fmla="*/ 0 w 958"/>
              <a:gd name="T3" fmla="*/ 79 h 79"/>
              <a:gd name="T4" fmla="*/ 958 w 958"/>
              <a:gd name="T5" fmla="*/ 79 h 79"/>
              <a:gd name="T6" fmla="*/ 958 w 958"/>
              <a:gd name="T7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8" h="79">
                <a:moveTo>
                  <a:pt x="0" y="3"/>
                </a:moveTo>
                <a:lnTo>
                  <a:pt x="0" y="79"/>
                </a:lnTo>
                <a:lnTo>
                  <a:pt x="958" y="79"/>
                </a:lnTo>
                <a:lnTo>
                  <a:pt x="95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54" name="Freeform 82"/>
          <p:cNvSpPr>
            <a:spLocks/>
          </p:cNvSpPr>
          <p:nvPr/>
        </p:nvSpPr>
        <p:spPr bwMode="auto">
          <a:xfrm>
            <a:off x="6827839" y="2813051"/>
            <a:ext cx="1520825" cy="125413"/>
          </a:xfrm>
          <a:custGeom>
            <a:avLst/>
            <a:gdLst>
              <a:gd name="T0" fmla="*/ 0 w 958"/>
              <a:gd name="T1" fmla="*/ 3 h 79"/>
              <a:gd name="T2" fmla="*/ 0 w 958"/>
              <a:gd name="T3" fmla="*/ 79 h 79"/>
              <a:gd name="T4" fmla="*/ 958 w 958"/>
              <a:gd name="T5" fmla="*/ 79 h 79"/>
              <a:gd name="T6" fmla="*/ 958 w 958"/>
              <a:gd name="T7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8" h="79">
                <a:moveTo>
                  <a:pt x="0" y="3"/>
                </a:moveTo>
                <a:lnTo>
                  <a:pt x="0" y="79"/>
                </a:lnTo>
                <a:lnTo>
                  <a:pt x="958" y="79"/>
                </a:lnTo>
                <a:lnTo>
                  <a:pt x="95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55" name="Freeform 83"/>
          <p:cNvSpPr>
            <a:spLocks/>
          </p:cNvSpPr>
          <p:nvPr/>
        </p:nvSpPr>
        <p:spPr bwMode="auto">
          <a:xfrm>
            <a:off x="6934201" y="4800600"/>
            <a:ext cx="2805113" cy="152400"/>
          </a:xfrm>
          <a:custGeom>
            <a:avLst/>
            <a:gdLst>
              <a:gd name="T0" fmla="*/ 0 w 2224"/>
              <a:gd name="T1" fmla="*/ 99 h 99"/>
              <a:gd name="T2" fmla="*/ 0 w 2224"/>
              <a:gd name="T3" fmla="*/ 0 h 99"/>
              <a:gd name="T4" fmla="*/ 2224 w 2224"/>
              <a:gd name="T5" fmla="*/ 0 h 99"/>
              <a:gd name="T6" fmla="*/ 2224 w 2224"/>
              <a:gd name="T7" fmla="*/ 91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24" h="99">
                <a:moveTo>
                  <a:pt x="0" y="99"/>
                </a:moveTo>
                <a:lnTo>
                  <a:pt x="0" y="0"/>
                </a:lnTo>
                <a:lnTo>
                  <a:pt x="2224" y="0"/>
                </a:lnTo>
                <a:lnTo>
                  <a:pt x="2224" y="9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56" name="Freeform 84"/>
          <p:cNvSpPr>
            <a:spLocks/>
          </p:cNvSpPr>
          <p:nvPr/>
        </p:nvSpPr>
        <p:spPr bwMode="auto">
          <a:xfrm>
            <a:off x="3100388" y="4800600"/>
            <a:ext cx="2767012" cy="166688"/>
          </a:xfrm>
          <a:custGeom>
            <a:avLst/>
            <a:gdLst>
              <a:gd name="T0" fmla="*/ 0 w 1282"/>
              <a:gd name="T1" fmla="*/ 100 h 100"/>
              <a:gd name="T2" fmla="*/ 0 w 1282"/>
              <a:gd name="T3" fmla="*/ 0 h 100"/>
              <a:gd name="T4" fmla="*/ 1282 w 1282"/>
              <a:gd name="T5" fmla="*/ 0 h 100"/>
              <a:gd name="T6" fmla="*/ 1282 w 1282"/>
              <a:gd name="T7" fmla="*/ 9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2" h="100">
                <a:moveTo>
                  <a:pt x="0" y="100"/>
                </a:moveTo>
                <a:lnTo>
                  <a:pt x="0" y="0"/>
                </a:lnTo>
                <a:lnTo>
                  <a:pt x="1282" y="0"/>
                </a:lnTo>
                <a:lnTo>
                  <a:pt x="1282" y="9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57" name="Rectangle 85"/>
          <p:cNvSpPr>
            <a:spLocks noChangeArrowheads="1"/>
          </p:cNvSpPr>
          <p:nvPr/>
        </p:nvSpPr>
        <p:spPr bwMode="auto">
          <a:xfrm>
            <a:off x="2795588" y="4946650"/>
            <a:ext cx="557212" cy="1454150"/>
          </a:xfrm>
          <a:prstGeom prst="rect">
            <a:avLst/>
          </a:prstGeom>
          <a:solidFill>
            <a:srgbClr val="CCFFCC"/>
          </a:solidFill>
          <a:ln w="482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67" name="Rectangle 95"/>
          <p:cNvSpPr>
            <a:spLocks noChangeArrowheads="1"/>
          </p:cNvSpPr>
          <p:nvPr/>
        </p:nvSpPr>
        <p:spPr bwMode="auto">
          <a:xfrm>
            <a:off x="3459164" y="4946650"/>
            <a:ext cx="579437" cy="1454150"/>
          </a:xfrm>
          <a:prstGeom prst="rect">
            <a:avLst/>
          </a:prstGeom>
          <a:solidFill>
            <a:srgbClr val="CCFFCC"/>
          </a:solidFill>
          <a:ln w="4826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74" name="Rectangle 102"/>
          <p:cNvSpPr>
            <a:spLocks noChangeArrowheads="1"/>
          </p:cNvSpPr>
          <p:nvPr/>
        </p:nvSpPr>
        <p:spPr bwMode="auto">
          <a:xfrm>
            <a:off x="4122738" y="4938714"/>
            <a:ext cx="525462" cy="1462087"/>
          </a:xfrm>
          <a:prstGeom prst="rect">
            <a:avLst/>
          </a:prstGeom>
          <a:solidFill>
            <a:srgbClr val="CCFFCC"/>
          </a:solidFill>
          <a:ln w="4826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82" name="Rectangle 110"/>
          <p:cNvSpPr>
            <a:spLocks noChangeArrowheads="1"/>
          </p:cNvSpPr>
          <p:nvPr/>
        </p:nvSpPr>
        <p:spPr bwMode="auto">
          <a:xfrm>
            <a:off x="4851400" y="4938714"/>
            <a:ext cx="558800" cy="1462087"/>
          </a:xfrm>
          <a:prstGeom prst="rect">
            <a:avLst/>
          </a:prstGeom>
          <a:solidFill>
            <a:srgbClr val="CCFFCC"/>
          </a:solidFill>
          <a:ln w="482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90" name="Rectangle 118"/>
          <p:cNvSpPr>
            <a:spLocks noChangeArrowheads="1"/>
          </p:cNvSpPr>
          <p:nvPr/>
        </p:nvSpPr>
        <p:spPr bwMode="auto">
          <a:xfrm>
            <a:off x="5562600" y="4953000"/>
            <a:ext cx="533400" cy="1447800"/>
          </a:xfrm>
          <a:prstGeom prst="rect">
            <a:avLst/>
          </a:prstGeom>
          <a:solidFill>
            <a:srgbClr val="CCFFCC"/>
          </a:solidFill>
          <a:ln w="482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95" name="Rectangle 123"/>
          <p:cNvSpPr>
            <a:spLocks noChangeArrowheads="1"/>
          </p:cNvSpPr>
          <p:nvPr/>
        </p:nvSpPr>
        <p:spPr bwMode="auto">
          <a:xfrm>
            <a:off x="6626226" y="4945064"/>
            <a:ext cx="561975" cy="1227137"/>
          </a:xfrm>
          <a:prstGeom prst="rect">
            <a:avLst/>
          </a:prstGeom>
          <a:solidFill>
            <a:srgbClr val="CCFFCC"/>
          </a:solidFill>
          <a:ln w="482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200" name="Rectangle 128"/>
          <p:cNvSpPr>
            <a:spLocks noChangeArrowheads="1"/>
          </p:cNvSpPr>
          <p:nvPr/>
        </p:nvSpPr>
        <p:spPr bwMode="auto">
          <a:xfrm>
            <a:off x="7289801" y="4935539"/>
            <a:ext cx="561975" cy="1227137"/>
          </a:xfrm>
          <a:prstGeom prst="rect">
            <a:avLst/>
          </a:prstGeom>
          <a:solidFill>
            <a:srgbClr val="CCFFCC"/>
          </a:solidFill>
          <a:ln w="4826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207" name="Rectangle 135"/>
          <p:cNvSpPr>
            <a:spLocks noChangeArrowheads="1"/>
          </p:cNvSpPr>
          <p:nvPr/>
        </p:nvSpPr>
        <p:spPr bwMode="auto">
          <a:xfrm>
            <a:off x="8021638" y="4935539"/>
            <a:ext cx="558800" cy="1227137"/>
          </a:xfrm>
          <a:prstGeom prst="rect">
            <a:avLst/>
          </a:prstGeom>
          <a:solidFill>
            <a:srgbClr val="CCFFCC"/>
          </a:solidFill>
          <a:ln w="4826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212" name="Rectangle 140"/>
          <p:cNvSpPr>
            <a:spLocks noChangeArrowheads="1"/>
          </p:cNvSpPr>
          <p:nvPr/>
        </p:nvSpPr>
        <p:spPr bwMode="auto">
          <a:xfrm>
            <a:off x="8747125" y="4938714"/>
            <a:ext cx="558800" cy="1227137"/>
          </a:xfrm>
          <a:prstGeom prst="rect">
            <a:avLst/>
          </a:prstGeom>
          <a:solidFill>
            <a:srgbClr val="CCFFCC"/>
          </a:solidFill>
          <a:ln w="4826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217" name="Rectangle 145"/>
          <p:cNvSpPr>
            <a:spLocks noChangeArrowheads="1"/>
          </p:cNvSpPr>
          <p:nvPr/>
        </p:nvSpPr>
        <p:spPr bwMode="auto">
          <a:xfrm>
            <a:off x="9466263" y="4938714"/>
            <a:ext cx="558800" cy="1227137"/>
          </a:xfrm>
          <a:prstGeom prst="rect">
            <a:avLst/>
          </a:prstGeom>
          <a:solidFill>
            <a:srgbClr val="CCFFCC"/>
          </a:solidFill>
          <a:ln w="482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安全</a:t>
            </a:r>
            <a:r>
              <a:rPr lang="zh-TW" altLang="en-US" b="1" dirty="0">
                <a:solidFill>
                  <a:srgbClr val="FF0000"/>
                </a:solidFill>
              </a:rPr>
              <a:t>資料表內容的用途關係</a:t>
            </a:r>
          </a:p>
        </p:txBody>
      </p:sp>
      <p:sp>
        <p:nvSpPr>
          <p:cNvPr id="3222" name="Rectangle 150"/>
          <p:cNvSpPr>
            <a:spLocks noChangeArrowheads="1"/>
          </p:cNvSpPr>
          <p:nvPr/>
        </p:nvSpPr>
        <p:spPr bwMode="auto">
          <a:xfrm>
            <a:off x="3198166" y="1314639"/>
            <a:ext cx="381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 dirty="0" smtClean="0">
                <a:ea typeface="標楷體" panose="03000509000000000000" pitchFamily="65" charset="-120"/>
              </a:rPr>
              <a:t>化學品</a:t>
            </a:r>
            <a:r>
              <a:rPr lang="zh-TW" altLang="en-US" sz="1200" dirty="0">
                <a:ea typeface="標楷體" panose="03000509000000000000" pitchFamily="65" charset="-120"/>
              </a:rPr>
              <a:t>與廠商資料</a:t>
            </a:r>
          </a:p>
        </p:txBody>
      </p:sp>
      <p:sp>
        <p:nvSpPr>
          <p:cNvPr id="3223" name="Rectangle 151"/>
          <p:cNvSpPr>
            <a:spLocks noChangeArrowheads="1"/>
          </p:cNvSpPr>
          <p:nvPr/>
        </p:nvSpPr>
        <p:spPr bwMode="auto">
          <a:xfrm>
            <a:off x="4650329" y="1496836"/>
            <a:ext cx="381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 dirty="0">
                <a:ea typeface="標楷體" panose="03000509000000000000" pitchFamily="65" charset="-120"/>
              </a:rPr>
              <a:t>成分辨識資料</a:t>
            </a:r>
          </a:p>
        </p:txBody>
      </p:sp>
      <p:sp>
        <p:nvSpPr>
          <p:cNvPr id="3224" name="Rectangle 152"/>
          <p:cNvSpPr>
            <a:spLocks noChangeArrowheads="1"/>
          </p:cNvSpPr>
          <p:nvPr/>
        </p:nvSpPr>
        <p:spPr bwMode="auto">
          <a:xfrm>
            <a:off x="3887788" y="1503202"/>
            <a:ext cx="45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 dirty="0">
                <a:ea typeface="標楷體" panose="03000509000000000000" pitchFamily="65" charset="-120"/>
              </a:rPr>
              <a:t>危害辨識資料</a:t>
            </a:r>
          </a:p>
        </p:txBody>
      </p:sp>
      <p:sp>
        <p:nvSpPr>
          <p:cNvPr id="3225" name="Rectangle 153"/>
          <p:cNvSpPr>
            <a:spLocks noChangeArrowheads="1"/>
          </p:cNvSpPr>
          <p:nvPr/>
        </p:nvSpPr>
        <p:spPr bwMode="auto">
          <a:xfrm>
            <a:off x="6629400" y="1600201"/>
            <a:ext cx="457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1200">
                <a:ea typeface="標楷體" panose="03000509000000000000" pitchFamily="65" charset="-120"/>
              </a:rPr>
              <a:t>急救措施</a:t>
            </a:r>
          </a:p>
        </p:txBody>
      </p:sp>
      <p:sp>
        <p:nvSpPr>
          <p:cNvPr id="3226" name="Rectangle 154"/>
          <p:cNvSpPr>
            <a:spLocks noChangeArrowheads="1"/>
          </p:cNvSpPr>
          <p:nvPr/>
        </p:nvSpPr>
        <p:spPr bwMode="auto">
          <a:xfrm>
            <a:off x="7315200" y="1676401"/>
            <a:ext cx="444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滅火措施 </a:t>
            </a:r>
          </a:p>
        </p:txBody>
      </p:sp>
      <p:sp>
        <p:nvSpPr>
          <p:cNvPr id="3227" name="Rectangle 155"/>
          <p:cNvSpPr>
            <a:spLocks noChangeArrowheads="1"/>
          </p:cNvSpPr>
          <p:nvPr/>
        </p:nvSpPr>
        <p:spPr bwMode="auto">
          <a:xfrm>
            <a:off x="8153401" y="1524001"/>
            <a:ext cx="3968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1200">
                <a:ea typeface="標楷體" panose="03000509000000000000" pitchFamily="65" charset="-120"/>
              </a:rPr>
              <a:t>洩漏處理方法</a:t>
            </a:r>
          </a:p>
        </p:txBody>
      </p:sp>
      <p:sp>
        <p:nvSpPr>
          <p:cNvPr id="3228" name="Rectangle 156"/>
          <p:cNvSpPr>
            <a:spLocks noChangeArrowheads="1"/>
          </p:cNvSpPr>
          <p:nvPr/>
        </p:nvSpPr>
        <p:spPr bwMode="auto">
          <a:xfrm>
            <a:off x="2819400" y="5105401"/>
            <a:ext cx="533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/>
              <a:t>安全處置與儲存方法</a:t>
            </a:r>
          </a:p>
        </p:txBody>
      </p:sp>
      <p:sp>
        <p:nvSpPr>
          <p:cNvPr id="3229" name="Rectangle 157"/>
          <p:cNvSpPr>
            <a:spLocks noChangeArrowheads="1"/>
          </p:cNvSpPr>
          <p:nvPr/>
        </p:nvSpPr>
        <p:spPr bwMode="auto">
          <a:xfrm>
            <a:off x="3581401" y="5029201"/>
            <a:ext cx="3206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/>
              <a:t>暴露預防措施</a:t>
            </a:r>
          </a:p>
        </p:txBody>
      </p:sp>
      <p:sp>
        <p:nvSpPr>
          <p:cNvPr id="3230" name="Rectangle 158"/>
          <p:cNvSpPr>
            <a:spLocks noChangeArrowheads="1"/>
          </p:cNvSpPr>
          <p:nvPr/>
        </p:nvSpPr>
        <p:spPr bwMode="auto">
          <a:xfrm>
            <a:off x="4267201" y="4953001"/>
            <a:ext cx="3206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/>
              <a:t>物理及化學性質</a:t>
            </a:r>
          </a:p>
        </p:txBody>
      </p:sp>
      <p:sp>
        <p:nvSpPr>
          <p:cNvPr id="3231" name="Rectangle 159"/>
          <p:cNvSpPr>
            <a:spLocks noChangeArrowheads="1"/>
          </p:cNvSpPr>
          <p:nvPr/>
        </p:nvSpPr>
        <p:spPr bwMode="auto">
          <a:xfrm>
            <a:off x="4953001" y="4953001"/>
            <a:ext cx="3968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/>
              <a:t>安定性及反應性</a:t>
            </a:r>
          </a:p>
        </p:txBody>
      </p:sp>
      <p:sp>
        <p:nvSpPr>
          <p:cNvPr id="3232" name="Line 160"/>
          <p:cNvSpPr>
            <a:spLocks noChangeShapeType="1"/>
          </p:cNvSpPr>
          <p:nvPr/>
        </p:nvSpPr>
        <p:spPr bwMode="auto">
          <a:xfrm>
            <a:off x="5105400" y="4800600"/>
            <a:ext cx="0" cy="152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33" name="Rectangle 161"/>
          <p:cNvSpPr>
            <a:spLocks noChangeArrowheads="1"/>
          </p:cNvSpPr>
          <p:nvPr/>
        </p:nvSpPr>
        <p:spPr bwMode="auto">
          <a:xfrm>
            <a:off x="5715000" y="5029201"/>
            <a:ext cx="38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/>
              <a:t>毒性資料</a:t>
            </a:r>
          </a:p>
        </p:txBody>
      </p:sp>
      <p:sp>
        <p:nvSpPr>
          <p:cNvPr id="3234" name="Line 162"/>
          <p:cNvSpPr>
            <a:spLocks noChangeShapeType="1"/>
          </p:cNvSpPr>
          <p:nvPr/>
        </p:nvSpPr>
        <p:spPr bwMode="auto">
          <a:xfrm>
            <a:off x="7620000" y="4800600"/>
            <a:ext cx="0" cy="152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35" name="Rectangle 163"/>
          <p:cNvSpPr>
            <a:spLocks noChangeArrowheads="1"/>
          </p:cNvSpPr>
          <p:nvPr/>
        </p:nvSpPr>
        <p:spPr bwMode="auto">
          <a:xfrm>
            <a:off x="6705601" y="5105401"/>
            <a:ext cx="396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/>
              <a:t>生態資料</a:t>
            </a:r>
          </a:p>
        </p:txBody>
      </p:sp>
      <p:sp>
        <p:nvSpPr>
          <p:cNvPr id="3236" name="Rectangle 164"/>
          <p:cNvSpPr>
            <a:spLocks noChangeArrowheads="1"/>
          </p:cNvSpPr>
          <p:nvPr/>
        </p:nvSpPr>
        <p:spPr bwMode="auto">
          <a:xfrm>
            <a:off x="7391401" y="4953001"/>
            <a:ext cx="3968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/>
              <a:t>廢棄處置方法</a:t>
            </a:r>
          </a:p>
        </p:txBody>
      </p:sp>
      <p:sp>
        <p:nvSpPr>
          <p:cNvPr id="3237" name="Rectangle 165"/>
          <p:cNvSpPr>
            <a:spLocks noChangeArrowheads="1"/>
          </p:cNvSpPr>
          <p:nvPr/>
        </p:nvSpPr>
        <p:spPr bwMode="auto">
          <a:xfrm>
            <a:off x="8153401" y="5105401"/>
            <a:ext cx="396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/>
              <a:t>運送資料</a:t>
            </a:r>
          </a:p>
        </p:txBody>
      </p:sp>
      <p:sp>
        <p:nvSpPr>
          <p:cNvPr id="3238" name="Rectangle 166"/>
          <p:cNvSpPr>
            <a:spLocks noChangeArrowheads="1"/>
          </p:cNvSpPr>
          <p:nvPr/>
        </p:nvSpPr>
        <p:spPr bwMode="auto">
          <a:xfrm>
            <a:off x="8839201" y="5105401"/>
            <a:ext cx="396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/>
              <a:t>法規資料</a:t>
            </a:r>
          </a:p>
        </p:txBody>
      </p:sp>
      <p:sp>
        <p:nvSpPr>
          <p:cNvPr id="3239" name="Rectangle 167"/>
          <p:cNvSpPr>
            <a:spLocks noChangeArrowheads="1"/>
          </p:cNvSpPr>
          <p:nvPr/>
        </p:nvSpPr>
        <p:spPr bwMode="auto">
          <a:xfrm>
            <a:off x="9601201" y="5029201"/>
            <a:ext cx="396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200"/>
              <a:t>其他資料</a:t>
            </a:r>
          </a:p>
        </p:txBody>
      </p:sp>
    </p:spTree>
    <p:extLst>
      <p:ext uri="{BB962C8B-B14F-4D97-AF65-F5344CB8AC3E}">
        <p14:creationId xmlns:p14="http://schemas.microsoft.com/office/powerpoint/2010/main" val="331674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107" grpId="0"/>
      <p:bldP spid="3110" grpId="0"/>
      <p:bldP spid="3130" grpId="0"/>
      <p:bldP spid="3133" grpId="0"/>
      <p:bldP spid="3222" grpId="0"/>
      <p:bldP spid="3223" grpId="0"/>
      <p:bldP spid="3224" grpId="0"/>
      <p:bldP spid="3225" grpId="0"/>
      <p:bldP spid="3226" grpId="0"/>
      <p:bldP spid="3227" grpId="0"/>
      <p:bldP spid="3228" grpId="0"/>
      <p:bldP spid="3229" grpId="0"/>
      <p:bldP spid="3230" grpId="0"/>
      <p:bldP spid="3231" grpId="0"/>
      <p:bldP spid="3233" grpId="0"/>
      <p:bldP spid="3235" grpId="0"/>
      <p:bldP spid="3236" grpId="0"/>
      <p:bldP spid="3237" grpId="0"/>
      <p:bldP spid="3238" grpId="0"/>
      <p:bldP spid="32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76" y="246438"/>
            <a:ext cx="4512640" cy="65064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661" y="246437"/>
            <a:ext cx="4530664" cy="65064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12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80" y="321428"/>
            <a:ext cx="4455589" cy="6440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708" y="321428"/>
            <a:ext cx="4624031" cy="64389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100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課</a:t>
            </a:r>
            <a:r>
              <a:rPr lang="zh-TW" altLang="en-US" sz="4400" dirty="0"/>
              <a:t>程</a:t>
            </a:r>
            <a:r>
              <a:rPr lang="zh-TW" altLang="en-US" sz="4400" dirty="0" smtClean="0"/>
              <a:t>大綱</a:t>
            </a:r>
            <a:r>
              <a:rPr lang="zh-TW" altLang="en-US" sz="4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TW" altLang="en-US" sz="44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589212" y="1614407"/>
            <a:ext cx="8915400" cy="4817390"/>
          </a:xfrm>
        </p:spPr>
        <p:txBody>
          <a:bodyPr>
            <a:normAutofit/>
          </a:bodyPr>
          <a:lstStyle/>
          <a:p>
            <a:r>
              <a:rPr lang="zh-TW" altLang="en-US" sz="4200" dirty="0" smtClean="0"/>
              <a:t>危害通識教育訓練</a:t>
            </a:r>
            <a:endParaRPr lang="en-US" altLang="zh-TW" sz="4200" dirty="0" smtClean="0"/>
          </a:p>
          <a:p>
            <a:r>
              <a:rPr lang="zh-TW" altLang="zh-TW" sz="4200" dirty="0" smtClean="0"/>
              <a:t>實驗室</a:t>
            </a:r>
            <a:r>
              <a:rPr lang="zh-TW" altLang="en-US" sz="4200" dirty="0" smtClean="0"/>
              <a:t>安全衛生管理</a:t>
            </a:r>
            <a:endParaRPr lang="en-US" altLang="zh-TW" sz="4200" dirty="0" smtClean="0"/>
          </a:p>
          <a:p>
            <a:r>
              <a:rPr lang="zh-TW" altLang="zh-TW" sz="4200" dirty="0" smtClean="0"/>
              <a:t>危害鑑別</a:t>
            </a:r>
            <a:r>
              <a:rPr lang="zh-TW" altLang="en-US" sz="4200" dirty="0" smtClean="0"/>
              <a:t>與</a:t>
            </a:r>
            <a:r>
              <a:rPr lang="zh-TW" altLang="zh-TW" sz="4200" dirty="0" smtClean="0"/>
              <a:t>風險評估</a:t>
            </a:r>
            <a:endParaRPr lang="en-US" altLang="zh-TW" sz="4200" dirty="0" smtClean="0"/>
          </a:p>
          <a:p>
            <a:r>
              <a:rPr lang="zh-TW" altLang="en-US" sz="4200" dirty="0" smtClean="0"/>
              <a:t>健康</a:t>
            </a:r>
            <a:r>
              <a:rPr lang="zh-TW" altLang="en-US" sz="4200" dirty="0" smtClean="0"/>
              <a:t>促進 </a:t>
            </a:r>
            <a:r>
              <a:rPr lang="en-US" altLang="zh-TW" sz="4200" dirty="0" smtClean="0"/>
              <a:t>(CPR+AED</a:t>
            </a:r>
            <a:r>
              <a:rPr lang="zh-TW" altLang="en-US" sz="4200" dirty="0" smtClean="0"/>
              <a:t>操作</a:t>
            </a:r>
            <a:r>
              <a:rPr lang="en-US" altLang="zh-TW" sz="4200" dirty="0" smtClean="0"/>
              <a:t>)</a:t>
            </a:r>
            <a:endParaRPr lang="zh-TW" altLang="en-US" sz="4200" dirty="0"/>
          </a:p>
        </p:txBody>
      </p:sp>
    </p:spTree>
    <p:extLst>
      <p:ext uri="{BB962C8B-B14F-4D97-AF65-F5344CB8AC3E}">
        <p14:creationId xmlns:p14="http://schemas.microsoft.com/office/powerpoint/2010/main" val="17034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205" y="282804"/>
            <a:ext cx="4626222" cy="6330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438" y="282805"/>
            <a:ext cx="4575602" cy="63309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7437748" y="1649691"/>
            <a:ext cx="1140644" cy="4996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437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endParaRPr kumimoji="0" lang="en-US" altLang="zh-TW" sz="1400" dirty="0">
              <a:latin typeface="Times New Roman" panose="02020603050405020304" pitchFamily="18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549275"/>
            <a:ext cx="7772400" cy="112553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認識化學品</a:t>
            </a:r>
            <a:r>
              <a:rPr lang="en-US" altLang="zh-TW" dirty="0" smtClean="0"/>
              <a:t>-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>閱讀標示與安全資料表</a:t>
            </a:r>
          </a:p>
        </p:txBody>
      </p:sp>
      <p:sp>
        <p:nvSpPr>
          <p:cNvPr id="3789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2209800" y="2135189"/>
            <a:ext cx="7772400" cy="4105275"/>
          </a:xfrm>
        </p:spPr>
        <p:txBody>
          <a:bodyPr/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使用前</a:t>
            </a:r>
            <a:r>
              <a:rPr lang="zh-TW" altLang="en-US" sz="2800" dirty="0" smtClean="0"/>
              <a:t>要認識你所使用、在你身旁周遭的各種化學品的危害特性</a:t>
            </a:r>
          </a:p>
          <a:p>
            <a:endParaRPr lang="zh-TW" altLang="en-US" sz="2800" dirty="0" smtClean="0"/>
          </a:p>
          <a:p>
            <a:r>
              <a:rPr lang="zh-TW" altLang="en-US" sz="2800" dirty="0" smtClean="0">
                <a:solidFill>
                  <a:srgbClr val="FF0000"/>
                </a:solidFill>
              </a:rPr>
              <a:t>使用前</a:t>
            </a:r>
            <a:r>
              <a:rPr lang="zh-TW" altLang="en-US" sz="2800" dirty="0" smtClean="0"/>
              <a:t>必須閱讀與瞭解化學品容器上的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標示</a:t>
            </a:r>
            <a:r>
              <a:rPr lang="zh-TW" altLang="en-US" sz="2800" dirty="0" smtClean="0"/>
              <a:t>，與所附的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安全資料表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endParaRPr lang="en-US" altLang="zh-TW" sz="2800" b="1" dirty="0">
              <a:solidFill>
                <a:srgbClr val="FF0000"/>
              </a:solidFill>
            </a:endParaRPr>
          </a:p>
          <a:p>
            <a:r>
              <a:rPr lang="zh-TW" altLang="en-US" sz="2800" dirty="0" smtClean="0"/>
              <a:t>對於</a:t>
            </a:r>
            <a:r>
              <a:rPr lang="zh-TW" altLang="en-US" sz="2800" dirty="0" smtClean="0">
                <a:solidFill>
                  <a:srgbClr val="FF0000"/>
                </a:solidFill>
              </a:rPr>
              <a:t>毒性</a:t>
            </a:r>
            <a:r>
              <a:rPr lang="zh-TW" altLang="en-US" sz="2800" dirty="0" smtClean="0"/>
              <a:t>或</a:t>
            </a:r>
            <a:r>
              <a:rPr lang="zh-TW" altLang="en-US" sz="2800" dirty="0" smtClean="0">
                <a:solidFill>
                  <a:srgbClr val="FF0000"/>
                </a:solidFill>
              </a:rPr>
              <a:t>危害特性</a:t>
            </a:r>
            <a:r>
              <a:rPr lang="zh-TW" altLang="en-US" sz="2800" dirty="0" smtClean="0"/>
              <a:t>仍缺乏資訊的化學品，尤其不可掉以輕心</a:t>
            </a:r>
          </a:p>
          <a:p>
            <a:endParaRPr lang="zh-TW" altLang="en-US" dirty="0" smtClean="0"/>
          </a:p>
        </p:txBody>
      </p:sp>
      <p:sp>
        <p:nvSpPr>
          <p:cNvPr id="37894" name="AutoShape 4"/>
          <p:cNvSpPr>
            <a:spLocks noChangeArrowheads="1"/>
          </p:cNvSpPr>
          <p:nvPr/>
        </p:nvSpPr>
        <p:spPr bwMode="auto">
          <a:xfrm>
            <a:off x="4871245" y="3119409"/>
            <a:ext cx="576262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3253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0399" y="434976"/>
            <a:ext cx="3860799" cy="1008063"/>
          </a:xfrm>
        </p:spPr>
        <p:txBody>
          <a:bodyPr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altLang="zh-TW" sz="4000" dirty="0"/>
              <a:t>CNS 15030</a:t>
            </a:r>
            <a:br>
              <a:rPr lang="en-US" altLang="zh-TW" sz="4000" dirty="0"/>
            </a:br>
            <a:r>
              <a:rPr lang="zh-TW" altLang="en-US" sz="4000" dirty="0"/>
              <a:t>化學品分類及標示</a:t>
            </a:r>
          </a:p>
        </p:txBody>
      </p:sp>
      <p:pic>
        <p:nvPicPr>
          <p:cNvPr id="414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0"/>
            <a:ext cx="4572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06400" y="1906108"/>
            <a:ext cx="5651499" cy="4227992"/>
          </a:xfrm>
        </p:spPr>
        <p:txBody>
          <a:bodyPr>
            <a:normAutofit/>
          </a:bodyPr>
          <a:lstStyle/>
          <a:p>
            <a:pPr marL="342900" lvl="1" indent="-342900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危險物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易形成高熱、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壓或</a:t>
            </a:r>
            <a:endParaRPr lang="en-US" altLang="zh-TW" sz="2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易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引起火災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爆炸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之</a:t>
            </a:r>
            <a:endParaRPr lang="en-US" altLang="zh-TW" sz="2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物質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能量釋放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en-US" altLang="zh-TW" sz="2800" b="1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﹣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物理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性危害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。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1" indent="-342900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有害物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﹕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腐蝕、刺激、毒性與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</a:t>
            </a:r>
            <a:endParaRPr lang="en-US" altLang="zh-TW" sz="2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>
              <a:buNone/>
            </a:pP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癌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等物質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毒性釋放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en-US" altLang="zh-TW" sz="2800" b="1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﹣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健康危害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9570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16000" y="1341874"/>
            <a:ext cx="9499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Tx/>
              <a:buNone/>
            </a:pPr>
            <a:r>
              <a:rPr lang="zh-TW" altLang="en-US" sz="4000" dirty="0">
                <a:solidFill>
                  <a:schemeClr val="accent2"/>
                </a:solidFill>
                <a:ea typeface="標楷體" panose="03000509000000000000" pitchFamily="65" charset="-120"/>
              </a:rPr>
              <a:t>標示之危害圖式形狀為</a:t>
            </a:r>
            <a:r>
              <a:rPr lang="zh-TW" altLang="en-US" sz="4000" dirty="0">
                <a:solidFill>
                  <a:srgbClr val="FF33CC"/>
                </a:solidFill>
                <a:ea typeface="標楷體" panose="03000509000000000000" pitchFamily="65" charset="-120"/>
              </a:rPr>
              <a:t>直立四十五度角之正方形</a:t>
            </a:r>
            <a:r>
              <a:rPr lang="zh-TW" altLang="en-US" sz="4000" dirty="0">
                <a:solidFill>
                  <a:schemeClr val="accent2"/>
                </a:solidFill>
                <a:ea typeface="標楷體" panose="03000509000000000000" pitchFamily="65" charset="-120"/>
              </a:rPr>
              <a:t>，其</a:t>
            </a:r>
            <a:r>
              <a:rPr lang="zh-TW" altLang="en-US" sz="4000" dirty="0">
                <a:solidFill>
                  <a:srgbClr val="FF33CC"/>
                </a:solidFill>
                <a:ea typeface="標楷體" panose="03000509000000000000" pitchFamily="65" charset="-120"/>
              </a:rPr>
              <a:t>大小需能辨識清楚</a:t>
            </a:r>
            <a:r>
              <a:rPr lang="zh-TW" altLang="en-US" sz="4000" dirty="0">
                <a:solidFill>
                  <a:schemeClr val="accent2"/>
                </a:solidFill>
                <a:ea typeface="標楷體" panose="03000509000000000000" pitchFamily="65" charset="-120"/>
              </a:rPr>
              <a:t>。圖式符號應</a:t>
            </a:r>
            <a:r>
              <a:rPr lang="zh-TW" altLang="en-US" sz="4000" u="sng" dirty="0">
                <a:solidFill>
                  <a:schemeClr val="accent2"/>
                </a:solidFill>
                <a:ea typeface="標楷體" panose="03000509000000000000" pitchFamily="65" charset="-120"/>
              </a:rPr>
              <a:t>使用黑色，背景為白色，圖式之紅框</a:t>
            </a:r>
            <a:r>
              <a:rPr lang="zh-TW" altLang="en-US" sz="4000" dirty="0">
                <a:solidFill>
                  <a:schemeClr val="accent2"/>
                </a:solidFill>
                <a:ea typeface="標楷體" panose="03000509000000000000" pitchFamily="65" charset="-120"/>
              </a:rPr>
              <a:t>有足夠警示作用之寬度。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zh-TW" altLang="en-US" sz="4000" b="1" dirty="0" smtClean="0">
                <a:solidFill>
                  <a:srgbClr val="000099"/>
                </a:solidFill>
              </a:rPr>
              <a:t> </a:t>
            </a:r>
            <a:r>
              <a:rPr lang="en-US" altLang="zh-TW" sz="4000" b="1" dirty="0">
                <a:solidFill>
                  <a:srgbClr val="000099"/>
                </a:solidFill>
              </a:rPr>
              <a:t>(</a:t>
            </a:r>
            <a:r>
              <a:rPr lang="zh-TW" altLang="en-US" sz="4000" b="1" dirty="0">
                <a:solidFill>
                  <a:srgbClr val="000099"/>
                </a:solidFill>
              </a:rPr>
              <a:t>圖式之大小並無固定之限制，需視容器大小而定，以達到清楚辨識之規定。</a:t>
            </a:r>
            <a:r>
              <a:rPr lang="en-US" altLang="zh-TW" sz="4000" b="1" dirty="0">
                <a:solidFill>
                  <a:srgbClr val="000099"/>
                </a:solidFill>
              </a:rPr>
              <a:t>)</a:t>
            </a:r>
          </a:p>
          <a:p>
            <a:endParaRPr lang="zh-TW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876800"/>
            <a:ext cx="17272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9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9" y="749300"/>
            <a:ext cx="8353425" cy="3409950"/>
          </a:xfrm>
        </p:spPr>
        <p:txBody>
          <a:bodyPr>
            <a:normAutofit fontScale="90000"/>
          </a:bodyPr>
          <a:lstStyle/>
          <a:p>
            <a:pPr>
              <a:lnSpc>
                <a:spcPct val="140000"/>
              </a:lnSpc>
            </a:pPr>
            <a:r>
              <a:rPr lang="zh-TW" altLang="en-US" dirty="0" smtClean="0"/>
              <a:t>依</a:t>
            </a:r>
            <a:r>
              <a:rPr lang="zh-TW" altLang="en-US" dirty="0"/>
              <a:t>法</a:t>
            </a:r>
            <a:r>
              <a:rPr lang="zh-TW" altLang="en-US" dirty="0" smtClean="0"/>
              <a:t>規定</a:t>
            </a:r>
            <a:r>
              <a:rPr lang="zh-TW" altLang="en-US" dirty="0"/>
              <a:t>之危險物與有害</a:t>
            </a:r>
            <a:r>
              <a:rPr lang="zh-TW" altLang="en-US" dirty="0" smtClean="0"/>
              <a:t>物必須</a:t>
            </a:r>
            <a:r>
              <a:rPr lang="zh-TW" altLang="en-US" dirty="0"/>
              <a:t>附有標示</a:t>
            </a:r>
            <a:r>
              <a:rPr lang="zh-TW" altLang="en-US" dirty="0" smtClean="0"/>
              <a:t>、安全</a:t>
            </a:r>
            <a:r>
              <a:rPr lang="zh-TW" altLang="en-US" dirty="0"/>
              <a:t>資料表 </a:t>
            </a:r>
            <a:r>
              <a:rPr lang="en-US" altLang="zh-TW" dirty="0"/>
              <a:t>!</a:t>
            </a:r>
            <a:br>
              <a:rPr lang="en-US" altLang="zh-TW" dirty="0"/>
            </a:br>
            <a:r>
              <a:rPr lang="zh-TW" altLang="en-US" dirty="0"/>
              <a:t>請不要向不願提供正確標示</a:t>
            </a:r>
            <a:r>
              <a:rPr lang="zh-TW" altLang="en-US" dirty="0" smtClean="0"/>
              <a:t>與安全</a:t>
            </a:r>
            <a:r>
              <a:rPr lang="zh-TW" altLang="en-US" dirty="0"/>
              <a:t>表的廠商購買化學品，</a:t>
            </a:r>
            <a:r>
              <a:rPr lang="zh-TW" altLang="en-US" dirty="0">
                <a:solidFill>
                  <a:srgbClr val="FF0000"/>
                </a:solidFill>
              </a:rPr>
              <a:t>以免觸法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!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違反規定者，處</a:t>
            </a:r>
            <a:r>
              <a:rPr lang="en-US" altLang="zh-TW" dirty="0" smtClean="0">
                <a:solidFill>
                  <a:srgbClr val="FF0000"/>
                </a:solidFill>
              </a:rPr>
              <a:t>3-30</a:t>
            </a:r>
            <a:r>
              <a:rPr lang="zh-TW" altLang="en-US" dirty="0" smtClean="0">
                <a:solidFill>
                  <a:srgbClr val="FF0000"/>
                </a:solidFill>
              </a:rPr>
              <a:t>萬元罰緩。</a:t>
            </a: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0845" y="4795395"/>
            <a:ext cx="9269411" cy="1625600"/>
          </a:xfrm>
        </p:spPr>
        <p:txBody>
          <a:bodyPr>
            <a:noAutofit/>
          </a:bodyPr>
          <a:lstStyle/>
          <a:p>
            <a:r>
              <a:rPr lang="zh-TW" altLang="en-US" sz="3600" dirty="0" smtClean="0"/>
              <a:t>依法規定化學品製造者、供應者必須</a:t>
            </a:r>
            <a:r>
              <a:rPr lang="zh-TW" altLang="en-US" sz="3600" dirty="0"/>
              <a:t>為</a:t>
            </a:r>
            <a:r>
              <a:rPr lang="zh-TW" altLang="en-US" sz="3600" dirty="0">
                <a:solidFill>
                  <a:srgbClr val="FF0000"/>
                </a:solidFill>
              </a:rPr>
              <a:t>具</a:t>
            </a:r>
            <a:r>
              <a:rPr lang="zh-TW" altLang="en-US" sz="3600" dirty="0" smtClean="0">
                <a:solidFill>
                  <a:srgbClr val="FF0000"/>
                </a:solidFill>
              </a:rPr>
              <a:t>危害性化學品</a:t>
            </a:r>
            <a:r>
              <a:rPr lang="zh-TW" altLang="en-US" sz="3600" dirty="0"/>
              <a:t>提供</a:t>
            </a:r>
            <a:r>
              <a:rPr lang="zh-TW" altLang="en-US" sz="3600" dirty="0">
                <a:solidFill>
                  <a:srgbClr val="FF0000"/>
                </a:solidFill>
              </a:rPr>
              <a:t>危害標示</a:t>
            </a:r>
            <a:r>
              <a:rPr lang="zh-TW" altLang="en-US" sz="3600" dirty="0" smtClean="0">
                <a:solidFill>
                  <a:srgbClr val="FF0000"/>
                </a:solidFill>
              </a:rPr>
              <a:t>與安全</a:t>
            </a:r>
            <a:r>
              <a:rPr lang="zh-TW" altLang="en-US" sz="3600" dirty="0">
                <a:solidFill>
                  <a:srgbClr val="FF0000"/>
                </a:solidFill>
              </a:rPr>
              <a:t>資料表</a:t>
            </a:r>
            <a:r>
              <a:rPr lang="zh-TW" altLang="en-US" sz="36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182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4025" y="787782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安全資料表需</a:t>
            </a:r>
            <a:r>
              <a:rPr lang="zh-TW" altLang="en-US" dirty="0">
                <a:solidFill>
                  <a:srgbClr val="FF0000"/>
                </a:solidFill>
              </a:rPr>
              <a:t>多久更新一次？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9300" y="1689100"/>
            <a:ext cx="7772400" cy="289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en-US" sz="2800" b="1" dirty="0"/>
          </a:p>
          <a:p>
            <a:pPr marL="457200" lvl="1" indent="0">
              <a:lnSpc>
                <a:spcPct val="125000"/>
              </a:lnSpc>
              <a:buNone/>
            </a:pPr>
            <a:r>
              <a:rPr lang="zh-TW" altLang="en-US" sz="3600" dirty="0" smtClean="0">
                <a:solidFill>
                  <a:schemeClr val="tx1"/>
                </a:solidFill>
                <a:ea typeface="標楷體" panose="03000509000000000000" pitchFamily="65" charset="-120"/>
              </a:rPr>
              <a:t>應</a:t>
            </a:r>
            <a:r>
              <a:rPr lang="zh-TW" altLang="en-US" sz="3600" dirty="0">
                <a:solidFill>
                  <a:schemeClr val="tx1"/>
                </a:solidFill>
                <a:ea typeface="標楷體" panose="03000509000000000000" pitchFamily="65" charset="-120"/>
              </a:rPr>
              <a:t>依實際狀況</a:t>
            </a:r>
            <a:r>
              <a:rPr lang="zh-TW" altLang="en-US" sz="3600" dirty="0" smtClean="0">
                <a:solidFill>
                  <a:schemeClr val="tx1"/>
                </a:solidFill>
                <a:ea typeface="標楷體" panose="03000509000000000000" pitchFamily="65" charset="-120"/>
              </a:rPr>
              <a:t>檢討安全</a:t>
            </a:r>
            <a:r>
              <a:rPr lang="zh-TW" altLang="en-US" sz="3600" dirty="0">
                <a:solidFill>
                  <a:schemeClr val="tx1"/>
                </a:solidFill>
                <a:ea typeface="標楷體" panose="03000509000000000000" pitchFamily="65" charset="-120"/>
              </a:rPr>
              <a:t>資料表內容之正確性，並</a:t>
            </a:r>
            <a:r>
              <a:rPr lang="zh-TW" altLang="en-US" sz="3600" u="sng" dirty="0">
                <a:solidFill>
                  <a:srgbClr val="FF0000"/>
                </a:solidFill>
                <a:ea typeface="標楷體" panose="03000509000000000000" pitchFamily="65" charset="-120"/>
              </a:rPr>
              <a:t>適時更新</a:t>
            </a:r>
            <a:r>
              <a:rPr lang="zh-TW" altLang="en-US" sz="3600" dirty="0">
                <a:solidFill>
                  <a:schemeClr val="tx1"/>
                </a:solidFill>
                <a:ea typeface="標楷體" panose="03000509000000000000" pitchFamily="65" charset="-120"/>
              </a:rPr>
              <a:t>，其內容、更新日期、版次等更新紀錄</a:t>
            </a:r>
            <a:r>
              <a:rPr lang="zh-TW" altLang="en-US" sz="3600" u="sng" dirty="0">
                <a:solidFill>
                  <a:srgbClr val="FF0000"/>
                </a:solidFill>
                <a:ea typeface="標楷體" panose="03000509000000000000" pitchFamily="65" charset="-120"/>
              </a:rPr>
              <a:t>保存</a:t>
            </a:r>
            <a:r>
              <a:rPr lang="en-US" altLang="zh-TW" sz="3600" u="sng" dirty="0">
                <a:solidFill>
                  <a:srgbClr val="FF0000"/>
                </a:solidFill>
                <a:ea typeface="標楷體" panose="03000509000000000000" pitchFamily="65" charset="-120"/>
              </a:rPr>
              <a:t>3</a:t>
            </a:r>
            <a:r>
              <a:rPr lang="zh-TW" altLang="en-US" sz="3600" u="sng" dirty="0">
                <a:solidFill>
                  <a:srgbClr val="FF0000"/>
                </a:solidFill>
                <a:ea typeface="標楷體" panose="03000509000000000000" pitchFamily="65" charset="-120"/>
              </a:rPr>
              <a:t>年</a:t>
            </a:r>
            <a:r>
              <a:rPr lang="zh-TW" altLang="en-US" sz="3600" dirty="0">
                <a:solidFill>
                  <a:schemeClr val="tx1"/>
                </a:solidFill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90510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094006"/>
            <a:ext cx="7397750" cy="554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047875" y="304800"/>
            <a:ext cx="969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上網收尋</a:t>
            </a:r>
            <a:r>
              <a:rPr lang="zh-TW" altLang="en-US" sz="3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3600" b="1" dirty="0" smtClean="0"/>
              <a:t> </a:t>
            </a:r>
            <a:r>
              <a:rPr lang="en-US" altLang="zh-TW" sz="3600" b="1" dirty="0" smtClean="0"/>
              <a:t>GHS</a:t>
            </a:r>
            <a:r>
              <a:rPr lang="zh-TW" altLang="en-US" sz="3600" b="1" dirty="0" smtClean="0"/>
              <a:t>化學品全球調和制度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662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70" y="787782"/>
            <a:ext cx="7397750" cy="554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549276"/>
            <a:ext cx="7540625" cy="565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94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 smtClean="0"/>
              <a:t>實驗室安全衛生管理</a:t>
            </a:r>
            <a:endParaRPr lang="zh-TW" altLang="en-US" sz="4800" b="1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879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/>
              <a:t>危害通識教育</a:t>
            </a:r>
            <a:r>
              <a:rPr lang="zh-TW" altLang="en-US" sz="5400" b="1" dirty="0" smtClean="0"/>
              <a:t>訓練</a:t>
            </a:r>
            <a:endParaRPr lang="zh-TW" altLang="en-US" sz="5400" dirty="0"/>
          </a:p>
        </p:txBody>
      </p:sp>
      <p:sp>
        <p:nvSpPr>
          <p:cNvPr id="286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zh-TW" alt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8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42025" y="433610"/>
            <a:ext cx="8911687" cy="899890"/>
          </a:xfrm>
        </p:spPr>
        <p:txBody>
          <a:bodyPr>
            <a:noAutofit/>
          </a:bodyPr>
          <a:lstStyle/>
          <a:p>
            <a:r>
              <a:rPr lang="zh-TW" altLang="en-US" sz="4800" b="1" dirty="0"/>
              <a:t>實驗室安全衛生管理</a:t>
            </a:r>
            <a:endParaRPr lang="zh-TW" altLang="en-US" sz="48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398330" y="1333500"/>
            <a:ext cx="10030875" cy="52959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solidFill>
                  <a:schemeClr val="tx1"/>
                </a:solidFill>
              </a:rPr>
              <a:t>實驗室應於明顯處張貼</a:t>
            </a:r>
            <a:r>
              <a:rPr lang="zh-TW" altLang="en-US" sz="4000" dirty="0" smtClean="0">
                <a:solidFill>
                  <a:srgbClr val="0070C0"/>
                </a:solidFill>
              </a:rPr>
              <a:t>實驗室工作守則</a:t>
            </a:r>
            <a:r>
              <a:rPr lang="zh-TW" altLang="en-US" sz="4000" dirty="0" smtClean="0">
                <a:solidFill>
                  <a:schemeClr val="tx1"/>
                </a:solidFill>
              </a:rPr>
              <a:t>。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solidFill>
                  <a:schemeClr val="tx1"/>
                </a:solidFill>
              </a:rPr>
              <a:t>實驗室</a:t>
            </a:r>
            <a:r>
              <a:rPr lang="zh-TW" altLang="en-US" sz="4000" dirty="0" smtClean="0">
                <a:solidFill>
                  <a:srgbClr val="0070C0"/>
                </a:solidFill>
              </a:rPr>
              <a:t>緊急應變流程</a:t>
            </a:r>
            <a:r>
              <a:rPr lang="zh-TW" altLang="en-US" sz="4000" dirty="0" smtClean="0">
                <a:solidFill>
                  <a:schemeClr val="tx1"/>
                </a:solidFill>
              </a:rPr>
              <a:t>，張貼於門口。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solidFill>
                  <a:srgbClr val="0070C0"/>
                </a:solidFill>
              </a:rPr>
              <a:t>毒化</a:t>
            </a:r>
            <a:r>
              <a:rPr lang="zh-TW" altLang="en-US" sz="4000" dirty="0">
                <a:solidFill>
                  <a:srgbClr val="0070C0"/>
                </a:solidFill>
              </a:rPr>
              <a:t>物場所標示</a:t>
            </a:r>
            <a:r>
              <a:rPr lang="zh-TW" altLang="en-US" sz="4000" dirty="0">
                <a:solidFill>
                  <a:schemeClr val="tx1"/>
                </a:solidFill>
              </a:rPr>
              <a:t>，張貼於門口</a:t>
            </a:r>
            <a:r>
              <a:rPr lang="zh-TW" altLang="en-US" sz="4000" dirty="0" smtClean="0">
                <a:solidFill>
                  <a:schemeClr val="tx1"/>
                </a:solidFill>
              </a:rPr>
              <a:t>。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solidFill>
                  <a:srgbClr val="0070C0"/>
                </a:solidFill>
              </a:rPr>
              <a:t>游離</a:t>
            </a:r>
            <a:r>
              <a:rPr lang="zh-TW" altLang="en-US" sz="4000" dirty="0">
                <a:solidFill>
                  <a:srgbClr val="0070C0"/>
                </a:solidFill>
              </a:rPr>
              <a:t>輻射場所標示</a:t>
            </a:r>
            <a:r>
              <a:rPr lang="zh-TW" altLang="en-US" sz="4000" dirty="0">
                <a:solidFill>
                  <a:schemeClr val="tx1"/>
                </a:solidFill>
              </a:rPr>
              <a:t>，張貼於門口</a:t>
            </a:r>
            <a:r>
              <a:rPr lang="zh-TW" altLang="en-US" sz="4000" dirty="0" smtClean="0">
                <a:solidFill>
                  <a:schemeClr val="tx1"/>
                </a:solidFill>
              </a:rPr>
              <a:t>。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FF0000"/>
                </a:solidFill>
              </a:rPr>
              <a:t>飲水</a:t>
            </a:r>
            <a:r>
              <a:rPr lang="zh-TW" altLang="en-US" sz="4000" dirty="0" smtClean="0">
                <a:solidFill>
                  <a:srgbClr val="FF0000"/>
                </a:solidFill>
              </a:rPr>
              <a:t>機只可拿水壺裝水</a:t>
            </a:r>
            <a:r>
              <a:rPr lang="en-US" altLang="zh-TW" sz="4000" dirty="0" smtClean="0">
                <a:solidFill>
                  <a:srgbClr val="FF0000"/>
                </a:solidFill>
              </a:rPr>
              <a:t>(</a:t>
            </a:r>
            <a:r>
              <a:rPr lang="zh-TW" altLang="en-US" sz="4000" dirty="0" smtClean="0">
                <a:solidFill>
                  <a:srgbClr val="FF0000"/>
                </a:solidFill>
              </a:rPr>
              <a:t>禁止使用</a:t>
            </a:r>
            <a:r>
              <a:rPr lang="zh-TW" altLang="zh-TW" sz="4000" dirty="0">
                <a:solidFill>
                  <a:srgbClr val="FF0000"/>
                </a:solidFill>
              </a:rPr>
              <a:t>盛裝過</a:t>
            </a:r>
            <a:r>
              <a:rPr lang="zh-TW" altLang="zh-TW" sz="4000" dirty="0" smtClean="0">
                <a:solidFill>
                  <a:srgbClr val="FF0000"/>
                </a:solidFill>
              </a:rPr>
              <a:t>化</a:t>
            </a:r>
            <a:r>
              <a:rPr lang="zh-TW" altLang="en-US" sz="4000" dirty="0" smtClean="0">
                <a:solidFill>
                  <a:srgbClr val="FF0000"/>
                </a:solidFill>
              </a:rPr>
              <a:t> </a:t>
            </a:r>
            <a:r>
              <a:rPr lang="zh-TW" altLang="zh-TW" sz="4000" dirty="0" smtClean="0">
                <a:solidFill>
                  <a:srgbClr val="FF0000"/>
                </a:solidFill>
              </a:rPr>
              <a:t>學</a:t>
            </a:r>
            <a:r>
              <a:rPr lang="zh-TW" altLang="zh-TW" sz="4000" dirty="0">
                <a:solidFill>
                  <a:srgbClr val="FF0000"/>
                </a:solidFill>
              </a:rPr>
              <a:t>品容器</a:t>
            </a:r>
            <a:r>
              <a:rPr lang="en-US" altLang="zh-TW" sz="4000" dirty="0" smtClean="0">
                <a:solidFill>
                  <a:srgbClr val="FF0000"/>
                </a:solidFill>
              </a:rPr>
              <a:t>)</a:t>
            </a:r>
            <a:r>
              <a:rPr lang="zh-TW" altLang="en-US" sz="4000" dirty="0" smtClean="0">
                <a:solidFill>
                  <a:srgbClr val="FF0000"/>
                </a:solidFill>
              </a:rPr>
              <a:t>裝水，以免汙染水源</a:t>
            </a:r>
            <a:r>
              <a:rPr lang="zh-TW" altLang="en-US" sz="4000" dirty="0" smtClean="0">
                <a:solidFill>
                  <a:schemeClr val="tx1"/>
                </a:solidFill>
              </a:rPr>
              <a:t>。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solidFill>
                  <a:schemeClr val="tx1"/>
                </a:solidFill>
              </a:rPr>
              <a:t>表單</a:t>
            </a:r>
            <a:r>
              <a:rPr lang="zh-TW" altLang="en-US" sz="40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zh-TW" sz="4000" dirty="0">
                <a:solidFill>
                  <a:schemeClr val="tx1"/>
                </a:solidFill>
              </a:rPr>
              <a:t>特定化學</a:t>
            </a:r>
            <a:r>
              <a:rPr lang="zh-TW" altLang="zh-TW" sz="4000" dirty="0" smtClean="0">
                <a:solidFill>
                  <a:schemeClr val="tx1"/>
                </a:solidFill>
              </a:rPr>
              <a:t>物質每日</a:t>
            </a:r>
            <a:r>
              <a:rPr lang="zh-TW" altLang="zh-TW" sz="4000" dirty="0">
                <a:solidFill>
                  <a:schemeClr val="tx1"/>
                </a:solidFill>
              </a:rPr>
              <a:t>作業前檢點</a:t>
            </a:r>
            <a:r>
              <a:rPr lang="zh-TW" altLang="zh-TW" sz="4000" dirty="0" smtClean="0">
                <a:solidFill>
                  <a:schemeClr val="tx1"/>
                </a:solidFill>
              </a:rPr>
              <a:t>表</a:t>
            </a:r>
            <a:r>
              <a:rPr lang="zh-TW" altLang="en-US" sz="4000" dirty="0" smtClean="0">
                <a:solidFill>
                  <a:schemeClr val="tx1"/>
                </a:solidFill>
              </a:rPr>
              <a:t>。</a:t>
            </a:r>
            <a:endParaRPr lang="en-US" altLang="zh-TW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TW" altLang="en-US" sz="4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7963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93807"/>
            <a:ext cx="4108379" cy="5732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0" y="1549400"/>
            <a:ext cx="6100687" cy="4305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1600200" y="139700"/>
            <a:ext cx="4330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實驗室使</a:t>
            </a:r>
            <a:r>
              <a:rPr lang="zh-TW" altLang="en-US" sz="2800" b="1" dirty="0"/>
              <a:t>用</a:t>
            </a:r>
            <a:r>
              <a:rPr lang="zh-TW" altLang="en-US" sz="2800" b="1" dirty="0" smtClean="0"/>
              <a:t>特定化學物質調查表</a:t>
            </a:r>
            <a:endParaRPr lang="zh-TW" altLang="en-US" sz="2800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6413500" y="401310"/>
            <a:ext cx="528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特定化學物質每日作業檢點表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415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115" t="316"/>
          <a:stretch/>
        </p:blipFill>
        <p:spPr>
          <a:xfrm>
            <a:off x="2844799" y="874931"/>
            <a:ext cx="6228233" cy="58179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1790700" y="228600"/>
            <a:ext cx="952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實驗室緊急應變流程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479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5400" b="1" dirty="0"/>
              <a:t>寒假實驗室檢查</a:t>
            </a:r>
            <a:r>
              <a:rPr lang="zh-TW" altLang="zh-TW" sz="5400" b="1" dirty="0" smtClean="0"/>
              <a:t>缺失</a:t>
            </a:r>
            <a:endParaRPr lang="zh-TW" altLang="en-US" sz="5400" b="1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2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914400" y="689499"/>
            <a:ext cx="10363200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實驗室冰箱禁止放置食物     實驗室存放散裝廢液  </a:t>
            </a:r>
            <a:endParaRPr lang="zh-TW" alt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30" y="1587623"/>
            <a:ext cx="3796006" cy="50613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1247" y="2184186"/>
            <a:ext cx="5102604" cy="38269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743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64173" y="675156"/>
            <a:ext cx="9685676" cy="1280890"/>
          </a:xfrm>
        </p:spPr>
        <p:txBody>
          <a:bodyPr/>
          <a:lstStyle/>
          <a:p>
            <a:r>
              <a:rPr lang="zh-TW" altLang="en-US" dirty="0" smtClean="0"/>
              <a:t>實驗用溶劑應標示清楚         滅火器過期應更換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90" y="1592062"/>
            <a:ext cx="3773148" cy="50308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86" y="1592061"/>
            <a:ext cx="3773148" cy="50308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792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492093" y="961462"/>
            <a:ext cx="10439496" cy="128089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安全資料表已過期                       鋼瓶已過期</a:t>
            </a:r>
            <a:r>
              <a:rPr lang="en-US" altLang="zh-TW" dirty="0" smtClean="0"/>
              <a:t>(</a:t>
            </a:r>
            <a:r>
              <a:rPr lang="zh-TW" altLang="en-US" dirty="0"/>
              <a:t>妥善</a:t>
            </a:r>
            <a:r>
              <a:rPr lang="zh-TW" altLang="en-US" dirty="0" smtClean="0"/>
              <a:t>保管</a:t>
            </a:r>
            <a:r>
              <a:rPr lang="en-US" altLang="zh-TW" dirty="0"/>
              <a:t>)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t="3935" r="1713" b="3332"/>
          <a:stretch/>
        </p:blipFill>
        <p:spPr>
          <a:xfrm>
            <a:off x="1260629" y="2117345"/>
            <a:ext cx="5912529" cy="41768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1609" y="2569643"/>
            <a:ext cx="4681829" cy="35113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橢圓 8"/>
          <p:cNvSpPr/>
          <p:nvPr/>
        </p:nvSpPr>
        <p:spPr>
          <a:xfrm>
            <a:off x="9055223" y="3657600"/>
            <a:ext cx="532660" cy="9587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630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019426" y="2373075"/>
            <a:ext cx="7067549" cy="19227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b="1" dirty="0" smtClean="0"/>
              <a:t>實驗室安全衛生</a:t>
            </a:r>
            <a:r>
              <a:rPr lang="en-US" altLang="zh-TW" sz="5400" b="1" dirty="0" smtClean="0"/>
              <a:t/>
            </a:r>
            <a:br>
              <a:rPr lang="en-US" altLang="zh-TW" sz="5400" b="1" dirty="0" smtClean="0"/>
            </a:br>
            <a:r>
              <a:rPr lang="zh-TW" altLang="zh-TW" sz="5400" b="1" dirty="0" smtClean="0"/>
              <a:t>危害鑑別</a:t>
            </a:r>
            <a:r>
              <a:rPr lang="zh-TW" altLang="en-US" sz="5400" b="1" dirty="0" smtClean="0"/>
              <a:t>與</a:t>
            </a:r>
            <a:r>
              <a:rPr lang="zh-TW" altLang="zh-TW" sz="5400" b="1" dirty="0" smtClean="0"/>
              <a:t>風險評估</a:t>
            </a:r>
            <a:endParaRPr lang="zh-TW" altLang="en-US" sz="5400" b="1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901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616074" y="566960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定義</a:t>
            </a:r>
            <a:endParaRPr lang="zh-TW" altLang="en-US" sz="44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914401" y="1619250"/>
            <a:ext cx="11172824" cy="40005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危害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：一個潛在的傷害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包括人員受傷或疾病、</a:t>
            </a: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    財產損失、實驗場所環境損害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風險：能造成人傷亡或財產損失的可能性。</a:t>
            </a: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    風險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(R)=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事故發生頻率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(F)*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事故嚴重率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(C)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58158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5981" y="548044"/>
            <a:ext cx="8911687" cy="1280890"/>
          </a:xfrm>
        </p:spPr>
        <p:txBody>
          <a:bodyPr/>
          <a:lstStyle/>
          <a:p>
            <a:pPr algn="ctr"/>
            <a:r>
              <a:rPr lang="zh-TW" altLang="en-US" b="1" dirty="0" smtClean="0"/>
              <a:t>危險預知訓練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8512" y="1762125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圖片中，</a:t>
            </a:r>
            <a:endParaRPr lang="en-US" altLang="zh-TW" sz="4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您看到有什麼危險呢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?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887" y="1585912"/>
            <a:ext cx="5443538" cy="51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9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67425" y="370110"/>
            <a:ext cx="10094375" cy="1280890"/>
          </a:xfrm>
        </p:spPr>
        <p:txBody>
          <a:bodyPr>
            <a:noAutofit/>
          </a:bodyPr>
          <a:lstStyle/>
          <a:p>
            <a:r>
              <a:rPr lang="zh-TW" altLang="en-US" sz="4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彰化</a:t>
            </a:r>
            <a:r>
              <a:rPr lang="en-US" altLang="zh-TW" sz="4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zh-TW" altLang="en-US" sz="4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</a:t>
            </a:r>
            <a:r>
              <a:rPr lang="en-US" altLang="zh-TW" sz="4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4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位大學生化學品灼傷事故</a:t>
            </a:r>
            <a:endParaRPr lang="zh-TW" altLang="en-US" sz="4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395412" y="1206500"/>
            <a:ext cx="10377488" cy="5092700"/>
          </a:xfrm>
        </p:spPr>
        <p:txBody>
          <a:bodyPr>
            <a:normAutofit/>
          </a:bodyPr>
          <a:lstStyle/>
          <a:p>
            <a:pPr>
              <a:lnSpc>
                <a:spcPts val="4400"/>
              </a:lnSpc>
              <a:buFont typeface="Wingdings" panose="05000000000000000000" pitchFamily="2" charset="2"/>
              <a:buChar char="Ø"/>
            </a:pP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事故原因：化學實驗前結束後，因貪一時方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400"/>
              </a:lnSpc>
              <a:buNone/>
            </a:pP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將</a:t>
            </a:r>
            <a:r>
              <a:rPr lang="zh-TW" altLang="en-US" sz="3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濃度高的硫酸和鹽酸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同時倒入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400"/>
              </a:lnSpc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zh-TW" altLang="en-US" sz="3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水槽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，引起激烈化學反應，噴出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潑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400"/>
              </a:lnSpc>
              <a:buNone/>
            </a:pP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濺到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名學生。</a:t>
            </a:r>
            <a:endParaRPr lang="en-US" altLang="zh-TW" sz="36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化學品：硫酸、鹽酸。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r="2997" b="2413"/>
          <a:stretch/>
        </p:blipFill>
        <p:spPr>
          <a:xfrm>
            <a:off x="7602537" y="3602037"/>
            <a:ext cx="3852863" cy="2760663"/>
          </a:xfrm>
          <a:prstGeom prst="rect">
            <a:avLst/>
          </a:prstGeom>
        </p:spPr>
      </p:pic>
      <p:sp>
        <p:nvSpPr>
          <p:cNvPr id="8" name="爆炸 1 7"/>
          <p:cNvSpPr/>
          <p:nvPr/>
        </p:nvSpPr>
        <p:spPr>
          <a:xfrm>
            <a:off x="8407400" y="5740400"/>
            <a:ext cx="558800" cy="558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735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8768" y="605060"/>
            <a:ext cx="8911687" cy="1280890"/>
          </a:xfrm>
        </p:spPr>
        <p:txBody>
          <a:bodyPr/>
          <a:lstStyle/>
          <a:p>
            <a:pPr algn="ctr"/>
            <a:r>
              <a:rPr lang="zh-TW" altLang="en-US" b="1" dirty="0"/>
              <a:t>危險預知訓練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912" y="1800225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圖片中，</a:t>
            </a:r>
            <a:endParaRPr lang="en-US" altLang="zh-TW" sz="4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您看到有什麼危險呢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?</a:t>
            </a:r>
            <a:endParaRPr lang="zh-TW" altLang="en-US" sz="4000" b="1" dirty="0" smtClean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612" y="1452562"/>
            <a:ext cx="546734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04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6650" y="519335"/>
            <a:ext cx="8911687" cy="1280890"/>
          </a:xfrm>
        </p:spPr>
        <p:txBody>
          <a:bodyPr/>
          <a:lstStyle/>
          <a:p>
            <a:pPr algn="ctr"/>
            <a:r>
              <a:rPr lang="zh-TW" altLang="en-US" b="1" dirty="0"/>
              <a:t>危險預知</a:t>
            </a:r>
            <a:r>
              <a:rPr lang="zh-TW" altLang="en-US" b="1" dirty="0" smtClean="0"/>
              <a:t>訓練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茶水間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912" y="1800225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圖片中，</a:t>
            </a:r>
            <a:endParaRPr lang="en-US" altLang="zh-TW" sz="4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您看到有什麼危險呢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?</a:t>
            </a:r>
            <a:endParaRPr lang="zh-TW" altLang="en-US" sz="4000" b="1" dirty="0" smtClean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342" y="1390650"/>
            <a:ext cx="5442754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56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6650" y="519335"/>
            <a:ext cx="8911687" cy="1280890"/>
          </a:xfrm>
        </p:spPr>
        <p:txBody>
          <a:bodyPr/>
          <a:lstStyle/>
          <a:p>
            <a:pPr algn="ctr"/>
            <a:r>
              <a:rPr lang="zh-TW" altLang="en-US" b="1" dirty="0"/>
              <a:t>危險預知</a:t>
            </a:r>
            <a:r>
              <a:rPr lang="zh-TW" altLang="en-US" b="1" dirty="0" smtClean="0"/>
              <a:t>訓練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搬運燒杯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912" y="1800225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圖片中，</a:t>
            </a:r>
            <a:endParaRPr lang="en-US" altLang="zh-TW" sz="4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您看到有什麼危險呢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?</a:t>
            </a:r>
            <a:endParaRPr lang="zh-TW" altLang="en-US" sz="4000" b="1" dirty="0" smtClean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504" y="1457325"/>
            <a:ext cx="5432195" cy="466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17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421475" y="109759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</a:t>
            </a: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</a:rPr>
              <a:t>估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562100" y="635904"/>
            <a:ext cx="10382250" cy="4962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/>
              <a:t>依據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lnSpc>
                <a:spcPts val="3360"/>
              </a:lnSpc>
              <a:buNone/>
            </a:pPr>
            <a:r>
              <a:rPr lang="zh-TW" altLang="en-US" sz="2800" dirty="0" smtClean="0">
                <a:solidFill>
                  <a:schemeClr val="tx1"/>
                </a:solidFill>
                <a:hlinkClick r:id="rId2"/>
              </a:rPr>
              <a:t>職業安全衛生法</a:t>
            </a:r>
            <a:r>
              <a:rPr lang="en-US" altLang="zh-TW" sz="2800" dirty="0" smtClean="0">
                <a:solidFill>
                  <a:schemeClr val="tx1"/>
                </a:solidFill>
                <a:hlinkClick r:id="rId2"/>
              </a:rPr>
              <a:t>第 </a:t>
            </a:r>
            <a:r>
              <a:rPr lang="en-US" altLang="zh-TW" sz="2800" dirty="0">
                <a:solidFill>
                  <a:schemeClr val="tx1"/>
                </a:solidFill>
                <a:hlinkClick r:id="rId2"/>
              </a:rPr>
              <a:t>23 </a:t>
            </a:r>
            <a:r>
              <a:rPr lang="en-US" altLang="zh-TW" sz="2800" dirty="0" smtClean="0">
                <a:solidFill>
                  <a:schemeClr val="tx1"/>
                </a:solidFill>
                <a:hlinkClick r:id="rId2"/>
              </a:rPr>
              <a:t>條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zh-TW" sz="2800" dirty="0" smtClean="0"/>
              <a:t>雇主</a:t>
            </a:r>
            <a:r>
              <a:rPr lang="zh-TW" altLang="zh-TW" sz="2800" dirty="0"/>
              <a:t>應依其事業單位之規模</a:t>
            </a:r>
            <a:r>
              <a:rPr lang="zh-TW" altLang="zh-TW" sz="2800" dirty="0" smtClean="0"/>
              <a:t>、性質</a:t>
            </a:r>
            <a:r>
              <a:rPr lang="zh-TW" altLang="zh-TW" sz="2800" dirty="0"/>
              <a:t>，訂定職業安全衛生</a:t>
            </a:r>
            <a:r>
              <a:rPr lang="zh-TW" altLang="zh-TW" sz="2800" dirty="0" smtClean="0"/>
              <a:t>管理計畫</a:t>
            </a:r>
            <a:r>
              <a:rPr lang="zh-TW" altLang="zh-TW" sz="2800" dirty="0"/>
              <a:t>；並</a:t>
            </a:r>
            <a:r>
              <a:rPr lang="zh-TW" altLang="zh-TW" sz="2800" dirty="0" smtClean="0"/>
              <a:t>設置安全</a:t>
            </a:r>
            <a:r>
              <a:rPr lang="zh-TW" altLang="zh-TW" sz="2800" dirty="0"/>
              <a:t>衛生</a:t>
            </a:r>
            <a:r>
              <a:rPr lang="zh-TW" altLang="zh-TW" sz="2800" dirty="0" smtClean="0"/>
              <a:t>組織</a:t>
            </a:r>
            <a:r>
              <a:rPr lang="zh-TW" altLang="zh-TW" sz="2800" dirty="0"/>
              <a:t>、人員，實施安全衛生管理</a:t>
            </a:r>
            <a:r>
              <a:rPr lang="zh-TW" altLang="zh-TW" sz="2800" dirty="0" smtClean="0"/>
              <a:t>及自動</a:t>
            </a:r>
            <a:r>
              <a:rPr lang="zh-TW" altLang="zh-TW" sz="2800" dirty="0"/>
              <a:t>檢查</a:t>
            </a:r>
            <a:r>
              <a:rPr lang="zh-TW" altLang="zh-TW" sz="2800" dirty="0" smtClean="0"/>
              <a:t>。</a:t>
            </a:r>
            <a:endParaRPr lang="en-US" altLang="zh-TW" sz="2800" dirty="0" smtClean="0"/>
          </a:p>
          <a:p>
            <a:pPr marL="0" indent="0">
              <a:lnSpc>
                <a:spcPts val="3360"/>
              </a:lnSpc>
              <a:buNone/>
            </a:pPr>
            <a:r>
              <a:rPr lang="zh-TW" altLang="en-US" sz="2800" dirty="0">
                <a:hlinkClick r:id="rId2"/>
              </a:rPr>
              <a:t>職業安全</a:t>
            </a:r>
            <a:r>
              <a:rPr lang="zh-TW" altLang="en-US" sz="2800" dirty="0" smtClean="0">
                <a:hlinkClick r:id="rId2"/>
              </a:rPr>
              <a:t>衛生施行細則</a:t>
            </a:r>
            <a:r>
              <a:rPr lang="en-US" altLang="zh-TW" sz="2800" dirty="0" smtClean="0">
                <a:hlinkClick r:id="rId2"/>
              </a:rPr>
              <a:t>第 31條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：職業安全衛生管理計畫，包括下列事項：一、</a:t>
            </a:r>
            <a:r>
              <a:rPr lang="zh-TW" altLang="en-US" sz="28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工作環境或作業危害之辨識、評估及控制。</a:t>
            </a:r>
            <a:endParaRPr lang="zh-TW" alt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TW" altLang="en-US" sz="2800" dirty="0"/>
          </a:p>
        </p:txBody>
      </p:sp>
      <p:pic>
        <p:nvPicPr>
          <p:cNvPr id="7" name="圖片 6"/>
          <p:cNvPicPr/>
          <p:nvPr/>
        </p:nvPicPr>
        <p:blipFill rotWithShape="1">
          <a:blip r:embed="rId3"/>
          <a:srcRect l="52913" t="21215" r="9194" b="5952"/>
          <a:stretch/>
        </p:blipFill>
        <p:spPr bwMode="auto">
          <a:xfrm>
            <a:off x="1928812" y="3605211"/>
            <a:ext cx="5491163" cy="3186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7515225" y="5226425"/>
            <a:ext cx="4591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/>
                </a:solidFill>
              </a:rPr>
              <a:t>相關參考表單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                          國立臺南大學</a:t>
            </a:r>
            <a:r>
              <a:rPr lang="en-US" altLang="zh-TW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環安組</a:t>
            </a:r>
            <a:r>
              <a:rPr lang="en-US" altLang="zh-TW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相關法規</a:t>
            </a:r>
            <a:r>
              <a:rPr lang="en-US" altLang="zh-TW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安全衛生相關法規</a:t>
            </a:r>
            <a:r>
              <a:rPr lang="en-US" altLang="zh-TW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本校安全衛生相關規章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515225" y="3763023"/>
            <a:ext cx="4591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</a:rPr>
              <a:t>職業安全衛生法第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43</a:t>
            </a:r>
            <a:r>
              <a:rPr lang="zh-TW" altLang="en-US" sz="2400" b="1" dirty="0">
                <a:solidFill>
                  <a:srgbClr val="FF0000"/>
                </a:solidFill>
              </a:rPr>
              <a:t>條</a:t>
            </a:r>
            <a:r>
              <a:rPr lang="zh-TW" altLang="en-US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2400" b="1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處新台幣</a:t>
            </a:r>
            <a:r>
              <a:rPr lang="en-US" altLang="zh-TW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TW" altLang="en-US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萬元以上</a:t>
            </a:r>
            <a:r>
              <a:rPr lang="en-US" altLang="zh-TW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30</a:t>
            </a:r>
            <a:r>
              <a:rPr lang="zh-TW" altLang="en-US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萬元以下罰緩之規定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>
          <a:xfrm>
            <a:off x="2421475" y="109759"/>
            <a:ext cx="8911687" cy="128089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zh-TW" altLang="en-US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圖片 4"/>
          <p:cNvPicPr/>
          <p:nvPr/>
        </p:nvPicPr>
        <p:blipFill rotWithShape="1">
          <a:blip r:embed="rId3"/>
          <a:srcRect l="59596" t="22535" r="15482" b="20840"/>
          <a:stretch/>
        </p:blipFill>
        <p:spPr bwMode="auto">
          <a:xfrm>
            <a:off x="1795461" y="830049"/>
            <a:ext cx="3838575" cy="27254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圖片 5"/>
          <p:cNvPicPr/>
          <p:nvPr/>
        </p:nvPicPr>
        <p:blipFill rotWithShape="1">
          <a:blip r:embed="rId4"/>
          <a:srcRect l="59194" t="20809" r="15330" b="19688"/>
          <a:stretch/>
        </p:blipFill>
        <p:spPr bwMode="auto">
          <a:xfrm>
            <a:off x="6400799" y="814731"/>
            <a:ext cx="3933372" cy="27254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向右箭號 6"/>
          <p:cNvSpPr/>
          <p:nvPr/>
        </p:nvSpPr>
        <p:spPr>
          <a:xfrm>
            <a:off x="5634036" y="1948841"/>
            <a:ext cx="766763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601931" y="3701733"/>
            <a:ext cx="4836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風險評估作業流程</a:t>
            </a:r>
            <a:r>
              <a:rPr lang="zh-TW" altLang="en-US" sz="32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TW" altLang="en-US" sz="3200" b="1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419" y="4494328"/>
            <a:ext cx="7402199" cy="2218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字方塊 10"/>
          <p:cNvSpPr txBox="1"/>
          <p:nvPr/>
        </p:nvSpPr>
        <p:spPr>
          <a:xfrm>
            <a:off x="828674" y="3714412"/>
            <a:ext cx="35337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執</a:t>
            </a:r>
            <a:r>
              <a:rPr lang="zh-TW" alt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行風險評估的時機</a:t>
            </a:r>
            <a:r>
              <a:rPr lang="zh-TW" alt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28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新的化學物質、機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械、設備或作業活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動等導入時。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機械、設備、作業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 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方或條件等變更時。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395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429073"/>
            <a:ext cx="9722076" cy="177709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危害鑑別風險評估表建</a:t>
            </a: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</a:rPr>
              <a:t>立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圖片 6"/>
          <p:cNvPicPr/>
          <p:nvPr/>
        </p:nvPicPr>
        <p:blipFill rotWithShape="1">
          <a:blip r:embed="rId2"/>
          <a:srcRect l="14544" t="44070" r="58601" b="31759"/>
          <a:stretch/>
        </p:blipFill>
        <p:spPr bwMode="auto">
          <a:xfrm>
            <a:off x="1669144" y="2888342"/>
            <a:ext cx="9710056" cy="381725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422400" y="2090055"/>
            <a:ext cx="847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002060"/>
                </a:solidFill>
              </a:rPr>
              <a:t>填寫實驗室基本資料及實驗室作業流程</a:t>
            </a:r>
            <a:endParaRPr lang="zh-TW" alt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429073"/>
            <a:ext cx="9722076" cy="162832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     作業清查原則</a:t>
            </a:r>
            <a:endParaRPr lang="en-US" altLang="zh-TW" sz="5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00894" y="1971675"/>
            <a:ext cx="9601200" cy="466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 dirty="0" smtClean="0"/>
              <a:t>1.</a:t>
            </a:r>
            <a:r>
              <a:rPr lang="zh-TW" altLang="en-US" sz="3600" dirty="0" smtClean="0"/>
              <a:t>依據實驗場所之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各單元</a:t>
            </a:r>
            <a:r>
              <a:rPr lang="zh-TW" altLang="en-US" sz="3600" dirty="0" smtClean="0"/>
              <a:t>或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製程</a:t>
            </a:r>
            <a:r>
              <a:rPr lang="zh-TW" altLang="en-US" sz="3600" dirty="0" smtClean="0"/>
              <a:t>辨識所有須執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 行的作業。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en-US" altLang="zh-TW" sz="3600" dirty="0" smtClean="0"/>
              <a:t>2.</a:t>
            </a:r>
            <a:r>
              <a:rPr lang="zh-TW" altLang="en-US" sz="3600" dirty="0" smtClean="0"/>
              <a:t>須涵蓋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例行性作業、非例行性作業</a:t>
            </a:r>
            <a:r>
              <a:rPr lang="zh-TW" altLang="en-US" sz="3600" dirty="0" smtClean="0"/>
              <a:t>，包含正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 常操作、異常處理及特殊狀況出理等作業。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en-US" altLang="zh-TW" sz="3600" dirty="0" smtClean="0"/>
              <a:t>3.</a:t>
            </a:r>
            <a:r>
              <a:rPr lang="zh-TW" altLang="en-US" sz="3600" dirty="0" smtClean="0"/>
              <a:t>訂有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標準作業程序</a:t>
            </a:r>
            <a:r>
              <a:rPr lang="zh-TW" altLang="en-US" sz="3600" dirty="0" smtClean="0"/>
              <a:t>、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工作指導書</a:t>
            </a:r>
            <a:r>
              <a:rPr lang="zh-TW" altLang="en-US" sz="3600" dirty="0" smtClean="0"/>
              <a:t>等之作業均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 需納入。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en-US" altLang="zh-TW" sz="3600" dirty="0" smtClean="0"/>
              <a:t>4.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非人為操作之作業</a:t>
            </a:r>
            <a:r>
              <a:rPr lang="zh-TW" altLang="en-US" sz="3600" dirty="0" smtClean="0"/>
              <a:t>、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半自動化或自動化</a:t>
            </a:r>
            <a:r>
              <a:rPr lang="zh-TW" altLang="en-US" sz="3600" dirty="0" smtClean="0"/>
              <a:t>等製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程亦需包含在內。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000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03924" y="166910"/>
            <a:ext cx="8911687" cy="696690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 rotWithShape="1">
          <a:blip r:embed="rId2"/>
          <a:srcRect l="54484" t="16162" r="11020" b="3370"/>
          <a:stretch/>
        </p:blipFill>
        <p:spPr bwMode="auto">
          <a:xfrm>
            <a:off x="1601528" y="990600"/>
            <a:ext cx="10311072" cy="5715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矩形 7"/>
          <p:cNvSpPr/>
          <p:nvPr/>
        </p:nvSpPr>
        <p:spPr>
          <a:xfrm>
            <a:off x="1601528" y="990600"/>
            <a:ext cx="10311072" cy="1524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63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03924" y="166910"/>
            <a:ext cx="8911687" cy="696690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 rotWithShape="1">
          <a:blip r:embed="rId2"/>
          <a:srcRect l="54163" t="14099" r="11234" b="6809"/>
          <a:stretch/>
        </p:blipFill>
        <p:spPr bwMode="auto">
          <a:xfrm>
            <a:off x="1475324" y="977900"/>
            <a:ext cx="10246776" cy="55911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90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/>
          <p:nvPr/>
        </p:nvPicPr>
        <p:blipFill rotWithShape="1">
          <a:blip r:embed="rId2"/>
          <a:srcRect l="54270" t="14787" r="11019" b="4745"/>
          <a:stretch/>
        </p:blipFill>
        <p:spPr bwMode="auto">
          <a:xfrm>
            <a:off x="1573212" y="1019174"/>
            <a:ext cx="9907588" cy="568642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標題 3"/>
          <p:cNvSpPr txBox="1">
            <a:spLocks/>
          </p:cNvSpPr>
          <p:nvPr/>
        </p:nvSpPr>
        <p:spPr>
          <a:xfrm>
            <a:off x="1703924" y="1669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48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825" y="293910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臺中</a:t>
            </a:r>
            <a:r>
              <a:rPr lang="en-US" altLang="zh-TW" sz="4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zh-TW" altLang="en-US" sz="4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大學實驗室爆炸事故</a:t>
            </a:r>
            <a:endParaRPr lang="zh-TW" altLang="en-US" sz="4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89112" y="1282700"/>
            <a:ext cx="10059988" cy="4978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事故原因：研究生於有機合成化學實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驗室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純化再結晶實驗，疑似</a:t>
            </a:r>
            <a:r>
              <a:rPr lang="zh-TW" altLang="en-US" sz="36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成份比例錯</a:t>
            </a:r>
            <a:endParaRPr lang="en-US" altLang="zh-TW" sz="3600" u="sng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zh-TW" altLang="en-US" sz="36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誤或攪拌速度過快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，突然導致爆炸，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現場波及兩位研究生。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化學品：異丙醇、活性碳。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17" t="3512"/>
          <a:stretch/>
        </p:blipFill>
        <p:spPr>
          <a:xfrm>
            <a:off x="7975600" y="4025900"/>
            <a:ext cx="3706324" cy="2730500"/>
          </a:xfrm>
          <a:prstGeom prst="rect">
            <a:avLst/>
          </a:prstGeom>
        </p:spPr>
      </p:pic>
      <p:sp>
        <p:nvSpPr>
          <p:cNvPr id="5" name="爆炸 1 4"/>
          <p:cNvSpPr/>
          <p:nvPr/>
        </p:nvSpPr>
        <p:spPr>
          <a:xfrm>
            <a:off x="8788400" y="6159500"/>
            <a:ext cx="558800" cy="533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1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263973"/>
            <a:ext cx="9722076" cy="177709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作業條件清查表</a:t>
            </a:r>
          </a:p>
        </p:txBody>
      </p:sp>
      <p:pic>
        <p:nvPicPr>
          <p:cNvPr id="6" name="圖片 5"/>
          <p:cNvPicPr/>
          <p:nvPr/>
        </p:nvPicPr>
        <p:blipFill rotWithShape="1">
          <a:blip r:embed="rId2"/>
          <a:srcRect l="59662" t="19871" r="3637" b="12553"/>
          <a:stretch/>
        </p:blipFill>
        <p:spPr bwMode="auto">
          <a:xfrm>
            <a:off x="2255373" y="1816844"/>
            <a:ext cx="8545978" cy="491733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流程圖: 程序 1"/>
          <p:cNvSpPr/>
          <p:nvPr/>
        </p:nvSpPr>
        <p:spPr>
          <a:xfrm>
            <a:off x="2255373" y="1816844"/>
            <a:ext cx="450120" cy="224226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3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263973"/>
            <a:ext cx="9722076" cy="177709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       作業資格說明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63966" y="2041070"/>
            <a:ext cx="106339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TW" sz="3200" dirty="0"/>
              <a:t>1.</a:t>
            </a:r>
            <a:r>
              <a:rPr lang="zh-TW" altLang="en-US" sz="3200" dirty="0"/>
              <a:t>一般性：須接受一般安全衛生教育訓練</a:t>
            </a:r>
            <a:r>
              <a:rPr lang="en-US" altLang="zh-TW" sz="3200" dirty="0"/>
              <a:t>(3Hr)</a:t>
            </a:r>
            <a:r>
              <a:rPr lang="zh-TW" altLang="en-US" sz="3200" dirty="0" smtClean="0"/>
              <a:t>；</a:t>
            </a:r>
            <a:endParaRPr lang="en-US" altLang="zh-TW" sz="3200" dirty="0" smtClean="0"/>
          </a:p>
          <a:p>
            <a:pPr>
              <a:lnSpc>
                <a:spcPts val="4200"/>
              </a:lnSpc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          每三年</a:t>
            </a:r>
            <a:r>
              <a:rPr lang="zh-TW" altLang="en-US" sz="3200" dirty="0"/>
              <a:t>應再接受一次複訓</a:t>
            </a:r>
            <a:r>
              <a:rPr lang="en-US" altLang="zh-TW" sz="3200" dirty="0"/>
              <a:t>(3Hr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。</a:t>
            </a:r>
            <a:endParaRPr lang="zh-TW" altLang="en-US" sz="3200" dirty="0"/>
          </a:p>
          <a:p>
            <a:pPr>
              <a:lnSpc>
                <a:spcPts val="4200"/>
              </a:lnSpc>
            </a:pPr>
            <a:r>
              <a:rPr lang="en-US" altLang="zh-TW" sz="3200" dirty="0"/>
              <a:t>2.</a:t>
            </a:r>
            <a:r>
              <a:rPr lang="zh-TW" altLang="en-US" sz="3200" dirty="0"/>
              <a:t>化學性：須接受危險物及有害物通</a:t>
            </a:r>
            <a:r>
              <a:rPr lang="zh-TW" altLang="en-US" sz="3200" dirty="0" smtClean="0"/>
              <a:t>識教育訓練</a:t>
            </a:r>
            <a:r>
              <a:rPr lang="en-US" altLang="zh-TW" sz="3200" dirty="0"/>
              <a:t>(3Hr)</a:t>
            </a:r>
            <a:endParaRPr lang="en-US" altLang="zh-TW" sz="3200" dirty="0" smtClean="0"/>
          </a:p>
          <a:p>
            <a:pPr>
              <a:lnSpc>
                <a:spcPts val="4200"/>
              </a:lnSpc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         ；</a:t>
            </a:r>
            <a:r>
              <a:rPr lang="zh-TW" altLang="en-US" sz="3200" dirty="0"/>
              <a:t>每三年應再接受一次複訓</a:t>
            </a:r>
            <a:r>
              <a:rPr lang="en-US" altLang="zh-TW" sz="3200" dirty="0"/>
              <a:t>(3Hr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。</a:t>
            </a:r>
            <a:endParaRPr lang="zh-TW" altLang="en-US" sz="3200" dirty="0"/>
          </a:p>
          <a:p>
            <a:pPr>
              <a:lnSpc>
                <a:spcPts val="4200"/>
              </a:lnSpc>
            </a:pPr>
            <a:r>
              <a:rPr lang="en-US" altLang="zh-TW" sz="3200" dirty="0"/>
              <a:t>3.</a:t>
            </a:r>
            <a:r>
              <a:rPr lang="zh-TW" altLang="en-US" sz="3200" dirty="0"/>
              <a:t>毒性化學物質：須接受毒化物通</a:t>
            </a:r>
            <a:r>
              <a:rPr lang="zh-TW" altLang="en-US" sz="3200" dirty="0" smtClean="0"/>
              <a:t>識教育</a:t>
            </a:r>
            <a:r>
              <a:rPr lang="zh-TW" altLang="en-US" sz="3200" dirty="0"/>
              <a:t>訓練</a:t>
            </a:r>
            <a:r>
              <a:rPr lang="en-US" altLang="zh-TW" sz="3200" dirty="0"/>
              <a:t>(3Hr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。</a:t>
            </a:r>
            <a:endParaRPr lang="zh-TW" altLang="en-US" sz="3200" dirty="0"/>
          </a:p>
          <a:p>
            <a:pPr>
              <a:lnSpc>
                <a:spcPts val="4200"/>
              </a:lnSpc>
            </a:pPr>
            <a:r>
              <a:rPr lang="en-US" altLang="zh-TW" sz="3200" dirty="0"/>
              <a:t>4.</a:t>
            </a:r>
            <a:r>
              <a:rPr lang="zh-TW" altLang="en-US" sz="3200" dirty="0"/>
              <a:t>生物性：須接受生物安全及生物保全教育訓練</a:t>
            </a:r>
            <a:r>
              <a:rPr lang="en-US" altLang="zh-TW" sz="3200" dirty="0"/>
              <a:t>(8Hr)</a:t>
            </a:r>
            <a:r>
              <a:rPr lang="zh-TW" altLang="en-US" sz="3200" dirty="0" smtClean="0"/>
              <a:t>；</a:t>
            </a:r>
            <a:endParaRPr lang="en-US" altLang="zh-TW" sz="3200" dirty="0" smtClean="0"/>
          </a:p>
          <a:p>
            <a:pPr>
              <a:lnSpc>
                <a:spcPts val="4200"/>
              </a:lnSpc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         每年</a:t>
            </a:r>
            <a:r>
              <a:rPr lang="zh-TW" altLang="en-US" sz="3200" dirty="0"/>
              <a:t>應接受複訓</a:t>
            </a:r>
            <a:r>
              <a:rPr lang="en-US" altLang="zh-TW" sz="3200" dirty="0"/>
              <a:t>(4Hr</a:t>
            </a:r>
            <a:r>
              <a:rPr lang="en-US" altLang="zh-TW" sz="3200" dirty="0" smtClean="0"/>
              <a:t>)</a:t>
            </a:r>
            <a:r>
              <a:rPr lang="zh-TW" altLang="en-US" sz="3200" dirty="0"/>
              <a:t>。</a:t>
            </a:r>
          </a:p>
          <a:p>
            <a:pPr>
              <a:lnSpc>
                <a:spcPts val="4200"/>
              </a:lnSpc>
            </a:pPr>
            <a:r>
              <a:rPr lang="en-US" altLang="zh-TW" sz="3200" dirty="0"/>
              <a:t>5.</a:t>
            </a:r>
            <a:r>
              <a:rPr lang="zh-TW" altLang="en-US" sz="3200" dirty="0"/>
              <a:t>輻射性</a:t>
            </a:r>
            <a:r>
              <a:rPr lang="zh-TW" altLang="en-US" sz="3200" dirty="0" smtClean="0"/>
              <a:t>：輻射性</a:t>
            </a:r>
            <a:r>
              <a:rPr lang="zh-TW" altLang="en-US" sz="3200" dirty="0"/>
              <a:t>作業之教育</a:t>
            </a:r>
            <a:r>
              <a:rPr lang="zh-TW" altLang="en-US" sz="3200" dirty="0" smtClean="0"/>
              <a:t>訓練</a:t>
            </a:r>
            <a:r>
              <a:rPr lang="en-US" altLang="zh-TW" sz="3200" dirty="0"/>
              <a:t>(3Hr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112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/>
          <p:nvPr/>
        </p:nvPicPr>
        <p:blipFill rotWithShape="1">
          <a:blip r:embed="rId2"/>
          <a:srcRect l="54377" t="18331" r="11394" b="6121"/>
          <a:stretch/>
        </p:blipFill>
        <p:spPr bwMode="auto">
          <a:xfrm>
            <a:off x="1752600" y="939800"/>
            <a:ext cx="9804399" cy="586739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矩形 3"/>
          <p:cNvSpPr/>
          <p:nvPr/>
        </p:nvSpPr>
        <p:spPr>
          <a:xfrm>
            <a:off x="1676400" y="939800"/>
            <a:ext cx="35560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1854200" y="1542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9947274" y="3238500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一般性、化學性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999124" y="5675699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一般性、化學性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4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2"/>
          <a:srcRect l="54051" t="22094" r="11132" b="5883"/>
          <a:stretch/>
        </p:blipFill>
        <p:spPr bwMode="auto">
          <a:xfrm>
            <a:off x="1739900" y="990600"/>
            <a:ext cx="9486900" cy="5867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1703924" y="1669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693275" y="3084899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一般性、化學性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599074" y="6190049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一般性、化學性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648286" y="4971449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一般性、化學性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91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2"/>
          <a:srcRect l="54201" t="12318" r="10529" b="14238"/>
          <a:stretch/>
        </p:blipFill>
        <p:spPr bwMode="auto">
          <a:xfrm>
            <a:off x="1739582" y="1193164"/>
            <a:ext cx="9753918" cy="557593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1945224" y="3320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52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429073"/>
            <a:ext cx="9722076" cy="177709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危害鑑別風險評估表建</a:t>
            </a: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</a:rPr>
              <a:t>立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2116573"/>
            <a:ext cx="8692244" cy="46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77975" y="295275"/>
            <a:ext cx="9944100" cy="626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3600" dirty="0" smtClean="0">
                <a:solidFill>
                  <a:srgbClr val="0070C0"/>
                </a:solidFill>
              </a:rPr>
              <a:t>從人員</a:t>
            </a:r>
            <a:r>
              <a:rPr lang="zh-TW" altLang="en-US" sz="3600" dirty="0">
                <a:solidFill>
                  <a:srgbClr val="0070C0"/>
                </a:solidFill>
              </a:rPr>
              <a:t>、設備</a:t>
            </a:r>
            <a:r>
              <a:rPr lang="zh-TW" altLang="en-US" sz="3600" dirty="0" smtClean="0">
                <a:solidFill>
                  <a:srgbClr val="0070C0"/>
                </a:solidFill>
              </a:rPr>
              <a:t>、物料、環境等方面</a:t>
            </a:r>
            <a:r>
              <a:rPr lang="zh-TW" altLang="en-US" sz="3600" dirty="0">
                <a:solidFill>
                  <a:srgbClr val="0070C0"/>
                </a:solidFill>
              </a:rPr>
              <a:t>辨識</a:t>
            </a:r>
            <a:r>
              <a:rPr lang="zh-TW" altLang="en-US" sz="3600" dirty="0" smtClean="0">
                <a:solidFill>
                  <a:srgbClr val="0070C0"/>
                </a:solidFill>
              </a:rPr>
              <a:t>出</a:t>
            </a:r>
            <a:r>
              <a:rPr lang="zh-TW" altLang="en-US" sz="3600" dirty="0">
                <a:solidFill>
                  <a:srgbClr val="0070C0"/>
                </a:solidFill>
              </a:rPr>
              <a:t>各項</a:t>
            </a:r>
            <a:endParaRPr lang="en-US" altLang="zh-TW" sz="3600" dirty="0" smtClean="0">
              <a:solidFill>
                <a:srgbClr val="0070C0"/>
              </a:solidFill>
            </a:endParaRPr>
          </a:p>
          <a:p>
            <a:pPr>
              <a:lnSpc>
                <a:spcPts val="5000"/>
              </a:lnSpc>
            </a:pPr>
            <a:r>
              <a:rPr lang="zh-TW" altLang="en-US" sz="3600" dirty="0" smtClean="0">
                <a:solidFill>
                  <a:srgbClr val="0070C0"/>
                </a:solidFill>
              </a:rPr>
              <a:t>作業的危害</a:t>
            </a:r>
            <a:r>
              <a:rPr lang="en-US" altLang="zh-TW" sz="3600" dirty="0" smtClean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ts val="5000"/>
              </a:lnSpc>
            </a:pPr>
            <a:r>
              <a:rPr lang="zh-TW" altLang="zh-TW" sz="40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人員：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2400" dirty="0"/>
              <a:t>  </a:t>
            </a:r>
            <a:r>
              <a:rPr lang="en-US" altLang="zh-TW" sz="2400" dirty="0" smtClean="0"/>
              <a:t>1.</a:t>
            </a:r>
            <a:r>
              <a:rPr lang="zh-TW" altLang="en-US" sz="2400" dirty="0" smtClean="0"/>
              <a:t>人員在</a:t>
            </a:r>
            <a:r>
              <a:rPr lang="zh-TW" altLang="en-US" sz="2400" dirty="0" smtClean="0">
                <a:solidFill>
                  <a:srgbClr val="FF0000"/>
                </a:solidFill>
              </a:rPr>
              <a:t>精神不濟情形</a:t>
            </a:r>
            <a:r>
              <a:rPr lang="zh-TW" altLang="en-US" sz="2400" dirty="0" smtClean="0"/>
              <a:t>下，進行</a:t>
            </a:r>
            <a:r>
              <a:rPr lang="zh-TW" altLang="en-US" sz="2400" dirty="0" smtClean="0">
                <a:solidFill>
                  <a:srgbClr val="FF0000"/>
                </a:solidFill>
              </a:rPr>
              <a:t>溶劑配置作業</a:t>
            </a:r>
            <a:r>
              <a:rPr lang="zh-TW" altLang="en-US" sz="2400" dirty="0" smtClean="0"/>
              <a:t>或</a:t>
            </a:r>
            <a:r>
              <a:rPr lang="zh-TW" altLang="en-US" sz="2400" dirty="0" smtClean="0">
                <a:solidFill>
                  <a:srgbClr val="FF0000"/>
                </a:solidFill>
              </a:rPr>
              <a:t>收集廢液</a:t>
            </a:r>
            <a:r>
              <a:rPr lang="zh-TW" altLang="en-US" sz="2400" dirty="0" smtClean="0"/>
              <a:t>或</a:t>
            </a:r>
            <a:r>
              <a:rPr lang="zh-TW" altLang="en-US" sz="2400" dirty="0" smtClean="0">
                <a:solidFill>
                  <a:srgbClr val="FF0000"/>
                </a:solidFill>
              </a:rPr>
              <a:t>標示錯誤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易導致化學品洩漏危害或不相容反應。 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2.</a:t>
            </a:r>
            <a:r>
              <a:rPr lang="zh-TW" altLang="en-US" sz="2400" dirty="0" smtClean="0"/>
              <a:t>為節省時間，人員在</a:t>
            </a:r>
            <a:r>
              <a:rPr lang="zh-TW" altLang="en-US" sz="2400" dirty="0" smtClean="0">
                <a:solidFill>
                  <a:srgbClr val="FF0000"/>
                </a:solidFill>
              </a:rPr>
              <a:t>未斷電情況下清洗用電設備</a:t>
            </a:r>
            <a:r>
              <a:rPr lang="zh-TW" altLang="en-US" sz="2400" dirty="0" smtClean="0"/>
              <a:t>，易導致感電。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 smtClean="0"/>
              <a:t>  </a:t>
            </a:r>
            <a:r>
              <a:rPr lang="en-US" altLang="zh-TW" sz="2400" dirty="0" smtClean="0"/>
              <a:t>3.</a:t>
            </a:r>
            <a:r>
              <a:rPr lang="zh-TW" altLang="en-US" sz="2400" dirty="0" smtClean="0"/>
              <a:t>藥品搬移過程中，因人員之協調不足，易引起</a:t>
            </a:r>
            <a:r>
              <a:rPr lang="zh-TW" altLang="en-US" sz="2400" dirty="0" smtClean="0">
                <a:solidFill>
                  <a:srgbClr val="FF0000"/>
                </a:solidFill>
              </a:rPr>
              <a:t>碰撞、掉落</a:t>
            </a:r>
            <a:r>
              <a:rPr lang="zh-TW" altLang="en-US" sz="2400" dirty="0" smtClean="0"/>
              <a:t>等危害。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4.</a:t>
            </a:r>
            <a:r>
              <a:rPr lang="zh-TW" altLang="en-US" sz="2400" dirty="0" smtClean="0"/>
              <a:t>人員在</a:t>
            </a:r>
            <a:r>
              <a:rPr lang="zh-TW" altLang="en-US" sz="2400" dirty="0" smtClean="0">
                <a:solidFill>
                  <a:srgbClr val="FF0000"/>
                </a:solidFill>
              </a:rPr>
              <a:t>用水設備</a:t>
            </a:r>
            <a:r>
              <a:rPr lang="zh-TW" altLang="en-US" sz="2400" dirty="0" smtClean="0"/>
              <a:t>或</a:t>
            </a:r>
            <a:r>
              <a:rPr lang="zh-TW" altLang="en-US" sz="2400" dirty="0" smtClean="0">
                <a:solidFill>
                  <a:srgbClr val="FF0000"/>
                </a:solidFill>
              </a:rPr>
              <a:t>研磨設備</a:t>
            </a:r>
            <a:r>
              <a:rPr lang="zh-TW" altLang="en-US" sz="2400" dirty="0" smtClean="0"/>
              <a:t>前，未依規定接妥</a:t>
            </a:r>
            <a:r>
              <a:rPr lang="zh-TW" altLang="en-US" sz="2400" dirty="0" smtClean="0">
                <a:solidFill>
                  <a:srgbClr val="FF0000"/>
                </a:solidFill>
              </a:rPr>
              <a:t>接地設施</a:t>
            </a:r>
            <a:r>
              <a:rPr lang="zh-TW" altLang="en-US" sz="2400" dirty="0" smtClean="0"/>
              <a:t>或</a:t>
            </a:r>
            <a:r>
              <a:rPr lang="zh-TW" altLang="en-US" sz="2400" dirty="0" smtClean="0">
                <a:solidFill>
                  <a:srgbClr val="FF0000"/>
                </a:solidFill>
              </a:rPr>
              <a:t>漏電斷路器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易導致運轉過程設備本身漏電造成感電危害。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5.</a:t>
            </a:r>
            <a:r>
              <a:rPr lang="zh-TW" altLang="en-US" sz="2400" dirty="0" smtClean="0"/>
              <a:t>具</a:t>
            </a:r>
            <a:r>
              <a:rPr lang="zh-TW" altLang="en-US" sz="2400" dirty="0" smtClean="0">
                <a:solidFill>
                  <a:srgbClr val="FF0000"/>
                </a:solidFill>
              </a:rPr>
              <a:t>粉塵性作業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木屑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，易導致作業過程累積過多的靜電，可能會有</a:t>
            </a:r>
            <a:r>
              <a:rPr lang="zh-TW" altLang="en-US" sz="2400" dirty="0" smtClean="0">
                <a:solidFill>
                  <a:srgbClr val="FF0000"/>
                </a:solidFill>
              </a:rPr>
              <a:t>火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</a:t>
            </a:r>
            <a:r>
              <a:rPr lang="zh-TW" altLang="en-US" sz="2400" dirty="0" smtClean="0">
                <a:solidFill>
                  <a:srgbClr val="FF0000"/>
                </a:solidFill>
              </a:rPr>
              <a:t> 災、爆炸</a:t>
            </a:r>
            <a:r>
              <a:rPr lang="zh-TW" altLang="en-US" sz="2400" dirty="0" smtClean="0"/>
              <a:t>之危害。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8481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01800" y="733425"/>
            <a:ext cx="99441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3600" dirty="0">
                <a:solidFill>
                  <a:srgbClr val="0070C0"/>
                </a:solidFill>
              </a:rPr>
              <a:t>從人員、設備</a:t>
            </a:r>
            <a:r>
              <a:rPr lang="zh-TW" altLang="en-US" sz="3600" dirty="0" smtClean="0">
                <a:solidFill>
                  <a:srgbClr val="0070C0"/>
                </a:solidFill>
              </a:rPr>
              <a:t>、物料</a:t>
            </a:r>
            <a:r>
              <a:rPr lang="zh-TW" altLang="en-US" sz="3600" dirty="0">
                <a:solidFill>
                  <a:srgbClr val="0070C0"/>
                </a:solidFill>
              </a:rPr>
              <a:t>、環境等方面辨識出</a:t>
            </a:r>
            <a:r>
              <a:rPr lang="zh-TW" altLang="en-US" sz="3600" dirty="0" smtClean="0">
                <a:solidFill>
                  <a:srgbClr val="0070C0"/>
                </a:solidFill>
              </a:rPr>
              <a:t>各項作業</a:t>
            </a:r>
            <a:r>
              <a:rPr lang="zh-TW" altLang="en-US" sz="3600" dirty="0">
                <a:solidFill>
                  <a:srgbClr val="0070C0"/>
                </a:solidFill>
              </a:rPr>
              <a:t>的危害</a:t>
            </a:r>
            <a:r>
              <a:rPr lang="en-US" altLang="zh-TW" sz="3600" dirty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ts val="5000"/>
              </a:lnSpc>
            </a:pPr>
            <a:r>
              <a:rPr lang="zh-TW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工具：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電器設備可能會引起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感電、火災爆炸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等危害。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反應器、高壓設備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等可能會因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操作不當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而引起高壓  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破裂的危害。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 smtClean="0"/>
              <a:t>工具</a:t>
            </a:r>
            <a:r>
              <a:rPr lang="zh-TW" altLang="en-US" sz="3200" dirty="0"/>
              <a:t>、機器</a:t>
            </a:r>
            <a:r>
              <a:rPr lang="zh-TW" altLang="en-US" sz="3200" dirty="0" smtClean="0"/>
              <a:t>、操作設備</a:t>
            </a:r>
            <a:r>
              <a:rPr lang="zh-TW" altLang="en-US" sz="3200" dirty="0"/>
              <a:t>或其它相關設備可能會</a:t>
            </a:r>
            <a:r>
              <a:rPr lang="zh-TW" altLang="en-US" sz="3200" dirty="0" smtClean="0"/>
              <a:t>造成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什麼</a:t>
            </a:r>
            <a:r>
              <a:rPr lang="zh-TW" altLang="en-US" sz="3200" dirty="0"/>
              <a:t>危害</a:t>
            </a:r>
            <a:r>
              <a:rPr lang="zh-TW" altLang="en-US" sz="3200" dirty="0" smtClean="0"/>
              <a:t>？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dirty="0"/>
              <a:t>什麼設備最易發生緊急意外狀況</a:t>
            </a:r>
            <a:r>
              <a:rPr lang="zh-TW" altLang="en-US" sz="3200" dirty="0" smtClean="0"/>
              <a:t>？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dirty="0"/>
              <a:t>這些</a:t>
            </a:r>
            <a:r>
              <a:rPr lang="zh-TW" altLang="en-US" sz="3200" dirty="0" smtClean="0"/>
              <a:t>機器、設備</a:t>
            </a:r>
            <a:r>
              <a:rPr lang="zh-TW" altLang="en-US" sz="3200" dirty="0"/>
              <a:t>是如何造成危害的</a:t>
            </a:r>
            <a:r>
              <a:rPr lang="zh-TW" altLang="en-US" sz="3200" dirty="0" smtClean="0"/>
              <a:t>？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46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06525" y="238125"/>
            <a:ext cx="9944100" cy="650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3600" dirty="0">
                <a:solidFill>
                  <a:srgbClr val="0070C0"/>
                </a:solidFill>
              </a:rPr>
              <a:t>從人員、設備</a:t>
            </a:r>
            <a:r>
              <a:rPr lang="zh-TW" altLang="en-US" sz="3600" dirty="0" smtClean="0">
                <a:solidFill>
                  <a:srgbClr val="0070C0"/>
                </a:solidFill>
              </a:rPr>
              <a:t>、物料</a:t>
            </a:r>
            <a:r>
              <a:rPr lang="zh-TW" altLang="en-US" sz="3600" dirty="0">
                <a:solidFill>
                  <a:srgbClr val="0070C0"/>
                </a:solidFill>
              </a:rPr>
              <a:t>、環境等方面辨識出各項作業的危害</a:t>
            </a:r>
            <a:r>
              <a:rPr lang="en-US" altLang="zh-TW" sz="3600" dirty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ts val="6500"/>
              </a:lnSpc>
            </a:pPr>
            <a:r>
              <a:rPr lang="zh-TW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物料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化學品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毒性化學物質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可能引起人員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中毒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危害。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 smtClean="0"/>
              <a:t>2.</a:t>
            </a:r>
            <a:r>
              <a:rPr lang="zh-TW" altLang="en-US" sz="3200" dirty="0" smtClean="0">
                <a:solidFill>
                  <a:srgbClr val="FF0000"/>
                </a:solidFill>
              </a:rPr>
              <a:t>易燃性物質</a:t>
            </a:r>
            <a:r>
              <a:rPr lang="zh-TW" altLang="en-US" sz="3200" dirty="0" smtClean="0"/>
              <a:t>，易引起</a:t>
            </a:r>
            <a:r>
              <a:rPr lang="zh-TW" altLang="en-US" sz="3200" dirty="0" smtClean="0">
                <a:solidFill>
                  <a:srgbClr val="FF0000"/>
                </a:solidFill>
              </a:rPr>
              <a:t>火災、爆炸</a:t>
            </a:r>
            <a:r>
              <a:rPr lang="zh-TW" altLang="en-US" sz="3200" dirty="0" smtClean="0"/>
              <a:t>危害。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en-US" altLang="zh-TW" sz="3200" dirty="0" smtClean="0"/>
              <a:t>3.</a:t>
            </a:r>
            <a:r>
              <a:rPr lang="zh-TW" altLang="en-US" sz="3200" dirty="0" smtClean="0"/>
              <a:t>人員接觸</a:t>
            </a:r>
            <a:r>
              <a:rPr lang="zh-TW" altLang="en-US" sz="3200" dirty="0" smtClean="0">
                <a:solidFill>
                  <a:srgbClr val="FF0000"/>
                </a:solidFill>
              </a:rPr>
              <a:t>腐蝕性物質</a:t>
            </a:r>
            <a:r>
              <a:rPr lang="zh-TW" altLang="en-US" sz="3200" dirty="0" smtClean="0"/>
              <a:t>，會有</a:t>
            </a:r>
            <a:r>
              <a:rPr lang="zh-TW" altLang="en-US" sz="3200" dirty="0" smtClean="0">
                <a:solidFill>
                  <a:srgbClr val="FF0000"/>
                </a:solidFill>
              </a:rPr>
              <a:t>灼傷</a:t>
            </a:r>
            <a:r>
              <a:rPr lang="zh-TW" altLang="en-US" sz="3200" dirty="0" smtClean="0"/>
              <a:t>危害。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en-US" altLang="zh-TW" sz="3200" dirty="0" smtClean="0"/>
              <a:t>4.</a:t>
            </a:r>
            <a:r>
              <a:rPr lang="zh-TW" altLang="en-US" sz="3200" dirty="0" smtClean="0">
                <a:solidFill>
                  <a:srgbClr val="FF0000"/>
                </a:solidFill>
              </a:rPr>
              <a:t>不相容的化學物質</a:t>
            </a:r>
            <a:r>
              <a:rPr lang="zh-TW" altLang="en-US" sz="3200" dirty="0" smtClean="0"/>
              <a:t>接觸後，可能會有</a:t>
            </a:r>
            <a:r>
              <a:rPr lang="zh-TW" altLang="en-US" sz="3200" dirty="0" smtClean="0">
                <a:solidFill>
                  <a:srgbClr val="FF0000"/>
                </a:solidFill>
              </a:rPr>
              <a:t>反應性危害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en-US" altLang="zh-TW" sz="3200" dirty="0" smtClean="0"/>
              <a:t>5.</a:t>
            </a:r>
            <a:r>
              <a:rPr lang="zh-TW" altLang="en-US" sz="3200" dirty="0"/>
              <a:t>操作化學品時，會有什麼特別的</a:t>
            </a:r>
            <a:r>
              <a:rPr lang="zh-TW" altLang="en-US" sz="3200" dirty="0">
                <a:latin typeface="微軟正黑體" panose="020B0604030504040204" pitchFamily="34" charset="-120"/>
              </a:rPr>
              <a:t>危害</a:t>
            </a:r>
            <a:r>
              <a:rPr lang="zh-TW" altLang="en-US" sz="3200" dirty="0" smtClean="0"/>
              <a:t>？</a:t>
            </a:r>
            <a:endParaRPr lang="en-US" altLang="zh-TW" sz="3200" dirty="0" smtClean="0"/>
          </a:p>
          <a:p>
            <a:pPr>
              <a:lnSpc>
                <a:spcPts val="6500"/>
              </a:lnSpc>
            </a:pPr>
            <a:r>
              <a:rPr lang="zh-TW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環境：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在整理整頓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之實驗場所，是否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有潛在危害？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噪音、照明、溫度、振動、輻射上有什麼潛在危害？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52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25512" y="251273"/>
            <a:ext cx="9722076" cy="177709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危害鑑別風險評估表建</a:t>
            </a: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</a:rPr>
              <a:t>立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90600" y="1562100"/>
            <a:ext cx="110109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zh-TW" sz="2800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物理性：</a:t>
            </a:r>
            <a:endParaRPr lang="en-US" altLang="zh-TW" sz="2800" dirty="0" smtClean="0">
              <a:solidFill>
                <a:srgbClr val="00B0F0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2800" b="1" dirty="0" smtClean="0"/>
              <a:t>機械性傷害</a:t>
            </a:r>
            <a:r>
              <a:rPr lang="zh-TW" altLang="en-US" sz="2800" dirty="0" smtClean="0"/>
              <a:t>：切、割、夾、捲傷、壓傷、撞傷。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b="1" dirty="0" smtClean="0"/>
              <a:t>能量性傷害</a:t>
            </a:r>
            <a:r>
              <a:rPr lang="zh-TW" altLang="en-US" sz="2800" dirty="0" smtClean="0"/>
              <a:t>：墜落（位能）、跌傷（位能）、</a:t>
            </a:r>
            <a:r>
              <a:rPr lang="en-US" altLang="zh-TW" sz="2800" dirty="0" smtClean="0"/>
              <a:t>X-ray</a:t>
            </a:r>
            <a:r>
              <a:rPr lang="zh-TW" altLang="en-US" sz="2800" dirty="0" smtClean="0"/>
              <a:t>（游離能）、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dirty="0" smtClean="0"/>
              <a:t>                      紅、紫外線（輻射能）、振動（機械能）、燙傷、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dirty="0"/>
              <a:t> </a:t>
            </a:r>
            <a:r>
              <a:rPr lang="zh-TW" altLang="en-US" sz="2800" dirty="0" smtClean="0"/>
              <a:t>                      凍傷（熱能）、壓力（壓力能）、電擊、感電（電能）。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b="1" dirty="0" smtClean="0"/>
              <a:t>生理性傷害</a:t>
            </a:r>
            <a:r>
              <a:rPr lang="zh-TW" altLang="en-US" sz="2800" dirty="0" smtClean="0"/>
              <a:t>：窒息、通風、照明、噪音。</a:t>
            </a:r>
            <a:endParaRPr lang="zh-TW" altLang="zh-TW" sz="2800" dirty="0" smtClean="0">
              <a:solidFill>
                <a:srgbClr val="0070C0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zh-TW" sz="2800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化學性：</a:t>
            </a:r>
            <a:r>
              <a:rPr lang="zh-TW" altLang="en-US" sz="2800" dirty="0"/>
              <a:t>火災、爆炸、人員</a:t>
            </a:r>
            <a:r>
              <a:rPr lang="zh-TW" altLang="en-US" sz="2800" dirty="0" smtClean="0"/>
              <a:t>中毒呼吸系統</a:t>
            </a:r>
            <a:r>
              <a:rPr lang="zh-TW" altLang="en-US" sz="2800" dirty="0"/>
              <a:t>吸入、皮膚吸收、誤食</a:t>
            </a:r>
            <a:r>
              <a:rPr lang="zh-TW" altLang="en-US" sz="2800" dirty="0" smtClean="0"/>
              <a:t>、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dirty="0"/>
              <a:t> </a:t>
            </a:r>
            <a:r>
              <a:rPr lang="zh-TW" altLang="en-US" sz="2800" dirty="0" smtClean="0"/>
              <a:t>               注射慢性</a:t>
            </a:r>
            <a:r>
              <a:rPr lang="zh-TW" altLang="en-US" sz="2800" dirty="0"/>
              <a:t>疾病、皮膚腐蝕、肺部</a:t>
            </a:r>
            <a:r>
              <a:rPr lang="zh-TW" altLang="en-US" sz="2800" dirty="0" smtClean="0"/>
              <a:t>灼傷。</a:t>
            </a:r>
            <a:endParaRPr lang="en-US" altLang="zh-TW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04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21425" y="433610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</a:t>
            </a:r>
            <a:r>
              <a:rPr lang="en-US" altLang="zh-TW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zh-TW" altLang="en-US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 實驗室氣爆火災事故</a:t>
            </a:r>
            <a:endParaRPr lang="zh-TW" altLang="en-US" sz="4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62012" y="2019300"/>
            <a:ext cx="8915400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事故原因：於無機高分子實驗室內從事乙  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腈純化蒸餾時，設備疑因</a:t>
            </a:r>
            <a:r>
              <a:rPr lang="zh-TW" altLang="en-US" sz="36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蒸氣</a:t>
            </a:r>
            <a:endParaRPr lang="en-US" altLang="zh-TW" sz="3600" u="sng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zh-TW" altLang="en-US" sz="36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揮發</a:t>
            </a:r>
            <a:r>
              <a:rPr lang="zh-TW" altLang="en-US" sz="3600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遇</a:t>
            </a:r>
            <a:r>
              <a:rPr lang="zh-TW" altLang="en-US" sz="36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熱產生氣爆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並波及化學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實驗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丙酮實驗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引發火災。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化學品：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腈、丙酮。</a:t>
            </a:r>
            <a:endParaRPr lang="zh-TW" altLang="en-US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爆炸 1 3"/>
          <p:cNvSpPr/>
          <p:nvPr/>
        </p:nvSpPr>
        <p:spPr>
          <a:xfrm>
            <a:off x="9334500" y="863600"/>
            <a:ext cx="2857500" cy="2882900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9964737" y="1714500"/>
            <a:ext cx="193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上方排氣系</a:t>
            </a:r>
            <a:r>
              <a:rPr lang="zh-TW" altLang="en-US" sz="2000" dirty="0"/>
              <a:t>統</a:t>
            </a:r>
            <a:r>
              <a:rPr lang="zh-TW" altLang="en-US" sz="2000" dirty="0" smtClean="0"/>
              <a:t>未啟動，可能累積可燃性蒸氣</a:t>
            </a:r>
            <a:endParaRPr lang="zh-TW" altLang="en-US" sz="2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768" y="4680938"/>
            <a:ext cx="2862263" cy="21227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587" y="3908111"/>
            <a:ext cx="22193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429073"/>
            <a:ext cx="9722076" cy="177709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危害鑑別風險評估表建</a:t>
            </a: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</a:rPr>
              <a:t>立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181100" y="1930400"/>
            <a:ext cx="10668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28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人因性</a:t>
            </a:r>
            <a:r>
              <a:rPr lang="zh-TW" altLang="zh-TW" sz="2800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：</a:t>
            </a:r>
            <a:r>
              <a:rPr lang="zh-TW" altLang="en-US" sz="2800" dirty="0" smtClean="0"/>
              <a:t>搬舉重物（肌肉拉傷）、下背部疼痛（姿勢不良）、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dirty="0"/>
              <a:t> </a:t>
            </a:r>
            <a:r>
              <a:rPr lang="zh-TW" altLang="en-US" sz="2800" dirty="0" smtClean="0"/>
              <a:t>              過度的拉伸肢體、過度疲勞。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zh-TW" sz="28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生物性：</a:t>
            </a:r>
            <a:r>
              <a:rPr lang="zh-TW" altLang="en-US" sz="2800" dirty="0" smtClean="0"/>
              <a:t>針頭感染、空氣感染、唾液感染、食物感染、皮膚感染。</a:t>
            </a:r>
            <a:endParaRPr lang="zh-TW" altLang="zh-TW" sz="28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59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429073"/>
            <a:ext cx="9722076" cy="177709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危害鑑別風險評估表建</a:t>
            </a: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</a:rPr>
              <a:t>立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88944"/>
              </p:ext>
            </p:extLst>
          </p:nvPr>
        </p:nvGraphicFramePr>
        <p:xfrm>
          <a:off x="657225" y="1930400"/>
          <a:ext cx="11191875" cy="454342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1330994018"/>
                    </a:ext>
                  </a:extLst>
                </a:gridCol>
                <a:gridCol w="2534882">
                  <a:extLst>
                    <a:ext uri="{9D8B030D-6E8A-4147-A177-3AD203B41FA5}">
                      <a16:colId xmlns:a16="http://schemas.microsoft.com/office/drawing/2014/main" val="3015387499"/>
                    </a:ext>
                  </a:extLst>
                </a:gridCol>
                <a:gridCol w="7837843">
                  <a:extLst>
                    <a:ext uri="{9D8B030D-6E8A-4147-A177-3AD203B41FA5}">
                      <a16:colId xmlns:a16="http://schemas.microsoft.com/office/drawing/2014/main" val="231683123"/>
                    </a:ext>
                  </a:extLst>
                </a:gridCol>
              </a:tblGrid>
              <a:tr h="483917">
                <a:tc>
                  <a:txBody>
                    <a:bodyPr/>
                    <a:lstStyle/>
                    <a:p>
                      <a:pPr marL="64770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分 </a:t>
                      </a:r>
                      <a:r>
                        <a:rPr lang="zh-TW" sz="2000" kern="0" dirty="0">
                          <a:effectLst/>
                        </a:rPr>
                        <a:t>類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                       </a:t>
                      </a:r>
                      <a:endParaRPr lang="en-US" sz="2000" kern="0" dirty="0" smtClean="0">
                        <a:effectLst/>
                      </a:endParaRPr>
                    </a:p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0" dirty="0" smtClean="0">
                          <a:effectLst/>
                        </a:rPr>
                        <a:t>                                    </a:t>
                      </a:r>
                      <a:r>
                        <a:rPr lang="zh-TW" sz="2000" kern="0" dirty="0" smtClean="0">
                          <a:effectLst/>
                        </a:rPr>
                        <a:t>說</a:t>
                      </a:r>
                      <a:r>
                        <a:rPr lang="en-US" sz="2000" kern="0" dirty="0" smtClean="0">
                          <a:effectLst/>
                        </a:rPr>
                        <a:t>    </a:t>
                      </a:r>
                      <a:r>
                        <a:rPr lang="zh-TW" sz="2000" kern="0" dirty="0">
                          <a:effectLst/>
                        </a:rPr>
                        <a:t>明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42321619"/>
                  </a:ext>
                </a:extLst>
              </a:tr>
              <a:tr h="610481"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sz="2000" kern="0" dirty="0" smtClean="0">
                        <a:effectLst/>
                      </a:endParaRPr>
                    </a:p>
                    <a:p>
                      <a:pPr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</a:rPr>
                        <a:t>1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作業</a:t>
                      </a:r>
                      <a:r>
                        <a:rPr lang="zh-TW" sz="2000" kern="0" dirty="0">
                          <a:effectLst/>
                        </a:rPr>
                        <a:t>內容</a:t>
                      </a:r>
                      <a:r>
                        <a:rPr lang="zh-TW" sz="2000" kern="0" dirty="0" smtClean="0">
                          <a:effectLst/>
                        </a:rPr>
                        <a:t>、編號</a:t>
                      </a:r>
                      <a:r>
                        <a:rPr lang="zh-TW" sz="2000" kern="0" dirty="0">
                          <a:effectLst/>
                        </a:rPr>
                        <a:t>名稱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填寫</a:t>
                      </a:r>
                      <a:r>
                        <a:rPr lang="zh-TW" sz="2000" kern="0" dirty="0">
                          <a:effectLst/>
                        </a:rPr>
                        <a:t>實施危害鑑別之作業內容及編號。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62470968"/>
                  </a:ext>
                </a:extLst>
              </a:tr>
              <a:tr h="1186528">
                <a:tc rowSpan="3">
                  <a:txBody>
                    <a:bodyPr/>
                    <a:lstStyle/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 </a:t>
                      </a:r>
                      <a:endParaRPr lang="en-US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</a:rPr>
                        <a:t>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例行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在</a:t>
                      </a:r>
                      <a:r>
                        <a:rPr lang="zh-TW" sz="2000" kern="0" dirty="0">
                          <a:effectLst/>
                        </a:rPr>
                        <a:t>標準作業條件下及週期性作業下之操作行為活動，例如：文書作業、設備操作作業、設備</a:t>
                      </a:r>
                      <a:r>
                        <a:rPr lang="en-US" sz="2000" kern="0" dirty="0">
                          <a:effectLst/>
                        </a:rPr>
                        <a:t>(</a:t>
                      </a:r>
                      <a:r>
                        <a:rPr lang="zh-TW" sz="2000" kern="0" dirty="0">
                          <a:effectLst/>
                        </a:rPr>
                        <a:t>設施</a:t>
                      </a:r>
                      <a:r>
                        <a:rPr lang="en-US" sz="2000" kern="0" dirty="0">
                          <a:effectLst/>
                        </a:rPr>
                        <a:t>)</a:t>
                      </a:r>
                      <a:r>
                        <a:rPr lang="zh-TW" sz="2000" kern="0" dirty="0">
                          <a:effectLst/>
                        </a:rPr>
                        <a:t>檢查作業、設備</a:t>
                      </a:r>
                      <a:r>
                        <a:rPr lang="en-US" sz="2000" kern="0" dirty="0">
                          <a:effectLst/>
                        </a:rPr>
                        <a:t>(</a:t>
                      </a:r>
                      <a:r>
                        <a:rPr lang="zh-TW" sz="2000" kern="0" dirty="0">
                          <a:effectLst/>
                        </a:rPr>
                        <a:t>設施</a:t>
                      </a:r>
                      <a:r>
                        <a:rPr lang="en-US" sz="2000" kern="0" dirty="0">
                          <a:effectLst/>
                        </a:rPr>
                        <a:t>)</a:t>
                      </a:r>
                      <a:r>
                        <a:rPr lang="zh-TW" sz="2000" kern="0" dirty="0">
                          <a:effectLst/>
                        </a:rPr>
                        <a:t>保養作業、樣品檢驗等。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77059733"/>
                  </a:ext>
                </a:extLst>
              </a:tr>
              <a:tr h="102009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algn="ctr" eaLnBrk="0" hangingPunct="0"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非</a:t>
                      </a:r>
                      <a:r>
                        <a:rPr lang="zh-TW" sz="2000" kern="0" dirty="0">
                          <a:effectLst/>
                        </a:rPr>
                        <a:t>例行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在</a:t>
                      </a:r>
                      <a:r>
                        <a:rPr lang="zh-TW" sz="2000" kern="0" dirty="0">
                          <a:effectLst/>
                        </a:rPr>
                        <a:t>非標準作業條件下及非週期性作業下之操作行為活動，例如：臨</a:t>
                      </a:r>
                      <a:r>
                        <a:rPr lang="zh-TW" sz="2000" kern="0" dirty="0" smtClean="0">
                          <a:effectLst/>
                        </a:rPr>
                        <a:t>時性</a:t>
                      </a:r>
                      <a:r>
                        <a:rPr lang="zh-TW" sz="2000" kern="0" dirty="0">
                          <a:effectLst/>
                        </a:rPr>
                        <a:t>、非週期性的停機、停電、維修保養、原物料變更、零件更換等。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11297135"/>
                  </a:ext>
                </a:extLst>
              </a:tr>
              <a:tr h="53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緊急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5405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天然</a:t>
                      </a:r>
                      <a:r>
                        <a:rPr lang="zh-TW" sz="2000" kern="0" dirty="0">
                          <a:effectLst/>
                        </a:rPr>
                        <a:t>災害或人為過失造成之緊急事故，如地震、颱風、天災、爆炸</a:t>
                      </a:r>
                      <a:r>
                        <a:rPr lang="zh-TW" sz="2000" kern="0" dirty="0" smtClean="0">
                          <a:effectLst/>
                        </a:rPr>
                        <a:t>。</a:t>
                      </a:r>
                      <a:endParaRPr lang="en-US" altLang="zh-TW" sz="2000" kern="0" dirty="0" smtClean="0">
                        <a:effectLst/>
                      </a:endParaRPr>
                    </a:p>
                    <a:p>
                      <a:pPr marL="65405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58226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1952" y="235490"/>
            <a:ext cx="8911687" cy="1280890"/>
          </a:xfrm>
        </p:spPr>
        <p:txBody>
          <a:bodyPr/>
          <a:lstStyle/>
          <a:p>
            <a:r>
              <a:rPr lang="en-US" altLang="zh-TW" b="1" dirty="0"/>
              <a:t>3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危害辨識災害</a:t>
            </a:r>
            <a:r>
              <a:rPr lang="zh-TW" altLang="zh-TW" b="1" dirty="0" smtClean="0"/>
              <a:t>類型</a:t>
            </a:r>
            <a:r>
              <a:rPr lang="en-US" altLang="zh-TW" b="1" dirty="0" smtClean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85900" y="875934"/>
            <a:ext cx="10706100" cy="5982065"/>
          </a:xfrm>
        </p:spPr>
        <p:txBody>
          <a:bodyPr>
            <a:noAutofit/>
          </a:bodyPr>
          <a:lstStyle/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墜落</a:t>
            </a:r>
            <a:r>
              <a:rPr lang="en-US" altLang="zh-TW" sz="3200" dirty="0">
                <a:solidFill>
                  <a:schemeClr val="tx1"/>
                </a:solidFill>
              </a:rPr>
              <a:t>/</a:t>
            </a:r>
            <a:r>
              <a:rPr lang="zh-TW" altLang="zh-TW" sz="3200" dirty="0">
                <a:solidFill>
                  <a:schemeClr val="tx1"/>
                </a:solidFill>
              </a:rPr>
              <a:t>滾落：指人體從建築物、施工架、機械、設備、</a:t>
            </a:r>
            <a:r>
              <a:rPr lang="zh-TW" altLang="zh-TW" sz="3200" dirty="0" smtClean="0">
                <a:solidFill>
                  <a:schemeClr val="tx1"/>
                </a:solidFill>
              </a:rPr>
              <a:t>梯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lvl="0" indent="0" eaLnBrk="0" hangingPunct="0">
              <a:lnSpc>
                <a:spcPts val="4200"/>
              </a:lnSpc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   </a:t>
            </a:r>
            <a:r>
              <a:rPr lang="zh-TW" altLang="zh-TW" sz="3200" dirty="0" smtClean="0">
                <a:solidFill>
                  <a:schemeClr val="tx1"/>
                </a:solidFill>
              </a:rPr>
              <a:t>子</a:t>
            </a:r>
            <a:r>
              <a:rPr lang="zh-TW" altLang="zh-TW" sz="3200" dirty="0">
                <a:solidFill>
                  <a:schemeClr val="tx1"/>
                </a:solidFill>
              </a:rPr>
              <a:t>、</a:t>
            </a:r>
            <a:r>
              <a:rPr lang="zh-TW" altLang="zh-TW" sz="3200" dirty="0" smtClean="0">
                <a:solidFill>
                  <a:schemeClr val="tx1"/>
                </a:solidFill>
              </a:rPr>
              <a:t>斜面等</a:t>
            </a:r>
            <a:r>
              <a:rPr lang="zh-TW" altLang="zh-TW" sz="3200" dirty="0">
                <a:solidFill>
                  <a:schemeClr val="tx1"/>
                </a:solidFill>
              </a:rPr>
              <a:t>處墜</a:t>
            </a:r>
            <a:r>
              <a:rPr lang="zh-TW" altLang="zh-TW" sz="3200" dirty="0" smtClean="0">
                <a:solidFill>
                  <a:schemeClr val="tx1"/>
                </a:solidFill>
              </a:rPr>
              <a:t>落而言</a:t>
            </a:r>
            <a:r>
              <a:rPr lang="zh-TW" altLang="zh-TW" sz="3200" dirty="0"/>
              <a:t>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跌倒：指人體在近於同一平面上跌倒而言，即因絆跤或</a:t>
            </a:r>
            <a:r>
              <a:rPr lang="zh-TW" altLang="zh-TW" sz="3200" dirty="0" smtClean="0">
                <a:solidFill>
                  <a:schemeClr val="tx1"/>
                </a:solidFill>
              </a:rPr>
              <a:t>滑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lvl="0" indent="0" eaLnBrk="0" hangingPunct="0">
              <a:lnSpc>
                <a:spcPts val="4200"/>
              </a:lnSpc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   </a:t>
            </a:r>
            <a:r>
              <a:rPr lang="zh-TW" altLang="zh-TW" sz="3200" dirty="0" smtClean="0">
                <a:solidFill>
                  <a:schemeClr val="tx1"/>
                </a:solidFill>
              </a:rPr>
              <a:t>溜</a:t>
            </a:r>
            <a:r>
              <a:rPr lang="zh-TW" altLang="zh-TW" sz="3200" dirty="0">
                <a:solidFill>
                  <a:schemeClr val="tx1"/>
                </a:solidFill>
              </a:rPr>
              <a:t>而跌倒之情況。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衝撞：指</a:t>
            </a:r>
            <a:r>
              <a:rPr lang="zh-TW" altLang="zh-TW" sz="3200" dirty="0" smtClean="0">
                <a:solidFill>
                  <a:schemeClr val="tx1"/>
                </a:solidFill>
              </a:rPr>
              <a:t>除</a:t>
            </a:r>
            <a:r>
              <a:rPr lang="zh-TW" altLang="en-US" sz="3200" dirty="0" smtClean="0">
                <a:solidFill>
                  <a:schemeClr val="tx1"/>
                </a:solidFill>
              </a:rPr>
              <a:t>了</a:t>
            </a:r>
            <a:r>
              <a:rPr lang="zh-TW" altLang="zh-TW" sz="3200" dirty="0" smtClean="0">
                <a:solidFill>
                  <a:schemeClr val="tx1"/>
                </a:solidFill>
              </a:rPr>
              <a:t>墜</a:t>
            </a:r>
            <a:r>
              <a:rPr lang="zh-TW" altLang="zh-TW" sz="3200" dirty="0">
                <a:solidFill>
                  <a:schemeClr val="tx1"/>
                </a:solidFill>
              </a:rPr>
              <a:t>落、滾落、跌倒之外，以人體為主碰撞</a:t>
            </a:r>
            <a:r>
              <a:rPr lang="zh-TW" altLang="zh-TW" sz="3200" dirty="0" smtClean="0">
                <a:solidFill>
                  <a:schemeClr val="tx1"/>
                </a:solidFill>
              </a:rPr>
              <a:t>靜</a:t>
            </a:r>
            <a:r>
              <a:rPr lang="zh-TW" altLang="en-US" sz="3200" dirty="0">
                <a:solidFill>
                  <a:schemeClr val="tx1"/>
                </a:solidFill>
              </a:rPr>
              <a:t> </a:t>
            </a:r>
            <a:r>
              <a:rPr lang="zh-TW" altLang="zh-TW" sz="3200" dirty="0" smtClean="0">
                <a:solidFill>
                  <a:schemeClr val="tx1"/>
                </a:solidFill>
              </a:rPr>
              <a:t>止物</a:t>
            </a:r>
            <a:r>
              <a:rPr lang="zh-TW" altLang="zh-TW" sz="3200" dirty="0">
                <a:solidFill>
                  <a:schemeClr val="tx1"/>
                </a:solidFill>
              </a:rPr>
              <a:t>或動態物而言。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物體飛落：指以飛來物、落下物等主體碰撞人體之情況。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物體倒塌</a:t>
            </a:r>
            <a:r>
              <a:rPr lang="en-US" altLang="zh-TW" sz="3200" dirty="0">
                <a:solidFill>
                  <a:schemeClr val="tx1"/>
                </a:solidFill>
              </a:rPr>
              <a:t>/</a:t>
            </a:r>
            <a:r>
              <a:rPr lang="zh-TW" altLang="zh-TW" sz="3200" dirty="0">
                <a:solidFill>
                  <a:schemeClr val="tx1"/>
                </a:solidFill>
              </a:rPr>
              <a:t>崩塌：指堆積</a:t>
            </a:r>
            <a:r>
              <a:rPr lang="zh-TW" altLang="zh-TW" sz="3200" dirty="0" smtClean="0">
                <a:solidFill>
                  <a:schemeClr val="tx1"/>
                </a:solidFill>
              </a:rPr>
              <a:t>物、</a:t>
            </a:r>
            <a:r>
              <a:rPr lang="zh-TW" altLang="zh-TW" sz="3200" dirty="0">
                <a:solidFill>
                  <a:schemeClr val="tx1"/>
                </a:solidFill>
              </a:rPr>
              <a:t>施工架、建築物等塌崩、</a:t>
            </a:r>
            <a:r>
              <a:rPr lang="zh-TW" altLang="zh-TW" sz="3200" dirty="0" smtClean="0">
                <a:solidFill>
                  <a:schemeClr val="tx1"/>
                </a:solidFill>
              </a:rPr>
              <a:t>倒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lvl="0" indent="0" eaLnBrk="0" hangingPunct="0">
              <a:lnSpc>
                <a:spcPts val="4200"/>
              </a:lnSpc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    </a:t>
            </a:r>
            <a:r>
              <a:rPr lang="zh-TW" altLang="zh-TW" sz="3200" dirty="0" smtClean="0">
                <a:solidFill>
                  <a:schemeClr val="tx1"/>
                </a:solidFill>
              </a:rPr>
              <a:t>塌</a:t>
            </a:r>
            <a:r>
              <a:rPr lang="zh-TW" altLang="zh-TW" sz="3200" dirty="0">
                <a:solidFill>
                  <a:schemeClr val="tx1"/>
                </a:solidFill>
              </a:rPr>
              <a:t>而碰撞人體</a:t>
            </a:r>
            <a:r>
              <a:rPr lang="zh-TW" altLang="zh-TW" sz="3200" dirty="0" smtClean="0">
                <a:solidFill>
                  <a:schemeClr val="tx1"/>
                </a:solidFill>
              </a:rPr>
              <a:t>之情況。</a:t>
            </a:r>
            <a:endParaRPr lang="zh-TW" altLang="zh-TW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1952" y="235490"/>
            <a:ext cx="8911687" cy="1280890"/>
          </a:xfrm>
        </p:spPr>
        <p:txBody>
          <a:bodyPr/>
          <a:lstStyle/>
          <a:p>
            <a:r>
              <a:rPr lang="en-US" altLang="zh-TW" b="1" dirty="0"/>
              <a:t>3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危害辨識災害</a:t>
            </a:r>
            <a:r>
              <a:rPr lang="zh-TW" altLang="zh-TW" b="1" dirty="0" smtClean="0"/>
              <a:t>類型</a:t>
            </a:r>
            <a:r>
              <a:rPr lang="en-US" altLang="zh-TW" b="1" dirty="0" smtClean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68400" y="1180735"/>
            <a:ext cx="11023600" cy="5166360"/>
          </a:xfrm>
        </p:spPr>
        <p:txBody>
          <a:bodyPr>
            <a:noAutofit/>
          </a:bodyPr>
          <a:lstStyle/>
          <a:p>
            <a:pPr lvl="0" eaLnBrk="0" hangingPunct="0">
              <a:lnSpc>
                <a:spcPts val="4000"/>
              </a:lnSpc>
            </a:pPr>
            <a:r>
              <a:rPr lang="zh-TW" altLang="zh-TW" sz="3200" dirty="0" smtClean="0">
                <a:solidFill>
                  <a:schemeClr val="tx1"/>
                </a:solidFill>
              </a:rPr>
              <a:t>被</a:t>
            </a:r>
            <a:r>
              <a:rPr lang="zh-TW" altLang="zh-TW" sz="3200" dirty="0">
                <a:solidFill>
                  <a:schemeClr val="tx1"/>
                </a:solidFill>
              </a:rPr>
              <a:t>撞：指飛來、落下、崩塌、倒塌外，以物體為主碰撞</a:t>
            </a:r>
            <a:r>
              <a:rPr lang="zh-TW" altLang="zh-TW" sz="3200" dirty="0" smtClean="0">
                <a:solidFill>
                  <a:schemeClr val="tx1"/>
                </a:solidFill>
              </a:rPr>
              <a:t>人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lvl="0" indent="0" eaLnBrk="0" hangingPunct="0">
              <a:lnSpc>
                <a:spcPts val="4000"/>
              </a:lnSpc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   </a:t>
            </a:r>
            <a:r>
              <a:rPr lang="zh-TW" altLang="zh-TW" sz="3200" dirty="0" smtClean="0">
                <a:solidFill>
                  <a:schemeClr val="tx1"/>
                </a:solidFill>
              </a:rPr>
              <a:t>體</a:t>
            </a:r>
            <a:r>
              <a:rPr lang="zh-TW" altLang="zh-TW" sz="3200" dirty="0">
                <a:solidFill>
                  <a:schemeClr val="tx1"/>
                </a:solidFill>
              </a:rPr>
              <a:t>之情況。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被夾、被捲：指被物體夾入或捲入而被</a:t>
            </a:r>
            <a:r>
              <a:rPr lang="zh-TW" altLang="zh-TW" sz="3200" dirty="0" smtClean="0">
                <a:solidFill>
                  <a:schemeClr val="tx1"/>
                </a:solidFill>
              </a:rPr>
              <a:t>擠壓之</a:t>
            </a:r>
            <a:r>
              <a:rPr lang="zh-TW" altLang="zh-TW" sz="3200" dirty="0">
                <a:solidFill>
                  <a:schemeClr val="tx1"/>
                </a:solidFill>
              </a:rPr>
              <a:t>情況。</a:t>
            </a:r>
          </a:p>
          <a:p>
            <a:pPr lvl="0" eaLnBrk="0" hangingPunct="0">
              <a:lnSpc>
                <a:spcPts val="40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被刺、割、擦傷</a:t>
            </a:r>
            <a:r>
              <a:rPr lang="zh-TW" altLang="zh-TW" sz="3200" dirty="0"/>
              <a:t>：指被擦傷之情況，及以被擦的狀況而</a:t>
            </a:r>
            <a:r>
              <a:rPr lang="zh-TW" altLang="zh-TW" sz="3200" dirty="0" smtClean="0"/>
              <a:t>被</a:t>
            </a:r>
            <a:endParaRPr lang="en-US" altLang="zh-TW" sz="3200" dirty="0" smtClean="0"/>
          </a:p>
          <a:p>
            <a:pPr marL="0" lvl="0" indent="0" eaLnBrk="0" hangingPunct="0">
              <a:lnSpc>
                <a:spcPts val="4000"/>
              </a:lnSpc>
              <a:buNone/>
            </a:pPr>
            <a:r>
              <a:rPr lang="en-US" altLang="zh-TW" sz="3200" dirty="0" smtClean="0"/>
              <a:t>    </a:t>
            </a:r>
            <a:r>
              <a:rPr lang="zh-TW" altLang="zh-TW" sz="3200" dirty="0" smtClean="0"/>
              <a:t>刺、</a:t>
            </a:r>
            <a:r>
              <a:rPr lang="zh-TW" altLang="zh-TW" sz="3200" dirty="0"/>
              <a:t>割等之情況</a:t>
            </a:r>
            <a:r>
              <a:rPr lang="zh-TW" altLang="zh-TW" sz="3200" dirty="0" smtClean="0"/>
              <a:t>。</a:t>
            </a:r>
            <a:endParaRPr lang="en-US" altLang="zh-TW" sz="3200" dirty="0" smtClean="0"/>
          </a:p>
          <a:p>
            <a:pPr lvl="0" eaLnBrk="0" hangingPunct="0"/>
            <a:r>
              <a:rPr lang="zh-TW" altLang="zh-TW" sz="3200" dirty="0"/>
              <a:t>踩踏</a:t>
            </a:r>
            <a:r>
              <a:rPr lang="en-US" altLang="zh-TW" sz="3200" dirty="0"/>
              <a:t>/</a:t>
            </a:r>
            <a:r>
              <a:rPr lang="zh-TW" altLang="zh-TW" sz="3200" dirty="0"/>
              <a:t>踏穿：指踏穿鐵釘、金屬片之情況而言，包含踏穿</a:t>
            </a:r>
            <a:r>
              <a:rPr lang="zh-TW" altLang="zh-TW" sz="3200" dirty="0" smtClean="0"/>
              <a:t>地</a:t>
            </a:r>
            <a:endParaRPr lang="en-US" altLang="zh-TW" sz="3200" dirty="0" smtClean="0"/>
          </a:p>
          <a:p>
            <a:pPr marL="0" lvl="0" indent="0" eaLnBrk="0" hangingPunct="0">
              <a:buNone/>
            </a:pPr>
            <a:r>
              <a:rPr lang="en-US" altLang="zh-TW" sz="3200" dirty="0"/>
              <a:t> </a:t>
            </a:r>
            <a:r>
              <a:rPr lang="en-US" altLang="zh-TW" sz="3200" dirty="0" smtClean="0"/>
              <a:t>  </a:t>
            </a:r>
            <a:r>
              <a:rPr lang="zh-TW" altLang="zh-TW" sz="3200" dirty="0" smtClean="0"/>
              <a:t>板</a:t>
            </a:r>
            <a:r>
              <a:rPr lang="zh-TW" altLang="zh-TW" sz="3200" dirty="0"/>
              <a:t>、石棉瓦等</a:t>
            </a:r>
            <a:r>
              <a:rPr lang="zh-TW" altLang="zh-TW" sz="3200" dirty="0" smtClean="0"/>
              <a:t>情況</a:t>
            </a:r>
            <a:r>
              <a:rPr lang="zh-TW" altLang="zh-TW" sz="3200" dirty="0"/>
              <a:t>。</a:t>
            </a:r>
          </a:p>
          <a:p>
            <a:pPr lvl="0" eaLnBrk="0" hangingPunct="0"/>
            <a:r>
              <a:rPr lang="zh-TW" altLang="zh-TW" sz="3200" dirty="0"/>
              <a:t>溺斃：包含墜落水中而溺斃之情況。</a:t>
            </a:r>
          </a:p>
          <a:p>
            <a:pPr marL="0" lvl="0" indent="0" eaLnBrk="0" hangingPunct="0">
              <a:lnSpc>
                <a:spcPts val="4000"/>
              </a:lnSpc>
              <a:buNone/>
            </a:pPr>
            <a:endParaRPr lang="zh-TW" altLang="zh-TW" sz="3200" dirty="0"/>
          </a:p>
          <a:p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348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1952" y="235490"/>
            <a:ext cx="8911687" cy="1280890"/>
          </a:xfrm>
        </p:spPr>
        <p:txBody>
          <a:bodyPr/>
          <a:lstStyle/>
          <a:p>
            <a:r>
              <a:rPr lang="en-US" altLang="zh-TW" b="1" dirty="0"/>
              <a:t>3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危害</a:t>
            </a:r>
            <a:r>
              <a:rPr lang="zh-TW" altLang="en-US" b="1" dirty="0"/>
              <a:t>辨識災害</a:t>
            </a:r>
            <a:r>
              <a:rPr lang="zh-TW" altLang="zh-TW" b="1" dirty="0"/>
              <a:t>類型</a:t>
            </a:r>
            <a:r>
              <a:rPr lang="en-US" altLang="zh-TW" b="1" dirty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80160" y="1165494"/>
            <a:ext cx="11003280" cy="5471525"/>
          </a:xfrm>
        </p:spPr>
        <p:txBody>
          <a:bodyPr>
            <a:noAutofit/>
          </a:bodyPr>
          <a:lstStyle/>
          <a:p>
            <a:pPr lvl="0" eaLnBrk="0" hangingPunct="0">
              <a:lnSpc>
                <a:spcPts val="4200"/>
              </a:lnSpc>
            </a:pPr>
            <a:r>
              <a:rPr lang="zh-TW" altLang="zh-TW" sz="3200" dirty="0" smtClean="0">
                <a:solidFill>
                  <a:schemeClr val="tx1"/>
                </a:solidFill>
              </a:rPr>
              <a:t>與</a:t>
            </a:r>
            <a:r>
              <a:rPr lang="zh-TW" altLang="zh-TW" sz="3200" dirty="0">
                <a:solidFill>
                  <a:schemeClr val="tx1"/>
                </a:solidFill>
              </a:rPr>
              <a:t>高低溫接觸：高溫係指與火焰、電弧、熔融狀態之金屬、開水、水蒸汽</a:t>
            </a:r>
            <a:r>
              <a:rPr lang="zh-TW" altLang="zh-TW" sz="3200" dirty="0" smtClean="0">
                <a:solidFill>
                  <a:schemeClr val="tx1"/>
                </a:solidFill>
              </a:rPr>
              <a:t>等接觸</a:t>
            </a:r>
            <a:r>
              <a:rPr lang="zh-TW" altLang="zh-TW" sz="3200" dirty="0">
                <a:solidFill>
                  <a:schemeClr val="tx1"/>
                </a:solidFill>
              </a:rPr>
              <a:t>之情況，</a:t>
            </a:r>
            <a:r>
              <a:rPr lang="zh-TW" altLang="zh-TW" sz="3200" dirty="0" smtClean="0">
                <a:solidFill>
                  <a:schemeClr val="tx1"/>
                </a:solidFill>
              </a:rPr>
              <a:t>包含</a:t>
            </a:r>
            <a:r>
              <a:rPr lang="zh-TW" altLang="zh-TW" sz="3200" dirty="0">
                <a:solidFill>
                  <a:schemeClr val="tx1"/>
                </a:solidFill>
              </a:rPr>
              <a:t>高溫輻射熱等導致中暑之情況；低溫</a:t>
            </a:r>
            <a:r>
              <a:rPr lang="zh-TW" altLang="zh-TW" sz="3200" dirty="0" smtClean="0">
                <a:solidFill>
                  <a:schemeClr val="tx1"/>
                </a:solidFill>
              </a:rPr>
              <a:t>包含</a:t>
            </a:r>
            <a:r>
              <a:rPr lang="zh-TW" altLang="zh-TW" sz="3200" dirty="0">
                <a:solidFill>
                  <a:schemeClr val="tx1"/>
                </a:solidFill>
              </a:rPr>
              <a:t>暴露於冷凍庫內等低溫環境之情況。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 smtClean="0">
                <a:solidFill>
                  <a:schemeClr val="tx1"/>
                </a:solidFill>
              </a:rPr>
              <a:t>與</a:t>
            </a:r>
            <a:r>
              <a:rPr lang="zh-TW" altLang="zh-TW" sz="3200" dirty="0">
                <a:solidFill>
                  <a:schemeClr val="tx1"/>
                </a:solidFill>
              </a:rPr>
              <a:t>有害物等之接觸：</a:t>
            </a:r>
            <a:r>
              <a:rPr lang="zh-TW" altLang="zh-TW" sz="3200" dirty="0"/>
              <a:t>包含起因於暴露於輻射線、有害光線之障害、</a:t>
            </a:r>
            <a:r>
              <a:rPr lang="zh-TW" altLang="zh-TW" sz="3200" dirty="0" smtClean="0"/>
              <a:t>一氧化碳中毒</a:t>
            </a:r>
            <a:r>
              <a:rPr lang="zh-TW" altLang="zh-TW" sz="3200" dirty="0"/>
              <a:t>、缺氧</a:t>
            </a:r>
            <a:r>
              <a:rPr lang="zh-TW" altLang="zh-TW" sz="3200" dirty="0" smtClean="0"/>
              <a:t>症及</a:t>
            </a:r>
            <a:r>
              <a:rPr lang="zh-TW" altLang="zh-TW" sz="3200" dirty="0"/>
              <a:t>暴露於高壓、低壓等有害環境下之情況。</a:t>
            </a:r>
          </a:p>
          <a:p>
            <a:pPr eaLnBrk="0" hangingPunct="0"/>
            <a:r>
              <a:rPr lang="zh-TW" altLang="zh-TW" sz="3200" dirty="0"/>
              <a:t>感電：指接觸帶電體或因通電而人體受衝擊之情況。</a:t>
            </a:r>
            <a:endParaRPr lang="en-US" altLang="zh-TW" sz="3200" dirty="0"/>
          </a:p>
          <a:p>
            <a:pPr lvl="0" eaLnBrk="0" hangingPunct="0"/>
            <a:r>
              <a:rPr lang="zh-TW" altLang="zh-TW" sz="3200" dirty="0"/>
              <a:t>火災：指火燒 原料或物質快速的氧化而發出熱與光</a:t>
            </a:r>
            <a:r>
              <a:rPr lang="zh-TW" altLang="zh-TW" sz="2400" dirty="0">
                <a:solidFill>
                  <a:schemeClr val="tx1"/>
                </a:solidFill>
              </a:rPr>
              <a:t>。</a:t>
            </a:r>
          </a:p>
          <a:p>
            <a:pPr lvl="0" eaLnBrk="0" hangingPunct="0"/>
            <a:endParaRPr lang="zh-TW" altLang="zh-TW" sz="2400" dirty="0" smtClean="0"/>
          </a:p>
          <a:p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867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1365" y="250730"/>
            <a:ext cx="8911687" cy="1280890"/>
          </a:xfrm>
        </p:spPr>
        <p:txBody>
          <a:bodyPr/>
          <a:lstStyle/>
          <a:p>
            <a:r>
              <a:rPr lang="en-US" altLang="zh-TW" b="1" dirty="0"/>
              <a:t>3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危害</a:t>
            </a:r>
            <a:r>
              <a:rPr lang="zh-TW" altLang="en-US" b="1" dirty="0"/>
              <a:t>辨識災害</a:t>
            </a:r>
            <a:r>
              <a:rPr lang="zh-TW" altLang="zh-TW" b="1" dirty="0"/>
              <a:t>類型</a:t>
            </a:r>
            <a:r>
              <a:rPr lang="en-US" altLang="zh-TW" b="1" dirty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25880" y="1254760"/>
            <a:ext cx="10668000" cy="5361940"/>
          </a:xfrm>
        </p:spPr>
        <p:txBody>
          <a:bodyPr>
            <a:noAutofit/>
          </a:bodyPr>
          <a:lstStyle/>
          <a:p>
            <a:pPr lvl="0" eaLnBrk="0" hangingPunct="0">
              <a:lnSpc>
                <a:spcPts val="4200"/>
              </a:lnSpc>
            </a:pPr>
            <a:r>
              <a:rPr lang="zh-TW" altLang="zh-TW" sz="3200" dirty="0" smtClean="0">
                <a:solidFill>
                  <a:schemeClr val="tx1"/>
                </a:solidFill>
              </a:rPr>
              <a:t>爆炸</a:t>
            </a:r>
            <a:r>
              <a:rPr lang="zh-TW" altLang="zh-TW" sz="3200" dirty="0">
                <a:solidFill>
                  <a:schemeClr val="tx1"/>
                </a:solidFill>
              </a:rPr>
              <a:t>：指壓力之急激發生或開放之結果，帶有爆音而引起膨脹之情況。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物體破裂：指容器、裝置因物理的壓力而破裂之情況，包含壓壞在內。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不當動作：指起因於身體動作不自然姿勢或動作反彈等，引起扭筋、</a:t>
            </a:r>
            <a:r>
              <a:rPr lang="zh-TW" altLang="zh-TW" sz="3200" dirty="0" smtClean="0">
                <a:solidFill>
                  <a:schemeClr val="tx1"/>
                </a:solidFill>
              </a:rPr>
              <a:t>扭腰</a:t>
            </a:r>
            <a:r>
              <a:rPr lang="zh-TW" altLang="en-US" sz="3200" dirty="0" smtClean="0">
                <a:solidFill>
                  <a:schemeClr val="tx1"/>
                </a:solidFill>
              </a:rPr>
              <a:t> </a:t>
            </a:r>
            <a:r>
              <a:rPr lang="zh-TW" altLang="zh-TW" sz="3200" dirty="0" smtClean="0">
                <a:solidFill>
                  <a:schemeClr val="tx1"/>
                </a:solidFill>
              </a:rPr>
              <a:t>及</a:t>
            </a:r>
            <a:r>
              <a:rPr lang="zh-TW" altLang="zh-TW" sz="3200" dirty="0">
                <a:solidFill>
                  <a:schemeClr val="tx1"/>
                </a:solidFill>
              </a:rPr>
              <a:t>形成類似</a:t>
            </a:r>
            <a:r>
              <a:rPr lang="zh-TW" altLang="zh-TW" sz="3200" dirty="0" smtClean="0">
                <a:solidFill>
                  <a:schemeClr val="tx1"/>
                </a:solidFill>
              </a:rPr>
              <a:t>狀態</a:t>
            </a:r>
            <a:r>
              <a:rPr lang="zh-TW" altLang="zh-TW" sz="3200" dirty="0">
                <a:solidFill>
                  <a:schemeClr val="tx1"/>
                </a:solidFill>
              </a:rPr>
              <a:t>，如不當抬舉導致肌肉骨骼傷害，或工作台</a:t>
            </a:r>
            <a:r>
              <a:rPr lang="en-US" altLang="zh-TW" sz="3200" dirty="0">
                <a:solidFill>
                  <a:schemeClr val="tx1"/>
                </a:solidFill>
              </a:rPr>
              <a:t>/</a:t>
            </a:r>
            <a:r>
              <a:rPr lang="zh-TW" altLang="zh-TW" sz="3200" dirty="0" smtClean="0">
                <a:solidFill>
                  <a:schemeClr val="tx1"/>
                </a:solidFill>
              </a:rPr>
              <a:t>椅高</a:t>
            </a:r>
            <a:r>
              <a:rPr lang="zh-TW" altLang="zh-TW" sz="3200" dirty="0">
                <a:solidFill>
                  <a:schemeClr val="tx1"/>
                </a:solidFill>
              </a:rPr>
              <a:t>度不適導致肌肉疲勞等</a:t>
            </a:r>
            <a:r>
              <a:rPr lang="zh-TW" altLang="zh-TW" sz="3200" dirty="0" smtClean="0">
                <a:solidFill>
                  <a:schemeClr val="tx1"/>
                </a:solidFill>
              </a:rPr>
              <a:t>。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化學品洩漏</a:t>
            </a:r>
            <a:r>
              <a:rPr lang="zh-TW" altLang="zh-TW" sz="3200" dirty="0"/>
              <a:t>：指容器或設備之危害性物質外洩，但未造成人員傷害之事件</a:t>
            </a:r>
            <a:r>
              <a:rPr lang="zh-TW" altLang="zh-TW" sz="3200" dirty="0" smtClean="0"/>
              <a:t>。</a:t>
            </a:r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2583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1365" y="250730"/>
            <a:ext cx="8911687" cy="1280890"/>
          </a:xfrm>
        </p:spPr>
        <p:txBody>
          <a:bodyPr/>
          <a:lstStyle/>
          <a:p>
            <a:r>
              <a:rPr lang="en-US" altLang="zh-TW" b="1" dirty="0"/>
              <a:t>3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危害</a:t>
            </a:r>
            <a:r>
              <a:rPr lang="zh-TW" altLang="en-US" b="1" dirty="0"/>
              <a:t>辨識災害</a:t>
            </a:r>
            <a:r>
              <a:rPr lang="zh-TW" altLang="zh-TW" b="1" dirty="0"/>
              <a:t>類型</a:t>
            </a:r>
            <a:r>
              <a:rPr lang="en-US" altLang="zh-TW" b="1" dirty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63980" y="1127760"/>
            <a:ext cx="10668000" cy="2158365"/>
          </a:xfrm>
        </p:spPr>
        <p:txBody>
          <a:bodyPr>
            <a:noAutofit/>
          </a:bodyPr>
          <a:lstStyle/>
          <a:p>
            <a:pPr lvl="0" eaLnBrk="0" hangingPunct="0">
              <a:lnSpc>
                <a:spcPts val="4200"/>
              </a:lnSpc>
            </a:pPr>
            <a:r>
              <a:rPr lang="zh-TW" altLang="zh-TW" sz="3200" dirty="0" smtClean="0"/>
              <a:t>環保</a:t>
            </a:r>
            <a:r>
              <a:rPr lang="zh-TW" altLang="zh-TW" sz="3200" dirty="0"/>
              <a:t>事件：指危害物質洩漏到廠外而足以影響大眾安全及健康或環境品質</a:t>
            </a:r>
            <a:r>
              <a:rPr lang="zh-TW" altLang="zh-TW" sz="3200" dirty="0" smtClean="0"/>
              <a:t>等之</a:t>
            </a:r>
            <a:r>
              <a:rPr lang="zh-TW" altLang="zh-TW" sz="3200" dirty="0"/>
              <a:t>情況</a:t>
            </a:r>
            <a:r>
              <a:rPr lang="zh-TW" altLang="zh-TW" sz="3200" dirty="0" smtClean="0"/>
              <a:t>。</a:t>
            </a:r>
            <a:endParaRPr lang="en-US" altLang="zh-TW" sz="3200" dirty="0" smtClean="0"/>
          </a:p>
          <a:p>
            <a:pPr lvl="0" eaLnBrk="0" hangingPunct="0"/>
            <a:r>
              <a:rPr lang="zh-TW" altLang="zh-TW" sz="3200" dirty="0"/>
              <a:t>其他：係指無法歸類於上述任一類之</a:t>
            </a:r>
            <a:r>
              <a:rPr lang="zh-TW" altLang="zh-TW" sz="3200" dirty="0" smtClean="0"/>
              <a:t>事件。</a:t>
            </a:r>
            <a:endParaRPr lang="zh-TW" altLang="zh-TW" sz="3200" dirty="0"/>
          </a:p>
          <a:p>
            <a:pPr lvl="0" eaLnBrk="0" hangingPunct="0">
              <a:lnSpc>
                <a:spcPts val="4200"/>
              </a:lnSpc>
            </a:pPr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0892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2485" y="527590"/>
            <a:ext cx="8911687" cy="1280890"/>
          </a:xfrm>
        </p:spPr>
        <p:txBody>
          <a:bodyPr/>
          <a:lstStyle/>
          <a:p>
            <a:r>
              <a:rPr lang="en-US" altLang="zh-TW" b="1" dirty="0"/>
              <a:t>4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現有防護設施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工程控制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47800" y="1312815"/>
            <a:ext cx="10584180" cy="5318760"/>
          </a:xfrm>
        </p:spPr>
        <p:txBody>
          <a:bodyPr>
            <a:noAutofit/>
          </a:bodyPr>
          <a:lstStyle/>
          <a:p>
            <a:pPr eaLnBrk="0" hangingPunct="0">
              <a:lnSpc>
                <a:spcPts val="4200"/>
              </a:lnSpc>
            </a:pPr>
            <a:r>
              <a:rPr lang="zh-TW" altLang="zh-TW" sz="3200" dirty="0"/>
              <a:t>工程控制：係指可避免或降低危害事件發生可能性或</a:t>
            </a:r>
            <a:r>
              <a:rPr lang="zh-TW" altLang="zh-TW" sz="3200" dirty="0" smtClean="0"/>
              <a:t>後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</a:t>
            </a:r>
            <a:r>
              <a:rPr lang="zh-TW" altLang="zh-TW" sz="3200" dirty="0" smtClean="0"/>
              <a:t>果</a:t>
            </a:r>
            <a:r>
              <a:rPr lang="zh-TW" altLang="zh-TW" sz="3200" dirty="0"/>
              <a:t>嚴重度之裝置或設備，如下：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(1)</a:t>
            </a:r>
            <a:r>
              <a:rPr lang="zh-TW" altLang="zh-TW" sz="3200" dirty="0"/>
              <a:t>墜落</a:t>
            </a:r>
            <a:r>
              <a:rPr lang="en-US" altLang="zh-TW" sz="3200" dirty="0"/>
              <a:t>/</a:t>
            </a:r>
            <a:r>
              <a:rPr lang="zh-TW" altLang="zh-TW" sz="3200" dirty="0"/>
              <a:t>滾落：護欄</a:t>
            </a:r>
            <a:r>
              <a:rPr lang="en-US" altLang="zh-TW" sz="3200" dirty="0"/>
              <a:t>/</a:t>
            </a:r>
            <a:r>
              <a:rPr lang="zh-TW" altLang="zh-TW" sz="3200" dirty="0"/>
              <a:t>護圍、安全網、安全母索、安全</a:t>
            </a:r>
            <a:r>
              <a:rPr lang="zh-TW" altLang="zh-TW" sz="3200" dirty="0" smtClean="0"/>
              <a:t>上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 smtClean="0"/>
              <a:t>        </a:t>
            </a:r>
            <a:r>
              <a:rPr lang="zh-TW" altLang="zh-TW" sz="3200" dirty="0" smtClean="0"/>
              <a:t>下</a:t>
            </a:r>
            <a:r>
              <a:rPr lang="zh-TW" altLang="zh-TW" sz="3200" dirty="0"/>
              <a:t>設備等。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(2)</a:t>
            </a:r>
            <a:r>
              <a:rPr lang="zh-TW" altLang="zh-TW" sz="3200" dirty="0"/>
              <a:t>衝撞：護欄</a:t>
            </a:r>
            <a:r>
              <a:rPr lang="en-US" altLang="zh-TW" sz="3200" dirty="0"/>
              <a:t>/</a:t>
            </a:r>
            <a:r>
              <a:rPr lang="zh-TW" altLang="zh-TW" sz="3200" dirty="0"/>
              <a:t>護圍、接觸預防裝置（包含警報、</a:t>
            </a:r>
            <a:r>
              <a:rPr lang="zh-TW" altLang="zh-TW" sz="3200" dirty="0" smtClean="0"/>
              <a:t>接觸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 smtClean="0"/>
              <a:t>        </a:t>
            </a:r>
            <a:r>
              <a:rPr lang="zh-TW" altLang="zh-TW" sz="3200" dirty="0" smtClean="0"/>
              <a:t>停止</a:t>
            </a:r>
            <a:r>
              <a:rPr lang="zh-TW" altLang="zh-TW" sz="3200" dirty="0"/>
              <a:t>裝置）等。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(3)</a:t>
            </a:r>
            <a:r>
              <a:rPr lang="zh-TW" altLang="zh-TW" sz="3200" dirty="0"/>
              <a:t>物體飛落：護欄</a:t>
            </a:r>
            <a:r>
              <a:rPr lang="en-US" altLang="zh-TW" sz="3200" dirty="0"/>
              <a:t>/</a:t>
            </a:r>
            <a:r>
              <a:rPr lang="zh-TW" altLang="zh-TW" sz="3200" dirty="0"/>
              <a:t>護圍</a:t>
            </a:r>
            <a:r>
              <a:rPr lang="en-US" altLang="zh-TW" sz="3200" dirty="0"/>
              <a:t>/</a:t>
            </a:r>
            <a:r>
              <a:rPr lang="zh-TW" altLang="zh-TW" sz="3200" dirty="0"/>
              <a:t>護網等。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(4)</a:t>
            </a:r>
            <a:r>
              <a:rPr lang="zh-TW" altLang="zh-TW" sz="3200" dirty="0"/>
              <a:t>被夾、被捲：護欄</a:t>
            </a:r>
            <a:r>
              <a:rPr lang="en-US" altLang="zh-TW" sz="3200" dirty="0"/>
              <a:t>/</a:t>
            </a:r>
            <a:r>
              <a:rPr lang="zh-TW" altLang="zh-TW" sz="3200" dirty="0"/>
              <a:t>護圍、接觸預防裝置等</a:t>
            </a:r>
            <a:r>
              <a:rPr lang="zh-TW" altLang="zh-TW" sz="3200" dirty="0" smtClean="0"/>
              <a:t>。</a:t>
            </a:r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0443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87085" y="159290"/>
            <a:ext cx="8911687" cy="1280890"/>
          </a:xfrm>
        </p:spPr>
        <p:txBody>
          <a:bodyPr/>
          <a:lstStyle/>
          <a:p>
            <a:r>
              <a:rPr lang="en-US" altLang="zh-TW" b="1" dirty="0" smtClean="0"/>
              <a:t>4.</a:t>
            </a:r>
            <a:r>
              <a:rPr lang="zh-TW" altLang="en-US" b="1" dirty="0"/>
              <a:t>現有防護設施</a:t>
            </a:r>
            <a:r>
              <a:rPr lang="en-US" altLang="zh-TW" b="1" dirty="0"/>
              <a:t>/</a:t>
            </a:r>
            <a:r>
              <a:rPr lang="zh-TW" altLang="en-US" b="1" dirty="0"/>
              <a:t>工程控制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100" y="944880"/>
            <a:ext cx="10584180" cy="5913120"/>
          </a:xfrm>
        </p:spPr>
        <p:txBody>
          <a:bodyPr>
            <a:noAutofit/>
          </a:bodyPr>
          <a:lstStyle/>
          <a:p>
            <a:pPr eaLnBrk="0" hangingPunct="0">
              <a:lnSpc>
                <a:spcPts val="4200"/>
              </a:lnSpc>
            </a:pPr>
            <a:r>
              <a:rPr lang="en-US" altLang="zh-TW" sz="3200" dirty="0" smtClean="0"/>
              <a:t>(</a:t>
            </a:r>
            <a:r>
              <a:rPr lang="en-US" altLang="zh-TW" sz="3200" dirty="0"/>
              <a:t>5)</a:t>
            </a:r>
            <a:r>
              <a:rPr lang="zh-TW" altLang="zh-TW" sz="3200" dirty="0"/>
              <a:t>與有害物等之接觸：盛液盤、沖淋設施、通風排氣</a:t>
            </a:r>
            <a:r>
              <a:rPr lang="zh-TW" altLang="zh-TW" sz="3200" dirty="0" smtClean="0"/>
              <a:t>裝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</a:t>
            </a:r>
            <a:r>
              <a:rPr lang="zh-TW" altLang="zh-TW" sz="3200" dirty="0" smtClean="0"/>
              <a:t>置</a:t>
            </a:r>
            <a:r>
              <a:rPr lang="zh-TW" altLang="zh-TW" sz="3200" dirty="0"/>
              <a:t>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(6)</a:t>
            </a:r>
            <a:r>
              <a:rPr lang="zh-TW" altLang="zh-TW" sz="3200" dirty="0"/>
              <a:t>感電：防止電擊裝置、漏電斷路器、接地設施等。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(7)</a:t>
            </a:r>
            <a:r>
              <a:rPr lang="zh-TW" altLang="zh-TW" sz="3200" dirty="0"/>
              <a:t>火災：防爆電氣設備、火災偵測器、消防設施、</a:t>
            </a:r>
            <a:r>
              <a:rPr lang="zh-TW" altLang="zh-TW" sz="3200" dirty="0" smtClean="0"/>
              <a:t>高溫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 smtClean="0"/>
              <a:t>        </a:t>
            </a:r>
            <a:r>
              <a:rPr lang="zh-TW" altLang="zh-TW" sz="3200" dirty="0" smtClean="0"/>
              <a:t>自動</a:t>
            </a:r>
            <a:r>
              <a:rPr lang="zh-TW" altLang="zh-TW" sz="3200" dirty="0"/>
              <a:t>灑水</a:t>
            </a:r>
            <a:r>
              <a:rPr lang="zh-TW" altLang="zh-TW" sz="3200" dirty="0" smtClean="0"/>
              <a:t>系統</a:t>
            </a:r>
            <a:r>
              <a:rPr lang="zh-TW" altLang="zh-TW" sz="3200" dirty="0"/>
              <a:t>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(8)</a:t>
            </a:r>
            <a:r>
              <a:rPr lang="zh-TW" altLang="zh-TW" sz="3200" dirty="0"/>
              <a:t>爆炸：防爆電氣設備、火災偵測器、消防設施、</a:t>
            </a:r>
            <a:r>
              <a:rPr lang="zh-TW" altLang="zh-TW" sz="3200" dirty="0" smtClean="0"/>
              <a:t>高溫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</a:t>
            </a:r>
            <a:r>
              <a:rPr lang="zh-TW" altLang="zh-TW" sz="3200" dirty="0" smtClean="0"/>
              <a:t>自動</a:t>
            </a:r>
            <a:r>
              <a:rPr lang="zh-TW" altLang="zh-TW" sz="3200" dirty="0"/>
              <a:t>灑水</a:t>
            </a:r>
            <a:r>
              <a:rPr lang="zh-TW" altLang="zh-TW" sz="3200" dirty="0" smtClean="0"/>
              <a:t>系統</a:t>
            </a:r>
            <a:r>
              <a:rPr lang="zh-TW" altLang="zh-TW" sz="3200" dirty="0"/>
              <a:t>等。</a:t>
            </a:r>
          </a:p>
          <a:p>
            <a:pPr>
              <a:lnSpc>
                <a:spcPts val="4200"/>
              </a:lnSpc>
            </a:pPr>
            <a:r>
              <a:rPr lang="en-US" altLang="zh-TW" sz="3200" dirty="0"/>
              <a:t>(9)</a:t>
            </a:r>
            <a:r>
              <a:rPr lang="zh-TW" altLang="zh-TW" sz="3200" dirty="0"/>
              <a:t>化學品洩漏</a:t>
            </a:r>
            <a:r>
              <a:rPr lang="zh-TW" altLang="zh-TW" sz="3200" dirty="0" smtClean="0"/>
              <a:t>：承液</a:t>
            </a:r>
            <a:r>
              <a:rPr lang="zh-TW" altLang="zh-TW" sz="3200" dirty="0"/>
              <a:t>盤、灑水系統、沖淋設施、通風</a:t>
            </a:r>
            <a:r>
              <a:rPr lang="zh-TW" altLang="zh-TW" sz="3200" dirty="0" smtClean="0"/>
              <a:t>排</a:t>
            </a:r>
            <a:endParaRPr lang="en-US" altLang="zh-TW" sz="3200" dirty="0" smtClean="0"/>
          </a:p>
          <a:p>
            <a:pPr marL="0" indent="0">
              <a:lnSpc>
                <a:spcPts val="4200"/>
              </a:lnSpc>
              <a:buNone/>
            </a:pPr>
            <a:r>
              <a:rPr lang="zh-TW" altLang="en-US" sz="3200" dirty="0" smtClean="0"/>
              <a:t>        </a:t>
            </a:r>
            <a:r>
              <a:rPr lang="zh-TW" altLang="zh-TW" sz="3200" dirty="0" smtClean="0"/>
              <a:t>氣</a:t>
            </a:r>
            <a:r>
              <a:rPr lang="zh-TW" altLang="zh-TW" sz="3200" dirty="0"/>
              <a:t>裝置等。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138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91885" y="639350"/>
            <a:ext cx="8911687" cy="1280890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4.</a:t>
            </a:r>
            <a:r>
              <a:rPr lang="zh-TW" altLang="en-US" b="1" dirty="0"/>
              <a:t>現有防護設施</a:t>
            </a:r>
            <a:r>
              <a:rPr lang="en-US" altLang="zh-TW" b="1" dirty="0" smtClean="0"/>
              <a:t>/</a:t>
            </a:r>
            <a:r>
              <a:rPr lang="zh-TW" altLang="zh-TW" b="1" dirty="0" smtClean="0"/>
              <a:t>管理控制</a:t>
            </a:r>
            <a:r>
              <a:rPr lang="zh-TW" altLang="zh-TW" b="1" dirty="0"/>
              <a:t/>
            </a:r>
            <a:br>
              <a:rPr lang="zh-TW" altLang="zh-TW" b="1" dirty="0"/>
            </a:b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88172" y="1470660"/>
            <a:ext cx="9833928" cy="500634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zh-TW" sz="3200" dirty="0"/>
              <a:t>管理控制</a:t>
            </a:r>
            <a:r>
              <a:rPr lang="zh-TW" altLang="zh-TW" sz="3200" dirty="0" smtClean="0"/>
              <a:t>：</a:t>
            </a:r>
            <a:endParaRPr lang="en-US" altLang="zh-TW" sz="3200" dirty="0" smtClean="0"/>
          </a:p>
          <a:p>
            <a:pPr marL="0" indent="0">
              <a:lnSpc>
                <a:spcPts val="4200"/>
              </a:lnSpc>
              <a:buNone/>
            </a:pPr>
            <a:r>
              <a:rPr lang="zh-TW" altLang="zh-TW" sz="3200" dirty="0" smtClean="0"/>
              <a:t>係</a:t>
            </a:r>
            <a:r>
              <a:rPr lang="zh-TW" altLang="zh-TW" sz="3200" dirty="0"/>
              <a:t>指可降低危害事件</a:t>
            </a:r>
            <a:r>
              <a:rPr lang="zh-TW" altLang="zh-TW" sz="3200" dirty="0" smtClean="0"/>
              <a:t>發生可能性</a:t>
            </a:r>
            <a:r>
              <a:rPr lang="zh-TW" altLang="zh-TW" sz="3200" dirty="0"/>
              <a:t>或後果</a:t>
            </a:r>
            <a:r>
              <a:rPr lang="zh-TW" altLang="zh-TW" sz="3200" dirty="0" smtClean="0"/>
              <a:t>嚴重</a:t>
            </a:r>
            <a:r>
              <a:rPr lang="zh-TW" altLang="zh-TW" sz="3200" dirty="0"/>
              <a:t>度</a:t>
            </a:r>
            <a:r>
              <a:rPr lang="zh-TW" altLang="zh-TW" sz="3200" dirty="0" smtClean="0"/>
              <a:t>之管理措施，如下</a:t>
            </a:r>
            <a:r>
              <a:rPr lang="zh-TW" altLang="zh-TW" sz="3200" dirty="0"/>
              <a:t>：</a:t>
            </a:r>
          </a:p>
          <a:p>
            <a:pPr marL="0" indent="0">
              <a:lnSpc>
                <a:spcPts val="4200"/>
              </a:lnSpc>
              <a:buNone/>
            </a:pPr>
            <a:r>
              <a:rPr lang="zh-TW" altLang="zh-TW" sz="3200" dirty="0"/>
              <a:t>教育訓練、各類合格證、健康檢查、緊急應變計畫或程序、工作許可、上鎖</a:t>
            </a:r>
            <a:r>
              <a:rPr lang="en-US" altLang="zh-TW" sz="3200" dirty="0"/>
              <a:t>/</a:t>
            </a:r>
            <a:r>
              <a:rPr lang="zh-TW" altLang="zh-TW" sz="3200" dirty="0"/>
              <a:t>掛簽、各種標準作業程序（</a:t>
            </a:r>
            <a:r>
              <a:rPr lang="en-US" altLang="zh-TW" sz="3200" dirty="0"/>
              <a:t>SOP</a:t>
            </a:r>
            <a:r>
              <a:rPr lang="zh-TW" altLang="zh-TW" sz="3200" dirty="0"/>
              <a:t>）、日常巡檢、定期檢查、承攬管理、採購管理、變更管理、人員全程監視等。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4869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4378373" y="2638168"/>
            <a:ext cx="3962400" cy="2413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118749" y="3121393"/>
            <a:ext cx="2654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/>
              <a:t>  </a:t>
            </a:r>
            <a:r>
              <a:rPr lang="zh-TW" altLang="en-US" sz="4400" b="1" dirty="0" smtClean="0"/>
              <a:t>實驗室</a:t>
            </a:r>
            <a:endParaRPr lang="en-US" altLang="zh-TW" sz="4400" b="1" dirty="0" smtClean="0"/>
          </a:p>
          <a:p>
            <a:r>
              <a:rPr lang="zh-TW" altLang="en-US" sz="4400" b="1" dirty="0" smtClean="0"/>
              <a:t>事故</a:t>
            </a:r>
            <a:r>
              <a:rPr lang="zh-TW" altLang="en-US" sz="4400" b="1" dirty="0"/>
              <a:t>產生</a:t>
            </a:r>
          </a:p>
        </p:txBody>
      </p:sp>
      <p:sp>
        <p:nvSpPr>
          <p:cNvPr id="7" name="向下箭號 6"/>
          <p:cNvSpPr/>
          <p:nvPr/>
        </p:nvSpPr>
        <p:spPr>
          <a:xfrm rot="2135774">
            <a:off x="7892352" y="2241404"/>
            <a:ext cx="1003300" cy="107227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 rot="18664231">
            <a:off x="3686127" y="2258962"/>
            <a:ext cx="1003300" cy="123203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8892639" y="1473200"/>
            <a:ext cx="3149600" cy="1193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92D05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194800" y="1799681"/>
            <a:ext cx="29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不安全的行為</a:t>
            </a:r>
            <a:endParaRPr lang="zh-TW" altLang="en-US" sz="3200" dirty="0"/>
          </a:p>
        </p:txBody>
      </p:sp>
      <p:sp>
        <p:nvSpPr>
          <p:cNvPr id="11" name="圓角矩形 10"/>
          <p:cNvSpPr/>
          <p:nvPr/>
        </p:nvSpPr>
        <p:spPr>
          <a:xfrm>
            <a:off x="411431" y="1799681"/>
            <a:ext cx="3149600" cy="1193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38712" y="2104193"/>
            <a:ext cx="29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不安全的環境</a:t>
            </a:r>
            <a:endParaRPr lang="zh-TW" altLang="en-US" sz="3200" dirty="0"/>
          </a:p>
        </p:txBody>
      </p:sp>
      <p:sp>
        <p:nvSpPr>
          <p:cNvPr id="13" name="矩形圖說文字 12"/>
          <p:cNvSpPr/>
          <p:nvPr/>
        </p:nvSpPr>
        <p:spPr>
          <a:xfrm>
            <a:off x="8577478" y="4534188"/>
            <a:ext cx="3381871" cy="2045213"/>
          </a:xfrm>
          <a:prstGeom prst="wedgeRectCallout">
            <a:avLst>
              <a:gd name="adj1" fmla="val 5567"/>
              <a:gd name="adj2" fmla="val -1372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8712879" y="4661105"/>
            <a:ext cx="3161621" cy="1815882"/>
          </a:xfrm>
          <a:prstGeom prst="rect">
            <a:avLst/>
          </a:prstGeom>
          <a:solidFill>
            <a:srgbClr val="019BBF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1.</a:t>
            </a:r>
            <a:r>
              <a:rPr lang="zh-TW" altLang="en-US" sz="2800" dirty="0" smtClean="0"/>
              <a:t>不適當的</a:t>
            </a:r>
            <a:r>
              <a:rPr lang="zh-TW" altLang="en-US" sz="2800" dirty="0" smtClean="0">
                <a:solidFill>
                  <a:srgbClr val="FF0000"/>
                </a:solidFill>
              </a:rPr>
              <a:t>態度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en-US" altLang="zh-TW" sz="2800" dirty="0" smtClean="0"/>
              <a:t>2.</a:t>
            </a:r>
            <a:r>
              <a:rPr lang="zh-TW" altLang="en-US" sz="2800" dirty="0" smtClean="0"/>
              <a:t>缺乏</a:t>
            </a:r>
            <a:r>
              <a:rPr lang="zh-TW" altLang="en-US" sz="2800" dirty="0" smtClean="0">
                <a:solidFill>
                  <a:srgbClr val="FF0000"/>
                </a:solidFill>
              </a:rPr>
              <a:t>知識</a:t>
            </a:r>
            <a:r>
              <a:rPr lang="zh-TW" altLang="en-US" sz="2800" dirty="0" smtClean="0"/>
              <a:t>或</a:t>
            </a:r>
            <a:r>
              <a:rPr lang="zh-TW" altLang="en-US" sz="2800" dirty="0" smtClean="0">
                <a:solidFill>
                  <a:srgbClr val="FF0000"/>
                </a:solidFill>
              </a:rPr>
              <a:t>技能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en-US" altLang="zh-TW" sz="2800" dirty="0" smtClean="0"/>
              <a:t>3.</a:t>
            </a:r>
            <a:r>
              <a:rPr lang="zh-TW" altLang="en-US" sz="2800" dirty="0" smtClean="0"/>
              <a:t>不適當的機械或</a:t>
            </a:r>
            <a:endParaRPr lang="en-US" altLang="zh-TW" sz="2800" dirty="0" smtClean="0"/>
          </a:p>
          <a:p>
            <a:r>
              <a:rPr lang="zh-TW" altLang="en-US" sz="2800" dirty="0"/>
              <a:t> </a:t>
            </a:r>
            <a:r>
              <a:rPr lang="zh-TW" altLang="en-US" sz="2800" dirty="0" smtClean="0"/>
              <a:t>  物質的</a:t>
            </a:r>
            <a:r>
              <a:rPr lang="zh-TW" altLang="en-US" sz="2800" dirty="0" smtClean="0">
                <a:solidFill>
                  <a:srgbClr val="FF0000"/>
                </a:solidFill>
              </a:rPr>
              <a:t>操作行為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5" name="矩形圖說文字 14"/>
          <p:cNvSpPr/>
          <p:nvPr/>
        </p:nvSpPr>
        <p:spPr>
          <a:xfrm>
            <a:off x="951426" y="4700088"/>
            <a:ext cx="3671373" cy="2030911"/>
          </a:xfrm>
          <a:prstGeom prst="wedgeRectCallout">
            <a:avLst>
              <a:gd name="adj1" fmla="val -2319"/>
              <a:gd name="adj2" fmla="val -1366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36275" y="4800600"/>
            <a:ext cx="3424295" cy="1815882"/>
          </a:xfrm>
          <a:prstGeom prst="rect">
            <a:avLst/>
          </a:prstGeom>
          <a:solidFill>
            <a:srgbClr val="019BBF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實驗室內各項硬體設備的</a:t>
            </a:r>
            <a:r>
              <a:rPr lang="zh-TW" altLang="en-US" sz="2800" dirty="0" smtClean="0">
                <a:solidFill>
                  <a:srgbClr val="FF0000"/>
                </a:solidFill>
              </a:rPr>
              <a:t>陳設放置</a:t>
            </a:r>
            <a:r>
              <a:rPr lang="zh-TW" altLang="en-US" sz="2800" dirty="0" smtClean="0"/>
              <a:t>或</a:t>
            </a:r>
            <a:r>
              <a:rPr lang="zh-TW" altLang="en-US" sz="2800" dirty="0" smtClean="0">
                <a:solidFill>
                  <a:srgbClr val="FF0000"/>
                </a:solidFill>
              </a:rPr>
              <a:t>維護不當</a:t>
            </a:r>
            <a:r>
              <a:rPr lang="zh-TW" altLang="en-US" sz="2800" dirty="0" smtClean="0"/>
              <a:t>而形成不安全的環境。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6057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0925" y="608870"/>
            <a:ext cx="8911687" cy="1280890"/>
          </a:xfrm>
        </p:spPr>
        <p:txBody>
          <a:bodyPr/>
          <a:lstStyle/>
          <a:p>
            <a:r>
              <a:rPr lang="en-US" altLang="zh-TW" b="1" dirty="0" smtClean="0"/>
              <a:t>4.</a:t>
            </a:r>
            <a:r>
              <a:rPr lang="zh-TW" altLang="en-US" b="1" dirty="0"/>
              <a:t>現有防護設施</a:t>
            </a:r>
            <a:r>
              <a:rPr lang="en-US" altLang="zh-TW" b="1" dirty="0" smtClean="0"/>
              <a:t>/</a:t>
            </a:r>
            <a:r>
              <a:rPr lang="zh-TW" altLang="zh-TW" b="1" dirty="0" smtClean="0"/>
              <a:t>個人</a:t>
            </a:r>
            <a:r>
              <a:rPr lang="zh-TW" altLang="zh-TW" b="1" dirty="0"/>
              <a:t>防護具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30924" y="1432560"/>
            <a:ext cx="9840375" cy="5222240"/>
          </a:xfrm>
        </p:spPr>
        <p:txBody>
          <a:bodyPr>
            <a:noAutofit/>
          </a:bodyPr>
          <a:lstStyle/>
          <a:p>
            <a:pPr marL="0" indent="0">
              <a:lnSpc>
                <a:spcPts val="4200"/>
              </a:lnSpc>
              <a:buNone/>
            </a:pPr>
            <a:r>
              <a:rPr lang="zh-TW" altLang="zh-TW" sz="3200" dirty="0"/>
              <a:t>個人防護具：係指可避免人員與危害源接觸，或減輕人員</a:t>
            </a:r>
            <a:r>
              <a:rPr lang="zh-TW" altLang="zh-TW" sz="3200" dirty="0" smtClean="0"/>
              <a:t>接觸後</a:t>
            </a:r>
            <a:r>
              <a:rPr lang="zh-TW" altLang="zh-TW" sz="3200" dirty="0"/>
              <a:t>之後果嚴重度的個人用防護器具，如下：</a:t>
            </a:r>
          </a:p>
          <a:p>
            <a:r>
              <a:rPr lang="en-US" altLang="zh-TW" sz="3200" dirty="0"/>
              <a:t>(1)</a:t>
            </a:r>
            <a:r>
              <a:rPr lang="zh-TW" altLang="zh-TW" sz="3200" dirty="0"/>
              <a:t>呼吸防護：如簡易型口罩、防塵口罩、濾毒罐</a:t>
            </a:r>
            <a:r>
              <a:rPr lang="zh-TW" altLang="zh-TW" sz="3200" dirty="0" smtClean="0"/>
              <a:t>呼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</a:t>
            </a:r>
            <a:r>
              <a:rPr lang="zh-TW" altLang="zh-TW" sz="3200" dirty="0" smtClean="0"/>
              <a:t>吸</a:t>
            </a:r>
            <a:r>
              <a:rPr lang="zh-TW" altLang="zh-TW" sz="3200" dirty="0"/>
              <a:t>防護具</a:t>
            </a:r>
            <a:r>
              <a:rPr lang="zh-TW" altLang="zh-TW" sz="3200" dirty="0" smtClean="0"/>
              <a:t>、濾毒罐</a:t>
            </a:r>
            <a:r>
              <a:rPr lang="zh-TW" altLang="zh-TW" sz="3200" dirty="0"/>
              <a:t>輸氣管面罩等。</a:t>
            </a:r>
          </a:p>
          <a:p>
            <a:r>
              <a:rPr lang="en-US" altLang="zh-TW" sz="3200" dirty="0"/>
              <a:t>(2)</a:t>
            </a:r>
            <a:r>
              <a:rPr lang="zh-TW" altLang="zh-TW" sz="3200" dirty="0"/>
              <a:t>手部防護：防火手套、防凍手套、耐酸鹼手套</a:t>
            </a:r>
            <a:r>
              <a:rPr lang="zh-TW" altLang="zh-TW" sz="3200" dirty="0" smtClean="0"/>
              <a:t>、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 smtClean="0"/>
              <a:t>        </a:t>
            </a:r>
            <a:r>
              <a:rPr lang="zh-TW" altLang="zh-TW" sz="3200" dirty="0" smtClean="0"/>
              <a:t>絕緣</a:t>
            </a:r>
            <a:r>
              <a:rPr lang="zh-TW" altLang="zh-TW" sz="3200" dirty="0"/>
              <a:t>手套等。</a:t>
            </a:r>
          </a:p>
          <a:p>
            <a:r>
              <a:rPr lang="en-US" altLang="zh-TW" sz="3200" dirty="0"/>
              <a:t>(3)</a:t>
            </a:r>
            <a:r>
              <a:rPr lang="zh-TW" altLang="zh-TW" sz="3200" dirty="0"/>
              <a:t>其他：安全面罩、安全眼鏡、護目鏡、安全鞋</a:t>
            </a:r>
            <a:r>
              <a:rPr lang="zh-TW" altLang="zh-TW" sz="3200" dirty="0" smtClean="0"/>
              <a:t>、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</a:t>
            </a:r>
            <a:r>
              <a:rPr lang="zh-TW" altLang="zh-TW" sz="3200" dirty="0" smtClean="0"/>
              <a:t>安全帶</a:t>
            </a:r>
            <a:r>
              <a:rPr lang="zh-TW" altLang="zh-TW" sz="3200" dirty="0"/>
              <a:t>、</a:t>
            </a:r>
            <a:r>
              <a:rPr lang="zh-TW" altLang="zh-TW" sz="3200" dirty="0" smtClean="0"/>
              <a:t>安全帽</a:t>
            </a:r>
            <a:r>
              <a:rPr lang="zh-TW" altLang="zh-TW" sz="3200" dirty="0"/>
              <a:t>等。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15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6792" y="376460"/>
            <a:ext cx="8911687" cy="1280890"/>
          </a:xfrm>
        </p:spPr>
        <p:txBody>
          <a:bodyPr/>
          <a:lstStyle/>
          <a:p>
            <a:pPr lvl="0">
              <a:lnSpc>
                <a:spcPts val="4500"/>
              </a:lnSpc>
            </a:pP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5</a:t>
            </a: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.</a:t>
            </a: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評估風險</a:t>
            </a: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  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嚴重度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365076"/>
              </p:ext>
            </p:extLst>
          </p:nvPr>
        </p:nvGraphicFramePr>
        <p:xfrm>
          <a:off x="1219201" y="1782275"/>
          <a:ext cx="9982199" cy="39557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20699">
                  <a:extLst>
                    <a:ext uri="{9D8B030D-6E8A-4147-A177-3AD203B41FA5}">
                      <a16:colId xmlns:a16="http://schemas.microsoft.com/office/drawing/2014/main" val="8024506"/>
                    </a:ext>
                  </a:extLst>
                </a:gridCol>
                <a:gridCol w="435467">
                  <a:extLst>
                    <a:ext uri="{9D8B030D-6E8A-4147-A177-3AD203B41FA5}">
                      <a16:colId xmlns:a16="http://schemas.microsoft.com/office/drawing/2014/main" val="1275853330"/>
                    </a:ext>
                  </a:extLst>
                </a:gridCol>
                <a:gridCol w="4064769">
                  <a:extLst>
                    <a:ext uri="{9D8B030D-6E8A-4147-A177-3AD203B41FA5}">
                      <a16:colId xmlns:a16="http://schemas.microsoft.com/office/drawing/2014/main" val="4214548386"/>
                    </a:ext>
                  </a:extLst>
                </a:gridCol>
                <a:gridCol w="4961264">
                  <a:extLst>
                    <a:ext uri="{9D8B030D-6E8A-4147-A177-3AD203B41FA5}">
                      <a16:colId xmlns:a16="http://schemas.microsoft.com/office/drawing/2014/main" val="1570873694"/>
                    </a:ext>
                  </a:extLst>
                </a:gridCol>
              </a:tblGrid>
              <a:tr h="338625">
                <a:tc gridSpan="2"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等級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人員傷亡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危害影響範圍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extLst>
                  <a:ext uri="{0D108BD9-81ED-4DB2-BD59-A6C34878D82A}">
                    <a16:rowId xmlns:a16="http://schemas.microsoft.com/office/drawing/2014/main" val="3794090174"/>
                  </a:ext>
                </a:extLst>
              </a:tr>
              <a:tr h="829868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S4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重大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造成一人以上死亡、三人以上受傷、或是暴露於無法復原之職業病或致癌的環境中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危害影響範圍擴及場所外，對環境及公眾健康有立即及持續衝擊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665154965"/>
                  </a:ext>
                </a:extLst>
              </a:tr>
              <a:tr h="829868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S3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造成永久失能或可復原之職業病的災害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危害影響範圍除場所內外，對環境及公眾健康有暫時性衝擊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2359347623"/>
                  </a:ext>
                </a:extLst>
              </a:tr>
              <a:tr h="715329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S2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須外送就醫，且造成工時損失之災害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少量危害物質洩漏；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危害影響限於場所局部區域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2732693203"/>
                  </a:ext>
                </a:extLst>
              </a:tr>
              <a:tr h="1072994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S1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輕度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輕度傷害：</a:t>
                      </a: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僅須急救處理，或外送就醫，但未造成工時損失災害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微量危害物質洩漏；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危害影響限於局部設備附近，或無明顯危害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312212120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68492" y="5862948"/>
            <a:ext cx="9732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備註：上述分級基準，可須依實際需求予以調整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包含等級之增減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7625" y="408210"/>
            <a:ext cx="8911687" cy="1280890"/>
          </a:xfrm>
        </p:spPr>
        <p:txBody>
          <a:bodyPr>
            <a:normAutofit fontScale="90000"/>
          </a:bodyPr>
          <a:lstStyle/>
          <a:p>
            <a:pPr>
              <a:lnSpc>
                <a:spcPts val="4500"/>
              </a:lnSpc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5.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評估風險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 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危害發生機率等級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(P)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524233"/>
              </p:ext>
            </p:extLst>
          </p:nvPr>
        </p:nvGraphicFramePr>
        <p:xfrm>
          <a:off x="2383374" y="1689100"/>
          <a:ext cx="8360827" cy="46736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94339">
                  <a:extLst>
                    <a:ext uri="{9D8B030D-6E8A-4147-A177-3AD203B41FA5}">
                      <a16:colId xmlns:a16="http://schemas.microsoft.com/office/drawing/2014/main" val="373727655"/>
                    </a:ext>
                  </a:extLst>
                </a:gridCol>
                <a:gridCol w="1038087">
                  <a:extLst>
                    <a:ext uri="{9D8B030D-6E8A-4147-A177-3AD203B41FA5}">
                      <a16:colId xmlns:a16="http://schemas.microsoft.com/office/drawing/2014/main" val="3938217333"/>
                    </a:ext>
                  </a:extLst>
                </a:gridCol>
                <a:gridCol w="2688330">
                  <a:extLst>
                    <a:ext uri="{9D8B030D-6E8A-4147-A177-3AD203B41FA5}">
                      <a16:colId xmlns:a16="http://schemas.microsoft.com/office/drawing/2014/main" val="1121004148"/>
                    </a:ext>
                  </a:extLst>
                </a:gridCol>
                <a:gridCol w="4040071">
                  <a:extLst>
                    <a:ext uri="{9D8B030D-6E8A-4147-A177-3AD203B41FA5}">
                      <a16:colId xmlns:a16="http://schemas.microsoft.com/office/drawing/2014/main" val="2486285658"/>
                    </a:ext>
                  </a:extLst>
                </a:gridCol>
              </a:tblGrid>
              <a:tr h="541172">
                <a:tc gridSpan="2">
                  <a:txBody>
                    <a:bodyPr/>
                    <a:lstStyle/>
                    <a:p>
                      <a:pPr marL="405130" marR="405130" algn="ctr" eaLnBrk="0" hangingPunct="0"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405130" marR="405130" algn="ctr" eaLnBrk="0" hangingPunct="0"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等級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84505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484505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預期</a:t>
                      </a:r>
                      <a:r>
                        <a:rPr lang="zh-TW" sz="1600" u="sng" kern="0" dirty="0">
                          <a:effectLst/>
                        </a:rPr>
                        <a:t>危害事件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484505" eaLnBrk="0" hangingPunct="0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發生之可能性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9620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endParaRPr lang="en-US" altLang="zh-TW" sz="2000" u="sng" kern="0" dirty="0" smtClean="0">
                        <a:effectLst/>
                      </a:endParaRPr>
                    </a:p>
                    <a:p>
                      <a:pPr marL="769620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防護</a:t>
                      </a:r>
                      <a:r>
                        <a:rPr lang="zh-TW" sz="1600" u="sng" kern="0" dirty="0">
                          <a:effectLst/>
                        </a:rPr>
                        <a:t>設施之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617220" eaLnBrk="0" hangingPunct="0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完整性及有效性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3807251"/>
                  </a:ext>
                </a:extLst>
              </a:tr>
              <a:tr h="1034872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7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128905" marR="111125" algn="ctr" eaLnBrk="0" hangingPunct="0">
                        <a:spcBef>
                          <a:spcPts val="91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極可能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</a:t>
                      </a:r>
                      <a:r>
                        <a:rPr lang="zh-TW" sz="1600" u="sng" kern="0" dirty="0">
                          <a:effectLst/>
                        </a:rPr>
                        <a:t>年 </a:t>
                      </a:r>
                      <a:r>
                        <a:rPr lang="en-US" sz="1600" u="sng" kern="0" dirty="0">
                          <a:effectLst/>
                        </a:rPr>
                        <a:t>3 </a:t>
                      </a:r>
                      <a:r>
                        <a:rPr lang="zh-TW" sz="1600" u="sng" kern="0" dirty="0">
                          <a:effectLst/>
                        </a:rPr>
                        <a:t>次（含）以上；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spc="30" dirty="0">
                          <a:effectLst/>
                        </a:rPr>
                        <a:t>在製程、活動或服務之生</a:t>
                      </a:r>
                      <a:r>
                        <a:rPr lang="zh-TW" sz="1600" u="sng" kern="0" spc="-10" dirty="0">
                          <a:effectLst/>
                        </a:rPr>
                        <a:t>命週期內可能會發生 </a:t>
                      </a:r>
                      <a:r>
                        <a:rPr lang="en-US" sz="1600" u="sng" kern="0" dirty="0">
                          <a:effectLst/>
                        </a:rPr>
                        <a:t>3</a:t>
                      </a:r>
                      <a:r>
                        <a:rPr lang="zh-TW" sz="1600" u="sng" kern="0" dirty="0">
                          <a:effectLst/>
                        </a:rPr>
                        <a:t>次以上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未</a:t>
                      </a:r>
                      <a:r>
                        <a:rPr lang="zh-TW" sz="1600" u="sng" kern="0" dirty="0">
                          <a:effectLst/>
                        </a:rPr>
                        <a:t>設置必要的防護設施，或所</a:t>
                      </a:r>
                      <a:r>
                        <a:rPr lang="zh-TW" sz="1600" u="sng" kern="0" dirty="0" smtClean="0">
                          <a:effectLst/>
                        </a:rPr>
                        <a:t>設</a:t>
                      </a:r>
                      <a:r>
                        <a:rPr lang="zh-TW" altLang="zh-TW" sz="1600" u="sng" kern="0" dirty="0" smtClean="0">
                          <a:effectLst/>
                        </a:rPr>
                        <a:t>置之防護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設施</a:t>
                      </a:r>
                      <a:r>
                        <a:rPr lang="zh-TW" sz="1600" u="sng" kern="0" dirty="0">
                          <a:effectLst/>
                        </a:rPr>
                        <a:t>並無法發揮其功能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11013206"/>
                  </a:ext>
                </a:extLst>
              </a:tr>
              <a:tr h="1034872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7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</a:rPr>
                        <a:t> </a:t>
                      </a:r>
                      <a:endParaRPr lang="zh-TW" sz="1600" u="sng" kern="100" dirty="0">
                        <a:effectLst/>
                      </a:endParaRPr>
                    </a:p>
                    <a:p>
                      <a:pPr marL="294640" marR="122555" indent="-152400" eaLnBrk="0" hangingPunct="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較有可</a:t>
                      </a:r>
                      <a:r>
                        <a:rPr lang="zh-TW" sz="1600" u="sng" kern="0" spc="-1200" dirty="0">
                          <a:effectLst/>
                        </a:rPr>
                        <a:t>能</a:t>
                      </a:r>
                      <a:endParaRPr lang="zh-TW" sz="1600" u="sng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</a:t>
                      </a:r>
                      <a:r>
                        <a:rPr lang="zh-TW" sz="1600" u="sng" kern="0" dirty="0">
                          <a:effectLst/>
                        </a:rPr>
                        <a:t>年至少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</a:t>
                      </a:r>
                      <a:endParaRPr lang="zh-TW" sz="1600" u="sng" kern="100" dirty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在製程、活動或服務之生命週期內可能會發生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至</a:t>
                      </a:r>
                      <a:r>
                        <a:rPr lang="en-US" sz="1600" u="sng" kern="0" dirty="0">
                          <a:effectLst/>
                        </a:rPr>
                        <a:t>3 </a:t>
                      </a:r>
                      <a:r>
                        <a:rPr lang="zh-TW" sz="1600" u="sng" kern="0" dirty="0">
                          <a:effectLst/>
                        </a:rPr>
                        <a:t>次以上</a:t>
                      </a:r>
                      <a:endParaRPr lang="zh-TW" sz="1600" u="sng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僅</a:t>
                      </a:r>
                      <a:r>
                        <a:rPr lang="zh-TW" sz="1600" u="sng" kern="0" dirty="0">
                          <a:effectLst/>
                        </a:rPr>
                        <a:t>設置部分必要的防護設施，</a:t>
                      </a:r>
                      <a:r>
                        <a:rPr lang="zh-TW" sz="1600" u="sng" kern="0" dirty="0" smtClean="0">
                          <a:effectLst/>
                        </a:rPr>
                        <a:t>或</a:t>
                      </a:r>
                      <a:r>
                        <a:rPr lang="zh-TW" altLang="zh-TW" sz="1600" u="sng" kern="0" dirty="0" smtClean="0">
                          <a:effectLst/>
                        </a:rPr>
                        <a:t>對已設置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71755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之</a:t>
                      </a:r>
                      <a:r>
                        <a:rPr lang="zh-TW" sz="1600" u="sng" kern="0" dirty="0">
                          <a:effectLst/>
                        </a:rPr>
                        <a:t>防護設施，未定期維</a:t>
                      </a:r>
                      <a:r>
                        <a:rPr lang="zh-TW" sz="1600" u="sng" kern="0" spc="-1200" dirty="0">
                          <a:effectLst/>
                        </a:rPr>
                        <a:t>護</a:t>
                      </a:r>
                      <a:r>
                        <a:rPr lang="en-US" sz="1600" u="sng" kern="0" dirty="0">
                          <a:effectLst/>
                        </a:rPr>
                        <a:t>  </a:t>
                      </a:r>
                      <a:r>
                        <a:rPr lang="zh-TW" altLang="en-US" sz="1600" u="sng" kern="0" dirty="0" smtClean="0">
                          <a:effectLst/>
                        </a:rPr>
                        <a:t> </a:t>
                      </a:r>
                      <a:r>
                        <a:rPr lang="zh-TW" sz="1600" u="sng" kern="0" dirty="0" smtClean="0">
                          <a:effectLst/>
                        </a:rPr>
                        <a:t>保養</a:t>
                      </a:r>
                      <a:r>
                        <a:rPr lang="zh-TW" sz="1600" u="sng" kern="0" dirty="0">
                          <a:effectLst/>
                        </a:rPr>
                        <a:t>或監督查核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98786711"/>
                  </a:ext>
                </a:extLst>
              </a:tr>
              <a:tr h="780110"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128905" marR="111125" algn="ctr" eaLnBrk="0" hangingPunct="0"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有可能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 </a:t>
                      </a:r>
                      <a:r>
                        <a:rPr lang="en-US" sz="1600" u="sng" kern="0" dirty="0">
                          <a:effectLst/>
                        </a:rPr>
                        <a:t>10 </a:t>
                      </a:r>
                      <a:r>
                        <a:rPr lang="zh-TW" sz="1600" u="sng" kern="0" dirty="0">
                          <a:effectLst/>
                        </a:rPr>
                        <a:t>年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在製程、活動或服務之生命週期內可能會發生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已</a:t>
                      </a:r>
                      <a:r>
                        <a:rPr lang="zh-TW" sz="1600" u="sng" kern="0" dirty="0">
                          <a:effectLst/>
                        </a:rPr>
                        <a:t>設置必要的防護設施，且有</a:t>
                      </a:r>
                      <a:r>
                        <a:rPr lang="zh-TW" sz="1600" u="sng" kern="0" dirty="0" smtClean="0">
                          <a:effectLst/>
                        </a:rPr>
                        <a:t>定</a:t>
                      </a:r>
                      <a:r>
                        <a:rPr lang="zh-TW" altLang="zh-TW" sz="1600" u="sng" kern="0" dirty="0" smtClean="0">
                          <a:effectLst/>
                        </a:rPr>
                        <a:t>期維護保養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71755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或</a:t>
                      </a:r>
                      <a:r>
                        <a:rPr lang="zh-TW" sz="1600" u="sng" kern="0" dirty="0">
                          <a:effectLst/>
                        </a:rPr>
                        <a:t>監督查核使其維持</a:t>
                      </a:r>
                      <a:r>
                        <a:rPr lang="zh-TW" sz="1600" u="sng" kern="0" spc="-1200" dirty="0">
                          <a:effectLst/>
                        </a:rPr>
                        <a:t>在</a:t>
                      </a:r>
                      <a:r>
                        <a:rPr lang="en-US" sz="1600" u="sng" kern="0" dirty="0">
                          <a:effectLst/>
                        </a:rPr>
                        <a:t>   </a:t>
                      </a:r>
                      <a:r>
                        <a:rPr lang="zh-TW" sz="1600" u="sng" kern="0" dirty="0" smtClean="0">
                          <a:effectLst/>
                        </a:rPr>
                        <a:t>可</a:t>
                      </a:r>
                      <a:r>
                        <a:rPr lang="zh-TW" sz="1600" u="sng" kern="0" dirty="0">
                          <a:effectLst/>
                        </a:rPr>
                        <a:t>用狀態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76558341"/>
                  </a:ext>
                </a:extLst>
              </a:tr>
              <a:tr h="1019050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2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294640" marR="122555" indent="-152400" eaLnBrk="0" hangingPunct="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不太可</a:t>
                      </a:r>
                      <a:r>
                        <a:rPr lang="zh-TW" sz="1600" u="sng" kern="0" spc="-1200" dirty="0">
                          <a:effectLst/>
                        </a:rPr>
                        <a:t>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marR="58420" algn="just" eaLnBrk="0" hangingPunct="0">
                        <a:lnSpc>
                          <a:spcPct val="10100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endParaRPr lang="en-US" sz="1400" u="sng" kern="0" dirty="0" smtClean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10100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 smtClean="0">
                          <a:effectLst/>
                        </a:rPr>
                        <a:t>10 </a:t>
                      </a:r>
                      <a:r>
                        <a:rPr lang="zh-TW" sz="1600" u="sng" kern="0" spc="-40" dirty="0">
                          <a:effectLst/>
                        </a:rPr>
                        <a:t>年以上可能發生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 </a:t>
                      </a:r>
                      <a:r>
                        <a:rPr lang="zh-TW" sz="1600" u="sng" kern="0" spc="30" dirty="0">
                          <a:effectLst/>
                        </a:rPr>
                        <a:t>在製程、活動或服務之生</a:t>
                      </a:r>
                      <a:r>
                        <a:rPr lang="zh-TW" sz="1600" u="sng" kern="0" dirty="0">
                          <a:effectLst/>
                        </a:rPr>
                        <a:t>命週期內可能不太會發生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除</a:t>
                      </a:r>
                      <a:r>
                        <a:rPr lang="zh-TW" sz="1600" u="sng" kern="0" dirty="0">
                          <a:effectLst/>
                        </a:rPr>
                        <a:t>已設置必要的防護設施外，</a:t>
                      </a:r>
                      <a:r>
                        <a:rPr lang="zh-TW" sz="1600" u="sng" kern="0" dirty="0" smtClean="0">
                          <a:effectLst/>
                        </a:rPr>
                        <a:t>另</a:t>
                      </a:r>
                      <a:r>
                        <a:rPr lang="zh-TW" altLang="zh-TW" sz="1600" u="sng" kern="0" dirty="0" smtClean="0">
                          <a:effectLst/>
                        </a:rPr>
                        <a:t>增設其他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83820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防護</a:t>
                      </a:r>
                      <a:r>
                        <a:rPr lang="zh-TW" sz="1600" u="sng" kern="0" dirty="0">
                          <a:effectLst/>
                        </a:rPr>
                        <a:t>設施，且有定期維</a:t>
                      </a:r>
                      <a:r>
                        <a:rPr lang="zh-TW" sz="1600" u="sng" kern="0" spc="-1200" dirty="0">
                          <a:effectLst/>
                        </a:rPr>
                        <a:t>護</a:t>
                      </a:r>
                      <a:r>
                        <a:rPr lang="en-US" sz="1600" u="sng" kern="0" dirty="0">
                          <a:effectLst/>
                        </a:rPr>
                        <a:t>  </a:t>
                      </a:r>
                      <a:r>
                        <a:rPr lang="zh-TW" sz="1600" u="sng" kern="0" dirty="0" smtClean="0">
                          <a:effectLst/>
                        </a:rPr>
                        <a:t>保養</a:t>
                      </a:r>
                      <a:r>
                        <a:rPr lang="zh-TW" sz="1600" u="sng" kern="0" dirty="0">
                          <a:effectLst/>
                        </a:rPr>
                        <a:t>或監督查核，以維持其應有的功能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291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6044" y="543818"/>
            <a:ext cx="7467600" cy="1081782"/>
          </a:xfrm>
        </p:spPr>
        <p:txBody>
          <a:bodyPr>
            <a:normAutofit fontScale="90000"/>
          </a:bodyPr>
          <a:lstStyle/>
          <a:p>
            <a:pPr>
              <a:lnSpc>
                <a:spcPts val="4200"/>
              </a:lnSpc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5.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評估</a:t>
            </a: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風險</a:t>
            </a: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    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風險值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917700" y="1438176"/>
            <a:ext cx="9017000" cy="5061176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評估風險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</a:t>
            </a: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風險矩陣</a:t>
            </a:r>
            <a:endParaRPr lang="en-US" altLang="zh-TW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風險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(R)=</a:t>
            </a:r>
            <a:r>
              <a:rPr lang="zh-TW" altLang="en-US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嚴重度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(S)*</a:t>
            </a:r>
            <a:r>
              <a:rPr lang="zh-TW" altLang="en-US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可能性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(P)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67773"/>
              </p:ext>
            </p:extLst>
          </p:nvPr>
        </p:nvGraphicFramePr>
        <p:xfrm>
          <a:off x="2972753" y="3092464"/>
          <a:ext cx="7438072" cy="267691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85448">
                  <a:extLst>
                    <a:ext uri="{9D8B030D-6E8A-4147-A177-3AD203B41FA5}">
                      <a16:colId xmlns:a16="http://schemas.microsoft.com/office/drawing/2014/main" val="2952656459"/>
                    </a:ext>
                  </a:extLst>
                </a:gridCol>
                <a:gridCol w="1185448">
                  <a:extLst>
                    <a:ext uri="{9D8B030D-6E8A-4147-A177-3AD203B41FA5}">
                      <a16:colId xmlns:a16="http://schemas.microsoft.com/office/drawing/2014/main" val="3234453542"/>
                    </a:ext>
                  </a:extLst>
                </a:gridCol>
                <a:gridCol w="1251789">
                  <a:extLst>
                    <a:ext uri="{9D8B030D-6E8A-4147-A177-3AD203B41FA5}">
                      <a16:colId xmlns:a16="http://schemas.microsoft.com/office/drawing/2014/main" val="254342597"/>
                    </a:ext>
                  </a:extLst>
                </a:gridCol>
                <a:gridCol w="1138061">
                  <a:extLst>
                    <a:ext uri="{9D8B030D-6E8A-4147-A177-3AD203B41FA5}">
                      <a16:colId xmlns:a16="http://schemas.microsoft.com/office/drawing/2014/main" val="3369108143"/>
                    </a:ext>
                  </a:extLst>
                </a:gridCol>
                <a:gridCol w="1338663">
                  <a:extLst>
                    <a:ext uri="{9D8B030D-6E8A-4147-A177-3AD203B41FA5}">
                      <a16:colId xmlns:a16="http://schemas.microsoft.com/office/drawing/2014/main" val="2094674777"/>
                    </a:ext>
                  </a:extLst>
                </a:gridCol>
                <a:gridCol w="1338663">
                  <a:extLst>
                    <a:ext uri="{9D8B030D-6E8A-4147-A177-3AD203B41FA5}">
                      <a16:colId xmlns:a16="http://schemas.microsoft.com/office/drawing/2014/main" val="3477348186"/>
                    </a:ext>
                  </a:extLst>
                </a:gridCol>
              </a:tblGrid>
              <a:tr h="407778">
                <a:tc rowSpan="2" grid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1617980" marR="1617980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可能性等級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54303"/>
                  </a:ext>
                </a:extLst>
              </a:tr>
              <a:tr h="405008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79730" marR="379730" algn="ct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P4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9100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P3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0210" algn="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P2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3230" marR="443865" algn="ct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P1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82806196"/>
                  </a:ext>
                </a:extLst>
              </a:tr>
              <a:tr h="466032">
                <a:tc rowSpan="4">
                  <a:txBody>
                    <a:bodyPr/>
                    <a:lstStyle/>
                    <a:p>
                      <a:pPr marL="81915" marR="81280" algn="just" eaLnBrk="0" hangingPunct="0">
                        <a:lnSpc>
                          <a:spcPct val="98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嚴重</a:t>
                      </a:r>
                      <a:r>
                        <a:rPr lang="zh-TW" sz="1800" kern="100" dirty="0" smtClean="0">
                          <a:effectLst/>
                        </a:rPr>
                        <a:t>度</a:t>
                      </a:r>
                      <a:endParaRPr lang="en-US" altLang="zh-TW" sz="1800" kern="100" dirty="0" smtClean="0">
                        <a:effectLst/>
                      </a:endParaRPr>
                    </a:p>
                    <a:p>
                      <a:pPr marL="81915" marR="81280" algn="just" eaLnBrk="0" hangingPunct="0">
                        <a:lnSpc>
                          <a:spcPct val="98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</a:rPr>
                        <a:t>等級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S4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076597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790414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S2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65421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S1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43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6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1359" y="155192"/>
            <a:ext cx="7467600" cy="796950"/>
          </a:xfrm>
        </p:spPr>
        <p:txBody>
          <a:bodyPr>
            <a:normAutofit/>
          </a:bodyPr>
          <a:lstStyle/>
          <a:p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採取降低風險之控制措施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38911012"/>
              </p:ext>
            </p:extLst>
          </p:nvPr>
        </p:nvGraphicFramePr>
        <p:xfrm>
          <a:off x="1551359" y="1929884"/>
          <a:ext cx="9992941" cy="491783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85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1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584">
                  <a:extLst>
                    <a:ext uri="{9D8B030D-6E8A-4147-A177-3AD203B41FA5}">
                      <a16:colId xmlns:a16="http://schemas.microsoft.com/office/drawing/2014/main" val="2578758700"/>
                    </a:ext>
                  </a:extLst>
                </a:gridCol>
              </a:tblGrid>
              <a:tr h="30603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風險等級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風險控制規劃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備註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5-</a:t>
                      </a:r>
                      <a:r>
                        <a:rPr lang="zh-TW" altLang="en-US" sz="1800" u="none" strike="noStrike" dirty="0">
                          <a:effectLst/>
                        </a:rPr>
                        <a:t>重大風險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須立即採取風險降低設施</a:t>
                      </a:r>
                      <a:r>
                        <a:rPr lang="en-US" altLang="zh-TW" sz="1800" u="none" strike="noStrike" dirty="0">
                          <a:effectLst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</a:rPr>
                        <a:t>在風險降低前不應開始或繼續作業。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eaLnBrk="0" hangingPunct="0"/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不可接受風險，對於重大及高度風險者須發展降低風險之控制設施， 將其風險降至中度以下。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2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4-</a:t>
                      </a:r>
                      <a:r>
                        <a:rPr lang="zh-TW" altLang="en-US" sz="1800" u="none" strike="noStrike" dirty="0">
                          <a:effectLst/>
                        </a:rPr>
                        <a:t>高度風險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須在一定期限內採取風險控制設施，在風險降低前不可開始作業，可能需要相當多的資源以降低風險，若現行作業具高度風險，須儘速進行風險降低設施。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7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3-</a:t>
                      </a:r>
                      <a:r>
                        <a:rPr lang="zh-TW" altLang="en-US" sz="1800" u="none" strike="noStrike" dirty="0">
                          <a:effectLst/>
                        </a:rPr>
                        <a:t>中度風險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須致力於風險的降低，例如：　　　</a:t>
                      </a:r>
                      <a:endParaRPr lang="en-US" altLang="zh-TW" sz="18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zh-TW" altLang="en-US" sz="1800" u="none" strike="noStrike" dirty="0" smtClean="0">
                          <a:effectLst/>
                        </a:rPr>
                        <a:t>●</a:t>
                      </a:r>
                      <a:r>
                        <a:rPr lang="zh-TW" altLang="en-US" sz="1800" u="none" strike="noStrike" dirty="0">
                          <a:effectLst/>
                        </a:rPr>
                        <a:t>基於成本或財務等考量，宜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逐步採取</a:t>
                      </a:r>
                      <a:r>
                        <a:rPr lang="zh-TW" altLang="en-US" sz="1800" u="none" strike="noStrike" dirty="0">
                          <a:effectLst/>
                        </a:rPr>
                        <a:t>風險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降低設施</a:t>
                      </a:r>
                      <a:r>
                        <a:rPr lang="zh-TW" altLang="en-US" sz="1800" u="none" strike="noStrike" dirty="0">
                          <a:effectLst/>
                        </a:rPr>
                        <a:t>、以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逐步</a:t>
                      </a:r>
                      <a:endParaRPr lang="en-US" altLang="zh-TW" sz="18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zh-TW" altLang="en-US" sz="1800" u="none" strike="noStrike" dirty="0" smtClean="0">
                          <a:effectLst/>
                        </a:rPr>
                        <a:t>    降低中度風險</a:t>
                      </a:r>
                      <a:r>
                        <a:rPr lang="zh-TW" altLang="en-US" sz="1800" u="none" strike="noStrike" dirty="0">
                          <a:effectLst/>
                        </a:rPr>
                        <a:t>之比例。　　　　　　　　</a:t>
                      </a:r>
                      <a:endParaRPr lang="en-US" altLang="zh-TW" sz="18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zh-TW" altLang="en-US" sz="1800" u="none" strike="noStrike" dirty="0" smtClean="0">
                          <a:effectLst/>
                        </a:rPr>
                        <a:t>●</a:t>
                      </a:r>
                      <a:r>
                        <a:rPr lang="zh-TW" altLang="en-US" sz="1800" u="none" strike="noStrike" dirty="0">
                          <a:effectLst/>
                        </a:rPr>
                        <a:t>對於嚴重度為重大或非常重大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之中度</a:t>
                      </a:r>
                      <a:r>
                        <a:rPr lang="zh-TW" altLang="en-US" sz="1800" u="none" strike="noStrike" dirty="0">
                          <a:effectLst/>
                        </a:rPr>
                        <a:t>風險，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宜進一步</a:t>
                      </a:r>
                      <a:r>
                        <a:rPr lang="zh-TW" altLang="en-US" sz="1800" u="none" strike="noStrike" dirty="0">
                          <a:effectLst/>
                        </a:rPr>
                        <a:t>評估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發</a:t>
                      </a:r>
                      <a:endParaRPr lang="en-US" altLang="zh-TW" sz="18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zh-TW" altLang="en-US" sz="1800" u="none" strike="noStrike" dirty="0" smtClean="0">
                          <a:effectLst/>
                        </a:rPr>
                        <a:t>    生的可能性</a:t>
                      </a:r>
                      <a:r>
                        <a:rPr lang="zh-TW" altLang="en-US" sz="1800" u="none" strike="noStrike" dirty="0">
                          <a:effectLst/>
                        </a:rPr>
                        <a:t>，作為改善控制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設施的基礎。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2-</a:t>
                      </a:r>
                      <a:r>
                        <a:rPr lang="zh-TW" altLang="en-US" sz="1800" u="none" strike="noStrike" dirty="0">
                          <a:effectLst/>
                        </a:rPr>
                        <a:t>低度風險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暫時無須採取風險降低設施，但須確保現有防護設施之有效性。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eaLnBrk="0" hangingPunct="0"/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可接受風險，須落實或強化現有防護設施之維修保養、監督查核及教育訓練等機制。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07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1-</a:t>
                      </a:r>
                      <a:r>
                        <a:rPr lang="zh-TW" altLang="en-US" sz="1800" u="none" strike="noStrike">
                          <a:effectLst/>
                        </a:rPr>
                        <a:t>輕度風險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不須採取風險降低設施，但須確保現有防護設施之有效性。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430709" y="914221"/>
            <a:ext cx="1024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70C0"/>
                </a:solidFill>
              </a:rPr>
              <a:t>在決定控制設施時，需依下列順序，考量風險降低設施</a:t>
            </a:r>
            <a:r>
              <a:rPr lang="zh-TW" altLang="en-US" sz="32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3200" b="1" dirty="0" smtClean="0">
              <a:solidFill>
                <a:srgbClr val="0070C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(1)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消除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-&gt;(2)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取代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-&gt;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(3)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工程控制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-&gt;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(4)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管理控制 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-&gt;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(5)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個人防護具</a:t>
            </a:r>
            <a:r>
              <a:rPr lang="zh-TW" altLang="en-US" sz="2800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1974851" y="398844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u="sng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危害控制</a:t>
            </a:r>
          </a:p>
        </p:txBody>
      </p:sp>
      <p:sp>
        <p:nvSpPr>
          <p:cNvPr id="50179" name="內容版面配置區 2"/>
          <p:cNvSpPr>
            <a:spLocks noGrp="1"/>
          </p:cNvSpPr>
          <p:nvPr>
            <p:ph idx="1"/>
          </p:nvPr>
        </p:nvSpPr>
        <p:spPr>
          <a:xfrm>
            <a:off x="1690689" y="974504"/>
            <a:ext cx="10247311" cy="5859653"/>
          </a:xfrm>
        </p:spPr>
        <p:txBody>
          <a:bodyPr rtlCol="0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依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風險評估結果規劃及實施降低風險之控制措施時，須考量下列之優先順序：</a:t>
            </a: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若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可能，須先</a:t>
            </a:r>
            <a:r>
              <a:rPr lang="zh-TW" altLang="en-US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消除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所有危害或風險之潛在根源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，例 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 如使用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無毒性化學、本質安全設計之機械設備等。</a:t>
            </a: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若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無法消除，須試圖以</a:t>
            </a:r>
            <a:r>
              <a:rPr lang="zh-TW" altLang="en-US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取代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方式降低風險，如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使用 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低電壓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電器設備、低危害物質等。</a:t>
            </a: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工程控制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方式降低危害事件發生可能性或減輕後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果嚴重度，如連鎖停機系統、釋壓裝置、隔音裝置、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警報系統、護欄等。</a:t>
            </a:r>
          </a:p>
        </p:txBody>
      </p:sp>
    </p:spTree>
    <p:extLst>
      <p:ext uri="{BB962C8B-B14F-4D97-AF65-F5344CB8AC3E}">
        <p14:creationId xmlns:p14="http://schemas.microsoft.com/office/powerpoint/2010/main" val="17979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1768476" y="329899"/>
            <a:ext cx="8911687" cy="1280890"/>
          </a:xfrm>
        </p:spPr>
        <p:txBody>
          <a:bodyPr/>
          <a:lstStyle/>
          <a:p>
            <a:pPr eaLnBrk="1" hangingPunct="1"/>
            <a:r>
              <a:rPr lang="zh-TW" altLang="en-US" b="1" u="sng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危害控制</a:t>
            </a:r>
            <a:r>
              <a:rPr lang="en-US" altLang="zh-TW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en-US" altLang="zh-TW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363" name="內容版面配置區 2"/>
          <p:cNvSpPr>
            <a:spLocks noGrp="1"/>
          </p:cNvSpPr>
          <p:nvPr>
            <p:ph idx="1"/>
          </p:nvPr>
        </p:nvSpPr>
        <p:spPr>
          <a:xfrm>
            <a:off x="1768476" y="1152907"/>
            <a:ext cx="10309224" cy="4752593"/>
          </a:xfrm>
        </p:spPr>
        <p:txBody>
          <a:bodyPr>
            <a:noAutofit/>
          </a:bodyPr>
          <a:lstStyle/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zh-TW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管理控制</a:t>
            </a:r>
            <a:r>
              <a:rPr lang="zh-TW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方式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降低危害事件發生可能性或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減</a:t>
            </a:r>
            <a:endParaRPr lang="en-US" altLang="zh-TW" sz="3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輕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後果嚴重度，如機械設備自動檢查、教育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訓</a:t>
            </a:r>
            <a:endParaRPr lang="en-US" altLang="zh-TW" sz="3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練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、標準作業程序、工作許可、安全觀察、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安</a:t>
            </a:r>
            <a:endParaRPr lang="en-US" altLang="zh-TW" sz="3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教導、緊急應變計畫及其他相關作業管制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程</a:t>
            </a:r>
            <a:endParaRPr lang="en-US" altLang="zh-TW" sz="3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序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等。</a:t>
            </a: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最後才考量使用</a:t>
            </a:r>
            <a:r>
              <a:rPr lang="zh-TW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個人防護具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來降低危害事件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</a:t>
            </a:r>
            <a:endParaRPr lang="en-US" altLang="zh-TW" sz="3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生時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人員所造成衝擊的嚴重度。</a:t>
            </a:r>
          </a:p>
        </p:txBody>
      </p:sp>
    </p:spTree>
    <p:extLst>
      <p:ext uri="{BB962C8B-B14F-4D97-AF65-F5344CB8AC3E}">
        <p14:creationId xmlns:p14="http://schemas.microsoft.com/office/powerpoint/2010/main" val="33913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6792" y="376460"/>
            <a:ext cx="8911687" cy="1280890"/>
          </a:xfrm>
        </p:spPr>
        <p:txBody>
          <a:bodyPr/>
          <a:lstStyle/>
          <a:p>
            <a:pPr lvl="0">
              <a:lnSpc>
                <a:spcPts val="4500"/>
              </a:lnSpc>
            </a:pP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7</a:t>
            </a: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.</a:t>
            </a: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控制後預估風險</a:t>
            </a: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  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嚴重度</a:t>
            </a:r>
            <a:r>
              <a:rPr lang="en-US" altLang="zh-TW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(S)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219201" y="1782275"/>
          <a:ext cx="9982199" cy="39557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20699">
                  <a:extLst>
                    <a:ext uri="{9D8B030D-6E8A-4147-A177-3AD203B41FA5}">
                      <a16:colId xmlns:a16="http://schemas.microsoft.com/office/drawing/2014/main" val="8024506"/>
                    </a:ext>
                  </a:extLst>
                </a:gridCol>
                <a:gridCol w="435467">
                  <a:extLst>
                    <a:ext uri="{9D8B030D-6E8A-4147-A177-3AD203B41FA5}">
                      <a16:colId xmlns:a16="http://schemas.microsoft.com/office/drawing/2014/main" val="1275853330"/>
                    </a:ext>
                  </a:extLst>
                </a:gridCol>
                <a:gridCol w="4064769">
                  <a:extLst>
                    <a:ext uri="{9D8B030D-6E8A-4147-A177-3AD203B41FA5}">
                      <a16:colId xmlns:a16="http://schemas.microsoft.com/office/drawing/2014/main" val="4214548386"/>
                    </a:ext>
                  </a:extLst>
                </a:gridCol>
                <a:gridCol w="4961264">
                  <a:extLst>
                    <a:ext uri="{9D8B030D-6E8A-4147-A177-3AD203B41FA5}">
                      <a16:colId xmlns:a16="http://schemas.microsoft.com/office/drawing/2014/main" val="1570873694"/>
                    </a:ext>
                  </a:extLst>
                </a:gridCol>
              </a:tblGrid>
              <a:tr h="338625">
                <a:tc gridSpan="2"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等級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人員傷亡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危害影響範圍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extLst>
                  <a:ext uri="{0D108BD9-81ED-4DB2-BD59-A6C34878D82A}">
                    <a16:rowId xmlns:a16="http://schemas.microsoft.com/office/drawing/2014/main" val="3794090174"/>
                  </a:ext>
                </a:extLst>
              </a:tr>
              <a:tr h="829868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S4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重大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造成一人以上死亡、三人以上受傷、或是暴露於無法復原之職業病或致癌的環境中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危害影響範圍擴及場所外，對環境及公眾健康有立即及持續衝擊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665154965"/>
                  </a:ext>
                </a:extLst>
              </a:tr>
              <a:tr h="829868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S3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造成永久失能或可復原之職業病的災害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危害影響範圍除場所內外，對環境及公眾健康有暫時性衝擊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2359347623"/>
                  </a:ext>
                </a:extLst>
              </a:tr>
              <a:tr h="715329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S2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須外送就醫，且造成工時損失之災害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少量危害物質洩漏；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危害影響限於場所局部區域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2732693203"/>
                  </a:ext>
                </a:extLst>
              </a:tr>
              <a:tr h="1072994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S1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輕度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輕度傷害：</a:t>
                      </a: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僅須急救處理，或外送就醫，但未造成工時損失災害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微量危害物質洩漏；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危害影響限於局部設備附近，或無明顯危害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312212120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68492" y="5862948"/>
            <a:ext cx="90598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備註：上述分級基準可須依實際需求予以調整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包含等級之增減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7625" y="408210"/>
            <a:ext cx="8911687" cy="1280890"/>
          </a:xfrm>
        </p:spPr>
        <p:txBody>
          <a:bodyPr>
            <a:normAutofit fontScale="90000"/>
          </a:bodyPr>
          <a:lstStyle/>
          <a:p>
            <a:pPr>
              <a:lnSpc>
                <a:spcPts val="4500"/>
              </a:lnSpc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7.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控制後預估風險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 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危害發生機率等級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(P)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2383374" y="1689100"/>
          <a:ext cx="8360827" cy="46736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94339">
                  <a:extLst>
                    <a:ext uri="{9D8B030D-6E8A-4147-A177-3AD203B41FA5}">
                      <a16:colId xmlns:a16="http://schemas.microsoft.com/office/drawing/2014/main" val="373727655"/>
                    </a:ext>
                  </a:extLst>
                </a:gridCol>
                <a:gridCol w="1038087">
                  <a:extLst>
                    <a:ext uri="{9D8B030D-6E8A-4147-A177-3AD203B41FA5}">
                      <a16:colId xmlns:a16="http://schemas.microsoft.com/office/drawing/2014/main" val="3938217333"/>
                    </a:ext>
                  </a:extLst>
                </a:gridCol>
                <a:gridCol w="2688330">
                  <a:extLst>
                    <a:ext uri="{9D8B030D-6E8A-4147-A177-3AD203B41FA5}">
                      <a16:colId xmlns:a16="http://schemas.microsoft.com/office/drawing/2014/main" val="1121004148"/>
                    </a:ext>
                  </a:extLst>
                </a:gridCol>
                <a:gridCol w="4040071">
                  <a:extLst>
                    <a:ext uri="{9D8B030D-6E8A-4147-A177-3AD203B41FA5}">
                      <a16:colId xmlns:a16="http://schemas.microsoft.com/office/drawing/2014/main" val="2486285658"/>
                    </a:ext>
                  </a:extLst>
                </a:gridCol>
              </a:tblGrid>
              <a:tr h="541172">
                <a:tc gridSpan="2">
                  <a:txBody>
                    <a:bodyPr/>
                    <a:lstStyle/>
                    <a:p>
                      <a:pPr marL="405130" marR="405130" algn="ctr" eaLnBrk="0" hangingPunct="0"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405130" marR="405130" algn="ctr" eaLnBrk="0" hangingPunct="0"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等級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84505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484505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預期</a:t>
                      </a:r>
                      <a:r>
                        <a:rPr lang="zh-TW" sz="1600" u="sng" kern="0" dirty="0">
                          <a:effectLst/>
                        </a:rPr>
                        <a:t>危害事件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484505" eaLnBrk="0" hangingPunct="0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發生之可能性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9620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endParaRPr lang="en-US" altLang="zh-TW" sz="2000" u="sng" kern="0" dirty="0" smtClean="0">
                        <a:effectLst/>
                      </a:endParaRPr>
                    </a:p>
                    <a:p>
                      <a:pPr marL="769620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防護</a:t>
                      </a:r>
                      <a:r>
                        <a:rPr lang="zh-TW" sz="1600" u="sng" kern="0" dirty="0">
                          <a:effectLst/>
                        </a:rPr>
                        <a:t>設施之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617220" eaLnBrk="0" hangingPunct="0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完整性及有效性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3807251"/>
                  </a:ext>
                </a:extLst>
              </a:tr>
              <a:tr h="1034872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7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128905" marR="111125" algn="ctr" eaLnBrk="0" hangingPunct="0">
                        <a:spcBef>
                          <a:spcPts val="91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極可能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</a:t>
                      </a:r>
                      <a:r>
                        <a:rPr lang="zh-TW" sz="1600" u="sng" kern="0" dirty="0">
                          <a:effectLst/>
                        </a:rPr>
                        <a:t>年 </a:t>
                      </a:r>
                      <a:r>
                        <a:rPr lang="en-US" sz="1600" u="sng" kern="0" dirty="0">
                          <a:effectLst/>
                        </a:rPr>
                        <a:t>3 </a:t>
                      </a:r>
                      <a:r>
                        <a:rPr lang="zh-TW" sz="1600" u="sng" kern="0" dirty="0">
                          <a:effectLst/>
                        </a:rPr>
                        <a:t>次（含）以上；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spc="30" dirty="0">
                          <a:effectLst/>
                        </a:rPr>
                        <a:t>在製程、活動或服務之生</a:t>
                      </a:r>
                      <a:r>
                        <a:rPr lang="zh-TW" sz="1600" u="sng" kern="0" spc="-10" dirty="0">
                          <a:effectLst/>
                        </a:rPr>
                        <a:t>命週期內可能會發生 </a:t>
                      </a:r>
                      <a:r>
                        <a:rPr lang="en-US" sz="1600" u="sng" kern="0" dirty="0">
                          <a:effectLst/>
                        </a:rPr>
                        <a:t>3</a:t>
                      </a:r>
                      <a:r>
                        <a:rPr lang="zh-TW" sz="1600" u="sng" kern="0" dirty="0">
                          <a:effectLst/>
                        </a:rPr>
                        <a:t>次以上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未</a:t>
                      </a:r>
                      <a:r>
                        <a:rPr lang="zh-TW" sz="1600" u="sng" kern="0" dirty="0">
                          <a:effectLst/>
                        </a:rPr>
                        <a:t>設置必要的防護設施，或所設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置之防護設施並無法發揮其功能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11013206"/>
                  </a:ext>
                </a:extLst>
              </a:tr>
              <a:tr h="1034872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7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</a:rPr>
                        <a:t> </a:t>
                      </a:r>
                      <a:endParaRPr lang="zh-TW" sz="1600" u="sng" kern="100" dirty="0">
                        <a:effectLst/>
                      </a:endParaRPr>
                    </a:p>
                    <a:p>
                      <a:pPr marL="294640" marR="122555" indent="-152400" eaLnBrk="0" hangingPunct="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較有可</a:t>
                      </a:r>
                      <a:r>
                        <a:rPr lang="zh-TW" sz="1600" u="sng" kern="0" spc="-1200" dirty="0">
                          <a:effectLst/>
                        </a:rPr>
                        <a:t>能</a:t>
                      </a:r>
                      <a:endParaRPr lang="zh-TW" sz="1600" u="sng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</a:t>
                      </a:r>
                      <a:r>
                        <a:rPr lang="zh-TW" sz="1600" u="sng" kern="0" dirty="0">
                          <a:effectLst/>
                        </a:rPr>
                        <a:t>年至少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</a:t>
                      </a:r>
                      <a:endParaRPr lang="zh-TW" sz="1600" u="sng" kern="100" dirty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在製程、活動或服務之生命週期內可能會發生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至</a:t>
                      </a:r>
                      <a:r>
                        <a:rPr lang="en-US" sz="1600" u="sng" kern="0" dirty="0">
                          <a:effectLst/>
                        </a:rPr>
                        <a:t>3 </a:t>
                      </a:r>
                      <a:r>
                        <a:rPr lang="zh-TW" sz="1600" u="sng" kern="0" dirty="0">
                          <a:effectLst/>
                        </a:rPr>
                        <a:t>次以上</a:t>
                      </a:r>
                      <a:endParaRPr lang="zh-TW" sz="1600" u="sng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僅</a:t>
                      </a:r>
                      <a:r>
                        <a:rPr lang="zh-TW" sz="1600" u="sng" kern="0" dirty="0">
                          <a:effectLst/>
                        </a:rPr>
                        <a:t>設置部分必要的防護設施，或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71755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對已設置之防護設施，未定期維</a:t>
                      </a:r>
                      <a:r>
                        <a:rPr lang="zh-TW" sz="1600" u="sng" kern="0" spc="-1200" dirty="0">
                          <a:effectLst/>
                        </a:rPr>
                        <a:t>護</a:t>
                      </a:r>
                      <a:r>
                        <a:rPr lang="en-US" sz="1600" u="sng" kern="0" dirty="0">
                          <a:effectLst/>
                        </a:rPr>
                        <a:t>  </a:t>
                      </a:r>
                      <a:r>
                        <a:rPr lang="en-US" sz="1600" kern="0" dirty="0">
                          <a:effectLst/>
                        </a:rPr>
                        <a:t>      </a:t>
                      </a:r>
                      <a:r>
                        <a:rPr lang="en-US" sz="1600" u="sng" kern="0" dirty="0">
                          <a:effectLst/>
                        </a:rPr>
                        <a:t>                   </a:t>
                      </a:r>
                      <a:r>
                        <a:rPr lang="zh-TW" sz="1600" u="sng" kern="0" dirty="0">
                          <a:effectLst/>
                        </a:rPr>
                        <a:t>保養或監督查核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98786711"/>
                  </a:ext>
                </a:extLst>
              </a:tr>
              <a:tr h="780110"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128905" marR="111125" algn="ctr" eaLnBrk="0" hangingPunct="0"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有可能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 </a:t>
                      </a:r>
                      <a:r>
                        <a:rPr lang="en-US" sz="1600" u="sng" kern="0" dirty="0">
                          <a:effectLst/>
                        </a:rPr>
                        <a:t>10 </a:t>
                      </a:r>
                      <a:r>
                        <a:rPr lang="zh-TW" sz="1600" u="sng" kern="0" dirty="0">
                          <a:effectLst/>
                        </a:rPr>
                        <a:t>年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在製程、活動或服務之生命週期內可能會發生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已</a:t>
                      </a:r>
                      <a:r>
                        <a:rPr lang="zh-TW" sz="1600" u="sng" kern="0" dirty="0">
                          <a:effectLst/>
                        </a:rPr>
                        <a:t>設置必要的防護設施，且有定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71755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期維護保養或監督查核使其維持</a:t>
                      </a:r>
                      <a:r>
                        <a:rPr lang="zh-TW" sz="1600" u="sng" kern="0" spc="-1200" dirty="0">
                          <a:effectLst/>
                        </a:rPr>
                        <a:t>在</a:t>
                      </a:r>
                      <a:r>
                        <a:rPr lang="en-US" sz="1600" u="sng" kern="0" dirty="0">
                          <a:effectLst/>
                        </a:rPr>
                        <a:t>   </a:t>
                      </a:r>
                      <a:r>
                        <a:rPr lang="en-US" sz="1600" kern="0" dirty="0">
                          <a:effectLst/>
                        </a:rPr>
                        <a:t>    </a:t>
                      </a:r>
                      <a:r>
                        <a:rPr lang="en-US" sz="1600" u="sng" kern="0" dirty="0">
                          <a:effectLst/>
                        </a:rPr>
                        <a:t>                    </a:t>
                      </a:r>
                      <a:r>
                        <a:rPr lang="zh-TW" sz="1600" u="sng" kern="0" dirty="0">
                          <a:effectLst/>
                        </a:rPr>
                        <a:t>可用狀態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76558341"/>
                  </a:ext>
                </a:extLst>
              </a:tr>
              <a:tr h="1019050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2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294640" marR="122555" indent="-152400" eaLnBrk="0" hangingPunct="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不太可</a:t>
                      </a:r>
                      <a:r>
                        <a:rPr lang="zh-TW" sz="1600" u="sng" kern="0" spc="-1200" dirty="0">
                          <a:effectLst/>
                        </a:rPr>
                        <a:t>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marR="58420" algn="just" eaLnBrk="0" hangingPunct="0">
                        <a:lnSpc>
                          <a:spcPct val="10100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endParaRPr lang="en-US" sz="1400" u="sng" kern="0" dirty="0" smtClean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10100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 smtClean="0">
                          <a:effectLst/>
                        </a:rPr>
                        <a:t>10 </a:t>
                      </a:r>
                      <a:r>
                        <a:rPr lang="zh-TW" sz="1600" u="sng" kern="0" spc="-40" dirty="0">
                          <a:effectLst/>
                        </a:rPr>
                        <a:t>年以上可能發生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 </a:t>
                      </a:r>
                      <a:r>
                        <a:rPr lang="zh-TW" sz="1600" u="sng" kern="0" spc="30" dirty="0">
                          <a:effectLst/>
                        </a:rPr>
                        <a:t>在製程、活動或服務之生</a:t>
                      </a:r>
                      <a:r>
                        <a:rPr lang="zh-TW" sz="1600" u="sng" kern="0" dirty="0">
                          <a:effectLst/>
                        </a:rPr>
                        <a:t>命週期內可能不太會發生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除</a:t>
                      </a:r>
                      <a:r>
                        <a:rPr lang="zh-TW" sz="1600" u="sng" kern="0" dirty="0">
                          <a:effectLst/>
                        </a:rPr>
                        <a:t>已設置必要的防護設施外，另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83820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增設其他防護設施，且有定期維</a:t>
                      </a:r>
                      <a:r>
                        <a:rPr lang="zh-TW" sz="1600" u="sng" kern="0" spc="-1200" dirty="0">
                          <a:effectLst/>
                        </a:rPr>
                        <a:t>護</a:t>
                      </a:r>
                      <a:r>
                        <a:rPr lang="en-US" sz="1600" u="sng" kern="0" dirty="0">
                          <a:effectLst/>
                        </a:rPr>
                        <a:t>  </a:t>
                      </a:r>
                      <a:r>
                        <a:rPr lang="en-US" sz="1600" kern="0" dirty="0">
                          <a:effectLst/>
                        </a:rPr>
                        <a:t>      </a:t>
                      </a:r>
                      <a:r>
                        <a:rPr lang="en-US" sz="1600" u="sng" kern="0" dirty="0">
                          <a:effectLst/>
                        </a:rPr>
                        <a:t>                   </a:t>
                      </a:r>
                      <a:r>
                        <a:rPr lang="zh-TW" sz="1600" u="sng" kern="0" dirty="0">
                          <a:effectLst/>
                        </a:rPr>
                        <a:t>保養或監督查核，以維持其應有的功能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291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4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6044" y="543818"/>
            <a:ext cx="7467600" cy="1081782"/>
          </a:xfrm>
        </p:spPr>
        <p:txBody>
          <a:bodyPr>
            <a:normAutofit fontScale="90000"/>
          </a:bodyPr>
          <a:lstStyle/>
          <a:p>
            <a:pPr>
              <a:lnSpc>
                <a:spcPts val="4200"/>
              </a:lnSpc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7.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控制後預估風險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    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風險值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917700" y="1438176"/>
            <a:ext cx="9017000" cy="5061176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評估風險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</a:t>
            </a: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風險矩陣</a:t>
            </a:r>
            <a:endParaRPr lang="en-US" altLang="zh-TW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風險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(R)=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嚴重度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(S)*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可能性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(P)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280160"/>
              </p:ext>
            </p:extLst>
          </p:nvPr>
        </p:nvGraphicFramePr>
        <p:xfrm>
          <a:off x="2972753" y="3092464"/>
          <a:ext cx="7438072" cy="267691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85448">
                  <a:extLst>
                    <a:ext uri="{9D8B030D-6E8A-4147-A177-3AD203B41FA5}">
                      <a16:colId xmlns:a16="http://schemas.microsoft.com/office/drawing/2014/main" val="2952656459"/>
                    </a:ext>
                  </a:extLst>
                </a:gridCol>
                <a:gridCol w="1185448">
                  <a:extLst>
                    <a:ext uri="{9D8B030D-6E8A-4147-A177-3AD203B41FA5}">
                      <a16:colId xmlns:a16="http://schemas.microsoft.com/office/drawing/2014/main" val="3234453542"/>
                    </a:ext>
                  </a:extLst>
                </a:gridCol>
                <a:gridCol w="1251789">
                  <a:extLst>
                    <a:ext uri="{9D8B030D-6E8A-4147-A177-3AD203B41FA5}">
                      <a16:colId xmlns:a16="http://schemas.microsoft.com/office/drawing/2014/main" val="254342597"/>
                    </a:ext>
                  </a:extLst>
                </a:gridCol>
                <a:gridCol w="1138061">
                  <a:extLst>
                    <a:ext uri="{9D8B030D-6E8A-4147-A177-3AD203B41FA5}">
                      <a16:colId xmlns:a16="http://schemas.microsoft.com/office/drawing/2014/main" val="3369108143"/>
                    </a:ext>
                  </a:extLst>
                </a:gridCol>
                <a:gridCol w="1338663">
                  <a:extLst>
                    <a:ext uri="{9D8B030D-6E8A-4147-A177-3AD203B41FA5}">
                      <a16:colId xmlns:a16="http://schemas.microsoft.com/office/drawing/2014/main" val="2094674777"/>
                    </a:ext>
                  </a:extLst>
                </a:gridCol>
                <a:gridCol w="1338663">
                  <a:extLst>
                    <a:ext uri="{9D8B030D-6E8A-4147-A177-3AD203B41FA5}">
                      <a16:colId xmlns:a16="http://schemas.microsoft.com/office/drawing/2014/main" val="3477348186"/>
                    </a:ext>
                  </a:extLst>
                </a:gridCol>
              </a:tblGrid>
              <a:tr h="407778">
                <a:tc rowSpan="2" grid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1617980" marR="1617980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可能性等級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54303"/>
                  </a:ext>
                </a:extLst>
              </a:tr>
              <a:tr h="405008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79730" marR="379730" algn="ct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P4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9100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P3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0210" algn="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P2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3230" marR="443865" algn="ct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P1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82806196"/>
                  </a:ext>
                </a:extLst>
              </a:tr>
              <a:tr h="466032">
                <a:tc rowSpan="4">
                  <a:txBody>
                    <a:bodyPr/>
                    <a:lstStyle/>
                    <a:p>
                      <a:pPr marL="81915" marR="81280" algn="just" eaLnBrk="0" hangingPunct="0">
                        <a:lnSpc>
                          <a:spcPct val="98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嚴重</a:t>
                      </a:r>
                      <a:r>
                        <a:rPr lang="zh-TW" sz="1800" kern="100" dirty="0" smtClean="0">
                          <a:effectLst/>
                        </a:rPr>
                        <a:t>度</a:t>
                      </a:r>
                      <a:endParaRPr lang="en-US" altLang="zh-TW" sz="1800" kern="100" dirty="0" smtClean="0">
                        <a:effectLst/>
                      </a:endParaRPr>
                    </a:p>
                    <a:p>
                      <a:pPr marL="81915" marR="81280" algn="just" eaLnBrk="0" hangingPunct="0">
                        <a:lnSpc>
                          <a:spcPct val="98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</a:rPr>
                        <a:t>等級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S4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076597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790414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S2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65421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S1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43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08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FF0000"/>
                </a:solidFill>
              </a:rPr>
              <a:t>如何避免化學物質的危害發生</a:t>
            </a:r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2535238" y="1765300"/>
            <a:ext cx="1960562" cy="1739900"/>
          </a:xfrm>
          <a:prstGeom prst="ellipse">
            <a:avLst/>
          </a:prstGeom>
          <a:solidFill>
            <a:srgbClr val="00FF00"/>
          </a:solidFill>
          <a:ln w="285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743200" y="1981201"/>
            <a:ext cx="15113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/>
              <a:t>認知</a:t>
            </a:r>
          </a:p>
          <a:p>
            <a:pPr algn="ctr">
              <a:spcBef>
                <a:spcPct val="50000"/>
              </a:spcBef>
            </a:pPr>
            <a:r>
              <a:rPr lang="zh-TW" altLang="en-US" sz="3200" b="1"/>
              <a:t>危害</a:t>
            </a:r>
          </a:p>
        </p:txBody>
      </p:sp>
      <p:sp>
        <p:nvSpPr>
          <p:cNvPr id="10250" name="Oval 10"/>
          <p:cNvSpPr>
            <a:spLocks noChangeArrowheads="1"/>
          </p:cNvSpPr>
          <p:nvPr/>
        </p:nvSpPr>
        <p:spPr bwMode="auto">
          <a:xfrm>
            <a:off x="5435600" y="1831975"/>
            <a:ext cx="1828800" cy="1739900"/>
          </a:xfrm>
          <a:prstGeom prst="ellipse">
            <a:avLst/>
          </a:prstGeom>
          <a:solidFill>
            <a:srgbClr val="00FF00"/>
          </a:solidFill>
          <a:ln w="285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5664200" y="2060576"/>
            <a:ext cx="15113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/>
              <a:t>評估</a:t>
            </a:r>
          </a:p>
          <a:p>
            <a:pPr algn="ctr">
              <a:spcBef>
                <a:spcPct val="50000"/>
              </a:spcBef>
            </a:pPr>
            <a:r>
              <a:rPr lang="zh-TW" altLang="en-US" sz="3200" b="1"/>
              <a:t>危害</a:t>
            </a:r>
          </a:p>
        </p:txBody>
      </p:sp>
      <p:sp>
        <p:nvSpPr>
          <p:cNvPr id="10252" name="Oval 12"/>
          <p:cNvSpPr>
            <a:spLocks noChangeArrowheads="1"/>
          </p:cNvSpPr>
          <p:nvPr/>
        </p:nvSpPr>
        <p:spPr bwMode="auto">
          <a:xfrm>
            <a:off x="7950200" y="1768475"/>
            <a:ext cx="1752600" cy="1739900"/>
          </a:xfrm>
          <a:prstGeom prst="ellipse">
            <a:avLst/>
          </a:prstGeom>
          <a:solidFill>
            <a:srgbClr val="00FF00"/>
          </a:solidFill>
          <a:ln w="285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8102600" y="1984376"/>
            <a:ext cx="15113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/>
              <a:t>控制</a:t>
            </a:r>
          </a:p>
          <a:p>
            <a:pPr algn="ctr">
              <a:spcBef>
                <a:spcPct val="50000"/>
              </a:spcBef>
            </a:pPr>
            <a:r>
              <a:rPr lang="zh-TW" altLang="en-US" sz="3200" b="1"/>
              <a:t>危害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5813465" y="4149725"/>
            <a:ext cx="553998" cy="20574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0000"/>
                </a:solidFill>
              </a:rPr>
              <a:t>作業環境測定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281402" y="4038600"/>
            <a:ext cx="553998" cy="2057400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 dirty="0" smtClean="0">
                <a:solidFill>
                  <a:srgbClr val="FF0000"/>
                </a:solidFill>
              </a:rPr>
              <a:t>危害</a:t>
            </a:r>
            <a:r>
              <a:rPr lang="zh-TW" altLang="en-US" sz="2400" b="1" dirty="0">
                <a:solidFill>
                  <a:srgbClr val="FF0000"/>
                </a:solidFill>
              </a:rPr>
              <a:t>通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識教育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8116927" y="4076700"/>
            <a:ext cx="553998" cy="2057400"/>
          </a:xfrm>
          <a:prstGeom prst="rect">
            <a:avLst/>
          </a:prstGeom>
          <a:solidFill>
            <a:srgbClr val="00CC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0000"/>
                </a:solidFill>
              </a:rPr>
              <a:t>環境控制工程</a:t>
            </a:r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 flipV="1">
            <a:off x="4495800" y="2565400"/>
            <a:ext cx="9525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10259" name="AutoShape 19"/>
          <p:cNvCxnSpPr>
            <a:cxnSpLocks noChangeShapeType="1"/>
          </p:cNvCxnSpPr>
          <p:nvPr/>
        </p:nvCxnSpPr>
        <p:spPr bwMode="auto">
          <a:xfrm>
            <a:off x="7264400" y="2593975"/>
            <a:ext cx="685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1" name="AutoShape 21"/>
          <p:cNvCxnSpPr>
            <a:cxnSpLocks noChangeShapeType="1"/>
            <a:endCxn id="10255" idx="0"/>
          </p:cNvCxnSpPr>
          <p:nvPr/>
        </p:nvCxnSpPr>
        <p:spPr bwMode="auto">
          <a:xfrm>
            <a:off x="3514726" y="3505200"/>
            <a:ext cx="43675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4805402" y="3962400"/>
            <a:ext cx="553998" cy="2286000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 dirty="0">
                <a:solidFill>
                  <a:srgbClr val="FF0000"/>
                </a:solidFill>
              </a:rPr>
              <a:t>危害資料與標示</a:t>
            </a:r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4025899" y="4038600"/>
            <a:ext cx="541337" cy="1569660"/>
          </a:xfrm>
          <a:prstGeom prst="rect">
            <a:avLst/>
          </a:prstGeom>
          <a:solidFill>
            <a:srgbClr val="FFCC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 dirty="0">
                <a:solidFill>
                  <a:srgbClr val="FF0000"/>
                </a:solidFill>
              </a:rPr>
              <a:t>知的權利</a:t>
            </a:r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6532602" y="4149725"/>
            <a:ext cx="553998" cy="20574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0000"/>
                </a:solidFill>
              </a:rPr>
              <a:t>風險危害評估</a:t>
            </a:r>
          </a:p>
        </p:txBody>
      </p:sp>
      <p:sp>
        <p:nvSpPr>
          <p:cNvPr id="10273" name="Line 33"/>
          <p:cNvSpPr>
            <a:spLocks noChangeShapeType="1"/>
          </p:cNvSpPr>
          <p:nvPr/>
        </p:nvSpPr>
        <p:spPr bwMode="auto">
          <a:xfrm flipH="1">
            <a:off x="6096000" y="3573463"/>
            <a:ext cx="2159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4" name="Line 34"/>
          <p:cNvSpPr>
            <a:spLocks noChangeShapeType="1"/>
          </p:cNvSpPr>
          <p:nvPr/>
        </p:nvSpPr>
        <p:spPr bwMode="auto">
          <a:xfrm>
            <a:off x="6311901" y="3573463"/>
            <a:ext cx="5048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8909090" y="4076700"/>
            <a:ext cx="553998" cy="2057400"/>
          </a:xfrm>
          <a:prstGeom prst="rect">
            <a:avLst/>
          </a:prstGeom>
          <a:solidFill>
            <a:srgbClr val="00CC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0000"/>
                </a:solidFill>
              </a:rPr>
              <a:t>設備工程改善</a:t>
            </a:r>
          </a:p>
        </p:txBody>
      </p:sp>
      <p:sp>
        <p:nvSpPr>
          <p:cNvPr id="10276" name="Line 36"/>
          <p:cNvSpPr>
            <a:spLocks noChangeShapeType="1"/>
          </p:cNvSpPr>
          <p:nvPr/>
        </p:nvSpPr>
        <p:spPr bwMode="auto">
          <a:xfrm flipH="1">
            <a:off x="8472488" y="3500438"/>
            <a:ext cx="2159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7" name="Line 37"/>
          <p:cNvSpPr>
            <a:spLocks noChangeShapeType="1"/>
          </p:cNvSpPr>
          <p:nvPr/>
        </p:nvSpPr>
        <p:spPr bwMode="auto">
          <a:xfrm>
            <a:off x="8688389" y="3500438"/>
            <a:ext cx="5048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>
            <a:off x="5159375" y="1341438"/>
            <a:ext cx="2376488" cy="379412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dirty="0" smtClean="0"/>
              <a:t>安</a:t>
            </a:r>
            <a:r>
              <a:rPr lang="zh-TW" altLang="en-US" dirty="0"/>
              <a:t>全</a:t>
            </a:r>
            <a:r>
              <a:rPr lang="zh-TW" altLang="en-US" dirty="0" smtClean="0"/>
              <a:t>衛生</a:t>
            </a:r>
            <a:r>
              <a:rPr lang="zh-TW" altLang="en-US" dirty="0"/>
              <a:t>工作三部曲</a:t>
            </a:r>
          </a:p>
        </p:txBody>
      </p:sp>
      <p:sp>
        <p:nvSpPr>
          <p:cNvPr id="10279" name="Line 39"/>
          <p:cNvSpPr>
            <a:spLocks noChangeShapeType="1"/>
          </p:cNvSpPr>
          <p:nvPr/>
        </p:nvSpPr>
        <p:spPr bwMode="auto">
          <a:xfrm flipH="1">
            <a:off x="4224339" y="1700214"/>
            <a:ext cx="9350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80" name="Line 40"/>
          <p:cNvSpPr>
            <a:spLocks noChangeShapeType="1"/>
          </p:cNvSpPr>
          <p:nvPr/>
        </p:nvSpPr>
        <p:spPr bwMode="auto">
          <a:xfrm>
            <a:off x="6383338" y="170021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81" name="Line 41"/>
          <p:cNvSpPr>
            <a:spLocks noChangeShapeType="1"/>
          </p:cNvSpPr>
          <p:nvPr/>
        </p:nvSpPr>
        <p:spPr bwMode="auto">
          <a:xfrm>
            <a:off x="7535864" y="1700213"/>
            <a:ext cx="86518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39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37408"/>
            <a:ext cx="9105899" cy="58205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標題 3"/>
          <p:cNvSpPr txBox="1">
            <a:spLocks/>
          </p:cNvSpPr>
          <p:nvPr/>
        </p:nvSpPr>
        <p:spPr>
          <a:xfrm>
            <a:off x="2268805" y="2304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105150" y="1847850"/>
            <a:ext cx="5715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 smtClean="0"/>
              <a:t>狀</a:t>
            </a:r>
            <a:r>
              <a:rPr lang="zh-TW" altLang="en-US" sz="1000" dirty="0"/>
              <a:t>況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82906"/>
              </p:ext>
            </p:extLst>
          </p:nvPr>
        </p:nvGraphicFramePr>
        <p:xfrm>
          <a:off x="3046095" y="2298382"/>
          <a:ext cx="630555" cy="4452968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10185">
                  <a:extLst>
                    <a:ext uri="{9D8B030D-6E8A-4147-A177-3AD203B41FA5}">
                      <a16:colId xmlns:a16="http://schemas.microsoft.com/office/drawing/2014/main" val="2437180679"/>
                    </a:ext>
                  </a:extLst>
                </a:gridCol>
                <a:gridCol w="210185">
                  <a:extLst>
                    <a:ext uri="{9D8B030D-6E8A-4147-A177-3AD203B41FA5}">
                      <a16:colId xmlns:a16="http://schemas.microsoft.com/office/drawing/2014/main" val="1781817743"/>
                    </a:ext>
                  </a:extLst>
                </a:gridCol>
                <a:gridCol w="210185">
                  <a:extLst>
                    <a:ext uri="{9D8B030D-6E8A-4147-A177-3AD203B41FA5}">
                      <a16:colId xmlns:a16="http://schemas.microsoft.com/office/drawing/2014/main" val="3616757994"/>
                    </a:ext>
                  </a:extLst>
                </a:gridCol>
              </a:tblGrid>
              <a:tr h="14534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例行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非例行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緊急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07219"/>
                  </a:ext>
                </a:extLst>
              </a:tr>
              <a:tr h="1520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v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751687"/>
                  </a:ext>
                </a:extLst>
              </a:tr>
              <a:tr h="1478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v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04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92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>
          <a:xfrm>
            <a:off x="2268805" y="2304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927100"/>
            <a:ext cx="9444037" cy="582055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867025" y="1171575"/>
            <a:ext cx="5715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 smtClean="0"/>
              <a:t>狀</a:t>
            </a:r>
            <a:r>
              <a:rPr lang="zh-TW" altLang="en-US" sz="1000" dirty="0"/>
              <a:t>況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319579"/>
              </p:ext>
            </p:extLst>
          </p:nvPr>
        </p:nvGraphicFramePr>
        <p:xfrm>
          <a:off x="2800350" y="1623791"/>
          <a:ext cx="666750" cy="504371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2437180679"/>
                    </a:ext>
                  </a:extLst>
                </a:gridCol>
                <a:gridCol w="210946">
                  <a:extLst>
                    <a:ext uri="{9D8B030D-6E8A-4147-A177-3AD203B41FA5}">
                      <a16:colId xmlns:a16="http://schemas.microsoft.com/office/drawing/2014/main" val="1781817743"/>
                    </a:ext>
                  </a:extLst>
                </a:gridCol>
                <a:gridCol w="227204">
                  <a:extLst>
                    <a:ext uri="{9D8B030D-6E8A-4147-A177-3AD203B41FA5}">
                      <a16:colId xmlns:a16="http://schemas.microsoft.com/office/drawing/2014/main" val="3616757994"/>
                    </a:ext>
                  </a:extLst>
                </a:gridCol>
              </a:tblGrid>
              <a:tr h="14666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例行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非例行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緊急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07219"/>
                  </a:ext>
                </a:extLst>
              </a:tr>
              <a:tr h="1973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v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751687"/>
                  </a:ext>
                </a:extLst>
              </a:tr>
              <a:tr h="1603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v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04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90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069050" y="528860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請填寫各實驗室的危害鑑別與風險評估表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idx="1"/>
          </p:nvPr>
        </p:nvSpPr>
        <p:spPr>
          <a:xfrm>
            <a:off x="2069050" y="1381125"/>
            <a:ext cx="9608600" cy="3686175"/>
          </a:xfrm>
        </p:spPr>
        <p:txBody>
          <a:bodyPr>
            <a:normAutofit/>
          </a:bodyPr>
          <a:lstStyle/>
          <a:p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先思考自己實驗室有哪些實驗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名稱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)？</a:t>
            </a:r>
          </a:p>
          <a:p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寫下每個實驗名稱及實驗步驟。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評估各個實驗步驟的可能危害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針對可能產生的危害，填寫預防措施。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若是高風險的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(3~5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等級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，需再降低風險。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04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2347913" y="1955800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感謝大家的聆聽，謝謝</a:t>
            </a:r>
            <a:r>
              <a:rPr lang="en-US" altLang="zh-TW" b="1" dirty="0" smtClean="0"/>
              <a:t>!</a:t>
            </a:r>
            <a:br>
              <a:rPr lang="en-US" altLang="zh-TW" b="1" dirty="0" smtClean="0"/>
            </a:br>
            <a:r>
              <a:rPr lang="en-US" altLang="zh-TW" b="1" dirty="0" smtClean="0"/>
              <a:t>END~</a:t>
            </a:r>
            <a:endParaRPr lang="zh-TW" altLang="en-US" b="1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2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24" y="1489074"/>
            <a:ext cx="9044861" cy="494982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209800" y="368300"/>
            <a:ext cx="619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事故發生流程</a:t>
            </a:r>
            <a:endParaRPr lang="zh-TW" altLang="en-US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220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標示~容器標示"/>
  <p:tag name="ARTICULATE_SLIDE_PAUSE" val="1"/>
  <p:tag name="ARTICULATE_NAV_LEVEL" val="1"/>
  <p:tag name="ARTICULATE_PLAYLIST_ID" val="-1"/>
</p:tagLst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33401</TotalTime>
  <Words>7168</Words>
  <Application>Microsoft Office PowerPoint</Application>
  <PresentationFormat>寬螢幕</PresentationFormat>
  <Paragraphs>805</Paragraphs>
  <Slides>83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83</vt:i4>
      </vt:variant>
    </vt:vector>
  </HeadingPairs>
  <TitlesOfParts>
    <vt:vector size="95" baseType="lpstr">
      <vt:lpstr>全真楷書</vt:lpstr>
      <vt:lpstr>微軟正黑體</vt:lpstr>
      <vt:lpstr>新細明體</vt:lpstr>
      <vt:lpstr>標楷體</vt:lpstr>
      <vt:lpstr>Arial</vt:lpstr>
      <vt:lpstr>Calibri</vt:lpstr>
      <vt:lpstr>Century Gothic</vt:lpstr>
      <vt:lpstr>Tahoma</vt:lpstr>
      <vt:lpstr>Times New Roman</vt:lpstr>
      <vt:lpstr>Wingdings</vt:lpstr>
      <vt:lpstr>Wingdings 3</vt:lpstr>
      <vt:lpstr>絲縷</vt:lpstr>
      <vt:lpstr>實驗場所 安全衛生在職教育訓練</vt:lpstr>
      <vt:lpstr>課程大綱：</vt:lpstr>
      <vt:lpstr>危害通識教育訓練</vt:lpstr>
      <vt:lpstr>彰化X大學7位大學生化學品灼傷事故</vt:lpstr>
      <vt:lpstr>臺中X大學實驗室爆炸事故</vt:lpstr>
      <vt:lpstr>桃園X大學 實驗室氣爆火災事故</vt:lpstr>
      <vt:lpstr>PowerPoint 簡報</vt:lpstr>
      <vt:lpstr>如何避免化學物質的危害發生</vt:lpstr>
      <vt:lpstr>PowerPoint 簡報</vt:lpstr>
      <vt:lpstr>實驗室災害事故-應變處理原則</vt:lpstr>
      <vt:lpstr>危 害 通 識 制 度 之 建 立</vt:lpstr>
      <vt:lpstr>PowerPoint 簡報</vt:lpstr>
      <vt:lpstr>危害圖式</vt:lpstr>
      <vt:lpstr>危害性化學品清單</vt:lpstr>
      <vt:lpstr>標示－容器標示</vt:lpstr>
      <vt:lpstr>PowerPoint 簡報</vt:lpstr>
      <vt:lpstr>安全資料表內容的用途關係</vt:lpstr>
      <vt:lpstr>PowerPoint 簡報</vt:lpstr>
      <vt:lpstr>PowerPoint 簡報</vt:lpstr>
      <vt:lpstr>PowerPoint 簡報</vt:lpstr>
      <vt:lpstr>認識化學品- 閱讀標示與安全資料表</vt:lpstr>
      <vt:lpstr>CNS 15030 化學品分類及標示</vt:lpstr>
      <vt:lpstr>PowerPoint 簡報</vt:lpstr>
      <vt:lpstr>依法規定之危險物與有害物必須附有標示、安全資料表 ! 請不要向不願提供正確標示與安全表的廠商購買化學品，以免觸法 ! 違反規定者，處3-30萬元罰緩。</vt:lpstr>
      <vt:lpstr>安全資料表需多久更新一次？</vt:lpstr>
      <vt:lpstr>PowerPoint 簡報</vt:lpstr>
      <vt:lpstr>PowerPoint 簡報</vt:lpstr>
      <vt:lpstr>PowerPoint 簡報</vt:lpstr>
      <vt:lpstr>實驗室安全衛生管理</vt:lpstr>
      <vt:lpstr>實驗室安全衛生管理</vt:lpstr>
      <vt:lpstr>PowerPoint 簡報</vt:lpstr>
      <vt:lpstr>PowerPoint 簡報</vt:lpstr>
      <vt:lpstr>寒假實驗室檢查缺失</vt:lpstr>
      <vt:lpstr>實驗室冰箱禁止放置食物     實驗室存放散裝廢液  </vt:lpstr>
      <vt:lpstr>實驗用溶劑應標示清楚         滅火器過期應更換</vt:lpstr>
      <vt:lpstr>安全資料表已過期                       鋼瓶已過期(妥善保管) </vt:lpstr>
      <vt:lpstr>實驗室安全衛生 危害鑑別與風險評估</vt:lpstr>
      <vt:lpstr>定義</vt:lpstr>
      <vt:lpstr>危險預知訓練</vt:lpstr>
      <vt:lpstr>危險預知訓練</vt:lpstr>
      <vt:lpstr>危險預知訓練-茶水間</vt:lpstr>
      <vt:lpstr>危險預知訓練-搬運燒杯</vt:lpstr>
      <vt:lpstr>實驗室安全衛生危害鑑別與風險評估</vt:lpstr>
      <vt:lpstr>PowerPoint 簡報</vt:lpstr>
      <vt:lpstr>PowerPoint 簡報</vt:lpstr>
      <vt:lpstr>PowerPoint 簡報</vt:lpstr>
      <vt:lpstr>風險評估表參考例</vt:lpstr>
      <vt:lpstr>風險評估表參考例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3.危害辨識災害類型: </vt:lpstr>
      <vt:lpstr>3.危害辨識災害類型: </vt:lpstr>
      <vt:lpstr>3.危害辨識災害類型: </vt:lpstr>
      <vt:lpstr>3.危害辨識災害類型: </vt:lpstr>
      <vt:lpstr>3.危害辨識災害類型: </vt:lpstr>
      <vt:lpstr>4.現有防護設施/工程控制</vt:lpstr>
      <vt:lpstr>4.現有防護設施/工程控制</vt:lpstr>
      <vt:lpstr>4.現有防護設施/管理控制 </vt:lpstr>
      <vt:lpstr>4.現有防護設施/個人防護具</vt:lpstr>
      <vt:lpstr>5.評估風險    嚴重度</vt:lpstr>
      <vt:lpstr>5.評估風險    危害發生機率等級(P) </vt:lpstr>
      <vt:lpstr>5.評估風險     風險值</vt:lpstr>
      <vt:lpstr>6.採取降低風險之控制措施</vt:lpstr>
      <vt:lpstr>危害控制</vt:lpstr>
      <vt:lpstr>危害控制(續)</vt:lpstr>
      <vt:lpstr>7.控制後預估風險    嚴重度(S)</vt:lpstr>
      <vt:lpstr>7.控制後預估風險    危害發生機率等級(P) </vt:lpstr>
      <vt:lpstr>7.控制後預估風險     風險值</vt:lpstr>
      <vt:lpstr>PowerPoint 簡報</vt:lpstr>
      <vt:lpstr>PowerPoint 簡報</vt:lpstr>
      <vt:lpstr>請填寫各實驗室的危害鑑別與風險評估表</vt:lpstr>
      <vt:lpstr> 感謝大家的聆聽，謝謝! END~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實驗場所 安全衛生在職教育訓練</dc:title>
  <dc:creator>User</dc:creator>
  <cp:lastModifiedBy>User</cp:lastModifiedBy>
  <cp:revision>204</cp:revision>
  <cp:lastPrinted>2019-05-21T03:08:01Z</cp:lastPrinted>
  <dcterms:created xsi:type="dcterms:W3CDTF">2019-04-25T06:52:53Z</dcterms:created>
  <dcterms:modified xsi:type="dcterms:W3CDTF">2019-05-23T01:35:46Z</dcterms:modified>
</cp:coreProperties>
</file>