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13" r:id="rId2"/>
    <p:sldId id="314" r:id="rId3"/>
    <p:sldId id="315" r:id="rId4"/>
    <p:sldId id="316" r:id="rId5"/>
    <p:sldId id="317" r:id="rId6"/>
    <p:sldId id="318" r:id="rId7"/>
    <p:sldId id="319"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729" autoAdjust="0"/>
  </p:normalViewPr>
  <p:slideViewPr>
    <p:cSldViewPr>
      <p:cViewPr>
        <p:scale>
          <a:sx n="60" d="100"/>
          <a:sy n="60" d="100"/>
        </p:scale>
        <p:origin x="-3084" y="-1152"/>
      </p:cViewPr>
      <p:guideLst>
        <p:guide orient="horz" pos="2160"/>
        <p:guide pos="2880"/>
      </p:guideLst>
    </p:cSldViewPr>
  </p:slideViewPr>
  <p:outlineViewPr>
    <p:cViewPr>
      <p:scale>
        <a:sx n="33" d="100"/>
        <a:sy n="33" d="100"/>
      </p:scale>
      <p:origin x="0" y="4084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標楷體" panose="03000509000000000000" pitchFamily="65" charset="-120"/>
              </a:defRPr>
            </a:lvl1pPr>
          </a:lstStyle>
          <a:p>
            <a:endParaRPr lang="zh-TW" altLang="en-US" dirty="0"/>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標楷體" panose="03000509000000000000" pitchFamily="65" charset="-120"/>
              </a:defRPr>
            </a:lvl1pPr>
          </a:lstStyle>
          <a:p>
            <a:fld id="{5A8767ED-7600-4CEB-A97D-B8C094C1CB4B}" type="datetimeFigureOut">
              <a:rPr lang="zh-TW" altLang="en-US" smtClean="0"/>
              <a:pPr/>
              <a:t>2018/7/11</a:t>
            </a:fld>
            <a:endParaRPr lang="zh-TW" altLang="en-US" dirty="0"/>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標楷體" panose="03000509000000000000" pitchFamily="65" charset="-120"/>
              </a:defRPr>
            </a:lvl1pPr>
          </a:lstStyle>
          <a:p>
            <a:fld id="{42A9114D-2A06-434D-8397-A0458236F01F}" type="slidenum">
              <a:rPr lang="zh-TW" altLang="en-US" smtClean="0"/>
              <a:pPr/>
              <a:t>‹#›</a:t>
            </a:fld>
            <a:endParaRPr lang="zh-TW" altLang="en-US" dirty="0"/>
          </a:p>
        </p:txBody>
      </p:sp>
    </p:spTree>
    <p:extLst>
      <p:ext uri="{BB962C8B-B14F-4D97-AF65-F5344CB8AC3E}">
        <p14:creationId xmlns:p14="http://schemas.microsoft.com/office/powerpoint/2010/main" val="210006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標楷體" panose="03000509000000000000" pitchFamily="65" charset="-120"/>
        <a:cs typeface="+mn-cs"/>
      </a:defRPr>
    </a:lvl1pPr>
    <a:lvl2pPr marL="457200" algn="l" defTabSz="914400" rtl="0" eaLnBrk="1" latinLnBrk="0" hangingPunct="1">
      <a:defRPr sz="1200" kern="1200">
        <a:solidFill>
          <a:schemeClr val="tx1"/>
        </a:solidFill>
        <a:latin typeface="+mn-lt"/>
        <a:ea typeface="標楷體" panose="03000509000000000000" pitchFamily="65" charset="-120"/>
        <a:cs typeface="+mn-cs"/>
      </a:defRPr>
    </a:lvl2pPr>
    <a:lvl3pPr marL="914400" algn="l" defTabSz="914400" rtl="0" eaLnBrk="1" latinLnBrk="0" hangingPunct="1">
      <a:defRPr sz="1200" kern="1200">
        <a:solidFill>
          <a:schemeClr val="tx1"/>
        </a:solidFill>
        <a:latin typeface="+mn-lt"/>
        <a:ea typeface="標楷體" panose="03000509000000000000" pitchFamily="65" charset="-120"/>
        <a:cs typeface="+mn-cs"/>
      </a:defRPr>
    </a:lvl3pPr>
    <a:lvl4pPr marL="1371600" algn="l" defTabSz="914400" rtl="0" eaLnBrk="1" latinLnBrk="0" hangingPunct="1">
      <a:defRPr sz="1200" kern="1200">
        <a:solidFill>
          <a:schemeClr val="tx1"/>
        </a:solidFill>
        <a:latin typeface="+mn-lt"/>
        <a:ea typeface="標楷體" panose="03000509000000000000" pitchFamily="65" charset="-120"/>
        <a:cs typeface="+mn-cs"/>
      </a:defRPr>
    </a:lvl4pPr>
    <a:lvl5pPr marL="1828800" algn="l" defTabSz="914400" rtl="0" eaLnBrk="1" latinLnBrk="0" hangingPunct="1">
      <a:defRPr sz="1200" kern="1200">
        <a:solidFill>
          <a:schemeClr val="tx1"/>
        </a:solidFill>
        <a:latin typeface="+mn-lt"/>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9</a:t>
            </a:fld>
            <a:endParaRPr lang="en-US" altLang="zh-TW" dirty="0"/>
          </a:p>
        </p:txBody>
      </p:sp>
    </p:spTree>
    <p:extLst>
      <p:ext uri="{BB962C8B-B14F-4D97-AF65-F5344CB8AC3E}">
        <p14:creationId xmlns:p14="http://schemas.microsoft.com/office/powerpoint/2010/main" val="3863802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教學目標：</a:t>
            </a:r>
            <a:r>
              <a:rPr lang="zh-TW" altLang="zh-TW" dirty="0" smtClean="0"/>
              <a:t>依據監督量測、意外事故、防護具及急救箱管理與承攬商及外包商管理程序，各單位使用急救箱的藥品與器材，記錄「虛驚或意外事件明細表」報陳處理</a:t>
            </a:r>
            <a:r>
              <a:rPr lang="zh-TW" altLang="en-US" dirty="0" smtClean="0"/>
              <a:t>單位進行</a:t>
            </a:r>
            <a:r>
              <a:rPr lang="zh-TW" altLang="zh-TW" dirty="0" smtClean="0"/>
              <a:t>統計分析，調查彙整經危害鑑別後登錄教育部通報網站，安</a:t>
            </a:r>
            <a:r>
              <a:rPr lang="zh-TW" altLang="en-US" dirty="0" smtClean="0"/>
              <a:t>全衛生</a:t>
            </a:r>
            <a:r>
              <a:rPr lang="zh-TW" altLang="zh-TW" dirty="0" smtClean="0"/>
              <a:t>委員會召開會議審議，影響身心健康諮商中心及健康中心等協助</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25</a:t>
            </a:fld>
            <a:endParaRPr lang="en-US" altLang="zh-TW" dirty="0"/>
          </a:p>
        </p:txBody>
      </p:sp>
    </p:spTree>
    <p:extLst>
      <p:ext uri="{BB962C8B-B14F-4D97-AF65-F5344CB8AC3E}">
        <p14:creationId xmlns:p14="http://schemas.microsoft.com/office/powerpoint/2010/main" val="844601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defTabSz="989013"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fld id="{9DF66C08-F093-4FB1-BD01-F927CF7C8B7D}" type="slidenum">
              <a:rPr lang="en-US" altLang="zh-TW" sz="1300" b="0">
                <a:ea typeface="新細明體" panose="02020500000000000000" pitchFamily="18" charset="-120"/>
              </a:rPr>
              <a:pPr eaLnBrk="1" hangingPunct="1"/>
              <a:t>26</a:t>
            </a:fld>
            <a:endParaRPr lang="en-US" altLang="zh-TW" sz="1300" b="0">
              <a:ea typeface="新細明體" panose="02020500000000000000" pitchFamily="18" charset="-120"/>
            </a:endParaRPr>
          </a:p>
        </p:txBody>
      </p:sp>
      <p:sp>
        <p:nvSpPr>
          <p:cNvPr id="81923" name="投影片圖像版面配置區 1"/>
          <p:cNvSpPr>
            <a:spLocks noGrp="1" noRot="1" noChangeAspect="1" noTextEdit="1"/>
          </p:cNvSpPr>
          <p:nvPr>
            <p:ph type="sldImg"/>
          </p:nvPr>
        </p:nvSpPr>
        <p:spPr>
          <a:xfrm>
            <a:off x="1222375" y="704850"/>
            <a:ext cx="4721225" cy="3540125"/>
          </a:xfrm>
          <a:ln/>
        </p:spPr>
      </p:sp>
      <p:sp>
        <p:nvSpPr>
          <p:cNvPr id="81924" name="備忘稿版面配置區 2"/>
          <p:cNvSpPr>
            <a:spLocks noGrp="1"/>
          </p:cNvSpPr>
          <p:nvPr>
            <p:ph type="body" idx="1"/>
          </p:nvPr>
        </p:nvSpPr>
        <p:spPr>
          <a:xfrm>
            <a:off x="719114" y="4476964"/>
            <a:ext cx="5724076" cy="4244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73" tIns="49037" rIns="98073" bIns="49037"/>
          <a:lstStyle/>
          <a:p>
            <a:pPr eaLnBrk="1" hangingPunct="1"/>
            <a:r>
              <a:rPr lang="zh-TW" altLang="en-US" dirty="0" smtClean="0"/>
              <a:t>重點說明：自我檢核達成無災害管理機制，結合虛驚及意外事故，建立安全衛生管理績效</a:t>
            </a:r>
            <a:endParaRPr lang="en-US" altLang="zh-TW" dirty="0" smtClean="0"/>
          </a:p>
          <a:p>
            <a:pPr eaLnBrk="1" hangingPunct="1"/>
            <a:endParaRPr lang="zh-TW" altLang="zh-TW" dirty="0" smtClean="0"/>
          </a:p>
        </p:txBody>
      </p:sp>
      <p:sp>
        <p:nvSpPr>
          <p:cNvPr id="81925" name="投影片編號版面配置區 3"/>
          <p:cNvSpPr txBox="1">
            <a:spLocks noGrp="1"/>
          </p:cNvSpPr>
          <p:nvPr/>
        </p:nvSpPr>
        <p:spPr bwMode="auto">
          <a:xfrm>
            <a:off x="4060026" y="8951002"/>
            <a:ext cx="3100674" cy="47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73" tIns="49037" rIns="98073" bIns="49037" anchor="b"/>
          <a:lstStyle>
            <a:lvl1pPr defTabSz="977900"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defTabSz="97790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r" eaLnBrk="1" hangingPunct="1"/>
            <a:fld id="{BDD91EA4-124D-455D-88BF-0A13C89F353D}" type="slidenum">
              <a:rPr lang="en-US" altLang="zh-TW" b="0">
                <a:ea typeface="微軟正黑體" panose="020B0604030504040204" pitchFamily="34" charset="-120"/>
              </a:rPr>
              <a:pPr algn="r" eaLnBrk="1" hangingPunct="1"/>
              <a:t>26</a:t>
            </a:fld>
            <a:endParaRPr lang="en-US" altLang="zh-TW" b="0">
              <a:ea typeface="微軟正黑體" panose="020B0604030504040204" pitchFamily="34" charset="-120"/>
            </a:endParaRPr>
          </a:p>
        </p:txBody>
      </p:sp>
    </p:spTree>
    <p:extLst>
      <p:ext uri="{BB962C8B-B14F-4D97-AF65-F5344CB8AC3E}">
        <p14:creationId xmlns:p14="http://schemas.microsoft.com/office/powerpoint/2010/main" val="242018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36</a:t>
            </a:fld>
            <a:endParaRPr lang="en-US" altLang="zh-TW" dirty="0"/>
          </a:p>
        </p:txBody>
      </p:sp>
    </p:spTree>
    <p:extLst>
      <p:ext uri="{BB962C8B-B14F-4D97-AF65-F5344CB8AC3E}">
        <p14:creationId xmlns:p14="http://schemas.microsoft.com/office/powerpoint/2010/main" val="3863802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15</a:t>
            </a:fld>
            <a:endParaRPr lang="en-US" altLang="zh-TW" dirty="0"/>
          </a:p>
        </p:txBody>
      </p:sp>
    </p:spTree>
    <p:extLst>
      <p:ext uri="{BB962C8B-B14F-4D97-AF65-F5344CB8AC3E}">
        <p14:creationId xmlns:p14="http://schemas.microsoft.com/office/powerpoint/2010/main" val="357009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p:spPr>
        <p:txBody>
          <a:bodyPr/>
          <a:lstStyle/>
          <a:p>
            <a:pPr>
              <a:lnSpc>
                <a:spcPct val="80000"/>
              </a:lnSpc>
            </a:pPr>
            <a:endParaRPr lang="zh-TW" altLang="en-US" sz="900" dirty="0"/>
          </a:p>
        </p:txBody>
      </p:sp>
    </p:spTree>
    <p:extLst>
      <p:ext uri="{BB962C8B-B14F-4D97-AF65-F5344CB8AC3E}">
        <p14:creationId xmlns:p14="http://schemas.microsoft.com/office/powerpoint/2010/main" val="3367636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17</a:t>
            </a:fld>
            <a:endParaRPr lang="en-US" altLang="zh-TW" dirty="0"/>
          </a:p>
        </p:txBody>
      </p:sp>
    </p:spTree>
    <p:extLst>
      <p:ext uri="{BB962C8B-B14F-4D97-AF65-F5344CB8AC3E}">
        <p14:creationId xmlns:p14="http://schemas.microsoft.com/office/powerpoint/2010/main" val="1895997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19</a:t>
            </a:fld>
            <a:endParaRPr lang="en-US" altLang="zh-TW" dirty="0"/>
          </a:p>
        </p:txBody>
      </p:sp>
    </p:spTree>
    <p:extLst>
      <p:ext uri="{BB962C8B-B14F-4D97-AF65-F5344CB8AC3E}">
        <p14:creationId xmlns:p14="http://schemas.microsoft.com/office/powerpoint/2010/main" val="3749892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重點說明：完善的消防應變設施規劃配置，提供及時救災使用，可減低災情及損害</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21</a:t>
            </a:fld>
            <a:endParaRPr lang="en-US" altLang="zh-TW" dirty="0"/>
          </a:p>
        </p:txBody>
      </p:sp>
    </p:spTree>
    <p:extLst>
      <p:ext uri="{BB962C8B-B14F-4D97-AF65-F5344CB8AC3E}">
        <p14:creationId xmlns:p14="http://schemas.microsoft.com/office/powerpoint/2010/main" val="2924935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a:ln/>
        </p:spPr>
      </p:sp>
      <p:sp>
        <p:nvSpPr>
          <p:cNvPr id="153603" name="備忘稿版面配置區 2"/>
          <p:cNvSpPr>
            <a:spLocks noGrp="1"/>
          </p:cNvSpPr>
          <p:nvPr>
            <p:ph type="body" idx="1"/>
          </p:nvPr>
        </p:nvSpPr>
        <p:spPr>
          <a:noFill/>
        </p:spPr>
        <p:txBody>
          <a:bodyPr/>
          <a:lstStyle/>
          <a:p>
            <a:r>
              <a:rPr lang="zh-TW" altLang="en-US" dirty="0" smtClean="0"/>
              <a:t>教材說明</a:t>
            </a:r>
            <a:r>
              <a:rPr lang="en-US" altLang="zh-TW" dirty="0" smtClean="0"/>
              <a:t>: </a:t>
            </a:r>
            <a:r>
              <a:rPr lang="zh-TW" altLang="en-US" dirty="0" smtClean="0"/>
              <a:t>完整規劃緊急應變組織架構及分工，緊急事故發生時，依職權分工啟動應變</a:t>
            </a:r>
          </a:p>
        </p:txBody>
      </p:sp>
      <p:sp>
        <p:nvSpPr>
          <p:cNvPr id="153604" name="投影片編號版面配置區 3"/>
          <p:cNvSpPr>
            <a:spLocks noGrp="1"/>
          </p:cNvSpPr>
          <p:nvPr>
            <p:ph type="sldNum" sz="quarter" idx="5"/>
          </p:nvPr>
        </p:nvSpPr>
        <p:spPr>
          <a:noFill/>
          <a:ln>
            <a:miter lim="800000"/>
            <a:headEnd/>
            <a:tailEnd/>
          </a:ln>
        </p:spPr>
        <p:txBody>
          <a:bodyPr/>
          <a:lstStyle/>
          <a:p>
            <a:pPr defTabSz="952766"/>
            <a:fld id="{8EF115CB-F577-4C2D-9D83-6C8D6672F4F5}" type="slidenum">
              <a:rPr lang="en-US" altLang="zh-TW" smtClean="0"/>
              <a:pPr defTabSz="952766"/>
              <a:t>22</a:t>
            </a:fld>
            <a:endParaRPr lang="en-US" altLang="zh-TW" smtClean="0"/>
          </a:p>
        </p:txBody>
      </p:sp>
      <p:sp>
        <p:nvSpPr>
          <p:cNvPr id="153605" name="頁首版面配置區 4"/>
          <p:cNvSpPr>
            <a:spLocks noGrp="1"/>
          </p:cNvSpPr>
          <p:nvPr>
            <p:ph type="hdr" sz="quarter"/>
          </p:nvPr>
        </p:nvSpPr>
        <p:spPr>
          <a:noFill/>
          <a:ln>
            <a:miter lim="800000"/>
            <a:headEnd/>
            <a:tailEnd/>
          </a:ln>
        </p:spPr>
        <p:txBody>
          <a:bodyPr/>
          <a:lstStyle/>
          <a:p>
            <a:pPr defTabSz="952766"/>
            <a:r>
              <a:rPr lang="zh-TW" altLang="en-US" smtClean="0"/>
              <a:t>校園複合型災害實驗室安全避難疏散演練</a:t>
            </a:r>
            <a:endParaRPr lang="en-US" altLang="zh-TW" smtClean="0"/>
          </a:p>
        </p:txBody>
      </p:sp>
      <p:sp>
        <p:nvSpPr>
          <p:cNvPr id="153606" name="日期版面配置區 5"/>
          <p:cNvSpPr>
            <a:spLocks noGrp="1"/>
          </p:cNvSpPr>
          <p:nvPr>
            <p:ph type="dt" sz="quarter" idx="1"/>
          </p:nvPr>
        </p:nvSpPr>
        <p:spPr>
          <a:noFill/>
          <a:ln>
            <a:miter lim="800000"/>
            <a:headEnd/>
            <a:tailEnd/>
          </a:ln>
        </p:spPr>
        <p:txBody>
          <a:bodyPr/>
          <a:lstStyle/>
          <a:p>
            <a:pPr defTabSz="952766"/>
            <a:r>
              <a:rPr lang="en-US" altLang="zh-TW" smtClean="0"/>
              <a:t>103/04/28</a:t>
            </a:r>
          </a:p>
        </p:txBody>
      </p:sp>
    </p:spTree>
    <p:extLst>
      <p:ext uri="{BB962C8B-B14F-4D97-AF65-F5344CB8AC3E}">
        <p14:creationId xmlns:p14="http://schemas.microsoft.com/office/powerpoint/2010/main" val="1239154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教學目標：教職員生定期參與緊急應變教育訓練及演練，提升人員緊急應變能力以降低災害發生時的損失</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23</a:t>
            </a:fld>
            <a:endParaRPr lang="en-US" altLang="zh-TW" dirty="0"/>
          </a:p>
        </p:txBody>
      </p:sp>
    </p:spTree>
    <p:extLst>
      <p:ext uri="{BB962C8B-B14F-4D97-AF65-F5344CB8AC3E}">
        <p14:creationId xmlns:p14="http://schemas.microsoft.com/office/powerpoint/2010/main" val="4191787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defTabSz="989013"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fld id="{CDD2A1C2-5267-4977-8257-F3E2100AE8DF}" type="slidenum">
              <a:rPr lang="en-US" altLang="zh-TW" sz="1300" b="0">
                <a:ea typeface="新細明體" panose="02020500000000000000" pitchFamily="18" charset="-120"/>
              </a:rPr>
              <a:pPr eaLnBrk="1" hangingPunct="1"/>
              <a:t>24</a:t>
            </a:fld>
            <a:endParaRPr lang="en-US" altLang="zh-TW" sz="1300" b="0">
              <a:ea typeface="新細明體" panose="02020500000000000000" pitchFamily="18" charset="-120"/>
            </a:endParaRPr>
          </a:p>
        </p:txBody>
      </p:sp>
      <p:sp>
        <p:nvSpPr>
          <p:cNvPr id="80899" name="Rectangle 7"/>
          <p:cNvSpPr txBox="1">
            <a:spLocks noGrp="1" noChangeArrowheads="1"/>
          </p:cNvSpPr>
          <p:nvPr/>
        </p:nvSpPr>
        <p:spPr bwMode="auto">
          <a:xfrm>
            <a:off x="4060026" y="8951002"/>
            <a:ext cx="3100674" cy="47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73" tIns="49037" rIns="98073" bIns="49037" anchor="b"/>
          <a:lstStyle>
            <a:lvl1pPr defTabSz="977900"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defTabSz="97790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r" eaLnBrk="1" hangingPunct="1"/>
            <a:fld id="{84157632-63A4-4FE4-86DF-E1AC79254DD4}" type="slidenum">
              <a:rPr lang="en-US" altLang="zh-TW" b="0">
                <a:ea typeface="微軟正黑體" panose="020B0604030504040204" pitchFamily="34" charset="-120"/>
              </a:rPr>
              <a:pPr algn="r" eaLnBrk="1" hangingPunct="1"/>
              <a:t>24</a:t>
            </a:fld>
            <a:endParaRPr lang="en-US" altLang="zh-TW" b="0">
              <a:ea typeface="微軟正黑體" panose="020B0604030504040204" pitchFamily="34" charset="-120"/>
            </a:endParaRPr>
          </a:p>
        </p:txBody>
      </p:sp>
      <p:sp>
        <p:nvSpPr>
          <p:cNvPr id="80900" name="Rectangle 2"/>
          <p:cNvSpPr>
            <a:spLocks noGrp="1" noRot="1" noChangeAspect="1" noChangeArrowheads="1" noTextEdit="1"/>
          </p:cNvSpPr>
          <p:nvPr>
            <p:ph type="sldImg"/>
          </p:nvPr>
        </p:nvSpPr>
        <p:spPr>
          <a:xfrm>
            <a:off x="1222375" y="704850"/>
            <a:ext cx="4721225" cy="3540125"/>
          </a:xfrm>
          <a:ln/>
        </p:spPr>
      </p:sp>
      <p:sp>
        <p:nvSpPr>
          <p:cNvPr id="80901" name="Rectangle 3"/>
          <p:cNvSpPr>
            <a:spLocks noGrp="1" noChangeArrowheads="1"/>
          </p:cNvSpPr>
          <p:nvPr>
            <p:ph type="body" idx="1"/>
          </p:nvPr>
        </p:nvSpPr>
        <p:spPr>
          <a:xfrm>
            <a:off x="719114" y="4476964"/>
            <a:ext cx="5724076" cy="4244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73" tIns="49037" rIns="98073" bIns="49037"/>
          <a:lstStyle/>
          <a:p>
            <a:pPr eaLnBrk="1" hangingPunct="1"/>
            <a:r>
              <a:rPr lang="zh-TW" altLang="en-US" dirty="0" smtClean="0"/>
              <a:t>建立並落實現場自主管理機制，預防職災發生</a:t>
            </a:r>
            <a:endParaRPr lang="zh-TW" altLang="zh-TW" dirty="0" smtClean="0"/>
          </a:p>
        </p:txBody>
      </p:sp>
    </p:spTree>
    <p:extLst>
      <p:ext uri="{BB962C8B-B14F-4D97-AF65-F5344CB8AC3E}">
        <p14:creationId xmlns:p14="http://schemas.microsoft.com/office/powerpoint/2010/main" val="298357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hasCustomPrompt="1"/>
          </p:nvPr>
        </p:nvSpPr>
        <p:spPr>
          <a:xfrm>
            <a:off x="685800" y="2130425"/>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教育部校園職業安全衛生知能提升暨教育訓練推動計畫</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88C1B476-462F-4534-9252-10E30AF056E4}"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6309320"/>
            <a:ext cx="9144000" cy="1463912"/>
          </a:xfrm>
          <a:prstGeom prst="rect">
            <a:avLst/>
          </a:prstGeom>
        </p:spPr>
      </p:pic>
      <p:pic>
        <p:nvPicPr>
          <p:cNvPr id="2050" name="Picture 2" descr="\\192.168.0.1\volume9\蘇佳瑩\套用公版教材\圖片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041" y="247095"/>
            <a:ext cx="852567" cy="861518"/>
          </a:xfrm>
          <a:prstGeom prst="rect">
            <a:avLst/>
          </a:prstGeom>
        </p:spPr>
      </p:pic>
    </p:spTree>
    <p:extLst>
      <p:ext uri="{BB962C8B-B14F-4D97-AF65-F5344CB8AC3E}">
        <p14:creationId xmlns:p14="http://schemas.microsoft.com/office/powerpoint/2010/main" val="12021130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A73F09D6-09C0-4994-8122-AF9E1AE2D602}"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758880"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25776012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7E650620-A269-45F5-B6AA-DC8CB9538E73}"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902896"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4383158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295400" y="533400"/>
            <a:ext cx="7086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295400" y="1905000"/>
            <a:ext cx="3581400" cy="41148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5029200" y="1905000"/>
            <a:ext cx="3581400" cy="19812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5029200" y="4038600"/>
            <a:ext cx="3581400" cy="19812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13"/>
          <p:cNvSpPr>
            <a:spLocks noGrp="1"/>
          </p:cNvSpPr>
          <p:nvPr>
            <p:ph type="dt" sz="half" idx="10"/>
          </p:nvPr>
        </p:nvSpPr>
        <p:spPr/>
        <p:txBody>
          <a:bodyPr/>
          <a:lstStyle>
            <a:lvl1pPr>
              <a:defRPr/>
            </a:lvl1pPr>
          </a:lstStyle>
          <a:p>
            <a:pPr>
              <a:defRPr/>
            </a:pPr>
            <a:fld id="{CB3E7E6E-5A51-4693-A460-055F528938E1}" type="datetime1">
              <a:rPr lang="zh-TW" altLang="en-US" smtClean="0"/>
              <a:pPr>
                <a:defRPr/>
              </a:pPr>
              <a:t>2018/7/11</a:t>
            </a:fld>
            <a:endParaRPr lang="en-US" altLang="zh-TW"/>
          </a:p>
        </p:txBody>
      </p:sp>
      <p:sp>
        <p:nvSpPr>
          <p:cNvPr id="7" name="頁尾版面配置區 2"/>
          <p:cNvSpPr>
            <a:spLocks noGrp="1"/>
          </p:cNvSpPr>
          <p:nvPr>
            <p:ph type="ftr" sz="quarter" idx="11"/>
          </p:nvPr>
        </p:nvSpPr>
        <p:spPr/>
        <p:txBody>
          <a:bodyPr/>
          <a:lstStyle>
            <a:lvl1pPr>
              <a:defRPr/>
            </a:lvl1pPr>
          </a:lstStyle>
          <a:p>
            <a:pPr>
              <a:defRPr/>
            </a:pPr>
            <a:r>
              <a:rPr lang="en-US" altLang="zh-TW" smtClean="0"/>
              <a:t>Hpliu</a:t>
            </a:r>
            <a:endParaRPr lang="en-US" altLang="zh-TW"/>
          </a:p>
        </p:txBody>
      </p:sp>
      <p:sp>
        <p:nvSpPr>
          <p:cNvPr id="8" name="投影片編號版面配置區 22"/>
          <p:cNvSpPr>
            <a:spLocks noGrp="1"/>
          </p:cNvSpPr>
          <p:nvPr>
            <p:ph type="sldNum" sz="quarter" idx="12"/>
          </p:nvPr>
        </p:nvSpPr>
        <p:spPr/>
        <p:txBody>
          <a:bodyPr/>
          <a:lstStyle>
            <a:lvl1pPr>
              <a:defRPr/>
            </a:lvl1pPr>
          </a:lstStyle>
          <a:p>
            <a:pPr>
              <a:defRPr/>
            </a:pPr>
            <a:fld id="{BC85F631-7B85-4039-B554-BFEB3F7EF434}" type="slidenum">
              <a:rPr lang="en-US" altLang="zh-TW"/>
              <a:pPr>
                <a:defRPr/>
              </a:pPr>
              <a:t>‹#›</a:t>
            </a:fld>
            <a:endParaRPr lang="en-US" altLang="zh-TW" dirty="0"/>
          </a:p>
        </p:txBody>
      </p:sp>
    </p:spTree>
    <p:extLst>
      <p:ext uri="{BB962C8B-B14F-4D97-AF65-F5344CB8AC3E}">
        <p14:creationId xmlns:p14="http://schemas.microsoft.com/office/powerpoint/2010/main" val="1134383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971600" y="78507"/>
            <a:ext cx="7715200" cy="1143000"/>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67544" y="1412776"/>
            <a:ext cx="8229600" cy="4525963"/>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a:xfrm>
            <a:off x="457200" y="6160219"/>
            <a:ext cx="2133600" cy="365125"/>
          </a:xfrm>
        </p:spPr>
        <p:txBody>
          <a:bodyPr/>
          <a:lstStyle>
            <a:lvl1pPr>
              <a:defRPr>
                <a:ea typeface="標楷體" panose="03000509000000000000" pitchFamily="65" charset="-120"/>
              </a:defRPr>
            </a:lvl1pPr>
          </a:lstStyle>
          <a:p>
            <a:fld id="{4F82E5B8-85D6-4EA8-B26D-4336800F89F2}" type="datetime1">
              <a:rPr lang="zh-TW" altLang="en-US" smtClean="0"/>
              <a:t>2018/7/11</a:t>
            </a:fld>
            <a:endParaRPr lang="zh-TW" altLang="en-US" dirty="0"/>
          </a:p>
        </p:txBody>
      </p:sp>
      <p:sp>
        <p:nvSpPr>
          <p:cNvPr id="5" name="頁尾版面配置區 4"/>
          <p:cNvSpPr>
            <a:spLocks noGrp="1"/>
          </p:cNvSpPr>
          <p:nvPr>
            <p:ph type="ftr" sz="quarter" idx="11"/>
          </p:nvPr>
        </p:nvSpPr>
        <p:spPr>
          <a:xfrm>
            <a:off x="6012160" y="6165304"/>
            <a:ext cx="2895600" cy="365125"/>
          </a:xfrm>
        </p:spPr>
        <p:txBody>
          <a:bodyPr/>
          <a:lstStyle>
            <a:lvl1pPr algn="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3491880"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472898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0CE4DC1C-B073-4B98-9DD5-D2C01D79FE5C}"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902896"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5719653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CD7F8F4F-F89F-437E-A7B6-C64CE577D284}"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830888"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6088788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ea typeface="標楷體" panose="03000509000000000000" pitchFamily="65" charset="-120"/>
              </a:defRPr>
            </a:lvl1pPr>
          </a:lstStyle>
          <a:p>
            <a:fld id="{A53053F9-4381-4198-BAA7-52EC65AB3F92}" type="datetime1">
              <a:rPr lang="zh-TW" altLang="en-US" smtClean="0"/>
              <a:t>2018/7/11</a:t>
            </a:fld>
            <a:endParaRPr lang="zh-TW" altLang="en-US" dirty="0"/>
          </a:p>
        </p:txBody>
      </p:sp>
      <p:sp>
        <p:nvSpPr>
          <p:cNvPr id="8" name="頁尾版面配置區 7"/>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9" name="投影片編號版面配置區 8"/>
          <p:cNvSpPr>
            <a:spLocks noGrp="1"/>
          </p:cNvSpPr>
          <p:nvPr>
            <p:ph type="sldNum" sz="quarter" idx="12"/>
          </p:nvPr>
        </p:nvSpPr>
        <p:spPr>
          <a:xfrm>
            <a:off x="6902896"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7488615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lvl1pPr>
              <a:defRPr>
                <a:ea typeface="標楷體" panose="03000509000000000000" pitchFamily="65" charset="-120"/>
              </a:defRPr>
            </a:lvl1pPr>
          </a:lstStyle>
          <a:p>
            <a:fld id="{5B0DD287-3065-4F1C-AB10-775D6575B99F}" type="datetime1">
              <a:rPr lang="zh-TW" altLang="en-US" smtClean="0"/>
              <a:t>2018/7/11</a:t>
            </a:fld>
            <a:endParaRPr lang="zh-TW" altLang="en-US" dirty="0"/>
          </a:p>
        </p:txBody>
      </p:sp>
      <p:sp>
        <p:nvSpPr>
          <p:cNvPr id="4" name="頁尾版面配置區 3"/>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5" name="投影片編號版面配置區 4"/>
          <p:cNvSpPr>
            <a:spLocks noGrp="1"/>
          </p:cNvSpPr>
          <p:nvPr>
            <p:ph type="sldNum" sz="quarter" idx="12"/>
          </p:nvPr>
        </p:nvSpPr>
        <p:spPr>
          <a:xfrm>
            <a:off x="6830888"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4860131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ea typeface="標楷體" panose="03000509000000000000" pitchFamily="65" charset="-120"/>
              </a:defRPr>
            </a:lvl1pPr>
          </a:lstStyle>
          <a:p>
            <a:fld id="{20EA032E-B739-4278-A189-13588E0B8102}" type="datetime1">
              <a:rPr lang="zh-TW" altLang="en-US" smtClean="0"/>
              <a:t>2018/7/11</a:t>
            </a:fld>
            <a:endParaRPr lang="zh-TW" altLang="en-US" dirty="0"/>
          </a:p>
        </p:txBody>
      </p:sp>
      <p:sp>
        <p:nvSpPr>
          <p:cNvPr id="3" name="頁尾版面配置區 2"/>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4" name="投影片編號版面配置區 3"/>
          <p:cNvSpPr>
            <a:spLocks noGrp="1"/>
          </p:cNvSpPr>
          <p:nvPr>
            <p:ph type="sldNum" sz="quarter" idx="12"/>
          </p:nvPr>
        </p:nvSpPr>
        <p:spPr>
          <a:xfrm>
            <a:off x="6830888"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6336867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701F8118-5904-469E-86FB-6DEEE9A297C6}"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902896"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7747657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EDAB5C28-2AA2-4BF5-B538-4DA7AC21CF26}"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830888"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167160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192.168.0.1\volume9\蘇佳瑩\套用公版教材\圖片2.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1187624" y="274638"/>
            <a:ext cx="7499176" cy="1143000"/>
          </a:xfrm>
          <a:prstGeom prst="rect">
            <a:avLst/>
          </a:prstGeom>
        </p:spPr>
        <p:txBody>
          <a:bodyPr vert="horz" lIns="91440" tIns="45720" rIns="91440" bIns="45720" rtlCol="0" anchor="ctr">
            <a:noAutofit/>
          </a:bodyPr>
          <a:lstStyle/>
          <a:p>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標楷體" panose="03000509000000000000" pitchFamily="65" charset="-120"/>
              </a:defRPr>
            </a:lvl1pPr>
          </a:lstStyle>
          <a:p>
            <a:fld id="{751CF6AC-579C-44D7-8485-2D47EFA29820}" type="datetime1">
              <a:rPr lang="zh-TW" altLang="en-US" smtClean="0"/>
              <a:t>2018/7/11</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9" name="圖片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117336"/>
            <a:ext cx="9144000" cy="1481328"/>
          </a:xfrm>
          <a:prstGeom prst="rect">
            <a:avLst/>
          </a:prstGeom>
        </p:spPr>
      </p:pic>
      <p:pic>
        <p:nvPicPr>
          <p:cNvPr id="8" name="圖片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3800" y="233320"/>
            <a:ext cx="864096" cy="873169"/>
          </a:xfrm>
          <a:prstGeom prst="rect">
            <a:avLst/>
          </a:prstGeom>
        </p:spPr>
      </p:pic>
    </p:spTree>
    <p:extLst>
      <p:ext uri="{BB962C8B-B14F-4D97-AF65-F5344CB8AC3E}">
        <p14:creationId xmlns:p14="http://schemas.microsoft.com/office/powerpoint/2010/main" val="1444896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876256" y="6147567"/>
            <a:ext cx="2133600" cy="365125"/>
          </a:xfrm>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63356C67-7E85-4B84-84FE-A8DCCA03730E}" type="slidenum">
              <a:rPr lang="en-US" altLang="zh-TW" sz="1400" b="0">
                <a:latin typeface="Times New Roman" panose="02020603050405020304" pitchFamily="18" charset="0"/>
                <a:ea typeface="標楷體" panose="03000509000000000000" pitchFamily="65" charset="-120"/>
                <a:cs typeface="Times New Roman" panose="02020603050405020304" pitchFamily="18" charset="0"/>
              </a:rPr>
              <a:pPr eaLnBrk="1" hangingPunct="1"/>
              <a:t>1</a:t>
            </a:fld>
            <a:endParaRPr lang="en-US" altLang="zh-TW" sz="1400" b="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7891" name="Rectangle 2"/>
          <p:cNvSpPr>
            <a:spLocks noGrp="1" noChangeArrowheads="1"/>
          </p:cNvSpPr>
          <p:nvPr>
            <p:ph type="title"/>
          </p:nvPr>
        </p:nvSpPr>
        <p:spPr>
          <a:xfrm>
            <a:off x="179512" y="188640"/>
            <a:ext cx="8784976" cy="1106760"/>
          </a:xfrm>
        </p:spPr>
        <p:txBody>
          <a:bodyPr/>
          <a:lstStyle/>
          <a:p>
            <a:pPr eaLnBrk="1" hangingPunct="1"/>
            <a:r>
              <a:rPr lang="zh-TW" altLang="en-US" b="1" dirty="0" smtClean="0">
                <a:solidFill>
                  <a:srgbClr val="A40033"/>
                </a:solidFill>
                <a:latin typeface="Times New Roman" panose="02020603050405020304" pitchFamily="18" charset="0"/>
              </a:rPr>
              <a:t>實驗場所應</a:t>
            </a:r>
            <a:r>
              <a:rPr lang="zh-TW" altLang="en-US" b="1" dirty="0">
                <a:solidFill>
                  <a:srgbClr val="A40033"/>
                </a:solidFill>
                <a:latin typeface="Times New Roman" panose="02020603050405020304" pitchFamily="18" charset="0"/>
              </a:rPr>
              <a:t>查核之火災預防</a:t>
            </a:r>
            <a:r>
              <a:rPr lang="zh-TW" altLang="en-US" b="1" dirty="0" smtClean="0">
                <a:solidFill>
                  <a:srgbClr val="A40033"/>
                </a:solidFill>
                <a:latin typeface="Times New Roman" panose="02020603050405020304" pitchFamily="18" charset="0"/>
              </a:rPr>
              <a:t>項目</a:t>
            </a:r>
          </a:p>
        </p:txBody>
      </p:sp>
      <p:sp>
        <p:nvSpPr>
          <p:cNvPr id="37892" name="Rectangle 3"/>
          <p:cNvSpPr>
            <a:spLocks noGrp="1" noChangeArrowheads="1"/>
          </p:cNvSpPr>
          <p:nvPr>
            <p:ph type="body" idx="1"/>
          </p:nvPr>
        </p:nvSpPr>
        <p:spPr>
          <a:xfrm>
            <a:off x="318356" y="1284649"/>
            <a:ext cx="8507288" cy="5071701"/>
          </a:xfrm>
        </p:spPr>
        <p:txBody>
          <a:bodyPr>
            <a:normAutofit/>
          </a:bodyPr>
          <a:lstStyle/>
          <a:p>
            <a:pPr eaLnBrk="1" hangingPunct="1">
              <a:buFontTx/>
              <a:buNone/>
            </a:pPr>
            <a:r>
              <a:rPr lang="zh-TW" altLang="en-US" sz="2400" dirty="0" smtClean="0"/>
              <a:t>依實驗</a:t>
            </a:r>
            <a:r>
              <a:rPr lang="zh-TW" altLang="en-US" sz="2400" dirty="0"/>
              <a:t>場所發生火災原因，應納入查核之</a:t>
            </a:r>
            <a:r>
              <a:rPr lang="zh-TW" altLang="en-US" sz="2400" dirty="0" smtClean="0"/>
              <a:t>種類可分為</a:t>
            </a:r>
            <a:r>
              <a:rPr lang="zh-TW" altLang="en-US" sz="2400" dirty="0"/>
              <a:t>：</a:t>
            </a:r>
          </a:p>
          <a:p>
            <a:r>
              <a:rPr lang="zh-TW" altLang="en-US" sz="2400" dirty="0" smtClean="0"/>
              <a:t>可燃性氣體剛噴出</a:t>
            </a:r>
            <a:r>
              <a:rPr lang="zh-TW" altLang="en-US" sz="2400" dirty="0"/>
              <a:t>或</a:t>
            </a:r>
            <a:r>
              <a:rPr lang="zh-TW" altLang="en-US" sz="2400" dirty="0" smtClean="0"/>
              <a:t>洩漏時接觸著火源發生之火災</a:t>
            </a:r>
            <a:r>
              <a:rPr lang="en-US" altLang="zh-TW" sz="2400" dirty="0" smtClean="0"/>
              <a:t>(</a:t>
            </a:r>
            <a:r>
              <a:rPr lang="zh-TW" altLang="en-US" sz="2400" dirty="0" smtClean="0"/>
              <a:t>如</a:t>
            </a:r>
            <a:r>
              <a:rPr lang="en-US" altLang="zh-TW" sz="2400" dirty="0" smtClean="0"/>
              <a:t>:</a:t>
            </a:r>
            <a:r>
              <a:rPr lang="zh-TW" altLang="en-US" sz="2400" dirty="0"/>
              <a:t>氫氣、乙炔、液化石油氣</a:t>
            </a:r>
            <a:r>
              <a:rPr lang="zh-TW" altLang="en-US" sz="2400" dirty="0" smtClean="0"/>
              <a:t>鋼瓶查漏</a:t>
            </a:r>
            <a:r>
              <a:rPr lang="en-US" altLang="zh-TW" sz="2400" dirty="0" smtClean="0"/>
              <a:t>)</a:t>
            </a:r>
            <a:r>
              <a:rPr lang="zh-TW" altLang="en-US" sz="2400" dirty="0" smtClean="0"/>
              <a:t>。</a:t>
            </a:r>
            <a:endParaRPr lang="en-US" altLang="zh-TW" sz="2400" dirty="0" smtClean="0"/>
          </a:p>
          <a:p>
            <a:r>
              <a:rPr lang="zh-TW" altLang="en-US" sz="2400" dirty="0" smtClean="0"/>
              <a:t>易燃性液體</a:t>
            </a:r>
            <a:r>
              <a:rPr lang="zh-TW" altLang="en-US" sz="2400" dirty="0"/>
              <a:t>蒸氣揮發接觸著火源發生之</a:t>
            </a:r>
            <a:r>
              <a:rPr lang="zh-TW" altLang="en-US" sz="2400" dirty="0" smtClean="0"/>
              <a:t>火災</a:t>
            </a:r>
            <a:r>
              <a:rPr lang="en-US" altLang="zh-TW" sz="2400" dirty="0" smtClean="0"/>
              <a:t>(</a:t>
            </a:r>
            <a:r>
              <a:rPr lang="zh-TW" altLang="en-US" sz="2400" dirty="0"/>
              <a:t>如</a:t>
            </a:r>
            <a:r>
              <a:rPr lang="en-US" altLang="zh-TW" sz="2400" dirty="0" smtClean="0"/>
              <a:t>:</a:t>
            </a:r>
            <a:r>
              <a:rPr lang="zh-TW" altLang="en-US" sz="2400" dirty="0" smtClean="0"/>
              <a:t>汽柴油、甲苯等有機溶劑揮發於實驗場所之查核</a:t>
            </a:r>
            <a:r>
              <a:rPr lang="en-US" altLang="zh-TW" sz="2400" dirty="0" smtClean="0"/>
              <a:t>)</a:t>
            </a:r>
            <a:r>
              <a:rPr lang="zh-TW" altLang="en-US" sz="2400" dirty="0" smtClean="0"/>
              <a:t>。</a:t>
            </a:r>
            <a:endParaRPr lang="en-US" altLang="zh-TW" sz="2400" dirty="0" smtClean="0"/>
          </a:p>
          <a:p>
            <a:r>
              <a:rPr lang="zh-TW" altLang="en-US" sz="2400" dirty="0" smtClean="0"/>
              <a:t>電氣火災</a:t>
            </a:r>
            <a:r>
              <a:rPr lang="en-US" altLang="zh-TW" sz="2400" dirty="0"/>
              <a:t>(</a:t>
            </a:r>
            <a:r>
              <a:rPr lang="zh-TW" altLang="en-US" sz="2400" dirty="0"/>
              <a:t>如</a:t>
            </a:r>
            <a:r>
              <a:rPr lang="en-US" altLang="zh-TW" sz="2400" dirty="0" smtClean="0"/>
              <a:t>:</a:t>
            </a:r>
            <a:r>
              <a:rPr lang="zh-TW" altLang="en-US" sz="2400" dirty="0" smtClean="0"/>
              <a:t>超過</a:t>
            </a:r>
            <a:r>
              <a:rPr lang="zh-TW" altLang="en-US" sz="2400" dirty="0"/>
              <a:t>負載、雷擊、靜電、含鹽分</a:t>
            </a:r>
            <a:r>
              <a:rPr lang="zh-TW" altLang="en-US" sz="2400" dirty="0" smtClean="0"/>
              <a:t>之濕氣</a:t>
            </a:r>
            <a:r>
              <a:rPr lang="en-US" altLang="zh-TW" sz="2400" dirty="0"/>
              <a:t>(</a:t>
            </a:r>
            <a:r>
              <a:rPr lang="zh-TW" altLang="en-US" sz="2400" dirty="0"/>
              <a:t>鹽霧</a:t>
            </a:r>
            <a:r>
              <a:rPr lang="en-US" altLang="zh-TW" sz="2400" dirty="0"/>
              <a:t>)</a:t>
            </a:r>
            <a:r>
              <a:rPr lang="zh-TW" altLang="en-US" sz="2400" dirty="0"/>
              <a:t>引起之閃絡或照明</a:t>
            </a:r>
            <a:r>
              <a:rPr lang="zh-TW" altLang="en-US" sz="2400" dirty="0" smtClean="0"/>
              <a:t>過熱、電磁</a:t>
            </a:r>
            <a:r>
              <a:rPr lang="zh-TW" altLang="en-US" sz="2400" dirty="0"/>
              <a:t>輻射</a:t>
            </a:r>
            <a:r>
              <a:rPr lang="zh-TW" altLang="en-US" sz="2400" dirty="0" smtClean="0"/>
              <a:t>過熱、電動</a:t>
            </a:r>
            <a:r>
              <a:rPr lang="zh-TW" altLang="en-US" sz="2400" dirty="0"/>
              <a:t>機械</a:t>
            </a:r>
            <a:r>
              <a:rPr lang="zh-TW" altLang="en-US" sz="2400" dirty="0" smtClean="0"/>
              <a:t>過熱、</a:t>
            </a:r>
            <a:r>
              <a:rPr lang="zh-TW" altLang="en-US" sz="2400" dirty="0"/>
              <a:t>短路、絕緣不良</a:t>
            </a:r>
            <a:r>
              <a:rPr lang="zh-TW" altLang="en-US" sz="2400" dirty="0" smtClean="0"/>
              <a:t>、</a:t>
            </a:r>
            <a:r>
              <a:rPr lang="zh-TW" altLang="en-US" sz="2400" dirty="0"/>
              <a:t>漏電</a:t>
            </a:r>
            <a:r>
              <a:rPr lang="zh-TW" altLang="en-US" sz="2400" dirty="0" smtClean="0"/>
              <a:t>等之預防管理</a:t>
            </a:r>
            <a:r>
              <a:rPr lang="en-US" altLang="zh-TW" sz="2400" dirty="0" smtClean="0"/>
              <a:t>)</a:t>
            </a:r>
            <a:r>
              <a:rPr lang="zh-TW" altLang="en-US" sz="2400" dirty="0" smtClean="0"/>
              <a:t>。</a:t>
            </a:r>
            <a:endParaRPr lang="en-US" altLang="zh-TW" sz="2400" dirty="0"/>
          </a:p>
          <a:p>
            <a:r>
              <a:rPr lang="zh-TW" altLang="en-US" sz="2400" dirty="0" smtClean="0"/>
              <a:t>可燃固體物接觸著火源或自燃</a:t>
            </a:r>
            <a:r>
              <a:rPr lang="zh-TW" altLang="en-US" sz="2400" dirty="0"/>
              <a:t>物自燃</a:t>
            </a:r>
            <a:r>
              <a:rPr lang="zh-TW" altLang="en-US" sz="2400" dirty="0" smtClean="0"/>
              <a:t>之預防</a:t>
            </a:r>
            <a:r>
              <a:rPr lang="zh-TW" altLang="en-US" sz="2400" dirty="0"/>
              <a:t>管理。</a:t>
            </a:r>
            <a:endParaRPr lang="zh-TW" altLang="en-US" sz="2400" dirty="0" smtClean="0"/>
          </a:p>
        </p:txBody>
      </p:sp>
      <p:sp>
        <p:nvSpPr>
          <p:cNvPr id="5" name="文字方塊 4"/>
          <p:cNvSpPr txBox="1"/>
          <p:nvPr/>
        </p:nvSpPr>
        <p:spPr>
          <a:xfrm>
            <a:off x="179512" y="5733256"/>
            <a:ext cx="3024336"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35270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274638"/>
            <a:ext cx="7992888" cy="1143000"/>
          </a:xfrm>
          <a:noFill/>
        </p:spPr>
        <p:txBody>
          <a:bodyPr/>
          <a:lstStyle/>
          <a:p>
            <a:pPr>
              <a:defRPr/>
            </a:pP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職業安全衛生法規對實驗場所之防爆區域有關電氣</a:t>
            </a:r>
            <a:r>
              <a:rPr lang="zh-TW" altLang="en-US" sz="3600" b="0" dirty="0" smtClean="0">
                <a:latin typeface="Times New Roman" panose="02020603050405020304" pitchFamily="18" charset="0"/>
                <a:ea typeface="標楷體" panose="03000509000000000000" pitchFamily="65" charset="-120"/>
                <a:cs typeface="Times New Roman" panose="02020603050405020304" pitchFamily="18" charset="0"/>
              </a:rPr>
              <a:t>規定</a:t>
            </a:r>
            <a:r>
              <a:rPr lang="en-US" altLang="zh-TW" sz="36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600" b="0" kern="1200" dirty="0" smtClean="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b="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4113440645"/>
              </p:ext>
            </p:extLst>
          </p:nvPr>
        </p:nvGraphicFramePr>
        <p:xfrm>
          <a:off x="142875" y="1556793"/>
          <a:ext cx="8715375" cy="4799557"/>
        </p:xfrm>
        <a:graphic>
          <a:graphicData uri="http://schemas.openxmlformats.org/drawingml/2006/table">
            <a:tbl>
              <a:tblPr/>
              <a:tblGrid>
                <a:gridCol w="1404789"/>
                <a:gridCol w="3310086"/>
                <a:gridCol w="4000500"/>
              </a:tblGrid>
              <a:tr h="834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法規條款</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法</a:t>
                      </a:r>
                      <a:r>
                        <a:rPr kumimoji="0" lang="en-US"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規</a:t>
                      </a:r>
                      <a:r>
                        <a:rPr kumimoji="0" lang="en-US"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內</a:t>
                      </a:r>
                      <a:r>
                        <a:rPr kumimoji="0" lang="en-US"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容</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說</a:t>
                      </a:r>
                      <a:r>
                        <a:rPr kumimoji="0" lang="en-US"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明</a:t>
                      </a:r>
                      <a:r>
                        <a:rPr kumimoji="0" lang="en-US" altLang="zh-TW"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要點</a:t>
                      </a:r>
                      <a:endParaRPr kumimoji="0" lang="zh-TW" sz="2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39652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職業</a:t>
                      </a:r>
                      <a:r>
                        <a:rPr kumimoji="0" lang="zh-TW" sz="24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安全衛生設施規則第</a:t>
                      </a:r>
                      <a:r>
                        <a:rPr kumimoji="0" lang="en-US" altLang="zh-TW" sz="24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177</a:t>
                      </a:r>
                      <a:r>
                        <a:rPr kumimoji="0" lang="zh-TW" sz="24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條（△）</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8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存有引火性液體之蒸氣或有可燃性氣體滯留而有爆炸、火災之虞者，未於作業前測定其濃度。</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8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指定專人對於蒸氣、氣體之濃度，於作業前測</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28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蒸氣或氣體之濃度達爆炸下限值之百分之三十以上時，應即刻使勞工退避至安全場所，並停止使用煙火及其他為點火源之虞之機具，應加強通風。</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bl>
          </a:graphicData>
        </a:graphic>
      </p:graphicFrame>
      <p:sp>
        <p:nvSpPr>
          <p:cNvPr id="162847" name="投影片編號版面配置區 5"/>
          <p:cNvSpPr>
            <a:spLocks noGrp="1"/>
          </p:cNvSpPr>
          <p:nvPr>
            <p:ph type="sldNum" sz="quarter" idx="12"/>
          </p:nvPr>
        </p:nvSpPr>
        <p:spPr>
          <a:xfrm>
            <a:off x="6804248" y="6342781"/>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新細明體" panose="02020500000000000000" pitchFamily="18" charset="-120"/>
              </a:defRPr>
            </a:lvl1pPr>
            <a:lvl2pPr marL="742950" indent="-285750" eaLnBrk="0" hangingPunct="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新細明體" panose="02020500000000000000" pitchFamily="18" charset="-120"/>
              </a:defRPr>
            </a:lvl2pPr>
            <a:lvl3pPr marL="1143000" indent="-228600" eaLnBrk="0" hangingPunct="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新細明體" panose="02020500000000000000" pitchFamily="18" charset="-120"/>
              </a:defRPr>
            </a:lvl3pPr>
            <a:lvl4pPr marL="1600200" indent="-228600" eaLnBrk="0" hangingPunct="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新細明體" panose="02020500000000000000" pitchFamily="18" charset="-120"/>
              </a:defRPr>
            </a:lvl4pPr>
            <a:lvl5pPr marL="2057400" indent="-228600" eaLnBrk="0" hangingPunct="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9pPr>
          </a:lstStyle>
          <a:p>
            <a:pPr eaLnBrk="1" hangingPunct="1">
              <a:spcBef>
                <a:spcPct val="0"/>
              </a:spcBef>
              <a:buClrTx/>
              <a:buFontTx/>
              <a:buNone/>
            </a:pPr>
            <a:fld id="{6AEFF6F9-AC28-45BC-881E-F3AD63E77785}" type="slidenum">
              <a:rPr kumimoji="0" lang="en-US" altLang="zh-TW" sz="1200"/>
              <a:pPr eaLnBrk="1" hangingPunct="1">
                <a:spcBef>
                  <a:spcPct val="0"/>
                </a:spcBef>
                <a:buClrTx/>
                <a:buFontTx/>
                <a:buNone/>
              </a:pPr>
              <a:t>10</a:t>
            </a:fld>
            <a:endParaRPr kumimoji="0" lang="en-US" altLang="zh-TW" sz="1200" dirty="0"/>
          </a:p>
        </p:txBody>
      </p:sp>
      <p:sp>
        <p:nvSpPr>
          <p:cNvPr id="5" name="文字方塊 4"/>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資料來源</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劉榮昌</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311639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2874" y="116632"/>
            <a:ext cx="8715375" cy="1143000"/>
          </a:xfrm>
          <a:solidFill>
            <a:schemeClr val="accent5">
              <a:lumMod val="20000"/>
              <a:lumOff val="80000"/>
            </a:schemeClr>
          </a:solidFill>
        </p:spPr>
        <p:txBody>
          <a:bodyPr/>
          <a:lstStyle/>
          <a:p>
            <a:pPr algn="l">
              <a:defRPr/>
            </a:pPr>
            <a:r>
              <a:rPr lang="zh-TW" altLang="en-US" sz="36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職業安全衛生法規對實驗場所之防爆區域有關電氣規定</a:t>
            </a:r>
            <a:r>
              <a:rPr lang="en-US" altLang="zh-TW" sz="36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3719045587"/>
              </p:ext>
            </p:extLst>
          </p:nvPr>
        </p:nvGraphicFramePr>
        <p:xfrm>
          <a:off x="142875" y="1259631"/>
          <a:ext cx="8715375" cy="5045920"/>
        </p:xfrm>
        <a:graphic>
          <a:graphicData uri="http://schemas.openxmlformats.org/drawingml/2006/table">
            <a:tbl>
              <a:tblPr/>
              <a:tblGrid>
                <a:gridCol w="1639888"/>
                <a:gridCol w="4170362"/>
                <a:gridCol w="2905125"/>
              </a:tblGrid>
              <a:tr h="42225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法規條款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法</a:t>
                      </a: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規</a:t>
                      </a: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內</a:t>
                      </a: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容</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說</a:t>
                      </a: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明</a:t>
                      </a:r>
                      <a:r>
                        <a:rPr kumimoji="0" lang="en-US" alt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kumimoji="0" lang="zh-TW" altLang="en-US"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要點</a:t>
                      </a:r>
                      <a:endPar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r h="10134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職業</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安全衛生設施規則第</a:t>
                      </a:r>
                      <a:r>
                        <a:rPr kumimoji="0" lang="en-US" alt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239</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條</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雇主對於</a:t>
                      </a:r>
                      <a:r>
                        <a:rPr kumimoji="0" lang="zh-TW" sz="20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電氣設備裝置及線路，未依電業法規規定施工，所使用電氣器材及電線等，並應符合國家標準規格。</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是否依屋內線路裝置規則第五章特殊場所內容之規定施工。</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r h="13881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職業</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安全衛生設施規則第</a:t>
                      </a:r>
                      <a:r>
                        <a:rPr kumimoji="0" lang="en-US" alt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264</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條</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對於電力設備（未滿六百伏特，六百至二萬二千八百伏特，超過二萬二千八百伏特之用電場所）未設專任（初、中、高級）技術員或委託電氣技術顧問團體或電機技師負責責任分界點以下電氣設備之安全維護。</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是否設專任（初、中、高級）技術員或委託電氣技術顧問團體或電機技師負責責任分界點以下電氣設備之安全維護。</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r h="2222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職業</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勞工安全衛生設施規則第</a:t>
                      </a:r>
                      <a:r>
                        <a:rPr kumimoji="0" lang="en-US" alt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274</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條</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對於電氣技術人員或其他電氣負責人員，應遵守下列事項：</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一、隨時檢修電氣設備，遇有電氣火災或重大電氣故障時，應切斷電源，並即聯絡當地供電機構處理。</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二、電線間、直線、分歧接頭及電線與器具間接頭，應確實接牢。</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三、拆除或接裝保險絲以前，應先切斷電源。</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事業單位人員檢修電氣設備，遇有電氣火災或重大電氣故障時，是否有緊急處理之機制。</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bl>
          </a:graphicData>
        </a:graphic>
      </p:graphicFrame>
      <p:sp>
        <p:nvSpPr>
          <p:cNvPr id="163871" name="投影片編號版面配置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新細明體" panose="02020500000000000000" pitchFamily="18" charset="-120"/>
              </a:defRPr>
            </a:lvl1pPr>
            <a:lvl2pPr marL="742950" indent="-285750" eaLnBrk="0" hangingPunct="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新細明體" panose="02020500000000000000" pitchFamily="18" charset="-120"/>
              </a:defRPr>
            </a:lvl2pPr>
            <a:lvl3pPr marL="1143000" indent="-228600" eaLnBrk="0" hangingPunct="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新細明體" panose="02020500000000000000" pitchFamily="18" charset="-120"/>
              </a:defRPr>
            </a:lvl3pPr>
            <a:lvl4pPr marL="1600200" indent="-228600" eaLnBrk="0" hangingPunct="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新細明體" panose="02020500000000000000" pitchFamily="18" charset="-120"/>
              </a:defRPr>
            </a:lvl4pPr>
            <a:lvl5pPr marL="2057400" indent="-228600" eaLnBrk="0" hangingPunct="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9pPr>
          </a:lstStyle>
          <a:p>
            <a:pPr eaLnBrk="1" hangingPunct="1">
              <a:spcBef>
                <a:spcPct val="0"/>
              </a:spcBef>
              <a:buClrTx/>
              <a:buFontTx/>
              <a:buNone/>
            </a:pPr>
            <a:fld id="{678F5A57-E548-423C-99D5-DA1A15BB2250}" type="slidenum">
              <a:rPr kumimoji="0" lang="en-US" altLang="zh-TW" sz="1200"/>
              <a:pPr eaLnBrk="1" hangingPunct="1">
                <a:spcBef>
                  <a:spcPct val="0"/>
                </a:spcBef>
                <a:buClrTx/>
                <a:buFontTx/>
                <a:buNone/>
              </a:pPr>
              <a:t>11</a:t>
            </a:fld>
            <a:endParaRPr kumimoji="0" lang="en-US" altLang="zh-TW" sz="1200"/>
          </a:p>
        </p:txBody>
      </p:sp>
      <p:sp>
        <p:nvSpPr>
          <p:cNvPr id="5" name="文字方塊 4"/>
          <p:cNvSpPr txBox="1"/>
          <p:nvPr/>
        </p:nvSpPr>
        <p:spPr>
          <a:xfrm>
            <a:off x="0" y="6525344"/>
            <a:ext cx="2627784" cy="307777"/>
          </a:xfrm>
          <a:prstGeom prst="rect">
            <a:avLst/>
          </a:prstGeom>
          <a:noFill/>
        </p:spPr>
        <p:txBody>
          <a:bodyPr wrap="square" rtlCol="0">
            <a:spAutoFit/>
          </a:bodyPr>
          <a:lstStyle/>
          <a:p>
            <a:r>
              <a:rPr lang="zh-TW" altLang="en-US" dirty="0" smtClean="0"/>
              <a:t>資料來源</a:t>
            </a:r>
            <a:r>
              <a:rPr lang="en-US" altLang="zh-TW" dirty="0" smtClean="0"/>
              <a:t>:</a:t>
            </a:r>
            <a:r>
              <a:rPr lang="zh-TW" altLang="en-US" dirty="0" smtClean="0"/>
              <a:t>劉榮昌</a:t>
            </a:r>
            <a:endParaRPr lang="zh-TW" altLang="en-US" dirty="0"/>
          </a:p>
        </p:txBody>
      </p:sp>
    </p:spTree>
    <p:extLst>
      <p:ext uri="{BB962C8B-B14F-4D97-AF65-F5344CB8AC3E}">
        <p14:creationId xmlns:p14="http://schemas.microsoft.com/office/powerpoint/2010/main" val="2139091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116632"/>
            <a:ext cx="7886650" cy="1143000"/>
          </a:xfrm>
          <a:noFill/>
        </p:spPr>
        <p:txBody>
          <a:bodyPr/>
          <a:lstStyle/>
          <a:p>
            <a:pPr>
              <a:defRPr/>
            </a:pPr>
            <a:r>
              <a:rPr lang="zh-TW" altLang="en-US" sz="3600" b="0" dirty="0">
                <a:latin typeface="Times New Roman" panose="02020603050405020304" pitchFamily="18" charset="0"/>
              </a:rPr>
              <a:t>職業安全衛生法規對實驗場所之防爆區域有關電氣</a:t>
            </a:r>
            <a:r>
              <a:rPr lang="zh-TW" altLang="en-US" sz="3600" b="0" dirty="0" smtClean="0">
                <a:latin typeface="Times New Roman" panose="02020603050405020304" pitchFamily="18" charset="0"/>
              </a:rPr>
              <a:t>規定</a:t>
            </a:r>
            <a:r>
              <a:rPr lang="en-US" altLang="zh-TW" sz="3600" b="0" dirty="0" smtClean="0">
                <a:latin typeface="Times New Roman" panose="02020603050405020304" pitchFamily="18" charset="0"/>
              </a:rPr>
              <a:t>-3</a:t>
            </a:r>
            <a:endParaRPr lang="zh-TW" altLang="en-US" b="0" dirty="0">
              <a:latin typeface="Times New Roman" panose="02020603050405020304" pitchFamily="18" charset="0"/>
            </a:endParaRP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3209283537"/>
              </p:ext>
            </p:extLst>
          </p:nvPr>
        </p:nvGraphicFramePr>
        <p:xfrm>
          <a:off x="142875" y="1259633"/>
          <a:ext cx="8715375" cy="5309448"/>
        </p:xfrm>
        <a:graphic>
          <a:graphicData uri="http://schemas.openxmlformats.org/drawingml/2006/table">
            <a:tbl>
              <a:tblPr/>
              <a:tblGrid>
                <a:gridCol w="500063"/>
                <a:gridCol w="6072187"/>
                <a:gridCol w="2143125"/>
              </a:tblGrid>
              <a:tr h="7697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法規條款</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法</a:t>
                      </a: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規</a:t>
                      </a: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內</a:t>
                      </a: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容</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說</a:t>
                      </a: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明</a:t>
                      </a:r>
                      <a:r>
                        <a:rPr kumimoji="0" lang="en-US" alt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kumimoji="0" lang="zh-TW" altLang="en-US"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要點</a:t>
                      </a:r>
                      <a:endPar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41394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職業</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安全衛生設施規則第</a:t>
                      </a:r>
                      <a:r>
                        <a:rPr kumimoji="0" lang="en-US" alt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276</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條</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對於所有工作人員應規定下列事項：</a:t>
                      </a:r>
                      <a:r>
                        <a:rPr kumimoji="0" lang="en-US"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 </a:t>
                      </a:r>
                      <a:endPar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一、</a:t>
                      </a:r>
                      <a:r>
                        <a:rPr kumimoji="0" 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電氣器材之裝設與保養</a:t>
                      </a:r>
                      <a:r>
                        <a:rPr kumimoji="0" lang="en-US" alt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a:t>
                      </a:r>
                      <a:r>
                        <a:rPr kumimoji="0" 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包括修理、換保險絲等</a:t>
                      </a:r>
                      <a:r>
                        <a:rPr kumimoji="0" lang="en-US" alt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a:t>
                      </a:r>
                      <a:r>
                        <a:rPr kumimoji="0" 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，非合格之電氣技術人員不得擔任</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。二、為調整電動機械而停電，其開關切斷後，須立即</a:t>
                      </a:r>
                      <a:r>
                        <a:rPr kumimoji="0" 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上鎖或掛牌標示並簽字之</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。復電時，應由原掛簽人取下安全掛簽後，始可復電，以確保安全。三、發電室、變電室或受電室，非工作人員不得任意進入。</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四、不得以肩負方式攜帶過長物體</a:t>
                      </a:r>
                      <a:r>
                        <a:rPr kumimoji="0" lang="en-US" alt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如竹梯、鐵管、塑膠管等</a:t>
                      </a:r>
                      <a:r>
                        <a:rPr kumimoji="0" lang="en-US" alt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接近或通過電氣設備。五、開關之開閉動件應確實，如有鎖扣設備，應於操作後加鎖。六、拔卸電氣插頭時，應確實自插頭處拉出。七、切斷開關應迅速確實。八、不得以濕手或濕操作棒操作開關。九、</a:t>
                      </a:r>
                      <a:r>
                        <a:rPr kumimoji="0" lang="zh-TW" sz="24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非職權範圍，不得擅自操作各項設備</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。十、如遇電氣設備或電路著火，須用不導電之滅火設備。</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發現事業單位內電氣器材之裝設與保養作業時，查明工作人員有無電氣技術人員資格。</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上鎖或掛牌標示應註明連絡人、連絡方式及其他必要事項。</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發電室、變電室或受電室，查明有無非工作人員進入之情況。</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查明是否教育工作人員作業時應注意事項是否確實有效。</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40027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rgbClr val="000000"/>
                        </a:solidFill>
                        <a:effectLst/>
                        <a:latin typeface="Verdana" pitchFamily="34" charset="0"/>
                        <a:ea typeface="新細明體" pitchFamily="18"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2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rgbClr val="000000"/>
                        </a:solidFill>
                        <a:effectLst/>
                        <a:latin typeface="Verdana" pitchFamily="34" charset="0"/>
                        <a:ea typeface="新細明體" pitchFamily="18"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2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rgbClr val="000000"/>
                        </a:solidFill>
                        <a:effectLst/>
                        <a:latin typeface="Verdana" pitchFamily="34" charset="0"/>
                        <a:ea typeface="新細明體" pitchFamily="18"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2F4"/>
                    </a:solidFill>
                  </a:tcPr>
                </a:tc>
              </a:tr>
            </a:tbl>
          </a:graphicData>
        </a:graphic>
      </p:graphicFrame>
      <p:sp>
        <p:nvSpPr>
          <p:cNvPr id="164891" name="投影片編號版面配置區 5"/>
          <p:cNvSpPr>
            <a:spLocks noGrp="1"/>
          </p:cNvSpPr>
          <p:nvPr>
            <p:ph type="sldNum" sz="quarter" idx="12"/>
          </p:nvPr>
        </p:nvSpPr>
        <p:spPr>
          <a:xfrm>
            <a:off x="6804248" y="6160219"/>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新細明體" panose="02020500000000000000" pitchFamily="18" charset="-120"/>
              </a:defRPr>
            </a:lvl1pPr>
            <a:lvl2pPr marL="742950" indent="-285750" eaLnBrk="0" hangingPunct="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新細明體" panose="02020500000000000000" pitchFamily="18" charset="-120"/>
              </a:defRPr>
            </a:lvl2pPr>
            <a:lvl3pPr marL="1143000" indent="-228600" eaLnBrk="0" hangingPunct="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新細明體" panose="02020500000000000000" pitchFamily="18" charset="-120"/>
              </a:defRPr>
            </a:lvl3pPr>
            <a:lvl4pPr marL="1600200" indent="-228600" eaLnBrk="0" hangingPunct="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新細明體" panose="02020500000000000000" pitchFamily="18" charset="-120"/>
              </a:defRPr>
            </a:lvl4pPr>
            <a:lvl5pPr marL="2057400" indent="-228600" eaLnBrk="0" hangingPunct="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9pPr>
          </a:lstStyle>
          <a:p>
            <a:pPr eaLnBrk="1" hangingPunct="1">
              <a:spcBef>
                <a:spcPct val="0"/>
              </a:spcBef>
              <a:buClrTx/>
              <a:buFontTx/>
              <a:buNone/>
            </a:pPr>
            <a:fld id="{8DF6B8A0-08D0-40D1-AC2B-46CC188C85B9}" type="slidenum">
              <a:rPr kumimoji="0" lang="en-US" altLang="zh-TW" sz="1200">
                <a:latin typeface="Times New Roman" panose="02020603050405020304" pitchFamily="18" charset="0"/>
                <a:ea typeface="標楷體" panose="03000509000000000000" pitchFamily="65" charset="-120"/>
                <a:cs typeface="Times New Roman" panose="02020603050405020304" pitchFamily="18" charset="0"/>
              </a:rPr>
              <a:pPr eaLnBrk="1" hangingPunct="1">
                <a:spcBef>
                  <a:spcPct val="0"/>
                </a:spcBef>
                <a:buClrTx/>
                <a:buFontTx/>
                <a:buNone/>
              </a:pPr>
              <a:t>12</a:t>
            </a:fld>
            <a:endParaRPr kumimoji="0"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03335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p:txBody>
          <a:bodyPr/>
          <a:lstStyle/>
          <a:p>
            <a:pPr eaLnBrk="1" hangingPunct="1"/>
            <a:r>
              <a:rPr lang="en-US" altLang="zh-TW" dirty="0" smtClean="0">
                <a:latin typeface="Times New Roman" panose="02020603050405020304" pitchFamily="18" charset="0"/>
              </a:rPr>
              <a:t>2013</a:t>
            </a:r>
            <a:r>
              <a:rPr lang="zh-TW" altLang="en-US" dirty="0" smtClean="0">
                <a:latin typeface="Times New Roman" panose="02020603050405020304" pitchFamily="18" charset="0"/>
              </a:rPr>
              <a:t>年</a:t>
            </a:r>
            <a:r>
              <a:rPr lang="en-US" altLang="zh-TW" dirty="0" smtClean="0">
                <a:latin typeface="Times New Roman" panose="02020603050405020304" pitchFamily="18" charset="0"/>
              </a:rPr>
              <a:t>4</a:t>
            </a:r>
            <a:r>
              <a:rPr lang="zh-TW" altLang="en-US" dirty="0" smtClean="0">
                <a:latin typeface="Times New Roman" panose="02020603050405020304" pitchFamily="18" charset="0"/>
              </a:rPr>
              <a:t>月</a:t>
            </a:r>
            <a:r>
              <a:rPr lang="en-US" altLang="zh-TW" dirty="0" smtClean="0">
                <a:latin typeface="Times New Roman" panose="02020603050405020304" pitchFamily="18" charset="0"/>
              </a:rPr>
              <a:t>25</a:t>
            </a:r>
            <a:r>
              <a:rPr lang="zh-TW" altLang="en-US" dirty="0" smtClean="0">
                <a:latin typeface="Times New Roman" panose="02020603050405020304" pitchFamily="18" charset="0"/>
              </a:rPr>
              <a:t>日早上</a:t>
            </a:r>
            <a:r>
              <a:rPr lang="en-US" altLang="zh-TW" dirty="0" smtClean="0">
                <a:latin typeface="Times New Roman" panose="02020603050405020304" pitchFamily="18" charset="0"/>
              </a:rPr>
              <a:t>8</a:t>
            </a:r>
            <a:r>
              <a:rPr lang="zh-TW" altLang="en-US" dirty="0" smtClean="0">
                <a:latin typeface="Times New Roman" panose="02020603050405020304" pitchFamily="18" charset="0"/>
              </a:rPr>
              <a:t>點半</a:t>
            </a:r>
          </a:p>
        </p:txBody>
      </p:sp>
      <p:sp>
        <p:nvSpPr>
          <p:cNvPr id="3" name="內容版面配置區 2"/>
          <p:cNvSpPr>
            <a:spLocks noGrp="1"/>
          </p:cNvSpPr>
          <p:nvPr>
            <p:ph idx="1"/>
          </p:nvPr>
        </p:nvSpPr>
        <p:spPr/>
        <p:txBody>
          <a:bodyPr rtlCol="0">
            <a:normAutofit lnSpcReduction="10000"/>
          </a:bodyPr>
          <a:lstStyle/>
          <a:p>
            <a:pPr marL="0" indent="0" eaLnBrk="1" fontAlgn="auto" hangingPunct="1">
              <a:spcAft>
                <a:spcPts val="0"/>
              </a:spcAft>
              <a:buFont typeface="Arial" panose="020B0604020202020204" pitchFamily="34" charset="0"/>
              <a:buNone/>
              <a:defRPr/>
            </a:pPr>
            <a:r>
              <a:rPr lang="zh-TW" altLang="en-US" dirty="0" smtClean="0"/>
              <a:t>台南某大學電機系半導體實驗室加熱器起火，瞬間煙霧瀰漫，且實驗室裡還擺放多樣化學藥品，其中包含</a:t>
            </a:r>
            <a:r>
              <a:rPr lang="en-US" altLang="zh-TW" dirty="0" smtClean="0"/>
              <a:t>10</a:t>
            </a:r>
            <a:r>
              <a:rPr lang="zh-TW" altLang="en-US" dirty="0" smtClean="0"/>
              <a:t>公升的王水，幸好當時有研究生經過，</a:t>
            </a:r>
            <a:r>
              <a:rPr lang="zh-TW" altLang="en-US" b="1" dirty="0" smtClean="0">
                <a:solidFill>
                  <a:srgbClr val="FF0000"/>
                </a:solidFill>
                <a:effectLst>
                  <a:outerShdw blurRad="38100" dist="38100" dir="2700000" algn="tl">
                    <a:srgbClr val="000000">
                      <a:alpha val="43137"/>
                    </a:srgbClr>
                  </a:outerShdw>
                </a:effectLst>
              </a:rPr>
              <a:t>立刻啟動灑水器</a:t>
            </a:r>
            <a:r>
              <a:rPr lang="zh-TW" altLang="en-US" dirty="0" smtClean="0"/>
              <a:t>，消防隊員也及時趕到現場救援，沒有人員受傷，否則火勢若和化學品起作用，恐怕引發爆炸。</a:t>
            </a:r>
            <a:endParaRPr lang="en-US" altLang="zh-TW" dirty="0" smtClean="0"/>
          </a:p>
          <a:p>
            <a:pPr marL="0" indent="0" eaLnBrk="1" fontAlgn="auto" hangingPunct="1">
              <a:spcAft>
                <a:spcPts val="0"/>
              </a:spcAft>
              <a:buFont typeface="Arial" panose="020B0604020202020204" pitchFamily="34" charset="0"/>
              <a:buNone/>
              <a:defRPr/>
            </a:pPr>
            <a:r>
              <a:rPr lang="zh-TW" altLang="en-US" dirty="0" smtClean="0"/>
              <a:t>研究人員解釋，實驗室的王水是清洗用的，平常放在水槽下，事後已經用試紙測試，都沒有酸性反應，。</a:t>
            </a:r>
          </a:p>
        </p:txBody>
      </p:sp>
      <p:sp>
        <p:nvSpPr>
          <p:cNvPr id="2" name="投影片編號版面配置區 1"/>
          <p:cNvSpPr>
            <a:spLocks noGrp="1"/>
          </p:cNvSpPr>
          <p:nvPr>
            <p:ph type="sldNum" sz="quarter" idx="12"/>
          </p:nvPr>
        </p:nvSpPr>
        <p:spPr>
          <a:xfrm>
            <a:off x="6804248" y="6147567"/>
            <a:ext cx="2133600" cy="365125"/>
          </a:xfrm>
        </p:spPr>
        <p:txBody>
          <a:bodyPr/>
          <a:lstStyle/>
          <a:p>
            <a:pPr>
              <a:defRPr/>
            </a:pPr>
            <a:fld id="{2C463222-3884-42D2-8A9D-F71189E9DF7D}"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13</a:t>
            </a:fld>
            <a:endParaRPr lang="en-US" altLang="zh-TW" dirty="0">
              <a:solidFill>
                <a:prstClr val="black">
                  <a:tint val="75000"/>
                </a:prstClr>
              </a:solidFill>
              <a:latin typeface="Times New Roman" panose="02020603050405020304" pitchFamily="18" charset="0"/>
              <a:cs typeface="Times New Roman" panose="02020603050405020304" pitchFamily="18" charset="0"/>
            </a:endParaRPr>
          </a:p>
        </p:txBody>
      </p:sp>
      <p:sp>
        <p:nvSpPr>
          <p:cNvPr id="5" name="文字方塊 4"/>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99619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a:xfrm>
            <a:off x="2619375" y="274638"/>
            <a:ext cx="6067425" cy="1143000"/>
          </a:xfrm>
        </p:spPr>
        <p:txBody>
          <a:bodyPr/>
          <a:lstStyle/>
          <a:p>
            <a:pPr eaLnBrk="1" hangingPunct="1"/>
            <a:r>
              <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rPr>
              <a:t>HF</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腐蝕手部圖</a:t>
            </a:r>
            <a:r>
              <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葛謹醫師提供</a:t>
            </a:r>
          </a:p>
        </p:txBody>
      </p:sp>
      <p:pic>
        <p:nvPicPr>
          <p:cNvPr id="5123" name="Picture 2" descr="C:\Users\user\Pictures\ACC\carlito11-201304251231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004048" y="1989139"/>
            <a:ext cx="3671640" cy="4464198"/>
          </a:xfrm>
          <a:noFill/>
        </p:spPr>
      </p:pic>
      <p:pic>
        <p:nvPicPr>
          <p:cNvPr id="5124" name="Picture 3" descr="C:\Users\user\Pictures\ACC\葛謹醫師提供.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0013"/>
            <a:ext cx="2619375" cy="210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stretch>
            <a:fillRect/>
          </a:stretch>
        </p:blipFill>
        <p:spPr>
          <a:xfrm>
            <a:off x="251520" y="2005013"/>
            <a:ext cx="4752528" cy="4448323"/>
          </a:xfrm>
          <a:prstGeom prst="rect">
            <a:avLst/>
          </a:prstGeom>
        </p:spPr>
      </p:pic>
      <p:sp>
        <p:nvSpPr>
          <p:cNvPr id="3" name="投影片編號版面配置區 2"/>
          <p:cNvSpPr>
            <a:spLocks noGrp="1"/>
          </p:cNvSpPr>
          <p:nvPr>
            <p:ph type="sldNum" sz="quarter" idx="12"/>
          </p:nvPr>
        </p:nvSpPr>
        <p:spPr>
          <a:xfrm>
            <a:off x="6804248" y="6442810"/>
            <a:ext cx="2160240" cy="288032"/>
          </a:xfrm>
        </p:spPr>
        <p:txBody>
          <a:bodyPr/>
          <a:lstStyle/>
          <a:p>
            <a:pPr>
              <a:defRPr/>
            </a:pPr>
            <a:fld id="{2C463222-3884-42D2-8A9D-F71189E9DF7D}" type="slidenum">
              <a:rPr lang="en-US" altLang="zh-TW" smtClean="0">
                <a:solidFill>
                  <a:schemeClr val="tx1"/>
                </a:solidFill>
                <a:latin typeface="Times New Roman" panose="02020603050405020304" pitchFamily="18" charset="0"/>
                <a:cs typeface="Times New Roman" panose="02020603050405020304" pitchFamily="18" charset="0"/>
              </a:rPr>
              <a:pPr>
                <a:defRPr/>
              </a:pPr>
              <a:t>14</a:t>
            </a:fld>
            <a:endParaRPr lang="en-US" altLang="zh-TW" dirty="0">
              <a:solidFill>
                <a:schemeClr val="tx1"/>
              </a:solidFill>
              <a:latin typeface="Times New Roman" panose="02020603050405020304" pitchFamily="18" charset="0"/>
              <a:cs typeface="Times New Roman" panose="02020603050405020304" pitchFamily="18" charset="0"/>
            </a:endParaRPr>
          </a:p>
        </p:txBody>
      </p:sp>
      <p:sp>
        <p:nvSpPr>
          <p:cNvPr id="7" name="文字方塊 6"/>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1392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編號版面配置區 5"/>
          <p:cNvSpPr>
            <a:spLocks noGrp="1"/>
          </p:cNvSpPr>
          <p:nvPr>
            <p:ph type="sldNum" sz="quarter" idx="12"/>
          </p:nvPr>
        </p:nvSpPr>
        <p:spPr>
          <a:noFill/>
          <a:ln>
            <a:miter lim="800000"/>
            <a:headEnd/>
            <a:tailEnd/>
          </a:ln>
        </p:spPr>
        <p:txBody>
          <a:bodyPr/>
          <a:lstStyle/>
          <a:p>
            <a:pPr>
              <a:defRPr/>
            </a:pPr>
            <a:fld id="{C11E2685-146B-41AA-B4D8-5DA8AEE6A2FD}" type="slidenum">
              <a:rPr lang="en-US" altLang="zh-TW">
                <a:latin typeface="Times New Roman" panose="02020603050405020304" pitchFamily="18" charset="0"/>
                <a:cs typeface="Times New Roman" panose="02020603050405020304" pitchFamily="18" charset="0"/>
              </a:rPr>
              <a:pPr>
                <a:defRPr/>
              </a:pPr>
              <a:t>15</a:t>
            </a:fld>
            <a:endParaRPr lang="en-US" altLang="zh-TW">
              <a:latin typeface="Times New Roman" panose="02020603050405020304" pitchFamily="18" charset="0"/>
              <a:cs typeface="Times New Roman" panose="02020603050405020304" pitchFamily="18" charset="0"/>
            </a:endParaRPr>
          </a:p>
        </p:txBody>
      </p:sp>
      <p:sp>
        <p:nvSpPr>
          <p:cNvPr id="83971" name="Rectangle 4"/>
          <p:cNvSpPr>
            <a:spLocks noGrp="1" noChangeArrowheads="1"/>
          </p:cNvSpPr>
          <p:nvPr>
            <p:ph type="ctrTitle" idx="4294967295"/>
          </p:nvPr>
        </p:nvSpPr>
        <p:spPr>
          <a:xfrm>
            <a:off x="573832" y="32320"/>
            <a:ext cx="7772400" cy="893762"/>
          </a:xfrm>
        </p:spPr>
        <p:txBody>
          <a:bodyPr/>
          <a:lstStyle/>
          <a:p>
            <a:pPr eaLnBrk="1" hangingPunct="1">
              <a:defRPr/>
            </a:pPr>
            <a:r>
              <a:rPr lang="zh-TW" altLang="en-US" b="1" dirty="0" smtClean="0">
                <a:solidFill>
                  <a:schemeClr val="accent2">
                    <a:lumMod val="75000"/>
                  </a:schemeClr>
                </a:solidFill>
                <a:latin typeface="Times New Roman" panose="02020603050405020304" pitchFamily="18" charset="0"/>
              </a:rPr>
              <a:t>緊急應變項目</a:t>
            </a:r>
          </a:p>
        </p:txBody>
      </p:sp>
      <p:sp>
        <p:nvSpPr>
          <p:cNvPr id="83972" name="Rectangle 5"/>
          <p:cNvSpPr>
            <a:spLocks noGrp="1" noChangeArrowheads="1"/>
          </p:cNvSpPr>
          <p:nvPr>
            <p:ph type="subTitle" idx="4294967295"/>
          </p:nvPr>
        </p:nvSpPr>
        <p:spPr>
          <a:xfrm>
            <a:off x="1259632" y="926082"/>
            <a:ext cx="6400800" cy="5527253"/>
          </a:xfrm>
          <a:solidFill>
            <a:schemeClr val="accent5">
              <a:lumMod val="20000"/>
              <a:lumOff val="80000"/>
            </a:schemeClr>
          </a:solidFill>
        </p:spPr>
        <p:txBody>
          <a:bodyPr/>
          <a:lstStyle/>
          <a:p>
            <a:pPr marL="0" indent="0" algn="ctr" eaLnBrk="1" hangingPunct="1">
              <a:spcAft>
                <a:spcPts val="600"/>
              </a:spcAft>
              <a:buFontTx/>
              <a:buNone/>
              <a:defRPr/>
            </a:pPr>
            <a:r>
              <a:rPr lang="zh-TW" altLang="en-US" b="1" dirty="0"/>
              <a:t>應變</a:t>
            </a:r>
            <a:r>
              <a:rPr lang="zh-TW" altLang="en-US" b="1" dirty="0" smtClean="0"/>
              <a:t>組織</a:t>
            </a:r>
            <a:endParaRPr lang="en-US" altLang="zh-TW" b="1" dirty="0" smtClean="0"/>
          </a:p>
          <a:p>
            <a:pPr marL="0" indent="0" algn="ctr" eaLnBrk="1" hangingPunct="1">
              <a:spcAft>
                <a:spcPts val="600"/>
              </a:spcAft>
              <a:buFontTx/>
              <a:buNone/>
              <a:defRPr/>
            </a:pPr>
            <a:r>
              <a:rPr lang="zh-TW" altLang="en-US" b="1" dirty="0" smtClean="0"/>
              <a:t>應變人員</a:t>
            </a:r>
            <a:endParaRPr lang="en-US" altLang="zh-TW" b="1" dirty="0" smtClean="0"/>
          </a:p>
          <a:p>
            <a:pPr marL="0" indent="0" algn="ctr" eaLnBrk="1" hangingPunct="1">
              <a:spcAft>
                <a:spcPts val="600"/>
              </a:spcAft>
              <a:buFontTx/>
              <a:buNone/>
              <a:defRPr/>
            </a:pPr>
            <a:r>
              <a:rPr lang="zh-TW" altLang="en-US" b="1" dirty="0" smtClean="0"/>
              <a:t>應變器材</a:t>
            </a:r>
            <a:endParaRPr lang="en-US" altLang="zh-TW" b="1" dirty="0" smtClean="0"/>
          </a:p>
          <a:p>
            <a:pPr marL="0" indent="0" algn="ctr" eaLnBrk="1" hangingPunct="1">
              <a:spcAft>
                <a:spcPts val="600"/>
              </a:spcAft>
              <a:buFontTx/>
              <a:buNone/>
              <a:defRPr/>
            </a:pPr>
            <a:r>
              <a:rPr lang="zh-TW" altLang="en-US" b="1" dirty="0" smtClean="0"/>
              <a:t>應變演練</a:t>
            </a:r>
            <a:endParaRPr lang="en-US" altLang="zh-TW" b="1" dirty="0" smtClean="0"/>
          </a:p>
          <a:p>
            <a:pPr marL="0" indent="0" algn="ctr" eaLnBrk="1" hangingPunct="1">
              <a:spcAft>
                <a:spcPts val="600"/>
              </a:spcAft>
              <a:buFontTx/>
              <a:buNone/>
              <a:defRPr/>
            </a:pPr>
            <a:r>
              <a:rPr lang="zh-TW" altLang="en-US" b="1" dirty="0" smtClean="0"/>
              <a:t>應變</a:t>
            </a:r>
            <a:r>
              <a:rPr lang="zh-TW" altLang="en-US" sz="3200" b="1" dirty="0" smtClean="0"/>
              <a:t>步驟</a:t>
            </a:r>
          </a:p>
          <a:p>
            <a:pPr marL="0" indent="0" algn="ctr" eaLnBrk="1" hangingPunct="1">
              <a:spcAft>
                <a:spcPts val="600"/>
              </a:spcAft>
              <a:buFontTx/>
              <a:buNone/>
              <a:defRPr/>
            </a:pPr>
            <a:r>
              <a:rPr lang="zh-TW" altLang="en-US" sz="3200" b="1" dirty="0" smtClean="0"/>
              <a:t>疏散逃生</a:t>
            </a:r>
          </a:p>
          <a:p>
            <a:pPr marL="0" indent="0" algn="ctr" eaLnBrk="1" hangingPunct="1">
              <a:spcAft>
                <a:spcPts val="600"/>
              </a:spcAft>
              <a:buFontTx/>
              <a:buNone/>
              <a:defRPr/>
            </a:pPr>
            <a:r>
              <a:rPr lang="zh-TW" altLang="en-US" sz="3200" b="1" dirty="0" smtClean="0"/>
              <a:t>事故通報</a:t>
            </a:r>
          </a:p>
          <a:p>
            <a:pPr marL="0" indent="0" algn="ctr" eaLnBrk="1" hangingPunct="1">
              <a:spcAft>
                <a:spcPts val="600"/>
              </a:spcAft>
              <a:buFontTx/>
              <a:buNone/>
              <a:defRPr/>
            </a:pPr>
            <a:r>
              <a:rPr lang="zh-TW" altLang="en-US" sz="3200" b="1" dirty="0" smtClean="0"/>
              <a:t>急救</a:t>
            </a:r>
          </a:p>
        </p:txBody>
      </p:sp>
      <p:sp>
        <p:nvSpPr>
          <p:cNvPr id="6" name="文字方塊 5"/>
          <p:cNvSpPr txBox="1"/>
          <p:nvPr/>
        </p:nvSpPr>
        <p:spPr>
          <a:xfrm>
            <a:off x="0" y="6525344"/>
            <a:ext cx="3203848"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09805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編號版面配置區 5"/>
          <p:cNvSpPr>
            <a:spLocks noGrp="1"/>
          </p:cNvSpPr>
          <p:nvPr>
            <p:ph type="sldNum" sz="quarter" idx="12"/>
          </p:nvPr>
        </p:nvSpPr>
        <p:spPr>
          <a:noFill/>
          <a:ln>
            <a:miter lim="800000"/>
            <a:headEnd/>
            <a:tailEnd/>
          </a:ln>
        </p:spPr>
        <p:txBody>
          <a:bodyPr/>
          <a:lstStyle/>
          <a:p>
            <a:pPr>
              <a:defRPr/>
            </a:pPr>
            <a:fld id="{5A0CC7B3-BF34-4970-B151-28A2FB3AA8D4}" type="slidenum">
              <a:rPr lang="en-US" altLang="zh-TW"/>
              <a:pPr>
                <a:defRPr/>
              </a:pPr>
              <a:t>16</a:t>
            </a:fld>
            <a:endParaRPr lang="en-US" altLang="zh-TW"/>
          </a:p>
        </p:txBody>
      </p:sp>
      <p:sp>
        <p:nvSpPr>
          <p:cNvPr id="78851" name="Rectangle 2"/>
          <p:cNvSpPr>
            <a:spLocks noGrp="1" noChangeArrowheads="1"/>
          </p:cNvSpPr>
          <p:nvPr>
            <p:ph type="title" idx="4294967295"/>
          </p:nvPr>
        </p:nvSpPr>
        <p:spPr>
          <a:xfrm>
            <a:off x="755576" y="1573733"/>
            <a:ext cx="3816350" cy="868363"/>
          </a:xfrm>
          <a:solidFill>
            <a:srgbClr val="FF0000"/>
          </a:solidFill>
        </p:spPr>
        <p:txBody>
          <a:bodyPr/>
          <a:lstStyle/>
          <a:p>
            <a:pPr eaLnBrk="1" hangingPunct="1"/>
            <a:r>
              <a:rPr lang="zh-TW" altLang="en-US"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應變處理原則</a:t>
            </a:r>
            <a:r>
              <a:rPr lang="zh-TW" altLang="en-US"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82948" name="Rectangle 3"/>
          <p:cNvSpPr>
            <a:spLocks noGrp="1" noChangeArrowheads="1"/>
          </p:cNvSpPr>
          <p:nvPr>
            <p:ph idx="4294967295"/>
          </p:nvPr>
        </p:nvSpPr>
        <p:spPr>
          <a:xfrm>
            <a:off x="323528" y="2492896"/>
            <a:ext cx="8229600" cy="3600450"/>
          </a:xfrm>
          <a:solidFill>
            <a:schemeClr val="bg1"/>
          </a:solidFill>
        </p:spPr>
        <p:txBody>
          <a:bodyPr/>
          <a:lstStyle/>
          <a:p>
            <a:pPr eaLnBrk="1" hangingPunct="1">
              <a:lnSpc>
                <a:spcPct val="110000"/>
              </a:lnSpc>
              <a:spcBef>
                <a:spcPct val="10000"/>
              </a:spcBef>
              <a:spcAft>
                <a:spcPct val="10000"/>
              </a:spcAft>
              <a:defRPr/>
            </a:pP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預防</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是避免意外災害的最高指導原則。</a:t>
            </a:r>
          </a:p>
          <a:p>
            <a:pPr eaLnBrk="1" hangingPunct="1">
              <a:lnSpc>
                <a:spcPct val="110000"/>
              </a:lnSpc>
              <a:spcBef>
                <a:spcPct val="10000"/>
              </a:spcBef>
              <a:spcAft>
                <a:spcPct val="10000"/>
              </a:spcAft>
              <a:defRPr/>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平日即應注意各種應變、急救設備</a:t>
            </a:r>
            <a:r>
              <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如滅火器、急救箱等</a:t>
            </a:r>
            <a:r>
              <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的所在位置與狀態，熟悉各類災害的通報、應變程序不瞭解狀況不要勉強處理，向專家及相關災害諮詢求救！。</a:t>
            </a:r>
          </a:p>
          <a:p>
            <a:pPr eaLnBrk="1" hangingPunct="1">
              <a:lnSpc>
                <a:spcPct val="110000"/>
              </a:lnSpc>
              <a:spcBef>
                <a:spcPct val="10000"/>
              </a:spcBef>
              <a:spcAft>
                <a:spcPct val="10000"/>
              </a:spcAft>
              <a:defRPr/>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災害發生時，最重要的是保持</a:t>
            </a: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鎮定，注意自身安全</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配戴適當</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個人防護具及各項搶救設備。</a:t>
            </a:r>
          </a:p>
          <a:p>
            <a:pPr eaLnBrk="1" hangingPunct="1">
              <a:lnSpc>
                <a:spcPct val="110000"/>
              </a:lnSpc>
              <a:spcBef>
                <a:spcPct val="10000"/>
              </a:spcBef>
              <a:spcAft>
                <a:spcPct val="10000"/>
              </a:spcAft>
              <a:defRPr/>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再依應變程序，進行通報、救災與急救等動作行動</a:t>
            </a: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務求正確</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而</a:t>
            </a: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不是求快</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，要第一次就做對，才不會救人反被人救。</a:t>
            </a:r>
          </a:p>
        </p:txBody>
      </p:sp>
      <p:sp>
        <p:nvSpPr>
          <p:cNvPr id="78854" name="文字方塊 4"/>
          <p:cNvSpPr txBox="1">
            <a:spLocks noChangeArrowheads="1"/>
          </p:cNvSpPr>
          <p:nvPr/>
        </p:nvSpPr>
        <p:spPr bwMode="auto">
          <a:xfrm>
            <a:off x="7451725" y="0"/>
            <a:ext cx="1692275" cy="457200"/>
          </a:xfrm>
          <a:prstGeom prst="rect">
            <a:avLst/>
          </a:prstGeom>
          <a:noFill/>
          <a:ln w="9525">
            <a:noFill/>
            <a:miter lim="800000"/>
            <a:headEnd/>
            <a:tailEnd/>
          </a:ln>
        </p:spPr>
        <p:txBody>
          <a:bodyPr>
            <a:spAutoFit/>
          </a:bodyPr>
          <a:lstStyle/>
          <a:p>
            <a:r>
              <a:rPr lang="zh-TW" altLang="en-US" sz="2400">
                <a:latin typeface="標楷體" pitchFamily="65" charset="-120"/>
                <a:ea typeface="標楷體" pitchFamily="65" charset="-120"/>
              </a:rPr>
              <a:t>緊急應變</a:t>
            </a:r>
          </a:p>
        </p:txBody>
      </p:sp>
      <p:pic>
        <p:nvPicPr>
          <p:cNvPr id="2" name="圖片 1"/>
          <p:cNvPicPr>
            <a:picLocks noChangeAspect="1"/>
          </p:cNvPicPr>
          <p:nvPr/>
        </p:nvPicPr>
        <p:blipFill>
          <a:blip r:embed="rId3" cstate="print"/>
          <a:stretch>
            <a:fillRect/>
          </a:stretch>
        </p:blipFill>
        <p:spPr>
          <a:xfrm>
            <a:off x="971600" y="547253"/>
            <a:ext cx="4962574" cy="883997"/>
          </a:xfrm>
          <a:prstGeom prst="rect">
            <a:avLst/>
          </a:prstGeom>
        </p:spPr>
      </p:pic>
      <p:sp>
        <p:nvSpPr>
          <p:cNvPr id="8" name="文字方塊 7"/>
          <p:cNvSpPr txBox="1"/>
          <p:nvPr/>
        </p:nvSpPr>
        <p:spPr>
          <a:xfrm>
            <a:off x="0" y="6525344"/>
            <a:ext cx="370790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31057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1"/>
          <p:cNvSpPr>
            <a:spLocks noGrp="1"/>
          </p:cNvSpPr>
          <p:nvPr>
            <p:ph idx="1"/>
          </p:nvPr>
        </p:nvSpPr>
        <p:spPr>
          <a:xfrm>
            <a:off x="1" y="836712"/>
            <a:ext cx="3165078" cy="432048"/>
          </a:xfrm>
          <a:solidFill>
            <a:srgbClr val="FFFF00"/>
          </a:solidFill>
        </p:spPr>
        <p:style>
          <a:lnRef idx="3">
            <a:schemeClr val="lt1"/>
          </a:lnRef>
          <a:fillRef idx="1">
            <a:schemeClr val="accent2"/>
          </a:fillRef>
          <a:effectRef idx="1">
            <a:schemeClr val="accent2"/>
          </a:effectRef>
          <a:fontRef idx="minor">
            <a:schemeClr val="lt1"/>
          </a:fontRef>
        </p:style>
        <p:txBody>
          <a:bodyPr rtlCol="0">
            <a:normAutofit/>
          </a:bodyPr>
          <a:lstStyle/>
          <a:p>
            <a:pPr marL="274320" indent="-274320" algn="ctr" eaLnBrk="1" fontAlgn="auto" hangingPunct="1">
              <a:spcBef>
                <a:spcPts val="580"/>
              </a:spcBef>
              <a:spcAft>
                <a:spcPts val="0"/>
              </a:spcAft>
              <a:buFont typeface="Arial" pitchFamily="34" charset="0"/>
              <a:buNone/>
              <a:defRPr/>
            </a:pPr>
            <a:r>
              <a:rPr lang="zh-TW" altLang="en-US" sz="2000" dirty="0" smtClean="0">
                <a:ln>
                  <a:solidFill>
                    <a:sysClr val="windowText" lastClr="000000"/>
                  </a:solidFill>
                </a:ln>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災害防救計畫</a:t>
            </a:r>
            <a:endParaRPr lang="en-US" altLang="zh-TW" sz="2000" dirty="0">
              <a:ln>
                <a:solidFill>
                  <a:sysClr val="windowText" lastClr="000000"/>
                </a:solidFill>
              </a:ln>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5475" name="投影片編號版面配置區 2"/>
          <p:cNvSpPr>
            <a:spLocks noGrp="1"/>
          </p:cNvSpPr>
          <p:nvPr>
            <p:ph type="sldNum" sz="quarter" idx="12"/>
          </p:nvPr>
        </p:nvSpPr>
        <p:spPr>
          <a:noFill/>
          <a:ln>
            <a:miter lim="800000"/>
            <a:headEnd/>
            <a:tailEnd/>
          </a:ln>
        </p:spPr>
        <p:txBody>
          <a:bodyPr/>
          <a:lstStyle/>
          <a:p>
            <a:pPr>
              <a:defRPr/>
            </a:pPr>
            <a:fld id="{8BD3B678-2522-42AF-A487-767EE9039E68}" type="slidenum">
              <a:rPr lang="en-US" altLang="zh-TW">
                <a:latin typeface="Times New Roman" panose="02020603050405020304" pitchFamily="18" charset="0"/>
                <a:cs typeface="Times New Roman" panose="02020603050405020304" pitchFamily="18" charset="0"/>
              </a:rPr>
              <a:pPr>
                <a:defRPr/>
              </a:pPr>
              <a:t>17</a:t>
            </a:fld>
            <a:endParaRPr lang="en-US" altLang="zh-TW">
              <a:latin typeface="Times New Roman" panose="02020603050405020304" pitchFamily="18" charset="0"/>
              <a:cs typeface="Times New Roman" panose="02020603050405020304" pitchFamily="18" charset="0"/>
            </a:endParaRPr>
          </a:p>
        </p:txBody>
      </p:sp>
      <p:pic>
        <p:nvPicPr>
          <p:cNvPr id="87044" name="Picture 163"/>
          <p:cNvPicPr preferRelativeResize="0">
            <a:picLocks noChangeArrowheads="1"/>
          </p:cNvPicPr>
          <p:nvPr/>
        </p:nvPicPr>
        <p:blipFill>
          <a:blip r:embed="rId3" cstate="print"/>
          <a:srcRect/>
          <a:stretch>
            <a:fillRect/>
          </a:stretch>
        </p:blipFill>
        <p:spPr bwMode="auto">
          <a:xfrm>
            <a:off x="0" y="1412875"/>
            <a:ext cx="3095625" cy="4610100"/>
          </a:xfrm>
          <a:prstGeom prst="rect">
            <a:avLst/>
          </a:prstGeom>
          <a:noFill/>
          <a:ln w="9525">
            <a:noFill/>
            <a:miter lim="800000"/>
            <a:headEnd/>
            <a:tailEnd/>
          </a:ln>
        </p:spPr>
      </p:pic>
      <p:pic>
        <p:nvPicPr>
          <p:cNvPr id="87045" name="Picture 165"/>
          <p:cNvPicPr>
            <a:picLocks noChangeArrowheads="1"/>
          </p:cNvPicPr>
          <p:nvPr/>
        </p:nvPicPr>
        <p:blipFill>
          <a:blip r:embed="rId4" cstate="print"/>
          <a:srcRect/>
          <a:stretch>
            <a:fillRect/>
          </a:stretch>
        </p:blipFill>
        <p:spPr bwMode="auto">
          <a:xfrm>
            <a:off x="6259513" y="2276475"/>
            <a:ext cx="2884487" cy="4392613"/>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srcRect l="3340" t="16836" r="3340" b="18745"/>
          <a:stretch/>
        </p:blipFill>
        <p:spPr bwMode="auto">
          <a:xfrm>
            <a:off x="3236913" y="1773238"/>
            <a:ext cx="3092450" cy="4608512"/>
          </a:xfrm>
          <a:prstGeom prst="rect">
            <a:avLst/>
          </a:prstGeom>
          <a:ln>
            <a:noFill/>
          </a:ln>
          <a:effectLst>
            <a:outerShdw blurRad="292100" dist="139700" dir="2700000" algn="tl" rotWithShape="0">
              <a:srgbClr val="333333">
                <a:alpha val="65000"/>
              </a:srgbClr>
            </a:outerShdw>
          </a:effectLst>
          <a:extLst/>
        </p:spPr>
      </p:pic>
      <p:sp>
        <p:nvSpPr>
          <p:cNvPr id="10" name="內容版面配置區 1"/>
          <p:cNvSpPr txBox="1">
            <a:spLocks/>
          </p:cNvSpPr>
          <p:nvPr/>
        </p:nvSpPr>
        <p:spPr>
          <a:xfrm>
            <a:off x="3165299" y="1268760"/>
            <a:ext cx="3165078" cy="432048"/>
          </a:xfrm>
          <a:prstGeom prst="rect">
            <a:avLst/>
          </a:prstGeom>
          <a:solidFill>
            <a:srgbClr val="FFC000"/>
          </a:solidFill>
        </p:spPr>
        <p:style>
          <a:lnRef idx="3">
            <a:schemeClr val="lt1"/>
          </a:lnRef>
          <a:fillRef idx="1">
            <a:schemeClr val="accent2"/>
          </a:fillRef>
          <a:effectRef idx="1">
            <a:schemeClr val="accent2"/>
          </a:effectRef>
          <a:fontRef idx="minor">
            <a:schemeClr val="lt1"/>
          </a:fontRef>
        </p:style>
        <p:txBody>
          <a:bodyPr>
            <a:normAutofit/>
          </a:bodyPr>
          <a:lstStyle/>
          <a:p>
            <a:pPr marL="342900" indent="-342900" fontAlgn="auto">
              <a:spcBef>
                <a:spcPct val="20000"/>
              </a:spcBef>
              <a:spcAft>
                <a:spcPts val="0"/>
              </a:spcAft>
              <a:buFont typeface="Arial" pitchFamily="34" charset="0"/>
              <a:buNone/>
              <a:defRPr/>
            </a:pPr>
            <a:r>
              <a:rPr kumimoji="0" lang="zh-TW" altLang="en-US" sz="2000" b="0" dirty="0">
                <a:ln>
                  <a:solidFill>
                    <a:sysClr val="windowText" lastClr="000000"/>
                  </a:solidFill>
                </a:ln>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淹水潛勢地圖</a:t>
            </a:r>
            <a:endParaRPr kumimoji="0" lang="en-US" altLang="zh-TW" sz="2000" b="0" dirty="0">
              <a:ln>
                <a:solidFill>
                  <a:sysClr val="windowText" lastClr="000000"/>
                </a:solidFill>
              </a:ln>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內容版面配置區 1"/>
          <p:cNvSpPr txBox="1">
            <a:spLocks/>
          </p:cNvSpPr>
          <p:nvPr/>
        </p:nvSpPr>
        <p:spPr>
          <a:xfrm>
            <a:off x="6330377" y="1772816"/>
            <a:ext cx="2813623" cy="432048"/>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a:normAutofit/>
          </a:bodyPr>
          <a:lstStyle/>
          <a:p>
            <a:pPr marL="342900" indent="-342900" fontAlgn="auto">
              <a:spcBef>
                <a:spcPct val="20000"/>
              </a:spcBef>
              <a:spcAft>
                <a:spcPts val="0"/>
              </a:spcAft>
              <a:buFont typeface="Arial" pitchFamily="34" charset="0"/>
              <a:buNone/>
              <a:defRPr/>
            </a:pPr>
            <a:r>
              <a:rPr kumimoji="0" lang="zh-TW" altLang="en-US" sz="2000" b="0" dirty="0">
                <a:ln>
                  <a:solidFill>
                    <a:sysClr val="windowText" lastClr="000000"/>
                  </a:solidFill>
                </a:ln>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災害疏散指示圖</a:t>
            </a:r>
            <a:endParaRPr kumimoji="0" lang="en-US" altLang="zh-TW" sz="2000" b="0" dirty="0">
              <a:ln>
                <a:solidFill>
                  <a:sysClr val="windowText" lastClr="000000"/>
                </a:solidFill>
              </a:ln>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2" name="群組 4"/>
          <p:cNvGrpSpPr/>
          <p:nvPr/>
        </p:nvGrpSpPr>
        <p:grpSpPr>
          <a:xfrm>
            <a:off x="0" y="2636912"/>
            <a:ext cx="4149989" cy="3816424"/>
            <a:chOff x="5112792" y="620594"/>
            <a:chExt cx="4248696" cy="4070852"/>
          </a:xfrm>
          <a:solidFill>
            <a:schemeClr val="accent2"/>
          </a:solidFill>
        </p:grpSpPr>
        <p:grpSp>
          <p:nvGrpSpPr>
            <p:cNvPr id="3" name="群組 3"/>
            <p:cNvGrpSpPr/>
            <p:nvPr/>
          </p:nvGrpSpPr>
          <p:grpSpPr>
            <a:xfrm>
              <a:off x="5184800" y="714955"/>
              <a:ext cx="4176688" cy="3976491"/>
              <a:chOff x="5184800" y="714955"/>
              <a:chExt cx="4176688" cy="3976491"/>
            </a:xfrm>
            <a:grpFill/>
          </p:grpSpPr>
          <p:sp>
            <p:nvSpPr>
              <p:cNvPr id="15" name="矩形 14"/>
              <p:cNvSpPr/>
              <p:nvPr/>
            </p:nvSpPr>
            <p:spPr>
              <a:xfrm>
                <a:off x="5184800" y="714955"/>
                <a:ext cx="4176688" cy="3976491"/>
              </a:xfrm>
              <a:prstGeom prst="rect">
                <a:avLst/>
              </a:prstGeom>
              <a:solidFill>
                <a:schemeClr val="tx2">
                  <a:lumMod val="20000"/>
                  <a:lumOff val="80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6" name="Picture 2"/>
              <p:cNvPicPr>
                <a:picLocks noChangeAspect="1" noChangeArrowheads="1"/>
              </p:cNvPicPr>
              <p:nvPr/>
            </p:nvPicPr>
            <p:blipFill>
              <a:blip r:embed="rId6" cstate="print">
                <a:extLst/>
              </a:blip>
              <a:srcRect l="28621" t="24641" r="27356" b="9334"/>
              <a:stretch>
                <a:fillRect/>
              </a:stretch>
            </p:blipFill>
            <p:spPr bwMode="auto">
              <a:xfrm>
                <a:off x="5400824" y="814187"/>
                <a:ext cx="3884612" cy="3805251"/>
              </a:xfrm>
              <a:prstGeom prst="rect">
                <a:avLst/>
              </a:prstGeom>
              <a:grpFill/>
              <a:ln>
                <a:solidFill>
                  <a:schemeClr val="bg1"/>
                </a:solidFill>
              </a:ln>
              <a:effectLst/>
              <a:extLst/>
            </p:spPr>
          </p:pic>
        </p:grpSp>
        <p:sp>
          <p:nvSpPr>
            <p:cNvPr id="13" name="矩形 12"/>
            <p:cNvSpPr/>
            <p:nvPr/>
          </p:nvSpPr>
          <p:spPr>
            <a:xfrm>
              <a:off x="5112792" y="620594"/>
              <a:ext cx="4248472" cy="426784"/>
            </a:xfrm>
            <a:prstGeom prst="rect">
              <a:avLst/>
            </a:prstGeom>
            <a:solidFill>
              <a:srgbClr val="CC3300"/>
            </a:solidFill>
            <a:ln w="28575">
              <a:solidFill>
                <a:schemeClr val="bg1"/>
              </a:solidFill>
            </a:ln>
          </p:spPr>
          <p:style>
            <a:lnRef idx="1">
              <a:schemeClr val="accent1"/>
            </a:lnRef>
            <a:fillRef idx="2">
              <a:schemeClr val="accent1"/>
            </a:fillRef>
            <a:effectRef idx="1">
              <a:schemeClr val="accent1"/>
            </a:effectRef>
            <a:fontRef idx="minor">
              <a:schemeClr val="dk1"/>
            </a:fontRef>
          </p:style>
          <p:txBody>
            <a:bodyPr>
              <a:spAutoFit/>
            </a:bodyPr>
            <a:lstStyle/>
            <a:p>
              <a:pPr>
                <a:defRPr/>
              </a:pPr>
              <a:r>
                <a:rPr lang="zh-TW" altLang="en-US"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實驗室有害</a:t>
              </a:r>
              <a:r>
                <a:rPr lang="zh-TW"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廢棄物緊急應變計畫書</a:t>
              </a:r>
              <a:endParaRPr lang="zh-TW" altLang="en-US"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4" name="群組 4"/>
          <p:cNvGrpSpPr>
            <a:grpSpLocks/>
          </p:cNvGrpSpPr>
          <p:nvPr/>
        </p:nvGrpSpPr>
        <p:grpSpPr bwMode="auto">
          <a:xfrm>
            <a:off x="4149725" y="3500438"/>
            <a:ext cx="3587750" cy="2565400"/>
            <a:chOff x="5127625" y="875847"/>
            <a:chExt cx="4089623" cy="4824536"/>
          </a:xfrm>
        </p:grpSpPr>
        <p:sp>
          <p:nvSpPr>
            <p:cNvPr id="18" name="矩形 17"/>
            <p:cNvSpPr/>
            <p:nvPr/>
          </p:nvSpPr>
          <p:spPr>
            <a:xfrm>
              <a:off x="5127625" y="875847"/>
              <a:ext cx="4089623" cy="4824536"/>
            </a:xfrm>
            <a:prstGeom prst="rect">
              <a:avLst/>
            </a:prstGeom>
            <a:ln>
              <a:noFill/>
            </a:ln>
          </p:spPr>
          <p:style>
            <a:lnRef idx="1">
              <a:schemeClr val="accent5"/>
            </a:lnRef>
            <a:fillRef idx="2">
              <a:schemeClr val="accent5"/>
            </a:fillRef>
            <a:effectRef idx="1">
              <a:schemeClr val="accent5"/>
            </a:effectRef>
            <a:fontRef idx="minor">
              <a:schemeClr val="dk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7057" name="Picture 2"/>
            <p:cNvPicPr preferRelativeResize="0">
              <a:picLocks noChangeArrowheads="1"/>
            </p:cNvPicPr>
            <p:nvPr/>
          </p:nvPicPr>
          <p:blipFill>
            <a:blip r:embed="rId7" cstate="print"/>
            <a:srcRect/>
            <a:stretch>
              <a:fillRect/>
            </a:stretch>
          </p:blipFill>
          <p:spPr bwMode="auto">
            <a:xfrm>
              <a:off x="5408240" y="1126428"/>
              <a:ext cx="3528392" cy="4318796"/>
            </a:xfrm>
            <a:prstGeom prst="rect">
              <a:avLst/>
            </a:prstGeom>
            <a:noFill/>
            <a:ln w="9525">
              <a:solidFill>
                <a:srgbClr val="000000"/>
              </a:solidFill>
              <a:miter lim="800000"/>
              <a:headEnd/>
              <a:tailEnd/>
            </a:ln>
          </p:spPr>
        </p:pic>
      </p:grpSp>
      <p:sp>
        <p:nvSpPr>
          <p:cNvPr id="22" name="矩形 21"/>
          <p:cNvSpPr/>
          <p:nvPr/>
        </p:nvSpPr>
        <p:spPr>
          <a:xfrm>
            <a:off x="4149725" y="3284538"/>
            <a:ext cx="3587750" cy="369887"/>
          </a:xfrm>
          <a:prstGeom prst="rect">
            <a:avLst/>
          </a:prstGeom>
          <a:solidFill>
            <a:srgbClr val="FF3300"/>
          </a:solidFill>
          <a:ln w="28575">
            <a:solidFill>
              <a:schemeClr val="bg1"/>
            </a:solidFill>
          </a:ln>
        </p:spPr>
        <p:style>
          <a:lnRef idx="1">
            <a:schemeClr val="accent1"/>
          </a:lnRef>
          <a:fillRef idx="2">
            <a:schemeClr val="accent1"/>
          </a:fillRef>
          <a:effectRef idx="1">
            <a:schemeClr val="accent1"/>
          </a:effectRef>
          <a:fontRef idx="minor">
            <a:schemeClr val="dk1"/>
          </a:fontRef>
        </p:style>
        <p:txBody>
          <a:bodyPr>
            <a:spAutoFit/>
          </a:bodyPr>
          <a:lstStyle/>
          <a:p>
            <a:pPr>
              <a:defRPr/>
            </a:pPr>
            <a:r>
              <a:rPr lang="zh-TW" altLang="en-US" sz="1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樓館緊急逃生避難疏散動線圖</a:t>
            </a:r>
          </a:p>
        </p:txBody>
      </p:sp>
      <p:sp>
        <p:nvSpPr>
          <p:cNvPr id="19" name="矩形 18"/>
          <p:cNvSpPr/>
          <p:nvPr/>
        </p:nvSpPr>
        <p:spPr>
          <a:xfrm>
            <a:off x="323528" y="3212976"/>
            <a:ext cx="61200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sz="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大學</a:t>
            </a:r>
            <a:endParaRPr lang="zh-TW" altLang="en-US" sz="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矩形 19"/>
          <p:cNvSpPr/>
          <p:nvPr/>
        </p:nvSpPr>
        <p:spPr>
          <a:xfrm>
            <a:off x="683568" y="1484784"/>
            <a:ext cx="54000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TW" altLang="en-US" sz="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矩形 20"/>
          <p:cNvSpPr/>
          <p:nvPr/>
        </p:nvSpPr>
        <p:spPr>
          <a:xfrm>
            <a:off x="7164288" y="2420888"/>
            <a:ext cx="1440160" cy="144016"/>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p:cNvPicPr>
            <a:picLocks noChangeAspect="1"/>
          </p:cNvPicPr>
          <p:nvPr/>
        </p:nvPicPr>
        <p:blipFill>
          <a:blip r:embed="rId8" cstate="print"/>
          <a:stretch>
            <a:fillRect/>
          </a:stretch>
        </p:blipFill>
        <p:spPr>
          <a:xfrm>
            <a:off x="1914616" y="71112"/>
            <a:ext cx="4962574" cy="883997"/>
          </a:xfrm>
          <a:prstGeom prst="rect">
            <a:avLst/>
          </a:prstGeom>
        </p:spPr>
      </p:pic>
      <p:sp>
        <p:nvSpPr>
          <p:cNvPr id="23" name="文字方塊 22"/>
          <p:cNvSpPr txBox="1"/>
          <p:nvPr/>
        </p:nvSpPr>
        <p:spPr>
          <a:xfrm>
            <a:off x="-1" y="6525344"/>
            <a:ext cx="3095625"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7344673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圖片 9"/>
          <p:cNvPicPr>
            <a:picLocks noChangeAspect="1" noChangeArrowheads="1"/>
          </p:cNvPicPr>
          <p:nvPr/>
        </p:nvPicPr>
        <p:blipFill>
          <a:blip r:embed="rId2" cstate="print">
            <a:extLst>
              <a:ext uri="{28A0092B-C50C-407E-A947-70E740481C1C}">
                <a14:useLocalDpi xmlns:a14="http://schemas.microsoft.com/office/drawing/2010/main" val="0"/>
              </a:ext>
            </a:extLst>
          </a:blip>
          <a:srcRect r="3748"/>
          <a:stretch>
            <a:fillRect/>
          </a:stretch>
        </p:blipFill>
        <p:spPr bwMode="auto">
          <a:xfrm>
            <a:off x="1944688" y="2179638"/>
            <a:ext cx="123507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8" name="Group 24"/>
          <p:cNvGrpSpPr>
            <a:grpSpLocks/>
          </p:cNvGrpSpPr>
          <p:nvPr/>
        </p:nvGrpSpPr>
        <p:grpSpPr bwMode="auto">
          <a:xfrm>
            <a:off x="360363" y="2322513"/>
            <a:ext cx="8604250" cy="4322762"/>
            <a:chOff x="227" y="1463"/>
            <a:chExt cx="5420" cy="2253"/>
          </a:xfrm>
        </p:grpSpPr>
        <p:pic>
          <p:nvPicPr>
            <p:cNvPr id="52233" name="圖片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 y="2325"/>
              <a:ext cx="874"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向右箭號 8"/>
            <p:cNvSpPr/>
            <p:nvPr/>
          </p:nvSpPr>
          <p:spPr bwMode="auto">
            <a:xfrm>
              <a:off x="1043" y="2597"/>
              <a:ext cx="314" cy="414"/>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spAutoFit/>
            </a:bodyPr>
            <a:lstStyle/>
            <a:p>
              <a:pPr algn="l">
                <a:defRPr/>
              </a:pPr>
              <a:endParaRPr lang="zh-TW" altLang="en-US" sz="2000" b="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矩形圖說文字 15"/>
            <p:cNvSpPr/>
            <p:nvPr/>
          </p:nvSpPr>
          <p:spPr bwMode="auto">
            <a:xfrm>
              <a:off x="227" y="3187"/>
              <a:ext cx="907" cy="371"/>
            </a:xfrm>
            <a:prstGeom prst="wedgeRectCallout">
              <a:avLst>
                <a:gd name="adj1" fmla="val 7597"/>
                <a:gd name="adj2" fmla="val -97685"/>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spAutoFit/>
            </a:bodyPr>
            <a:lstStyle/>
            <a:p>
              <a:pPr marL="342900" indent="-342900" algn="l">
                <a:defRPr/>
              </a:pPr>
              <a:r>
                <a:rPr lang="en-US" altLang="zh-TW" sz="2000" b="0" dirty="0">
                  <a:latin typeface="Times New Roman" panose="02020603050405020304" pitchFamily="18" charset="0"/>
                  <a:ea typeface="標楷體" panose="03000509000000000000" pitchFamily="65" charset="-120"/>
                  <a:cs typeface="Times New Roman" panose="02020603050405020304" pitchFamily="18" charset="0"/>
                </a:rPr>
                <a:t>step1</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選擇校區</a:t>
              </a:r>
              <a:endParaRPr lang="zh-TW" altLang="en-US" sz="20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圖說文字 10"/>
            <p:cNvSpPr/>
            <p:nvPr/>
          </p:nvSpPr>
          <p:spPr bwMode="auto">
            <a:xfrm>
              <a:off x="1996" y="3504"/>
              <a:ext cx="1497" cy="212"/>
            </a:xfrm>
            <a:prstGeom prst="wedgeRectCallout">
              <a:avLst>
                <a:gd name="adj1" fmla="val -68595"/>
                <a:gd name="adj2" fmla="val -106912"/>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spAutoFit/>
            </a:bodyPr>
            <a:lstStyle/>
            <a:p>
              <a:pPr marL="342900" indent="-342900" algn="l">
                <a:defRPr/>
              </a:pPr>
              <a:r>
                <a:rPr lang="en-US" altLang="zh-TW" sz="2000" b="0" dirty="0">
                  <a:latin typeface="Times New Roman" panose="02020603050405020304" pitchFamily="18" charset="0"/>
                  <a:ea typeface="標楷體" panose="03000509000000000000" pitchFamily="65" charset="-120"/>
                  <a:cs typeface="Times New Roman" panose="02020603050405020304" pitchFamily="18" charset="0"/>
                </a:rPr>
                <a:t>step2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選擇大樓名稱</a:t>
              </a:r>
              <a:endParaRPr lang="zh-TW" altLang="en-US" sz="2000" b="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223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3" y="1463"/>
              <a:ext cx="924"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向右箭號 11"/>
            <p:cNvSpPr/>
            <p:nvPr/>
          </p:nvSpPr>
          <p:spPr bwMode="auto">
            <a:xfrm>
              <a:off x="1996" y="2461"/>
              <a:ext cx="313" cy="414"/>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spAutoFit/>
            </a:bodyPr>
            <a:lstStyle/>
            <a:p>
              <a:pPr algn="l">
                <a:defRPr/>
              </a:pPr>
              <a:endParaRPr lang="zh-TW" altLang="en-US" sz="2000" b="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矩形圖說文字 13"/>
            <p:cNvSpPr/>
            <p:nvPr/>
          </p:nvSpPr>
          <p:spPr bwMode="auto">
            <a:xfrm>
              <a:off x="2041" y="3051"/>
              <a:ext cx="1180" cy="212"/>
            </a:xfrm>
            <a:prstGeom prst="wedgeRectCallout">
              <a:avLst>
                <a:gd name="adj1" fmla="val 19246"/>
                <a:gd name="adj2" fmla="val -165679"/>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spAutoFit/>
            </a:bodyPr>
            <a:lstStyle/>
            <a:p>
              <a:pPr marL="342900" indent="-342900" algn="l">
                <a:defRPr/>
              </a:pPr>
              <a:r>
                <a:rPr lang="en-US" altLang="zh-TW" sz="2000" b="0" dirty="0">
                  <a:latin typeface="Times New Roman" panose="02020603050405020304" pitchFamily="18" charset="0"/>
                  <a:ea typeface="標楷體" panose="03000509000000000000" pitchFamily="65" charset="-120"/>
                  <a:cs typeface="Times New Roman" panose="02020603050405020304" pitchFamily="18" charset="0"/>
                </a:rPr>
                <a:t>step3</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選擇樓層</a:t>
              </a:r>
              <a:endParaRPr lang="zh-TW" altLang="en-US" sz="2000" b="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224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20029" b="16667"/>
            <a:stretch>
              <a:fillRect/>
            </a:stretch>
          </p:blipFill>
          <p:spPr bwMode="auto">
            <a:xfrm>
              <a:off x="3281" y="1690"/>
              <a:ext cx="2366"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向右箭號 14"/>
            <p:cNvSpPr/>
            <p:nvPr/>
          </p:nvSpPr>
          <p:spPr bwMode="auto">
            <a:xfrm>
              <a:off x="3084" y="2506"/>
              <a:ext cx="314" cy="414"/>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spAutoFit/>
            </a:bodyPr>
            <a:lstStyle/>
            <a:p>
              <a:pPr algn="l">
                <a:defRPr/>
              </a:pPr>
              <a:endParaRPr lang="zh-TW" altLang="en-US" sz="2000" b="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矩形圖說文字 17"/>
            <p:cNvSpPr/>
            <p:nvPr/>
          </p:nvSpPr>
          <p:spPr bwMode="auto">
            <a:xfrm>
              <a:off x="3856" y="3278"/>
              <a:ext cx="1496" cy="212"/>
            </a:xfrm>
            <a:prstGeom prst="wedgeRectCallout">
              <a:avLst>
                <a:gd name="adj1" fmla="val -37261"/>
                <a:gd name="adj2" fmla="val -155884"/>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spAutoFit/>
            </a:bodyPr>
            <a:lstStyle/>
            <a:p>
              <a:pPr marL="342900" indent="-342900" algn="l">
                <a:defRPr/>
              </a:pPr>
              <a:r>
                <a:rPr lang="en-US" altLang="zh-TW" sz="2000" b="0" dirty="0">
                  <a:latin typeface="Times New Roman" panose="02020603050405020304" pitchFamily="18" charset="0"/>
                  <a:ea typeface="標楷體" panose="03000509000000000000" pitchFamily="65" charset="-120"/>
                  <a:cs typeface="Times New Roman" panose="02020603050405020304" pitchFamily="18" charset="0"/>
                </a:rPr>
                <a:t>step4</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查詢結果</a:t>
              </a:r>
              <a:endParaRPr lang="zh-TW" altLang="en-US" sz="2000" b="0" dirty="0">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541732" name="Rectangle 36"/>
          <p:cNvSpPr>
            <a:spLocks noChangeArrowheads="1"/>
          </p:cNvSpPr>
          <p:nvPr/>
        </p:nvSpPr>
        <p:spPr bwMode="auto">
          <a:xfrm>
            <a:off x="179388" y="1412875"/>
            <a:ext cx="4105275" cy="720725"/>
          </a:xfrm>
          <a:prstGeom prst="rect">
            <a:avLst/>
          </a:prstGeom>
          <a:noFill/>
          <a:ln>
            <a:noFill/>
          </a:ln>
          <a:effectLst/>
          <a:extLst/>
        </p:spPr>
        <p:txBody>
          <a:bodyPr anchor="ctr"/>
          <a:lstStyle>
            <a:lvl1pPr>
              <a:defRPr kumimoji="1" sz="4400">
                <a:solidFill>
                  <a:srgbClr val="800000"/>
                </a:solidFill>
                <a:latin typeface="Arial" pitchFamily="34" charset="0"/>
                <a:ea typeface="文鼎中黑" pitchFamily="49" charset="-120"/>
              </a:defRPr>
            </a:lvl1pPr>
            <a:lvl2pPr>
              <a:defRPr kumimoji="1" sz="4400">
                <a:solidFill>
                  <a:srgbClr val="800000"/>
                </a:solidFill>
                <a:latin typeface="Arial" pitchFamily="34" charset="0"/>
                <a:ea typeface="文鼎中黑" pitchFamily="49" charset="-120"/>
              </a:defRPr>
            </a:lvl2pPr>
            <a:lvl3pPr>
              <a:defRPr kumimoji="1" sz="4400">
                <a:solidFill>
                  <a:srgbClr val="800000"/>
                </a:solidFill>
                <a:latin typeface="Arial" pitchFamily="34" charset="0"/>
                <a:ea typeface="文鼎中黑" pitchFamily="49" charset="-120"/>
              </a:defRPr>
            </a:lvl3pPr>
            <a:lvl4pPr>
              <a:defRPr kumimoji="1" sz="4400">
                <a:solidFill>
                  <a:srgbClr val="800000"/>
                </a:solidFill>
                <a:latin typeface="Arial" pitchFamily="34" charset="0"/>
                <a:ea typeface="文鼎中黑" pitchFamily="49" charset="-120"/>
              </a:defRPr>
            </a:lvl4pPr>
            <a:lvl5pPr>
              <a:defRPr kumimoji="1" sz="4400">
                <a:solidFill>
                  <a:srgbClr val="800000"/>
                </a:solidFill>
                <a:latin typeface="Arial" pitchFamily="34" charset="0"/>
                <a:ea typeface="文鼎中黑" pitchFamily="49" charset="-120"/>
              </a:defRPr>
            </a:lvl5pPr>
            <a:lvl6pPr marL="457200" algn="ctr" fontAlgn="base">
              <a:spcBef>
                <a:spcPct val="0"/>
              </a:spcBef>
              <a:spcAft>
                <a:spcPct val="0"/>
              </a:spcAft>
              <a:defRPr kumimoji="1" sz="4400">
                <a:solidFill>
                  <a:srgbClr val="800000"/>
                </a:solidFill>
                <a:latin typeface="Arial" pitchFamily="34" charset="0"/>
                <a:ea typeface="文鼎中黑" pitchFamily="49" charset="-120"/>
              </a:defRPr>
            </a:lvl6pPr>
            <a:lvl7pPr marL="914400" algn="ctr" fontAlgn="base">
              <a:spcBef>
                <a:spcPct val="0"/>
              </a:spcBef>
              <a:spcAft>
                <a:spcPct val="0"/>
              </a:spcAft>
              <a:defRPr kumimoji="1" sz="4400">
                <a:solidFill>
                  <a:srgbClr val="800000"/>
                </a:solidFill>
                <a:latin typeface="Arial" pitchFamily="34" charset="0"/>
                <a:ea typeface="文鼎中黑" pitchFamily="49" charset="-120"/>
              </a:defRPr>
            </a:lvl7pPr>
            <a:lvl8pPr marL="1371600" algn="ctr" fontAlgn="base">
              <a:spcBef>
                <a:spcPct val="0"/>
              </a:spcBef>
              <a:spcAft>
                <a:spcPct val="0"/>
              </a:spcAft>
              <a:defRPr kumimoji="1" sz="4400">
                <a:solidFill>
                  <a:srgbClr val="800000"/>
                </a:solidFill>
                <a:latin typeface="Arial" pitchFamily="34" charset="0"/>
                <a:ea typeface="文鼎中黑" pitchFamily="49" charset="-120"/>
              </a:defRPr>
            </a:lvl8pPr>
            <a:lvl9pPr marL="1828800" algn="ctr" fontAlgn="base">
              <a:spcBef>
                <a:spcPct val="0"/>
              </a:spcBef>
              <a:spcAft>
                <a:spcPct val="0"/>
              </a:spcAft>
              <a:defRPr kumimoji="1" sz="4400">
                <a:solidFill>
                  <a:srgbClr val="800000"/>
                </a:solidFill>
                <a:latin typeface="Arial" pitchFamily="34" charset="0"/>
                <a:ea typeface="文鼎中黑" pitchFamily="49" charset="-120"/>
              </a:defRPr>
            </a:lvl9pPr>
          </a:lstStyle>
          <a:p>
            <a:pPr>
              <a:buFont typeface="Wingdings" pitchFamily="2" charset="2"/>
              <a:buChar char="u"/>
              <a:defRPr/>
            </a:pPr>
            <a:r>
              <a:rPr lang="zh-TW" altLang="en-US" sz="2800" dirty="0" smtClean="0">
                <a:solidFill>
                  <a:srgbClr val="3366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建築物空間系統查詢</a:t>
            </a:r>
          </a:p>
        </p:txBody>
      </p:sp>
      <p:sp>
        <p:nvSpPr>
          <p:cNvPr id="52230" name="矩形 18"/>
          <p:cNvSpPr>
            <a:spLocks noChangeArrowheads="1"/>
          </p:cNvSpPr>
          <p:nvPr/>
        </p:nvSpPr>
        <p:spPr bwMode="auto">
          <a:xfrm>
            <a:off x="3059113" y="115888"/>
            <a:ext cx="126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r>
              <a:rPr lang="zh-TW" altLang="zh-TW">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災害預防設施</a:t>
            </a:r>
            <a:endParaRPr lang="zh-TW" altLang="en-US">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2231" name="矩形 19"/>
          <p:cNvSpPr>
            <a:spLocks noChangeArrowheads="1"/>
          </p:cNvSpPr>
          <p:nvPr/>
        </p:nvSpPr>
        <p:spPr bwMode="auto">
          <a:xfrm>
            <a:off x="1835286" y="850159"/>
            <a:ext cx="5795963"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l" eaLnBrk="1" hangingPunct="1"/>
            <a:r>
              <a:rPr lang="zh-TW" altLang="zh-TW" sz="4000" dirty="0">
                <a:latin typeface="Times New Roman" panose="02020603050405020304" pitchFamily="18" charset="0"/>
                <a:ea typeface="標楷體" panose="03000509000000000000" pitchFamily="65" charset="-120"/>
                <a:cs typeface="Times New Roman" panose="02020603050405020304" pitchFamily="18" charset="0"/>
              </a:rPr>
              <a:t>消防安全設備及緊急</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應變</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18</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6" cstate="print"/>
          <a:stretch>
            <a:fillRect/>
          </a:stretch>
        </p:blipFill>
        <p:spPr>
          <a:xfrm>
            <a:off x="2169316" y="21840"/>
            <a:ext cx="4962574" cy="883997"/>
          </a:xfrm>
          <a:prstGeom prst="rect">
            <a:avLst/>
          </a:prstGeom>
        </p:spPr>
      </p:pic>
      <p:sp>
        <p:nvSpPr>
          <p:cNvPr id="20" name="文字方塊 19"/>
          <p:cNvSpPr txBox="1"/>
          <p:nvPr/>
        </p:nvSpPr>
        <p:spPr>
          <a:xfrm>
            <a:off x="-1" y="6525344"/>
            <a:ext cx="3168651"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1547992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編號版面配置區 2"/>
          <p:cNvSpPr>
            <a:spLocks noGrp="1"/>
          </p:cNvSpPr>
          <p:nvPr>
            <p:ph type="sldNum" sz="quarter" idx="12"/>
          </p:nvPr>
        </p:nvSpPr>
        <p:spPr>
          <a:xfrm>
            <a:off x="6869113" y="634278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fld id="{986F4085-5B22-4E10-998D-2CF53B16D6FA}" type="slidenum">
              <a:rPr lang="en-US" altLang="zh-TW" b="0">
                <a:latin typeface="Times New Roman" panose="02020603050405020304" pitchFamily="18" charset="0"/>
                <a:ea typeface="標楷體" panose="03000509000000000000" pitchFamily="65" charset="-120"/>
                <a:cs typeface="Times New Roman" panose="02020603050405020304" pitchFamily="18" charset="0"/>
              </a:rPr>
              <a:pPr eaLnBrk="1" hangingPunct="1"/>
              <a:t>19</a:t>
            </a:fld>
            <a:endParaRPr lang="en-US" altLang="zh-TW" b="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3704173608"/>
              </p:ext>
            </p:extLst>
          </p:nvPr>
        </p:nvGraphicFramePr>
        <p:xfrm>
          <a:off x="4783138" y="1557338"/>
          <a:ext cx="4219575" cy="4781544"/>
        </p:xfrm>
        <a:graphic>
          <a:graphicData uri="http://schemas.openxmlformats.org/drawingml/2006/table">
            <a:tbl>
              <a:tblPr firstRow="1" firstCol="1" lastCol="1" bandRow="1">
                <a:tableStyleId>{10A1B5D5-9B99-4C35-A422-299274C87663}</a:tableStyleId>
              </a:tblPr>
              <a:tblGrid>
                <a:gridCol w="590561">
                  <a:extLst>
                    <a:ext uri="{9D8B030D-6E8A-4147-A177-3AD203B41FA5}">
                      <a16:colId xmlns="" xmlns:a16="http://schemas.microsoft.com/office/drawing/2014/main" val="20000"/>
                    </a:ext>
                  </a:extLst>
                </a:gridCol>
                <a:gridCol w="1519227">
                  <a:extLst>
                    <a:ext uri="{9D8B030D-6E8A-4147-A177-3AD203B41FA5}">
                      <a16:colId xmlns="" xmlns:a16="http://schemas.microsoft.com/office/drawing/2014/main" val="20001"/>
                    </a:ext>
                  </a:extLst>
                </a:gridCol>
                <a:gridCol w="1602628">
                  <a:extLst>
                    <a:ext uri="{9D8B030D-6E8A-4147-A177-3AD203B41FA5}">
                      <a16:colId xmlns="" xmlns:a16="http://schemas.microsoft.com/office/drawing/2014/main" val="20002"/>
                    </a:ext>
                  </a:extLst>
                </a:gridCol>
                <a:gridCol w="507159">
                  <a:extLst>
                    <a:ext uri="{9D8B030D-6E8A-4147-A177-3AD203B41FA5}">
                      <a16:colId xmlns="" xmlns:a16="http://schemas.microsoft.com/office/drawing/2014/main" val="20003"/>
                    </a:ext>
                  </a:extLst>
                </a:gridCol>
              </a:tblGrid>
              <a:tr h="262577">
                <a:tc>
                  <a:txBody>
                    <a:bodyPr/>
                    <a:lstStyle/>
                    <a:p>
                      <a:pPr algn="dist">
                        <a:spcAft>
                          <a:spcPts val="0"/>
                        </a:spcAft>
                      </a:pPr>
                      <a:r>
                        <a:rPr lang="zh-TW" sz="1400" kern="100" dirty="0">
                          <a:effectLst/>
                          <a:latin typeface="微軟正黑體" pitchFamily="34" charset="-120"/>
                          <a:ea typeface="微軟正黑體" pitchFamily="34" charset="-120"/>
                        </a:rPr>
                        <a:t>項次</a:t>
                      </a:r>
                      <a:endParaRPr lang="zh-TW" sz="1200" kern="100" dirty="0">
                        <a:effectLst/>
                        <a:latin typeface="微軟正黑體" pitchFamily="34" charset="-120"/>
                        <a:ea typeface="微軟正黑體" pitchFamily="34" charset="-120"/>
                      </a:endParaRPr>
                    </a:p>
                  </a:txBody>
                  <a:tcPr marL="66979" marR="66979" marT="0" marB="0"/>
                </a:tc>
                <a:tc>
                  <a:txBody>
                    <a:bodyPr/>
                    <a:lstStyle/>
                    <a:p>
                      <a:pPr algn="dist">
                        <a:spcAft>
                          <a:spcPts val="0"/>
                        </a:spcAft>
                      </a:pPr>
                      <a:r>
                        <a:rPr lang="zh-TW" sz="1400" kern="100" dirty="0">
                          <a:effectLst/>
                          <a:latin typeface="微軟正黑體" pitchFamily="34" charset="-120"/>
                          <a:ea typeface="微軟正黑體" pitchFamily="34" charset="-120"/>
                        </a:rPr>
                        <a:t>工作項目</a:t>
                      </a:r>
                      <a:endParaRPr lang="zh-TW" sz="1200" kern="100" dirty="0">
                        <a:effectLst/>
                        <a:latin typeface="微軟正黑體" pitchFamily="34" charset="-120"/>
                        <a:ea typeface="微軟正黑體" pitchFamily="34" charset="-120"/>
                      </a:endParaRPr>
                    </a:p>
                  </a:txBody>
                  <a:tcPr marL="66979" marR="66979" marT="0" marB="0"/>
                </a:tc>
                <a:tc>
                  <a:txBody>
                    <a:bodyPr/>
                    <a:lstStyle/>
                    <a:p>
                      <a:pPr algn="dist">
                        <a:spcAft>
                          <a:spcPts val="0"/>
                        </a:spcAft>
                      </a:pPr>
                      <a:r>
                        <a:rPr lang="zh-TW" sz="1400" kern="100">
                          <a:effectLst/>
                          <a:latin typeface="微軟正黑體" pitchFamily="34" charset="-120"/>
                          <a:ea typeface="微軟正黑體" pitchFamily="34" charset="-120"/>
                        </a:rPr>
                        <a:t>支用項目</a:t>
                      </a:r>
                      <a:endParaRPr lang="zh-TW" sz="1200" kern="100">
                        <a:effectLst/>
                        <a:latin typeface="微軟正黑體" pitchFamily="34" charset="-120"/>
                        <a:ea typeface="微軟正黑體" pitchFamily="34" charset="-120"/>
                      </a:endParaRPr>
                    </a:p>
                  </a:txBody>
                  <a:tcPr marL="66979" marR="66979" marT="0" marB="0"/>
                </a:tc>
                <a:tc>
                  <a:txBody>
                    <a:bodyPr/>
                    <a:lstStyle/>
                    <a:p>
                      <a:pPr algn="dist">
                        <a:spcAft>
                          <a:spcPts val="0"/>
                        </a:spcAft>
                      </a:pPr>
                      <a:r>
                        <a:rPr lang="zh-TW" sz="1400" kern="100" dirty="0">
                          <a:effectLst/>
                          <a:latin typeface="微軟正黑體" pitchFamily="34" charset="-120"/>
                          <a:ea typeface="微軟正黑體" pitchFamily="34" charset="-120"/>
                        </a:rPr>
                        <a:t>數量</a:t>
                      </a:r>
                      <a:endParaRPr lang="zh-TW" sz="1200" kern="100" dirty="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00"/>
                  </a:ext>
                </a:extLst>
              </a:tr>
              <a:tr h="262577">
                <a:tc>
                  <a:txBody>
                    <a:bodyPr/>
                    <a:lstStyle/>
                    <a:p>
                      <a:pPr algn="ctr">
                        <a:spcAft>
                          <a:spcPts val="0"/>
                        </a:spcAft>
                      </a:pPr>
                      <a:r>
                        <a:rPr lang="en-US" sz="1400" kern="100" dirty="0">
                          <a:effectLst/>
                          <a:latin typeface="微軟正黑體" pitchFamily="34" charset="-120"/>
                          <a:ea typeface="微軟正黑體" pitchFamily="34" charset="-120"/>
                        </a:rPr>
                        <a:t>1</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a:effectLst/>
                          <a:latin typeface="微軟正黑體" pitchFamily="34" charset="-120"/>
                          <a:ea typeface="微軟正黑體" pitchFamily="34" charset="-120"/>
                        </a:rPr>
                        <a:t>電腦ㄧ套</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01"/>
                  </a:ext>
                </a:extLst>
              </a:tr>
              <a:tr h="262577">
                <a:tc>
                  <a:txBody>
                    <a:bodyPr/>
                    <a:lstStyle/>
                    <a:p>
                      <a:pPr algn="ctr">
                        <a:spcAft>
                          <a:spcPts val="0"/>
                        </a:spcAft>
                      </a:pPr>
                      <a:r>
                        <a:rPr lang="en-US" sz="1400" kern="100" dirty="0">
                          <a:effectLst/>
                          <a:latin typeface="微軟正黑體" pitchFamily="34" charset="-120"/>
                          <a:ea typeface="微軟正黑體" pitchFamily="34" charset="-120"/>
                        </a:rPr>
                        <a:t>2</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a:effectLst/>
                          <a:latin typeface="微軟正黑體" pitchFamily="34" charset="-120"/>
                          <a:ea typeface="微軟正黑體" pitchFamily="34" charset="-120"/>
                        </a:rPr>
                        <a:t>傳真機</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dirty="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02"/>
                  </a:ext>
                </a:extLst>
              </a:tr>
              <a:tr h="262577">
                <a:tc>
                  <a:txBody>
                    <a:bodyPr/>
                    <a:lstStyle/>
                    <a:p>
                      <a:pPr algn="ctr">
                        <a:spcAft>
                          <a:spcPts val="0"/>
                        </a:spcAft>
                      </a:pPr>
                      <a:r>
                        <a:rPr lang="en-US" sz="1400" kern="100" dirty="0">
                          <a:effectLst/>
                          <a:latin typeface="微軟正黑體" pitchFamily="34" charset="-120"/>
                          <a:ea typeface="微軟正黑體" pitchFamily="34" charset="-120"/>
                        </a:rPr>
                        <a:t>3</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a:effectLst/>
                          <a:latin typeface="微軟正黑體" pitchFamily="34" charset="-120"/>
                          <a:ea typeface="微軟正黑體" pitchFamily="34" charset="-120"/>
                        </a:rPr>
                        <a:t>列表機</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03"/>
                  </a:ext>
                </a:extLst>
              </a:tr>
              <a:tr h="317735">
                <a:tc>
                  <a:txBody>
                    <a:bodyPr/>
                    <a:lstStyle/>
                    <a:p>
                      <a:pPr algn="ctr">
                        <a:spcAft>
                          <a:spcPts val="0"/>
                        </a:spcAft>
                      </a:pPr>
                      <a:r>
                        <a:rPr lang="en-US" sz="1400" kern="100" dirty="0">
                          <a:effectLst/>
                          <a:latin typeface="微軟正黑體" pitchFamily="34" charset="-120"/>
                          <a:ea typeface="微軟正黑體" pitchFamily="34" charset="-120"/>
                        </a:rPr>
                        <a:t>4</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dirty="0">
                          <a:effectLst/>
                          <a:latin typeface="微軟正黑體" pitchFamily="34" charset="-120"/>
                          <a:ea typeface="微軟正黑體" pitchFamily="34" charset="-120"/>
                        </a:rPr>
                        <a:t>全校緊急廣播系統</a:t>
                      </a:r>
                      <a:endParaRPr lang="zh-TW" sz="1200" kern="100" dirty="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04"/>
                  </a:ext>
                </a:extLst>
              </a:tr>
              <a:tr h="262577">
                <a:tc>
                  <a:txBody>
                    <a:bodyPr/>
                    <a:lstStyle/>
                    <a:p>
                      <a:pPr algn="ctr">
                        <a:spcAft>
                          <a:spcPts val="0"/>
                        </a:spcAft>
                      </a:pPr>
                      <a:r>
                        <a:rPr lang="en-US" sz="1400" kern="100" dirty="0">
                          <a:effectLst/>
                          <a:latin typeface="微軟正黑體" pitchFamily="34" charset="-120"/>
                          <a:ea typeface="微軟正黑體" pitchFamily="34" charset="-120"/>
                        </a:rPr>
                        <a:t>5</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a:effectLst/>
                          <a:latin typeface="微軟正黑體" pitchFamily="34" charset="-120"/>
                          <a:ea typeface="微軟正黑體" pitchFamily="34" charset="-120"/>
                        </a:rPr>
                        <a:t>電動機車</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05"/>
                  </a:ext>
                </a:extLst>
              </a:tr>
              <a:tr h="262577">
                <a:tc>
                  <a:txBody>
                    <a:bodyPr/>
                    <a:lstStyle/>
                    <a:p>
                      <a:pPr algn="ctr">
                        <a:spcAft>
                          <a:spcPts val="0"/>
                        </a:spcAft>
                      </a:pPr>
                      <a:r>
                        <a:rPr lang="en-US" sz="1400" kern="100" dirty="0">
                          <a:effectLst/>
                          <a:latin typeface="微軟正黑體" pitchFamily="34" charset="-120"/>
                          <a:ea typeface="微軟正黑體" pitchFamily="34" charset="-120"/>
                        </a:rPr>
                        <a:t>6</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a:effectLst/>
                          <a:latin typeface="微軟正黑體" pitchFamily="34" charset="-120"/>
                          <a:ea typeface="微軟正黑體" pitchFamily="34" charset="-120"/>
                        </a:rPr>
                        <a:t>腳踏車</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06"/>
                  </a:ext>
                </a:extLst>
              </a:tr>
              <a:tr h="262577">
                <a:tc>
                  <a:txBody>
                    <a:bodyPr/>
                    <a:lstStyle/>
                    <a:p>
                      <a:pPr algn="ctr">
                        <a:spcAft>
                          <a:spcPts val="0"/>
                        </a:spcAft>
                      </a:pPr>
                      <a:r>
                        <a:rPr lang="en-US" sz="1400" kern="100" dirty="0">
                          <a:effectLst/>
                          <a:latin typeface="微軟正黑體" pitchFamily="34" charset="-120"/>
                          <a:ea typeface="微軟正黑體" pitchFamily="34" charset="-120"/>
                        </a:rPr>
                        <a:t>7</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防暴型手電筒</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3</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07"/>
                  </a:ext>
                </a:extLst>
              </a:tr>
              <a:tr h="262577">
                <a:tc>
                  <a:txBody>
                    <a:bodyPr/>
                    <a:lstStyle/>
                    <a:p>
                      <a:pPr algn="ctr">
                        <a:spcAft>
                          <a:spcPts val="0"/>
                        </a:spcAft>
                      </a:pPr>
                      <a:r>
                        <a:rPr lang="en-US" sz="1400" kern="100" dirty="0">
                          <a:effectLst/>
                          <a:latin typeface="微軟正黑體" pitchFamily="34" charset="-120"/>
                          <a:ea typeface="微軟正黑體" pitchFamily="34" charset="-120"/>
                        </a:rPr>
                        <a:t>8</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對講機</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6</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08"/>
                  </a:ext>
                </a:extLst>
              </a:tr>
              <a:tr h="262577">
                <a:tc>
                  <a:txBody>
                    <a:bodyPr/>
                    <a:lstStyle/>
                    <a:p>
                      <a:pPr algn="ctr">
                        <a:spcAft>
                          <a:spcPts val="0"/>
                        </a:spcAft>
                      </a:pPr>
                      <a:r>
                        <a:rPr lang="en-US" sz="1400" kern="100" dirty="0">
                          <a:effectLst/>
                          <a:latin typeface="微軟正黑體" pitchFamily="34" charset="-120"/>
                          <a:ea typeface="微軟正黑體" pitchFamily="34" charset="-120"/>
                        </a:rPr>
                        <a:t>9</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數位相機</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09"/>
                  </a:ext>
                </a:extLst>
              </a:tr>
              <a:tr h="262577">
                <a:tc>
                  <a:txBody>
                    <a:bodyPr/>
                    <a:lstStyle/>
                    <a:p>
                      <a:pPr algn="ctr">
                        <a:spcAft>
                          <a:spcPts val="0"/>
                        </a:spcAft>
                      </a:pPr>
                      <a:r>
                        <a:rPr lang="en-US" sz="1400" kern="100" dirty="0">
                          <a:effectLst/>
                          <a:latin typeface="微軟正黑體" pitchFamily="34" charset="-120"/>
                          <a:ea typeface="微軟正黑體" pitchFamily="34" charset="-120"/>
                        </a:rPr>
                        <a:t>10</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電話機</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2</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10"/>
                  </a:ext>
                </a:extLst>
              </a:tr>
              <a:tr h="262577">
                <a:tc>
                  <a:txBody>
                    <a:bodyPr/>
                    <a:lstStyle/>
                    <a:p>
                      <a:pPr algn="ctr">
                        <a:spcAft>
                          <a:spcPts val="0"/>
                        </a:spcAft>
                      </a:pPr>
                      <a:r>
                        <a:rPr lang="en-US" sz="1400" kern="100" dirty="0">
                          <a:effectLst/>
                          <a:latin typeface="微軟正黑體" pitchFamily="34" charset="-120"/>
                          <a:ea typeface="微軟正黑體" pitchFamily="34" charset="-120"/>
                        </a:rPr>
                        <a:t>11</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電擊棒</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2</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11"/>
                  </a:ext>
                </a:extLst>
              </a:tr>
              <a:tr h="262577">
                <a:tc>
                  <a:txBody>
                    <a:bodyPr/>
                    <a:lstStyle/>
                    <a:p>
                      <a:pPr algn="ctr">
                        <a:spcAft>
                          <a:spcPts val="0"/>
                        </a:spcAft>
                      </a:pPr>
                      <a:r>
                        <a:rPr lang="en-US" sz="1400" kern="100" dirty="0">
                          <a:effectLst/>
                          <a:latin typeface="微軟正黑體" pitchFamily="34" charset="-120"/>
                          <a:ea typeface="微軟正黑體" pitchFamily="34" charset="-120"/>
                        </a:rPr>
                        <a:t>12</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反光背心</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20</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12"/>
                  </a:ext>
                </a:extLst>
              </a:tr>
              <a:tr h="262577">
                <a:tc>
                  <a:txBody>
                    <a:bodyPr/>
                    <a:lstStyle/>
                    <a:p>
                      <a:pPr algn="ctr">
                        <a:spcAft>
                          <a:spcPts val="0"/>
                        </a:spcAft>
                      </a:pPr>
                      <a:r>
                        <a:rPr lang="en-US" sz="1400" kern="100" dirty="0">
                          <a:effectLst/>
                          <a:latin typeface="微軟正黑體" pitchFamily="34" charset="-120"/>
                          <a:ea typeface="微軟正黑體" pitchFamily="34" charset="-120"/>
                        </a:rPr>
                        <a:t>13</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夜用指揮棒</a:t>
                      </a:r>
                      <a:endParaRPr lang="zh-TW" sz="1200" kern="100" dirty="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10</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13"/>
                  </a:ext>
                </a:extLst>
              </a:tr>
              <a:tr h="262577">
                <a:tc>
                  <a:txBody>
                    <a:bodyPr/>
                    <a:lstStyle/>
                    <a:p>
                      <a:pPr algn="ctr">
                        <a:spcAft>
                          <a:spcPts val="0"/>
                        </a:spcAft>
                      </a:pPr>
                      <a:r>
                        <a:rPr lang="en-US" sz="1400" kern="100" dirty="0">
                          <a:effectLst/>
                          <a:latin typeface="微軟正黑體" pitchFamily="34" charset="-120"/>
                          <a:ea typeface="微軟正黑體" pitchFamily="34" charset="-120"/>
                        </a:rPr>
                        <a:t>14</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雨衣</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10</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14"/>
                  </a:ext>
                </a:extLst>
              </a:tr>
              <a:tr h="262577">
                <a:tc>
                  <a:txBody>
                    <a:bodyPr/>
                    <a:lstStyle/>
                    <a:p>
                      <a:pPr algn="ctr">
                        <a:spcAft>
                          <a:spcPts val="0"/>
                        </a:spcAft>
                      </a:pPr>
                      <a:r>
                        <a:rPr lang="en-US" sz="1400" kern="100" dirty="0">
                          <a:effectLst/>
                          <a:latin typeface="微軟正黑體" pitchFamily="34" charset="-120"/>
                          <a:ea typeface="微軟正黑體" pitchFamily="34" charset="-120"/>
                        </a:rPr>
                        <a:t>15</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雨鞋套</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30</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15"/>
                  </a:ext>
                </a:extLst>
              </a:tr>
              <a:tr h="262577">
                <a:tc>
                  <a:txBody>
                    <a:bodyPr/>
                    <a:lstStyle/>
                    <a:p>
                      <a:pPr algn="ctr">
                        <a:spcAft>
                          <a:spcPts val="0"/>
                        </a:spcAft>
                      </a:pPr>
                      <a:r>
                        <a:rPr lang="en-US" sz="1400" kern="100" dirty="0">
                          <a:effectLst/>
                          <a:latin typeface="微軟正黑體" pitchFamily="34" charset="-120"/>
                          <a:ea typeface="微軟正黑體" pitchFamily="34" charset="-120"/>
                        </a:rPr>
                        <a:t>16</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急救箱</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2</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16"/>
                  </a:ext>
                </a:extLst>
              </a:tr>
              <a:tr h="262577">
                <a:tc>
                  <a:txBody>
                    <a:bodyPr/>
                    <a:lstStyle/>
                    <a:p>
                      <a:pPr algn="ctr">
                        <a:spcAft>
                          <a:spcPts val="0"/>
                        </a:spcAft>
                      </a:pPr>
                      <a:r>
                        <a:rPr lang="en-US" sz="1400" kern="100" dirty="0">
                          <a:effectLst/>
                          <a:latin typeface="微軟正黑體" pitchFamily="34" charset="-120"/>
                          <a:ea typeface="微軟正黑體" pitchFamily="34" charset="-120"/>
                        </a:rPr>
                        <a:t>17</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工作識別背心</a:t>
                      </a:r>
                      <a:endParaRPr lang="zh-TW" sz="1200" kern="100" dirty="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12</a:t>
                      </a:r>
                      <a:endParaRPr lang="zh-TW" sz="1200" kern="100" dirty="0">
                        <a:effectLst/>
                        <a:latin typeface="微軟正黑體" pitchFamily="34" charset="-120"/>
                        <a:ea typeface="微軟正黑體" pitchFamily="34" charset="-120"/>
                      </a:endParaRPr>
                    </a:p>
                  </a:txBody>
                  <a:tcPr marL="66979" marR="66979" marT="0" marB="0"/>
                </a:tc>
                <a:extLst>
                  <a:ext uri="{0D108BD9-81ED-4DB2-BD59-A6C34878D82A}">
                    <a16:rowId xmlns="" xmlns:a16="http://schemas.microsoft.com/office/drawing/2014/main" val="10017"/>
                  </a:ext>
                </a:extLst>
              </a:tr>
            </a:tbl>
          </a:graphicData>
        </a:graphic>
      </p:graphicFrame>
      <p:sp>
        <p:nvSpPr>
          <p:cNvPr id="8" name="矩形 7"/>
          <p:cNvSpPr/>
          <p:nvPr/>
        </p:nvSpPr>
        <p:spPr>
          <a:xfrm>
            <a:off x="4783138" y="1412875"/>
            <a:ext cx="4219575" cy="4000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救災</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防護設</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備表</a:t>
            </a:r>
          </a:p>
        </p:txBody>
      </p:sp>
      <p:sp>
        <p:nvSpPr>
          <p:cNvPr id="2" name="內容版面配置區 1"/>
          <p:cNvSpPr>
            <a:spLocks noGrp="1"/>
          </p:cNvSpPr>
          <p:nvPr>
            <p:ph idx="1"/>
          </p:nvPr>
        </p:nvSpPr>
        <p:spPr>
          <a:xfrm>
            <a:off x="984250" y="1844675"/>
            <a:ext cx="3798888" cy="4176713"/>
          </a:xfrm>
        </p:spPr>
        <p:style>
          <a:lnRef idx="1">
            <a:schemeClr val="accent2"/>
          </a:lnRef>
          <a:fillRef idx="2">
            <a:schemeClr val="accent2"/>
          </a:fillRef>
          <a:effectRef idx="1">
            <a:schemeClr val="accent2"/>
          </a:effectRef>
          <a:fontRef idx="minor">
            <a:schemeClr val="dk1"/>
          </a:fontRef>
        </p:style>
        <p:txBody>
          <a:bodyPr rtlCol="0" anchor="ctr">
            <a:noAutofit/>
          </a:bodyPr>
          <a:lstStyle/>
          <a:p>
            <a:pPr eaLnBrk="1" fontAlgn="auto" hangingPunct="1">
              <a:spcAft>
                <a:spcPts val="0"/>
              </a:spcAft>
              <a:buFont typeface="Wingdings" pitchFamily="2" charset="2"/>
              <a:buChar char="Ø"/>
              <a:defRPr/>
            </a:pP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撥經費購</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災</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防</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設備</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spcAft>
                <a:spcPts val="0"/>
              </a:spcAft>
              <a:buFont typeface="Wingdings" pitchFamily="2" charset="2"/>
              <a:buChar char="Ø"/>
              <a:defRPr/>
            </a:pPr>
            <a:r>
              <a:rPr lang="zh-TW"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設置緊急事件</a:t>
            </a:r>
            <a:r>
              <a:rPr lang="zh-TW" altLang="zh-TW" sz="2000" b="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簡訊廣播系統</a:t>
            </a:r>
            <a:r>
              <a:rPr lang="zh-TW"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，傳達緊急通聯訊息</a:t>
            </a:r>
            <a:endParaRPr lang="en-US"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spcAft>
                <a:spcPts val="0"/>
              </a:spcAft>
              <a:buFont typeface="Wingdings" pitchFamily="2" charset="2"/>
              <a:buChar char="Ø"/>
              <a:defRPr/>
            </a:pPr>
            <a:r>
              <a:rPr lang="zh-TW" altLang="zh-TW"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建立具雙向溝通之</a:t>
            </a:r>
            <a:r>
              <a:rPr lang="zh-TW" altLang="zh-TW" sz="20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校安網站</a:t>
            </a:r>
            <a:r>
              <a:rPr lang="zh-TW" altLang="zh-TW"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，提升校內外之溝通並迅速</a:t>
            </a:r>
            <a:r>
              <a:rPr lang="zh-TW"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回應</a:t>
            </a:r>
            <a:endParaRPr lang="en-US"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spcAft>
                <a:spcPts val="0"/>
              </a:spcAft>
              <a:buFont typeface="Wingdings" pitchFamily="2" charset="2"/>
              <a:buChar char="Ø"/>
              <a:defRPr/>
            </a:pPr>
            <a:r>
              <a:rPr lang="zh-TW" altLang="zh-TW" sz="2000" b="1" dirty="0">
                <a:latin typeface="Times New Roman" panose="02020603050405020304" pitchFamily="18" charset="0"/>
                <a:ea typeface="標楷體" panose="03000509000000000000" pitchFamily="65" charset="-120"/>
                <a:cs typeface="Times New Roman" panose="02020603050405020304" pitchFamily="18" charset="0"/>
              </a:rPr>
              <a:t>建立全校重要</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門戶</a:t>
            </a:r>
            <a:r>
              <a:rPr lang="zh-TW" altLang="zh-TW" sz="2000" b="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鑰匙</a:t>
            </a:r>
            <a:r>
              <a:rPr lang="zh-TW" altLang="zh-TW" sz="20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管理制度</a:t>
            </a:r>
            <a:r>
              <a:rPr lang="zh-TW" altLang="zh-TW" sz="2000" b="1" dirty="0">
                <a:latin typeface="Times New Roman" panose="02020603050405020304" pitchFamily="18" charset="0"/>
                <a:ea typeface="標楷體" panose="03000509000000000000" pitchFamily="65" charset="-120"/>
                <a:cs typeface="Times New Roman" panose="02020603050405020304" pitchFamily="18" charset="0"/>
              </a:rPr>
              <a:t>，以利非上班時間緊急事件</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處理</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spcAft>
                <a:spcPts val="0"/>
              </a:spcAft>
              <a:buFont typeface="Wingdings" pitchFamily="2" charset="2"/>
              <a:buChar char="Ø"/>
              <a:defRPr/>
            </a:pP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新</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流</a:t>
            </a:r>
            <a:r>
              <a:rPr lang="zh-TW" altLang="zh-TW" sz="2000" b="1" dirty="0">
                <a:latin typeface="Times New Roman" panose="02020603050405020304" pitchFamily="18" charset="0"/>
                <a:ea typeface="標楷體" panose="03000509000000000000" pitchFamily="65" charset="-120"/>
                <a:cs typeface="Times New Roman" panose="02020603050405020304" pitchFamily="18" charset="0"/>
              </a:rPr>
              <a:t>感期間利用防疫通報確實</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掌握病歷</a:t>
            </a:r>
            <a:r>
              <a:rPr lang="zh-TW" altLang="zh-TW" sz="2000" b="1" dirty="0">
                <a:latin typeface="Times New Roman" panose="02020603050405020304" pitchFamily="18" charset="0"/>
                <a:ea typeface="標楷體" panose="03000509000000000000" pitchFamily="65" charset="-120"/>
                <a:cs typeface="Times New Roman" panose="02020603050405020304" pitchFamily="18" charset="0"/>
              </a:rPr>
              <a:t>，即時通報主管及</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教育部</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標題 1"/>
          <p:cNvSpPr txBox="1">
            <a:spLocks/>
          </p:cNvSpPr>
          <p:nvPr/>
        </p:nvSpPr>
        <p:spPr>
          <a:xfrm>
            <a:off x="1223963" y="1236663"/>
            <a:ext cx="3097212" cy="576262"/>
          </a:xfrm>
          <a:prstGeom prst="rect">
            <a:avLst/>
          </a:prstGeom>
          <a:solidFill>
            <a:srgbClr val="FF0000"/>
          </a:solidFill>
        </p:spPr>
        <p:txBody>
          <a:bodyPr anchor="ctr"/>
          <a:lstStyle/>
          <a:p>
            <a:pPr fontAlgn="auto">
              <a:spcAft>
                <a:spcPts val="0"/>
              </a:spcAft>
              <a:defRPr/>
            </a:pPr>
            <a:r>
              <a:rPr kumimoji="0" lang="zh-TW" altLang="en-US" sz="4000" dirty="0">
                <a:solidFill>
                  <a:schemeClr val="bg1"/>
                </a:solidFill>
                <a:effectLst>
                  <a:outerShdw blurRad="50000" dist="30000" dir="5400000" algn="tl" rotWithShape="0">
                    <a:srgbClr val="000000">
                      <a:alpha val="30000"/>
                    </a:srgbClr>
                  </a:outerShdw>
                </a:effectLst>
                <a:latin typeface="Times New Roman" panose="02020603050405020304" pitchFamily="18" charset="0"/>
                <a:ea typeface="標楷體" panose="03000509000000000000" pitchFamily="65" charset="-120"/>
                <a:cs typeface="Times New Roman" panose="02020603050405020304" pitchFamily="18" charset="0"/>
              </a:rPr>
              <a:t>緊急應變</a:t>
            </a:r>
          </a:p>
        </p:txBody>
      </p:sp>
      <p:pic>
        <p:nvPicPr>
          <p:cNvPr id="3" name="圖片 2"/>
          <p:cNvPicPr>
            <a:picLocks noChangeAspect="1"/>
          </p:cNvPicPr>
          <p:nvPr/>
        </p:nvPicPr>
        <p:blipFill>
          <a:blip r:embed="rId3" cstate="print"/>
          <a:stretch>
            <a:fillRect/>
          </a:stretch>
        </p:blipFill>
        <p:spPr>
          <a:xfrm>
            <a:off x="2301851" y="208997"/>
            <a:ext cx="4962574" cy="883997"/>
          </a:xfrm>
          <a:prstGeom prst="rect">
            <a:avLst/>
          </a:prstGeom>
        </p:spPr>
      </p:pic>
      <p:sp>
        <p:nvSpPr>
          <p:cNvPr id="9" name="文字方塊 8"/>
          <p:cNvSpPr txBox="1"/>
          <p:nvPr/>
        </p:nvSpPr>
        <p:spPr>
          <a:xfrm>
            <a:off x="0" y="6525344"/>
            <a:ext cx="349188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7046177"/>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804248" y="6039893"/>
            <a:ext cx="2133600" cy="365125"/>
          </a:xfrm>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63356C67-7E85-4B84-84FE-A8DCCA03730E}" type="slidenum">
              <a:rPr lang="en-US" altLang="zh-TW" sz="1400" b="0">
                <a:latin typeface="Times New Roman" panose="02020603050405020304" pitchFamily="18" charset="0"/>
                <a:ea typeface="標楷體" panose="03000509000000000000" pitchFamily="65" charset="-120"/>
                <a:cs typeface="Times New Roman" panose="02020603050405020304" pitchFamily="18" charset="0"/>
              </a:rPr>
              <a:pPr eaLnBrk="1" hangingPunct="1"/>
              <a:t>2</a:t>
            </a:fld>
            <a:endParaRPr lang="en-US" altLang="zh-TW" sz="14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7891" name="Rectangle 2"/>
          <p:cNvSpPr>
            <a:spLocks noGrp="1" noChangeArrowheads="1"/>
          </p:cNvSpPr>
          <p:nvPr>
            <p:ph type="title"/>
          </p:nvPr>
        </p:nvSpPr>
        <p:spPr>
          <a:xfrm>
            <a:off x="179512" y="188640"/>
            <a:ext cx="8784976" cy="1106760"/>
          </a:xfrm>
        </p:spPr>
        <p:txBody>
          <a:bodyPr/>
          <a:lstStyle/>
          <a:p>
            <a:pPr eaLnBrk="1" hangingPunct="1"/>
            <a:r>
              <a:rPr lang="zh-TW" altLang="en-US" b="1" dirty="0" smtClean="0">
                <a:solidFill>
                  <a:srgbClr val="A40033"/>
                </a:solidFill>
                <a:latin typeface="Times New Roman" panose="02020603050405020304" pitchFamily="18" charset="0"/>
              </a:rPr>
              <a:t>實驗場所應查核</a:t>
            </a:r>
            <a:r>
              <a:rPr lang="zh-TW" altLang="en-US" b="1" dirty="0">
                <a:solidFill>
                  <a:srgbClr val="A40033"/>
                </a:solidFill>
                <a:latin typeface="Times New Roman" panose="02020603050405020304" pitchFamily="18" charset="0"/>
              </a:rPr>
              <a:t>之預防</a:t>
            </a:r>
            <a:r>
              <a:rPr lang="zh-TW" altLang="en-US" b="1" dirty="0" smtClean="0">
                <a:solidFill>
                  <a:srgbClr val="A40033"/>
                </a:solidFill>
                <a:latin typeface="Times New Roman" panose="02020603050405020304" pitchFamily="18" charset="0"/>
              </a:rPr>
              <a:t>爆炸項目</a:t>
            </a:r>
          </a:p>
        </p:txBody>
      </p:sp>
      <p:sp>
        <p:nvSpPr>
          <p:cNvPr id="37892" name="Rectangle 3"/>
          <p:cNvSpPr>
            <a:spLocks noGrp="1" noChangeArrowheads="1"/>
          </p:cNvSpPr>
          <p:nvPr>
            <p:ph type="body" idx="1"/>
          </p:nvPr>
        </p:nvSpPr>
        <p:spPr>
          <a:xfrm>
            <a:off x="179512" y="1295400"/>
            <a:ext cx="8784976" cy="4830763"/>
          </a:xfrm>
        </p:spPr>
        <p:txBody>
          <a:bodyPr>
            <a:normAutofit/>
          </a:bodyPr>
          <a:lstStyle/>
          <a:p>
            <a:pPr eaLnBrk="1" hangingPunct="1">
              <a:buFontTx/>
              <a:buNone/>
            </a:pPr>
            <a:r>
              <a:rPr lang="zh-TW" altLang="en-US" sz="2800" dirty="0" smtClean="0"/>
              <a:t>依</a:t>
            </a:r>
            <a:r>
              <a:rPr lang="zh-TW" altLang="en-US" sz="2800" dirty="0"/>
              <a:t>實驗場所</a:t>
            </a:r>
            <a:r>
              <a:rPr lang="zh-TW" altLang="en-US" sz="2800" dirty="0" smtClean="0"/>
              <a:t>爆炸發生原因</a:t>
            </a:r>
            <a:r>
              <a:rPr lang="zh-TW" altLang="en-US" sz="2800" dirty="0"/>
              <a:t>，應納入查核之</a:t>
            </a:r>
            <a:r>
              <a:rPr lang="zh-TW" altLang="en-US" sz="2800" dirty="0" smtClean="0"/>
              <a:t>種類可分為</a:t>
            </a:r>
            <a:r>
              <a:rPr lang="zh-TW" altLang="en-US" sz="2800" dirty="0"/>
              <a:t>：</a:t>
            </a:r>
          </a:p>
          <a:p>
            <a:pPr marL="0" indent="0" eaLnBrk="1" hangingPunct="1">
              <a:buNone/>
            </a:pPr>
            <a:r>
              <a:rPr lang="zh-TW" altLang="en-US" sz="2800" dirty="0" smtClean="0"/>
              <a:t>一</a:t>
            </a:r>
            <a:r>
              <a:rPr lang="zh-TW" altLang="en-US" sz="2800" dirty="0"/>
              <a:t>、可燃性</a:t>
            </a:r>
            <a:r>
              <a:rPr lang="zh-TW" altLang="en-US" sz="2800" dirty="0" smtClean="0"/>
              <a:t>氣體噴出</a:t>
            </a:r>
            <a:r>
              <a:rPr lang="zh-TW" altLang="en-US" sz="2800" dirty="0"/>
              <a:t>或洩漏</a:t>
            </a:r>
            <a:r>
              <a:rPr lang="zh-TW" altLang="en-US" sz="2800" dirty="0" smtClean="0"/>
              <a:t>後形成蒸氣雲接觸著火源</a:t>
            </a:r>
            <a:endParaRPr lang="en-US" altLang="zh-TW" sz="2800" dirty="0" smtClean="0"/>
          </a:p>
          <a:p>
            <a:pPr marL="0" indent="0" eaLnBrk="1" hangingPunct="1">
              <a:buNone/>
            </a:pPr>
            <a:r>
              <a:rPr lang="zh-TW" altLang="en-US" sz="2800" dirty="0"/>
              <a:t> </a:t>
            </a:r>
            <a:r>
              <a:rPr lang="zh-TW" altLang="en-US" sz="2800" dirty="0" smtClean="0"/>
              <a:t>      發生之爆炸</a:t>
            </a:r>
            <a:r>
              <a:rPr lang="en-US" altLang="zh-TW" sz="2800" dirty="0" smtClean="0"/>
              <a:t>(</a:t>
            </a:r>
            <a:r>
              <a:rPr lang="zh-TW" altLang="en-US" sz="2800" dirty="0" smtClean="0"/>
              <a:t>如</a:t>
            </a:r>
            <a:r>
              <a:rPr lang="en-US" altLang="zh-TW" sz="2800" dirty="0" smtClean="0"/>
              <a:t>:</a:t>
            </a:r>
            <a:r>
              <a:rPr lang="zh-TW" altLang="en-US" sz="2800" dirty="0"/>
              <a:t>氫氣、乙炔、液化石油氣</a:t>
            </a:r>
            <a:r>
              <a:rPr lang="zh-TW" altLang="en-US" sz="2800" dirty="0" smtClean="0"/>
              <a:t>鋼瓶查漏</a:t>
            </a:r>
            <a:r>
              <a:rPr lang="en-US" altLang="zh-TW" sz="2800" dirty="0" smtClean="0"/>
              <a:t>)</a:t>
            </a:r>
            <a:r>
              <a:rPr lang="zh-TW" altLang="en-US" sz="2800" dirty="0" smtClean="0"/>
              <a:t>。</a:t>
            </a:r>
          </a:p>
          <a:p>
            <a:pPr marL="0" indent="0" eaLnBrk="1" hangingPunct="1">
              <a:buNone/>
            </a:pPr>
            <a:r>
              <a:rPr lang="zh-TW" altLang="en-US" sz="2800" dirty="0" smtClean="0"/>
              <a:t>二</a:t>
            </a:r>
            <a:r>
              <a:rPr lang="zh-TW" altLang="en-US" sz="2800" dirty="0"/>
              <a:t>、水蒸氣爆炸</a:t>
            </a:r>
            <a:r>
              <a:rPr lang="en-US" altLang="zh-TW" sz="2800" dirty="0" smtClean="0"/>
              <a:t>(</a:t>
            </a:r>
            <a:r>
              <a:rPr lang="zh-TW" altLang="en-US" sz="2800" dirty="0"/>
              <a:t>如</a:t>
            </a:r>
            <a:r>
              <a:rPr lang="en-US" altLang="zh-TW" sz="2800" dirty="0" smtClean="0"/>
              <a:t>:</a:t>
            </a:r>
            <a:r>
              <a:rPr lang="zh-TW" altLang="en-US" sz="2800" dirty="0"/>
              <a:t>熔融金屬</a:t>
            </a:r>
            <a:r>
              <a:rPr lang="zh-TW" altLang="en-US" sz="2800" dirty="0" smtClean="0"/>
              <a:t>物質不慎掉落適量</a:t>
            </a:r>
            <a:r>
              <a:rPr lang="zh-TW" altLang="en-US" sz="2800" dirty="0"/>
              <a:t>之水中</a:t>
            </a:r>
            <a:r>
              <a:rPr lang="zh-TW" altLang="en-US" sz="2800" dirty="0" smtClean="0"/>
              <a:t>、</a:t>
            </a:r>
            <a:endParaRPr lang="en-US" altLang="zh-TW" sz="2800" dirty="0" smtClean="0"/>
          </a:p>
          <a:p>
            <a:pPr marL="0" indent="0" eaLnBrk="1" hangingPunct="1">
              <a:buNone/>
            </a:pPr>
            <a:r>
              <a:rPr lang="zh-TW" altLang="en-US" sz="2800" dirty="0"/>
              <a:t> </a:t>
            </a:r>
            <a:r>
              <a:rPr lang="zh-TW" altLang="en-US" sz="2800" dirty="0" smtClean="0"/>
              <a:t>      燒水壓力容器膨出等之預防管理</a:t>
            </a:r>
            <a:r>
              <a:rPr lang="en-US" altLang="zh-TW" sz="2800" dirty="0" smtClean="0"/>
              <a:t>)</a:t>
            </a:r>
            <a:r>
              <a:rPr lang="zh-TW" altLang="en-US" sz="2800" dirty="0" smtClean="0"/>
              <a:t>。</a:t>
            </a:r>
            <a:endParaRPr lang="en-US" altLang="zh-TW" sz="2800" dirty="0" smtClean="0"/>
          </a:p>
          <a:p>
            <a:pPr marL="0" indent="0" eaLnBrk="1" hangingPunct="1">
              <a:buNone/>
            </a:pPr>
            <a:r>
              <a:rPr lang="zh-TW" altLang="en-US" sz="2800" dirty="0"/>
              <a:t>三</a:t>
            </a:r>
            <a:r>
              <a:rPr lang="zh-TW" altLang="en-US" sz="2800" dirty="0" smtClean="0"/>
              <a:t>、燃性液體蒸氣爆炸</a:t>
            </a:r>
            <a:r>
              <a:rPr lang="en-US" altLang="zh-TW" sz="2800" dirty="0" smtClean="0"/>
              <a:t>(</a:t>
            </a:r>
            <a:r>
              <a:rPr lang="zh-TW" altLang="en-US" sz="2800" dirty="0" smtClean="0"/>
              <a:t>如</a:t>
            </a:r>
            <a:r>
              <a:rPr lang="en-US" altLang="zh-TW" sz="2800" dirty="0" smtClean="0"/>
              <a:t>:</a:t>
            </a:r>
            <a:r>
              <a:rPr lang="zh-TW" altLang="en-US" sz="2800" dirty="0"/>
              <a:t>空氣進入酒精燈</a:t>
            </a:r>
            <a:r>
              <a:rPr lang="zh-TW" altLang="en-US" sz="2800" dirty="0" smtClean="0"/>
              <a:t>內部與酒精</a:t>
            </a:r>
            <a:endParaRPr lang="en-US" altLang="zh-TW" sz="2800" dirty="0" smtClean="0"/>
          </a:p>
          <a:p>
            <a:pPr marL="0" indent="0" eaLnBrk="1" hangingPunct="1">
              <a:buNone/>
            </a:pPr>
            <a:r>
              <a:rPr lang="zh-TW" altLang="en-US" sz="2800" dirty="0"/>
              <a:t> </a:t>
            </a:r>
            <a:r>
              <a:rPr lang="zh-TW" altLang="en-US" sz="2800" dirty="0" smtClean="0"/>
              <a:t>       揮發之蒸氣形成混合氣與燈芯高熱</a:t>
            </a:r>
            <a:r>
              <a:rPr lang="zh-TW" altLang="en-US" sz="2800" dirty="0"/>
              <a:t>部分</a:t>
            </a:r>
            <a:r>
              <a:rPr lang="zh-TW" altLang="en-US" sz="2800" dirty="0" smtClean="0"/>
              <a:t>引起</a:t>
            </a:r>
            <a:r>
              <a:rPr lang="zh-TW" altLang="en-US" sz="2800" dirty="0"/>
              <a:t>之</a:t>
            </a:r>
            <a:r>
              <a:rPr lang="zh-TW" altLang="en-US" sz="2800" dirty="0" smtClean="0"/>
              <a:t>爆炸</a:t>
            </a:r>
            <a:endParaRPr lang="en-US" altLang="zh-TW" sz="2800" dirty="0" smtClean="0"/>
          </a:p>
          <a:p>
            <a:pPr marL="0" indent="0" eaLnBrk="1" hangingPunct="1">
              <a:buNone/>
            </a:pPr>
            <a:r>
              <a:rPr lang="zh-TW" altLang="en-US" sz="2800" dirty="0"/>
              <a:t> </a:t>
            </a:r>
            <a:r>
              <a:rPr lang="zh-TW" altLang="en-US" sz="2800" dirty="0" smtClean="0"/>
              <a:t>       等</a:t>
            </a:r>
            <a:r>
              <a:rPr lang="zh-TW" altLang="en-US" sz="2800" dirty="0"/>
              <a:t>之預防管理</a:t>
            </a:r>
            <a:r>
              <a:rPr lang="en-US" altLang="zh-TW" sz="2800" dirty="0" smtClean="0"/>
              <a:t>)</a:t>
            </a:r>
            <a:endParaRPr lang="zh-TW" altLang="en-US" sz="2800" dirty="0" smtClean="0"/>
          </a:p>
        </p:txBody>
      </p:sp>
      <p:sp>
        <p:nvSpPr>
          <p:cNvPr id="5" name="文字方塊 4"/>
          <p:cNvSpPr txBox="1"/>
          <p:nvPr/>
        </p:nvSpPr>
        <p:spPr>
          <a:xfrm>
            <a:off x="107504" y="5642736"/>
            <a:ext cx="3024336"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43411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947266"/>
            <a:ext cx="7776864" cy="883121"/>
          </a:xfrm>
        </p:spPr>
        <p:txBody>
          <a:bodyPr/>
          <a:lstStyle/>
          <a:p>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實驗場所入口緊急應變用資訊公告</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內容版面配置區 4"/>
          <p:cNvPicPr>
            <a:picLocks noGrp="1" noChangeAspect="1"/>
          </p:cNvPicPr>
          <p:nvPr>
            <p:ph idx="1"/>
          </p:nvPr>
        </p:nvPicPr>
        <p:blipFill>
          <a:blip r:embed="rId2" cstate="print"/>
          <a:stretch>
            <a:fillRect/>
          </a:stretch>
        </p:blipFill>
        <p:spPr>
          <a:xfrm>
            <a:off x="1587824" y="1830387"/>
            <a:ext cx="6003147" cy="4708525"/>
          </a:xfrm>
          <a:prstGeom prst="rect">
            <a:avLst/>
          </a:prstGeom>
        </p:spPr>
      </p:pic>
      <p:sp>
        <p:nvSpPr>
          <p:cNvPr id="4" name="投影片編號版面配置區 3"/>
          <p:cNvSpPr>
            <a:spLocks noGrp="1"/>
          </p:cNvSpPr>
          <p:nvPr>
            <p:ph type="sldNum" sz="quarter" idx="12"/>
          </p:nvPr>
        </p:nvSpPr>
        <p:spPr/>
        <p:txBody>
          <a:bodyPr/>
          <a:lstStyle/>
          <a:p>
            <a:pPr>
              <a:defRPr/>
            </a:pPr>
            <a:fld id="{2C463222-3884-42D2-8A9D-F71189E9DF7D}" type="slidenum">
              <a:rPr lang="en-US" altLang="zh-TW" smtClean="0">
                <a:solidFill>
                  <a:prstClr val="black">
                    <a:tint val="75000"/>
                  </a:prstClr>
                </a:solidFill>
              </a:rPr>
              <a:pPr>
                <a:defRPr/>
              </a:pPr>
              <a:t>20</a:t>
            </a:fld>
            <a:endParaRPr lang="en-US" altLang="zh-TW">
              <a:solidFill>
                <a:prstClr val="black">
                  <a:tint val="75000"/>
                </a:prstClr>
              </a:solidFill>
            </a:endParaRPr>
          </a:p>
        </p:txBody>
      </p:sp>
      <p:pic>
        <p:nvPicPr>
          <p:cNvPr id="6" name="圖片 5"/>
          <p:cNvPicPr>
            <a:picLocks noChangeAspect="1"/>
          </p:cNvPicPr>
          <p:nvPr/>
        </p:nvPicPr>
        <p:blipFill>
          <a:blip r:embed="rId3" cstate="print"/>
          <a:stretch>
            <a:fillRect/>
          </a:stretch>
        </p:blipFill>
        <p:spPr>
          <a:xfrm>
            <a:off x="2108110" y="188640"/>
            <a:ext cx="4962574" cy="883997"/>
          </a:xfrm>
          <a:prstGeom prst="rect">
            <a:avLst/>
          </a:prstGeom>
        </p:spPr>
      </p:pic>
    </p:spTree>
    <p:extLst>
      <p:ext uri="{BB962C8B-B14F-4D97-AF65-F5344CB8AC3E}">
        <p14:creationId xmlns:p14="http://schemas.microsoft.com/office/powerpoint/2010/main" val="1017366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圖片 10" descr="D:\教育訓練\安全衛生教育訓練\特化及有機\會場圖片\滅火器.JPG"/>
          <p:cNvPicPr>
            <a:picLocks noChangeAspect="1" noChangeArrowheads="1"/>
          </p:cNvPicPr>
          <p:nvPr/>
        </p:nvPicPr>
        <p:blipFill>
          <a:blip r:embed="rId3" cstate="print"/>
          <a:srcRect/>
          <a:stretch>
            <a:fillRect/>
          </a:stretch>
        </p:blipFill>
        <p:spPr bwMode="auto">
          <a:xfrm>
            <a:off x="179388" y="3068638"/>
            <a:ext cx="2300287" cy="2808287"/>
          </a:xfrm>
          <a:prstGeom prst="rect">
            <a:avLst/>
          </a:prstGeom>
          <a:noFill/>
          <a:ln w="9525">
            <a:noFill/>
            <a:miter lim="800000"/>
            <a:headEnd/>
            <a:tailEnd/>
          </a:ln>
        </p:spPr>
      </p:pic>
      <p:pic>
        <p:nvPicPr>
          <p:cNvPr id="79875" name="圖片 15" descr="S60BW-214081816230_頁面_4"/>
          <p:cNvPicPr>
            <a:picLocks noChangeAspect="1" noChangeArrowheads="1"/>
          </p:cNvPicPr>
          <p:nvPr/>
        </p:nvPicPr>
        <p:blipFill>
          <a:blip r:embed="rId4" cstate="print"/>
          <a:srcRect l="5241" t="3917" r="11089" b="6879"/>
          <a:stretch>
            <a:fillRect/>
          </a:stretch>
        </p:blipFill>
        <p:spPr bwMode="auto">
          <a:xfrm>
            <a:off x="3635375" y="620713"/>
            <a:ext cx="2736850" cy="2605087"/>
          </a:xfrm>
          <a:prstGeom prst="rect">
            <a:avLst/>
          </a:prstGeom>
          <a:noFill/>
          <a:ln w="9525">
            <a:noFill/>
            <a:miter lim="800000"/>
            <a:headEnd/>
            <a:tailEnd/>
          </a:ln>
        </p:spPr>
      </p:pic>
      <p:pic>
        <p:nvPicPr>
          <p:cNvPr id="79876" name="圖片 6" descr="D:\教育訓練\安全衛生教育訓練\特化及有機\會場圖片\逃生指示燈.JPG"/>
          <p:cNvPicPr>
            <a:picLocks noChangeAspect="1" noChangeArrowheads="1"/>
          </p:cNvPicPr>
          <p:nvPr/>
        </p:nvPicPr>
        <p:blipFill>
          <a:blip r:embed="rId5" cstate="print"/>
          <a:srcRect b="15347"/>
          <a:stretch>
            <a:fillRect/>
          </a:stretch>
        </p:blipFill>
        <p:spPr bwMode="auto">
          <a:xfrm>
            <a:off x="7415213" y="4292600"/>
            <a:ext cx="1728787" cy="2376488"/>
          </a:xfrm>
          <a:prstGeom prst="rect">
            <a:avLst/>
          </a:prstGeom>
          <a:noFill/>
          <a:ln w="9525">
            <a:noFill/>
            <a:miter lim="800000"/>
            <a:headEnd/>
            <a:tailEnd/>
          </a:ln>
        </p:spPr>
      </p:pic>
      <p:pic>
        <p:nvPicPr>
          <p:cNvPr id="79877" name="圖片 7" descr="D:\教育訓練\安全衛生教育訓練\特化及有機\會場圖片\消防拴.JPG"/>
          <p:cNvPicPr>
            <a:picLocks noChangeAspect="1" noChangeArrowheads="1"/>
          </p:cNvPicPr>
          <p:nvPr/>
        </p:nvPicPr>
        <p:blipFill>
          <a:blip r:embed="rId6" cstate="print"/>
          <a:srcRect/>
          <a:stretch>
            <a:fillRect/>
          </a:stretch>
        </p:blipFill>
        <p:spPr bwMode="auto">
          <a:xfrm>
            <a:off x="7343775" y="3141663"/>
            <a:ext cx="1800225" cy="2311400"/>
          </a:xfrm>
          <a:prstGeom prst="rect">
            <a:avLst/>
          </a:prstGeom>
          <a:noFill/>
          <a:ln w="9525">
            <a:noFill/>
            <a:miter lim="800000"/>
            <a:headEnd/>
            <a:tailEnd/>
          </a:ln>
        </p:spPr>
      </p:pic>
      <p:pic>
        <p:nvPicPr>
          <p:cNvPr id="79878" name="圖片 9" descr="C:\Users\user\Desktop\105NIKON\IMG_1380.JPG"/>
          <p:cNvPicPr>
            <a:picLocks noChangeAspect="1" noChangeArrowheads="1"/>
          </p:cNvPicPr>
          <p:nvPr/>
        </p:nvPicPr>
        <p:blipFill>
          <a:blip r:embed="rId7" cstate="print"/>
          <a:srcRect/>
          <a:stretch>
            <a:fillRect/>
          </a:stretch>
        </p:blipFill>
        <p:spPr bwMode="auto">
          <a:xfrm>
            <a:off x="179388" y="5202238"/>
            <a:ext cx="1944687" cy="1539875"/>
          </a:xfrm>
          <a:prstGeom prst="rect">
            <a:avLst/>
          </a:prstGeom>
          <a:noFill/>
          <a:ln w="9525">
            <a:noFill/>
            <a:miter lim="800000"/>
            <a:headEnd/>
            <a:tailEnd/>
          </a:ln>
        </p:spPr>
      </p:pic>
      <p:pic>
        <p:nvPicPr>
          <p:cNvPr id="12" name="圖片 11" descr="C:\Users\user\Desktop\105NIKON\DSCN5343.JPG"/>
          <p:cNvPicPr/>
          <p:nvPr/>
        </p:nvPicPr>
        <p:blipFill>
          <a:blip r:embed="rId8" cstate="print"/>
          <a:srcRect/>
          <a:stretch>
            <a:fillRect/>
          </a:stretch>
        </p:blipFill>
        <p:spPr bwMode="auto">
          <a:xfrm>
            <a:off x="179388" y="692150"/>
            <a:ext cx="3394075" cy="2952750"/>
          </a:xfrm>
          <a:prstGeom prst="rect">
            <a:avLst/>
          </a:prstGeom>
          <a:noFill/>
          <a:ln w="28575">
            <a:solidFill>
              <a:schemeClr val="accent5">
                <a:lumMod val="25000"/>
              </a:schemeClr>
            </a:solidFill>
            <a:miter lim="800000"/>
            <a:headEnd/>
            <a:tailEnd/>
          </a:ln>
        </p:spPr>
      </p:pic>
      <p:pic>
        <p:nvPicPr>
          <p:cNvPr id="79880" name="圖片 12"/>
          <p:cNvPicPr>
            <a:picLocks noChangeAspect="1" noChangeArrowheads="1"/>
          </p:cNvPicPr>
          <p:nvPr/>
        </p:nvPicPr>
        <p:blipFill>
          <a:blip r:embed="rId9" cstate="print"/>
          <a:srcRect/>
          <a:stretch>
            <a:fillRect/>
          </a:stretch>
        </p:blipFill>
        <p:spPr bwMode="auto">
          <a:xfrm>
            <a:off x="2195513" y="3573463"/>
            <a:ext cx="5256212" cy="3097212"/>
          </a:xfrm>
          <a:prstGeom prst="rect">
            <a:avLst/>
          </a:prstGeom>
          <a:solidFill>
            <a:srgbClr val="002060"/>
          </a:solidFill>
          <a:ln w="19050">
            <a:solidFill>
              <a:schemeClr val="tx1"/>
            </a:solidFill>
            <a:miter lim="800000"/>
            <a:headEnd/>
            <a:tailEnd/>
          </a:ln>
        </p:spPr>
      </p:pic>
      <p:pic>
        <p:nvPicPr>
          <p:cNvPr id="79881" name="圖片 16" descr="S60BW-214081816230_頁面_1"/>
          <p:cNvPicPr>
            <a:picLocks noChangeAspect="1" noChangeArrowheads="1"/>
          </p:cNvPicPr>
          <p:nvPr/>
        </p:nvPicPr>
        <p:blipFill>
          <a:blip r:embed="rId10" cstate="print"/>
          <a:srcRect l="52602" t="6552" r="3992" b="6955"/>
          <a:stretch>
            <a:fillRect/>
          </a:stretch>
        </p:blipFill>
        <p:spPr bwMode="auto">
          <a:xfrm>
            <a:off x="6300788" y="620713"/>
            <a:ext cx="2843212" cy="2663825"/>
          </a:xfrm>
          <a:prstGeom prst="rect">
            <a:avLst/>
          </a:prstGeom>
          <a:noFill/>
          <a:ln w="9525">
            <a:noFill/>
            <a:miter lim="800000"/>
            <a:headEnd/>
            <a:tailEnd/>
          </a:ln>
        </p:spPr>
      </p:pic>
      <p:sp>
        <p:nvSpPr>
          <p:cNvPr id="14" name="矩形 13"/>
          <p:cNvSpPr/>
          <p:nvPr/>
        </p:nvSpPr>
        <p:spPr>
          <a:xfrm>
            <a:off x="1331640" y="2997200"/>
            <a:ext cx="6480720" cy="707886"/>
          </a:xfrm>
          <a:prstGeom prst="rect">
            <a:avLst/>
          </a:prstGeom>
          <a:solidFill>
            <a:srgbClr val="FF0000"/>
          </a:solidFill>
          <a:ln w="19050">
            <a:solidFill>
              <a:srgbClr val="FFC000"/>
            </a:solidFill>
          </a:ln>
          <a:effectLst>
            <a:glow rad="228600">
              <a:schemeClr val="accent4">
                <a:satMod val="175000"/>
                <a:alpha val="40000"/>
              </a:schemeClr>
            </a:glow>
          </a:effectLst>
        </p:spPr>
        <p:txBody>
          <a:bodyPr wrap="square">
            <a:spAutoFit/>
          </a:bodyPr>
          <a:lstStyle/>
          <a:p>
            <a:pPr>
              <a:defRPr/>
            </a:pPr>
            <a:r>
              <a:rPr lang="zh-TW" altLang="en-US"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某大學</a:t>
            </a:r>
            <a:r>
              <a:rPr lang="zh-TW" altLang="zh-TW" sz="40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消防</a:t>
            </a:r>
            <a:r>
              <a:rPr lang="zh-TW" altLang="zh-TW"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安全設備</a:t>
            </a:r>
            <a:r>
              <a:rPr lang="zh-TW" altLang="en-US"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及標示</a:t>
            </a:r>
          </a:p>
        </p:txBody>
      </p:sp>
      <p:sp>
        <p:nvSpPr>
          <p:cNvPr id="2" name="投影片編號版面配置區 1"/>
          <p:cNvSpPr>
            <a:spLocks noGrp="1"/>
          </p:cNvSpPr>
          <p:nvPr>
            <p:ph type="sldNum" sz="quarter" idx="12"/>
          </p:nvPr>
        </p:nvSpPr>
        <p:spPr/>
        <p:txBody>
          <a:bodyPr/>
          <a:lstStyle/>
          <a:p>
            <a:pPr>
              <a:defRPr/>
            </a:pPr>
            <a:fld id="{BC85F631-7B85-4039-B554-BFEB3F7EF434}" type="slidenum">
              <a:rPr lang="en-US" altLang="zh-TW" smtClean="0">
                <a:latin typeface="Times New Roman" panose="02020603050405020304" pitchFamily="18" charset="0"/>
                <a:cs typeface="Times New Roman" panose="02020603050405020304" pitchFamily="18" charset="0"/>
              </a:rPr>
              <a:pPr>
                <a:defRPr/>
              </a:pPr>
              <a:t>21</a:t>
            </a:fld>
            <a:endParaRPr lang="en-US" altLang="zh-TW" dirty="0">
              <a:latin typeface="Times New Roman" panose="02020603050405020304" pitchFamily="18" charset="0"/>
              <a:cs typeface="Times New Roman" panose="02020603050405020304" pitchFamily="18" charset="0"/>
            </a:endParaRPr>
          </a:p>
        </p:txBody>
      </p:sp>
      <p:sp>
        <p:nvSpPr>
          <p:cNvPr id="13" name="文字方塊 12"/>
          <p:cNvSpPr txBox="1"/>
          <p:nvPr/>
        </p:nvSpPr>
        <p:spPr>
          <a:xfrm>
            <a:off x="323528" y="332656"/>
            <a:ext cx="34563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933005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標題 1"/>
          <p:cNvSpPr>
            <a:spLocks noGrp="1"/>
          </p:cNvSpPr>
          <p:nvPr>
            <p:ph type="title"/>
          </p:nvPr>
        </p:nvSpPr>
        <p:spPr>
          <a:xfrm>
            <a:off x="2051720" y="620713"/>
            <a:ext cx="4824412" cy="792162"/>
          </a:xfrm>
          <a:solidFill>
            <a:srgbClr val="FF0000"/>
          </a:solidFill>
        </p:spPr>
        <p:txBody>
          <a:bodyPr/>
          <a:lstStyle/>
          <a:p>
            <a:pPr eaLnBrk="1" hangingPunct="1"/>
            <a:r>
              <a:rPr lang="zh-TW" altLang="en-US" sz="3200" b="1" dirty="0">
                <a:solidFill>
                  <a:schemeClr val="bg1"/>
                </a:solidFill>
                <a:latin typeface="Times New Roman" panose="02020603050405020304" pitchFamily="18" charset="0"/>
              </a:rPr>
              <a:t>某大學應變</a:t>
            </a:r>
            <a:r>
              <a:rPr lang="zh-TW" altLang="en-US" sz="3200" b="1" dirty="0" smtClean="0">
                <a:solidFill>
                  <a:schemeClr val="bg1"/>
                </a:solidFill>
                <a:latin typeface="Times New Roman" panose="02020603050405020304" pitchFamily="18" charset="0"/>
              </a:rPr>
              <a:t>組織運作範例</a:t>
            </a:r>
          </a:p>
        </p:txBody>
      </p:sp>
      <p:sp>
        <p:nvSpPr>
          <p:cNvPr id="107559" name="投影片編號版面配置區 1"/>
          <p:cNvSpPr>
            <a:spLocks noGrp="1"/>
          </p:cNvSpPr>
          <p:nvPr>
            <p:ph type="sldNum" sz="quarter" idx="12"/>
          </p:nvPr>
        </p:nvSpPr>
        <p:spPr>
          <a:xfrm>
            <a:off x="6827855" y="6126757"/>
            <a:ext cx="2133600" cy="365125"/>
          </a:xfrm>
          <a:noFill/>
          <a:ln>
            <a:miter lim="800000"/>
            <a:headEnd/>
            <a:tailEnd/>
          </a:ln>
        </p:spPr>
        <p:txBody>
          <a:bodyPr/>
          <a:lstStyle/>
          <a:p>
            <a:pPr>
              <a:defRPr/>
            </a:pPr>
            <a:fld id="{0BA1AC9F-057F-4890-9507-EB3244E22B8D}" type="slidenum">
              <a:rPr lang="en-US" altLang="zh-TW">
                <a:latin typeface="Times New Roman" panose="02020603050405020304" pitchFamily="18" charset="0"/>
                <a:cs typeface="Times New Roman" panose="02020603050405020304" pitchFamily="18" charset="0"/>
              </a:rPr>
              <a:pPr>
                <a:defRPr/>
              </a:pPr>
              <a:t>22</a:t>
            </a:fld>
            <a:endParaRPr lang="en-US" altLang="zh-TW">
              <a:latin typeface="Times New Roman" panose="02020603050405020304" pitchFamily="18" charset="0"/>
              <a:cs typeface="Times New Roman" panose="02020603050405020304" pitchFamily="18" charset="0"/>
            </a:endParaRPr>
          </a:p>
        </p:txBody>
      </p:sp>
      <p:sp>
        <p:nvSpPr>
          <p:cNvPr id="6" name="Text Box 4"/>
          <p:cNvSpPr>
            <a:spLocks noChangeArrowheads="1"/>
          </p:cNvSpPr>
          <p:nvPr/>
        </p:nvSpPr>
        <p:spPr bwMode="auto">
          <a:xfrm>
            <a:off x="3492500" y="1700213"/>
            <a:ext cx="1655763" cy="433387"/>
          </a:xfrm>
          <a:prstGeom prst="rect">
            <a:avLst/>
          </a:prstGeom>
          <a:solidFill>
            <a:schemeClr val="accent6">
              <a:lumMod val="20000"/>
              <a:lumOff val="80000"/>
            </a:schemeClr>
          </a:solidFill>
          <a:ln w="57150" cmpd="thickThin">
            <a:solidFill>
              <a:srgbClr val="000000"/>
            </a:solidFill>
            <a:miter lim="800000"/>
            <a:headEnd/>
            <a:tailEnd/>
          </a:ln>
        </p:spPr>
        <p:txBody>
          <a:bodyPr/>
          <a:lstStyle>
            <a:lvl1pPr marL="342900" indent="-342900" eaLnBrk="0" hangingPunct="0">
              <a:defRPr sz="2400" b="1">
                <a:solidFill>
                  <a:schemeClr val="tx1"/>
                </a:solidFill>
                <a:latin typeface="Tahoma" panose="020B0604030504040204" pitchFamily="34" charset="0"/>
                <a:ea typeface="新細明體" panose="02020500000000000000" pitchFamily="18" charset="-120"/>
              </a:defRPr>
            </a:lvl1pPr>
            <a:lvl2pPr marL="742950" indent="-285750" eaLnBrk="0" hangingPunct="0">
              <a:defRPr sz="2400" b="1">
                <a:solidFill>
                  <a:schemeClr val="tx1"/>
                </a:solidFill>
                <a:latin typeface="Tahoma" panose="020B0604030504040204" pitchFamily="34" charset="0"/>
                <a:ea typeface="新細明體" panose="02020500000000000000" pitchFamily="18" charset="-120"/>
              </a:defRPr>
            </a:lvl2pPr>
            <a:lvl3pPr marL="1143000" indent="-228600" eaLnBrk="0" hangingPunct="0">
              <a:defRPr sz="2400" b="1">
                <a:solidFill>
                  <a:schemeClr val="tx1"/>
                </a:solidFill>
                <a:latin typeface="Tahoma" panose="020B0604030504040204" pitchFamily="34" charset="0"/>
                <a:ea typeface="新細明體" panose="02020500000000000000" pitchFamily="18" charset="-120"/>
              </a:defRPr>
            </a:lvl3pPr>
            <a:lvl4pPr marL="1600200" indent="-228600" eaLnBrk="0" hangingPunct="0">
              <a:defRPr sz="2400" b="1">
                <a:solidFill>
                  <a:schemeClr val="tx1"/>
                </a:solidFill>
                <a:latin typeface="Tahoma" panose="020B0604030504040204" pitchFamily="34" charset="0"/>
                <a:ea typeface="新細明體" panose="02020500000000000000" pitchFamily="18" charset="-120"/>
              </a:defRPr>
            </a:lvl4pPr>
            <a:lvl5pPr marL="2057400" indent="-228600" eaLnBrk="0" hangingPunct="0">
              <a:defRPr sz="2400" b="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新細明體" panose="02020500000000000000" pitchFamily="18" charset="-120"/>
              </a:defRPr>
            </a:lvl9pPr>
          </a:lstStyle>
          <a:p>
            <a:pPr eaLnBrk="1" hangingPunct="1">
              <a:lnSpc>
                <a:spcPct val="80000"/>
              </a:lnSpc>
              <a:spcBef>
                <a:spcPct val="20000"/>
              </a:spcBef>
              <a:buClr>
                <a:schemeClr val="hlink"/>
              </a:buClr>
              <a:buFont typeface="Wingdings" panose="05000000000000000000" pitchFamily="2" charset="2"/>
              <a:buNone/>
              <a:defRP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校長</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8" name="直線接點 7"/>
          <p:cNvCxnSpPr/>
          <p:nvPr/>
        </p:nvCxnSpPr>
        <p:spPr>
          <a:xfrm>
            <a:off x="4356100" y="2133600"/>
            <a:ext cx="0" cy="7191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166" name="Group 125"/>
          <p:cNvGrpSpPr>
            <a:grpSpLocks/>
          </p:cNvGrpSpPr>
          <p:nvPr/>
        </p:nvGrpSpPr>
        <p:grpSpPr bwMode="auto">
          <a:xfrm>
            <a:off x="1691679" y="5157788"/>
            <a:ext cx="5184843" cy="1151532"/>
            <a:chOff x="4104" y="12111"/>
            <a:chExt cx="6600" cy="1201"/>
          </a:xfrm>
        </p:grpSpPr>
        <p:sp>
          <p:nvSpPr>
            <p:cNvPr id="92200" name="Text Box 126"/>
            <p:cNvSpPr txBox="1">
              <a:spLocks noChangeArrowheads="1"/>
            </p:cNvSpPr>
            <p:nvPr/>
          </p:nvSpPr>
          <p:spPr bwMode="auto">
            <a:xfrm>
              <a:off x="4104" y="12610"/>
              <a:ext cx="6600" cy="702"/>
            </a:xfrm>
            <a:prstGeom prst="rect">
              <a:avLst/>
            </a:prstGeom>
            <a:solidFill>
              <a:srgbClr val="FFFFCC"/>
            </a:solidFill>
            <a:ln w="19050" cmpd="thickThin">
              <a:solidFill>
                <a:srgbClr val="000000"/>
              </a:solidFill>
              <a:miter lim="800000"/>
              <a:headEnd/>
              <a:tailEnd/>
            </a:ln>
          </p:spPr>
          <p:txBody>
            <a:bodyPr/>
            <a:lstStyle/>
            <a:p>
              <a:pPr algn="just">
                <a:spcAft>
                  <a:spcPts val="300"/>
                </a:spcAft>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減災應變：事故場所負責人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受災一、二級單位</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300"/>
                </a:spcAft>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通報：災情無法控制通報校內外救災情單位</a:t>
              </a:r>
            </a:p>
          </p:txBody>
        </p:sp>
        <p:sp>
          <p:nvSpPr>
            <p:cNvPr id="92201" name="Text Box 127"/>
            <p:cNvSpPr txBox="1">
              <a:spLocks noChangeArrowheads="1"/>
            </p:cNvSpPr>
            <p:nvPr/>
          </p:nvSpPr>
          <p:spPr bwMode="auto">
            <a:xfrm>
              <a:off x="4104" y="12111"/>
              <a:ext cx="6600" cy="501"/>
            </a:xfrm>
            <a:prstGeom prst="rect">
              <a:avLst/>
            </a:prstGeom>
            <a:solidFill>
              <a:srgbClr val="FF3300"/>
            </a:solidFill>
            <a:ln w="19050" cmpd="thickThin">
              <a:solidFill>
                <a:srgbClr val="000000"/>
              </a:solidFill>
              <a:miter lim="800000"/>
              <a:headEnd/>
              <a:tailEnd/>
            </a:ln>
          </p:spPr>
          <p:txBody>
            <a:bodyPr/>
            <a:lstStyle/>
            <a:p>
              <a:pPr>
                <a:spcAft>
                  <a:spcPts val="300"/>
                </a:spcAft>
              </a:pPr>
              <a:r>
                <a:rPr lang="zh-TW" altLang="en-US" sz="2000">
                  <a:latin typeface="Times New Roman" panose="02020603050405020304" pitchFamily="18" charset="0"/>
                  <a:ea typeface="標楷體" panose="03000509000000000000" pitchFamily="65" charset="-120"/>
                  <a:cs typeface="Times New Roman" panose="02020603050405020304" pitchFamily="18" charset="0"/>
                </a:rPr>
                <a:t>現場災害處理</a:t>
              </a:r>
            </a:p>
          </p:txBody>
        </p:sp>
      </p:grpSp>
      <p:graphicFrame>
        <p:nvGraphicFramePr>
          <p:cNvPr id="18" name="表格 17"/>
          <p:cNvGraphicFramePr>
            <a:graphicFrameLocks noGrp="1"/>
          </p:cNvGraphicFramePr>
          <p:nvPr>
            <p:extLst>
              <p:ext uri="{D42A27DB-BD31-4B8C-83A1-F6EECF244321}">
                <p14:modId xmlns:p14="http://schemas.microsoft.com/office/powerpoint/2010/main" val="430126144"/>
              </p:ext>
            </p:extLst>
          </p:nvPr>
        </p:nvGraphicFramePr>
        <p:xfrm>
          <a:off x="1547813" y="2852738"/>
          <a:ext cx="5688633" cy="1112520"/>
        </p:xfrm>
        <a:graphic>
          <a:graphicData uri="http://schemas.openxmlformats.org/drawingml/2006/table">
            <a:tbl>
              <a:tblPr firstRow="1" bandRow="1">
                <a:tableStyleId>{5C22544A-7EE6-4342-B048-85BDC9FD1C3A}</a:tableStyleId>
              </a:tblPr>
              <a:tblGrid>
                <a:gridCol w="1028066">
                  <a:extLst>
                    <a:ext uri="{9D8B030D-6E8A-4147-A177-3AD203B41FA5}">
                      <a16:colId xmlns="" xmlns:a16="http://schemas.microsoft.com/office/drawing/2014/main" val="20000"/>
                    </a:ext>
                  </a:extLst>
                </a:gridCol>
                <a:gridCol w="1247387">
                  <a:extLst>
                    <a:ext uri="{9D8B030D-6E8A-4147-A177-3AD203B41FA5}">
                      <a16:colId xmlns="" xmlns:a16="http://schemas.microsoft.com/office/drawing/2014/main" val="20001"/>
                    </a:ext>
                  </a:extLst>
                </a:gridCol>
                <a:gridCol w="1137727">
                  <a:extLst>
                    <a:ext uri="{9D8B030D-6E8A-4147-A177-3AD203B41FA5}">
                      <a16:colId xmlns="" xmlns:a16="http://schemas.microsoft.com/office/drawing/2014/main" val="20002"/>
                    </a:ext>
                  </a:extLst>
                </a:gridCol>
                <a:gridCol w="1123323">
                  <a:extLst>
                    <a:ext uri="{9D8B030D-6E8A-4147-A177-3AD203B41FA5}">
                      <a16:colId xmlns="" xmlns:a16="http://schemas.microsoft.com/office/drawing/2014/main" val="20003"/>
                    </a:ext>
                  </a:extLst>
                </a:gridCol>
                <a:gridCol w="1152130">
                  <a:extLst>
                    <a:ext uri="{9D8B030D-6E8A-4147-A177-3AD203B41FA5}">
                      <a16:colId xmlns="" xmlns:a16="http://schemas.microsoft.com/office/drawing/2014/main" val="20004"/>
                    </a:ext>
                  </a:extLst>
                </a:gridCol>
              </a:tblGrid>
              <a:tr h="37084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各災害防救執行小組</a:t>
                      </a:r>
                      <a:endPar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學生事件組</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環安衛事件組</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天然災害組</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資訊安全組</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作業管制組</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學務長</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中心主任</a:t>
                      </a: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總務長</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資訊長</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軍訓室主任</a:t>
                      </a: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bl>
          </a:graphicData>
        </a:graphic>
      </p:graphicFrame>
      <p:sp>
        <p:nvSpPr>
          <p:cNvPr id="92189" name="Text Box 127"/>
          <p:cNvSpPr txBox="1">
            <a:spLocks noChangeArrowheads="1"/>
          </p:cNvSpPr>
          <p:nvPr/>
        </p:nvSpPr>
        <p:spPr bwMode="auto">
          <a:xfrm>
            <a:off x="2555875" y="4076700"/>
            <a:ext cx="3529013" cy="1081088"/>
          </a:xfrm>
          <a:prstGeom prst="rect">
            <a:avLst/>
          </a:prstGeom>
          <a:solidFill>
            <a:srgbClr val="FFFF00"/>
          </a:solidFill>
          <a:ln w="19050" cmpd="thickThin">
            <a:solidFill>
              <a:srgbClr val="000000"/>
            </a:solidFill>
            <a:miter lim="800000"/>
            <a:headEnd/>
            <a:tailEnd/>
          </a:ln>
        </p:spPr>
        <p:txBody>
          <a:bodyPr/>
          <a:lstStyle/>
          <a:p>
            <a:pPr>
              <a:spcAft>
                <a:spcPts val="300"/>
              </a:spcAft>
            </a:pPr>
            <a:endParaRPr lang="en-US" altLang="zh-TW" sz="2000">
              <a:latin typeface="Times New Roman" panose="02020603050405020304" pitchFamily="18" charset="0"/>
              <a:ea typeface="標楷體" panose="03000509000000000000" pitchFamily="65" charset="-120"/>
              <a:cs typeface="Times New Roman" panose="02020603050405020304" pitchFamily="18" charset="0"/>
            </a:endParaRPr>
          </a:p>
          <a:p>
            <a:pPr>
              <a:spcAft>
                <a:spcPts val="300"/>
              </a:spcAft>
            </a:pPr>
            <a:endParaRPr lang="zh-TW" altLang="en-US" sz="20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6" name="文字方塊 25"/>
          <p:cNvSpPr txBox="1"/>
          <p:nvPr/>
        </p:nvSpPr>
        <p:spPr>
          <a:xfrm>
            <a:off x="2555875" y="4076700"/>
            <a:ext cx="3529013" cy="461963"/>
          </a:xfrm>
          <a:prstGeom prst="rect">
            <a:avLst/>
          </a:prstGeom>
          <a:solidFill>
            <a:srgbClr val="008080"/>
          </a:solidFill>
          <a:ln>
            <a:solidFill>
              <a:schemeClr val="accent2">
                <a:lumMod val="60000"/>
                <a:lumOff val="40000"/>
              </a:schemeClr>
            </a:solidFill>
          </a:ln>
        </p:spPr>
        <p:txBody>
          <a:bodyPr>
            <a:spAutoFit/>
          </a:bodyPr>
          <a:lstStyle/>
          <a:p>
            <a:pPr>
              <a:defRPr/>
            </a:pPr>
            <a:r>
              <a:rPr lang="zh-TW" altLang="en-US" sz="2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校外協防救災單位</a:t>
            </a:r>
          </a:p>
        </p:txBody>
      </p:sp>
      <p:sp>
        <p:nvSpPr>
          <p:cNvPr id="23" name="向下箭號 22"/>
          <p:cNvSpPr/>
          <p:nvPr/>
        </p:nvSpPr>
        <p:spPr>
          <a:xfrm>
            <a:off x="5508625" y="4076700"/>
            <a:ext cx="576263" cy="108108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救災</a:t>
            </a:r>
          </a:p>
        </p:txBody>
      </p:sp>
      <p:sp>
        <p:nvSpPr>
          <p:cNvPr id="14" name="向右箭號 13"/>
          <p:cNvSpPr/>
          <p:nvPr/>
        </p:nvSpPr>
        <p:spPr>
          <a:xfrm rot="16200000">
            <a:off x="2310607" y="4321968"/>
            <a:ext cx="1066800" cy="5762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通報</a:t>
            </a:r>
          </a:p>
        </p:txBody>
      </p:sp>
      <p:sp>
        <p:nvSpPr>
          <p:cNvPr id="27" name="弧形箭號 (左彎) 26"/>
          <p:cNvSpPr/>
          <p:nvPr/>
        </p:nvSpPr>
        <p:spPr>
          <a:xfrm rot="720399">
            <a:off x="7165975" y="2955925"/>
            <a:ext cx="1298575" cy="2919413"/>
          </a:xfrm>
          <a:prstGeom prst="curvedLeftArrow">
            <a:avLst>
              <a:gd name="adj1" fmla="val 25000"/>
              <a:gd name="adj2" fmla="val 50000"/>
              <a:gd name="adj3" fmla="val 22123"/>
            </a:avLst>
          </a:prstGeom>
          <a:solidFill>
            <a:schemeClr val="accent4">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2194" name="文字方塊 27"/>
          <p:cNvSpPr txBox="1">
            <a:spLocks noChangeArrowheads="1"/>
          </p:cNvSpPr>
          <p:nvPr/>
        </p:nvSpPr>
        <p:spPr bwMode="auto">
          <a:xfrm>
            <a:off x="7525048" y="3716338"/>
            <a:ext cx="461665" cy="1015663"/>
          </a:xfrm>
          <a:prstGeom prst="rect">
            <a:avLst/>
          </a:prstGeom>
          <a:solidFill>
            <a:srgbClr val="FF99FF"/>
          </a:solidFill>
          <a:ln w="9525">
            <a:noFill/>
            <a:miter lim="800000"/>
            <a:headEnd/>
            <a:tailEnd/>
          </a:ln>
        </p:spPr>
        <p:txBody>
          <a:bodyPr vert="eaVert" wrap="none">
            <a:spAutoFit/>
          </a:bodyPr>
          <a:lstStyle/>
          <a:p>
            <a:r>
              <a:rPr lang="zh-TW" altLang="en-US">
                <a:latin typeface="Times New Roman" panose="02020603050405020304" pitchFamily="18" charset="0"/>
                <a:ea typeface="標楷體" panose="03000509000000000000" pitchFamily="65" charset="-120"/>
                <a:cs typeface="Times New Roman" panose="02020603050405020304" pitchFamily="18" charset="0"/>
              </a:rPr>
              <a:t>事故調查</a:t>
            </a:r>
          </a:p>
        </p:txBody>
      </p:sp>
      <p:sp>
        <p:nvSpPr>
          <p:cNvPr id="31" name="弧形箭號 (下彎) 30"/>
          <p:cNvSpPr/>
          <p:nvPr/>
        </p:nvSpPr>
        <p:spPr>
          <a:xfrm rot="17368424">
            <a:off x="-328612" y="2571750"/>
            <a:ext cx="3213100" cy="1498600"/>
          </a:xfrm>
          <a:prstGeom prst="curvedDownArrow">
            <a:avLst>
              <a:gd name="adj1" fmla="val 25000"/>
              <a:gd name="adj2" fmla="val 51741"/>
              <a:gd name="adj3" fmla="val 39766"/>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2196" name="文字方塊 31"/>
          <p:cNvSpPr txBox="1">
            <a:spLocks noChangeArrowheads="1"/>
          </p:cNvSpPr>
          <p:nvPr/>
        </p:nvSpPr>
        <p:spPr bwMode="auto">
          <a:xfrm>
            <a:off x="971848" y="2997200"/>
            <a:ext cx="461665" cy="1015663"/>
          </a:xfrm>
          <a:prstGeom prst="rect">
            <a:avLst/>
          </a:prstGeom>
          <a:solidFill>
            <a:srgbClr val="FF9966"/>
          </a:solidFill>
          <a:ln w="9525">
            <a:noFill/>
            <a:miter lim="800000"/>
            <a:headEnd/>
            <a:tailEnd/>
          </a:ln>
        </p:spPr>
        <p:txBody>
          <a:bodyPr vert="eaVert" wrap="none">
            <a:spAutoFit/>
          </a:bodyPr>
          <a:lstStyle/>
          <a:p>
            <a:r>
              <a:rPr lang="zh-TW" altLang="en-US">
                <a:latin typeface="Times New Roman" panose="02020603050405020304" pitchFamily="18" charset="0"/>
                <a:ea typeface="標楷體" panose="03000509000000000000" pitchFamily="65" charset="-120"/>
                <a:cs typeface="Times New Roman" panose="02020603050405020304" pitchFamily="18" charset="0"/>
              </a:rPr>
              <a:t>調查結報</a:t>
            </a:r>
          </a:p>
        </p:txBody>
      </p:sp>
      <p:sp>
        <p:nvSpPr>
          <p:cNvPr id="92197" name="文字方塊 32"/>
          <p:cNvSpPr txBox="1">
            <a:spLocks noChangeArrowheads="1"/>
          </p:cNvSpPr>
          <p:nvPr/>
        </p:nvSpPr>
        <p:spPr bwMode="auto">
          <a:xfrm>
            <a:off x="6948488" y="1773238"/>
            <a:ext cx="1511300" cy="646112"/>
          </a:xfrm>
          <a:prstGeom prst="rect">
            <a:avLst/>
          </a:prstGeom>
          <a:noFill/>
          <a:ln w="28575">
            <a:solidFill>
              <a:srgbClr val="990033"/>
            </a:solidFill>
            <a:miter lim="800000"/>
            <a:headEnd/>
            <a:tailEnd/>
          </a:ln>
        </p:spPr>
        <p:txBody>
          <a:bodyPr>
            <a:spAutoFit/>
          </a:bodyPr>
          <a:lstStyle/>
          <a:p>
            <a:r>
              <a:rPr lang="zh-TW" altLang="en-US">
                <a:latin typeface="Times New Roman" panose="02020603050405020304" pitchFamily="18" charset="0"/>
                <a:ea typeface="標楷體" panose="03000509000000000000" pitchFamily="65" charset="-120"/>
                <a:cs typeface="Times New Roman" panose="02020603050405020304" pitchFamily="18" charset="0"/>
              </a:rPr>
              <a:t>各事業及目的主管機關</a:t>
            </a:r>
          </a:p>
        </p:txBody>
      </p:sp>
      <p:sp>
        <p:nvSpPr>
          <p:cNvPr id="35" name="向右箭號 34"/>
          <p:cNvSpPr/>
          <p:nvPr/>
        </p:nvSpPr>
        <p:spPr>
          <a:xfrm>
            <a:off x="5219700" y="1989138"/>
            <a:ext cx="1584325" cy="719137"/>
          </a:xfrm>
          <a:prstGeom prst="stripedRightArrow">
            <a:avLst>
              <a:gd name="adj1" fmla="val 50000"/>
              <a:gd name="adj2" fmla="val 42617"/>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2199" name="文字方塊 52"/>
          <p:cNvSpPr txBox="1">
            <a:spLocks noChangeArrowheads="1"/>
          </p:cNvSpPr>
          <p:nvPr/>
        </p:nvSpPr>
        <p:spPr bwMode="auto">
          <a:xfrm>
            <a:off x="5435600" y="2205038"/>
            <a:ext cx="965200" cy="646331"/>
          </a:xfrm>
          <a:prstGeom prst="rect">
            <a:avLst/>
          </a:prstGeom>
          <a:solidFill>
            <a:schemeClr val="bg2"/>
          </a:solidFill>
          <a:ln w="9525">
            <a:noFill/>
            <a:miter lim="800000"/>
            <a:headEnd/>
            <a:tailEnd/>
          </a:ln>
        </p:spPr>
        <p:txBody>
          <a:bodyPr>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事故通報</a:t>
            </a:r>
          </a:p>
        </p:txBody>
      </p:sp>
      <p:sp>
        <p:nvSpPr>
          <p:cNvPr id="21" name="文字方塊 20"/>
          <p:cNvSpPr txBox="1"/>
          <p:nvPr/>
        </p:nvSpPr>
        <p:spPr>
          <a:xfrm>
            <a:off x="49159" y="6309320"/>
            <a:ext cx="313214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540011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3716338"/>
            <a:ext cx="23114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DSCI07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25" y="3716338"/>
            <a:ext cx="2376488"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投影片編號版面配置區 3"/>
          <p:cNvSpPr>
            <a:spLocks noGrp="1"/>
          </p:cNvSpPr>
          <p:nvPr>
            <p:ph type="sldNum" sz="quarter" idx="12"/>
          </p:nvPr>
        </p:nvSpPr>
        <p:spPr>
          <a:xfrm>
            <a:off x="6687344" y="6030357"/>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fld id="{7E4FE070-7CFC-4051-8F5E-245D37829BB5}" type="slidenum">
              <a:rPr lang="en-US" altLang="zh-TW" b="0">
                <a:latin typeface="Times New Roman" panose="02020603050405020304" pitchFamily="18" charset="0"/>
                <a:ea typeface="標楷體" panose="03000509000000000000" pitchFamily="65" charset="-120"/>
                <a:cs typeface="Times New Roman" panose="02020603050405020304" pitchFamily="18" charset="0"/>
              </a:rPr>
              <a:pPr eaLnBrk="1" hangingPunct="1"/>
              <a:t>23</a:t>
            </a:fld>
            <a:endParaRPr lang="en-US" altLang="zh-TW" b="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58373" name="群組 20"/>
          <p:cNvGrpSpPr>
            <a:grpSpLocks/>
          </p:cNvGrpSpPr>
          <p:nvPr/>
        </p:nvGrpSpPr>
        <p:grpSpPr bwMode="auto">
          <a:xfrm>
            <a:off x="1116013" y="3357563"/>
            <a:ext cx="3527425" cy="2303462"/>
            <a:chOff x="5374190" y="961232"/>
            <a:chExt cx="3151662" cy="2600888"/>
          </a:xfrm>
        </p:grpSpPr>
        <p:pic>
          <p:nvPicPr>
            <p:cNvPr id="5838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4190" y="1182488"/>
              <a:ext cx="3151662" cy="237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5374190" y="961232"/>
              <a:ext cx="3130386" cy="41702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zh-TW" altLang="en-US" sz="180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勞安衛及危害通識教育訓練</a:t>
              </a:r>
            </a:p>
          </p:txBody>
        </p:sp>
      </p:grpSp>
      <p:pic>
        <p:nvPicPr>
          <p:cNvPr id="58374" name="Picture 3" descr="毒2"/>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7900" y="1268413"/>
            <a:ext cx="37988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矩形 21"/>
          <p:cNvSpPr>
            <a:spLocks noChangeArrowheads="1"/>
          </p:cNvSpPr>
          <p:nvPr/>
        </p:nvSpPr>
        <p:spPr bwMode="auto">
          <a:xfrm>
            <a:off x="230215" y="1268413"/>
            <a:ext cx="7731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緊急應變教育訓練</a:t>
            </a:r>
          </a:p>
        </p:txBody>
      </p:sp>
      <p:sp>
        <p:nvSpPr>
          <p:cNvPr id="21" name="文字方塊 20"/>
          <p:cNvSpPr txBox="1"/>
          <p:nvPr/>
        </p:nvSpPr>
        <p:spPr bwMode="auto">
          <a:xfrm>
            <a:off x="4716463" y="3357563"/>
            <a:ext cx="4032250" cy="36988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zh-TW" altLang="en-US" sz="180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勞安衛緊急應變演練教育訓練</a:t>
            </a:r>
          </a:p>
        </p:txBody>
      </p:sp>
      <p:sp>
        <p:nvSpPr>
          <p:cNvPr id="25" name="矩形 24"/>
          <p:cNvSpPr/>
          <p:nvPr/>
        </p:nvSpPr>
        <p:spPr>
          <a:xfrm>
            <a:off x="1187450" y="908050"/>
            <a:ext cx="3384550" cy="349250"/>
          </a:xfrm>
          <a:prstGeom prst="rect">
            <a:avLst/>
          </a:prstGeom>
          <a:solidFill>
            <a:schemeClr val="accent6">
              <a:lumMod val="40000"/>
              <a:lumOff val="60000"/>
            </a:schemeClr>
          </a:solidFill>
        </p:spPr>
        <p:txBody>
          <a:bodyPr>
            <a:spAutoFit/>
          </a:bodyPr>
          <a:lstStyle/>
          <a:p>
            <a:pPr marL="273050" indent="-273050" defTabSz="800100">
              <a:lnSpc>
                <a:spcPts val="2000"/>
              </a:lnSpc>
              <a:spcAft>
                <a:spcPts val="600"/>
              </a:spcAft>
              <a:defRPr/>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毒化災緊急應變訓練</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7450" y="1268413"/>
            <a:ext cx="33845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矩形 16"/>
          <p:cNvSpPr>
            <a:spLocks noChangeArrowheads="1"/>
          </p:cNvSpPr>
          <p:nvPr/>
        </p:nvSpPr>
        <p:spPr bwMode="auto">
          <a:xfrm>
            <a:off x="3059113" y="115888"/>
            <a:ext cx="126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r>
              <a:rPr lang="zh-TW" altLang="zh-TW">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災害預防設施</a:t>
            </a:r>
            <a:endParaRPr lang="zh-TW" altLang="en-US">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3" name="矩形 32"/>
          <p:cNvSpPr/>
          <p:nvPr/>
        </p:nvSpPr>
        <p:spPr>
          <a:xfrm>
            <a:off x="4787900" y="908050"/>
            <a:ext cx="3816350" cy="349250"/>
          </a:xfrm>
          <a:prstGeom prst="rect">
            <a:avLst/>
          </a:prstGeom>
          <a:solidFill>
            <a:schemeClr val="accent6">
              <a:lumMod val="40000"/>
              <a:lumOff val="60000"/>
            </a:schemeClr>
          </a:solidFill>
        </p:spPr>
        <p:txBody>
          <a:bodyPr>
            <a:spAutoFit/>
          </a:bodyPr>
          <a:lstStyle/>
          <a:p>
            <a:pPr marL="273050" indent="-273050" defTabSz="800100">
              <a:lnSpc>
                <a:spcPts val="2000"/>
              </a:lnSpc>
              <a:spcAft>
                <a:spcPts val="600"/>
              </a:spcAft>
              <a:defRPr/>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毒化災緊急應變訓練及演練</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標題 1"/>
          <p:cNvSpPr>
            <a:spLocks noGrp="1"/>
          </p:cNvSpPr>
          <p:nvPr>
            <p:ph type="title"/>
          </p:nvPr>
        </p:nvSpPr>
        <p:spPr>
          <a:xfrm>
            <a:off x="2051720" y="-8844"/>
            <a:ext cx="4824412" cy="792162"/>
          </a:xfrm>
          <a:solidFill>
            <a:srgbClr val="FF0000"/>
          </a:solidFill>
        </p:spPr>
        <p:txBody>
          <a:bodyPr/>
          <a:lstStyle/>
          <a:p>
            <a:pPr algn="ctr" eaLnBrk="1" hangingPunct="1"/>
            <a:r>
              <a:rPr lang="zh-TW" altLang="en-US" sz="3200" b="1" dirty="0" smtClean="0">
                <a:solidFill>
                  <a:schemeClr val="bg1"/>
                </a:solidFill>
                <a:latin typeface="Times New Roman" panose="02020603050405020304" pitchFamily="18" charset="0"/>
              </a:rPr>
              <a:t>某大學應變組織運作範例</a:t>
            </a:r>
          </a:p>
        </p:txBody>
      </p:sp>
      <p:sp>
        <p:nvSpPr>
          <p:cNvPr id="16" name="文字方塊 15"/>
          <p:cNvSpPr txBox="1"/>
          <p:nvPr/>
        </p:nvSpPr>
        <p:spPr>
          <a:xfrm>
            <a:off x="214085" y="5661025"/>
            <a:ext cx="3059113"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10955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blip>
          <a:srcRect/>
          <a:stretch>
            <a:fillRect/>
          </a:stretch>
        </p:blipFill>
        <p:spPr bwMode="auto">
          <a:xfrm>
            <a:off x="179512" y="370466"/>
            <a:ext cx="8712968" cy="59132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65538" name="Rectangle 5"/>
          <p:cNvSpPr>
            <a:spLocks noGrp="1" noChangeArrowheads="1"/>
          </p:cNvSpPr>
          <p:nvPr>
            <p:ph idx="4294967295"/>
          </p:nvPr>
        </p:nvSpPr>
        <p:spPr>
          <a:xfrm>
            <a:off x="107504" y="548680"/>
            <a:ext cx="9036496" cy="6120680"/>
          </a:xfrm>
          <a:gradFill rotWithShape="1">
            <a:gsLst>
              <a:gs pos="0">
                <a:srgbClr val="FFFF99"/>
              </a:gs>
              <a:gs pos="50000">
                <a:srgbClr val="E2EDEE">
                  <a:alpha val="20000"/>
                </a:srgbClr>
              </a:gs>
              <a:gs pos="100000">
                <a:srgbClr val="FFFF99"/>
              </a:gs>
            </a:gsLst>
            <a:lin ang="5400000" scaled="1"/>
          </a:gradFill>
          <a:ln>
            <a:miter lim="800000"/>
            <a:headEnd/>
            <a:tailEnd/>
          </a:ln>
          <a:extLst/>
        </p:spPr>
        <p:txBody>
          <a:bodyPr/>
          <a:lstStyle/>
          <a:p>
            <a:pPr marL="0" indent="0" eaLnBrk="1" hangingPunct="1">
              <a:buClr>
                <a:schemeClr val="tx2"/>
              </a:buClr>
              <a:buSzPct val="70000"/>
              <a:buFont typeface="Wingdings" pitchFamily="2" charset="2"/>
              <a:buNone/>
              <a:defRPr/>
            </a:pPr>
            <a:endParaRPr lang="en-US" altLang="zh-TW" sz="3000" b="1" dirty="0"/>
          </a:p>
          <a:p>
            <a:pPr marL="0" indent="0" eaLnBrk="1" hangingPunct="1">
              <a:buClr>
                <a:schemeClr val="tx2"/>
              </a:buClr>
              <a:buSzPct val="70000"/>
              <a:buFont typeface="Wingdings" pitchFamily="2" charset="2"/>
              <a:buNone/>
              <a:defRPr/>
            </a:pPr>
            <a:endParaRPr lang="zh-TW" altLang="zh-TW" sz="3000" b="1" dirty="0"/>
          </a:p>
        </p:txBody>
      </p:sp>
      <p:sp>
        <p:nvSpPr>
          <p:cNvPr id="52231" name="Rectangle 20"/>
          <p:cNvSpPr>
            <a:spLocks noChangeArrowheads="1"/>
          </p:cNvSpPr>
          <p:nvPr/>
        </p:nvSpPr>
        <p:spPr bwMode="auto">
          <a:xfrm>
            <a:off x="1259632" y="1124744"/>
            <a:ext cx="6120679" cy="738664"/>
          </a:xfrm>
          <a:prstGeom prst="rect">
            <a:avLst/>
          </a:prstGeom>
          <a:solidFill>
            <a:srgbClr val="FF0066"/>
          </a:solidFill>
          <a:ln w="12700" cap="sq">
            <a:noFill/>
            <a:miter lim="800000"/>
            <a:headEnd type="none" w="sm" len="sm"/>
            <a:tailEnd type="none" w="sm" len="sm"/>
          </a:ln>
          <a:effectLst>
            <a:glow rad="228600">
              <a:schemeClr val="accent4">
                <a:satMod val="175000"/>
                <a:alpha val="40000"/>
              </a:schemeClr>
            </a:glow>
            <a:innerShdw blurRad="63500" dist="50800" dir="10800000">
              <a:prstClr val="black">
                <a:alpha val="50000"/>
              </a:prstClr>
            </a:innerShdw>
            <a:softEdge rad="63500"/>
          </a:effectLst>
          <a:scene3d>
            <a:camera prst="orthographicFront"/>
            <a:lightRig rig="threePt" dir="t"/>
          </a:scene3d>
          <a:sp3d>
            <a:bevelT/>
          </a:sp3d>
        </p:spPr>
        <p:txBody>
          <a:bodyPr>
            <a:spAutoFit/>
          </a:bodyPr>
          <a:lstStyle/>
          <a:p>
            <a:pPr algn="l">
              <a:defRPr/>
            </a:pPr>
            <a:r>
              <a:rPr lang="zh-TW" altLang="en-US" sz="4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職業災害統計與自主管理</a:t>
            </a:r>
          </a:p>
        </p:txBody>
      </p:sp>
      <p:sp>
        <p:nvSpPr>
          <p:cNvPr id="62474" name="矩形 4"/>
          <p:cNvSpPr>
            <a:spLocks noChangeArrowheads="1"/>
          </p:cNvSpPr>
          <p:nvPr/>
        </p:nvSpPr>
        <p:spPr bwMode="auto">
          <a:xfrm>
            <a:off x="2700338" y="115888"/>
            <a:ext cx="215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l" eaLnBrk="1" hangingPunct="1"/>
            <a:r>
              <a:rPr lang="zh-TW" altLang="en-US">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職業災害統計與自主管理</a:t>
            </a:r>
          </a:p>
        </p:txBody>
      </p:sp>
      <p:sp>
        <p:nvSpPr>
          <p:cNvPr id="2" name="投影片編號版面配置區 1"/>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24</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8" name="文字方塊 7"/>
          <p:cNvSpPr txBox="1"/>
          <p:nvPr/>
        </p:nvSpPr>
        <p:spPr>
          <a:xfrm>
            <a:off x="179148" y="6099058"/>
            <a:ext cx="3203848"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4350577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3" cstate="print">
            <a:duotone>
              <a:schemeClr val="accent6">
                <a:shade val="45000"/>
                <a:satMod val="135000"/>
              </a:schemeClr>
              <a:prstClr val="white"/>
            </a:duotone>
          </a:blip>
          <a:srcRect/>
          <a:stretch>
            <a:fillRect/>
          </a:stretch>
        </p:blipFill>
        <p:spPr>
          <a:xfrm>
            <a:off x="0" y="692696"/>
            <a:ext cx="9036496" cy="1080120"/>
          </a:xfrm>
          <a:solidFill>
            <a:srgbClr val="92D050"/>
          </a:solidFill>
        </p:spPr>
      </p:pic>
      <p:sp>
        <p:nvSpPr>
          <p:cNvPr id="63491" name="Rectangle 20"/>
          <p:cNvSpPr>
            <a:spLocks noChangeArrowheads="1"/>
          </p:cNvSpPr>
          <p:nvPr/>
        </p:nvSpPr>
        <p:spPr bwMode="auto">
          <a:xfrm>
            <a:off x="1835150" y="836613"/>
            <a:ext cx="58277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l" eaLnBrk="1" hangingPunct="1"/>
            <a:r>
              <a:rPr lang="zh-TW" altLang="en-US"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職業災害統計與自主管理</a:t>
            </a:r>
          </a:p>
        </p:txBody>
      </p:sp>
      <p:sp>
        <p:nvSpPr>
          <p:cNvPr id="63495" name="Oval 7"/>
          <p:cNvSpPr>
            <a:spLocks noChangeArrowheads="1"/>
          </p:cNvSpPr>
          <p:nvPr/>
        </p:nvSpPr>
        <p:spPr bwMode="auto">
          <a:xfrm>
            <a:off x="539750" y="765175"/>
            <a:ext cx="936625" cy="936625"/>
          </a:xfrm>
          <a:prstGeom prst="ellipse">
            <a:avLst/>
          </a:prstGeom>
          <a:solidFill>
            <a:srgbClr val="FF7C80"/>
          </a:solidFill>
          <a:ln w="57150" cap="sq" cmpd="thinThick">
            <a:solidFill>
              <a:srgbClr val="003300"/>
            </a:solidFill>
            <a:round/>
            <a:headEnd type="none" w="sm" len="sm"/>
            <a:tailEnd type="none" w="sm" len="sm"/>
          </a:ln>
        </p:spPr>
        <p:txBody>
          <a:bodyPr wrap="none" anchor="ct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endParaRPr lang="en-US" altLang="zh-TW" sz="180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15"/>
          <p:cNvPicPr>
            <a:picLocks noChangeAspect="1" noChangeArrowheads="1"/>
          </p:cNvPicPr>
          <p:nvPr/>
        </p:nvPicPr>
        <p:blipFill>
          <a:blip r:embed="rId4" cstate="print">
            <a:clrChange>
              <a:clrFrom>
                <a:srgbClr val="83921A"/>
              </a:clrFrom>
              <a:clrTo>
                <a:srgbClr val="83921A">
                  <a:alpha val="0"/>
                </a:srgbClr>
              </a:clrTo>
            </a:clrChange>
            <a:lum bright="70000" contrast="-40000"/>
          </a:blip>
          <a:srcRect/>
          <a:stretch>
            <a:fillRect/>
          </a:stretch>
        </p:blipFill>
        <p:spPr bwMode="auto">
          <a:xfrm>
            <a:off x="539750" y="765175"/>
            <a:ext cx="935038" cy="911225"/>
          </a:xfrm>
          <a:prstGeom prst="rect">
            <a:avLst/>
          </a:prstGeom>
          <a:noFill/>
          <a:ln w="9525">
            <a:noFill/>
            <a:miter lim="800000"/>
            <a:headEnd/>
            <a:tailEnd/>
          </a:ln>
          <a:effectLst>
            <a:outerShdw blurRad="50800" dist="50800" dir="5400000" algn="ctr" rotWithShape="0">
              <a:srgbClr val="000000"/>
            </a:outerShdw>
          </a:effectLst>
        </p:spPr>
      </p:pic>
      <p:pic>
        <p:nvPicPr>
          <p:cNvPr id="63497" name="圖片 9" descr="EM-4-GB00-安-084 虛驚及意外事故明細表_頁面_1"/>
          <p:cNvPicPr>
            <a:picLocks noChangeAspect="1" noChangeArrowheads="1"/>
          </p:cNvPicPr>
          <p:nvPr/>
        </p:nvPicPr>
        <p:blipFill>
          <a:blip r:embed="rId5" cstate="print">
            <a:extLst>
              <a:ext uri="{28A0092B-C50C-407E-A947-70E740481C1C}">
                <a14:useLocalDpi xmlns:a14="http://schemas.microsoft.com/office/drawing/2010/main" val="0"/>
              </a:ext>
            </a:extLst>
          </a:blip>
          <a:srcRect l="5112" t="3510" r="8545" b="10965"/>
          <a:stretch>
            <a:fillRect/>
          </a:stretch>
        </p:blipFill>
        <p:spPr bwMode="auto">
          <a:xfrm>
            <a:off x="0" y="1916113"/>
            <a:ext cx="5191125" cy="48466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498" name="矩形 3"/>
          <p:cNvSpPr>
            <a:spLocks noChangeArrowheads="1"/>
          </p:cNvSpPr>
          <p:nvPr/>
        </p:nvSpPr>
        <p:spPr bwMode="auto">
          <a:xfrm>
            <a:off x="0" y="1916113"/>
            <a:ext cx="5219700" cy="338554"/>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職業災害調查分析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含承攬商</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及統計陳報</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含虛驚事故</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3499" name="圖片 10" descr="Sub14090910000_頁面_1"/>
          <p:cNvPicPr>
            <a:picLocks noChangeAspect="1" noChangeArrowheads="1"/>
          </p:cNvPicPr>
          <p:nvPr/>
        </p:nvPicPr>
        <p:blipFill>
          <a:blip r:embed="rId6" cstate="print">
            <a:extLst>
              <a:ext uri="{28A0092B-C50C-407E-A947-70E740481C1C}">
                <a14:useLocalDpi xmlns:a14="http://schemas.microsoft.com/office/drawing/2010/main" val="0"/>
              </a:ext>
            </a:extLst>
          </a:blip>
          <a:srcRect l="12662" t="5078" r="9418" b="22891"/>
          <a:stretch>
            <a:fillRect/>
          </a:stretch>
        </p:blipFill>
        <p:spPr bwMode="auto">
          <a:xfrm>
            <a:off x="3926780" y="2934804"/>
            <a:ext cx="4965700" cy="32242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矩形 11"/>
          <p:cNvSpPr/>
          <p:nvPr/>
        </p:nvSpPr>
        <p:spPr>
          <a:xfrm>
            <a:off x="6372200" y="3861048"/>
            <a:ext cx="2520280" cy="504056"/>
          </a:xfrm>
          <a:prstGeom prst="rect">
            <a:avLst/>
          </a:prstGeom>
          <a:solidFill>
            <a:srgbClr val="00B050"/>
          </a:solidFill>
        </p:spPr>
        <p:style>
          <a:lnRef idx="0">
            <a:schemeClr val="accent1"/>
          </a:lnRef>
          <a:fillRef idx="3">
            <a:schemeClr val="accent1"/>
          </a:fillRef>
          <a:effectRef idx="3">
            <a:schemeClr val="accent1"/>
          </a:effectRef>
          <a:fontRef idx="minor">
            <a:schemeClr val="lt1"/>
          </a:fontRef>
        </p:style>
        <p:txBody>
          <a:bodyPr anchor="ctr"/>
          <a:lstStyle/>
          <a:p>
            <a:pPr>
              <a:defRPr/>
            </a:pPr>
            <a:r>
              <a:rPr lang="zh-TW" altLang="zh-TW" sz="16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虛驚或意外事件</a:t>
            </a:r>
            <a:r>
              <a:rPr lang="zh-TW" altLang="en-US" sz="16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報告書</a:t>
            </a:r>
          </a:p>
        </p:txBody>
      </p:sp>
      <p:sp>
        <p:nvSpPr>
          <p:cNvPr id="13" name="矩形 12"/>
          <p:cNvSpPr/>
          <p:nvPr/>
        </p:nvSpPr>
        <p:spPr>
          <a:xfrm>
            <a:off x="6372200" y="4653136"/>
            <a:ext cx="2520280" cy="504056"/>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defRPr/>
            </a:pPr>
            <a:r>
              <a:rPr lang="zh-TW" altLang="zh-TW" sz="16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虛驚或意外事件明細表</a:t>
            </a:r>
            <a:endParaRPr lang="zh-TW" altLang="en-US" sz="16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矩形 13"/>
          <p:cNvSpPr/>
          <p:nvPr/>
        </p:nvSpPr>
        <p:spPr>
          <a:xfrm>
            <a:off x="6444208" y="5517232"/>
            <a:ext cx="2520280" cy="43204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anchor="ctr"/>
          <a:lstStyle/>
          <a:p>
            <a:pPr>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調查彙整通報</a:t>
            </a:r>
            <a:endParaRPr lang="zh-TW" altLang="en-US"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向下箭號 14"/>
          <p:cNvSpPr/>
          <p:nvPr/>
        </p:nvSpPr>
        <p:spPr>
          <a:xfrm>
            <a:off x="7308304" y="4293096"/>
            <a:ext cx="720080" cy="504056"/>
          </a:xfrm>
          <a:prstGeom prst="downArrow">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向下箭號 15"/>
          <p:cNvSpPr/>
          <p:nvPr/>
        </p:nvSpPr>
        <p:spPr>
          <a:xfrm>
            <a:off x="7308304" y="5157192"/>
            <a:ext cx="720080" cy="504056"/>
          </a:xfrm>
          <a:prstGeom prst="downArrow">
            <a:avLst/>
          </a:prstGeom>
          <a:solidFill>
            <a:srgbClr val="00B0F0"/>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矩形 17"/>
          <p:cNvSpPr/>
          <p:nvPr/>
        </p:nvSpPr>
        <p:spPr>
          <a:xfrm>
            <a:off x="6444208" y="6269377"/>
            <a:ext cx="2520280" cy="432048"/>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anchor="ctr"/>
          <a:lstStyle/>
          <a:p>
            <a:pPr>
              <a:defRPr/>
            </a:pPr>
            <a:r>
              <a:rPr lang="zh-TW"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環安衛委員會審議</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提案改善</a:t>
            </a:r>
            <a:endParaRPr lang="zh-TW" altLang="en-US"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向下箭號 18"/>
          <p:cNvSpPr/>
          <p:nvPr/>
        </p:nvSpPr>
        <p:spPr>
          <a:xfrm>
            <a:off x="7308304" y="5877272"/>
            <a:ext cx="720080" cy="504056"/>
          </a:xfrm>
          <a:prstGeom prst="downArrow">
            <a:avLst/>
          </a:prstGeom>
          <a:solidFill>
            <a:schemeClr val="accent5">
              <a:lumMod val="25000"/>
            </a:schemeClr>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2C463222-3884-42D2-8A9D-F71189E9DF7D}"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25</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20" name="文字方塊 19"/>
          <p:cNvSpPr txBox="1"/>
          <p:nvPr/>
        </p:nvSpPr>
        <p:spPr>
          <a:xfrm>
            <a:off x="0" y="6732076"/>
            <a:ext cx="3275856"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10245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矩形 12"/>
          <p:cNvSpPr>
            <a:spLocks noChangeArrowheads="1"/>
          </p:cNvSpPr>
          <p:nvPr/>
        </p:nvSpPr>
        <p:spPr bwMode="auto">
          <a:xfrm>
            <a:off x="539750" y="2060575"/>
            <a:ext cx="3816350" cy="388937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p:cNvSpPr txBox="1"/>
          <p:nvPr/>
        </p:nvSpPr>
        <p:spPr>
          <a:xfrm>
            <a:off x="5076825" y="2060575"/>
            <a:ext cx="3527425" cy="4801314"/>
          </a:xfrm>
          <a:prstGeom prst="rect">
            <a:avLst/>
          </a:prstGeom>
          <a:solidFill>
            <a:srgbClr val="666633"/>
          </a:solidFill>
          <a:ln w="38100">
            <a:solidFill>
              <a:schemeClr val="bg2">
                <a:lumMod val="60000"/>
                <a:lumOff val="40000"/>
              </a:schemeClr>
            </a:solidFill>
          </a:ln>
        </p:spPr>
        <p:txBody>
          <a:bodyPr>
            <a:spAutoFit/>
          </a:bodyPr>
          <a:lstStyle/>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4517" name="Rectangle 20"/>
          <p:cNvSpPr>
            <a:spLocks noChangeArrowheads="1"/>
          </p:cNvSpPr>
          <p:nvPr/>
        </p:nvSpPr>
        <p:spPr bwMode="auto">
          <a:xfrm>
            <a:off x="2987675" y="1052513"/>
            <a:ext cx="2952750" cy="701675"/>
          </a:xfrm>
          <a:prstGeom prst="rect">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l" eaLnBrk="1" hangingPunct="1"/>
            <a:r>
              <a:rPr lang="zh-TW" altLang="zh-TW"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無災害工時</a:t>
            </a:r>
            <a:endParaRPr lang="zh-TW" altLang="en-US"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41732" name="Rectangle 36"/>
          <p:cNvSpPr>
            <a:spLocks noChangeArrowheads="1"/>
          </p:cNvSpPr>
          <p:nvPr/>
        </p:nvSpPr>
        <p:spPr bwMode="auto">
          <a:xfrm>
            <a:off x="684213" y="2276475"/>
            <a:ext cx="3527425" cy="3529013"/>
          </a:xfrm>
          <a:prstGeom prst="rect">
            <a:avLst/>
          </a:prstGeom>
          <a:solidFill>
            <a:srgbClr val="F7E875"/>
          </a:solidFill>
          <a:ln>
            <a:noFill/>
          </a:ln>
          <a:effectLst/>
          <a:extLst/>
        </p:spPr>
        <p:txBody>
          <a:bodyPr anchor="ctr"/>
          <a:lstStyle>
            <a:lvl1pPr>
              <a:defRPr kumimoji="1" sz="4400">
                <a:solidFill>
                  <a:srgbClr val="800000"/>
                </a:solidFill>
                <a:latin typeface="Arial" pitchFamily="34" charset="0"/>
                <a:ea typeface="文鼎中黑" pitchFamily="49" charset="-120"/>
              </a:defRPr>
            </a:lvl1pPr>
            <a:lvl2pPr>
              <a:defRPr kumimoji="1" sz="4400">
                <a:solidFill>
                  <a:srgbClr val="800000"/>
                </a:solidFill>
                <a:latin typeface="Arial" pitchFamily="34" charset="0"/>
                <a:ea typeface="文鼎中黑" pitchFamily="49" charset="-120"/>
              </a:defRPr>
            </a:lvl2pPr>
            <a:lvl3pPr>
              <a:defRPr kumimoji="1" sz="4400">
                <a:solidFill>
                  <a:srgbClr val="800000"/>
                </a:solidFill>
                <a:latin typeface="Arial" pitchFamily="34" charset="0"/>
                <a:ea typeface="文鼎中黑" pitchFamily="49" charset="-120"/>
              </a:defRPr>
            </a:lvl3pPr>
            <a:lvl4pPr>
              <a:defRPr kumimoji="1" sz="4400">
                <a:solidFill>
                  <a:srgbClr val="800000"/>
                </a:solidFill>
                <a:latin typeface="Arial" pitchFamily="34" charset="0"/>
                <a:ea typeface="文鼎中黑" pitchFamily="49" charset="-120"/>
              </a:defRPr>
            </a:lvl4pPr>
            <a:lvl5pPr>
              <a:defRPr kumimoji="1" sz="4400">
                <a:solidFill>
                  <a:srgbClr val="800000"/>
                </a:solidFill>
                <a:latin typeface="Arial" pitchFamily="34" charset="0"/>
                <a:ea typeface="文鼎中黑" pitchFamily="49" charset="-120"/>
              </a:defRPr>
            </a:lvl5pPr>
            <a:lvl6pPr marL="457200" algn="ctr" fontAlgn="base">
              <a:spcBef>
                <a:spcPct val="0"/>
              </a:spcBef>
              <a:spcAft>
                <a:spcPct val="0"/>
              </a:spcAft>
              <a:defRPr kumimoji="1" sz="4400">
                <a:solidFill>
                  <a:srgbClr val="800000"/>
                </a:solidFill>
                <a:latin typeface="Arial" pitchFamily="34" charset="0"/>
                <a:ea typeface="文鼎中黑" pitchFamily="49" charset="-120"/>
              </a:defRPr>
            </a:lvl6pPr>
            <a:lvl7pPr marL="914400" algn="ctr" fontAlgn="base">
              <a:spcBef>
                <a:spcPct val="0"/>
              </a:spcBef>
              <a:spcAft>
                <a:spcPct val="0"/>
              </a:spcAft>
              <a:defRPr kumimoji="1" sz="4400">
                <a:solidFill>
                  <a:srgbClr val="800000"/>
                </a:solidFill>
                <a:latin typeface="Arial" pitchFamily="34" charset="0"/>
                <a:ea typeface="文鼎中黑" pitchFamily="49" charset="-120"/>
              </a:defRPr>
            </a:lvl7pPr>
            <a:lvl8pPr marL="1371600" algn="ctr" fontAlgn="base">
              <a:spcBef>
                <a:spcPct val="0"/>
              </a:spcBef>
              <a:spcAft>
                <a:spcPct val="0"/>
              </a:spcAft>
              <a:defRPr kumimoji="1" sz="4400">
                <a:solidFill>
                  <a:srgbClr val="800000"/>
                </a:solidFill>
                <a:latin typeface="Arial" pitchFamily="34" charset="0"/>
                <a:ea typeface="文鼎中黑" pitchFamily="49" charset="-120"/>
              </a:defRPr>
            </a:lvl8pPr>
            <a:lvl9pPr marL="1828800" algn="ctr" fontAlgn="base">
              <a:spcBef>
                <a:spcPct val="0"/>
              </a:spcBef>
              <a:spcAft>
                <a:spcPct val="0"/>
              </a:spcAft>
              <a:defRPr kumimoji="1" sz="4400">
                <a:solidFill>
                  <a:srgbClr val="800000"/>
                </a:solidFill>
                <a:latin typeface="Arial" pitchFamily="34" charset="0"/>
                <a:ea typeface="文鼎中黑" pitchFamily="49" charset="-120"/>
              </a:defRPr>
            </a:lvl9pPr>
          </a:lstStyle>
          <a:p>
            <a:pPr algn="l">
              <a:buFont typeface="Wingdings" pitchFamily="2" charset="2"/>
              <a:buChar char="u"/>
              <a:defRPr/>
            </a:pPr>
            <a:r>
              <a:rPr lang="zh-TW" altLang="zh-TW"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rPr>
              <a:t>職災通報</a:t>
            </a:r>
            <a:r>
              <a:rPr lang="zh-TW"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案及</a:t>
            </a:r>
            <a:r>
              <a:rPr lang="zh-TW" altLang="zh-TW"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rPr>
              <a:t>意外</a:t>
            </a:r>
            <a:r>
              <a:rPr lang="zh-TW" altLang="en-US"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rPr>
              <a:t>事故調查分析</a:t>
            </a:r>
            <a:r>
              <a:rPr lang="zh-TW"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表、</a:t>
            </a:r>
            <a:endParaRPr lang="en-US"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28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登錄教育部</a:t>
            </a:r>
            <a:r>
              <a:rPr lang="zh-TW" altLang="en-US"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網站</a:t>
            </a:r>
            <a:r>
              <a:rPr lang="zh-TW"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職</a:t>
            </a:r>
            <a:endParaRPr lang="en-US"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28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災統計月報表</a:t>
            </a:r>
            <a:endParaRPr lang="en-US"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endParaRPr lang="en-US" altLang="zh-TW" sz="1400"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endParaRPr lang="en-US" altLang="zh-TW" sz="1400"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endParaRPr lang="en-US" altLang="zh-TW" sz="1400" dirty="0" smtClean="0">
              <a:solidFill>
                <a:srgbClr val="F25C5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4521" name="Picture 13" descr="C:\Users\user\AppData\Local\Temp\notesFFF692\無災害工時證明.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0" y="2205038"/>
            <a:ext cx="32400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522" name="直線接點 14"/>
          <p:cNvCxnSpPr>
            <a:cxnSpLocks noChangeShapeType="1"/>
          </p:cNvCxnSpPr>
          <p:nvPr/>
        </p:nvCxnSpPr>
        <p:spPr bwMode="auto">
          <a:xfrm>
            <a:off x="2268538" y="1916113"/>
            <a:ext cx="4464050" cy="0"/>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cxnSp>
      <p:cxnSp>
        <p:nvCxnSpPr>
          <p:cNvPr id="64523" name="直線接點 20"/>
          <p:cNvCxnSpPr>
            <a:cxnSpLocks noChangeShapeType="1"/>
          </p:cNvCxnSpPr>
          <p:nvPr/>
        </p:nvCxnSpPr>
        <p:spPr bwMode="auto">
          <a:xfrm>
            <a:off x="2268538" y="1916113"/>
            <a:ext cx="0" cy="144462"/>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cxnSp>
      <p:cxnSp>
        <p:nvCxnSpPr>
          <p:cNvPr id="64524" name="直線接點 21"/>
          <p:cNvCxnSpPr>
            <a:cxnSpLocks noChangeShapeType="1"/>
          </p:cNvCxnSpPr>
          <p:nvPr/>
        </p:nvCxnSpPr>
        <p:spPr bwMode="auto">
          <a:xfrm>
            <a:off x="4427538" y="1773238"/>
            <a:ext cx="0" cy="142875"/>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cxnSp>
      <p:cxnSp>
        <p:nvCxnSpPr>
          <p:cNvPr id="64525" name="直線接點 23"/>
          <p:cNvCxnSpPr>
            <a:cxnSpLocks noChangeShapeType="1"/>
          </p:cNvCxnSpPr>
          <p:nvPr/>
        </p:nvCxnSpPr>
        <p:spPr bwMode="auto">
          <a:xfrm>
            <a:off x="6732588" y="1916113"/>
            <a:ext cx="0" cy="144462"/>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cxnSp>
      <p:sp>
        <p:nvSpPr>
          <p:cNvPr id="2" name="文字方塊 1"/>
          <p:cNvSpPr txBox="1"/>
          <p:nvPr/>
        </p:nvSpPr>
        <p:spPr>
          <a:xfrm>
            <a:off x="5796137" y="3068961"/>
            <a:ext cx="576064" cy="369332"/>
          </a:xfrm>
          <a:prstGeom prst="rect">
            <a:avLst/>
          </a:prstGeom>
          <a:solidFill>
            <a:schemeClr val="accent2"/>
          </a:solidFill>
        </p:spPr>
        <p:txBody>
          <a:bodyPr wrap="square" rtlCol="0">
            <a:spAutoFit/>
          </a:bodyPr>
          <a:lstStyle/>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26</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15" name="文字方塊 14"/>
          <p:cNvSpPr txBox="1"/>
          <p:nvPr/>
        </p:nvSpPr>
        <p:spPr>
          <a:xfrm>
            <a:off x="-1" y="6525344"/>
            <a:ext cx="3491881"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4155774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27</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2" cstate="print"/>
          <a:stretch>
            <a:fillRect/>
          </a:stretch>
        </p:blipFill>
        <p:spPr>
          <a:xfrm>
            <a:off x="251520" y="64034"/>
            <a:ext cx="3505504" cy="2542252"/>
          </a:xfrm>
          <a:prstGeom prst="rect">
            <a:avLst/>
          </a:prstGeom>
        </p:spPr>
      </p:pic>
      <p:pic>
        <p:nvPicPr>
          <p:cNvPr id="4" name="圖片 3"/>
          <p:cNvPicPr>
            <a:picLocks noChangeAspect="1"/>
          </p:cNvPicPr>
          <p:nvPr/>
        </p:nvPicPr>
        <p:blipFill>
          <a:blip r:embed="rId3" cstate="print"/>
          <a:stretch>
            <a:fillRect/>
          </a:stretch>
        </p:blipFill>
        <p:spPr>
          <a:xfrm>
            <a:off x="5248967" y="178191"/>
            <a:ext cx="3582686" cy="2790254"/>
          </a:xfrm>
          <a:prstGeom prst="rect">
            <a:avLst/>
          </a:prstGeom>
        </p:spPr>
      </p:pic>
      <p:pic>
        <p:nvPicPr>
          <p:cNvPr id="5" name="圖片 4"/>
          <p:cNvPicPr>
            <a:picLocks noChangeAspect="1"/>
          </p:cNvPicPr>
          <p:nvPr/>
        </p:nvPicPr>
        <p:blipFill>
          <a:blip r:embed="rId4" cstate="print"/>
          <a:stretch>
            <a:fillRect/>
          </a:stretch>
        </p:blipFill>
        <p:spPr>
          <a:xfrm>
            <a:off x="7197030" y="402283"/>
            <a:ext cx="1521346" cy="896865"/>
          </a:xfrm>
          <a:prstGeom prst="rect">
            <a:avLst/>
          </a:prstGeom>
        </p:spPr>
      </p:pic>
      <p:pic>
        <p:nvPicPr>
          <p:cNvPr id="6" name="圖片 5"/>
          <p:cNvPicPr>
            <a:picLocks noChangeAspect="1"/>
          </p:cNvPicPr>
          <p:nvPr/>
        </p:nvPicPr>
        <p:blipFill>
          <a:blip r:embed="rId5" cstate="print"/>
          <a:stretch>
            <a:fillRect/>
          </a:stretch>
        </p:blipFill>
        <p:spPr>
          <a:xfrm>
            <a:off x="2508" y="3753715"/>
            <a:ext cx="3487214" cy="2387511"/>
          </a:xfrm>
          <a:prstGeom prst="rect">
            <a:avLst/>
          </a:prstGeom>
        </p:spPr>
      </p:pic>
      <p:pic>
        <p:nvPicPr>
          <p:cNvPr id="8" name="圖片 7"/>
          <p:cNvPicPr>
            <a:picLocks noChangeAspect="1"/>
          </p:cNvPicPr>
          <p:nvPr/>
        </p:nvPicPr>
        <p:blipFill>
          <a:blip r:embed="rId6" cstate="print"/>
          <a:stretch>
            <a:fillRect/>
          </a:stretch>
        </p:blipFill>
        <p:spPr>
          <a:xfrm>
            <a:off x="-12824" y="2259424"/>
            <a:ext cx="1524132" cy="920576"/>
          </a:xfrm>
          <a:prstGeom prst="rect">
            <a:avLst/>
          </a:prstGeom>
        </p:spPr>
      </p:pic>
      <p:pic>
        <p:nvPicPr>
          <p:cNvPr id="9" name="圖片 8"/>
          <p:cNvPicPr>
            <a:picLocks noChangeAspect="1"/>
          </p:cNvPicPr>
          <p:nvPr/>
        </p:nvPicPr>
        <p:blipFill>
          <a:blip r:embed="rId7" cstate="print"/>
          <a:stretch>
            <a:fillRect/>
          </a:stretch>
        </p:blipFill>
        <p:spPr>
          <a:xfrm>
            <a:off x="4932040" y="3753716"/>
            <a:ext cx="2755631" cy="2429429"/>
          </a:xfrm>
          <a:prstGeom prst="rect">
            <a:avLst/>
          </a:prstGeom>
        </p:spPr>
      </p:pic>
      <p:sp>
        <p:nvSpPr>
          <p:cNvPr id="10" name="文字方塊 9"/>
          <p:cNvSpPr txBox="1"/>
          <p:nvPr/>
        </p:nvSpPr>
        <p:spPr>
          <a:xfrm>
            <a:off x="62473" y="6048573"/>
            <a:ext cx="2394842"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圖片來源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逢甲大學</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圖片 10"/>
          <p:cNvPicPr>
            <a:picLocks noChangeAspect="1"/>
          </p:cNvPicPr>
          <p:nvPr/>
        </p:nvPicPr>
        <p:blipFill>
          <a:blip r:embed="rId8" cstate="print"/>
          <a:stretch>
            <a:fillRect/>
          </a:stretch>
        </p:blipFill>
        <p:spPr>
          <a:xfrm>
            <a:off x="7040310" y="5792967"/>
            <a:ext cx="2389839" cy="390178"/>
          </a:xfrm>
          <a:prstGeom prst="rect">
            <a:avLst/>
          </a:prstGeom>
        </p:spPr>
      </p:pic>
      <p:pic>
        <p:nvPicPr>
          <p:cNvPr id="12" name="圖片 11"/>
          <p:cNvPicPr>
            <a:picLocks noChangeAspect="1"/>
          </p:cNvPicPr>
          <p:nvPr/>
        </p:nvPicPr>
        <p:blipFill>
          <a:blip r:embed="rId9" cstate="print"/>
          <a:stretch>
            <a:fillRect/>
          </a:stretch>
        </p:blipFill>
        <p:spPr>
          <a:xfrm>
            <a:off x="483240" y="2883302"/>
            <a:ext cx="4755292" cy="853514"/>
          </a:xfrm>
          <a:prstGeom prst="rect">
            <a:avLst/>
          </a:prstGeom>
        </p:spPr>
      </p:pic>
      <p:pic>
        <p:nvPicPr>
          <p:cNvPr id="14" name="圖片 13"/>
          <p:cNvPicPr>
            <a:picLocks noChangeAspect="1"/>
          </p:cNvPicPr>
          <p:nvPr/>
        </p:nvPicPr>
        <p:blipFill>
          <a:blip r:embed="rId10" cstate="print"/>
          <a:stretch>
            <a:fillRect/>
          </a:stretch>
        </p:blipFill>
        <p:spPr>
          <a:xfrm>
            <a:off x="4798078" y="2883302"/>
            <a:ext cx="2517866" cy="853514"/>
          </a:xfrm>
          <a:prstGeom prst="rect">
            <a:avLst/>
          </a:prstGeom>
        </p:spPr>
      </p:pic>
      <p:sp>
        <p:nvSpPr>
          <p:cNvPr id="13" name="文字方塊 12"/>
          <p:cNvSpPr txBox="1"/>
          <p:nvPr/>
        </p:nvSpPr>
        <p:spPr>
          <a:xfrm>
            <a:off x="0" y="6525344"/>
            <a:ext cx="313184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240382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588224" y="5862666"/>
            <a:ext cx="2133600" cy="365125"/>
          </a:xfrm>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63356C67-7E85-4B84-84FE-A8DCCA03730E}" type="slidenum">
              <a:rPr lang="en-US" altLang="zh-TW" sz="1400" b="0">
                <a:latin typeface="Times New Roman" panose="02020603050405020304" pitchFamily="18" charset="0"/>
                <a:ea typeface="標楷體" panose="03000509000000000000" pitchFamily="65" charset="-120"/>
                <a:cs typeface="Times New Roman" panose="02020603050405020304" pitchFamily="18" charset="0"/>
              </a:rPr>
              <a:pPr eaLnBrk="1" hangingPunct="1"/>
              <a:t>28</a:t>
            </a:fld>
            <a:endParaRPr lang="en-US" altLang="zh-TW" sz="14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7891" name="Rectangle 2"/>
          <p:cNvSpPr>
            <a:spLocks noGrp="1" noChangeArrowheads="1"/>
          </p:cNvSpPr>
          <p:nvPr>
            <p:ph type="title"/>
          </p:nvPr>
        </p:nvSpPr>
        <p:spPr>
          <a:xfrm>
            <a:off x="179512" y="188640"/>
            <a:ext cx="8784976" cy="1106760"/>
          </a:xfrm>
        </p:spPr>
        <p:txBody>
          <a:bodyPr/>
          <a:lstStyle/>
          <a:p>
            <a:pPr eaLnBrk="1" hangingPunct="1"/>
            <a:r>
              <a:rPr lang="zh-TW" altLang="en-US" b="1" dirty="0" smtClean="0">
                <a:solidFill>
                  <a:srgbClr val="A40033"/>
                </a:solidFill>
                <a:latin typeface="Times New Roman" panose="02020603050405020304" pitchFamily="18" charset="0"/>
              </a:rPr>
              <a:t>實驗場所應</a:t>
            </a:r>
            <a:r>
              <a:rPr lang="zh-TW" altLang="en-US" b="1" dirty="0">
                <a:solidFill>
                  <a:srgbClr val="A40033"/>
                </a:solidFill>
                <a:latin typeface="Times New Roman" panose="02020603050405020304" pitchFamily="18" charset="0"/>
              </a:rPr>
              <a:t>查核之火災預防</a:t>
            </a:r>
            <a:r>
              <a:rPr lang="zh-TW" altLang="en-US" b="1" dirty="0" smtClean="0">
                <a:solidFill>
                  <a:srgbClr val="A40033"/>
                </a:solidFill>
                <a:latin typeface="Times New Roman" panose="02020603050405020304" pitchFamily="18" charset="0"/>
              </a:rPr>
              <a:t>項目</a:t>
            </a:r>
          </a:p>
        </p:txBody>
      </p:sp>
      <p:sp>
        <p:nvSpPr>
          <p:cNvPr id="37892" name="Rectangle 3"/>
          <p:cNvSpPr>
            <a:spLocks noGrp="1" noChangeArrowheads="1"/>
          </p:cNvSpPr>
          <p:nvPr>
            <p:ph type="body" idx="1"/>
          </p:nvPr>
        </p:nvSpPr>
        <p:spPr>
          <a:xfrm>
            <a:off x="318356" y="1284649"/>
            <a:ext cx="8507288" cy="3944551"/>
          </a:xfrm>
        </p:spPr>
        <p:txBody>
          <a:bodyPr>
            <a:normAutofit/>
          </a:bodyPr>
          <a:lstStyle/>
          <a:p>
            <a:pPr eaLnBrk="1" hangingPunct="1">
              <a:buFontTx/>
              <a:buNone/>
            </a:pPr>
            <a:r>
              <a:rPr lang="zh-TW" altLang="en-US" sz="2400" dirty="0" smtClean="0"/>
              <a:t>依實驗</a:t>
            </a:r>
            <a:r>
              <a:rPr lang="zh-TW" altLang="en-US" sz="2400" dirty="0"/>
              <a:t>場所發生火災原因，應納入查核之</a:t>
            </a:r>
            <a:r>
              <a:rPr lang="zh-TW" altLang="en-US" sz="2400" dirty="0" smtClean="0"/>
              <a:t>種類可分為</a:t>
            </a:r>
            <a:r>
              <a:rPr lang="zh-TW" altLang="en-US" sz="2400" dirty="0"/>
              <a:t>：</a:t>
            </a:r>
          </a:p>
          <a:p>
            <a:pPr marL="457200" indent="-457200" eaLnBrk="1" hangingPunct="1">
              <a:buFont typeface="+mj-ea"/>
              <a:buAutoNum type="ea1ChtPeriod"/>
            </a:pPr>
            <a:r>
              <a:rPr lang="zh-TW" altLang="en-US" sz="2400" dirty="0" smtClean="0"/>
              <a:t>可燃性氣體剛噴出</a:t>
            </a:r>
            <a:r>
              <a:rPr lang="zh-TW" altLang="en-US" sz="2400" dirty="0"/>
              <a:t>或</a:t>
            </a:r>
            <a:r>
              <a:rPr lang="zh-TW" altLang="en-US" sz="2400" dirty="0" smtClean="0"/>
              <a:t>洩漏時接觸著火源發生之火災</a:t>
            </a:r>
            <a:r>
              <a:rPr lang="en-US" altLang="zh-TW" sz="2400" dirty="0" smtClean="0"/>
              <a:t>(</a:t>
            </a:r>
            <a:r>
              <a:rPr lang="zh-TW" altLang="en-US" sz="2400" dirty="0" smtClean="0"/>
              <a:t>如</a:t>
            </a:r>
            <a:r>
              <a:rPr lang="en-US" altLang="zh-TW" sz="2400" dirty="0" smtClean="0"/>
              <a:t>:</a:t>
            </a:r>
            <a:r>
              <a:rPr lang="zh-TW" altLang="en-US" sz="2400" dirty="0"/>
              <a:t>氫氣、乙炔、液化石油氣</a:t>
            </a:r>
            <a:r>
              <a:rPr lang="zh-TW" altLang="en-US" sz="2400" dirty="0" smtClean="0"/>
              <a:t>鋼瓶查漏</a:t>
            </a:r>
            <a:r>
              <a:rPr lang="en-US" altLang="zh-TW" sz="2400" dirty="0" smtClean="0"/>
              <a:t>)</a:t>
            </a:r>
            <a:r>
              <a:rPr lang="zh-TW" altLang="en-US" sz="2400" dirty="0" smtClean="0"/>
              <a:t>。</a:t>
            </a:r>
            <a:endParaRPr lang="en-US" altLang="zh-TW" sz="2400" dirty="0"/>
          </a:p>
          <a:p>
            <a:pPr marL="457200" indent="-457200" eaLnBrk="1" hangingPunct="1">
              <a:buFont typeface="+mj-ea"/>
              <a:buAutoNum type="ea1ChtPeriod"/>
            </a:pPr>
            <a:r>
              <a:rPr lang="zh-TW" altLang="en-US" sz="2400" dirty="0" smtClean="0"/>
              <a:t>易燃性液體</a:t>
            </a:r>
            <a:r>
              <a:rPr lang="zh-TW" altLang="en-US" sz="2400" dirty="0"/>
              <a:t>蒸氣揮發接觸著火源發生之</a:t>
            </a:r>
            <a:r>
              <a:rPr lang="zh-TW" altLang="en-US" sz="2400" dirty="0" smtClean="0"/>
              <a:t>火災</a:t>
            </a:r>
            <a:r>
              <a:rPr lang="en-US" altLang="zh-TW" sz="2400" dirty="0" smtClean="0"/>
              <a:t>(</a:t>
            </a:r>
            <a:r>
              <a:rPr lang="zh-TW" altLang="en-US" sz="2400" dirty="0"/>
              <a:t>如</a:t>
            </a:r>
            <a:r>
              <a:rPr lang="en-US" altLang="zh-TW" sz="2400" dirty="0" smtClean="0"/>
              <a:t>:</a:t>
            </a:r>
            <a:r>
              <a:rPr lang="zh-TW" altLang="en-US" sz="2400" dirty="0" smtClean="0"/>
              <a:t>汽柴油、甲苯等有機溶劑揮發於實驗場所之查核</a:t>
            </a:r>
            <a:r>
              <a:rPr lang="en-US" altLang="zh-TW" sz="2400" dirty="0" smtClean="0"/>
              <a:t>)</a:t>
            </a:r>
            <a:r>
              <a:rPr lang="zh-TW" altLang="en-US" sz="2400" dirty="0" smtClean="0"/>
              <a:t>。</a:t>
            </a:r>
            <a:endParaRPr lang="en-US" altLang="zh-TW" sz="2400" dirty="0" smtClean="0"/>
          </a:p>
          <a:p>
            <a:pPr marL="457200" indent="-457200" eaLnBrk="1" hangingPunct="1">
              <a:buFont typeface="+mj-ea"/>
              <a:buAutoNum type="ea1ChtPeriod"/>
            </a:pPr>
            <a:r>
              <a:rPr lang="zh-TW" altLang="en-US" sz="2400" dirty="0" smtClean="0"/>
              <a:t>電氣火災</a:t>
            </a:r>
            <a:r>
              <a:rPr lang="en-US" altLang="zh-TW" sz="2400" dirty="0"/>
              <a:t>(</a:t>
            </a:r>
            <a:r>
              <a:rPr lang="zh-TW" altLang="en-US" sz="2400" dirty="0"/>
              <a:t>如</a:t>
            </a:r>
            <a:r>
              <a:rPr lang="en-US" altLang="zh-TW" sz="2400" dirty="0" smtClean="0"/>
              <a:t>:</a:t>
            </a:r>
            <a:r>
              <a:rPr lang="zh-TW" altLang="en-US" sz="2400" dirty="0" smtClean="0"/>
              <a:t>超過</a:t>
            </a:r>
            <a:r>
              <a:rPr lang="zh-TW" altLang="en-US" sz="2400" dirty="0"/>
              <a:t>負載、雷擊、靜電、含鹽分</a:t>
            </a:r>
            <a:r>
              <a:rPr lang="zh-TW" altLang="en-US" sz="2400" dirty="0" smtClean="0"/>
              <a:t>之濕氣</a:t>
            </a:r>
            <a:r>
              <a:rPr lang="en-US" altLang="zh-TW" sz="2400" dirty="0"/>
              <a:t>(</a:t>
            </a:r>
            <a:r>
              <a:rPr lang="zh-TW" altLang="en-US" sz="2400" dirty="0"/>
              <a:t>鹽霧</a:t>
            </a:r>
            <a:r>
              <a:rPr lang="en-US" altLang="zh-TW" sz="2400" dirty="0"/>
              <a:t>)</a:t>
            </a:r>
            <a:r>
              <a:rPr lang="zh-TW" altLang="en-US" sz="2400" dirty="0"/>
              <a:t>引起之閃絡或照明</a:t>
            </a:r>
            <a:r>
              <a:rPr lang="zh-TW" altLang="en-US" sz="2400" dirty="0" smtClean="0"/>
              <a:t>過熱、電磁</a:t>
            </a:r>
            <a:r>
              <a:rPr lang="zh-TW" altLang="en-US" sz="2400" dirty="0"/>
              <a:t>輻射</a:t>
            </a:r>
            <a:r>
              <a:rPr lang="zh-TW" altLang="en-US" sz="2400" dirty="0" smtClean="0"/>
              <a:t>過熱、電動</a:t>
            </a:r>
            <a:r>
              <a:rPr lang="zh-TW" altLang="en-US" sz="2400" dirty="0"/>
              <a:t>機械</a:t>
            </a:r>
            <a:r>
              <a:rPr lang="zh-TW" altLang="en-US" sz="2400" dirty="0" smtClean="0"/>
              <a:t>過熱、</a:t>
            </a:r>
            <a:r>
              <a:rPr lang="zh-TW" altLang="en-US" sz="2400" dirty="0"/>
              <a:t>短路、絕緣不良</a:t>
            </a:r>
            <a:r>
              <a:rPr lang="zh-TW" altLang="en-US" sz="2400" dirty="0" smtClean="0"/>
              <a:t>、</a:t>
            </a:r>
            <a:r>
              <a:rPr lang="zh-TW" altLang="en-US" sz="2400" dirty="0"/>
              <a:t>漏電</a:t>
            </a:r>
            <a:r>
              <a:rPr lang="zh-TW" altLang="en-US" sz="2400" dirty="0" smtClean="0"/>
              <a:t>等之預防管理</a:t>
            </a:r>
            <a:r>
              <a:rPr lang="en-US" altLang="zh-TW" sz="2400" dirty="0" smtClean="0"/>
              <a:t>)</a:t>
            </a:r>
            <a:r>
              <a:rPr lang="zh-TW" altLang="en-US" sz="2400" dirty="0" smtClean="0"/>
              <a:t>。</a:t>
            </a:r>
            <a:endParaRPr lang="en-US" altLang="zh-TW" sz="2400" dirty="0"/>
          </a:p>
          <a:p>
            <a:pPr marL="457200" indent="-457200" eaLnBrk="1" hangingPunct="1">
              <a:buFont typeface="+mj-ea"/>
              <a:buAutoNum type="ea1ChtPeriod"/>
            </a:pPr>
            <a:r>
              <a:rPr lang="zh-TW" altLang="en-US" sz="2400" dirty="0" smtClean="0"/>
              <a:t>可燃固體物接觸著火源或自燃</a:t>
            </a:r>
            <a:r>
              <a:rPr lang="zh-TW" altLang="en-US" sz="2400" dirty="0"/>
              <a:t>物自燃</a:t>
            </a:r>
            <a:r>
              <a:rPr lang="zh-TW" altLang="en-US" sz="2400" dirty="0" smtClean="0"/>
              <a:t>之預防</a:t>
            </a:r>
            <a:r>
              <a:rPr lang="zh-TW" altLang="en-US" sz="2400" dirty="0"/>
              <a:t>管理。</a:t>
            </a:r>
            <a:endParaRPr lang="zh-TW" altLang="en-US" sz="2400" dirty="0" smtClean="0"/>
          </a:p>
        </p:txBody>
      </p:sp>
      <p:sp>
        <p:nvSpPr>
          <p:cNvPr id="5" name="文字方塊 4"/>
          <p:cNvSpPr txBox="1"/>
          <p:nvPr/>
        </p:nvSpPr>
        <p:spPr>
          <a:xfrm>
            <a:off x="611560" y="5661248"/>
            <a:ext cx="3275856"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524199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588224" y="5949280"/>
            <a:ext cx="2133600" cy="365125"/>
          </a:xfrm>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63356C67-7E85-4B84-84FE-A8DCCA03730E}" type="slidenum">
              <a:rPr lang="en-US" altLang="zh-TW" sz="1400" b="0">
                <a:latin typeface="Times New Roman" panose="02020603050405020304" pitchFamily="18" charset="0"/>
                <a:ea typeface="標楷體" panose="03000509000000000000" pitchFamily="65" charset="-120"/>
                <a:cs typeface="Times New Roman" panose="02020603050405020304" pitchFamily="18" charset="0"/>
              </a:rPr>
              <a:pPr eaLnBrk="1" hangingPunct="1"/>
              <a:t>29</a:t>
            </a:fld>
            <a:endParaRPr lang="en-US" altLang="zh-TW" sz="1400" b="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7891" name="Rectangle 2"/>
          <p:cNvSpPr>
            <a:spLocks noGrp="1" noChangeArrowheads="1"/>
          </p:cNvSpPr>
          <p:nvPr>
            <p:ph type="title"/>
          </p:nvPr>
        </p:nvSpPr>
        <p:spPr>
          <a:xfrm>
            <a:off x="179512" y="188640"/>
            <a:ext cx="8784976" cy="1106760"/>
          </a:xfrm>
        </p:spPr>
        <p:txBody>
          <a:bodyPr/>
          <a:lstStyle/>
          <a:p>
            <a:pPr eaLnBrk="1" hangingPunct="1"/>
            <a:r>
              <a:rPr lang="zh-TW" altLang="en-US" b="1" dirty="0" smtClean="0">
                <a:solidFill>
                  <a:srgbClr val="A40033"/>
                </a:solidFill>
                <a:latin typeface="Times New Roman" panose="02020603050405020304" pitchFamily="18" charset="0"/>
              </a:rPr>
              <a:t>實驗場所應查核</a:t>
            </a:r>
            <a:r>
              <a:rPr lang="zh-TW" altLang="en-US" b="1" dirty="0">
                <a:solidFill>
                  <a:srgbClr val="A40033"/>
                </a:solidFill>
                <a:latin typeface="Times New Roman" panose="02020603050405020304" pitchFamily="18" charset="0"/>
              </a:rPr>
              <a:t>之預防</a:t>
            </a:r>
            <a:r>
              <a:rPr lang="zh-TW" altLang="en-US" b="1" dirty="0" smtClean="0">
                <a:solidFill>
                  <a:srgbClr val="A40033"/>
                </a:solidFill>
                <a:latin typeface="Times New Roman" panose="02020603050405020304" pitchFamily="18" charset="0"/>
              </a:rPr>
              <a:t>爆炸項目</a:t>
            </a:r>
          </a:p>
        </p:txBody>
      </p:sp>
      <p:sp>
        <p:nvSpPr>
          <p:cNvPr id="37892" name="Rectangle 3"/>
          <p:cNvSpPr>
            <a:spLocks noGrp="1" noChangeArrowheads="1"/>
          </p:cNvSpPr>
          <p:nvPr>
            <p:ph type="body" idx="1"/>
          </p:nvPr>
        </p:nvSpPr>
        <p:spPr>
          <a:xfrm>
            <a:off x="179512" y="1295401"/>
            <a:ext cx="8784976" cy="3357736"/>
          </a:xfrm>
        </p:spPr>
        <p:txBody>
          <a:bodyPr>
            <a:normAutofit/>
          </a:bodyPr>
          <a:lstStyle/>
          <a:p>
            <a:pPr eaLnBrk="1" hangingPunct="1">
              <a:buFontTx/>
              <a:buNone/>
            </a:pPr>
            <a:r>
              <a:rPr lang="zh-TW" altLang="en-US" sz="2800" dirty="0" smtClean="0"/>
              <a:t>依</a:t>
            </a:r>
            <a:r>
              <a:rPr lang="zh-TW" altLang="en-US" sz="2800" dirty="0"/>
              <a:t>實驗場所</a:t>
            </a:r>
            <a:r>
              <a:rPr lang="zh-TW" altLang="en-US" sz="2800" dirty="0" smtClean="0"/>
              <a:t>爆炸發生原因</a:t>
            </a:r>
            <a:r>
              <a:rPr lang="zh-TW" altLang="en-US" sz="2800" dirty="0"/>
              <a:t>，應納入查核之</a:t>
            </a:r>
            <a:r>
              <a:rPr lang="zh-TW" altLang="en-US" sz="2800" dirty="0" smtClean="0"/>
              <a:t>種類可分為：</a:t>
            </a:r>
          </a:p>
          <a:p>
            <a:pPr marL="457200" indent="-457200" eaLnBrk="1" hangingPunct="1">
              <a:buFont typeface="+mj-ea"/>
              <a:buAutoNum type="ea1ChtPeriod"/>
            </a:pPr>
            <a:r>
              <a:rPr lang="zh-TW" altLang="en-US" sz="2400" dirty="0" smtClean="0"/>
              <a:t>可燃性氣體噴出或洩漏後形成蒸氣雲接觸著火源發生之爆炸</a:t>
            </a:r>
            <a:r>
              <a:rPr lang="en-US" altLang="zh-TW" sz="2400" dirty="0" smtClean="0"/>
              <a:t>(</a:t>
            </a:r>
            <a:r>
              <a:rPr lang="zh-TW" altLang="en-US" sz="2400" dirty="0" smtClean="0"/>
              <a:t>如</a:t>
            </a:r>
            <a:r>
              <a:rPr lang="en-US" altLang="zh-TW" sz="2400" dirty="0" smtClean="0"/>
              <a:t>:</a:t>
            </a:r>
            <a:r>
              <a:rPr lang="zh-TW" altLang="en-US" sz="2400" dirty="0"/>
              <a:t>氫氣、乙炔、液化石油氣</a:t>
            </a:r>
            <a:r>
              <a:rPr lang="zh-TW" altLang="en-US" sz="2400" dirty="0" smtClean="0"/>
              <a:t>鋼瓶查漏</a:t>
            </a:r>
            <a:r>
              <a:rPr lang="en-US" altLang="zh-TW" sz="2400" dirty="0" smtClean="0"/>
              <a:t>)</a:t>
            </a:r>
            <a:r>
              <a:rPr lang="zh-TW" altLang="en-US" sz="2400" dirty="0" smtClean="0"/>
              <a:t>。</a:t>
            </a:r>
            <a:endParaRPr lang="en-US" altLang="zh-TW" sz="2400" dirty="0" smtClean="0"/>
          </a:p>
          <a:p>
            <a:pPr marL="457200" indent="-457200" eaLnBrk="1" hangingPunct="1">
              <a:buFont typeface="+mj-ea"/>
              <a:buAutoNum type="ea1ChtPeriod"/>
            </a:pPr>
            <a:r>
              <a:rPr lang="zh-TW" altLang="en-US" sz="2400" dirty="0" smtClean="0"/>
              <a:t>水蒸氣</a:t>
            </a:r>
            <a:r>
              <a:rPr lang="zh-TW" altLang="en-US" sz="2400" dirty="0"/>
              <a:t>爆炸</a:t>
            </a:r>
            <a:r>
              <a:rPr lang="en-US" altLang="zh-TW" sz="2400" dirty="0" smtClean="0"/>
              <a:t>(</a:t>
            </a:r>
            <a:r>
              <a:rPr lang="zh-TW" altLang="en-US" sz="2400" dirty="0"/>
              <a:t>如</a:t>
            </a:r>
            <a:r>
              <a:rPr lang="en-US" altLang="zh-TW" sz="2400" dirty="0" smtClean="0"/>
              <a:t>:</a:t>
            </a:r>
            <a:r>
              <a:rPr lang="zh-TW" altLang="en-US" sz="2400" dirty="0"/>
              <a:t>熔融金屬</a:t>
            </a:r>
            <a:r>
              <a:rPr lang="zh-TW" altLang="en-US" sz="2400" dirty="0" smtClean="0"/>
              <a:t>物質不慎掉落適量</a:t>
            </a:r>
            <a:r>
              <a:rPr lang="zh-TW" altLang="en-US" sz="2400" dirty="0"/>
              <a:t>之水中</a:t>
            </a:r>
            <a:r>
              <a:rPr lang="zh-TW" altLang="en-US" sz="2400" dirty="0" smtClean="0"/>
              <a:t>、燒水壓力容器膨出等之預防管理</a:t>
            </a:r>
            <a:r>
              <a:rPr lang="en-US" altLang="zh-TW" sz="2400" dirty="0" smtClean="0"/>
              <a:t>)</a:t>
            </a:r>
            <a:r>
              <a:rPr lang="zh-TW" altLang="en-US" sz="2400" dirty="0" smtClean="0"/>
              <a:t>。</a:t>
            </a:r>
            <a:endParaRPr lang="en-US" altLang="zh-TW" sz="2400" dirty="0" smtClean="0"/>
          </a:p>
          <a:p>
            <a:pPr marL="457200" indent="-457200" eaLnBrk="1" hangingPunct="1">
              <a:buFont typeface="+mj-ea"/>
              <a:buAutoNum type="ea1ChtPeriod"/>
            </a:pPr>
            <a:r>
              <a:rPr lang="zh-TW" altLang="en-US" sz="2400" dirty="0" smtClean="0"/>
              <a:t>燃性液體蒸氣爆炸</a:t>
            </a:r>
            <a:r>
              <a:rPr lang="en-US" altLang="zh-TW" sz="2400" dirty="0" smtClean="0"/>
              <a:t>(</a:t>
            </a:r>
            <a:r>
              <a:rPr lang="zh-TW" altLang="en-US" sz="2400" dirty="0" smtClean="0"/>
              <a:t>如</a:t>
            </a:r>
            <a:r>
              <a:rPr lang="en-US" altLang="zh-TW" sz="2400" dirty="0" smtClean="0"/>
              <a:t>:</a:t>
            </a:r>
            <a:r>
              <a:rPr lang="zh-TW" altLang="en-US" sz="2400" dirty="0"/>
              <a:t>空氣進入酒精燈</a:t>
            </a:r>
            <a:r>
              <a:rPr lang="zh-TW" altLang="en-US" sz="2400" dirty="0" smtClean="0"/>
              <a:t>內部與酒精揮發之蒸氣形成混合氣與燈芯高熱</a:t>
            </a:r>
            <a:r>
              <a:rPr lang="zh-TW" altLang="en-US" sz="2400" dirty="0"/>
              <a:t>部分</a:t>
            </a:r>
            <a:r>
              <a:rPr lang="zh-TW" altLang="en-US" sz="2400" dirty="0" smtClean="0"/>
              <a:t>引起</a:t>
            </a:r>
            <a:r>
              <a:rPr lang="zh-TW" altLang="en-US" sz="2400" dirty="0"/>
              <a:t>之</a:t>
            </a:r>
            <a:r>
              <a:rPr lang="zh-TW" altLang="en-US" sz="2400" dirty="0" smtClean="0"/>
              <a:t>爆炸等之</a:t>
            </a:r>
            <a:r>
              <a:rPr lang="zh-TW" altLang="en-US" sz="2400" dirty="0"/>
              <a:t>預防管理</a:t>
            </a:r>
            <a:r>
              <a:rPr lang="en-US" altLang="zh-TW" sz="2400" dirty="0" smtClean="0"/>
              <a:t>)</a:t>
            </a:r>
            <a:endParaRPr lang="zh-TW" altLang="en-US" sz="2400" dirty="0" smtClean="0"/>
          </a:p>
        </p:txBody>
      </p:sp>
      <p:sp>
        <p:nvSpPr>
          <p:cNvPr id="5" name="文字方塊 4"/>
          <p:cNvSpPr txBox="1"/>
          <p:nvPr/>
        </p:nvSpPr>
        <p:spPr>
          <a:xfrm>
            <a:off x="395536" y="5589240"/>
            <a:ext cx="3312368"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17529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7010400" y="6160219"/>
            <a:ext cx="2133600" cy="365125"/>
          </a:xfrm>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63356C67-7E85-4B84-84FE-A8DCCA03730E}" type="slidenum">
              <a:rPr lang="en-US" altLang="zh-TW" sz="1400" b="0">
                <a:latin typeface="Times New Roman" panose="02020603050405020304" pitchFamily="18" charset="0"/>
                <a:ea typeface="標楷體" panose="03000509000000000000" pitchFamily="65" charset="-120"/>
                <a:cs typeface="Times New Roman" panose="02020603050405020304" pitchFamily="18" charset="0"/>
              </a:rPr>
              <a:pPr eaLnBrk="1" hangingPunct="1"/>
              <a:t>3</a:t>
            </a:fld>
            <a:endParaRPr lang="en-US" altLang="zh-TW" sz="14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7891" name="Rectangle 2"/>
          <p:cNvSpPr>
            <a:spLocks noGrp="1" noChangeArrowheads="1"/>
          </p:cNvSpPr>
          <p:nvPr>
            <p:ph type="title"/>
          </p:nvPr>
        </p:nvSpPr>
        <p:spPr>
          <a:xfrm>
            <a:off x="1115616" y="188640"/>
            <a:ext cx="7848872" cy="1106760"/>
          </a:xfrm>
        </p:spPr>
        <p:txBody>
          <a:bodyPr/>
          <a:lstStyle/>
          <a:p>
            <a:pPr algn="l" eaLnBrk="1" hangingPunct="1"/>
            <a:r>
              <a:rPr lang="zh-TW" altLang="en-US" b="1" dirty="0" smtClean="0">
                <a:solidFill>
                  <a:srgbClr val="A40033"/>
                </a:solidFill>
                <a:latin typeface="Times New Roman" panose="02020603050405020304" pitchFamily="18" charset="0"/>
              </a:rPr>
              <a:t>實驗場所應查核</a:t>
            </a:r>
            <a:r>
              <a:rPr lang="zh-TW" altLang="en-US" b="1" dirty="0">
                <a:solidFill>
                  <a:srgbClr val="A40033"/>
                </a:solidFill>
                <a:latin typeface="Times New Roman" panose="02020603050405020304" pitchFamily="18" charset="0"/>
              </a:rPr>
              <a:t>之預防</a:t>
            </a:r>
            <a:r>
              <a:rPr lang="zh-TW" altLang="en-US" b="1" dirty="0" smtClean="0">
                <a:solidFill>
                  <a:srgbClr val="A40033"/>
                </a:solidFill>
                <a:latin typeface="Times New Roman" panose="02020603050405020304" pitchFamily="18" charset="0"/>
              </a:rPr>
              <a:t>爆炸項目</a:t>
            </a:r>
            <a:r>
              <a:rPr lang="en-US" altLang="zh-TW" b="1" dirty="0" smtClean="0">
                <a:solidFill>
                  <a:srgbClr val="A40033"/>
                </a:solidFill>
                <a:latin typeface="Times New Roman" panose="02020603050405020304" pitchFamily="18" charset="0"/>
              </a:rPr>
              <a:t>(</a:t>
            </a:r>
            <a:r>
              <a:rPr lang="zh-TW" altLang="en-US" b="1" dirty="0" smtClean="0">
                <a:solidFill>
                  <a:srgbClr val="A40033"/>
                </a:solidFill>
                <a:latin typeface="Times New Roman" panose="02020603050405020304" pitchFamily="18" charset="0"/>
              </a:rPr>
              <a:t>續</a:t>
            </a:r>
            <a:r>
              <a:rPr lang="en-US" altLang="zh-TW" b="1" dirty="0" smtClean="0">
                <a:solidFill>
                  <a:srgbClr val="A40033"/>
                </a:solidFill>
                <a:latin typeface="Times New Roman" panose="02020603050405020304" pitchFamily="18" charset="0"/>
              </a:rPr>
              <a:t>)</a:t>
            </a:r>
            <a:endParaRPr lang="zh-TW" altLang="en-US" b="1" dirty="0" smtClean="0">
              <a:solidFill>
                <a:srgbClr val="A40033"/>
              </a:solidFill>
              <a:latin typeface="Times New Roman" panose="02020603050405020304" pitchFamily="18" charset="0"/>
            </a:endParaRPr>
          </a:p>
        </p:txBody>
      </p:sp>
      <p:sp>
        <p:nvSpPr>
          <p:cNvPr id="37892" name="Rectangle 3"/>
          <p:cNvSpPr>
            <a:spLocks noGrp="1" noChangeArrowheads="1"/>
          </p:cNvSpPr>
          <p:nvPr>
            <p:ph type="body" idx="1"/>
          </p:nvPr>
        </p:nvSpPr>
        <p:spPr>
          <a:xfrm>
            <a:off x="179512" y="1295400"/>
            <a:ext cx="8784976" cy="4830763"/>
          </a:xfrm>
        </p:spPr>
        <p:txBody>
          <a:bodyPr>
            <a:normAutofit/>
          </a:bodyPr>
          <a:lstStyle/>
          <a:p>
            <a:pPr eaLnBrk="1" hangingPunct="1">
              <a:buFontTx/>
              <a:buNone/>
            </a:pPr>
            <a:r>
              <a:rPr lang="zh-TW" altLang="en-US" sz="2800" dirty="0" smtClean="0"/>
              <a:t>依實驗場所爆炸發生原因</a:t>
            </a:r>
            <a:r>
              <a:rPr lang="zh-TW" altLang="en-US" sz="2800" dirty="0"/>
              <a:t>，應納入查核之種類，</a:t>
            </a:r>
            <a:r>
              <a:rPr lang="zh-TW" altLang="en-US" sz="2800" dirty="0" smtClean="0"/>
              <a:t>可分為</a:t>
            </a:r>
            <a:r>
              <a:rPr lang="zh-TW" altLang="en-US" sz="2800" dirty="0"/>
              <a:t>：</a:t>
            </a:r>
          </a:p>
          <a:p>
            <a:pPr marL="0" indent="0" eaLnBrk="1" hangingPunct="1">
              <a:buNone/>
            </a:pPr>
            <a:r>
              <a:rPr lang="zh-TW" altLang="en-US" sz="2800" dirty="0"/>
              <a:t>四 、密閉容器加熱引起之壓力容器膨出</a:t>
            </a:r>
            <a:r>
              <a:rPr lang="zh-TW" altLang="en-US" sz="2800" dirty="0" smtClean="0"/>
              <a:t>爆炸</a:t>
            </a:r>
            <a:r>
              <a:rPr lang="en-US" altLang="zh-TW" sz="2800" dirty="0"/>
              <a:t>(</a:t>
            </a:r>
            <a:r>
              <a:rPr lang="zh-TW" altLang="en-US" sz="2800" dirty="0"/>
              <a:t>如</a:t>
            </a:r>
            <a:r>
              <a:rPr lang="en-US" altLang="zh-TW" sz="2800" dirty="0" smtClean="0"/>
              <a:t>:</a:t>
            </a:r>
            <a:r>
              <a:rPr lang="zh-TW" altLang="en-US" sz="2800" dirty="0" smtClean="0"/>
              <a:t>實驗場</a:t>
            </a:r>
            <a:endParaRPr lang="en-US" altLang="zh-TW" sz="2800" dirty="0" smtClean="0"/>
          </a:p>
          <a:p>
            <a:pPr marL="0" indent="0" eaLnBrk="1" hangingPunct="1">
              <a:buNone/>
            </a:pPr>
            <a:r>
              <a:rPr lang="zh-TW" altLang="en-US" sz="2800" dirty="0"/>
              <a:t> </a:t>
            </a:r>
            <a:r>
              <a:rPr lang="zh-TW" altLang="en-US" sz="2800" dirty="0" smtClean="0"/>
              <a:t>        所設置具壓力之</a:t>
            </a:r>
            <a:r>
              <a:rPr lang="zh-TW" altLang="en-US" sz="2800" dirty="0"/>
              <a:t>鋼瓶、第一種壓力容器及高壓</a:t>
            </a:r>
            <a:r>
              <a:rPr lang="zh-TW" altLang="en-US" sz="2800" dirty="0" smtClean="0"/>
              <a:t>氣</a:t>
            </a:r>
            <a:endParaRPr lang="en-US" altLang="zh-TW" sz="2800" dirty="0" smtClean="0"/>
          </a:p>
          <a:p>
            <a:pPr marL="0" indent="0" eaLnBrk="1" hangingPunct="1">
              <a:buNone/>
            </a:pPr>
            <a:r>
              <a:rPr lang="zh-TW" altLang="en-US" sz="2800" dirty="0"/>
              <a:t> </a:t>
            </a:r>
            <a:r>
              <a:rPr lang="zh-TW" altLang="en-US" sz="2800" dirty="0" smtClean="0"/>
              <a:t>        體</a:t>
            </a:r>
            <a:r>
              <a:rPr lang="zh-TW" altLang="en-US" sz="2800" dirty="0"/>
              <a:t>特定設備等之預防容器膨出等之查核</a:t>
            </a:r>
            <a:r>
              <a:rPr lang="en-US" altLang="zh-TW" sz="2800" dirty="0"/>
              <a:t>)</a:t>
            </a:r>
            <a:r>
              <a:rPr lang="zh-TW" altLang="en-US" sz="2800" dirty="0"/>
              <a:t>。</a:t>
            </a:r>
          </a:p>
          <a:p>
            <a:pPr marL="0" indent="0" eaLnBrk="1" hangingPunct="1">
              <a:buNone/>
            </a:pPr>
            <a:r>
              <a:rPr lang="zh-TW" altLang="en-US" sz="2800" dirty="0"/>
              <a:t>五、</a:t>
            </a:r>
            <a:r>
              <a:rPr lang="zh-TW" altLang="en-US" sz="2800" dirty="0" smtClean="0"/>
              <a:t>禁水性</a:t>
            </a:r>
            <a:r>
              <a:rPr lang="zh-TW" altLang="en-US" sz="2800" dirty="0"/>
              <a:t>物質引起之爆炸等</a:t>
            </a:r>
            <a:r>
              <a:rPr lang="zh-TW" altLang="en-US" sz="2800" dirty="0" smtClean="0"/>
              <a:t>之預防管理</a:t>
            </a:r>
            <a:r>
              <a:rPr lang="en-US" altLang="zh-TW" sz="2800" dirty="0"/>
              <a:t>(</a:t>
            </a:r>
            <a:r>
              <a:rPr lang="zh-TW" altLang="en-US" sz="2800" dirty="0"/>
              <a:t>如</a:t>
            </a:r>
            <a:r>
              <a:rPr lang="en-US" altLang="zh-TW" sz="2800" dirty="0" smtClean="0"/>
              <a:t>:</a:t>
            </a:r>
            <a:r>
              <a:rPr lang="zh-TW" altLang="en-US" sz="2800" dirty="0" smtClean="0"/>
              <a:t>鈉為禁水</a:t>
            </a:r>
            <a:endParaRPr lang="en-US" altLang="zh-TW" sz="2800" dirty="0" smtClean="0"/>
          </a:p>
          <a:p>
            <a:pPr marL="0" indent="0" eaLnBrk="1" hangingPunct="1">
              <a:buNone/>
            </a:pPr>
            <a:r>
              <a:rPr lang="zh-TW" altLang="en-US" sz="2800" dirty="0"/>
              <a:t> </a:t>
            </a:r>
            <a:r>
              <a:rPr lang="zh-TW" altLang="en-US" sz="2800" dirty="0" smtClean="0"/>
              <a:t>       性物質</a:t>
            </a:r>
            <a:r>
              <a:rPr lang="zh-TW" altLang="en-US" sz="2800" dirty="0"/>
              <a:t>，若接觸水或潮濕</a:t>
            </a:r>
            <a:r>
              <a:rPr lang="zh-TW" altLang="en-US" sz="2800" dirty="0" smtClean="0"/>
              <a:t>空氣出</a:t>
            </a:r>
            <a:r>
              <a:rPr lang="zh-TW" altLang="en-US" sz="2800" dirty="0"/>
              <a:t>等之</a:t>
            </a:r>
            <a:r>
              <a:rPr lang="zh-TW" altLang="en-US" sz="2800" dirty="0" smtClean="0"/>
              <a:t>查核</a:t>
            </a:r>
            <a:r>
              <a:rPr lang="en-US" altLang="zh-TW" sz="2800" dirty="0" smtClean="0"/>
              <a:t>)</a:t>
            </a:r>
            <a:r>
              <a:rPr lang="zh-TW" altLang="en-US" sz="2800" dirty="0" smtClean="0"/>
              <a:t>。</a:t>
            </a:r>
            <a:endParaRPr lang="en-US" altLang="zh-TW" sz="2800" dirty="0" smtClean="0"/>
          </a:p>
          <a:p>
            <a:pPr marL="0" indent="0" eaLnBrk="1" hangingPunct="1">
              <a:buNone/>
            </a:pPr>
            <a:r>
              <a:rPr lang="zh-TW" altLang="en-US" sz="2800" dirty="0" smtClean="0"/>
              <a:t>六、</a:t>
            </a:r>
            <a:r>
              <a:rPr lang="zh-TW" altLang="en-US" sz="2800" dirty="0"/>
              <a:t>物質化學反應引起之爆炸</a:t>
            </a:r>
            <a:r>
              <a:rPr lang="en-US" altLang="zh-TW" sz="2800" dirty="0" smtClean="0"/>
              <a:t>(</a:t>
            </a:r>
            <a:r>
              <a:rPr lang="zh-TW" altLang="en-US" sz="2800" dirty="0" smtClean="0"/>
              <a:t>如</a:t>
            </a:r>
            <a:r>
              <a:rPr lang="en-US" altLang="zh-TW" sz="2800" dirty="0" smtClean="0"/>
              <a:t>:</a:t>
            </a:r>
            <a:r>
              <a:rPr lang="zh-TW" altLang="en-US" sz="2800" dirty="0"/>
              <a:t>過</a:t>
            </a:r>
            <a:r>
              <a:rPr lang="zh-TW" altLang="en-US" sz="2800" dirty="0" smtClean="0"/>
              <a:t>氧化物</a:t>
            </a:r>
            <a:r>
              <a:rPr lang="en-US" altLang="zh-TW" sz="2800" dirty="0" smtClean="0"/>
              <a:t>(</a:t>
            </a:r>
            <a:r>
              <a:rPr lang="zh-TW" altLang="en-US" sz="2800" dirty="0" smtClean="0"/>
              <a:t>氯酸</a:t>
            </a:r>
            <a:r>
              <a:rPr lang="zh-TW" altLang="en-US" sz="2800" dirty="0"/>
              <a:t>鉀或</a:t>
            </a:r>
            <a:r>
              <a:rPr lang="zh-TW" altLang="en-US" sz="2800" dirty="0" smtClean="0"/>
              <a:t>過</a:t>
            </a:r>
            <a:endParaRPr lang="en-US" altLang="zh-TW" sz="2800" dirty="0" smtClean="0"/>
          </a:p>
          <a:p>
            <a:pPr marL="0" indent="0" eaLnBrk="1" hangingPunct="1">
              <a:buNone/>
            </a:pPr>
            <a:r>
              <a:rPr lang="zh-TW" altLang="en-US" sz="2800" dirty="0"/>
              <a:t> </a:t>
            </a:r>
            <a:r>
              <a:rPr lang="zh-TW" altLang="en-US" sz="2800" dirty="0" smtClean="0"/>
              <a:t>      氯酸鉀</a:t>
            </a:r>
            <a:r>
              <a:rPr lang="en-US" altLang="zh-TW" sz="2800" dirty="0" smtClean="0"/>
              <a:t>)</a:t>
            </a:r>
            <a:r>
              <a:rPr lang="zh-TW" altLang="en-US" sz="2800" dirty="0" smtClean="0"/>
              <a:t>如果</a:t>
            </a:r>
            <a:r>
              <a:rPr lang="zh-TW" altLang="en-US" sz="2800" dirty="0"/>
              <a:t>與可燃物混合，可以提高燃燒</a:t>
            </a:r>
            <a:r>
              <a:rPr lang="zh-TW" altLang="en-US" sz="2800" dirty="0" smtClean="0"/>
              <a:t>反應速率</a:t>
            </a:r>
            <a:endParaRPr lang="en-US" altLang="zh-TW" sz="2800" dirty="0" smtClean="0"/>
          </a:p>
          <a:p>
            <a:pPr marL="0" indent="0" eaLnBrk="1" hangingPunct="1">
              <a:buNone/>
            </a:pPr>
            <a:r>
              <a:rPr lang="zh-TW" altLang="en-US" sz="2800" dirty="0"/>
              <a:t> </a:t>
            </a:r>
            <a:r>
              <a:rPr lang="zh-TW" altLang="en-US" sz="2800" dirty="0" smtClean="0"/>
              <a:t>      由燃燒變為爆炸等</a:t>
            </a:r>
            <a:r>
              <a:rPr lang="zh-TW" altLang="en-US" sz="2800" dirty="0"/>
              <a:t>之預防管理</a:t>
            </a:r>
            <a:r>
              <a:rPr lang="en-US" altLang="zh-TW" sz="2800" dirty="0" smtClean="0"/>
              <a:t>)</a:t>
            </a:r>
            <a:r>
              <a:rPr lang="zh-TW" altLang="en-US" sz="2800" dirty="0"/>
              <a:t> 。</a:t>
            </a:r>
            <a:endParaRPr lang="zh-TW" altLang="en-US" sz="2800" dirty="0" smtClean="0"/>
          </a:p>
        </p:txBody>
      </p:sp>
      <p:sp>
        <p:nvSpPr>
          <p:cNvPr id="5" name="文字方塊 4"/>
          <p:cNvSpPr txBox="1"/>
          <p:nvPr/>
        </p:nvSpPr>
        <p:spPr>
          <a:xfrm>
            <a:off x="0" y="6525344"/>
            <a:ext cx="406794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761657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63356C67-7E85-4B84-84FE-A8DCCA03730E}" type="slidenum">
              <a:rPr lang="en-US" altLang="zh-TW" sz="1400" b="0">
                <a:latin typeface="Times New Roman" panose="02020603050405020304" pitchFamily="18" charset="0"/>
                <a:ea typeface="標楷體" panose="03000509000000000000" pitchFamily="65" charset="-120"/>
                <a:cs typeface="Times New Roman" panose="02020603050405020304" pitchFamily="18" charset="0"/>
              </a:rPr>
              <a:pPr eaLnBrk="1" hangingPunct="1"/>
              <a:t>30</a:t>
            </a:fld>
            <a:endParaRPr lang="en-US" altLang="zh-TW" sz="1400" b="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7891" name="Rectangle 2"/>
          <p:cNvSpPr>
            <a:spLocks noGrp="1" noChangeArrowheads="1"/>
          </p:cNvSpPr>
          <p:nvPr>
            <p:ph type="title"/>
          </p:nvPr>
        </p:nvSpPr>
        <p:spPr>
          <a:xfrm>
            <a:off x="179512" y="188640"/>
            <a:ext cx="8784976" cy="1106760"/>
          </a:xfrm>
        </p:spPr>
        <p:txBody>
          <a:bodyPr/>
          <a:lstStyle/>
          <a:p>
            <a:pPr eaLnBrk="1" hangingPunct="1"/>
            <a:r>
              <a:rPr lang="zh-TW" altLang="en-US" b="1" dirty="0" smtClean="0">
                <a:solidFill>
                  <a:srgbClr val="A40033"/>
                </a:solidFill>
                <a:latin typeface="Times New Roman" panose="02020603050405020304" pitchFamily="18" charset="0"/>
              </a:rPr>
              <a:t>實驗場所應查核</a:t>
            </a:r>
            <a:r>
              <a:rPr lang="zh-TW" altLang="en-US" b="1" dirty="0">
                <a:solidFill>
                  <a:srgbClr val="A40033"/>
                </a:solidFill>
                <a:latin typeface="Times New Roman" panose="02020603050405020304" pitchFamily="18" charset="0"/>
              </a:rPr>
              <a:t>之預防</a:t>
            </a:r>
            <a:r>
              <a:rPr lang="zh-TW" altLang="en-US" b="1" dirty="0" smtClean="0">
                <a:solidFill>
                  <a:srgbClr val="A40033"/>
                </a:solidFill>
                <a:latin typeface="Times New Roman" panose="02020603050405020304" pitchFamily="18" charset="0"/>
              </a:rPr>
              <a:t>爆炸項目</a:t>
            </a:r>
            <a:r>
              <a:rPr lang="en-US" altLang="zh-TW" b="1" dirty="0" smtClean="0">
                <a:solidFill>
                  <a:srgbClr val="A40033"/>
                </a:solidFill>
                <a:latin typeface="Times New Roman" panose="02020603050405020304" pitchFamily="18" charset="0"/>
              </a:rPr>
              <a:t>(</a:t>
            </a:r>
            <a:r>
              <a:rPr lang="zh-TW" altLang="en-US" b="1" dirty="0" smtClean="0">
                <a:solidFill>
                  <a:srgbClr val="A40033"/>
                </a:solidFill>
                <a:latin typeface="Times New Roman" panose="02020603050405020304" pitchFamily="18" charset="0"/>
              </a:rPr>
              <a:t>續</a:t>
            </a:r>
            <a:r>
              <a:rPr lang="en-US" altLang="zh-TW" b="1" dirty="0" smtClean="0">
                <a:solidFill>
                  <a:srgbClr val="A40033"/>
                </a:solidFill>
                <a:latin typeface="Times New Roman" panose="02020603050405020304" pitchFamily="18" charset="0"/>
              </a:rPr>
              <a:t>)</a:t>
            </a:r>
            <a:endParaRPr lang="zh-TW" altLang="en-US" b="1" dirty="0" smtClean="0">
              <a:solidFill>
                <a:srgbClr val="A40033"/>
              </a:solidFill>
              <a:latin typeface="Times New Roman" panose="02020603050405020304" pitchFamily="18" charset="0"/>
            </a:endParaRPr>
          </a:p>
        </p:txBody>
      </p:sp>
      <p:sp>
        <p:nvSpPr>
          <p:cNvPr id="37892" name="Rectangle 3"/>
          <p:cNvSpPr>
            <a:spLocks noGrp="1" noChangeArrowheads="1"/>
          </p:cNvSpPr>
          <p:nvPr>
            <p:ph type="body" idx="1"/>
          </p:nvPr>
        </p:nvSpPr>
        <p:spPr>
          <a:xfrm>
            <a:off x="179512" y="1295401"/>
            <a:ext cx="8784976" cy="3645768"/>
          </a:xfrm>
        </p:spPr>
        <p:txBody>
          <a:bodyPr>
            <a:normAutofit/>
          </a:bodyPr>
          <a:lstStyle/>
          <a:p>
            <a:pPr eaLnBrk="1" hangingPunct="1">
              <a:buFontTx/>
              <a:buNone/>
            </a:pPr>
            <a:r>
              <a:rPr lang="zh-TW" altLang="en-US" sz="2400" dirty="0" smtClean="0"/>
              <a:t>依實驗場所爆炸發生原因</a:t>
            </a:r>
            <a:r>
              <a:rPr lang="zh-TW" altLang="en-US" sz="2400" dirty="0"/>
              <a:t>，應納入查核之種類，</a:t>
            </a:r>
            <a:r>
              <a:rPr lang="zh-TW" altLang="en-US" sz="2400" dirty="0" smtClean="0"/>
              <a:t>可分為</a:t>
            </a:r>
            <a:r>
              <a:rPr lang="zh-TW" altLang="en-US" sz="2400" dirty="0"/>
              <a:t>：</a:t>
            </a:r>
          </a:p>
          <a:p>
            <a:pPr marL="457200" indent="-457200" eaLnBrk="1" hangingPunct="1">
              <a:buFont typeface="+mj-ea"/>
              <a:buAutoNum type="ea1ChtPeriod" startAt="4"/>
            </a:pPr>
            <a:r>
              <a:rPr lang="zh-TW" altLang="en-US" sz="2400" dirty="0" smtClean="0"/>
              <a:t>密閉</a:t>
            </a:r>
            <a:r>
              <a:rPr lang="zh-TW" altLang="en-US" sz="2400" dirty="0"/>
              <a:t>容器加熱引起之壓力容器膨出</a:t>
            </a:r>
            <a:r>
              <a:rPr lang="zh-TW" altLang="en-US" sz="2400" dirty="0" smtClean="0"/>
              <a:t>爆炸</a:t>
            </a:r>
            <a:r>
              <a:rPr lang="en-US" altLang="zh-TW" sz="2400" dirty="0"/>
              <a:t>(</a:t>
            </a:r>
            <a:r>
              <a:rPr lang="zh-TW" altLang="en-US" sz="2400" dirty="0"/>
              <a:t>如</a:t>
            </a:r>
            <a:r>
              <a:rPr lang="en-US" altLang="zh-TW" sz="2400" dirty="0" smtClean="0"/>
              <a:t>:</a:t>
            </a:r>
            <a:r>
              <a:rPr lang="zh-TW" altLang="en-US" sz="2400" dirty="0" smtClean="0"/>
              <a:t>實驗場所設置具壓力之</a:t>
            </a:r>
            <a:r>
              <a:rPr lang="zh-TW" altLang="en-US" sz="2400" dirty="0"/>
              <a:t>鋼瓶、第一種壓力容器及高壓</a:t>
            </a:r>
            <a:r>
              <a:rPr lang="zh-TW" altLang="en-US" sz="2400" dirty="0" smtClean="0"/>
              <a:t>氣體</a:t>
            </a:r>
            <a:r>
              <a:rPr lang="zh-TW" altLang="en-US" sz="2400" dirty="0"/>
              <a:t>特定設備等之預防容器膨出等之查核</a:t>
            </a:r>
            <a:r>
              <a:rPr lang="en-US" altLang="zh-TW" sz="2400" dirty="0"/>
              <a:t>)</a:t>
            </a:r>
            <a:r>
              <a:rPr lang="zh-TW" altLang="en-US" sz="2400" dirty="0" smtClean="0"/>
              <a:t>。</a:t>
            </a:r>
            <a:endParaRPr lang="en-US" altLang="zh-TW" sz="2400" dirty="0" smtClean="0"/>
          </a:p>
          <a:p>
            <a:pPr marL="457200" indent="-457200" eaLnBrk="1" hangingPunct="1">
              <a:buFont typeface="+mj-ea"/>
              <a:buAutoNum type="ea1ChtPeriod" startAt="4"/>
            </a:pPr>
            <a:r>
              <a:rPr lang="zh-TW" altLang="en-US" sz="2400" dirty="0" smtClean="0"/>
              <a:t>禁水性</a:t>
            </a:r>
            <a:r>
              <a:rPr lang="zh-TW" altLang="en-US" sz="2400" dirty="0"/>
              <a:t>物質引起之爆炸等</a:t>
            </a:r>
            <a:r>
              <a:rPr lang="zh-TW" altLang="en-US" sz="2400" dirty="0" smtClean="0"/>
              <a:t>之預防管理</a:t>
            </a:r>
            <a:r>
              <a:rPr lang="en-US" altLang="zh-TW" sz="2400" dirty="0"/>
              <a:t>(</a:t>
            </a:r>
            <a:r>
              <a:rPr lang="zh-TW" altLang="en-US" sz="2400" dirty="0"/>
              <a:t>如</a:t>
            </a:r>
            <a:r>
              <a:rPr lang="en-US" altLang="zh-TW" sz="2400" dirty="0" smtClean="0"/>
              <a:t>:</a:t>
            </a:r>
            <a:r>
              <a:rPr lang="zh-TW" altLang="en-US" sz="2400" dirty="0" smtClean="0"/>
              <a:t>鈉為禁水性物質</a:t>
            </a:r>
            <a:r>
              <a:rPr lang="zh-TW" altLang="en-US" sz="2400" dirty="0"/>
              <a:t>，若接觸水或潮濕</a:t>
            </a:r>
            <a:r>
              <a:rPr lang="zh-TW" altLang="en-US" sz="2400" dirty="0" smtClean="0"/>
              <a:t>空氣出</a:t>
            </a:r>
            <a:r>
              <a:rPr lang="zh-TW" altLang="en-US" sz="2400" dirty="0"/>
              <a:t>等之</a:t>
            </a:r>
            <a:r>
              <a:rPr lang="zh-TW" altLang="en-US" sz="2400" dirty="0" smtClean="0"/>
              <a:t>查核</a:t>
            </a:r>
            <a:r>
              <a:rPr lang="en-US" altLang="zh-TW" sz="2400" dirty="0" smtClean="0"/>
              <a:t>)</a:t>
            </a:r>
            <a:r>
              <a:rPr lang="zh-TW" altLang="en-US" sz="2400" dirty="0" smtClean="0"/>
              <a:t>。</a:t>
            </a:r>
            <a:endParaRPr lang="en-US" altLang="zh-TW" sz="2400" dirty="0" smtClean="0"/>
          </a:p>
          <a:p>
            <a:pPr marL="457200" indent="-457200" eaLnBrk="1" hangingPunct="1">
              <a:buFont typeface="+mj-ea"/>
              <a:buAutoNum type="ea1ChtPeriod" startAt="4"/>
            </a:pPr>
            <a:r>
              <a:rPr lang="zh-TW" altLang="en-US" sz="2400" dirty="0" smtClean="0"/>
              <a:t>物質</a:t>
            </a:r>
            <a:r>
              <a:rPr lang="zh-TW" altLang="en-US" sz="2400" dirty="0"/>
              <a:t>化學反應引起之爆炸</a:t>
            </a:r>
            <a:r>
              <a:rPr lang="en-US" altLang="zh-TW" sz="2400" dirty="0" smtClean="0"/>
              <a:t>(</a:t>
            </a:r>
            <a:r>
              <a:rPr lang="zh-TW" altLang="en-US" sz="2400" dirty="0" smtClean="0"/>
              <a:t>如</a:t>
            </a:r>
            <a:r>
              <a:rPr lang="en-US" altLang="zh-TW" sz="2400" dirty="0" smtClean="0"/>
              <a:t>:</a:t>
            </a:r>
            <a:r>
              <a:rPr lang="zh-TW" altLang="en-US" sz="2400" dirty="0"/>
              <a:t>過</a:t>
            </a:r>
            <a:r>
              <a:rPr lang="zh-TW" altLang="en-US" sz="2400" dirty="0" smtClean="0"/>
              <a:t>氧化物</a:t>
            </a:r>
            <a:r>
              <a:rPr lang="en-US" altLang="zh-TW" sz="2400" dirty="0" smtClean="0"/>
              <a:t>(</a:t>
            </a:r>
            <a:r>
              <a:rPr lang="zh-TW" altLang="en-US" sz="2400" dirty="0" smtClean="0"/>
              <a:t>氯酸</a:t>
            </a:r>
            <a:r>
              <a:rPr lang="zh-TW" altLang="en-US" sz="2400" dirty="0"/>
              <a:t>鉀或</a:t>
            </a:r>
            <a:r>
              <a:rPr lang="zh-TW" altLang="en-US" sz="2400" dirty="0" smtClean="0"/>
              <a:t>過氯酸鉀</a:t>
            </a:r>
            <a:r>
              <a:rPr lang="en-US" altLang="zh-TW" sz="2400" dirty="0" smtClean="0"/>
              <a:t>)</a:t>
            </a:r>
            <a:r>
              <a:rPr lang="zh-TW" altLang="en-US" sz="2400" dirty="0" smtClean="0"/>
              <a:t>如果</a:t>
            </a:r>
            <a:r>
              <a:rPr lang="zh-TW" altLang="en-US" sz="2400" dirty="0"/>
              <a:t>與可燃物混合，可以提高燃燒</a:t>
            </a:r>
            <a:r>
              <a:rPr lang="zh-TW" altLang="en-US" sz="2400" dirty="0" smtClean="0"/>
              <a:t>反應速率由燃燒變為爆炸等</a:t>
            </a:r>
            <a:r>
              <a:rPr lang="zh-TW" altLang="en-US" sz="2400" dirty="0"/>
              <a:t>之預防管理</a:t>
            </a:r>
            <a:r>
              <a:rPr lang="en-US" altLang="zh-TW" sz="2400" dirty="0" smtClean="0"/>
              <a:t>)</a:t>
            </a:r>
            <a:r>
              <a:rPr lang="zh-TW" altLang="en-US" sz="2400" dirty="0"/>
              <a:t> 。</a:t>
            </a:r>
            <a:endParaRPr lang="zh-TW" altLang="en-US" sz="2400" dirty="0" smtClean="0"/>
          </a:p>
        </p:txBody>
      </p:sp>
      <p:sp>
        <p:nvSpPr>
          <p:cNvPr id="5" name="文字方塊 4"/>
          <p:cNvSpPr txBox="1"/>
          <p:nvPr/>
        </p:nvSpPr>
        <p:spPr>
          <a:xfrm>
            <a:off x="179512" y="5517232"/>
            <a:ext cx="3168352"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71217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834170" y="6039180"/>
            <a:ext cx="2133600" cy="365125"/>
          </a:xfrm>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63356C67-7E85-4B84-84FE-A8DCCA03730E}" type="slidenum">
              <a:rPr lang="en-US" altLang="zh-TW" sz="1400" b="0">
                <a:latin typeface="Times New Roman" panose="02020603050405020304" pitchFamily="18" charset="0"/>
                <a:ea typeface="標楷體" panose="03000509000000000000" pitchFamily="65" charset="-120"/>
                <a:cs typeface="Times New Roman" panose="02020603050405020304" pitchFamily="18" charset="0"/>
              </a:rPr>
              <a:pPr eaLnBrk="1" hangingPunct="1"/>
              <a:t>31</a:t>
            </a:fld>
            <a:endParaRPr lang="en-US" altLang="zh-TW" sz="1400" b="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7891" name="Rectangle 2"/>
          <p:cNvSpPr>
            <a:spLocks noGrp="1" noChangeArrowheads="1"/>
          </p:cNvSpPr>
          <p:nvPr>
            <p:ph type="title"/>
          </p:nvPr>
        </p:nvSpPr>
        <p:spPr>
          <a:xfrm>
            <a:off x="179512" y="188640"/>
            <a:ext cx="8784976" cy="1106760"/>
          </a:xfrm>
        </p:spPr>
        <p:txBody>
          <a:bodyPr/>
          <a:lstStyle/>
          <a:p>
            <a:pPr eaLnBrk="1" hangingPunct="1"/>
            <a:r>
              <a:rPr lang="zh-TW" altLang="en-US" b="1" dirty="0" smtClean="0">
                <a:solidFill>
                  <a:srgbClr val="A40033"/>
                </a:solidFill>
                <a:latin typeface="Times New Roman" panose="02020603050405020304" pitchFamily="18" charset="0"/>
              </a:rPr>
              <a:t>實驗場所應查核之消防安全設備</a:t>
            </a:r>
          </a:p>
        </p:txBody>
      </p:sp>
      <p:sp>
        <p:nvSpPr>
          <p:cNvPr id="37892" name="Rectangle 3"/>
          <p:cNvSpPr>
            <a:spLocks noGrp="1" noChangeArrowheads="1"/>
          </p:cNvSpPr>
          <p:nvPr>
            <p:ph type="body" idx="1"/>
          </p:nvPr>
        </p:nvSpPr>
        <p:spPr/>
        <p:txBody>
          <a:bodyPr/>
          <a:lstStyle/>
          <a:p>
            <a:pPr eaLnBrk="1" hangingPunct="1">
              <a:buFontTx/>
              <a:buNone/>
            </a:pPr>
            <a:r>
              <a:rPr lang="zh-TW" altLang="en-US" sz="2800" dirty="0" smtClean="0"/>
              <a:t>消防安全設備種類就用途及功能區分，可區分為：</a:t>
            </a:r>
          </a:p>
          <a:p>
            <a:pPr marL="0" indent="0" eaLnBrk="1" hangingPunct="1">
              <a:buNone/>
            </a:pPr>
            <a:r>
              <a:rPr lang="zh-TW" altLang="en-US" sz="2800" dirty="0" smtClean="0"/>
              <a:t>一、滅火設備。</a:t>
            </a:r>
          </a:p>
          <a:p>
            <a:pPr marL="0" indent="0" eaLnBrk="1" hangingPunct="1">
              <a:buNone/>
            </a:pPr>
            <a:r>
              <a:rPr lang="zh-TW" altLang="en-US" sz="2800" dirty="0" smtClean="0"/>
              <a:t>二、警報設備。</a:t>
            </a:r>
          </a:p>
          <a:p>
            <a:pPr marL="0" indent="0" eaLnBrk="1" hangingPunct="1">
              <a:buNone/>
            </a:pPr>
            <a:r>
              <a:rPr lang="zh-TW" altLang="en-US" sz="2800" dirty="0" smtClean="0"/>
              <a:t>三、避難逃生設備。</a:t>
            </a:r>
          </a:p>
          <a:p>
            <a:pPr marL="0" indent="0" eaLnBrk="1" hangingPunct="1">
              <a:buNone/>
            </a:pPr>
            <a:r>
              <a:rPr lang="zh-TW" altLang="en-US" sz="2800" dirty="0" smtClean="0"/>
              <a:t>四、消防搶救上之必要設備。 </a:t>
            </a:r>
          </a:p>
          <a:p>
            <a:pPr marL="0" indent="0" eaLnBrk="1" hangingPunct="1">
              <a:buNone/>
            </a:pPr>
            <a:r>
              <a:rPr lang="zh-TW" altLang="en-US" sz="2800" dirty="0" smtClean="0"/>
              <a:t>五、其他經中央消防主管機關認定之消防安全設備。 </a:t>
            </a:r>
          </a:p>
        </p:txBody>
      </p:sp>
      <p:sp>
        <p:nvSpPr>
          <p:cNvPr id="5" name="文字方塊 4"/>
          <p:cNvSpPr txBox="1"/>
          <p:nvPr/>
        </p:nvSpPr>
        <p:spPr>
          <a:xfrm>
            <a:off x="251520" y="5373216"/>
            <a:ext cx="3059832"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86803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732240" y="6021288"/>
            <a:ext cx="2133600" cy="365125"/>
          </a:xfrm>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17092ACA-1FA7-4A17-9F1F-B85748BA3C6C}" type="slidenum">
              <a:rPr lang="en-US" altLang="zh-TW" sz="1400" b="0">
                <a:latin typeface="Times New Roman" panose="02020603050405020304" pitchFamily="18" charset="0"/>
                <a:ea typeface="標楷體" panose="03000509000000000000" pitchFamily="65" charset="-120"/>
                <a:cs typeface="Times New Roman" panose="02020603050405020304" pitchFamily="18" charset="0"/>
              </a:rPr>
              <a:pPr eaLnBrk="1" hangingPunct="1"/>
              <a:t>32</a:t>
            </a:fld>
            <a:endParaRPr lang="en-US" altLang="zh-TW" sz="1400" b="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8915" name="Rectangle 2"/>
          <p:cNvSpPr>
            <a:spLocks noGrp="1" noChangeArrowheads="1"/>
          </p:cNvSpPr>
          <p:nvPr>
            <p:ph type="title"/>
          </p:nvPr>
        </p:nvSpPr>
        <p:spPr/>
        <p:txBody>
          <a:bodyPr/>
          <a:lstStyle/>
          <a:p>
            <a:pPr eaLnBrk="1" hangingPunct="1"/>
            <a:r>
              <a:rPr lang="zh-TW" altLang="en-US" b="1" smtClean="0">
                <a:solidFill>
                  <a:srgbClr val="000066"/>
                </a:solidFill>
                <a:latin typeface="Times New Roman" panose="02020603050405020304" pitchFamily="18" charset="0"/>
              </a:rPr>
              <a:t>一、滅火設備</a:t>
            </a:r>
          </a:p>
        </p:txBody>
      </p:sp>
      <p:sp>
        <p:nvSpPr>
          <p:cNvPr id="38916" name="Rectangle 3"/>
          <p:cNvSpPr>
            <a:spLocks noGrp="1" noChangeArrowheads="1"/>
          </p:cNvSpPr>
          <p:nvPr>
            <p:ph type="body" idx="1"/>
          </p:nvPr>
        </p:nvSpPr>
        <p:spPr/>
        <p:txBody>
          <a:bodyPr>
            <a:normAutofit fontScale="85000" lnSpcReduction="20000"/>
          </a:bodyPr>
          <a:lstStyle/>
          <a:p>
            <a:pPr eaLnBrk="1" hangingPunct="1">
              <a:lnSpc>
                <a:spcPct val="150000"/>
              </a:lnSpc>
              <a:spcBef>
                <a:spcPts val="0"/>
              </a:spcBef>
            </a:pPr>
            <a:r>
              <a:rPr lang="zh-TW" altLang="en-US" sz="2800" dirty="0" smtClean="0"/>
              <a:t>滅火設備：指以水或其他滅火藥劑滅火之器具或設備。 </a:t>
            </a:r>
            <a:br>
              <a:rPr lang="zh-TW" altLang="en-US" sz="2800" dirty="0" smtClean="0"/>
            </a:br>
            <a:r>
              <a:rPr lang="zh-TW" altLang="en-US" sz="2800" dirty="0" smtClean="0"/>
              <a:t>（一）滅火器、消防砂。 </a:t>
            </a:r>
            <a:br>
              <a:rPr lang="zh-TW" altLang="en-US" sz="2800" dirty="0" smtClean="0"/>
            </a:br>
            <a:r>
              <a:rPr lang="zh-TW" altLang="en-US" sz="2800" dirty="0" smtClean="0"/>
              <a:t>（二）室內消防栓設備。 </a:t>
            </a:r>
            <a:br>
              <a:rPr lang="zh-TW" altLang="en-US" sz="2800" dirty="0" smtClean="0"/>
            </a:br>
            <a:r>
              <a:rPr lang="zh-TW" altLang="en-US" sz="2800" dirty="0" smtClean="0"/>
              <a:t>（三）室外消防栓設備。 </a:t>
            </a:r>
            <a:br>
              <a:rPr lang="zh-TW" altLang="en-US" sz="2800" dirty="0" smtClean="0"/>
            </a:br>
            <a:r>
              <a:rPr lang="zh-TW" altLang="en-US" sz="2800" dirty="0" smtClean="0"/>
              <a:t>（四）自動灑水設備。 </a:t>
            </a:r>
            <a:br>
              <a:rPr lang="zh-TW" altLang="en-US" sz="2800" dirty="0" smtClean="0"/>
            </a:br>
            <a:r>
              <a:rPr lang="zh-TW" altLang="en-US" sz="2800" dirty="0" smtClean="0"/>
              <a:t>（五）水霧滅火設備。 </a:t>
            </a:r>
            <a:br>
              <a:rPr lang="zh-TW" altLang="en-US" sz="2800" dirty="0" smtClean="0"/>
            </a:br>
            <a:r>
              <a:rPr lang="zh-TW" altLang="en-US" sz="2800" dirty="0" smtClean="0"/>
              <a:t>（六）二氧化碳滅火設備。 </a:t>
            </a:r>
            <a:br>
              <a:rPr lang="zh-TW" altLang="en-US" sz="2800" dirty="0" smtClean="0"/>
            </a:br>
            <a:r>
              <a:rPr lang="zh-TW" altLang="en-US" sz="2800" dirty="0" smtClean="0"/>
              <a:t>（七）泡沫滅火設備。 </a:t>
            </a:r>
            <a:br>
              <a:rPr lang="zh-TW" altLang="en-US" sz="2800" dirty="0" smtClean="0"/>
            </a:br>
            <a:r>
              <a:rPr lang="zh-TW" altLang="en-US" sz="2800" dirty="0" smtClean="0"/>
              <a:t>（八）乾粉滅火設備。</a:t>
            </a:r>
          </a:p>
        </p:txBody>
      </p:sp>
      <p:sp>
        <p:nvSpPr>
          <p:cNvPr id="5" name="文字方塊 4"/>
          <p:cNvSpPr txBox="1"/>
          <p:nvPr/>
        </p:nvSpPr>
        <p:spPr>
          <a:xfrm>
            <a:off x="323528" y="6030580"/>
            <a:ext cx="3203848"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978683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876256" y="6165304"/>
            <a:ext cx="2133600" cy="365125"/>
          </a:xfrm>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F20A909F-31C4-4297-B342-939B1FD1A5AB}" type="slidenum">
              <a:rPr lang="en-US" altLang="zh-TW" sz="1400" b="0">
                <a:latin typeface="Times New Roman" panose="02020603050405020304" pitchFamily="18" charset="0"/>
              </a:rPr>
              <a:pPr eaLnBrk="1" hangingPunct="1"/>
              <a:t>33</a:t>
            </a:fld>
            <a:endParaRPr lang="en-US" altLang="zh-TW" sz="1400" b="0">
              <a:latin typeface="Times New Roman" panose="02020603050405020304" pitchFamily="18" charset="0"/>
            </a:endParaRPr>
          </a:p>
        </p:txBody>
      </p:sp>
      <p:sp>
        <p:nvSpPr>
          <p:cNvPr id="52227" name="Rectangle 2"/>
          <p:cNvSpPr>
            <a:spLocks noGrp="1" noChangeArrowheads="1"/>
          </p:cNvSpPr>
          <p:nvPr>
            <p:ph type="title"/>
          </p:nvPr>
        </p:nvSpPr>
        <p:spPr/>
        <p:txBody>
          <a:bodyPr/>
          <a:lstStyle/>
          <a:p>
            <a:pPr eaLnBrk="1" hangingPunct="1"/>
            <a:r>
              <a:rPr lang="zh-TW" altLang="en-US" sz="4000" b="1" smtClean="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二、警報設備</a:t>
            </a:r>
          </a:p>
        </p:txBody>
      </p:sp>
      <p:sp>
        <p:nvSpPr>
          <p:cNvPr id="52228" name="Rectangle 3"/>
          <p:cNvSpPr>
            <a:spLocks noGrp="1" noChangeArrowheads="1"/>
          </p:cNvSpPr>
          <p:nvPr>
            <p:ph type="body" idx="1"/>
          </p:nvPr>
        </p:nvSpPr>
        <p:spPr/>
        <p:txBody>
          <a:bodyPr/>
          <a:lstStyle/>
          <a:p>
            <a:pPr eaLnBrk="1" hangingPunct="1">
              <a:lnSpc>
                <a:spcPct val="150000"/>
              </a:lnSpc>
              <a:spcBef>
                <a:spcPts val="0"/>
              </a:spcBef>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警報設備：指報知火災發生之器具或設備。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（一）火警自動警報設備。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（二）手動報警設備。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（三）緊急廣播設備。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（四）瓦斯漏氣火警自動警報設。</a:t>
            </a:r>
          </a:p>
        </p:txBody>
      </p:sp>
      <p:sp>
        <p:nvSpPr>
          <p:cNvPr id="5" name="文字方塊 4"/>
          <p:cNvSpPr txBox="1"/>
          <p:nvPr/>
        </p:nvSpPr>
        <p:spPr>
          <a:xfrm>
            <a:off x="251520" y="5517232"/>
            <a:ext cx="3096344"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1325680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660232" y="6145440"/>
            <a:ext cx="2133600" cy="365125"/>
          </a:xfrm>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05E779F1-DA35-41CC-BBB7-92D95A0256A8}" type="slidenum">
              <a:rPr lang="en-US" altLang="zh-TW" sz="1400" b="0">
                <a:latin typeface="Times New Roman" panose="02020603050405020304" pitchFamily="18" charset="0"/>
              </a:rPr>
              <a:pPr eaLnBrk="1" hangingPunct="1"/>
              <a:t>34</a:t>
            </a:fld>
            <a:endParaRPr lang="en-US" altLang="zh-TW" sz="1400" b="0" dirty="0">
              <a:latin typeface="Times New Roman" panose="02020603050405020304" pitchFamily="18" charset="0"/>
            </a:endParaRPr>
          </a:p>
        </p:txBody>
      </p:sp>
      <p:sp>
        <p:nvSpPr>
          <p:cNvPr id="53251" name="Rectangle 2"/>
          <p:cNvSpPr>
            <a:spLocks noGrp="1" noChangeArrowheads="1"/>
          </p:cNvSpPr>
          <p:nvPr>
            <p:ph type="title"/>
          </p:nvPr>
        </p:nvSpPr>
        <p:spPr/>
        <p:txBody>
          <a:bodyPr/>
          <a:lstStyle/>
          <a:p>
            <a:pPr eaLnBrk="1" hangingPunct="1"/>
            <a:r>
              <a:rPr lang="zh-TW" altLang="en-US" sz="4000" b="1" smtClean="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三、避難逃生設備</a:t>
            </a:r>
          </a:p>
        </p:txBody>
      </p:sp>
      <p:sp>
        <p:nvSpPr>
          <p:cNvPr id="53252" name="Rectangle 3"/>
          <p:cNvSpPr>
            <a:spLocks noGrp="1" noChangeArrowheads="1"/>
          </p:cNvSpPr>
          <p:nvPr>
            <p:ph type="body" idx="1"/>
          </p:nvPr>
        </p:nvSpPr>
        <p:spPr>
          <a:xfrm>
            <a:off x="467544" y="1412776"/>
            <a:ext cx="8424936" cy="4525963"/>
          </a:xfrm>
        </p:spPr>
        <p:txBody>
          <a:bodyPr>
            <a:normAutofit lnSpcReduction="10000"/>
          </a:bodyPr>
          <a:lstStyle/>
          <a:p>
            <a:pPr eaLnBrk="1" hangingPunct="1">
              <a:lnSpc>
                <a:spcPct val="150000"/>
              </a:lnSpc>
              <a:spcBef>
                <a:spcPts val="0"/>
              </a:spcBef>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避難逃生設備：指火災發生時為避難而使用之器具或設備。 </a:t>
            </a:r>
            <a:endParaRPr lang="en-US" altLang="zh-TW" sz="2800" dirty="0"/>
          </a:p>
          <a:p>
            <a:pPr marL="623888" indent="-261938" eaLnBrk="1" hangingPunct="1">
              <a:lnSpc>
                <a:spcPct val="150000"/>
              </a:lnSpc>
              <a:spcBef>
                <a:spcPts val="0"/>
              </a:spcBef>
              <a:buFont typeface="+mj-lt"/>
              <a:buAutoNum type="arabicPeriod"/>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標示設備：出口標示燈、避難方向指示燈、避難指標。 </a:t>
            </a:r>
            <a:endParaRPr lang="en-US" altLang="zh-TW" sz="2800" dirty="0"/>
          </a:p>
          <a:p>
            <a:pPr marL="623888" indent="-261938">
              <a:lnSpc>
                <a:spcPct val="160000"/>
              </a:lnSpc>
              <a:spcBef>
                <a:spcPts val="0"/>
              </a:spcBef>
              <a:buFont typeface="+mj-lt"/>
              <a:buAutoNum type="arabicPeriod"/>
            </a:pPr>
            <a:r>
              <a:rPr lang="zh-TW" altLang="en-US" sz="2800" dirty="0"/>
              <a:t>避難器具：指滑台、避難橋、救助袋、緩降機、避難繩索、滑杆及其他避難器具。 </a:t>
            </a:r>
            <a:endParaRPr lang="en-US" altLang="zh-TW" sz="2800" dirty="0"/>
          </a:p>
          <a:p>
            <a:pPr marL="623888" indent="-261938">
              <a:lnSpc>
                <a:spcPct val="160000"/>
              </a:lnSpc>
              <a:spcBef>
                <a:spcPts val="0"/>
              </a:spcBef>
              <a:buFont typeface="+mj-lt"/>
              <a:buAutoNum type="arabicPeriod"/>
            </a:pPr>
            <a:r>
              <a:rPr lang="zh-TW" altLang="en-US" sz="2800" dirty="0"/>
              <a:t>緊急照明設備。 </a:t>
            </a:r>
          </a:p>
        </p:txBody>
      </p:sp>
      <p:sp>
        <p:nvSpPr>
          <p:cNvPr id="5" name="文字方塊 4"/>
          <p:cNvSpPr txBox="1"/>
          <p:nvPr/>
        </p:nvSpPr>
        <p:spPr>
          <a:xfrm>
            <a:off x="0" y="6525344"/>
            <a:ext cx="3275856"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9362549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45C08A8F-1F94-4AEC-AB69-D00D04000275}" type="slidenum">
              <a:rPr lang="en-US" altLang="zh-TW" sz="1400" b="0">
                <a:latin typeface="Times New Roman" panose="02020603050405020304" pitchFamily="18" charset="0"/>
              </a:rPr>
              <a:pPr eaLnBrk="1" hangingPunct="1"/>
              <a:t>35</a:t>
            </a:fld>
            <a:endParaRPr lang="en-US" altLang="zh-TW" sz="1400" b="0">
              <a:latin typeface="Times New Roman" panose="02020603050405020304" pitchFamily="18" charset="0"/>
            </a:endParaRPr>
          </a:p>
        </p:txBody>
      </p:sp>
      <p:sp>
        <p:nvSpPr>
          <p:cNvPr id="56323" name="Rectangle 2"/>
          <p:cNvSpPr>
            <a:spLocks noGrp="1" noChangeArrowheads="1"/>
          </p:cNvSpPr>
          <p:nvPr>
            <p:ph type="title"/>
          </p:nvPr>
        </p:nvSpPr>
        <p:spPr/>
        <p:txBody>
          <a:bodyPr/>
          <a:lstStyle/>
          <a:p>
            <a:pPr eaLnBrk="1" hangingPunct="1"/>
            <a:r>
              <a:rPr lang="zh-TW" altLang="en-US" sz="4000" b="1" smtClean="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四、消防搶救上之必要設備</a:t>
            </a:r>
          </a:p>
        </p:txBody>
      </p:sp>
      <p:sp>
        <p:nvSpPr>
          <p:cNvPr id="56324" name="Rectangle 3"/>
          <p:cNvSpPr>
            <a:spLocks noGrp="1" noChangeArrowheads="1"/>
          </p:cNvSpPr>
          <p:nvPr>
            <p:ph type="body" idx="1"/>
          </p:nvPr>
        </p:nvSpPr>
        <p:spPr/>
        <p:txBody>
          <a:bodyPr>
            <a:normAutofit fontScale="92500" lnSpcReduction="20000"/>
          </a:bodyPr>
          <a:lstStyle/>
          <a:p>
            <a:pPr eaLnBrk="1" hangingPunct="1">
              <a:lnSpc>
                <a:spcPct val="150000"/>
              </a:lnSpc>
              <a:spcBef>
                <a:spcPts val="0"/>
              </a:spcBef>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消防搶救上之必要設備：指火警發生時，消防人員從事 搶救活動上必要之器具或設備。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（一）連結送水口。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（二）消防專用水池。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（三）排煙設備（緊急昇降機間、特別安全梯間排煙設備 、室內排煙設備）。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（四）緊急電源插座。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（五）無線電通信輔助設備。 </a:t>
            </a:r>
          </a:p>
        </p:txBody>
      </p:sp>
      <p:sp>
        <p:nvSpPr>
          <p:cNvPr id="5" name="文字方塊 4"/>
          <p:cNvSpPr txBox="1"/>
          <p:nvPr/>
        </p:nvSpPr>
        <p:spPr>
          <a:xfrm>
            <a:off x="0" y="6525344"/>
            <a:ext cx="3563888"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31684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標題 1"/>
          <p:cNvSpPr>
            <a:spLocks noGrp="1"/>
          </p:cNvSpPr>
          <p:nvPr>
            <p:ph type="title"/>
          </p:nvPr>
        </p:nvSpPr>
        <p:spPr>
          <a:xfrm>
            <a:off x="457200" y="274638"/>
            <a:ext cx="8229600" cy="778098"/>
          </a:xfrm>
        </p:spPr>
        <p:txBody>
          <a:bodyPr/>
          <a:lstStyle/>
          <a:p>
            <a:r>
              <a:rPr lang="zh-TW" altLang="en-US" sz="3600" dirty="0" smtClean="0">
                <a:latin typeface="Times New Roman" panose="02020603050405020304" pitchFamily="18" charset="0"/>
              </a:rPr>
              <a:t>實驗場所火災爆炸預防管理查核重點</a:t>
            </a: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2695911106"/>
              </p:ext>
            </p:extLst>
          </p:nvPr>
        </p:nvGraphicFramePr>
        <p:xfrm>
          <a:off x="179512" y="1052740"/>
          <a:ext cx="8784976" cy="5320534"/>
        </p:xfrm>
        <a:graphic>
          <a:graphicData uri="http://schemas.openxmlformats.org/drawingml/2006/table">
            <a:tbl>
              <a:tblPr firstRow="1" bandRow="1">
                <a:tableStyleId>{5C22544A-7EE6-4342-B048-85BDC9FD1C3A}</a:tableStyleId>
              </a:tblPr>
              <a:tblGrid>
                <a:gridCol w="632700"/>
                <a:gridCol w="8152276"/>
              </a:tblGrid>
              <a:tr h="914639">
                <a:tc>
                  <a:txBody>
                    <a:bodyPr/>
                    <a:lstStyle/>
                    <a:p>
                      <a:pPr algn="ctr"/>
                      <a:r>
                        <a:rPr lang="en-US" altLang="zh-TW"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2400" b="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建立安全衛生管理制度與組織</a:t>
                      </a:r>
                      <a:r>
                        <a:rPr lang="en-US" altLang="zh-TW"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含</a:t>
                      </a:r>
                      <a:r>
                        <a:rPr lang="en-US" altLang="zh-TW"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設置防火管理員、防火防爆區劃及自動檢查</a:t>
                      </a:r>
                      <a:r>
                        <a:rPr lang="en-US" altLang="zh-TW"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7067">
                <a:tc>
                  <a:txBody>
                    <a:bodyPr/>
                    <a:lstStyle/>
                    <a:p>
                      <a:pPr algn="ct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落實機械設備檢查檢點</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含</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合格證</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操人員資格與型式檢定</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電氣自動檢查</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0593">
                <a:tc>
                  <a:txBody>
                    <a:bodyPr/>
                    <a:lstStyle/>
                    <a:p>
                      <a:pPr algn="ct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屬危險性工作場所</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落實製程安全評估及風險管理制度</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0593">
                <a:tc>
                  <a:txBody>
                    <a:bodyPr/>
                    <a:lstStyle/>
                    <a:p>
                      <a:pPr algn="ct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4</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PDCA</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＆黁</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SOP</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控管承攬及變更作業煙火管制事項</a:t>
                      </a:r>
                      <a:endPar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488">
                <a:tc>
                  <a:txBody>
                    <a:bodyPr/>
                    <a:lstStyle/>
                    <a:p>
                      <a:pPr algn="ct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危害物</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不相容物分區儲用存取用</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管控及建立作業量化規範</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0593">
                <a:tc>
                  <a:txBody>
                    <a:bodyPr/>
                    <a:lstStyle/>
                    <a:p>
                      <a:pPr algn="ct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教育訓練</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含</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承攬人之應實施消防訓練項目</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0593">
                <a:tc>
                  <a:txBody>
                    <a:bodyPr/>
                    <a:lstStyle/>
                    <a:p>
                      <a:pPr algn="ct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7</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自動檢查</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含</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採購管理</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變更管理等之火災爆炸預防事項</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0593">
                <a:tc>
                  <a:txBody>
                    <a:bodyPr/>
                    <a:lstStyle/>
                    <a:p>
                      <a:pPr algn="ct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8</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建立事業單位各部門工安衛協調制度</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準化</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程序</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-&gt;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標準</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-&gt;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表單</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說寫做合一</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及改善制度</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65925" name="投影片編號版面配置區 5"/>
          <p:cNvSpPr>
            <a:spLocks noGrp="1"/>
          </p:cNvSpPr>
          <p:nvPr>
            <p:ph type="sldNum" sz="quarter" idx="12"/>
          </p:nvPr>
        </p:nvSpPr>
        <p:spPr>
          <a:xfrm>
            <a:off x="6948264" y="6301093"/>
            <a:ext cx="2088232" cy="3600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新細明體" panose="02020500000000000000" pitchFamily="18" charset="-120"/>
              </a:defRPr>
            </a:lvl1pPr>
            <a:lvl2pPr marL="742950" indent="-285750" eaLnBrk="0" hangingPunct="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新細明體" panose="02020500000000000000" pitchFamily="18" charset="-120"/>
              </a:defRPr>
            </a:lvl2pPr>
            <a:lvl3pPr marL="1143000" indent="-228600" eaLnBrk="0" hangingPunct="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新細明體" panose="02020500000000000000" pitchFamily="18" charset="-120"/>
              </a:defRPr>
            </a:lvl3pPr>
            <a:lvl4pPr marL="1600200" indent="-228600" eaLnBrk="0" hangingPunct="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新細明體" panose="02020500000000000000" pitchFamily="18" charset="-120"/>
              </a:defRPr>
            </a:lvl4pPr>
            <a:lvl5pPr marL="2057400" indent="-228600" eaLnBrk="0" hangingPunct="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9pPr>
          </a:lstStyle>
          <a:p>
            <a:pPr eaLnBrk="1" hangingPunct="1">
              <a:spcBef>
                <a:spcPct val="0"/>
              </a:spcBef>
              <a:buClrTx/>
              <a:buFontTx/>
              <a:buNone/>
            </a:pPr>
            <a:fld id="{D9D76CC0-6ED9-47B7-B367-8B6F3A561E80}" type="slidenum">
              <a:rPr kumimoji="0" lang="en-US" altLang="zh-TW" sz="1200">
                <a:latin typeface="Times New Roman" panose="02020603050405020304" pitchFamily="18" charset="0"/>
                <a:ea typeface="標楷體" panose="03000509000000000000" pitchFamily="65" charset="-120"/>
                <a:cs typeface="Times New Roman" panose="02020603050405020304" pitchFamily="18" charset="0"/>
              </a:rPr>
              <a:pPr eaLnBrk="1" hangingPunct="1">
                <a:spcBef>
                  <a:spcPct val="0"/>
                </a:spcBef>
                <a:buClrTx/>
                <a:buFontTx/>
                <a:buNone/>
              </a:pPr>
              <a:t>36</a:t>
            </a:fld>
            <a:endParaRPr kumimoji="0"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108647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274638"/>
            <a:ext cx="7742634" cy="1143000"/>
          </a:xfrm>
          <a:noFill/>
        </p:spPr>
        <p:txBody>
          <a:bodyPr/>
          <a:lstStyle/>
          <a:p>
            <a:pPr>
              <a:defRPr/>
            </a:pPr>
            <a:r>
              <a:rPr lang="zh-TW" altLang="en-US" sz="36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職業安全衛生法規對實驗場所之防爆區域有關電氣</a:t>
            </a:r>
            <a:r>
              <a:rPr lang="zh-TW" altLang="en-US" sz="36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規定</a:t>
            </a:r>
            <a:r>
              <a:rPr lang="en-US" altLang="zh-TW" sz="36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3600" b="1" kern="120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1837738400"/>
              </p:ext>
            </p:extLst>
          </p:nvPr>
        </p:nvGraphicFramePr>
        <p:xfrm>
          <a:off x="142875" y="1556793"/>
          <a:ext cx="8715375" cy="4799557"/>
        </p:xfrm>
        <a:graphic>
          <a:graphicData uri="http://schemas.openxmlformats.org/drawingml/2006/table">
            <a:tbl>
              <a:tblPr/>
              <a:tblGrid>
                <a:gridCol w="1404789"/>
                <a:gridCol w="3310086"/>
                <a:gridCol w="4000500"/>
              </a:tblGrid>
              <a:tr h="834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法規條款</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法</a:t>
                      </a:r>
                      <a:r>
                        <a:rPr kumimoji="0" lang="en-US"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r>
                        <a:rPr kumimoji="0" 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規</a:t>
                      </a:r>
                      <a:r>
                        <a:rPr kumimoji="0" lang="en-US"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r>
                        <a:rPr kumimoji="0" 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內</a:t>
                      </a:r>
                      <a:r>
                        <a:rPr kumimoji="0" lang="en-US"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r>
                        <a:rPr kumimoji="0" 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容</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說</a:t>
                      </a:r>
                      <a:r>
                        <a:rPr kumimoji="0" lang="en-US"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r>
                        <a:rPr kumimoji="0" 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明</a:t>
                      </a:r>
                      <a:r>
                        <a:rPr kumimoji="0"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zh-TW" altLang="en-US"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要點</a:t>
                      </a:r>
                      <a:endParaRPr kumimoji="0" 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39652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職業</a:t>
                      </a:r>
                      <a:r>
                        <a:rPr kumimoji="0" lang="zh-TW" sz="2400" b="0"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安全衛生設施規則第</a:t>
                      </a:r>
                      <a:r>
                        <a:rPr kumimoji="0" lang="en-US" altLang="zh-TW" sz="2400" b="0"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177</a:t>
                      </a:r>
                      <a:r>
                        <a:rPr kumimoji="0" lang="zh-TW" sz="2400" b="0"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條（△）</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存有引火性液體之蒸氣或有可燃性氣體滯留而有爆炸、火災之虞者，未於作業前測定其濃度。</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指定專人對於蒸氣、氣體之濃度，於作業前測</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2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蒸氣或氣體之濃度達爆炸下限值之百分之三十以上時，應即刻使勞工退避至安全場所，並停止使用煙火及其他為點火源之虞之機具，應加強通風。</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bl>
          </a:graphicData>
        </a:graphic>
      </p:graphicFrame>
      <p:sp>
        <p:nvSpPr>
          <p:cNvPr id="162847" name="投影片編號版面配置區 5"/>
          <p:cNvSpPr>
            <a:spLocks noGrp="1"/>
          </p:cNvSpPr>
          <p:nvPr>
            <p:ph type="sldNum" sz="quarter" idx="12"/>
          </p:nvPr>
        </p:nvSpPr>
        <p:spPr>
          <a:xfrm>
            <a:off x="6758880" y="630932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新細明體" panose="02020500000000000000" pitchFamily="18" charset="-120"/>
              </a:defRPr>
            </a:lvl1pPr>
            <a:lvl2pPr marL="742950" indent="-285750" eaLnBrk="0" hangingPunct="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新細明體" panose="02020500000000000000" pitchFamily="18" charset="-120"/>
              </a:defRPr>
            </a:lvl2pPr>
            <a:lvl3pPr marL="1143000" indent="-228600" eaLnBrk="0" hangingPunct="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新細明體" panose="02020500000000000000" pitchFamily="18" charset="-120"/>
              </a:defRPr>
            </a:lvl3pPr>
            <a:lvl4pPr marL="1600200" indent="-228600" eaLnBrk="0" hangingPunct="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新細明體" panose="02020500000000000000" pitchFamily="18" charset="-120"/>
              </a:defRPr>
            </a:lvl4pPr>
            <a:lvl5pPr marL="2057400" indent="-228600" eaLnBrk="0" hangingPunct="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9pPr>
          </a:lstStyle>
          <a:p>
            <a:pPr eaLnBrk="1" hangingPunct="1">
              <a:spcBef>
                <a:spcPct val="0"/>
              </a:spcBef>
              <a:buClrTx/>
              <a:buFontTx/>
              <a:buNone/>
            </a:pPr>
            <a:fld id="{6AEFF6F9-AC28-45BC-881E-F3AD63E77785}" type="slidenum">
              <a:rPr kumimoji="0" lang="en-US" altLang="zh-TW" sz="1200"/>
              <a:pPr eaLnBrk="1" hangingPunct="1">
                <a:spcBef>
                  <a:spcPct val="0"/>
                </a:spcBef>
                <a:buClrTx/>
                <a:buFontTx/>
                <a:buNone/>
              </a:pPr>
              <a:t>37</a:t>
            </a:fld>
            <a:endParaRPr kumimoji="0" lang="en-US" altLang="zh-TW" sz="1200" dirty="0"/>
          </a:p>
        </p:txBody>
      </p:sp>
      <p:sp>
        <p:nvSpPr>
          <p:cNvPr id="5" name="文字方塊 4"/>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800204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116632"/>
            <a:ext cx="7814641" cy="1143000"/>
          </a:xfrm>
          <a:noFill/>
        </p:spPr>
        <p:txBody>
          <a:bodyPr/>
          <a:lstStyle/>
          <a:p>
            <a:pPr>
              <a:defRPr/>
            </a:pPr>
            <a:r>
              <a:rPr lang="zh-TW" altLang="en-US" sz="36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職業安全衛生法規對實驗場所之防爆區域有關電氣規定</a:t>
            </a:r>
            <a:r>
              <a:rPr lang="en-US" altLang="zh-TW" sz="36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350699898"/>
              </p:ext>
            </p:extLst>
          </p:nvPr>
        </p:nvGraphicFramePr>
        <p:xfrm>
          <a:off x="142875" y="1259631"/>
          <a:ext cx="8715375" cy="4977682"/>
        </p:xfrm>
        <a:graphic>
          <a:graphicData uri="http://schemas.openxmlformats.org/drawingml/2006/table">
            <a:tbl>
              <a:tblPr/>
              <a:tblGrid>
                <a:gridCol w="1639888"/>
                <a:gridCol w="4170362"/>
                <a:gridCol w="2905125"/>
              </a:tblGrid>
              <a:tr h="4165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法規條款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法</a:t>
                      </a: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規</a:t>
                      </a: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內</a:t>
                      </a: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容</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說</a:t>
                      </a: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明</a:t>
                      </a:r>
                      <a:r>
                        <a:rPr kumimoji="0" lang="en-US" alt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kumimoji="0" lang="zh-TW" altLang="en-US"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要點</a:t>
                      </a:r>
                      <a:endParaRPr kumimoji="0" lang="zh-TW"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r h="9997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職業</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安全衛生設施規則第</a:t>
                      </a:r>
                      <a:r>
                        <a:rPr kumimoji="0" lang="en-US" alt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239</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條</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雇主對於</a:t>
                      </a:r>
                      <a:r>
                        <a:rPr kumimoji="0" lang="zh-TW" sz="20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電氣設備裝置及線路，未依電業法規規定施工，所使用電氣器材及電線等，並應符合國家標準規格。</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是否依屋內線路裝置規則第五章特殊場所內容之規定施工。</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r h="13693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職業</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安全衛生設施規則第</a:t>
                      </a:r>
                      <a:r>
                        <a:rPr kumimoji="0" lang="en-US" alt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264</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條</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對於電力設備（未滿六百伏特，六百至二萬二千八百伏特，超過二萬二千八百伏特之用電場所）未設專任（初、中、高級）技術員或委託電氣技術顧問團體或電機技師負責責任分界點以下電氣設備之安全維護。</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是否設專任（初、中、高級）技術員或委託電氣技術顧問團體或電機技師負責責任分界點以下電氣設備之安全維護。</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r h="21920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職業</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勞工安全衛生設施規則第</a:t>
                      </a:r>
                      <a:r>
                        <a:rPr kumimoji="0" lang="en-US" alt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274</a:t>
                      </a: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條</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對於電氣技術人員或其他電氣負責人員，應遵守下列事項：</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一、隨時檢修電氣設備，遇有電氣火災或重大電氣故障時，應切斷電源，並即聯絡當地供電機構處理。</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二、電線間、直線、分歧接頭及電線與器具間接頭，應確實接牢。</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三、拆除或接裝保險絲以前，應先切斷電源。</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事業單位人員檢修電氣設備，遇有電氣火災或重大電氣故障時，是否有緊急處理之機制。</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bl>
          </a:graphicData>
        </a:graphic>
      </p:graphicFrame>
      <p:sp>
        <p:nvSpPr>
          <p:cNvPr id="163871" name="投影片編號版面配置區 5"/>
          <p:cNvSpPr>
            <a:spLocks noGrp="1"/>
          </p:cNvSpPr>
          <p:nvPr>
            <p:ph type="sldNum" sz="quarter" idx="12"/>
          </p:nvPr>
        </p:nvSpPr>
        <p:spPr>
          <a:xfrm>
            <a:off x="6660232" y="6341346"/>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新細明體" panose="02020500000000000000" pitchFamily="18" charset="-120"/>
              </a:defRPr>
            </a:lvl1pPr>
            <a:lvl2pPr marL="742950" indent="-285750" eaLnBrk="0" hangingPunct="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新細明體" panose="02020500000000000000" pitchFamily="18" charset="-120"/>
              </a:defRPr>
            </a:lvl2pPr>
            <a:lvl3pPr marL="1143000" indent="-228600" eaLnBrk="0" hangingPunct="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新細明體" panose="02020500000000000000" pitchFamily="18" charset="-120"/>
              </a:defRPr>
            </a:lvl3pPr>
            <a:lvl4pPr marL="1600200" indent="-228600" eaLnBrk="0" hangingPunct="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新細明體" panose="02020500000000000000" pitchFamily="18" charset="-120"/>
              </a:defRPr>
            </a:lvl4pPr>
            <a:lvl5pPr marL="2057400" indent="-228600" eaLnBrk="0" hangingPunct="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9pPr>
          </a:lstStyle>
          <a:p>
            <a:pPr eaLnBrk="1" hangingPunct="1">
              <a:spcBef>
                <a:spcPct val="0"/>
              </a:spcBef>
              <a:buClrTx/>
              <a:buFontTx/>
              <a:buNone/>
            </a:pPr>
            <a:fld id="{678F5A57-E548-423C-99D5-DA1A15BB2250}" type="slidenum">
              <a:rPr kumimoji="0" lang="en-US" altLang="zh-TW" sz="1200"/>
              <a:pPr eaLnBrk="1" hangingPunct="1">
                <a:spcBef>
                  <a:spcPct val="0"/>
                </a:spcBef>
                <a:buClrTx/>
                <a:buFontTx/>
                <a:buNone/>
              </a:pPr>
              <a:t>38</a:t>
            </a:fld>
            <a:endParaRPr kumimoji="0" lang="en-US" altLang="zh-TW" sz="1200" dirty="0"/>
          </a:p>
        </p:txBody>
      </p:sp>
      <p:sp>
        <p:nvSpPr>
          <p:cNvPr id="5" name="文字方塊 4"/>
          <p:cNvSpPr txBox="1"/>
          <p:nvPr/>
        </p:nvSpPr>
        <p:spPr>
          <a:xfrm>
            <a:off x="0" y="6550223"/>
            <a:ext cx="2627784" cy="369332"/>
          </a:xfrm>
          <a:prstGeom prst="rect">
            <a:avLst/>
          </a:prstGeom>
          <a:solidFill>
            <a:schemeClr val="bg1"/>
          </a:solid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資料來源</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劉榮昌</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94511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116632"/>
            <a:ext cx="7670626" cy="1143000"/>
          </a:xfrm>
          <a:solidFill>
            <a:schemeClr val="bg2"/>
          </a:solidFill>
        </p:spPr>
        <p:txBody>
          <a:bodyPr/>
          <a:lstStyle/>
          <a:p>
            <a:pPr>
              <a:defRPr/>
            </a:pP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職業安全衛生法規對實驗場所之防爆區域有關電氣</a:t>
            </a:r>
            <a:r>
              <a:rPr lang="zh-TW" altLang="en-US" sz="3600" b="0" dirty="0" smtClean="0">
                <a:latin typeface="Times New Roman" panose="02020603050405020304" pitchFamily="18" charset="0"/>
                <a:ea typeface="標楷體" panose="03000509000000000000" pitchFamily="65" charset="-120"/>
                <a:cs typeface="Times New Roman" panose="02020603050405020304" pitchFamily="18" charset="0"/>
              </a:rPr>
              <a:t>規定</a:t>
            </a:r>
            <a:r>
              <a:rPr lang="en-US" altLang="zh-TW" sz="3600" b="0" dirty="0" smtClean="0">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b="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2379750939"/>
              </p:ext>
            </p:extLst>
          </p:nvPr>
        </p:nvGraphicFramePr>
        <p:xfrm>
          <a:off x="142875" y="1259633"/>
          <a:ext cx="8715375" cy="5309448"/>
        </p:xfrm>
        <a:graphic>
          <a:graphicData uri="http://schemas.openxmlformats.org/drawingml/2006/table">
            <a:tbl>
              <a:tblPr/>
              <a:tblGrid>
                <a:gridCol w="500063"/>
                <a:gridCol w="6072187"/>
                <a:gridCol w="2143125"/>
              </a:tblGrid>
              <a:tr h="7697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法規條款</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法</a:t>
                      </a: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規</a:t>
                      </a: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內</a:t>
                      </a: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容</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說</a:t>
                      </a: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明</a:t>
                      </a:r>
                      <a:r>
                        <a:rPr kumimoji="0" lang="en-US" alt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kumimoji="0" lang="zh-TW" altLang="en-US"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rPr>
                        <a:t>要點</a:t>
                      </a:r>
                      <a:endParaRPr kumimoji="0" lang="zh-TW" sz="1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41394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職業</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安全衛生設施規則第</a:t>
                      </a:r>
                      <a:r>
                        <a:rPr kumimoji="0" lang="en-US" alt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276</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條</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對於所有工作人員應規定下列事項：</a:t>
                      </a:r>
                      <a:r>
                        <a:rPr kumimoji="0" lang="en-US"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 </a:t>
                      </a:r>
                      <a:endPar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一、</a:t>
                      </a:r>
                      <a:r>
                        <a:rPr kumimoji="0" 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電氣器材之裝設與保養</a:t>
                      </a:r>
                      <a:r>
                        <a:rPr kumimoji="0" lang="en-US" alt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a:t>
                      </a:r>
                      <a:r>
                        <a:rPr kumimoji="0" 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包括修理、換保險絲等</a:t>
                      </a:r>
                      <a:r>
                        <a:rPr kumimoji="0" lang="en-US" alt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a:t>
                      </a:r>
                      <a:r>
                        <a:rPr kumimoji="0" 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，非合格之電氣技術人員不得擔任</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。二、為調整電動機械而停電，其開關切斷後，須立即</a:t>
                      </a:r>
                      <a:r>
                        <a:rPr kumimoji="0" 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上鎖或掛牌標示並簽字之</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。復電時，應由原掛簽人取下安全掛簽後，始可復電，以確保安全。三、發電室、變電室或受電室，非工作人員不得任意進入。</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四、不得以肩負方式攜帶過長物體</a:t>
                      </a:r>
                      <a:r>
                        <a:rPr kumimoji="0" lang="en-US" alt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如竹梯、鐵管、塑膠管等</a:t>
                      </a:r>
                      <a:r>
                        <a:rPr kumimoji="0" lang="en-US" alt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接近或通過電氣設備。五、開關之開閉動件應確實，如有鎖扣設備，應於操作後加鎖。六、拔卸電氣插頭時，應確實自插頭處拉出。七、切斷開關應迅速確實。八、不得以濕手或濕操作棒操作開關。九、</a:t>
                      </a:r>
                      <a:r>
                        <a:rPr kumimoji="0" lang="zh-TW" sz="24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非職權範圍，不得擅自操作各項設備</a:t>
                      </a: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。十、如遇電氣設備或電路著火，須用不導電之滅火設備。</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發現事業單位內電氣器材之裝設與保養作業時，查明工作人員有無電氣技術人員資格。</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上鎖或掛牌標示應註明連絡人、連絡方式及其他必要事項。</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發電室、變電室或受電室，查明有無非工作人員進入之情況。</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查明是否教育工作人員作業時應注意事項是否確實有效。</a:t>
                      </a:r>
                    </a:p>
                  </a:txBody>
                  <a:tcPr marL="17780" marR="177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40027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rgbClr val="000000"/>
                        </a:solidFill>
                        <a:effectLst/>
                        <a:latin typeface="Verdana" pitchFamily="34" charset="0"/>
                        <a:ea typeface="新細明體" pitchFamily="18"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2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rgbClr val="000000"/>
                        </a:solidFill>
                        <a:effectLst/>
                        <a:latin typeface="Verdana" pitchFamily="34" charset="0"/>
                        <a:ea typeface="新細明體" pitchFamily="18"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2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rgbClr val="000000"/>
                        </a:solidFill>
                        <a:effectLst/>
                        <a:latin typeface="Verdana" pitchFamily="34" charset="0"/>
                        <a:ea typeface="新細明體" pitchFamily="18"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2F4"/>
                    </a:solidFill>
                  </a:tcPr>
                </a:tc>
              </a:tr>
            </a:tbl>
          </a:graphicData>
        </a:graphic>
      </p:graphicFrame>
      <p:sp>
        <p:nvSpPr>
          <p:cNvPr id="164891" name="投影片編號版面配置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新細明體" panose="02020500000000000000" pitchFamily="18" charset="-120"/>
              </a:defRPr>
            </a:lvl1pPr>
            <a:lvl2pPr marL="742950" indent="-285750" eaLnBrk="0" hangingPunct="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新細明體" panose="02020500000000000000" pitchFamily="18" charset="-120"/>
              </a:defRPr>
            </a:lvl2pPr>
            <a:lvl3pPr marL="1143000" indent="-228600" eaLnBrk="0" hangingPunct="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新細明體" panose="02020500000000000000" pitchFamily="18" charset="-120"/>
              </a:defRPr>
            </a:lvl3pPr>
            <a:lvl4pPr marL="1600200" indent="-228600" eaLnBrk="0" hangingPunct="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新細明體" panose="02020500000000000000" pitchFamily="18" charset="-120"/>
              </a:defRPr>
            </a:lvl4pPr>
            <a:lvl5pPr marL="2057400" indent="-228600" eaLnBrk="0" hangingPunct="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9pPr>
          </a:lstStyle>
          <a:p>
            <a:pPr eaLnBrk="1" hangingPunct="1">
              <a:spcBef>
                <a:spcPct val="0"/>
              </a:spcBef>
              <a:buClrTx/>
              <a:buFontTx/>
              <a:buNone/>
            </a:pPr>
            <a:fld id="{8DF6B8A0-08D0-40D1-AC2B-46CC188C85B9}" type="slidenum">
              <a:rPr kumimoji="0" lang="en-US" altLang="zh-TW" sz="1200"/>
              <a:pPr eaLnBrk="1" hangingPunct="1">
                <a:spcBef>
                  <a:spcPct val="0"/>
                </a:spcBef>
                <a:buClrTx/>
                <a:buFontTx/>
                <a:buNone/>
              </a:pPr>
              <a:t>39</a:t>
            </a:fld>
            <a:endParaRPr kumimoji="0" lang="en-US" altLang="zh-TW" sz="1200"/>
          </a:p>
        </p:txBody>
      </p:sp>
      <p:sp>
        <p:nvSpPr>
          <p:cNvPr id="5" name="文字方塊 4"/>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44298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732240" y="6136494"/>
            <a:ext cx="2133600" cy="365125"/>
          </a:xfrm>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63356C67-7E85-4B84-84FE-A8DCCA03730E}" type="slidenum">
              <a:rPr lang="en-US" altLang="zh-TW" sz="1400" b="0">
                <a:latin typeface="Times New Roman" panose="02020603050405020304" pitchFamily="18" charset="0"/>
              </a:rPr>
              <a:pPr eaLnBrk="1" hangingPunct="1"/>
              <a:t>4</a:t>
            </a:fld>
            <a:endParaRPr lang="en-US" altLang="zh-TW" sz="1400" b="0" dirty="0">
              <a:latin typeface="Times New Roman" panose="02020603050405020304" pitchFamily="18" charset="0"/>
            </a:endParaRPr>
          </a:p>
        </p:txBody>
      </p:sp>
      <p:sp>
        <p:nvSpPr>
          <p:cNvPr id="37891" name="Rectangle 2"/>
          <p:cNvSpPr>
            <a:spLocks noGrp="1" noChangeArrowheads="1"/>
          </p:cNvSpPr>
          <p:nvPr>
            <p:ph type="title"/>
          </p:nvPr>
        </p:nvSpPr>
        <p:spPr>
          <a:xfrm>
            <a:off x="179512" y="188640"/>
            <a:ext cx="8784976" cy="1106760"/>
          </a:xfrm>
        </p:spPr>
        <p:txBody>
          <a:bodyPr/>
          <a:lstStyle/>
          <a:p>
            <a:pPr eaLnBrk="1" hangingPunct="1"/>
            <a:r>
              <a:rPr lang="zh-TW" altLang="en-US" b="1" dirty="0" smtClean="0">
                <a:solidFill>
                  <a:srgbClr val="A40033"/>
                </a:solidFill>
                <a:latin typeface="Times New Roman" panose="02020603050405020304" pitchFamily="18" charset="0"/>
                <a:ea typeface="標楷體" panose="03000509000000000000" pitchFamily="65" charset="-120"/>
                <a:cs typeface="Times New Roman" panose="02020603050405020304" pitchFamily="18" charset="0"/>
              </a:rPr>
              <a:t>實驗場所應查核之消防安全設備</a:t>
            </a:r>
          </a:p>
        </p:txBody>
      </p:sp>
      <p:sp>
        <p:nvSpPr>
          <p:cNvPr id="37892" name="Rectangle 3"/>
          <p:cNvSpPr>
            <a:spLocks noGrp="1" noChangeArrowheads="1"/>
          </p:cNvSpPr>
          <p:nvPr>
            <p:ph type="body" idx="1"/>
          </p:nvPr>
        </p:nvSpPr>
        <p:spPr/>
        <p:txBody>
          <a:bodyPr/>
          <a:lstStyle/>
          <a:p>
            <a:pPr eaLnBrk="1" hangingPunct="1">
              <a:buFontTx/>
              <a:buNone/>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消防安全設備種類就用途及功能區分，可區分為：</a:t>
            </a:r>
          </a:p>
          <a:p>
            <a:pPr marL="0" indent="0" eaLnBrk="1" hangingPunct="1">
              <a:buNone/>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一、滅火設備。</a:t>
            </a:r>
          </a:p>
          <a:p>
            <a:pPr marL="0" indent="0" eaLnBrk="1" hangingPunct="1">
              <a:buNone/>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二、警報設備。</a:t>
            </a:r>
          </a:p>
          <a:p>
            <a:pPr marL="0" indent="0" eaLnBrk="1" hangingPunct="1">
              <a:buNone/>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三、避難逃生設備。</a:t>
            </a:r>
          </a:p>
          <a:p>
            <a:pPr marL="0" indent="0" eaLnBrk="1" hangingPunct="1">
              <a:buNone/>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四、消防搶救上之必要設備。 </a:t>
            </a:r>
          </a:p>
          <a:p>
            <a:pPr marL="0" indent="0" eaLnBrk="1" hangingPunct="1">
              <a:buNone/>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五、其他經中央消防主管機關認定之消防安全設備。 </a:t>
            </a:r>
          </a:p>
        </p:txBody>
      </p:sp>
      <p:sp>
        <p:nvSpPr>
          <p:cNvPr id="5" name="文字方塊 4"/>
          <p:cNvSpPr txBox="1"/>
          <p:nvPr/>
        </p:nvSpPr>
        <p:spPr>
          <a:xfrm>
            <a:off x="251520" y="5805264"/>
            <a:ext cx="3240360" cy="369332"/>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來源</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中國勞工安全管理學會</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653789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p:txBody>
          <a:bodyPr/>
          <a:lstStyle/>
          <a:p>
            <a:pPr eaLnBrk="1" hangingPunct="1"/>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25</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日早上</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8</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點半</a:t>
            </a:r>
          </a:p>
        </p:txBody>
      </p:sp>
      <p:sp>
        <p:nvSpPr>
          <p:cNvPr id="3" name="內容版面配置區 2"/>
          <p:cNvSpPr>
            <a:spLocks noGrp="1"/>
          </p:cNvSpPr>
          <p:nvPr>
            <p:ph idx="1"/>
          </p:nvPr>
        </p:nvSpPr>
        <p:spPr/>
        <p:txBody>
          <a:bodyPr rtlCol="0">
            <a:normAutofit lnSpcReduction="10000"/>
          </a:bodyPr>
          <a:lstStyle/>
          <a:p>
            <a:pPr marL="0" indent="0" eaLnBrk="1" fontAlgn="auto" hangingPunct="1">
              <a:spcAft>
                <a:spcPts val="0"/>
              </a:spcAft>
              <a:buFont typeface="Arial" panose="020B0604020202020204" pitchFamily="34" charset="0"/>
              <a:buNone/>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台南某大學電機系半導體實驗室加熱器起火，瞬間煙霧瀰漫，且實驗室裡還擺放多樣化學藥品，其中包含</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公升的王水，幸好當時有研究生經過，</a:t>
            </a:r>
            <a:r>
              <a:rPr lang="zh-TW" altLang="en-US"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立刻啟動灑水器</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，消防隊員也及時趕到現場救援，沒有人員受傷，否則火勢若和化學品起作用，恐怕引發爆炸。</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研究人員解釋，實驗室的王水是清洗用的，平常放在水槽下，事後已經用試紙測試，都沒有酸性反應，。</a:t>
            </a:r>
          </a:p>
        </p:txBody>
      </p:sp>
      <p:sp>
        <p:nvSpPr>
          <p:cNvPr id="2" name="投影片編號版面配置區 1"/>
          <p:cNvSpPr>
            <a:spLocks noGrp="1"/>
          </p:cNvSpPr>
          <p:nvPr>
            <p:ph type="sldNum" sz="quarter" idx="12"/>
          </p:nvPr>
        </p:nvSpPr>
        <p:spPr/>
        <p:txBody>
          <a:bodyPr/>
          <a:lstStyle/>
          <a:p>
            <a:pPr>
              <a:defRPr/>
            </a:pPr>
            <a:fld id="{2C463222-3884-42D2-8A9D-F71189E9DF7D}" type="slidenum">
              <a:rPr lang="en-US" altLang="zh-TW" smtClean="0">
                <a:solidFill>
                  <a:prstClr val="black">
                    <a:tint val="75000"/>
                  </a:prstClr>
                </a:solidFill>
              </a:rPr>
              <a:pPr>
                <a:defRPr/>
              </a:pPr>
              <a:t>40</a:t>
            </a:fld>
            <a:endParaRPr lang="en-US" altLang="zh-TW">
              <a:solidFill>
                <a:prstClr val="black">
                  <a:tint val="75000"/>
                </a:prstClr>
              </a:solidFill>
            </a:endParaRPr>
          </a:p>
        </p:txBody>
      </p:sp>
      <p:sp>
        <p:nvSpPr>
          <p:cNvPr id="5" name="文字方塊 4"/>
          <p:cNvSpPr txBox="1"/>
          <p:nvPr/>
        </p:nvSpPr>
        <p:spPr>
          <a:xfrm>
            <a:off x="395536" y="5877272"/>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19962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a:xfrm>
            <a:off x="2619375" y="274638"/>
            <a:ext cx="6067425" cy="1143000"/>
          </a:xfrm>
        </p:spPr>
        <p:txBody>
          <a:bodyPr/>
          <a:lstStyle/>
          <a:p>
            <a:pPr eaLnBrk="1" hangingPunct="1"/>
            <a:r>
              <a:rPr lang="en-US" altLang="zh-TW" sz="3600" dirty="0" smtClean="0">
                <a:latin typeface="Times New Roman" panose="02020603050405020304" pitchFamily="18" charset="0"/>
              </a:rPr>
              <a:t>HF</a:t>
            </a:r>
            <a:r>
              <a:rPr lang="zh-TW" altLang="en-US" sz="3600" dirty="0" smtClean="0">
                <a:latin typeface="Times New Roman" panose="02020603050405020304" pitchFamily="18" charset="0"/>
              </a:rPr>
              <a:t>腐蝕手部圖</a:t>
            </a:r>
            <a:r>
              <a:rPr lang="en-US" altLang="zh-TW" sz="3600" dirty="0" smtClean="0">
                <a:latin typeface="Times New Roman" panose="02020603050405020304" pitchFamily="18" charset="0"/>
              </a:rPr>
              <a:t>-</a:t>
            </a:r>
            <a:r>
              <a:rPr lang="zh-TW" altLang="en-US" sz="3600" dirty="0" smtClean="0">
                <a:latin typeface="Times New Roman" panose="02020603050405020304" pitchFamily="18" charset="0"/>
              </a:rPr>
              <a:t>葛謹醫師提供</a:t>
            </a:r>
          </a:p>
        </p:txBody>
      </p:sp>
      <p:pic>
        <p:nvPicPr>
          <p:cNvPr id="5123" name="Picture 2" descr="C:\Users\user\Pictures\ACC\carlito11-201304251231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004048" y="1989139"/>
            <a:ext cx="3671640" cy="4464198"/>
          </a:xfrm>
          <a:noFill/>
        </p:spPr>
      </p:pic>
      <p:pic>
        <p:nvPicPr>
          <p:cNvPr id="5124" name="Picture 3" descr="C:\Users\user\Pictures\ACC\葛謹醫師提供.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0013"/>
            <a:ext cx="2619375" cy="210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stretch>
            <a:fillRect/>
          </a:stretch>
        </p:blipFill>
        <p:spPr>
          <a:xfrm>
            <a:off x="251520" y="2005013"/>
            <a:ext cx="4752528" cy="4448323"/>
          </a:xfrm>
          <a:prstGeom prst="rect">
            <a:avLst/>
          </a:prstGeom>
        </p:spPr>
      </p:pic>
      <p:sp>
        <p:nvSpPr>
          <p:cNvPr id="3" name="投影片編號版面配置區 2"/>
          <p:cNvSpPr>
            <a:spLocks noGrp="1"/>
          </p:cNvSpPr>
          <p:nvPr>
            <p:ph type="sldNum" sz="quarter" idx="12"/>
          </p:nvPr>
        </p:nvSpPr>
        <p:spPr/>
        <p:txBody>
          <a:bodyPr/>
          <a:lstStyle/>
          <a:p>
            <a:pPr>
              <a:defRPr/>
            </a:pPr>
            <a:fld id="{2C463222-3884-42D2-8A9D-F71189E9DF7D}"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41</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7" name="文字方塊 6"/>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658356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685800" y="2060848"/>
            <a:ext cx="7772400" cy="1470025"/>
          </a:xfrm>
        </p:spPr>
        <p:txBody>
          <a:bodyPr/>
          <a:lstStyle/>
          <a:p>
            <a:r>
              <a:rPr lang="zh-TW" altLang="en-US" dirty="0" smtClean="0"/>
              <a:t>案例分享</a:t>
            </a:r>
            <a:endParaRPr lang="zh-TW" altLang="en-US" dirty="0"/>
          </a:p>
        </p:txBody>
      </p:sp>
      <p:sp>
        <p:nvSpPr>
          <p:cNvPr id="6" name="副標題 5"/>
          <p:cNvSpPr>
            <a:spLocks noGrp="1"/>
          </p:cNvSpPr>
          <p:nvPr>
            <p:ph type="subTitle" idx="1"/>
          </p:nvPr>
        </p:nvSpPr>
        <p:spPr/>
        <p:txBody>
          <a:bodyPr>
            <a:normAutofit/>
          </a:bodyPr>
          <a:lstStyle/>
          <a:p>
            <a:pPr algn="l"/>
            <a:r>
              <a:rPr lang="zh-TW" altLang="zh-TW" sz="3600" b="1" dirty="0">
                <a:solidFill>
                  <a:schemeClr val="tx1"/>
                </a:solidFill>
                <a:latin typeface="標楷體" panose="03000509000000000000" pitchFamily="65" charset="-120"/>
              </a:rPr>
              <a:t>物理機械土木領域</a:t>
            </a:r>
            <a:r>
              <a:rPr lang="en-US" altLang="zh-TW" sz="3600" b="1" dirty="0">
                <a:solidFill>
                  <a:schemeClr val="tx1"/>
                </a:solidFill>
                <a:latin typeface="標楷體" panose="03000509000000000000" pitchFamily="65" charset="-120"/>
              </a:rPr>
              <a:t>3-</a:t>
            </a:r>
            <a:r>
              <a:rPr lang="zh-TW" altLang="zh-TW" sz="3600" b="1" dirty="0">
                <a:solidFill>
                  <a:schemeClr val="tx1"/>
                </a:solidFill>
                <a:latin typeface="標楷體" panose="03000509000000000000" pitchFamily="65" charset="-120"/>
              </a:rPr>
              <a:t>進行大型結構實驗墜落事故。</a:t>
            </a:r>
            <a:endParaRPr lang="zh-TW" altLang="en-US" sz="3600" b="1" dirty="0">
              <a:solidFill>
                <a:schemeClr val="tx1"/>
              </a:solidFill>
              <a:latin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42</a:t>
            </a:fld>
            <a:endParaRPr lang="zh-TW" altLang="en-US" dirty="0"/>
          </a:p>
        </p:txBody>
      </p:sp>
    </p:spTree>
    <p:extLst>
      <p:ext uri="{BB962C8B-B14F-4D97-AF65-F5344CB8AC3E}">
        <p14:creationId xmlns:p14="http://schemas.microsoft.com/office/powerpoint/2010/main" val="29630143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墜落</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p:txBody>
          <a:bodyPr/>
          <a:lstStyle/>
          <a:p>
            <a:pPr lvl="0"/>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災害</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發生處所：土木結構</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大樓</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lvl="0"/>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災害類型：墜落</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90021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災害經過</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p:txBody>
          <a:bodyPr>
            <a:normAutofit/>
          </a:bodyPr>
          <a:lstStyle/>
          <a:p>
            <a:pPr>
              <a:lnSpc>
                <a:spcPct val="150000"/>
              </a:lnSpc>
              <a:spcBef>
                <a:spcPts val="0"/>
              </a:spcBef>
            </a:pP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五</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位碩博士生一起進入土木結構大樓一樓之大型結構實驗室，進行大型結構實驗。約下午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時</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42</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分左右，施加預力中之鋼樑，其一端之預力鋼棒與續接器脫離，導致鋼樑失去平衡而翻覆，</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當時</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學生</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人</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站在該鋼樑上，並無佩掛防墜型安全帶，致使人與鋼樑一併摔落地面。</a:t>
            </a:r>
          </a:p>
          <a:p>
            <a:pPr>
              <a:lnSpc>
                <a:spcPct val="150000"/>
              </a:lnSpc>
              <a:spcBef>
                <a:spcPts val="0"/>
              </a:spcBef>
            </a:pP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99996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現場圖示</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0" name="Picture 2" descr="DSC04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67824"/>
            <a:ext cx="2736304" cy="413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DSC04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567825"/>
            <a:ext cx="2783014" cy="416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323528" y="5734997"/>
            <a:ext cx="2808313" cy="646331"/>
          </a:xfrm>
          <a:prstGeom prst="rect">
            <a:avLst/>
          </a:prstGeom>
          <a:noFill/>
        </p:spPr>
        <p:txBody>
          <a:bodyPr wrap="square" rtlCol="0">
            <a:spAutoFit/>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發生災害之大型結構試驗基座</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高</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4.6m)</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5" name="Picture 7" descr="DSC04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267" y="1573829"/>
            <a:ext cx="2763197" cy="416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985266" y="5733256"/>
            <a:ext cx="2763197" cy="369332"/>
          </a:xfrm>
          <a:prstGeom prst="rect">
            <a:avLst/>
          </a:prstGeom>
        </p:spPr>
        <p:txBody>
          <a:bodyPr wrap="squar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施工架內爬梯不完整</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3131840" y="5733256"/>
            <a:ext cx="2853427" cy="646331"/>
          </a:xfrm>
          <a:prstGeom prst="rect">
            <a:avLst/>
          </a:prstGeom>
        </p:spPr>
        <p:txBody>
          <a:bodyPr wrap="square">
            <a:spAutoFit/>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施工架工作臺及爬梯週邊無護欄</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409139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88640"/>
            <a:ext cx="8229600" cy="1143000"/>
          </a:xfrm>
        </p:spPr>
        <p:txBody>
          <a:bodyPr>
            <a:norm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現場圖示</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074" name="Picture 2" descr="DSC04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09" y="1241328"/>
            <a:ext cx="3362489" cy="223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DSC041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1509" y="1196752"/>
            <a:ext cx="3145655"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38609" y="3447782"/>
            <a:ext cx="3362489" cy="369332"/>
          </a:xfrm>
          <a:prstGeom prst="rect">
            <a:avLst/>
          </a:prstGeom>
        </p:spPr>
        <p:txBody>
          <a:bodyPr wrap="squar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鋼樑撞擊地面造成凹損</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p:cNvSpPr/>
          <p:nvPr/>
        </p:nvSpPr>
        <p:spPr>
          <a:xfrm>
            <a:off x="5751509" y="5939988"/>
            <a:ext cx="3284987" cy="369332"/>
          </a:xfrm>
          <a:prstGeom prst="rect">
            <a:avLst/>
          </a:prstGeom>
        </p:spPr>
        <p:txBody>
          <a:bodyPr wrap="squar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起重機鋼索因鋼樑撞擊而損傷</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27" name="Picture 3" descr="DSC041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609" y="3861048"/>
            <a:ext cx="3172197" cy="210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DSC041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2687024"/>
            <a:ext cx="2910816" cy="193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3131840" y="4581128"/>
            <a:ext cx="2910816" cy="646331"/>
          </a:xfrm>
          <a:prstGeom prst="rect">
            <a:avLst/>
          </a:prstGeom>
          <a:solidFill>
            <a:schemeClr val="bg1"/>
          </a:solidFill>
          <a:ln>
            <a:solidFill>
              <a:schemeClr val="bg1"/>
            </a:solidFill>
          </a:ln>
        </p:spPr>
        <p:txBody>
          <a:bodyPr wrap="square">
            <a:spAutoFit/>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掉落之鋼樑（右上角因撞擊缺損）</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p:cNvSpPr/>
          <p:nvPr/>
        </p:nvSpPr>
        <p:spPr>
          <a:xfrm>
            <a:off x="138609" y="5949280"/>
            <a:ext cx="3172197" cy="369332"/>
          </a:xfrm>
          <a:prstGeom prst="rect">
            <a:avLst/>
          </a:prstGeom>
        </p:spPr>
        <p:txBody>
          <a:bodyPr wrap="squar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預力鋼棒突出段應加護套</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44892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其他安全衛生執行</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缺失</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0" name="Picture 2" descr="DSC041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42" y="1268760"/>
            <a:ext cx="2855590" cy="431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204242" y="5517232"/>
            <a:ext cx="2855590" cy="646331"/>
          </a:xfrm>
          <a:prstGeom prst="rect">
            <a:avLst/>
          </a:prstGeom>
        </p:spPr>
        <p:txBody>
          <a:bodyPr wrap="squar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實驗室內使用不具安全性之摺疊梯</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1" name="Picture 3" descr="DSC041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783" y="1268759"/>
            <a:ext cx="2864377" cy="431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DSC041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672" y="1268758"/>
            <a:ext cx="2843808" cy="429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059833" y="5589240"/>
            <a:ext cx="2952328" cy="369332"/>
          </a:xfrm>
          <a:prstGeom prst="rect">
            <a:avLst/>
          </a:prstGeom>
        </p:spPr>
        <p:txBody>
          <a:bodyPr wrap="squar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大型實驗構架無適當之爬梯</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p:cNvSpPr/>
          <p:nvPr/>
        </p:nvSpPr>
        <p:spPr>
          <a:xfrm>
            <a:off x="5993248" y="5655731"/>
            <a:ext cx="2954655" cy="369332"/>
          </a:xfrm>
          <a:prstGeom prst="rect">
            <a:avLst/>
          </a:prstGeom>
        </p:spPr>
        <p:txBody>
          <a:bodyPr wrap="non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大型實驗構架無適當之爬梯</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11857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88640"/>
            <a:ext cx="8229600" cy="1143000"/>
          </a:xfrm>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其他安全衛生執行缺失</a:t>
            </a:r>
            <a:endParaRPr lang="zh-TW" altLang="en-US" dirty="0"/>
          </a:p>
        </p:txBody>
      </p:sp>
      <p:pic>
        <p:nvPicPr>
          <p:cNvPr id="3074" name="Picture 2" descr="DSC041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82017"/>
            <a:ext cx="3600400" cy="23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DSC04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913669"/>
            <a:ext cx="3600400" cy="239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611560" y="3553289"/>
            <a:ext cx="3600400" cy="369332"/>
          </a:xfrm>
          <a:prstGeom prst="rect">
            <a:avLst/>
          </a:prstGeom>
        </p:spPr>
        <p:txBody>
          <a:bodyPr wrap="squar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預力鋼棒突出段應加護套</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p:cNvSpPr/>
          <p:nvPr/>
        </p:nvSpPr>
        <p:spPr>
          <a:xfrm>
            <a:off x="611560" y="6274221"/>
            <a:ext cx="3600400" cy="369332"/>
          </a:xfrm>
          <a:prstGeom prst="rect">
            <a:avLst/>
          </a:prstGeom>
        </p:spPr>
        <p:txBody>
          <a:bodyPr wrap="squar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高溫設備宜加警告標示</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078" name="Picture 6" descr="DSC041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933056"/>
            <a:ext cx="3554720" cy="234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4780950" y="6237312"/>
            <a:ext cx="3561794" cy="369332"/>
          </a:xfrm>
          <a:prstGeom prst="rect">
            <a:avLst/>
          </a:prstGeom>
        </p:spPr>
        <p:txBody>
          <a:bodyPr wrap="squar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配電盤未上鎖管制</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079" name="Picture 7" descr="DSC041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0950" y="1182017"/>
            <a:ext cx="3535466" cy="233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4780950" y="3491716"/>
            <a:ext cx="3535466" cy="369332"/>
          </a:xfrm>
          <a:prstGeom prst="rect">
            <a:avLst/>
          </a:prstGeom>
        </p:spPr>
        <p:txBody>
          <a:bodyPr wrap="squar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電線接頭並無防止感電裝置</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00860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其他安全衛生執行缺失</a:t>
            </a:r>
            <a:endParaRPr lang="zh-TW" altLang="en-US" dirty="0"/>
          </a:p>
        </p:txBody>
      </p:sp>
      <p:pic>
        <p:nvPicPr>
          <p:cNvPr id="4" name="Picture 4" descr="DSC041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01978"/>
            <a:ext cx="3024336" cy="456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543446" y="6165304"/>
            <a:ext cx="3185487" cy="369332"/>
          </a:xfrm>
          <a:prstGeom prst="rect">
            <a:avLst/>
          </a:prstGeom>
        </p:spPr>
        <p:txBody>
          <a:bodyPr wrap="none">
            <a:spAutoFit/>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鋼構內置爬梯宜加設安全母鎖</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098" name="Picture 2" descr="DSC04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208" y="2412358"/>
            <a:ext cx="4971748" cy="332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3822398" y="5801672"/>
            <a:ext cx="4992558" cy="369332"/>
          </a:xfrm>
          <a:prstGeom prst="rect">
            <a:avLst/>
          </a:prstGeom>
        </p:spPr>
        <p:txBody>
          <a:bodyPr wrap="square">
            <a:spAutoFit/>
          </a:bodyP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裸線接頭易有感電危害</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70236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17092ACA-1FA7-4A17-9F1F-B85748BA3C6C}" type="slidenum">
              <a:rPr lang="en-US" altLang="zh-TW" sz="1400" b="0">
                <a:latin typeface="Times New Roman" panose="02020603050405020304" pitchFamily="18" charset="0"/>
              </a:rPr>
              <a:pPr eaLnBrk="1" hangingPunct="1"/>
              <a:t>5</a:t>
            </a:fld>
            <a:endParaRPr lang="en-US" altLang="zh-TW" sz="1400" b="0">
              <a:latin typeface="Times New Roman" panose="02020603050405020304" pitchFamily="18" charset="0"/>
            </a:endParaRPr>
          </a:p>
        </p:txBody>
      </p:sp>
      <p:sp>
        <p:nvSpPr>
          <p:cNvPr id="38915" name="Rectangle 2"/>
          <p:cNvSpPr>
            <a:spLocks noGrp="1" noChangeArrowheads="1"/>
          </p:cNvSpPr>
          <p:nvPr>
            <p:ph type="title"/>
          </p:nvPr>
        </p:nvSpPr>
        <p:spPr/>
        <p:txBody>
          <a:bodyPr/>
          <a:lstStyle/>
          <a:p>
            <a:pPr eaLnBrk="1" hangingPunct="1"/>
            <a:r>
              <a:rPr lang="zh-TW" altLang="en-US" b="1" dirty="0" smtClean="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一、滅火設備</a:t>
            </a:r>
          </a:p>
        </p:txBody>
      </p:sp>
      <p:sp>
        <p:nvSpPr>
          <p:cNvPr id="38916" name="Rectangle 3"/>
          <p:cNvSpPr>
            <a:spLocks noGrp="1" noChangeArrowheads="1"/>
          </p:cNvSpPr>
          <p:nvPr>
            <p:ph type="body" idx="1"/>
          </p:nvPr>
        </p:nvSpPr>
        <p:spPr/>
        <p:txBody>
          <a:bodyPr>
            <a:normAutofit fontScale="85000" lnSpcReduction="20000"/>
          </a:bodyPr>
          <a:lstStyle/>
          <a:p>
            <a:pPr eaLnBrk="1" hangingPunct="1">
              <a:lnSpc>
                <a:spcPct val="150000"/>
              </a:lnSpc>
              <a:spcBef>
                <a:spcPts val="0"/>
              </a:spcBef>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滅火設備：指以水或其他滅火藥劑滅火之器具或設備。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（一）滅火器、消防砂。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（二）室內消防栓設備。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（三）室外消防栓設備。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（四）自動灑水設備。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（五）水霧滅火設備。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（六）二氧化碳滅火設備。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（七）泡沫滅火設備。 </a:t>
            </a:r>
            <a:b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（八）乾粉滅火設備。</a:t>
            </a:r>
          </a:p>
        </p:txBody>
      </p:sp>
      <p:sp>
        <p:nvSpPr>
          <p:cNvPr id="5" name="文字方塊 4"/>
          <p:cNvSpPr txBox="1"/>
          <p:nvPr/>
        </p:nvSpPr>
        <p:spPr>
          <a:xfrm>
            <a:off x="0" y="6525344"/>
            <a:ext cx="385192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028416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災害原因分析</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457200" y="1412776"/>
            <a:ext cx="8229600" cy="4713387"/>
          </a:xfrm>
        </p:spPr>
        <p:txBody>
          <a:bodyPr>
            <a:normAutofit fontScale="62500" lnSpcReduction="20000"/>
          </a:bodyPr>
          <a:lstStyle/>
          <a:p>
            <a:pPr marL="173038" indent="-173038">
              <a:lnSpc>
                <a:spcPct val="170000"/>
              </a:lnSpc>
              <a:spcBef>
                <a:spcPts val="0"/>
              </a:spcBef>
            </a:pP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直接</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原因：墜落</a:t>
            </a:r>
          </a:p>
          <a:p>
            <a:pPr marL="173038" indent="-173038">
              <a:lnSpc>
                <a:spcPct val="170000"/>
              </a:lnSpc>
              <a:spcBef>
                <a:spcPts val="0"/>
              </a:spcBef>
            </a:pP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間接</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原因：</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625475" indent="-266700">
              <a:lnSpc>
                <a:spcPct val="170000"/>
              </a:lnSpc>
              <a:spcBef>
                <a:spcPts val="0"/>
              </a:spcBef>
              <a:buFont typeface="Wingdings" panose="05000000000000000000" pitchFamily="2" charset="2"/>
              <a:buChar char="Ø"/>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不安全狀況：</a:t>
            </a:r>
          </a:p>
          <a:p>
            <a:pPr marL="890588" indent="-266700">
              <a:lnSpc>
                <a:spcPct val="170000"/>
              </a:lnSpc>
              <a:spcBef>
                <a:spcPts val="0"/>
              </a:spcBef>
              <a:buFont typeface="+mj-lt"/>
              <a:buAutoNum type="arabicPeriod"/>
            </a:pPr>
            <a:r>
              <a:rPr lang="zh-TW" altLang="zh-TW" sz="3300" dirty="0" smtClean="0">
                <a:latin typeface="Times New Roman" panose="02020603050405020304" pitchFamily="18" charset="0"/>
                <a:ea typeface="標楷體" panose="03000509000000000000" pitchFamily="65" charset="-120"/>
                <a:cs typeface="Times New Roman" panose="02020603050405020304" pitchFamily="18" charset="0"/>
              </a:rPr>
              <a:t>預</a:t>
            </a:r>
            <a:r>
              <a:rPr lang="zh-TW" altLang="zh-TW" sz="3300" dirty="0">
                <a:latin typeface="Times New Roman" panose="02020603050405020304" pitchFamily="18" charset="0"/>
                <a:ea typeface="標楷體" panose="03000509000000000000" pitchFamily="65" charset="-120"/>
                <a:cs typeface="Times New Roman" panose="02020603050405020304" pitchFamily="18" charset="0"/>
              </a:rPr>
              <a:t>力鋼棒未確實鎖入續接器中（鎖入長度不足 </a:t>
            </a:r>
            <a:r>
              <a:rPr lang="zh-TW" altLang="zh-TW" sz="3300" dirty="0" smtClean="0">
                <a:latin typeface="Times New Roman" panose="02020603050405020304" pitchFamily="18" charset="0"/>
                <a:ea typeface="標楷體" panose="03000509000000000000" pitchFamily="65" charset="-120"/>
                <a:cs typeface="Times New Roman" panose="02020603050405020304" pitchFamily="18" charset="0"/>
              </a:rPr>
              <a:t>ㄧ</a:t>
            </a:r>
            <a:r>
              <a:rPr lang="zh-TW" altLang="zh-TW" sz="3300" dirty="0">
                <a:latin typeface="Times New Roman" panose="02020603050405020304" pitchFamily="18" charset="0"/>
                <a:ea typeface="標楷體" panose="03000509000000000000" pitchFamily="65" charset="-120"/>
                <a:cs typeface="Times New Roman" panose="02020603050405020304" pitchFamily="18" charset="0"/>
              </a:rPr>
              <a:t>端較多，另ㄧ端不足）</a:t>
            </a:r>
          </a:p>
          <a:p>
            <a:pPr marL="890588" indent="-266700">
              <a:lnSpc>
                <a:spcPct val="170000"/>
              </a:lnSpc>
              <a:spcBef>
                <a:spcPts val="0"/>
              </a:spcBef>
              <a:buFont typeface="+mj-lt"/>
              <a:buAutoNum type="arabicPeriod"/>
            </a:pPr>
            <a:r>
              <a:rPr lang="zh-TW" altLang="zh-TW" sz="3300" dirty="0" smtClean="0">
                <a:latin typeface="Times New Roman" panose="02020603050405020304" pitchFamily="18" charset="0"/>
                <a:ea typeface="標楷體" panose="03000509000000000000" pitchFamily="65" charset="-120"/>
                <a:cs typeface="Times New Roman" panose="02020603050405020304" pitchFamily="18" charset="0"/>
              </a:rPr>
              <a:t>施加</a:t>
            </a:r>
            <a:r>
              <a:rPr lang="zh-TW" altLang="zh-TW" sz="3300" dirty="0">
                <a:latin typeface="Times New Roman" panose="02020603050405020304" pitchFamily="18" charset="0"/>
                <a:ea typeface="標楷體" panose="03000509000000000000" pitchFamily="65" charset="-120"/>
                <a:cs typeface="Times New Roman" panose="02020603050405020304" pitchFamily="18" charset="0"/>
              </a:rPr>
              <a:t>預力用之鋼樑並無其他維持平衡之安全措施</a:t>
            </a:r>
          </a:p>
          <a:p>
            <a:pPr marL="625475" indent="-266700">
              <a:lnSpc>
                <a:spcPct val="170000"/>
              </a:lnSpc>
              <a:spcBef>
                <a:spcPts val="0"/>
              </a:spcBef>
              <a:buFont typeface="Wingdings" panose="05000000000000000000" pitchFamily="2" charset="2"/>
              <a:buChar char="Ø"/>
            </a:pPr>
            <a:r>
              <a:rPr lang="zh-TW" altLang="zh-TW" sz="3300" dirty="0">
                <a:latin typeface="Times New Roman" panose="02020603050405020304" pitchFamily="18" charset="0"/>
                <a:ea typeface="標楷體" panose="03000509000000000000" pitchFamily="65" charset="-120"/>
                <a:cs typeface="Times New Roman" panose="02020603050405020304" pitchFamily="18" charset="0"/>
              </a:rPr>
              <a:t>不安全行為：</a:t>
            </a:r>
          </a:p>
          <a:p>
            <a:pPr marL="890588" indent="-265113">
              <a:lnSpc>
                <a:spcPct val="170000"/>
              </a:lnSpc>
              <a:spcBef>
                <a:spcPts val="0"/>
              </a:spcBef>
              <a:buFont typeface="+mj-lt"/>
              <a:buAutoNum type="arabicPeriod"/>
            </a:pPr>
            <a:r>
              <a:rPr lang="zh-TW" altLang="zh-TW" sz="3300" dirty="0" smtClean="0">
                <a:latin typeface="Times New Roman" panose="02020603050405020304" pitchFamily="18" charset="0"/>
                <a:ea typeface="標楷體" panose="03000509000000000000" pitchFamily="65" charset="-120"/>
                <a:cs typeface="Times New Roman" panose="02020603050405020304" pitchFamily="18" charset="0"/>
              </a:rPr>
              <a:t>人員</a:t>
            </a:r>
            <a:r>
              <a:rPr lang="zh-TW" altLang="zh-TW" sz="3300" dirty="0">
                <a:latin typeface="Times New Roman" panose="02020603050405020304" pitchFamily="18" charset="0"/>
                <a:ea typeface="標楷體" panose="03000509000000000000" pitchFamily="65" charset="-120"/>
                <a:cs typeface="Times New Roman" panose="02020603050405020304" pitchFamily="18" charset="0"/>
              </a:rPr>
              <a:t>未站立於安全之工作台上</a:t>
            </a:r>
          </a:p>
          <a:p>
            <a:pPr marL="890588" indent="-265113">
              <a:lnSpc>
                <a:spcPct val="170000"/>
              </a:lnSpc>
              <a:spcBef>
                <a:spcPts val="0"/>
              </a:spcBef>
              <a:buFont typeface="+mj-lt"/>
              <a:buAutoNum type="arabicPeriod"/>
            </a:pPr>
            <a:r>
              <a:rPr lang="zh-TW" altLang="zh-TW" sz="3300" dirty="0" smtClean="0">
                <a:latin typeface="Times New Roman" panose="02020603050405020304" pitchFamily="18" charset="0"/>
                <a:ea typeface="標楷體" panose="03000509000000000000" pitchFamily="65" charset="-120"/>
                <a:cs typeface="Times New Roman" panose="02020603050405020304" pitchFamily="18" charset="0"/>
              </a:rPr>
              <a:t>人員</a:t>
            </a:r>
            <a:r>
              <a:rPr lang="zh-TW" altLang="zh-TW" sz="3300" dirty="0">
                <a:latin typeface="Times New Roman" panose="02020603050405020304" pitchFamily="18" charset="0"/>
                <a:ea typeface="標楷體" panose="03000509000000000000" pitchFamily="65" charset="-120"/>
                <a:cs typeface="Times New Roman" panose="02020603050405020304" pitchFamily="18" charset="0"/>
              </a:rPr>
              <a:t>未佩掛安全帶</a:t>
            </a:r>
          </a:p>
          <a:p>
            <a:pPr marL="0" indent="0">
              <a:lnSpc>
                <a:spcPct val="170000"/>
              </a:lnSpc>
              <a:spcBef>
                <a:spcPts val="0"/>
              </a:spcBef>
              <a:buNone/>
            </a:pP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70000"/>
              </a:lnSpc>
              <a:spcBef>
                <a:spcPts val="0"/>
              </a:spcBef>
            </a:pP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30074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災害原因分析</a:t>
            </a:r>
            <a:endParaRPr lang="zh-TW" altLang="en-US" dirty="0"/>
          </a:p>
        </p:txBody>
      </p:sp>
      <p:sp>
        <p:nvSpPr>
          <p:cNvPr id="3" name="內容版面配置區 2"/>
          <p:cNvSpPr>
            <a:spLocks noGrp="1"/>
          </p:cNvSpPr>
          <p:nvPr>
            <p:ph idx="1"/>
          </p:nvPr>
        </p:nvSpPr>
        <p:spPr/>
        <p:txBody>
          <a:bodyPr>
            <a:normAutofit/>
          </a:bodyPr>
          <a:lstStyle/>
          <a:p>
            <a:pPr marL="173038" indent="-173038">
              <a:lnSpc>
                <a:spcPct val="150000"/>
              </a:lnSpc>
              <a:spcBef>
                <a:spcPts val="0"/>
              </a:spcBef>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基本原因：</a:t>
            </a:r>
          </a:p>
          <a:p>
            <a:pPr marL="625475" indent="-266700">
              <a:lnSpc>
                <a:spcPct val="150000"/>
              </a:lnSpc>
              <a:spcBef>
                <a:spcPts val="0"/>
              </a:spcBef>
              <a:buFont typeface="+mj-lt"/>
              <a:buAutoNum type="arabicPeriod"/>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未落實人員進出實驗室管制規定</a:t>
            </a:r>
          </a:p>
          <a:p>
            <a:pPr marL="625475" indent="-266700">
              <a:lnSpc>
                <a:spcPct val="150000"/>
              </a:lnSpc>
              <a:spcBef>
                <a:spcPts val="0"/>
              </a:spcBef>
              <a:buFont typeface="+mj-lt"/>
              <a:buAutoNum type="arabicPeriod"/>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未落實人員之安全衛生教育訓練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該生因故未參加一般安全衛生教育訓練，但完成危害通識教育訓練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625475" indent="-266700">
              <a:lnSpc>
                <a:spcPct val="150000"/>
              </a:lnSpc>
              <a:spcBef>
                <a:spcPts val="0"/>
              </a:spcBef>
              <a:buFont typeface="+mj-lt"/>
              <a:buAutoNum type="arabicPeriod"/>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未確實要求人員佩帶個人防護具</a:t>
            </a:r>
          </a:p>
          <a:p>
            <a:pPr marL="625475" indent="-266700">
              <a:lnSpc>
                <a:spcPct val="150000"/>
              </a:lnSpc>
              <a:spcBef>
                <a:spcPts val="0"/>
              </a:spcBef>
              <a:buFont typeface="+mj-lt"/>
              <a:buAutoNum type="arabicPeriod"/>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未建立實驗程序之標準作業規範與安全稽核機制</a:t>
            </a:r>
          </a:p>
          <a:p>
            <a:endParaRPr lang="zh-TW" altLang="en-US" sz="2000" dirty="0"/>
          </a:p>
        </p:txBody>
      </p:sp>
    </p:spTree>
    <p:extLst>
      <p:ext uri="{BB962C8B-B14F-4D97-AF65-F5344CB8AC3E}">
        <p14:creationId xmlns:p14="http://schemas.microsoft.com/office/powerpoint/2010/main" val="2864700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a:latin typeface="標楷體" panose="03000509000000000000" pitchFamily="65" charset="-120"/>
                <a:ea typeface="標楷體" panose="03000509000000000000" pitchFamily="65" charset="-120"/>
              </a:rPr>
              <a:t>防災對策及建議</a:t>
            </a:r>
            <a:r>
              <a:rPr lang="zh-TW" altLang="zh-TW" dirty="0" smtClean="0">
                <a:latin typeface="標楷體" panose="03000509000000000000" pitchFamily="65" charset="-120"/>
                <a:ea typeface="標楷體" panose="03000509000000000000" pitchFamily="65" charset="-120"/>
              </a:rPr>
              <a:t>事項</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7200" y="1600200"/>
            <a:ext cx="8363272" cy="4525963"/>
          </a:xfrm>
        </p:spPr>
        <p:txBody>
          <a:bodyPr>
            <a:normAutofit/>
          </a:bodyPr>
          <a:lstStyle/>
          <a:p>
            <a:pPr marL="514350" indent="-514350">
              <a:lnSpc>
                <a:spcPct val="150000"/>
              </a:lnSpc>
              <a:spcBef>
                <a:spcPts val="0"/>
              </a:spcBef>
              <a:buFont typeface="+mj-lt"/>
              <a:buAutoNum type="arabicPeriod"/>
            </a:pP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加強</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落實實驗室人員之安全衛生教育訓練及出入管制管理</a:t>
            </a:r>
          </a:p>
          <a:p>
            <a:pPr marL="514350" indent="-514350">
              <a:lnSpc>
                <a:spcPct val="150000"/>
              </a:lnSpc>
              <a:spcBef>
                <a:spcPts val="0"/>
              </a:spcBef>
              <a:buFont typeface="+mj-lt"/>
              <a:buAutoNum type="arabicPeriod"/>
            </a:pP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移動</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式施工架應有完整之護欄與安全之爬梯，並應於使用前確認其處於穩妥之狀態</a:t>
            </a:r>
          </a:p>
          <a:p>
            <a:pPr marL="514350" indent="-514350">
              <a:lnSpc>
                <a:spcPct val="150000"/>
              </a:lnSpc>
              <a:spcBef>
                <a:spcPts val="0"/>
              </a:spcBef>
              <a:buFont typeface="+mj-lt"/>
              <a:buAutoNum type="arabicPeriod"/>
            </a:pP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可以</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購置高空作業車以替代移動式施工架之使用</a:t>
            </a:r>
          </a:p>
          <a:p>
            <a:pPr marL="514350" indent="-514350">
              <a:lnSpc>
                <a:spcPct val="150000"/>
              </a:lnSpc>
              <a:spcBef>
                <a:spcPts val="0"/>
              </a:spcBef>
              <a:buFont typeface="+mj-lt"/>
              <a:buAutoNum type="arabicPeriod"/>
            </a:pP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宜</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建立實驗材料組裝與拆卸之標準作業規範，並應於實驗開始進行之前有一套安全稽核機制，以確認組裝之精確性</a:t>
            </a:r>
          </a:p>
          <a:p>
            <a:pPr>
              <a:lnSpc>
                <a:spcPct val="150000"/>
              </a:lnSpc>
              <a:spcBef>
                <a:spcPts val="0"/>
              </a:spcBef>
            </a:pP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60358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F20A909F-31C4-4297-B342-939B1FD1A5AB}" type="slidenum">
              <a:rPr lang="en-US" altLang="zh-TW" sz="1400" b="0">
                <a:latin typeface="Times New Roman" panose="02020603050405020304" pitchFamily="18" charset="0"/>
                <a:ea typeface="標楷體" panose="03000509000000000000" pitchFamily="65" charset="-120"/>
                <a:cs typeface="Times New Roman" panose="02020603050405020304" pitchFamily="18" charset="0"/>
              </a:rPr>
              <a:pPr eaLnBrk="1" hangingPunct="1"/>
              <a:t>6</a:t>
            </a:fld>
            <a:endParaRPr lang="en-US" altLang="zh-TW" sz="1400" b="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2227" name="Rectangle 2"/>
          <p:cNvSpPr>
            <a:spLocks noGrp="1" noChangeArrowheads="1"/>
          </p:cNvSpPr>
          <p:nvPr>
            <p:ph type="title"/>
          </p:nvPr>
        </p:nvSpPr>
        <p:spPr/>
        <p:txBody>
          <a:bodyPr/>
          <a:lstStyle/>
          <a:p>
            <a:pPr eaLnBrk="1" hangingPunct="1"/>
            <a:r>
              <a:rPr lang="zh-TW" altLang="en-US" sz="4000" b="1" smtClean="0">
                <a:solidFill>
                  <a:srgbClr val="000066"/>
                </a:solidFill>
                <a:latin typeface="Times New Roman" panose="02020603050405020304" pitchFamily="18" charset="0"/>
              </a:rPr>
              <a:t>二、警報設備</a:t>
            </a:r>
          </a:p>
        </p:txBody>
      </p:sp>
      <p:sp>
        <p:nvSpPr>
          <p:cNvPr id="52228" name="Rectangle 3"/>
          <p:cNvSpPr>
            <a:spLocks noGrp="1" noChangeArrowheads="1"/>
          </p:cNvSpPr>
          <p:nvPr>
            <p:ph type="body" idx="1"/>
          </p:nvPr>
        </p:nvSpPr>
        <p:spPr/>
        <p:txBody>
          <a:bodyPr/>
          <a:lstStyle/>
          <a:p>
            <a:pPr eaLnBrk="1" hangingPunct="1"/>
            <a:r>
              <a:rPr lang="zh-TW" altLang="en-US" sz="2800" smtClean="0"/>
              <a:t>警報設備：指報知火災發生之器具或設備。 </a:t>
            </a:r>
            <a:br>
              <a:rPr lang="zh-TW" altLang="en-US" sz="2800" smtClean="0"/>
            </a:br>
            <a:r>
              <a:rPr lang="zh-TW" altLang="en-US" sz="2800" smtClean="0"/>
              <a:t>（一）火警自動警報設備。 </a:t>
            </a:r>
            <a:br>
              <a:rPr lang="zh-TW" altLang="en-US" sz="2800" smtClean="0"/>
            </a:br>
            <a:r>
              <a:rPr lang="zh-TW" altLang="en-US" sz="2800" smtClean="0"/>
              <a:t>（二）手動報警設備。 </a:t>
            </a:r>
            <a:br>
              <a:rPr lang="zh-TW" altLang="en-US" sz="2800" smtClean="0"/>
            </a:br>
            <a:r>
              <a:rPr lang="zh-TW" altLang="en-US" sz="2800" smtClean="0"/>
              <a:t>（三）緊急廣播設備。 </a:t>
            </a:r>
            <a:br>
              <a:rPr lang="zh-TW" altLang="en-US" sz="2800" smtClean="0"/>
            </a:br>
            <a:r>
              <a:rPr lang="zh-TW" altLang="en-US" sz="2800" smtClean="0"/>
              <a:t>（四）瓦斯漏氣火警自動警報設。</a:t>
            </a:r>
          </a:p>
        </p:txBody>
      </p:sp>
      <p:sp>
        <p:nvSpPr>
          <p:cNvPr id="5" name="文字方塊 4"/>
          <p:cNvSpPr txBox="1"/>
          <p:nvPr/>
        </p:nvSpPr>
        <p:spPr>
          <a:xfrm>
            <a:off x="15842" y="5445224"/>
            <a:ext cx="3059832"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25891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05E779F1-DA35-41CC-BBB7-92D95A0256A8}" type="slidenum">
              <a:rPr lang="en-US" altLang="zh-TW" sz="1400" b="0">
                <a:latin typeface="Times New Roman" panose="02020603050405020304" pitchFamily="18" charset="0"/>
                <a:ea typeface="標楷體" panose="03000509000000000000" pitchFamily="65" charset="-120"/>
                <a:cs typeface="Times New Roman" panose="02020603050405020304" pitchFamily="18" charset="0"/>
              </a:rPr>
              <a:pPr eaLnBrk="1" hangingPunct="1"/>
              <a:t>7</a:t>
            </a:fld>
            <a:endParaRPr lang="en-US" altLang="zh-TW" sz="1400" b="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3251" name="Rectangle 2"/>
          <p:cNvSpPr>
            <a:spLocks noGrp="1" noChangeArrowheads="1"/>
          </p:cNvSpPr>
          <p:nvPr>
            <p:ph type="title"/>
          </p:nvPr>
        </p:nvSpPr>
        <p:spPr/>
        <p:txBody>
          <a:bodyPr/>
          <a:lstStyle/>
          <a:p>
            <a:pPr eaLnBrk="1" hangingPunct="1"/>
            <a:r>
              <a:rPr lang="zh-TW" altLang="en-US" sz="4000" b="1" smtClean="0">
                <a:solidFill>
                  <a:srgbClr val="000066"/>
                </a:solidFill>
                <a:latin typeface="Times New Roman" panose="02020603050405020304" pitchFamily="18" charset="0"/>
              </a:rPr>
              <a:t>三、避難逃生設備</a:t>
            </a:r>
          </a:p>
        </p:txBody>
      </p:sp>
      <p:sp>
        <p:nvSpPr>
          <p:cNvPr id="53252" name="Rectangle 3"/>
          <p:cNvSpPr>
            <a:spLocks noGrp="1" noChangeArrowheads="1"/>
          </p:cNvSpPr>
          <p:nvPr>
            <p:ph type="body" idx="1"/>
          </p:nvPr>
        </p:nvSpPr>
        <p:spPr>
          <a:xfrm>
            <a:off x="467544" y="1412777"/>
            <a:ext cx="8229600" cy="3384376"/>
          </a:xfrm>
        </p:spPr>
        <p:txBody>
          <a:bodyPr/>
          <a:lstStyle/>
          <a:p>
            <a:pPr eaLnBrk="1" hangingPunct="1"/>
            <a:r>
              <a:rPr lang="zh-TW" altLang="en-US" sz="2800" dirty="0" smtClean="0"/>
              <a:t>避難逃生設備：指火災發生時為避難而使用之器具或設備。 </a:t>
            </a:r>
            <a:endParaRPr lang="en-US" altLang="zh-TW" sz="2800" dirty="0" smtClean="0"/>
          </a:p>
          <a:p>
            <a:pPr eaLnBrk="1" hangingPunct="1">
              <a:buFont typeface="Wingdings" panose="05000000000000000000" pitchFamily="2" charset="2"/>
              <a:buChar char="Ø"/>
            </a:pPr>
            <a:r>
              <a:rPr lang="zh-TW" altLang="en-US" sz="2800" dirty="0" smtClean="0"/>
              <a:t>標示設備：出口標示燈、避難方向指示燈、避難指標。 </a:t>
            </a:r>
            <a:endParaRPr lang="en-US" altLang="zh-TW" sz="2800" dirty="0"/>
          </a:p>
          <a:p>
            <a:pPr eaLnBrk="1" hangingPunct="1">
              <a:buFont typeface="Wingdings" panose="05000000000000000000" pitchFamily="2" charset="2"/>
              <a:buChar char="Ø"/>
            </a:pPr>
            <a:r>
              <a:rPr lang="zh-TW" altLang="en-US" sz="2800" dirty="0" smtClean="0"/>
              <a:t>避難器具：指滑台、避難橋、救助袋、緩降機、 避難繩索、滑杆及其他避難器具。 </a:t>
            </a:r>
            <a:endParaRPr lang="en-US" altLang="zh-TW" sz="2800" dirty="0"/>
          </a:p>
          <a:p>
            <a:pPr eaLnBrk="1" hangingPunct="1">
              <a:buFont typeface="Wingdings" panose="05000000000000000000" pitchFamily="2" charset="2"/>
              <a:buChar char="Ø"/>
            </a:pPr>
            <a:r>
              <a:rPr lang="zh-TW" altLang="en-US" sz="2800" dirty="0" smtClean="0"/>
              <a:t>緊急照明設備。 </a:t>
            </a:r>
          </a:p>
        </p:txBody>
      </p:sp>
      <p:sp>
        <p:nvSpPr>
          <p:cNvPr id="5" name="文字方塊 4"/>
          <p:cNvSpPr txBox="1"/>
          <p:nvPr/>
        </p:nvSpPr>
        <p:spPr>
          <a:xfrm>
            <a:off x="395536" y="5410154"/>
            <a:ext cx="3024336"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40621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lvl1pPr eaLnBrk="0" hangingPunct="0">
              <a:defRPr kumimoji="1" sz="2400"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400"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400"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400"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eaLnBrk="1" hangingPunct="1"/>
            <a:fld id="{45C08A8F-1F94-4AEC-AB69-D00D04000275}" type="slidenum">
              <a:rPr lang="en-US" altLang="zh-TW" sz="1400" b="0">
                <a:latin typeface="Times New Roman" panose="02020603050405020304" pitchFamily="18" charset="0"/>
                <a:ea typeface="標楷體" panose="03000509000000000000" pitchFamily="65" charset="-120"/>
                <a:cs typeface="Times New Roman" panose="02020603050405020304" pitchFamily="18" charset="0"/>
              </a:rPr>
              <a:pPr eaLnBrk="1" hangingPunct="1"/>
              <a:t>8</a:t>
            </a:fld>
            <a:endParaRPr lang="en-US" altLang="zh-TW" sz="1400" b="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6323" name="Rectangle 2"/>
          <p:cNvSpPr>
            <a:spLocks noGrp="1" noChangeArrowheads="1"/>
          </p:cNvSpPr>
          <p:nvPr>
            <p:ph type="title"/>
          </p:nvPr>
        </p:nvSpPr>
        <p:spPr/>
        <p:txBody>
          <a:bodyPr/>
          <a:lstStyle/>
          <a:p>
            <a:pPr eaLnBrk="1" hangingPunct="1"/>
            <a:r>
              <a:rPr lang="zh-TW" altLang="en-US" sz="4000" b="1" smtClean="0">
                <a:solidFill>
                  <a:srgbClr val="000066"/>
                </a:solidFill>
                <a:latin typeface="Times New Roman" panose="02020603050405020304" pitchFamily="18" charset="0"/>
              </a:rPr>
              <a:t>四、消防搶救上之必要設備</a:t>
            </a:r>
          </a:p>
        </p:txBody>
      </p:sp>
      <p:sp>
        <p:nvSpPr>
          <p:cNvPr id="56324" name="Rectangle 3"/>
          <p:cNvSpPr>
            <a:spLocks noGrp="1" noChangeArrowheads="1"/>
          </p:cNvSpPr>
          <p:nvPr>
            <p:ph type="body" idx="1"/>
          </p:nvPr>
        </p:nvSpPr>
        <p:spPr/>
        <p:txBody>
          <a:bodyPr/>
          <a:lstStyle/>
          <a:p>
            <a:pPr eaLnBrk="1" hangingPunct="1"/>
            <a:r>
              <a:rPr lang="zh-TW" altLang="en-US" sz="2800" dirty="0" smtClean="0"/>
              <a:t>消防搶救上之必要設備：指火警發生時，消防人員從事 搶救活動上必要之器具或設備。 </a:t>
            </a:r>
            <a:br>
              <a:rPr lang="zh-TW" altLang="en-US" sz="2800" dirty="0" smtClean="0"/>
            </a:br>
            <a:r>
              <a:rPr lang="zh-TW" altLang="en-US" sz="2800" dirty="0" smtClean="0"/>
              <a:t>（一）連結送水口。 </a:t>
            </a:r>
            <a:br>
              <a:rPr lang="zh-TW" altLang="en-US" sz="2800" dirty="0" smtClean="0"/>
            </a:br>
            <a:r>
              <a:rPr lang="zh-TW" altLang="en-US" sz="2800" dirty="0" smtClean="0"/>
              <a:t>（二）消防專用水池。 </a:t>
            </a:r>
            <a:br>
              <a:rPr lang="zh-TW" altLang="en-US" sz="2800" dirty="0" smtClean="0"/>
            </a:br>
            <a:r>
              <a:rPr lang="zh-TW" altLang="en-US" sz="2800" dirty="0" smtClean="0"/>
              <a:t>（三）排煙設備（緊急昇降機間、特別安全梯間排煙設備 、室內排煙設備）。 </a:t>
            </a:r>
            <a:br>
              <a:rPr lang="zh-TW" altLang="en-US" sz="2800" dirty="0" smtClean="0"/>
            </a:br>
            <a:r>
              <a:rPr lang="zh-TW" altLang="en-US" sz="2800" dirty="0" smtClean="0"/>
              <a:t>（四）緊急電源插座。 </a:t>
            </a:r>
            <a:br>
              <a:rPr lang="zh-TW" altLang="en-US" sz="2800" dirty="0" smtClean="0"/>
            </a:br>
            <a:r>
              <a:rPr lang="zh-TW" altLang="en-US" sz="2800" dirty="0" smtClean="0"/>
              <a:t>（五）無線電通信輔助設備。 </a:t>
            </a:r>
          </a:p>
        </p:txBody>
      </p:sp>
      <p:sp>
        <p:nvSpPr>
          <p:cNvPr id="5" name="文字方塊 4"/>
          <p:cNvSpPr txBox="1"/>
          <p:nvPr/>
        </p:nvSpPr>
        <p:spPr>
          <a:xfrm>
            <a:off x="467544" y="5517232"/>
            <a:ext cx="3312368"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3752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標題 1"/>
          <p:cNvSpPr>
            <a:spLocks noGrp="1"/>
          </p:cNvSpPr>
          <p:nvPr>
            <p:ph type="title"/>
          </p:nvPr>
        </p:nvSpPr>
        <p:spPr>
          <a:xfrm>
            <a:off x="457200" y="274638"/>
            <a:ext cx="8229600" cy="778098"/>
          </a:xfrm>
        </p:spPr>
        <p:txBody>
          <a:bodyPr/>
          <a:lstStyle/>
          <a:p>
            <a:r>
              <a:rPr lang="zh-TW" altLang="en-US" sz="3600" dirty="0" smtClean="0">
                <a:latin typeface="Times New Roman" panose="02020603050405020304" pitchFamily="18" charset="0"/>
              </a:rPr>
              <a:t>實驗場所火災爆炸預防管理查核重點</a:t>
            </a: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252743956"/>
              </p:ext>
            </p:extLst>
          </p:nvPr>
        </p:nvGraphicFramePr>
        <p:xfrm>
          <a:off x="179512" y="1052740"/>
          <a:ext cx="8784976" cy="5320534"/>
        </p:xfrm>
        <a:graphic>
          <a:graphicData uri="http://schemas.openxmlformats.org/drawingml/2006/table">
            <a:tbl>
              <a:tblPr firstRow="1" bandRow="1">
                <a:tableStyleId>{5C22544A-7EE6-4342-B048-85BDC9FD1C3A}</a:tableStyleId>
              </a:tblPr>
              <a:tblGrid>
                <a:gridCol w="632700"/>
                <a:gridCol w="8152276"/>
              </a:tblGrid>
              <a:tr h="914639">
                <a:tc>
                  <a:txBody>
                    <a:bodyPr/>
                    <a:lstStyle/>
                    <a:p>
                      <a:r>
                        <a:rPr lang="en-US" altLang="zh-TW"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2400" b="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建立安全衛生管理制度與組織</a:t>
                      </a:r>
                      <a:r>
                        <a:rPr lang="en-US" altLang="zh-TW"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含</a:t>
                      </a:r>
                      <a:r>
                        <a:rPr lang="en-US" altLang="zh-TW"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設置防火管理員、防火防爆區劃及自動檢查</a:t>
                      </a:r>
                      <a:r>
                        <a:rPr lang="en-US" altLang="zh-TW" sz="2400" b="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7067">
                <a:tc>
                  <a:txBody>
                    <a:bodyPr/>
                    <a:lstStyle/>
                    <a:p>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落實機械設備檢查檢點</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含</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合格證</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操人員資格與型式檢定</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電氣自動檢查</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0593">
                <a:tc>
                  <a:txBody>
                    <a:bodyPr/>
                    <a:lstStyle/>
                    <a:p>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屬危險性工作場所</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落實製程安全評估及風險管理制度</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0593">
                <a:tc>
                  <a:txBody>
                    <a:bodyPr/>
                    <a:lstStyle/>
                    <a:p>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4</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PDCA</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＆黁</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SOP</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控管承攬及變更作業煙火管制事項</a:t>
                      </a:r>
                      <a:endPar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488">
                <a:tc>
                  <a:txBody>
                    <a:bodyPr/>
                    <a:lstStyle/>
                    <a:p>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危害物</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不相容物分區儲用存取用</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管控及建立作業量化規範</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0593">
                <a:tc>
                  <a:txBody>
                    <a:bodyPr/>
                    <a:lstStyle/>
                    <a:p>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教育訓練</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含</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承攬人之應實施消防訓練項目</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0593">
                <a:tc>
                  <a:txBody>
                    <a:bodyPr/>
                    <a:lstStyle/>
                    <a:p>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7</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自動檢查</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含</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採購管理</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變更管理等之火災爆炸預防事項</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0593">
                <a:tc>
                  <a:txBody>
                    <a:bodyPr/>
                    <a:lstStyle/>
                    <a:p>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8</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建立事業單位各部門工安衛協調制度</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準化</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程序</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-&gt;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標準</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-&gt;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表單</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說寫做合一</a:t>
                      </a: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及改善制度</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65925" name="投影片編號版面配置區 5"/>
          <p:cNvSpPr>
            <a:spLocks noGrp="1"/>
          </p:cNvSpPr>
          <p:nvPr>
            <p:ph type="sldNum" sz="quarter" idx="12"/>
          </p:nvPr>
        </p:nvSpPr>
        <p:spPr>
          <a:xfrm>
            <a:off x="7020272" y="6301847"/>
            <a:ext cx="1944216" cy="36003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新細明體" panose="02020500000000000000" pitchFamily="18" charset="-120"/>
              </a:defRPr>
            </a:lvl1pPr>
            <a:lvl2pPr marL="742950" indent="-285750" eaLnBrk="0" hangingPunct="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新細明體" panose="02020500000000000000" pitchFamily="18" charset="-120"/>
              </a:defRPr>
            </a:lvl2pPr>
            <a:lvl3pPr marL="1143000" indent="-228600" eaLnBrk="0" hangingPunct="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新細明體" panose="02020500000000000000" pitchFamily="18" charset="-120"/>
              </a:defRPr>
            </a:lvl3pPr>
            <a:lvl4pPr marL="1600200" indent="-228600" eaLnBrk="0" hangingPunct="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新細明體" panose="02020500000000000000" pitchFamily="18" charset="-120"/>
              </a:defRPr>
            </a:lvl4pPr>
            <a:lvl5pPr marL="2057400" indent="-228600" eaLnBrk="0" hangingPunct="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新細明體" panose="02020500000000000000" pitchFamily="18" charset="-120"/>
              </a:defRPr>
            </a:lvl9pPr>
          </a:lstStyle>
          <a:p>
            <a:pPr eaLnBrk="1" hangingPunct="1">
              <a:spcBef>
                <a:spcPct val="0"/>
              </a:spcBef>
              <a:buClrTx/>
              <a:buFontTx/>
              <a:buNone/>
            </a:pPr>
            <a:fld id="{D9D76CC0-6ED9-47B7-B367-8B6F3A561E80}" type="slidenum">
              <a:rPr kumimoji="0" lang="en-US" altLang="zh-TW" sz="1200">
                <a:latin typeface="Times New Roman" panose="02020603050405020304" pitchFamily="18" charset="0"/>
                <a:ea typeface="標楷體" panose="03000509000000000000" pitchFamily="65" charset="-120"/>
                <a:cs typeface="Times New Roman" panose="02020603050405020304" pitchFamily="18" charset="0"/>
              </a:rPr>
              <a:pPr eaLnBrk="1" hangingPunct="1">
                <a:spcBef>
                  <a:spcPct val="0"/>
                </a:spcBef>
                <a:buClrTx/>
                <a:buFontTx/>
                <a:buNone/>
              </a:pPr>
              <a:t>9</a:t>
            </a:fld>
            <a:endParaRPr kumimoji="0" lang="en-US" altLang="zh-TW" sz="12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675506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TotalTime>
  <Words>4801</Words>
  <Application>Microsoft Office PowerPoint</Application>
  <PresentationFormat>如螢幕大小 (4:3)</PresentationFormat>
  <Paragraphs>511</Paragraphs>
  <Slides>52</Slides>
  <Notes>12</Notes>
  <HiddenSlides>0</HiddenSlides>
  <MMClips>0</MMClips>
  <ScaleCrop>false</ScaleCrop>
  <HeadingPairs>
    <vt:vector size="4" baseType="variant">
      <vt:variant>
        <vt:lpstr>佈景主題</vt:lpstr>
      </vt:variant>
      <vt:variant>
        <vt:i4>1</vt:i4>
      </vt:variant>
      <vt:variant>
        <vt:lpstr>投影片標題</vt:lpstr>
      </vt:variant>
      <vt:variant>
        <vt:i4>52</vt:i4>
      </vt:variant>
    </vt:vector>
  </HeadingPairs>
  <TitlesOfParts>
    <vt:vector size="53" baseType="lpstr">
      <vt:lpstr>Office 佈景主題</vt:lpstr>
      <vt:lpstr>實驗場所應查核之火災預防項目</vt:lpstr>
      <vt:lpstr>實驗場所應查核之預防爆炸項目</vt:lpstr>
      <vt:lpstr>實驗場所應查核之預防爆炸項目(續)</vt:lpstr>
      <vt:lpstr>實驗場所應查核之消防安全設備</vt:lpstr>
      <vt:lpstr>一、滅火設備</vt:lpstr>
      <vt:lpstr>二、警報設備</vt:lpstr>
      <vt:lpstr>三、避難逃生設備</vt:lpstr>
      <vt:lpstr>四、消防搶救上之必要設備</vt:lpstr>
      <vt:lpstr>實驗場所火災爆炸預防管理查核重點</vt:lpstr>
      <vt:lpstr>職業安全衛生法規對實驗場所之防爆區域有關電氣規定-1</vt:lpstr>
      <vt:lpstr>職業安全衛生法規對實驗場所之防爆區域有關電氣規定-2</vt:lpstr>
      <vt:lpstr>職業安全衛生法規對實驗場所之防爆區域有關電氣規定-3</vt:lpstr>
      <vt:lpstr>2013年4月25日早上8點半</vt:lpstr>
      <vt:lpstr>HF腐蝕手部圖-葛謹醫師提供</vt:lpstr>
      <vt:lpstr>緊急應變項目</vt:lpstr>
      <vt:lpstr>應變處理原則 </vt:lpstr>
      <vt:lpstr>PowerPoint 簡報</vt:lpstr>
      <vt:lpstr>PowerPoint 簡報</vt:lpstr>
      <vt:lpstr>PowerPoint 簡報</vt:lpstr>
      <vt:lpstr>實驗場所入口緊急應變用資訊公告</vt:lpstr>
      <vt:lpstr>PowerPoint 簡報</vt:lpstr>
      <vt:lpstr>某大學應變組織運作範例</vt:lpstr>
      <vt:lpstr>某大學應變組織運作範例</vt:lpstr>
      <vt:lpstr>PowerPoint 簡報</vt:lpstr>
      <vt:lpstr>PowerPoint 簡報</vt:lpstr>
      <vt:lpstr>PowerPoint 簡報</vt:lpstr>
      <vt:lpstr>PowerPoint 簡報</vt:lpstr>
      <vt:lpstr>實驗場所應查核之火災預防項目</vt:lpstr>
      <vt:lpstr>實驗場所應查核之預防爆炸項目</vt:lpstr>
      <vt:lpstr>實驗場所應查核之預防爆炸項目(續)</vt:lpstr>
      <vt:lpstr>實驗場所應查核之消防安全設備</vt:lpstr>
      <vt:lpstr>一、滅火設備</vt:lpstr>
      <vt:lpstr>二、警報設備</vt:lpstr>
      <vt:lpstr>三、避難逃生設備</vt:lpstr>
      <vt:lpstr>四、消防搶救上之必要設備</vt:lpstr>
      <vt:lpstr>實驗場所火災爆炸預防管理查核重點</vt:lpstr>
      <vt:lpstr>職業安全衛生法規對實驗場所之防爆區域有關電氣規定-1</vt:lpstr>
      <vt:lpstr>職業安全衛生法規對實驗場所之防爆區域有關電氣規定-2</vt:lpstr>
      <vt:lpstr>職業安全衛生法規對實驗場所之防爆區域有關電氣規定-3</vt:lpstr>
      <vt:lpstr>2013年4月25日早上8點半</vt:lpstr>
      <vt:lpstr>HF腐蝕手部圖-葛謹醫師提供</vt:lpstr>
      <vt:lpstr>案例分享</vt:lpstr>
      <vt:lpstr>墜落</vt:lpstr>
      <vt:lpstr>災害經過</vt:lpstr>
      <vt:lpstr>現場圖示</vt:lpstr>
      <vt:lpstr>現場圖示</vt:lpstr>
      <vt:lpstr>其他安全衛生執行缺失</vt:lpstr>
      <vt:lpstr>其他安全衛生執行缺失</vt:lpstr>
      <vt:lpstr>其他安全衛生執行缺失</vt:lpstr>
      <vt:lpstr>災害原因分析</vt:lpstr>
      <vt:lpstr>災害原因分析</vt:lpstr>
      <vt:lpstr>防災對策及建議事項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ytdai</dc:creator>
  <cp:lastModifiedBy>User</cp:lastModifiedBy>
  <cp:revision>40</cp:revision>
  <dcterms:created xsi:type="dcterms:W3CDTF">2017-04-04T09:35:48Z</dcterms:created>
  <dcterms:modified xsi:type="dcterms:W3CDTF">2018-07-11T06:46:41Z</dcterms:modified>
</cp:coreProperties>
</file>