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3.xml" ContentType="application/vnd.openxmlformats-officedocument.presentationml.comments+xml"/>
  <Override PartName="/ppt/notesSlides/notesSlide31.xml" ContentType="application/vnd.openxmlformats-officedocument.presentationml.notesSlide+xml"/>
  <Override PartName="/ppt/comments/comment4.xml" ContentType="application/vnd.openxmlformats-officedocument.presentationml.comments+xml"/>
  <Override PartName="/ppt/notesSlides/notesSlide32.xml" ContentType="application/vnd.openxmlformats-officedocument.presentationml.notesSlide+xml"/>
  <Override PartName="/ppt/comments/comment5.xml" ContentType="application/vnd.openxmlformats-officedocument.presentationml.comments+xml"/>
  <Override PartName="/ppt/notesSlides/notesSlide33.xml" ContentType="application/vnd.openxmlformats-officedocument.presentationml.notesSlide+xml"/>
  <Override PartName="/ppt/comments/comment6.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32" r:id="rId2"/>
    <p:sldId id="333" r:id="rId3"/>
    <p:sldId id="258" r:id="rId4"/>
    <p:sldId id="259" r:id="rId5"/>
    <p:sldId id="260" r:id="rId6"/>
    <p:sldId id="261" r:id="rId7"/>
    <p:sldId id="262" r:id="rId8"/>
    <p:sldId id="263" r:id="rId9"/>
    <p:sldId id="264" r:id="rId10"/>
    <p:sldId id="269" r:id="rId11"/>
    <p:sldId id="272" r:id="rId12"/>
    <p:sldId id="273" r:id="rId13"/>
    <p:sldId id="274" r:id="rId14"/>
    <p:sldId id="275"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9" r:id="rId37"/>
    <p:sldId id="300" r:id="rId38"/>
    <p:sldId id="301" r:id="rId39"/>
    <p:sldId id="305" r:id="rId40"/>
    <p:sldId id="306" r:id="rId41"/>
    <p:sldId id="309" r:id="rId42"/>
    <p:sldId id="311" r:id="rId43"/>
    <p:sldId id="313" r:id="rId44"/>
    <p:sldId id="314" r:id="rId45"/>
    <p:sldId id="315" r:id="rId46"/>
    <p:sldId id="316" r:id="rId47"/>
    <p:sldId id="317" r:id="rId48"/>
    <p:sldId id="321" r:id="rId49"/>
    <p:sldId id="322" r:id="rId50"/>
    <p:sldId id="323" r:id="rId51"/>
    <p:sldId id="324" r:id="rId52"/>
    <p:sldId id="325" r:id="rId53"/>
    <p:sldId id="326" r:id="rId54"/>
    <p:sldId id="327" r:id="rId55"/>
    <p:sldId id="328" r:id="rId56"/>
    <p:sldId id="329" r:id="rId57"/>
    <p:sldId id="330" r:id="rId58"/>
    <p:sldId id="331" r:id="rId5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U" initials="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64"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5-25T10:45:01.859" idx="1">
    <p:pos x="0" y="10"/>
    <p:text>本頁重點如下
1.生物性危害一般預防原則中, 環境管理方面
   以清除污染源為最重要的項目</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9-05-25T10:49:35.250" idx="2">
    <p:pos x="10" y="10"/>
    <p:text>本頁重點如下
1.生物性危害的一般預防原則中, 使用個人防護設備(例如呼吸防護面罩)是最後一道防線</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9-05-25T10:41:40.984" idx="4">
    <p:pos x="10" y="10"/>
    <p:text>本頁重點如下
1.BSDS包含的重點有九部份</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9-05-25T10:41:40.984" idx="5">
    <p:pos x="10" y="10"/>
    <p:text>本頁重點如下
1.BSDS包含的重點有九部份</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9-05-25T10:50:46.406" idx="6">
    <p:pos x="10" y="10"/>
    <p:text>本頁重點如下
1.標準洗手的五大步驟: 濕搓沖捧擦</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9-05-25T10:52:27.484" idx="7">
    <p:pos x="10" y="10"/>
    <p:text>本頁重點如下
1.工作前與工作後均須洗手
2.工作前與工作後均消毒工作檯面
3.實驗進行中門禁管制</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2018/7/11</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zh.wikipedia.org/wiki/RRN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zh.wikipedia.org/wiki/%E7%B3%BB%E7%B5%B1%E7%99%BC%E7%94%9F%E6%A8%B9"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zh.wikipedia.org/wiki/%E8%84%82%E9%A1%9E" TargetMode="External"/><Relationship Id="rId3" Type="http://schemas.openxmlformats.org/officeDocument/2006/relationships/hyperlink" Target="http://zh.wikipedia.org/w/index.php?title=%E5%97%9C%E9%B9%BD%E8%8F%8C&amp;action=edit&amp;redlink=1" TargetMode="External"/><Relationship Id="rId7" Type="http://schemas.openxmlformats.org/officeDocument/2006/relationships/hyperlink" Target="http://zh.wikipedia.org/w/index.php?title=%E8%82%BD%E8%81%9A%E7%B3%96&amp;variant=zh-tw"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zh.wikipedia.org/w/index.php?title=%E7%B4%B0%E8%83%9E%E8%86%9C&amp;variant=zh-tw" TargetMode="External"/><Relationship Id="rId11" Type="http://schemas.openxmlformats.org/officeDocument/2006/relationships/hyperlink" Target="http://zh.wikipedia.org/w/index.php?title=%E8%B6%85%E9%AB%98%E6%BA%AB%E7%92%B0%E5%A2%83&amp;action=edit&amp;redlink=1" TargetMode="External"/><Relationship Id="rId5" Type="http://schemas.openxmlformats.org/officeDocument/2006/relationships/hyperlink" Target="http://zh.wikipedia.org/w/index.php?title=%E5%97%9C%E9%85%B8%E8%8F%8C&amp;action=edit&amp;redlink=1" TargetMode="External"/><Relationship Id="rId10" Type="http://schemas.openxmlformats.org/officeDocument/2006/relationships/hyperlink" Target="http://zh.wikipedia.org/wiki/%E9%86%9A" TargetMode="External"/><Relationship Id="rId4" Type="http://schemas.openxmlformats.org/officeDocument/2006/relationships/hyperlink" Target="http://zh.wikipedia.org/wiki/%E5%97%9C%E7%86%B1%E8%8F%8C" TargetMode="External"/><Relationship Id="rId9" Type="http://schemas.openxmlformats.org/officeDocument/2006/relationships/hyperlink" Target="http://zh.wikipedia.org/wiki/%E9%85%A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ho.com.tw/result.asp?mod=ysm&amp;keyword=%u773C%u775B"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uho.com.tw/result.asp?mod=ysm&amp;keyword=%u7D50%u819C%u708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pPr/>
              <a:t>3</a:t>
            </a:fld>
            <a:endParaRPr lang="en-US" altLang="zh-TW"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rtl="0" eaLnBrk="1" fontAlgn="ctr" latinLnBrk="0" hangingPunct="1"/>
            <a:r>
              <a:rPr kumimoji="1" lang="en-US" altLang="zh-TW" sz="1200" b="0" i="0" u="none" strike="noStrike" kern="1200" dirty="0" smtClean="0">
                <a:solidFill>
                  <a:schemeClr val="tx1"/>
                </a:solidFill>
                <a:effectLst/>
                <a:latin typeface="Arial" charset="0"/>
                <a:cs typeface="+mn-cs"/>
              </a:rPr>
              <a:t>20160330 </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a:t>
            </a:r>
            <a:r>
              <a:rPr lang="zh-TW" altLang="en-US" dirty="0" smtClean="0"/>
              <a:t>通過培訓營認證教師使用此教材授課之教學說明：</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p>
          <a:p>
            <a:pPr rtl="0" eaLnBrk="1" fontAlgn="ctr" latinLnBrk="0" hangingPunct="1"/>
            <a:r>
              <a:rPr kumimoji="1" lang="zh-TW" altLang="zh-TW" sz="1200" b="0" i="0" u="none" strike="noStrike" kern="1200" dirty="0" smtClean="0">
                <a:solidFill>
                  <a:schemeClr val="tx1"/>
                </a:solidFill>
                <a:effectLst/>
                <a:latin typeface="Arial" charset="0"/>
                <a:cs typeface="+mn-cs"/>
              </a:rPr>
              <a:t>初階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國民中小學</a:t>
            </a:r>
            <a:r>
              <a:rPr kumimoji="1" lang="en-US" altLang="zh-TW" sz="1200" b="0" i="0" u="none" strike="noStrike" kern="1200" dirty="0" smtClean="0">
                <a:solidFill>
                  <a:schemeClr val="tx1"/>
                </a:solidFill>
                <a:effectLst/>
                <a:latin typeface="Arial" charset="0"/>
                <a:cs typeface="+mn-cs"/>
              </a:rPr>
              <a:t>)~p3-41</a:t>
            </a:r>
            <a:endParaRPr kumimoji="1" lang="zh-TW" altLang="zh-TW" sz="1200" b="0" i="0" u="none" strike="noStrike" kern="1200" dirty="0" smtClean="0">
              <a:solidFill>
                <a:schemeClr val="tx1"/>
              </a:solidFill>
              <a:effectLst/>
              <a:latin typeface="Arial" charset="0"/>
              <a:cs typeface="+mn-cs"/>
            </a:endParaRPr>
          </a:p>
          <a:p>
            <a:pPr rtl="0" eaLnBrk="1" fontAlgn="ctr" latinLnBrk="0" hangingPunct="1"/>
            <a:r>
              <a:rPr kumimoji="1" lang="zh-TW" altLang="zh-TW" sz="1200" b="0" i="0" u="none" strike="noStrike" kern="1200" dirty="0" smtClean="0">
                <a:solidFill>
                  <a:schemeClr val="tx1"/>
                </a:solidFill>
                <a:effectLst/>
                <a:latin typeface="Arial" charset="0"/>
                <a:cs typeface="+mn-cs"/>
              </a:rPr>
              <a:t>中階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高中</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工</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職</a:t>
            </a:r>
            <a:r>
              <a:rPr kumimoji="1" lang="en-US" altLang="zh-TW" sz="1200" b="0" i="0" u="none" strike="noStrike" kern="1200" dirty="0" smtClean="0">
                <a:solidFill>
                  <a:schemeClr val="tx1"/>
                </a:solidFill>
                <a:effectLst/>
                <a:latin typeface="Arial" charset="0"/>
                <a:cs typeface="+mn-cs"/>
              </a:rPr>
              <a:t>) ~p3-41</a:t>
            </a:r>
            <a:endParaRPr kumimoji="1" lang="zh-TW" altLang="zh-TW" sz="1200" b="0" i="0" u="none" strike="noStrike" kern="1200" dirty="0" smtClean="0">
              <a:solidFill>
                <a:schemeClr val="tx1"/>
              </a:solidFill>
              <a:effectLst/>
              <a:latin typeface="Arial" charset="0"/>
              <a:cs typeface="+mn-cs"/>
            </a:endParaRPr>
          </a:p>
          <a:p>
            <a:pPr rtl="0" eaLnBrk="1" fontAlgn="ctr" latinLnBrk="0" hangingPunct="1"/>
            <a:r>
              <a:rPr kumimoji="1" lang="zh-TW" altLang="zh-TW" sz="1200" b="0" i="0" u="none" strike="noStrike" kern="1200" dirty="0" smtClean="0">
                <a:solidFill>
                  <a:schemeClr val="tx1"/>
                </a:solidFill>
                <a:effectLst/>
                <a:latin typeface="Arial" charset="0"/>
                <a:cs typeface="+mn-cs"/>
              </a:rPr>
              <a:t>進階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大專校院</a:t>
            </a:r>
            <a:r>
              <a:rPr kumimoji="1" lang="en-US" altLang="zh-TW" sz="1200" b="0" i="0" u="none" strike="noStrike" kern="1200" dirty="0" smtClean="0">
                <a:solidFill>
                  <a:schemeClr val="tx1"/>
                </a:solidFill>
                <a:effectLst/>
                <a:latin typeface="Arial" charset="0"/>
                <a:cs typeface="+mn-cs"/>
              </a:rPr>
              <a:t>)~p3-60</a:t>
            </a:r>
            <a:endParaRPr kumimoji="1" lang="zh-TW" altLang="zh-TW" sz="1200" b="0" i="0" u="none" strike="noStrike" kern="1200" dirty="0" smtClean="0">
              <a:solidFill>
                <a:schemeClr val="tx1"/>
              </a:solidFill>
              <a:effectLst/>
              <a:latin typeface="Arial" charset="0"/>
              <a:cs typeface="+mn-cs"/>
            </a:endParaRPr>
          </a:p>
          <a:p>
            <a:pPr eaLnBrk="1" hangingPunct="1"/>
            <a:endParaRPr lang="zh-TW" altLang="zh-TW" dirty="0" smtClean="0"/>
          </a:p>
        </p:txBody>
      </p:sp>
    </p:spTree>
    <p:extLst>
      <p:ext uri="{BB962C8B-B14F-4D97-AF65-F5344CB8AC3E}">
        <p14:creationId xmlns:p14="http://schemas.microsoft.com/office/powerpoint/2010/main" val="157550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pPr eaLnBrk="1" hangingPunct="1"/>
            <a:r>
              <a:rPr lang="zh-TW" altLang="en-US" dirty="0" smtClean="0">
                <a:solidFill>
                  <a:srgbClr val="FF0000"/>
                </a:solidFill>
              </a:rPr>
              <a:t>第</a:t>
            </a:r>
            <a:r>
              <a:rPr lang="en-US" altLang="zh-TW" dirty="0" smtClean="0">
                <a:solidFill>
                  <a:srgbClr val="FF0000"/>
                </a:solidFill>
              </a:rPr>
              <a:t>2</a:t>
            </a:r>
            <a:r>
              <a:rPr lang="zh-TW" altLang="en-US" dirty="0" smtClean="0">
                <a:solidFill>
                  <a:srgbClr val="FF0000"/>
                </a:solidFill>
              </a:rPr>
              <a:t>級</a:t>
            </a:r>
          </a:p>
          <a:p>
            <a:pPr eaLnBrk="1" hangingPunct="1"/>
            <a:endParaRPr lang="en-US" altLang="zh-TW" dirty="0" smtClean="0"/>
          </a:p>
          <a:p>
            <a:pPr eaLnBrk="1" hangingPunct="1"/>
            <a:r>
              <a:rPr lang="zh-TW" altLang="en-US" dirty="0" smtClean="0"/>
              <a:t>人類與其他高等動物接觸的機會很多，如：家中飼養的寵物、或是從事研究時的實驗動物，如：鼠兔貓狗猴等。與這些動物接觸所衍生的健康風險，主要有：動物攻擊人類的行為，吸入動物掉落的皮屑而引起過敏現象。另外當接觸的動物遭節肢動物寄生時，人類就可能面臨與節肢動物有關的健康危害；最後，有些病原菌可以同時造成人類與動物的感染，稱為人畜共同傳染病，例如：新城雞瘟病毒，此病毒會造成雞隻大量死亡；當感染的雞隻將病毒排出體外，人類吸入飛揚於空氣中具有感染力的病毒時，亦可能出現眼睛黏膜發炎的症狀。 </a:t>
            </a:r>
          </a:p>
          <a:p>
            <a:pPr eaLnBrk="1" hangingPunct="1"/>
            <a:endParaRPr lang="en-US" altLang="zh-TW" dirty="0" smtClean="0"/>
          </a:p>
        </p:txBody>
      </p:sp>
    </p:spTree>
    <p:extLst>
      <p:ext uri="{BB962C8B-B14F-4D97-AF65-F5344CB8AC3E}">
        <p14:creationId xmlns:p14="http://schemas.microsoft.com/office/powerpoint/2010/main" val="254960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r>
              <a:rPr lang="zh-TW" altLang="en-US" dirty="0" smtClean="0">
                <a:solidFill>
                  <a:srgbClr val="FF0000"/>
                </a:solidFill>
              </a:rPr>
              <a:t>第</a:t>
            </a:r>
            <a:r>
              <a:rPr lang="en-US" altLang="zh-TW" dirty="0" smtClean="0">
                <a:solidFill>
                  <a:srgbClr val="FF0000"/>
                </a:solidFill>
              </a:rPr>
              <a:t>2</a:t>
            </a:r>
            <a:r>
              <a:rPr lang="zh-TW" altLang="en-US" dirty="0" smtClean="0">
                <a:solidFill>
                  <a:srgbClr val="FF0000"/>
                </a:solidFill>
              </a:rPr>
              <a:t>級</a:t>
            </a:r>
          </a:p>
          <a:p>
            <a:pPr eaLnBrk="1" hangingPunct="1"/>
            <a:endParaRPr lang="en-US" altLang="zh-TW" dirty="0" smtClean="0"/>
          </a:p>
          <a:p>
            <a:pPr eaLnBrk="1" hangingPunct="1"/>
            <a:r>
              <a:rPr lang="zh-TW" altLang="en-US" dirty="0" smtClean="0"/>
              <a:t>節肢動物常以哺乳類動物（如：鼠）或人類為宿主，藉由叮咬的方式，將其體內的病原菌注入人體，如體蝨、蜱以及跳蚤等</a:t>
            </a:r>
          </a:p>
          <a:p>
            <a:pPr eaLnBrk="1" hangingPunct="1"/>
            <a:r>
              <a:rPr lang="zh-TW" altLang="en-US" dirty="0" smtClean="0"/>
              <a:t>有些則會寄生於室內環境並以人類皮屑為其食物來源（如：塵蟎），或以人類食物為來源如蟑螂，塵蟎即蟑螂其排泄物皆為過敏原，人類會吸入其排泄物，而導致過敏症狀。</a:t>
            </a:r>
          </a:p>
          <a:p>
            <a:pPr eaLnBrk="1" hangingPunct="1"/>
            <a:endParaRPr lang="en-US" altLang="zh-TW" dirty="0" smtClean="0"/>
          </a:p>
        </p:txBody>
      </p:sp>
    </p:spTree>
    <p:extLst>
      <p:ext uri="{BB962C8B-B14F-4D97-AF65-F5344CB8AC3E}">
        <p14:creationId xmlns:p14="http://schemas.microsoft.com/office/powerpoint/2010/main" val="94224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368051" y="4342939"/>
            <a:ext cx="6261453" cy="4347194"/>
          </a:xfrm>
          <a:noFill/>
          <a:ln/>
        </p:spPr>
        <p:txBody>
          <a:bodyPr/>
          <a:lstStyle/>
          <a:p>
            <a:pPr eaLnBrk="1" hangingPunct="1"/>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p>
          <a:p>
            <a:pPr eaLnBrk="1" hangingPunct="1"/>
            <a:endParaRPr lang="en-US" altLang="zh-TW" b="1" dirty="0" smtClean="0"/>
          </a:p>
          <a:p>
            <a:pPr eaLnBrk="1" hangingPunct="1"/>
            <a:r>
              <a:rPr lang="zh-TW" altLang="en-US" b="1" dirty="0" smtClean="0"/>
              <a:t>重點提示：</a:t>
            </a:r>
          </a:p>
          <a:p>
            <a:pPr eaLnBrk="1" hangingPunct="1"/>
            <a:r>
              <a:rPr lang="zh-TW" altLang="en-US" dirty="0" smtClean="0"/>
              <a:t>生物性危害的標誌。</a:t>
            </a:r>
          </a:p>
          <a:p>
            <a:pPr eaLnBrk="1" hangingPunct="1"/>
            <a:r>
              <a:rPr lang="zh-TW" altLang="en-US" dirty="0" smtClean="0"/>
              <a:t>生物性危害包括感染、過敏、中毒以及其他影響（心理上的壓力）。</a:t>
            </a:r>
          </a:p>
          <a:p>
            <a:pPr eaLnBrk="1" hangingPunct="1"/>
            <a:r>
              <a:rPr lang="zh-TW" altLang="en-US" dirty="0" smtClean="0"/>
              <a:t>微生物以病原菌的型態進入人體後，若能抵抗人體吞噬與免疫機制，並可侵入特定細胞或組織中進行繁衍增生，引發人體生理功能的受損甚至死亡，此種健康效應稱之為「感染」。因此，「感染」的致病機轉需具有生物體在宿主體中大量繁殖的過程，換言之唯有具生命力的生物體才可能引發感染的風險。若生物體在環境中已經不具生命力，那麼即使進入人體，亦已無感染的可能。較為人們熟知的如：流行性感冒、麻疹以及肺結核等。</a:t>
            </a:r>
          </a:p>
          <a:p>
            <a:pPr eaLnBrk="1" hangingPunct="1"/>
            <a:r>
              <a:rPr lang="zh-TW" altLang="en-US" dirty="0" smtClean="0"/>
              <a:t>「過敏」通常是因人體重覆暴露於生物體組成成份中的某種物質，引發人體免疫系統過度反應所致的生理現象。不論過敏原是否具生命力皆不影響其致過敏的能力。環境中常見的生物過敏原為真菌的孢子與酵素、節肢動物的肢體碎片與排泄物（如：塵蟎的糞便）、高等植物所產生之花粉、花粉碎屑或植物纖維、以及高等動物的皮屑等。所引發的呼吸道過敏包括：氣喘（</a:t>
            </a:r>
            <a:r>
              <a:rPr lang="en-US" altLang="zh-TW" dirty="0" smtClean="0"/>
              <a:t>asthma</a:t>
            </a:r>
            <a:r>
              <a:rPr lang="zh-TW" altLang="en-US" dirty="0" smtClean="0"/>
              <a:t>）、過敏性肺炎（</a:t>
            </a:r>
            <a:r>
              <a:rPr lang="en-US" altLang="zh-TW" dirty="0" smtClean="0"/>
              <a:t>hypersensitivity </a:t>
            </a:r>
            <a:r>
              <a:rPr lang="en-US" altLang="zh-TW" dirty="0" err="1" smtClean="0"/>
              <a:t>pnuemonitis</a:t>
            </a:r>
            <a:r>
              <a:rPr lang="zh-TW" altLang="en-US" dirty="0" smtClean="0"/>
              <a:t>）與過敏性鼻炎（</a:t>
            </a:r>
            <a:r>
              <a:rPr lang="en-US" altLang="zh-TW" dirty="0" smtClean="0"/>
              <a:t>allergic rhinitis</a:t>
            </a:r>
            <a:r>
              <a:rPr lang="zh-TW" altLang="en-US" dirty="0" smtClean="0"/>
              <a:t>）。</a:t>
            </a:r>
          </a:p>
          <a:p>
            <a:pPr eaLnBrk="1" hangingPunct="1"/>
            <a:r>
              <a:rPr lang="zh-TW" altLang="en-US" dirty="0" smtClean="0"/>
              <a:t>中毒：「生物毒素」是生物產物中可造成人體發生毒性反應的物質。常見的微生物毒素有前面所述的細菌內毒素與真菌毒素，以及細菌外毒素（</a:t>
            </a:r>
            <a:r>
              <a:rPr lang="en-US" altLang="zh-TW" dirty="0" smtClean="0"/>
              <a:t>exotoxins</a:t>
            </a:r>
            <a:r>
              <a:rPr lang="zh-TW" altLang="en-US" dirty="0" smtClean="0"/>
              <a:t>）。以細菌內毒素為例，若人體大量或長期吸入細菌內毒素後，可能會引起發燒發冷等類似感冒之急性症狀。細菌內毒素被認為是造成畜牧業工作環境中職業性呼吸疾病、棉紡織工廠工人發燒症狀（</a:t>
            </a:r>
            <a:r>
              <a:rPr lang="en-US" altLang="zh-TW" dirty="0" smtClean="0"/>
              <a:t>cotton mill fever</a:t>
            </a:r>
            <a:r>
              <a:rPr lang="zh-TW" altLang="en-US" dirty="0" smtClean="0"/>
              <a:t>）以及使用增濕器造成的發燒症狀（</a:t>
            </a:r>
            <a:r>
              <a:rPr lang="en-US" altLang="zh-TW" dirty="0" smtClean="0"/>
              <a:t>humidifier fever</a:t>
            </a:r>
            <a:r>
              <a:rPr lang="zh-TW" altLang="en-US" dirty="0" smtClean="0"/>
              <a:t>）的原因之一。而長期暴露於細菌內毒素則可導致肺功能受損。</a:t>
            </a:r>
          </a:p>
          <a:p>
            <a:pPr eaLnBrk="1" hangingPunct="1"/>
            <a:endParaRPr lang="zh-TW" altLang="en-US" b="1" dirty="0" smtClean="0"/>
          </a:p>
          <a:p>
            <a:pPr eaLnBrk="1" hangingPunct="1"/>
            <a:r>
              <a:rPr lang="zh-TW" altLang="en-US" b="1" dirty="0" smtClean="0"/>
              <a:t>補充說明：</a:t>
            </a:r>
          </a:p>
          <a:p>
            <a:pPr>
              <a:spcBef>
                <a:spcPct val="10000"/>
              </a:spcBef>
            </a:pPr>
            <a:r>
              <a:rPr lang="zh-TW" altLang="en-US" dirty="0" smtClean="0"/>
              <a:t>感染性因子進入人體後進行生長繁殖，即稱為感染，但有時並無明顯症狀。感染性疾病</a:t>
            </a:r>
            <a:r>
              <a:rPr lang="en-US" altLang="zh-TW" dirty="0" smtClean="0"/>
              <a:t>(infectious disease)</a:t>
            </a:r>
            <a:r>
              <a:rPr lang="zh-TW" altLang="en-US" dirty="0" smtClean="0"/>
              <a:t>是因感染所產生的臨床疾病。</a:t>
            </a:r>
          </a:p>
          <a:p>
            <a:pPr>
              <a:spcBef>
                <a:spcPct val="10000"/>
              </a:spcBef>
            </a:pPr>
            <a:r>
              <a:rPr lang="zh-TW" altLang="en-US" dirty="0" smtClean="0"/>
              <a:t>過敏原是能引發過敏反應的</a:t>
            </a:r>
            <a:r>
              <a:rPr lang="zh-TW" altLang="en-US" b="1" dirty="0" smtClean="0"/>
              <a:t>生物性或化學性</a:t>
            </a:r>
            <a:r>
              <a:rPr lang="zh-TW" altLang="en-US" dirty="0" smtClean="0"/>
              <a:t>物質。動物及植物的蛋白通常是最強的過敏原。</a:t>
            </a:r>
            <a:endParaRPr lang="en-US" altLang="zh-TW" dirty="0" smtClean="0"/>
          </a:p>
        </p:txBody>
      </p:sp>
    </p:spTree>
    <p:extLst>
      <p:ext uri="{BB962C8B-B14F-4D97-AF65-F5344CB8AC3E}">
        <p14:creationId xmlns:p14="http://schemas.microsoft.com/office/powerpoint/2010/main" val="260667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r>
              <a:rPr lang="zh-TW" altLang="en-US" dirty="0" smtClean="0">
                <a:solidFill>
                  <a:srgbClr val="FF0000"/>
                </a:solidFill>
              </a:rPr>
              <a:t>第</a:t>
            </a:r>
            <a:r>
              <a:rPr lang="en-US" altLang="zh-TW" dirty="0" smtClean="0">
                <a:solidFill>
                  <a:srgbClr val="FF0000"/>
                </a:solidFill>
              </a:rPr>
              <a:t>3</a:t>
            </a:r>
            <a:r>
              <a:rPr lang="zh-TW" altLang="en-US" dirty="0" smtClean="0">
                <a:solidFill>
                  <a:srgbClr val="FF0000"/>
                </a:solidFill>
              </a:rPr>
              <a:t>級</a:t>
            </a:r>
          </a:p>
          <a:p>
            <a:pPr eaLnBrk="1" hangingPunct="1"/>
            <a:endParaRPr lang="en-US" altLang="zh-TW" b="1" dirty="0" smtClean="0"/>
          </a:p>
          <a:p>
            <a:pPr eaLnBrk="1" hangingPunct="1"/>
            <a:r>
              <a:rPr lang="zh-TW" altLang="en-US" b="1" dirty="0" smtClean="0"/>
              <a:t>重點提示：</a:t>
            </a:r>
          </a:p>
          <a:p>
            <a:pPr eaLnBrk="1" hangingPunct="1"/>
            <a:r>
              <a:rPr lang="zh-TW" altLang="en-US" dirty="0" smtClean="0"/>
              <a:t>前述的健康影響指的是當生物危害物質已經侵入人體後所引發的生理病症，另一種危害則是屬於心理層面的壓力。</a:t>
            </a:r>
            <a:r>
              <a:rPr lang="en-US" altLang="zh-TW" dirty="0" smtClean="0"/>
              <a:t> 2003</a:t>
            </a:r>
            <a:r>
              <a:rPr lang="zh-TW" altLang="en-US" dirty="0" smtClean="0"/>
              <a:t>年冠狀病毒引起的嚴重急性呼吸道症候群（</a:t>
            </a:r>
            <a:r>
              <a:rPr lang="en-US" altLang="zh-TW" dirty="0" smtClean="0"/>
              <a:t>SARS</a:t>
            </a:r>
            <a:r>
              <a:rPr lang="zh-TW" altLang="en-US" dirty="0" smtClean="0"/>
              <a:t>）、</a:t>
            </a:r>
            <a:r>
              <a:rPr lang="en-US" altLang="zh-TW" dirty="0" smtClean="0"/>
              <a:t>2009</a:t>
            </a:r>
            <a:r>
              <a:rPr lang="zh-TW" altLang="en-US" dirty="0" smtClean="0"/>
              <a:t>年四月墨西哥爆發的新型流感（</a:t>
            </a:r>
            <a:r>
              <a:rPr lang="en-US" altLang="zh-TW" dirty="0" smtClean="0"/>
              <a:t>H1N1</a:t>
            </a:r>
            <a:r>
              <a:rPr lang="zh-TW" altLang="en-US" dirty="0" smtClean="0"/>
              <a:t>）以及</a:t>
            </a:r>
            <a:r>
              <a:rPr lang="en-US" altLang="zh-TW" dirty="0" smtClean="0"/>
              <a:t>911</a:t>
            </a:r>
            <a:r>
              <a:rPr lang="zh-TW" altLang="en-US" dirty="0" smtClean="0"/>
              <a:t>美國紐約市恐怖攻擊事件的後續效應即是生物危害引發的心理恐慌實例，當面臨不明之新興傳染病或是生物戰劑的威脅，人類社會顯現的是對防護具的強烈需求、預防或治療藥物的搶購、演練與消毒的加強動員等現象。事實上不論是一般民眾或是需要直接面對這類生物物質的工作人員而言，都將造成極大的心理壓力。 </a:t>
            </a:r>
          </a:p>
          <a:p>
            <a:pPr eaLnBrk="1" hangingPunct="1"/>
            <a:endParaRPr lang="en-US" altLang="zh-TW" dirty="0" smtClean="0"/>
          </a:p>
        </p:txBody>
      </p:sp>
    </p:spTree>
    <p:extLst>
      <p:ext uri="{BB962C8B-B14F-4D97-AF65-F5344CB8AC3E}">
        <p14:creationId xmlns:p14="http://schemas.microsoft.com/office/powerpoint/2010/main" val="1392491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EA5B736-2760-4B8C-9FDE-F3EF643680B2}" type="slidenum">
              <a:rPr lang="en-US" altLang="zh-TW" smtClean="0"/>
              <a:pPr/>
              <a:t>19</a:t>
            </a:fld>
            <a:endParaRPr lang="en-US" altLang="zh-TW"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p>
          <a:p>
            <a:endParaRPr lang="en-US" altLang="zh-TW" b="1" dirty="0" smtClean="0"/>
          </a:p>
          <a:p>
            <a:r>
              <a:rPr lang="zh-TW" altLang="en-US" b="1" dirty="0" smtClean="0"/>
              <a:t>重點提示：</a:t>
            </a:r>
          </a:p>
          <a:p>
            <a:r>
              <a:rPr lang="zh-TW" altLang="en-US" dirty="0" smtClean="0"/>
              <a:t>生物性危害的來源包括</a:t>
            </a:r>
            <a:r>
              <a:rPr lang="zh-TW" altLang="en-US" b="1" dirty="0" smtClean="0"/>
              <a:t>受感染的宿主</a:t>
            </a:r>
            <a:r>
              <a:rPr lang="zh-TW" altLang="en-US" dirty="0" smtClean="0"/>
              <a:t>與</a:t>
            </a:r>
            <a:r>
              <a:rPr lang="zh-TW" altLang="en-US" b="1" dirty="0" smtClean="0"/>
              <a:t>環境中的病原</a:t>
            </a:r>
            <a:r>
              <a:rPr lang="zh-TW" altLang="en-US" dirty="0" smtClean="0"/>
              <a:t>。</a:t>
            </a:r>
          </a:p>
          <a:p>
            <a:r>
              <a:rPr lang="zh-TW" altLang="en-US" dirty="0" smtClean="0"/>
              <a:t>宿主包括受感染的人或動物。一些疾病主要經由受感染的人而傳播，例如肺結核、流感、腸病毒等。經由受感染動物而傳播的疾病，最為大家所熟知的是狂犬病、狂牛症。</a:t>
            </a:r>
          </a:p>
          <a:p>
            <a:r>
              <a:rPr lang="zh-TW" altLang="en-US" dirty="0" smtClean="0"/>
              <a:t>一些造成生物性危害的因子存在於生活環境中，可經由各種暴露途徑（如吸入、食入或皮膚接觸）造成健康危害，例如花粉、黴菌與污染水體中的退伍軍人菌。</a:t>
            </a:r>
          </a:p>
          <a:p>
            <a:endParaRPr lang="zh-TW" altLang="en-US" dirty="0" smtClean="0"/>
          </a:p>
          <a:p>
            <a:endParaRPr lang="en-US" altLang="zh-TW" dirty="0" smtClean="0"/>
          </a:p>
        </p:txBody>
      </p:sp>
    </p:spTree>
    <p:extLst>
      <p:ext uri="{BB962C8B-B14F-4D97-AF65-F5344CB8AC3E}">
        <p14:creationId xmlns:p14="http://schemas.microsoft.com/office/powerpoint/2010/main" val="321947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0CF6ECA-0715-4152-AF20-EB466E3CCD40}" type="slidenum">
              <a:rPr lang="en-US" altLang="zh-TW" smtClean="0"/>
              <a:pPr/>
              <a:t>20</a:t>
            </a:fld>
            <a:endParaRPr lang="en-US" altLang="zh-TW"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p>
          <a:p>
            <a:endParaRPr lang="en-US" altLang="zh-TW" b="1" dirty="0" smtClean="0"/>
          </a:p>
          <a:p>
            <a:r>
              <a:rPr lang="zh-TW" altLang="en-US" b="1" dirty="0" smtClean="0"/>
              <a:t>重點提示：</a:t>
            </a:r>
          </a:p>
          <a:p>
            <a:r>
              <a:rPr lang="zh-TW" altLang="en-US" dirty="0" smtClean="0"/>
              <a:t>一般來說任何的危害進入人體都是經由吸入、食入、或體表的皮膚及黏膜。</a:t>
            </a:r>
          </a:p>
          <a:p>
            <a:r>
              <a:rPr lang="zh-TW" altLang="en-US" dirty="0" smtClean="0"/>
              <a:t>吸入的危害，例如一些呼吸道疾病：肺結核、流感、麻疹。</a:t>
            </a:r>
          </a:p>
          <a:p>
            <a:r>
              <a:rPr lang="zh-TW" altLang="en-US" dirty="0" smtClean="0"/>
              <a:t>在食入部份，通常是吃到受污染的食物或水所產生，例如：傷寒、霍亂、</a:t>
            </a:r>
            <a:r>
              <a:rPr lang="en-US" altLang="zh-TW" dirty="0" smtClean="0"/>
              <a:t>A</a:t>
            </a:r>
            <a:r>
              <a:rPr lang="zh-TW" altLang="en-US" dirty="0" smtClean="0"/>
              <a:t>型肝炎。</a:t>
            </a:r>
          </a:p>
          <a:p>
            <a:r>
              <a:rPr lang="zh-TW" altLang="en-US" dirty="0" smtClean="0"/>
              <a:t>經由皮膚或黏膜造成的危害，例如血吸蟲病、砂眼、血液傳播的疾病（經針扎或傷口碰觸到污染的物質）。</a:t>
            </a:r>
          </a:p>
          <a:p>
            <a:endParaRPr lang="en-US" altLang="zh-TW" dirty="0" smtClean="0"/>
          </a:p>
        </p:txBody>
      </p:sp>
    </p:spTree>
    <p:extLst>
      <p:ext uri="{BB962C8B-B14F-4D97-AF65-F5344CB8AC3E}">
        <p14:creationId xmlns:p14="http://schemas.microsoft.com/office/powerpoint/2010/main" val="2090915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72E9F0B-11C1-477D-83D7-5536978DF8C0}" type="slidenum">
              <a:rPr lang="en-US" altLang="zh-TW" smtClean="0"/>
              <a:pPr/>
              <a:t>21</a:t>
            </a:fld>
            <a:endParaRPr lang="en-US" altLang="zh-TW"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p>
          <a:p>
            <a:endParaRPr lang="en-US" altLang="zh-TW" b="1" dirty="0" smtClean="0"/>
          </a:p>
          <a:p>
            <a:r>
              <a:rPr lang="zh-TW" altLang="en-US" b="1" dirty="0" smtClean="0"/>
              <a:t>重點提示：</a:t>
            </a:r>
          </a:p>
          <a:p>
            <a:r>
              <a:rPr lang="zh-TW" altLang="en-US" dirty="0" smtClean="0"/>
              <a:t>接下來的三張投影片是在看當危害的來源是宿主（即受感染的人或動物）時的危害傳播途徑。</a:t>
            </a:r>
          </a:p>
          <a:p>
            <a:r>
              <a:rPr lang="zh-TW" altLang="en-US" dirty="0" smtClean="0"/>
              <a:t>經由吸入造成的健康危害，可分為直接及間接傳播傳兩種。</a:t>
            </a:r>
          </a:p>
          <a:p>
            <a:r>
              <a:rPr lang="zh-TW" altLang="en-US" b="1" dirty="0" smtClean="0"/>
              <a:t>直接傳播</a:t>
            </a:r>
            <a:r>
              <a:rPr lang="zh-TW" altLang="en-US" dirty="0" smtClean="0"/>
              <a:t>主要是經由</a:t>
            </a:r>
            <a:r>
              <a:rPr lang="zh-TW" altLang="en-US" b="1" dirty="0" smtClean="0"/>
              <a:t>飛沫</a:t>
            </a:r>
            <a:r>
              <a:rPr lang="zh-TW" altLang="en-US" dirty="0" smtClean="0"/>
              <a:t>（因談話、 咳嗽等所產生）傳遞，如流感、腸病毒與流行性腦脊髓膜炎等。</a:t>
            </a:r>
          </a:p>
          <a:p>
            <a:r>
              <a:rPr lang="zh-TW" altLang="en-US" b="1" dirty="0" smtClean="0"/>
              <a:t>間接傳播</a:t>
            </a:r>
            <a:r>
              <a:rPr lang="zh-TW" altLang="en-US" dirty="0" smtClean="0"/>
              <a:t>的部份則是經由</a:t>
            </a:r>
            <a:r>
              <a:rPr lang="zh-TW" altLang="en-US" b="1" dirty="0" smtClean="0"/>
              <a:t>空氣傳播（飛沫核）</a:t>
            </a:r>
            <a:r>
              <a:rPr lang="zh-TW" altLang="en-US" dirty="0" smtClean="0"/>
              <a:t>，如肺結核與麻疹等。</a:t>
            </a:r>
          </a:p>
          <a:p>
            <a:endParaRPr lang="zh-TW" altLang="en-US" dirty="0" smtClean="0"/>
          </a:p>
          <a:p>
            <a:r>
              <a:rPr lang="zh-TW" altLang="en-US" b="1" dirty="0" smtClean="0"/>
              <a:t>補充說明：</a:t>
            </a:r>
          </a:p>
          <a:p>
            <a:pPr eaLnBrk="1" hangingPunct="1"/>
            <a:r>
              <a:rPr lang="zh-TW" altLang="en-US" dirty="0" smtClean="0"/>
              <a:t>一般呼吸道感染是因為暴露到飛沫</a:t>
            </a:r>
            <a:r>
              <a:rPr lang="en-US" altLang="zh-TW" dirty="0" smtClean="0"/>
              <a:t>(droplet)</a:t>
            </a:r>
            <a:r>
              <a:rPr lang="zh-TW" altLang="en-US" dirty="0" smtClean="0"/>
              <a:t>或飛沫核</a:t>
            </a:r>
            <a:r>
              <a:rPr lang="en-US" altLang="zh-TW" dirty="0" smtClean="0"/>
              <a:t>(droplet nuclei)</a:t>
            </a:r>
            <a:r>
              <a:rPr lang="zh-TW" altLang="en-US" dirty="0" smtClean="0"/>
              <a:t>中的病原菌所造成，其傳播方式分別稱為飛沫傳染及空氣</a:t>
            </a:r>
            <a:r>
              <a:rPr lang="en-US" altLang="zh-TW" dirty="0" smtClean="0"/>
              <a:t>(airborne)</a:t>
            </a:r>
            <a:r>
              <a:rPr lang="zh-TW" altLang="en-US" dirty="0" smtClean="0"/>
              <a:t>傳染。感染性飛沫的直徑 </a:t>
            </a:r>
            <a:r>
              <a:rPr lang="en-US" altLang="zh-TW" dirty="0" smtClean="0"/>
              <a:t>&gt; 5 µm</a:t>
            </a:r>
            <a:r>
              <a:rPr lang="zh-TW" altLang="en-US" dirty="0" smtClean="0"/>
              <a:t>，離飛沫產生者</a:t>
            </a:r>
            <a:r>
              <a:rPr lang="en-US" altLang="zh-TW" dirty="0" smtClean="0"/>
              <a:t>3</a:t>
            </a:r>
            <a:r>
              <a:rPr lang="zh-TW" altLang="en-US" dirty="0" smtClean="0"/>
              <a:t>呎（約一公尺）以內的人可能會暴露到感染性飛沫 。飛沫核直徑</a:t>
            </a:r>
            <a:r>
              <a:rPr lang="en-US" altLang="zh-TW" dirty="0" smtClean="0"/>
              <a:t>1</a:t>
            </a:r>
            <a:r>
              <a:rPr lang="zh-TW" altLang="en-US" dirty="0" smtClean="0"/>
              <a:t>～</a:t>
            </a:r>
            <a:r>
              <a:rPr lang="en-US" altLang="zh-TW" dirty="0" smtClean="0"/>
              <a:t>5 µm</a:t>
            </a:r>
            <a:r>
              <a:rPr lang="zh-TW" altLang="en-US" dirty="0" smtClean="0"/>
              <a:t>，能長時間懸浮並傳播至遠處。</a:t>
            </a:r>
            <a:endParaRPr lang="en-US" altLang="zh-TW" dirty="0" smtClean="0"/>
          </a:p>
        </p:txBody>
      </p:sp>
    </p:spTree>
    <p:extLst>
      <p:ext uri="{BB962C8B-B14F-4D97-AF65-F5344CB8AC3E}">
        <p14:creationId xmlns:p14="http://schemas.microsoft.com/office/powerpoint/2010/main" val="3749388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A013F12-8A61-404B-BD13-9B9B6F132AAA}" type="slidenum">
              <a:rPr lang="en-US" altLang="zh-TW" smtClean="0"/>
              <a:pPr/>
              <a:t>22</a:t>
            </a:fld>
            <a:endParaRPr lang="en-US" altLang="zh-TW"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endParaRPr lang="en-US" altLang="zh-TW" dirty="0" smtClean="0">
              <a:solidFill>
                <a:srgbClr val="FF0000"/>
              </a:solidFill>
            </a:endParaRPr>
          </a:p>
          <a:p>
            <a:endParaRPr lang="zh-TW" altLang="en-US" dirty="0" smtClean="0">
              <a:solidFill>
                <a:srgbClr val="FF0000"/>
              </a:solidFill>
            </a:endParaRPr>
          </a:p>
          <a:p>
            <a:r>
              <a:rPr lang="zh-TW" altLang="en-US" b="1" dirty="0" smtClean="0"/>
              <a:t>重點提示：</a:t>
            </a:r>
          </a:p>
          <a:p>
            <a:pPr>
              <a:spcBef>
                <a:spcPct val="20000"/>
              </a:spcBef>
            </a:pPr>
            <a:r>
              <a:rPr lang="zh-TW" altLang="en-US" dirty="0" smtClean="0"/>
              <a:t>經由食入進入人體的方式，也是分成直接傳播與間接傳播。</a:t>
            </a:r>
          </a:p>
          <a:p>
            <a:pPr>
              <a:spcBef>
                <a:spcPct val="20000"/>
              </a:spcBef>
            </a:pPr>
            <a:r>
              <a:rPr lang="zh-TW" altLang="en-US" dirty="0" smtClean="0"/>
              <a:t>直接傳播如親吻。</a:t>
            </a:r>
          </a:p>
          <a:p>
            <a:pPr>
              <a:spcBef>
                <a:spcPct val="20000"/>
              </a:spcBef>
            </a:pPr>
            <a:r>
              <a:rPr lang="zh-TW" altLang="en-US" dirty="0" smtClean="0"/>
              <a:t>間接傳播可經由媒介物或病媒進行傳播。</a:t>
            </a:r>
          </a:p>
          <a:p>
            <a:pPr>
              <a:spcBef>
                <a:spcPct val="20000"/>
              </a:spcBef>
            </a:pPr>
            <a:r>
              <a:rPr lang="zh-TW" altLang="en-US" dirty="0" smtClean="0"/>
              <a:t>媒介物包括食物、受污染的物品與水等。</a:t>
            </a:r>
          </a:p>
          <a:p>
            <a:pPr>
              <a:spcBef>
                <a:spcPct val="20000"/>
              </a:spcBef>
            </a:pPr>
            <a:r>
              <a:rPr lang="zh-TW" altLang="en-US" dirty="0" smtClean="0"/>
              <a:t>病媒則分為機械性傳播與生物性傳播。</a:t>
            </a:r>
          </a:p>
          <a:p>
            <a:pPr>
              <a:spcBef>
                <a:spcPct val="20000"/>
              </a:spcBef>
            </a:pPr>
            <a:endParaRPr lang="zh-TW" altLang="en-US" dirty="0" smtClean="0"/>
          </a:p>
          <a:p>
            <a:pPr>
              <a:spcBef>
                <a:spcPct val="20000"/>
              </a:spcBef>
            </a:pPr>
            <a:endParaRPr lang="zh-TW" altLang="en-US" dirty="0" smtClean="0">
              <a:solidFill>
                <a:srgbClr val="FF3300"/>
              </a:solidFill>
            </a:endParaRPr>
          </a:p>
          <a:p>
            <a:endParaRPr lang="en-US" altLang="zh-TW" dirty="0" smtClean="0"/>
          </a:p>
        </p:txBody>
      </p:sp>
    </p:spTree>
    <p:extLst>
      <p:ext uri="{BB962C8B-B14F-4D97-AF65-F5344CB8AC3E}">
        <p14:creationId xmlns:p14="http://schemas.microsoft.com/office/powerpoint/2010/main" val="214852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2A631AA-803E-4818-B89A-EC4A6B6B2EA7}" type="slidenum">
              <a:rPr lang="en-US" altLang="zh-TW" smtClean="0"/>
              <a:pPr/>
              <a:t>23</a:t>
            </a:fld>
            <a:endParaRPr lang="en-US" altLang="zh-TW"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p>
          <a:p>
            <a:endParaRPr lang="en-US" altLang="zh-TW" b="1" dirty="0" smtClean="0"/>
          </a:p>
          <a:p>
            <a:r>
              <a:rPr lang="zh-TW" altLang="en-US" b="1" dirty="0" smtClean="0"/>
              <a:t>重點提示：</a:t>
            </a:r>
          </a:p>
          <a:p>
            <a:pPr>
              <a:spcBef>
                <a:spcPct val="20000"/>
              </a:spcBef>
            </a:pPr>
            <a:r>
              <a:rPr lang="zh-TW" altLang="en-US" dirty="0" smtClean="0"/>
              <a:t>經由皮膚、黏膜進入人體的方式，同樣分成直接傳播與間接傳播。</a:t>
            </a:r>
          </a:p>
          <a:p>
            <a:pPr>
              <a:spcBef>
                <a:spcPct val="20000"/>
              </a:spcBef>
            </a:pPr>
            <a:r>
              <a:rPr lang="zh-TW" altLang="en-US" dirty="0" smtClean="0"/>
              <a:t>直接傳播如性行為、母子垂直感染、咬傷（被感染的動物或人）與接觸等，傳播的疾病包括梅毒、愛滋病、香港腳與</a:t>
            </a:r>
            <a:r>
              <a:rPr lang="en-US" altLang="zh-TW" dirty="0" smtClean="0"/>
              <a:t>B</a:t>
            </a:r>
            <a:r>
              <a:rPr lang="zh-TW" altLang="en-US" dirty="0" smtClean="0"/>
              <a:t>型肝炎等。</a:t>
            </a:r>
          </a:p>
          <a:p>
            <a:r>
              <a:rPr lang="zh-TW" altLang="en-US" dirty="0" smtClean="0"/>
              <a:t>間接傳播則可經由被污染的尖銳物</a:t>
            </a:r>
            <a:r>
              <a:rPr lang="en-US" altLang="zh-TW" dirty="0" smtClean="0"/>
              <a:t>(</a:t>
            </a:r>
            <a:r>
              <a:rPr lang="zh-TW" altLang="en-US" dirty="0" smtClean="0"/>
              <a:t>針器、刀械</a:t>
            </a:r>
            <a:r>
              <a:rPr lang="en-US" altLang="zh-TW" dirty="0" smtClean="0"/>
              <a:t>) </a:t>
            </a:r>
            <a:r>
              <a:rPr lang="zh-TW" altLang="en-US" dirty="0" smtClean="0"/>
              <a:t>、輸血或病媒進行傳播。</a:t>
            </a:r>
          </a:p>
          <a:p>
            <a:endParaRPr lang="zh-TW" altLang="en-US" dirty="0" smtClean="0"/>
          </a:p>
          <a:p>
            <a:endParaRPr lang="zh-TW" altLang="en-US" dirty="0" smtClean="0">
              <a:solidFill>
                <a:srgbClr val="FF3300"/>
              </a:solidFill>
            </a:endParaRPr>
          </a:p>
        </p:txBody>
      </p:sp>
    </p:spTree>
    <p:extLst>
      <p:ext uri="{BB962C8B-B14F-4D97-AF65-F5344CB8AC3E}">
        <p14:creationId xmlns:p14="http://schemas.microsoft.com/office/powerpoint/2010/main" val="3973925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BC574EB-4F38-4F20-9500-F2E2BA4130F7}" type="slidenum">
              <a:rPr lang="en-US" altLang="zh-TW" smtClean="0"/>
              <a:pPr/>
              <a:t>24</a:t>
            </a:fld>
            <a:endParaRPr lang="en-US" altLang="zh-TW"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p>
          <a:p>
            <a:endParaRPr lang="en-US" altLang="zh-TW" b="1" dirty="0" smtClean="0"/>
          </a:p>
          <a:p>
            <a:r>
              <a:rPr lang="zh-TW" altLang="en-US" b="1" dirty="0" smtClean="0"/>
              <a:t>重點提示：</a:t>
            </a:r>
          </a:p>
          <a:p>
            <a:pPr>
              <a:spcBef>
                <a:spcPct val="20000"/>
              </a:spcBef>
            </a:pPr>
            <a:r>
              <a:rPr lang="zh-TW" altLang="en-US" dirty="0" smtClean="0"/>
              <a:t>這張投影片是在看環境中病原的傳播途徑，包括了吸入、食入，以及經由皮膚黏膜。</a:t>
            </a:r>
          </a:p>
          <a:p>
            <a:r>
              <a:rPr lang="zh-TW" altLang="en-US" dirty="0" smtClean="0"/>
              <a:t>吸入的途徑主要是吸入被污染的空氣，產生的疾病如花粉熱、退伍軍人症、</a:t>
            </a:r>
            <a:r>
              <a:rPr lang="en-US" altLang="zh-TW" dirty="0" smtClean="0"/>
              <a:t>humidifier fever</a:t>
            </a:r>
            <a:r>
              <a:rPr lang="zh-TW" altLang="en-US" dirty="0" smtClean="0"/>
              <a:t>等。</a:t>
            </a:r>
          </a:p>
          <a:p>
            <a:r>
              <a:rPr lang="zh-TW" altLang="en-US" dirty="0" smtClean="0"/>
              <a:t>食入的途徑主要為攝入被污染的媒介物</a:t>
            </a:r>
            <a:r>
              <a:rPr lang="en-US" altLang="zh-TW" dirty="0" smtClean="0"/>
              <a:t>(</a:t>
            </a:r>
            <a:r>
              <a:rPr lang="zh-TW" altLang="en-US" dirty="0" smtClean="0"/>
              <a:t>污水體、受污染的食物</a:t>
            </a:r>
            <a:r>
              <a:rPr lang="en-US" altLang="zh-TW" dirty="0" smtClean="0"/>
              <a:t>) </a:t>
            </a:r>
            <a:r>
              <a:rPr lang="zh-TW" altLang="en-US" dirty="0" smtClean="0"/>
              <a:t>，如黃麴毒素中毒、霍亂等。</a:t>
            </a:r>
          </a:p>
          <a:p>
            <a:r>
              <a:rPr lang="zh-TW" altLang="en-US" dirty="0" smtClean="0"/>
              <a:t>從皮膚黏膜的途徑主要為穿透、傷口、接觸，例如血吸蟲病、破傷風等。</a:t>
            </a:r>
            <a:endParaRPr lang="en-US" altLang="zh-TW" dirty="0" smtClean="0"/>
          </a:p>
        </p:txBody>
      </p:sp>
    </p:spTree>
    <p:extLst>
      <p:ext uri="{BB962C8B-B14F-4D97-AF65-F5344CB8AC3E}">
        <p14:creationId xmlns:p14="http://schemas.microsoft.com/office/powerpoint/2010/main" val="271800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marL="211021" indent="-211021"/>
            <a:r>
              <a:rPr lang="zh-TW" altLang="en-US" dirty="0" smtClean="0">
                <a:solidFill>
                  <a:srgbClr val="FF0000"/>
                </a:solidFill>
              </a:rPr>
              <a:t>第</a:t>
            </a:r>
            <a:r>
              <a:rPr lang="en-US" altLang="zh-TW" dirty="0" smtClean="0">
                <a:solidFill>
                  <a:srgbClr val="FF0000"/>
                </a:solidFill>
              </a:rPr>
              <a:t>2</a:t>
            </a:r>
            <a:r>
              <a:rPr lang="zh-TW" altLang="en-US" dirty="0" smtClean="0">
                <a:solidFill>
                  <a:srgbClr val="FF0000"/>
                </a:solidFill>
              </a:rPr>
              <a:t>級</a:t>
            </a:r>
          </a:p>
          <a:p>
            <a:pPr marL="211021" indent="-211021"/>
            <a:endParaRPr lang="en-US" altLang="zh-TW" dirty="0" smtClean="0"/>
          </a:p>
          <a:p>
            <a:pPr marL="211021" indent="-211021"/>
            <a:endParaRPr lang="en-US" altLang="zh-TW" dirty="0" smtClean="0"/>
          </a:p>
          <a:p>
            <a:pPr marL="211021" indent="-211021"/>
            <a:r>
              <a:rPr lang="zh-TW" altLang="en-US" dirty="0" smtClean="0"/>
              <a:t>微生物的分類則包括非細胞生物的病毒、原核生物的古、真細菌以及真核生物中的真菌界還有原生生物界。</a:t>
            </a:r>
          </a:p>
          <a:p>
            <a:pPr marL="211021" indent="-211021"/>
            <a:r>
              <a:rPr lang="zh-TW" altLang="en-US" dirty="0" smtClean="0"/>
              <a:t>圖</a:t>
            </a:r>
            <a:r>
              <a:rPr lang="en-US" altLang="zh-TW" dirty="0" smtClean="0"/>
              <a:t>:</a:t>
            </a:r>
            <a:r>
              <a:rPr lang="zh-TW" altLang="en-US" dirty="0" smtClean="0"/>
              <a:t>古細菌和真細菌的形狀雖然很相似，但是基於</a:t>
            </a:r>
            <a:r>
              <a:rPr lang="en-US" altLang="zh-TW" b="1" dirty="0" err="1" smtClean="0">
                <a:hlinkClick r:id="rId3" tooltip="RRNA"/>
              </a:rPr>
              <a:t>rRNA</a:t>
            </a:r>
            <a:r>
              <a:rPr lang="zh-TW" altLang="en-US" dirty="0" smtClean="0"/>
              <a:t>序列的</a:t>
            </a:r>
            <a:r>
              <a:rPr lang="zh-TW" altLang="en-US" dirty="0" smtClean="0">
                <a:hlinkClick r:id="rId4" tooltip="系統發生樹"/>
              </a:rPr>
              <a:t>系統發生樹</a:t>
            </a:r>
            <a:r>
              <a:rPr lang="zh-TW" altLang="en-US" dirty="0" smtClean="0"/>
              <a:t> ，在演化族譜上是屬於不同的領域，因此分為古細菌域、真細菌域、還有真核域</a:t>
            </a:r>
            <a:r>
              <a:rPr lang="en-US" altLang="zh-TW" dirty="0" smtClean="0"/>
              <a:t>(</a:t>
            </a:r>
            <a:r>
              <a:rPr lang="zh-TW" altLang="en-US" dirty="0" smtClean="0"/>
              <a:t>包含真菌、原生生物、植物和動物</a:t>
            </a:r>
            <a:r>
              <a:rPr lang="en-US" altLang="zh-TW" dirty="0" smtClean="0"/>
              <a:t>)</a:t>
            </a:r>
            <a:r>
              <a:rPr lang="zh-TW" altLang="en-US" dirty="0" smtClean="0"/>
              <a:t>。</a:t>
            </a:r>
          </a:p>
          <a:p>
            <a:pPr marL="211021" indent="-211021"/>
            <a:r>
              <a:rPr lang="zh-TW" altLang="en-US" u="sng" dirty="0" smtClean="0"/>
              <a:t>補充說明：以下資料來自教育部數位教學資源入口網：國中生物科教材資源學習加油站（說明較為簡單）</a:t>
            </a:r>
          </a:p>
          <a:p>
            <a:pPr marL="211021" indent="-211021"/>
            <a:r>
              <a:rPr lang="zh-TW" altLang="en-US" dirty="0" smtClean="0"/>
              <a:t>原生生物界</a:t>
            </a:r>
            <a:br>
              <a:rPr lang="zh-TW" altLang="en-US" dirty="0" smtClean="0"/>
            </a:br>
            <a:r>
              <a:rPr lang="zh-TW" altLang="en-US" dirty="0" smtClean="0"/>
              <a:t>　由化石得知，原生生物在</a:t>
            </a:r>
            <a:r>
              <a:rPr lang="en-US" altLang="zh-TW" dirty="0" smtClean="0"/>
              <a:t>15</a:t>
            </a:r>
            <a:r>
              <a:rPr lang="zh-TW" altLang="en-US" dirty="0" smtClean="0"/>
              <a:t>億年前即已存在，他是由原核生物演化來的。</a:t>
            </a:r>
            <a:r>
              <a:rPr lang="zh-TW" altLang="en-US" u="sng" dirty="0" smtClean="0"/>
              <a:t>大部分的原生生物為單細胞</a:t>
            </a:r>
            <a:r>
              <a:rPr lang="zh-TW" altLang="en-US" dirty="0" smtClean="0"/>
              <a:t>，因此常被認為是最原始、最簡單的一群真核生物，是五界中在形態、解剖、生態和生活史上變異最大的一界。</a:t>
            </a:r>
            <a:r>
              <a:rPr lang="zh-TW" altLang="en-US" u="sng" dirty="0" smtClean="0"/>
              <a:t>此界的界限不很明確</a:t>
            </a:r>
            <a:r>
              <a:rPr lang="zh-TW" altLang="en-US" dirty="0" smtClean="0"/>
              <a:t>，有些原生生物的演化分支很顯然的延伸入植物界、菌物界和動物界中。有些原生生物的細胞非常複雜，雖然只是單細胞的個體，但必需像植物體或動物體執行所有的新陳代謝。由此可知，真核生物的起源是生物演化史上的重要突破。</a:t>
            </a:r>
          </a:p>
          <a:p>
            <a:pPr marL="211021" indent="-211021"/>
            <a:r>
              <a:rPr lang="zh-TW" altLang="en-US" dirty="0" smtClean="0"/>
              <a:t>　</a:t>
            </a:r>
            <a:r>
              <a:rPr lang="zh-TW" altLang="en-US" u="sng" dirty="0" smtClean="0"/>
              <a:t>五界系統中，將單細胞的真核生物歸在原生生物界 </a:t>
            </a:r>
            <a:r>
              <a:rPr lang="en-US" altLang="zh-TW" u="sng" dirty="0" smtClean="0"/>
              <a:t>(</a:t>
            </a:r>
            <a:r>
              <a:rPr lang="en-US" altLang="zh-TW" u="sng" dirty="0" err="1" smtClean="0"/>
              <a:t>KingdomProtista</a:t>
            </a:r>
            <a:r>
              <a:rPr lang="en-US" altLang="zh-TW" dirty="0" smtClean="0"/>
              <a:t>) </a:t>
            </a:r>
            <a:r>
              <a:rPr lang="zh-TW" altLang="en-US" dirty="0" smtClean="0"/>
              <a:t>。</a:t>
            </a:r>
            <a:r>
              <a:rPr lang="zh-TW" altLang="en-US" u="sng" dirty="0" smtClean="0"/>
              <a:t>生物學家在 </a:t>
            </a:r>
            <a:r>
              <a:rPr lang="en-US" altLang="zh-TW" u="sng" dirty="0" smtClean="0"/>
              <a:t>1970</a:t>
            </a:r>
            <a:r>
              <a:rPr lang="zh-TW" altLang="en-US" u="sng" dirty="0" smtClean="0"/>
              <a:t>年代和 </a:t>
            </a:r>
            <a:r>
              <a:rPr lang="en-US" altLang="zh-TW" u="sng" dirty="0" smtClean="0"/>
              <a:t>1980</a:t>
            </a:r>
            <a:r>
              <a:rPr lang="zh-TW" altLang="en-US" u="sng" dirty="0" smtClean="0"/>
              <a:t>年代又擴充了原生生物界的界限，而包含了原本在五界中屬於植物界和菌物界的多細胞生物，</a:t>
            </a:r>
            <a:r>
              <a:rPr lang="zh-TW" altLang="en-US" dirty="0" smtClean="0"/>
              <a:t>此種分類轉移是基於細胞構造和生活史的比較而得的。例如由證據指出，多細胞的海藻比較接近單細胞藻類，而比較不接近植物。此種膨脹的分類法中，使原生生物界包含了</a:t>
            </a:r>
            <a:r>
              <a:rPr lang="zh-TW" altLang="en-US" u="sng" dirty="0" smtClean="0"/>
              <a:t>類似植物的藻類、類似菌類的原生菌類和類似動物的原生動物類</a:t>
            </a:r>
            <a:r>
              <a:rPr lang="zh-TW" altLang="en-US" dirty="0" smtClean="0"/>
              <a:t>。因為 「</a:t>
            </a:r>
            <a:r>
              <a:rPr lang="en-US" altLang="zh-TW" dirty="0" err="1" smtClean="0"/>
              <a:t>protist</a:t>
            </a:r>
            <a:r>
              <a:rPr lang="zh-TW" altLang="en-US" dirty="0" smtClean="0"/>
              <a:t>」 一字意謂著單細胞型式，有些學者認為既然已擴張此界的界限，而建議改名為 「</a:t>
            </a:r>
            <a:r>
              <a:rPr lang="en-US" altLang="zh-TW" dirty="0" smtClean="0"/>
              <a:t>Kingdom </a:t>
            </a:r>
            <a:r>
              <a:rPr lang="en-US" altLang="zh-TW" dirty="0" err="1" smtClean="0"/>
              <a:t>Protoctista</a:t>
            </a:r>
            <a:r>
              <a:rPr lang="zh-TW" altLang="en-US" dirty="0" smtClean="0"/>
              <a:t>」 。不管名稱如何，意即將所有不適合歸入植物、菌類或動物的真核生物皆放在此界中。</a:t>
            </a:r>
          </a:p>
          <a:p>
            <a:pPr marL="211021" indent="-211021"/>
            <a:r>
              <a:rPr lang="zh-TW" altLang="en-US" dirty="0" smtClean="0"/>
              <a:t>　幾乎所有的原生生物都進行有氧呼吸。他們的營養方式也是真核生物中變異最大的，有些為自營 </a:t>
            </a:r>
            <a:r>
              <a:rPr lang="en-US" altLang="zh-TW" dirty="0" smtClean="0"/>
              <a:t>(</a:t>
            </a:r>
            <a:r>
              <a:rPr lang="en-US" altLang="zh-TW" dirty="0" err="1" smtClean="0"/>
              <a:t>autotrophs</a:t>
            </a:r>
            <a:r>
              <a:rPr lang="en-US" altLang="zh-TW" dirty="0" smtClean="0"/>
              <a:t>) </a:t>
            </a:r>
            <a:r>
              <a:rPr lang="zh-TW" altLang="en-US" dirty="0" smtClean="0"/>
              <a:t>，有些為異營 </a:t>
            </a:r>
            <a:r>
              <a:rPr lang="en-US" altLang="zh-TW" dirty="0" smtClean="0"/>
              <a:t>(</a:t>
            </a:r>
            <a:r>
              <a:rPr lang="en-US" altLang="zh-TW" dirty="0" err="1" smtClean="0"/>
              <a:t>heterotrophs</a:t>
            </a:r>
            <a:r>
              <a:rPr lang="en-US" altLang="zh-TW" dirty="0" smtClean="0"/>
              <a:t>) </a:t>
            </a:r>
            <a:r>
              <a:rPr lang="zh-TW" altLang="en-US" dirty="0" smtClean="0"/>
              <a:t>，還有些為混合營養 </a:t>
            </a:r>
            <a:r>
              <a:rPr lang="en-US" altLang="zh-TW" dirty="0" smtClean="0"/>
              <a:t>(</a:t>
            </a:r>
            <a:r>
              <a:rPr lang="en-US" altLang="zh-TW" dirty="0" err="1" smtClean="0"/>
              <a:t>mixotrophs</a:t>
            </a:r>
            <a:r>
              <a:rPr lang="en-US" altLang="zh-TW" dirty="0" smtClean="0"/>
              <a:t>) </a:t>
            </a:r>
            <a:r>
              <a:rPr lang="zh-TW" altLang="en-US" dirty="0" smtClean="0"/>
              <a:t>的，可行光合作用和異營 </a:t>
            </a:r>
            <a:r>
              <a:rPr lang="en-US" altLang="zh-TW" dirty="0" smtClean="0"/>
              <a:t>(</a:t>
            </a:r>
            <a:r>
              <a:rPr lang="zh-TW" altLang="en-US" dirty="0" smtClean="0"/>
              <a:t>如眼蟲</a:t>
            </a:r>
            <a:r>
              <a:rPr lang="en-US" altLang="zh-TW" dirty="0" smtClean="0"/>
              <a:t>) </a:t>
            </a:r>
            <a:r>
              <a:rPr lang="zh-TW" altLang="en-US" dirty="0" smtClean="0"/>
              <a:t>。因此可用營養方式將原生生物分為三群 </a:t>
            </a:r>
            <a:r>
              <a:rPr lang="en-US" altLang="zh-TW" dirty="0" smtClean="0"/>
              <a:t>:</a:t>
            </a:r>
          </a:p>
          <a:p>
            <a:pPr marL="211021" indent="-211021"/>
            <a:r>
              <a:rPr lang="zh-TW" altLang="en-US" dirty="0" smtClean="0"/>
              <a:t>類似植物的藻類 </a:t>
            </a:r>
            <a:r>
              <a:rPr lang="en-US" altLang="zh-TW" dirty="0" smtClean="0"/>
              <a:t>(Photosynthetic (plant-like) </a:t>
            </a:r>
            <a:r>
              <a:rPr lang="en-US" altLang="zh-TW" dirty="0" err="1" smtClean="0"/>
              <a:t>protists</a:t>
            </a:r>
            <a:r>
              <a:rPr lang="en-US" altLang="zh-TW" dirty="0" smtClean="0"/>
              <a:t> : algae) </a:t>
            </a:r>
            <a:r>
              <a:rPr lang="zh-TW" altLang="en-US" dirty="0" smtClean="0"/>
              <a:t>一含有葉綠體， 行光自營營養方式。 </a:t>
            </a:r>
          </a:p>
          <a:p>
            <a:pPr marL="211021" indent="-211021"/>
            <a:r>
              <a:rPr lang="zh-TW" altLang="en-US" dirty="0" smtClean="0"/>
              <a:t>類似菌類的原生菌類 </a:t>
            </a:r>
            <a:r>
              <a:rPr lang="en-US" altLang="zh-TW" dirty="0" smtClean="0"/>
              <a:t>(absorptive(fungus-like)</a:t>
            </a:r>
            <a:r>
              <a:rPr lang="en-US" altLang="zh-TW" dirty="0" err="1" smtClean="0"/>
              <a:t>protists</a:t>
            </a:r>
            <a:r>
              <a:rPr lang="zh-TW" altLang="en-US" dirty="0" smtClean="0"/>
              <a:t>，無特別名稱</a:t>
            </a:r>
            <a:r>
              <a:rPr lang="en-US" altLang="zh-TW" dirty="0" smtClean="0"/>
              <a:t>)</a:t>
            </a:r>
            <a:r>
              <a:rPr lang="zh-TW" altLang="en-US" dirty="0" smtClean="0"/>
              <a:t>一吞噬有機物或分泌酵素，分解並吸收有機分子的異營營養方式。 </a:t>
            </a:r>
          </a:p>
          <a:p>
            <a:pPr marL="211021" indent="-211021"/>
            <a:r>
              <a:rPr lang="zh-TW" altLang="en-US" dirty="0" smtClean="0"/>
              <a:t>類似動物的原生動物類 </a:t>
            </a:r>
            <a:r>
              <a:rPr lang="en-US" altLang="zh-TW" dirty="0" smtClean="0"/>
              <a:t>(</a:t>
            </a:r>
            <a:r>
              <a:rPr lang="en-US" altLang="zh-TW" dirty="0" err="1" smtClean="0"/>
              <a:t>ingestive</a:t>
            </a:r>
            <a:r>
              <a:rPr lang="en-US" altLang="zh-TW" dirty="0" smtClean="0"/>
              <a:t> (animal like) </a:t>
            </a:r>
            <a:r>
              <a:rPr lang="en-US" altLang="zh-TW" dirty="0" err="1" smtClean="0"/>
              <a:t>protists</a:t>
            </a:r>
            <a:r>
              <a:rPr lang="en-US" altLang="zh-TW" dirty="0" smtClean="0"/>
              <a:t> : protozoa)</a:t>
            </a:r>
            <a:r>
              <a:rPr lang="zh-TW" altLang="en-US" dirty="0" smtClean="0"/>
              <a:t>一吞噬大食物而為異營的營養方式。 </a:t>
            </a:r>
          </a:p>
          <a:p>
            <a:pPr marL="211021" indent="-211021"/>
            <a:r>
              <a:rPr lang="zh-TW" altLang="en-US" b="1" dirty="0" smtClean="0"/>
              <a:t>一、藻類</a:t>
            </a:r>
            <a:r>
              <a:rPr lang="zh-TW" altLang="en-US" dirty="0" smtClean="0"/>
              <a:t> 　藻類包括好幾個相當不同的生物群，他們共同特點是具有光合作用的能力，而且保有在水中生長的原始習性，藻類異於植物之處，在於</a:t>
            </a:r>
            <a:r>
              <a:rPr lang="en-US" altLang="zh-TW" dirty="0" smtClean="0"/>
              <a:t>(1)</a:t>
            </a:r>
            <a:r>
              <a:rPr lang="zh-TW" altLang="en-US" dirty="0" smtClean="0"/>
              <a:t>單細胞藻類</a:t>
            </a:r>
            <a:r>
              <a:rPr lang="en-US" altLang="zh-TW" dirty="0" smtClean="0"/>
              <a:t>(unicellular algae)</a:t>
            </a:r>
            <a:r>
              <a:rPr lang="zh-TW" altLang="en-US" dirty="0" smtClean="0"/>
              <a:t>，其本身即可作為配子</a:t>
            </a:r>
            <a:r>
              <a:rPr lang="en-US" altLang="zh-TW" dirty="0" smtClean="0"/>
              <a:t>(gamete)</a:t>
            </a:r>
            <a:r>
              <a:rPr lang="zh-TW" altLang="en-US" dirty="0" smtClean="0"/>
              <a:t>，</a:t>
            </a:r>
            <a:r>
              <a:rPr lang="en-US" altLang="zh-TW" dirty="0" smtClean="0"/>
              <a:t>(2)</a:t>
            </a:r>
            <a:r>
              <a:rPr lang="zh-TW" altLang="en-US" dirty="0" smtClean="0"/>
              <a:t>一些多細胞藻類</a:t>
            </a:r>
            <a:r>
              <a:rPr lang="en-US" altLang="zh-TW" dirty="0" smtClean="0"/>
              <a:t>(</a:t>
            </a:r>
            <a:r>
              <a:rPr lang="en-US" altLang="zh-TW" dirty="0" err="1" smtClean="0"/>
              <a:t>multicellular</a:t>
            </a:r>
            <a:r>
              <a:rPr lang="en-US" altLang="zh-TW" dirty="0" smtClean="0"/>
              <a:t> algae)</a:t>
            </a:r>
            <a:r>
              <a:rPr lang="zh-TW" altLang="en-US" dirty="0" smtClean="0"/>
              <a:t>，其配子囊 </a:t>
            </a:r>
            <a:r>
              <a:rPr lang="en-US" altLang="zh-TW" dirty="0" smtClean="0"/>
              <a:t>(</a:t>
            </a:r>
            <a:r>
              <a:rPr lang="en-US" altLang="zh-TW" dirty="0" err="1" smtClean="0"/>
              <a:t>gametangium</a:t>
            </a:r>
            <a:r>
              <a:rPr lang="zh-TW" altLang="en-US" dirty="0" smtClean="0"/>
              <a:t>，產生配子的構造</a:t>
            </a:r>
            <a:r>
              <a:rPr lang="en-US" altLang="zh-TW" dirty="0" smtClean="0"/>
              <a:t>) </a:t>
            </a:r>
            <a:r>
              <a:rPr lang="zh-TW" altLang="en-US" dirty="0" smtClean="0"/>
              <a:t>和孢子囊</a:t>
            </a:r>
            <a:r>
              <a:rPr lang="en-US" altLang="zh-TW" dirty="0" smtClean="0"/>
              <a:t>(</a:t>
            </a:r>
            <a:r>
              <a:rPr lang="en-US" altLang="zh-TW" dirty="0" err="1" smtClean="0"/>
              <a:t>sporangiun</a:t>
            </a:r>
            <a:r>
              <a:rPr lang="zh-TW" altLang="en-US" dirty="0" smtClean="0"/>
              <a:t>，產生孢子的構造</a:t>
            </a:r>
            <a:r>
              <a:rPr lang="en-US" altLang="zh-TW" dirty="0" smtClean="0"/>
              <a:t>) </a:t>
            </a:r>
            <a:r>
              <a:rPr lang="zh-TW" altLang="en-US" dirty="0" smtClean="0"/>
              <a:t>為單細胞構造 ，</a:t>
            </a:r>
            <a:r>
              <a:rPr lang="en-US" altLang="zh-TW" dirty="0" smtClean="0"/>
              <a:t>(3)</a:t>
            </a:r>
            <a:r>
              <a:rPr lang="zh-TW" altLang="en-US" dirty="0" smtClean="0"/>
              <a:t>其餘的多細胞藻類，其配子囊為多細胞構造，但每個細胞都具有生殖能力，各產生一個配子。　</a:t>
            </a:r>
          </a:p>
          <a:p>
            <a:pPr marL="211021" indent="-211021"/>
            <a:r>
              <a:rPr lang="zh-TW" altLang="en-US" b="1" dirty="0" smtClean="0"/>
              <a:t>二、原生菌類</a:t>
            </a:r>
            <a:endParaRPr lang="zh-TW" altLang="en-US" dirty="0" smtClean="0"/>
          </a:p>
          <a:p>
            <a:pPr marL="211021" indent="-211021"/>
            <a:r>
              <a:rPr lang="zh-TW" altLang="en-US" dirty="0" smtClean="0"/>
              <a:t>　原生菌類如黏菌 </a:t>
            </a:r>
            <a:r>
              <a:rPr lang="en-US" altLang="zh-TW" dirty="0" smtClean="0"/>
              <a:t>(slime molds) </a:t>
            </a:r>
            <a:r>
              <a:rPr lang="zh-TW" altLang="en-US" dirty="0" smtClean="0"/>
              <a:t>和水黴 </a:t>
            </a:r>
            <a:r>
              <a:rPr lang="en-US" altLang="zh-TW" dirty="0" smtClean="0"/>
              <a:t>(water molds)</a:t>
            </a:r>
            <a:r>
              <a:rPr lang="zh-TW" altLang="en-US" dirty="0" smtClean="0"/>
              <a:t>，他們的外表特徵與菌物界的成員相似，且皆為異營，儲藏肝醣，細胞壁含纖維素與幾丁質 </a:t>
            </a:r>
            <a:r>
              <a:rPr lang="en-US" altLang="zh-TW" dirty="0" smtClean="0"/>
              <a:t>(chitin)</a:t>
            </a:r>
            <a:r>
              <a:rPr lang="zh-TW" altLang="en-US" dirty="0" smtClean="0"/>
              <a:t>，因此有些分類學家仍將黏菌與水黴歸在菌物界。但他們與菌物界的成員的關係並不密切，如他們有游走細胞 </a:t>
            </a:r>
            <a:r>
              <a:rPr lang="en-US" altLang="zh-TW" dirty="0" smtClean="0"/>
              <a:t>(</a:t>
            </a:r>
            <a:r>
              <a:rPr lang="en-US" altLang="zh-TW" dirty="0" err="1" smtClean="0"/>
              <a:t>swiwming</a:t>
            </a:r>
            <a:r>
              <a:rPr lang="en-US" altLang="zh-TW" dirty="0" smtClean="0"/>
              <a:t> cells)</a:t>
            </a:r>
            <a:r>
              <a:rPr lang="zh-TW" altLang="en-US" dirty="0" smtClean="0"/>
              <a:t>，具鞭毛 </a:t>
            </a:r>
            <a:r>
              <a:rPr lang="en-US" altLang="zh-TW" dirty="0" smtClean="0"/>
              <a:t>; </a:t>
            </a:r>
            <a:r>
              <a:rPr lang="zh-TW" altLang="en-US" dirty="0" smtClean="0"/>
              <a:t>或行變形蟲運動，而與菌類不同 </a:t>
            </a:r>
            <a:r>
              <a:rPr lang="en-US" altLang="zh-TW" dirty="0" smtClean="0"/>
              <a:t>; </a:t>
            </a:r>
            <a:r>
              <a:rPr lang="zh-TW" altLang="en-US" dirty="0" smtClean="0"/>
              <a:t>黏菌有吞噬作用，吞入固體食物，而菌類則分泌酵素，將食物分解而行吸收。此外，有些水黴會儲藏一種碳水化合物一</a:t>
            </a:r>
            <a:r>
              <a:rPr lang="en-US" altLang="zh-TW" dirty="0" err="1" smtClean="0"/>
              <a:t>mycolaminarin</a:t>
            </a:r>
            <a:r>
              <a:rPr lang="zh-TW" altLang="en-US" dirty="0" smtClean="0"/>
              <a:t>，此物質很像褐藻中的儲藏物質，但與菌類、植物、動物者不同。黏菌和水黴傳統上被視為菌類，但經由以上特徵，他們較適合歸在原生生物界。黏菌又分為原生質體黏菌 </a:t>
            </a:r>
            <a:r>
              <a:rPr lang="en-US" altLang="zh-TW" dirty="0" smtClean="0"/>
              <a:t>(</a:t>
            </a:r>
            <a:r>
              <a:rPr lang="en-US" altLang="zh-TW" dirty="0" err="1" smtClean="0"/>
              <a:t>plasmodial</a:t>
            </a:r>
            <a:r>
              <a:rPr lang="en-US" altLang="zh-TW" dirty="0" smtClean="0"/>
              <a:t> slime molds) </a:t>
            </a:r>
            <a:r>
              <a:rPr lang="zh-TW" altLang="en-US" dirty="0" smtClean="0"/>
              <a:t>和細胞性黏菌</a:t>
            </a:r>
            <a:r>
              <a:rPr lang="en-US" altLang="zh-TW" dirty="0" smtClean="0"/>
              <a:t>(cellular slime molds)</a:t>
            </a:r>
            <a:r>
              <a:rPr lang="zh-TW" altLang="en-US" dirty="0" smtClean="0"/>
              <a:t>。水黴又分為單鞭毛可動細胞 </a:t>
            </a:r>
            <a:r>
              <a:rPr lang="en-US" altLang="zh-TW" dirty="0" smtClean="0"/>
              <a:t>(</a:t>
            </a:r>
            <a:r>
              <a:rPr lang="en-US" altLang="zh-TW" dirty="0" err="1" smtClean="0"/>
              <a:t>uniflagellate</a:t>
            </a:r>
            <a:r>
              <a:rPr lang="en-US" altLang="zh-TW" dirty="0" smtClean="0"/>
              <a:t> motile cells)</a:t>
            </a:r>
            <a:r>
              <a:rPr lang="zh-TW" altLang="en-US" dirty="0" smtClean="0"/>
              <a:t>和雙鞭毛可動細胞 </a:t>
            </a:r>
            <a:r>
              <a:rPr lang="en-US" altLang="zh-TW" dirty="0" smtClean="0"/>
              <a:t>(biflagellate motile cells) </a:t>
            </a:r>
            <a:r>
              <a:rPr lang="zh-TW" altLang="en-US" dirty="0" smtClean="0"/>
              <a:t>。</a:t>
            </a:r>
          </a:p>
          <a:p>
            <a:pPr marL="211021" indent="-211021"/>
            <a:r>
              <a:rPr lang="zh-TW" altLang="en-US" b="1" dirty="0" smtClean="0"/>
              <a:t>三、原生動物</a:t>
            </a:r>
            <a:r>
              <a:rPr lang="zh-TW" altLang="en-US" dirty="0" smtClean="0"/>
              <a:t>　原生動物大都為可運動的掠食者或寄生者，可分為下列幾類 </a:t>
            </a:r>
            <a:r>
              <a:rPr lang="en-US" altLang="zh-TW" dirty="0" smtClean="0"/>
              <a:t>:</a:t>
            </a:r>
          </a:p>
          <a:p>
            <a:pPr marL="1055103" lvl="2" indent="-211021"/>
            <a:r>
              <a:rPr lang="zh-TW" altLang="en-US" dirty="0" smtClean="0"/>
              <a:t>具鞭毛的原生動物 </a:t>
            </a:r>
            <a:r>
              <a:rPr lang="en-US" altLang="zh-TW" dirty="0" smtClean="0"/>
              <a:t>(flagellated </a:t>
            </a:r>
            <a:r>
              <a:rPr lang="en-US" altLang="zh-TW" dirty="0" err="1" smtClean="0"/>
              <a:t>Protozoans</a:t>
            </a:r>
            <a:r>
              <a:rPr lang="en-US" altLang="zh-TW" dirty="0" smtClean="0"/>
              <a:t>) </a:t>
            </a:r>
            <a:r>
              <a:rPr lang="zh-TW" altLang="en-US" dirty="0" smtClean="0"/>
              <a:t>一如引起非洲昏睡病的 錐體蟲類</a:t>
            </a:r>
            <a:r>
              <a:rPr lang="en-US" altLang="zh-TW" dirty="0" smtClean="0"/>
              <a:t>(trypanosomes) </a:t>
            </a:r>
            <a:r>
              <a:rPr lang="zh-TW" altLang="en-US" dirty="0" smtClean="0"/>
              <a:t>、 感染人類生殖道的滴蟲類</a:t>
            </a:r>
            <a:r>
              <a:rPr lang="en-US" altLang="zh-TW" dirty="0" smtClean="0"/>
              <a:t>(</a:t>
            </a:r>
            <a:r>
              <a:rPr lang="en-US" altLang="zh-TW" dirty="0" err="1" smtClean="0"/>
              <a:t>trichomonads</a:t>
            </a:r>
            <a:r>
              <a:rPr lang="en-US" altLang="zh-TW" dirty="0" smtClean="0"/>
              <a:t>)</a:t>
            </a:r>
            <a:r>
              <a:rPr lang="zh-TW" altLang="en-US" dirty="0" smtClean="0"/>
              <a:t>。 </a:t>
            </a:r>
          </a:p>
          <a:p>
            <a:pPr marL="1055103" lvl="2" indent="-211021"/>
            <a:r>
              <a:rPr lang="zh-TW" altLang="en-US" dirty="0" smtClean="0"/>
              <a:t>似阿米巴的原生動物 </a:t>
            </a:r>
            <a:r>
              <a:rPr lang="en-US" altLang="zh-TW" dirty="0" smtClean="0"/>
              <a:t>(amoeboid </a:t>
            </a:r>
            <a:r>
              <a:rPr lang="en-US" altLang="zh-TW" dirty="0" err="1" smtClean="0"/>
              <a:t>Protozoans</a:t>
            </a:r>
            <a:r>
              <a:rPr lang="en-US" altLang="zh-TW" dirty="0" smtClean="0"/>
              <a:t>) </a:t>
            </a:r>
            <a:r>
              <a:rPr lang="zh-TW" altLang="en-US" dirty="0" smtClean="0"/>
              <a:t>一藉偽足移動，如有殼 或無殼的變形蟲 </a:t>
            </a:r>
            <a:r>
              <a:rPr lang="en-US" altLang="zh-TW" dirty="0" smtClean="0"/>
              <a:t>(amoebas)</a:t>
            </a:r>
            <a:r>
              <a:rPr lang="zh-TW" altLang="en-US" dirty="0" smtClean="0"/>
              <a:t>、有孔蟲類 </a:t>
            </a:r>
            <a:r>
              <a:rPr lang="en-US" altLang="zh-TW" dirty="0" smtClean="0"/>
              <a:t>(</a:t>
            </a:r>
            <a:r>
              <a:rPr lang="en-US" altLang="zh-TW" dirty="0" err="1" smtClean="0"/>
              <a:t>foraminiferans</a:t>
            </a:r>
            <a:r>
              <a:rPr lang="en-US" altLang="zh-TW" dirty="0" smtClean="0"/>
              <a:t>)</a:t>
            </a:r>
            <a:r>
              <a:rPr lang="zh-TW" altLang="en-US" dirty="0" smtClean="0"/>
              <a:t>、太陽蟲類 </a:t>
            </a:r>
            <a:r>
              <a:rPr lang="en-US" altLang="zh-TW" dirty="0" smtClean="0"/>
              <a:t>(heliozoans) </a:t>
            </a:r>
            <a:r>
              <a:rPr lang="zh-TW" altLang="en-US" dirty="0" smtClean="0"/>
              <a:t>和放射蟲類 </a:t>
            </a:r>
            <a:r>
              <a:rPr lang="en-US" altLang="zh-TW" dirty="0" smtClean="0"/>
              <a:t>(radiolarians)</a:t>
            </a:r>
            <a:r>
              <a:rPr lang="zh-TW" altLang="en-US" dirty="0" smtClean="0"/>
              <a:t>。 </a:t>
            </a:r>
          </a:p>
          <a:p>
            <a:pPr marL="1055103" lvl="2" indent="-211021"/>
            <a:r>
              <a:rPr lang="zh-TW" altLang="en-US" dirty="0" smtClean="0"/>
              <a:t>孢子蟲類 </a:t>
            </a:r>
            <a:r>
              <a:rPr lang="en-US" altLang="zh-TW" dirty="0" smtClean="0"/>
              <a:t>(</a:t>
            </a:r>
            <a:r>
              <a:rPr lang="en-US" altLang="zh-TW" dirty="0" err="1" smtClean="0"/>
              <a:t>sporozoans</a:t>
            </a:r>
            <a:r>
              <a:rPr lang="en-US" altLang="zh-TW" dirty="0" smtClean="0"/>
              <a:t>) </a:t>
            </a:r>
            <a:r>
              <a:rPr lang="zh-TW" altLang="en-US" dirty="0" smtClean="0"/>
              <a:t>一能滑行或不能運動，如瘧原蟲屬 </a:t>
            </a:r>
            <a:r>
              <a:rPr lang="en-US" altLang="zh-TW" dirty="0" smtClean="0"/>
              <a:t>(Plasmodium)</a:t>
            </a:r>
            <a:r>
              <a:rPr lang="zh-TW" altLang="en-US" dirty="0" smtClean="0"/>
              <a:t>會引起瘧疾。 </a:t>
            </a:r>
          </a:p>
          <a:p>
            <a:pPr marL="1055103" lvl="2" indent="-211021"/>
            <a:r>
              <a:rPr lang="zh-TW" altLang="en-US" dirty="0" smtClean="0"/>
              <a:t>纖毛蟲類 </a:t>
            </a:r>
            <a:r>
              <a:rPr lang="en-US" altLang="zh-TW" dirty="0" smtClean="0"/>
              <a:t>(ciliates) </a:t>
            </a:r>
            <a:r>
              <a:rPr lang="zh-TW" altLang="en-US" dirty="0" smtClean="0"/>
              <a:t>一利用眾多的纖毛來運動和覓食，如草履蟲。 </a:t>
            </a:r>
          </a:p>
          <a:p>
            <a:pPr marL="211021" indent="-211021"/>
            <a:endParaRPr lang="zh-TW" altLang="en-US" dirty="0" smtClean="0"/>
          </a:p>
        </p:txBody>
      </p:sp>
    </p:spTree>
    <p:extLst>
      <p:ext uri="{BB962C8B-B14F-4D97-AF65-F5344CB8AC3E}">
        <p14:creationId xmlns:p14="http://schemas.microsoft.com/office/powerpoint/2010/main" val="1173029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p>
            <a:fld id="{69E578D6-05AA-4EA2-854C-013D45199CDC}" type="slidenum">
              <a:rPr lang="en-US" altLang="zh-TW"/>
              <a:pPr/>
              <a:t>26</a:t>
            </a:fld>
            <a:endParaRPr lang="en-US" altLang="zh-TW"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zh-TW" altLang="en-US" dirty="0" smtClean="0"/>
              <a:t>生物危害第一級（</a:t>
            </a:r>
            <a:r>
              <a:rPr lang="en-US" altLang="zh-TW" dirty="0" smtClean="0"/>
              <a:t>RG 1</a:t>
            </a:r>
            <a:r>
              <a:rPr lang="zh-TW" altLang="en-US" dirty="0" smtClean="0"/>
              <a:t>）：</a:t>
            </a:r>
          </a:p>
          <a:p>
            <a:pPr eaLnBrk="1" hangingPunct="1"/>
            <a:r>
              <a:rPr lang="zh-TW" altLang="en-US" dirty="0" smtClean="0"/>
              <a:t>    第一級為通常不會引發人類疾病者，如：大腸桿菌 </a:t>
            </a:r>
            <a:r>
              <a:rPr lang="en-US" altLang="zh-TW" dirty="0" smtClean="0"/>
              <a:t>K12</a:t>
            </a:r>
            <a:r>
              <a:rPr lang="zh-TW" altLang="en-US" dirty="0" smtClean="0"/>
              <a:t>（</a:t>
            </a:r>
            <a:r>
              <a:rPr lang="en-US" altLang="zh-TW" i="1" dirty="0" smtClean="0"/>
              <a:t>Escherichia coli K12</a:t>
            </a:r>
            <a:r>
              <a:rPr lang="zh-TW" altLang="en-US" dirty="0" smtClean="0"/>
              <a:t>）；由於地球上所存微生物多數屬於不會導致人類疾病者，所以各國均未對第一級生物予以詳細表列。但對以下第二至第四級生物危害物種則以表列之。 </a:t>
            </a:r>
          </a:p>
          <a:p>
            <a:pPr eaLnBrk="1" hangingPunct="1"/>
            <a:r>
              <a:rPr lang="en-US" altLang="zh-TW" dirty="0" smtClean="0"/>
              <a:t>5.2. </a:t>
            </a:r>
            <a:r>
              <a:rPr lang="zh-TW" altLang="en-US" dirty="0" smtClean="0"/>
              <a:t>生物危害第二級（</a:t>
            </a:r>
            <a:r>
              <a:rPr lang="en-US" altLang="zh-TW" dirty="0" smtClean="0"/>
              <a:t>RG 2</a:t>
            </a:r>
            <a:r>
              <a:rPr lang="zh-TW" altLang="en-US" dirty="0" smtClean="0"/>
              <a:t>）：</a:t>
            </a:r>
          </a:p>
          <a:p>
            <a:pPr eaLnBrk="1" hangingPunct="1"/>
            <a:r>
              <a:rPr lang="zh-TW" altLang="en-US" dirty="0" smtClean="0"/>
              <a:t>第二級為很少導致人類疾病，且通常具有預防及治療措施者，其種類含括病毒、批衣菌、細菌、真菌、寄生蟲；其中屬於第二級的病毒如：登革熱病毒（</a:t>
            </a:r>
            <a:r>
              <a:rPr lang="en-US" altLang="zh-TW" dirty="0" err="1" smtClean="0"/>
              <a:t>Dangue</a:t>
            </a:r>
            <a:r>
              <a:rPr lang="en-US" altLang="zh-TW" dirty="0" smtClean="0"/>
              <a:t> virus serotype 1-4</a:t>
            </a:r>
            <a:r>
              <a:rPr lang="zh-TW" altLang="en-US" dirty="0" smtClean="0"/>
              <a:t>）、肝炎病毒（</a:t>
            </a:r>
            <a:r>
              <a:rPr lang="en-US" altLang="zh-TW" dirty="0" smtClean="0"/>
              <a:t>Hepatitis A-E virus</a:t>
            </a:r>
            <a:r>
              <a:rPr lang="zh-TW" altLang="en-US" dirty="0" smtClean="0"/>
              <a:t>）、麻疹病毒（</a:t>
            </a:r>
            <a:r>
              <a:rPr lang="en-US" altLang="zh-TW" dirty="0" smtClean="0"/>
              <a:t>Measles virus</a:t>
            </a:r>
            <a:r>
              <a:rPr lang="zh-TW" altLang="en-US" dirty="0" smtClean="0"/>
              <a:t>）、腮腺炎病毒（</a:t>
            </a:r>
            <a:r>
              <a:rPr lang="en-US" altLang="zh-TW" dirty="0" smtClean="0"/>
              <a:t>Mumps virus</a:t>
            </a:r>
            <a:r>
              <a:rPr lang="zh-TW" altLang="en-US" dirty="0" smtClean="0"/>
              <a:t>）與克沙奇病毒（</a:t>
            </a:r>
            <a:r>
              <a:rPr lang="en-US" altLang="zh-TW" dirty="0" smtClean="0"/>
              <a:t>Coxsackie viruses type A&amp;B</a:t>
            </a:r>
            <a:r>
              <a:rPr lang="zh-TW" altLang="en-US" dirty="0" smtClean="0"/>
              <a:t>）。 </a:t>
            </a:r>
          </a:p>
        </p:txBody>
      </p:sp>
    </p:spTree>
    <p:extLst>
      <p:ext uri="{BB962C8B-B14F-4D97-AF65-F5344CB8AC3E}">
        <p14:creationId xmlns:p14="http://schemas.microsoft.com/office/powerpoint/2010/main" val="936164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p>
            <a:fld id="{69E578D6-05AA-4EA2-854C-013D45199CDC}" type="slidenum">
              <a:rPr lang="en-US" altLang="zh-TW"/>
              <a:pPr/>
              <a:t>27</a:t>
            </a:fld>
            <a:endParaRPr lang="en-US" altLang="zh-TW"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zh-TW" altLang="en-US" dirty="0" smtClean="0"/>
              <a:t>生物危害第一級（</a:t>
            </a:r>
            <a:r>
              <a:rPr lang="en-US" altLang="zh-TW" dirty="0" smtClean="0"/>
              <a:t>RG 1</a:t>
            </a:r>
            <a:r>
              <a:rPr lang="zh-TW" altLang="en-US" dirty="0" smtClean="0"/>
              <a:t>）：</a:t>
            </a:r>
          </a:p>
          <a:p>
            <a:pPr eaLnBrk="1" hangingPunct="1"/>
            <a:r>
              <a:rPr lang="zh-TW" altLang="en-US" dirty="0" smtClean="0"/>
              <a:t>    第一級為通常不會引發人類疾病者，如：大腸桿菌 </a:t>
            </a:r>
            <a:r>
              <a:rPr lang="en-US" altLang="zh-TW" dirty="0" smtClean="0"/>
              <a:t>K12</a:t>
            </a:r>
            <a:r>
              <a:rPr lang="zh-TW" altLang="en-US" dirty="0" smtClean="0"/>
              <a:t>（</a:t>
            </a:r>
            <a:r>
              <a:rPr lang="en-US" altLang="zh-TW" i="1" dirty="0" smtClean="0"/>
              <a:t>Escherichia coli K12</a:t>
            </a:r>
            <a:r>
              <a:rPr lang="zh-TW" altLang="en-US" dirty="0" smtClean="0"/>
              <a:t>）；由於地球上所存微生物多數屬於不會導致人類疾病者，所以各國均未對第一級生物予以詳細表列。但對以下第二至第四級生物危害物種則以表列之。 </a:t>
            </a:r>
          </a:p>
          <a:p>
            <a:pPr eaLnBrk="1" hangingPunct="1"/>
            <a:r>
              <a:rPr lang="en-US" altLang="zh-TW" dirty="0" smtClean="0"/>
              <a:t>5.2. </a:t>
            </a:r>
            <a:r>
              <a:rPr lang="zh-TW" altLang="en-US" dirty="0" smtClean="0"/>
              <a:t>生物危害第二級（</a:t>
            </a:r>
            <a:r>
              <a:rPr lang="en-US" altLang="zh-TW" dirty="0" smtClean="0"/>
              <a:t>RG 2</a:t>
            </a:r>
            <a:r>
              <a:rPr lang="zh-TW" altLang="en-US" dirty="0" smtClean="0"/>
              <a:t>）：</a:t>
            </a:r>
          </a:p>
          <a:p>
            <a:pPr eaLnBrk="1" hangingPunct="1"/>
            <a:r>
              <a:rPr lang="zh-TW" altLang="en-US" dirty="0" smtClean="0"/>
              <a:t>第二級為很少導致人類疾病，且通常具有預防及治療措施者，其種類含括病毒、批衣菌、細菌、真菌、寄生蟲；其中屬於第二級的病毒如：登革熱病毒（</a:t>
            </a:r>
            <a:r>
              <a:rPr lang="en-US" altLang="zh-TW" dirty="0" err="1" smtClean="0"/>
              <a:t>Dangue</a:t>
            </a:r>
            <a:r>
              <a:rPr lang="en-US" altLang="zh-TW" dirty="0" smtClean="0"/>
              <a:t> virus serotype 1-4</a:t>
            </a:r>
            <a:r>
              <a:rPr lang="zh-TW" altLang="en-US" dirty="0" smtClean="0"/>
              <a:t>）、肝炎病毒（</a:t>
            </a:r>
            <a:r>
              <a:rPr lang="en-US" altLang="zh-TW" dirty="0" smtClean="0"/>
              <a:t>Hepatitis A-E virus</a:t>
            </a:r>
            <a:r>
              <a:rPr lang="zh-TW" altLang="en-US" dirty="0" smtClean="0"/>
              <a:t>）、麻疹病毒（</a:t>
            </a:r>
            <a:r>
              <a:rPr lang="en-US" altLang="zh-TW" dirty="0" smtClean="0"/>
              <a:t>Measles virus</a:t>
            </a:r>
            <a:r>
              <a:rPr lang="zh-TW" altLang="en-US" dirty="0" smtClean="0"/>
              <a:t>）、腮腺炎病毒（</a:t>
            </a:r>
            <a:r>
              <a:rPr lang="en-US" altLang="zh-TW" dirty="0" smtClean="0"/>
              <a:t>Mumps virus</a:t>
            </a:r>
            <a:r>
              <a:rPr lang="zh-TW" altLang="en-US" dirty="0" smtClean="0"/>
              <a:t>）與克沙奇病毒（</a:t>
            </a:r>
            <a:r>
              <a:rPr lang="en-US" altLang="zh-TW" dirty="0" smtClean="0"/>
              <a:t>Coxsackie viruses type A&amp;B</a:t>
            </a:r>
            <a:r>
              <a:rPr lang="zh-TW" altLang="en-US" dirty="0" smtClean="0"/>
              <a:t>）。 </a:t>
            </a:r>
          </a:p>
        </p:txBody>
      </p:sp>
    </p:spTree>
    <p:extLst>
      <p:ext uri="{BB962C8B-B14F-4D97-AF65-F5344CB8AC3E}">
        <p14:creationId xmlns:p14="http://schemas.microsoft.com/office/powerpoint/2010/main" val="9378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p>
            <a:fld id="{0C804BB4-3712-4EBF-8573-E9114E36EB03}" type="slidenum">
              <a:rPr lang="en-US" altLang="zh-TW"/>
              <a:pPr/>
              <a:t>28</a:t>
            </a:fld>
            <a:endParaRPr lang="en-US" altLang="zh-TW"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zh-TW" altLang="en-US" dirty="0" smtClean="0"/>
              <a:t>生物危害第三級（</a:t>
            </a:r>
            <a:r>
              <a:rPr lang="en-US" altLang="zh-TW" dirty="0" smtClean="0"/>
              <a:t>RG 3</a:t>
            </a:r>
            <a:r>
              <a:rPr lang="zh-TW" altLang="en-US" dirty="0" smtClean="0"/>
              <a:t>）：</a:t>
            </a:r>
          </a:p>
          <a:p>
            <a:pPr eaLnBrk="1" hangingPunct="1"/>
            <a:r>
              <a:rPr lang="zh-TW" altLang="en-US" dirty="0" smtClean="0"/>
              <a:t>第三級為感染後可導致嚴重後果（如：可致死），且通常已有有效的治療或預防措施者，其包括了變性蛋白（</a:t>
            </a:r>
            <a:r>
              <a:rPr lang="en-US" altLang="zh-TW" dirty="0" err="1" smtClean="0"/>
              <a:t>Prions</a:t>
            </a:r>
            <a:r>
              <a:rPr lang="zh-TW" altLang="en-US" dirty="0" smtClean="0"/>
              <a:t>）、病毒、立克次體、細菌與真菌，病毒如：漢他病毒（</a:t>
            </a:r>
            <a:r>
              <a:rPr lang="en-US" altLang="zh-TW" dirty="0" smtClean="0"/>
              <a:t>Hanta viruses</a:t>
            </a:r>
            <a:r>
              <a:rPr lang="zh-TW" altLang="en-US" dirty="0" smtClean="0"/>
              <a:t>）、後天免疫不全症候群病毒（</a:t>
            </a:r>
            <a:r>
              <a:rPr lang="en-US" altLang="zh-TW" dirty="0" smtClean="0"/>
              <a:t>HIV type 1&amp;2</a:t>
            </a:r>
            <a:r>
              <a:rPr lang="zh-TW" altLang="en-US" dirty="0" smtClean="0"/>
              <a:t>）與</a:t>
            </a:r>
            <a:r>
              <a:rPr lang="en-US" altLang="zh-TW" dirty="0" smtClean="0"/>
              <a:t>SARS</a:t>
            </a:r>
            <a:r>
              <a:rPr lang="zh-TW" altLang="en-US" dirty="0" smtClean="0"/>
              <a:t>冠狀病毒；細菌如：結核桿菌。 </a:t>
            </a:r>
          </a:p>
        </p:txBody>
      </p:sp>
    </p:spTree>
    <p:extLst>
      <p:ext uri="{BB962C8B-B14F-4D97-AF65-F5344CB8AC3E}">
        <p14:creationId xmlns:p14="http://schemas.microsoft.com/office/powerpoint/2010/main" val="3739294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p:spPr>
        <p:txBody>
          <a:bodyPr/>
          <a:lstStyle/>
          <a:p>
            <a:fld id="{F0A349B4-202D-45C6-8274-DD68299978BC}" type="slidenum">
              <a:rPr lang="en-US" altLang="zh-TW"/>
              <a:pPr/>
              <a:t>29</a:t>
            </a:fld>
            <a:endParaRPr lang="en-US" altLang="zh-TW"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zh-TW" altLang="en-US" dirty="0" smtClean="0"/>
              <a:t>生物危害第四級（</a:t>
            </a:r>
            <a:r>
              <a:rPr lang="en-US" altLang="zh-TW" dirty="0" smtClean="0"/>
              <a:t>RG 4</a:t>
            </a:r>
            <a:r>
              <a:rPr lang="zh-TW" altLang="en-US" dirty="0" smtClean="0"/>
              <a:t>）：</a:t>
            </a:r>
          </a:p>
          <a:p>
            <a:pPr eaLnBrk="1" hangingPunct="1"/>
            <a:r>
              <a:rPr lang="zh-TW" altLang="en-US" dirty="0" smtClean="0"/>
              <a:t>第四級為可導致極嚴重的後果，具高度傳播能力，且幾乎無預防或治癒措施者，如：伊波拉病毒（</a:t>
            </a:r>
            <a:r>
              <a:rPr lang="en-US" altLang="zh-TW" dirty="0" smtClean="0"/>
              <a:t>Ebola virus</a:t>
            </a:r>
            <a:r>
              <a:rPr lang="zh-TW" altLang="en-US" dirty="0" smtClean="0"/>
              <a:t>）。 </a:t>
            </a:r>
          </a:p>
        </p:txBody>
      </p:sp>
    </p:spTree>
    <p:extLst>
      <p:ext uri="{BB962C8B-B14F-4D97-AF65-F5344CB8AC3E}">
        <p14:creationId xmlns:p14="http://schemas.microsoft.com/office/powerpoint/2010/main" val="3277248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p:spPr>
        <p:txBody>
          <a:bodyPr/>
          <a:lstStyle/>
          <a:p>
            <a:fld id="{E2DE8980-81FA-4A20-92EF-804F1A635AFB}" type="slidenum">
              <a:rPr lang="en-US" altLang="zh-TW"/>
              <a:pPr/>
              <a:t>30</a:t>
            </a:fld>
            <a:endParaRPr lang="en-US" altLang="zh-TW"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altLang="zh-TW" dirty="0" smtClean="0"/>
              <a:t> </a:t>
            </a:r>
            <a:r>
              <a:rPr lang="zh-TW" altLang="en-US" dirty="0" smtClean="0"/>
              <a:t>因此，生物危害物質的存在是否對健康造成影響是必須從生物危害物質的存在與否以及接觸暴露的劑量（</a:t>
            </a:r>
            <a:r>
              <a:rPr lang="en-US" altLang="zh-TW" dirty="0" smtClean="0"/>
              <a:t>Dose</a:t>
            </a:r>
            <a:r>
              <a:rPr lang="zh-TW" altLang="en-US" dirty="0" smtClean="0"/>
              <a:t>）二者考慮其暴露風險。其中「接觸劑量」則需同時將生物危害物質的暴露強度與暴露時間，以及使用的防護納入考量。</a:t>
            </a:r>
          </a:p>
          <a:p>
            <a:pPr eaLnBrk="1" hangingPunct="1"/>
            <a:r>
              <a:rPr lang="zh-TW" altLang="en-US" dirty="0" smtClean="0"/>
              <a:t>  當瞭解其暴露風險後，再依據該生物的毒性、感染性、以及是否有治療與實施預防措施（如：預防注射）等因素，評估其健康風險。若對個人而言，則還需要將個人的體質特性納入後，才能客觀評估此生物危害物質的暴露所引發的健康效應。 </a:t>
            </a:r>
          </a:p>
        </p:txBody>
      </p:sp>
    </p:spTree>
    <p:extLst>
      <p:ext uri="{BB962C8B-B14F-4D97-AF65-F5344CB8AC3E}">
        <p14:creationId xmlns:p14="http://schemas.microsoft.com/office/powerpoint/2010/main" val="2989956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eaLnBrk="1" hangingPunct="1"/>
            <a:endParaRPr lang="zh-TW" altLang="zh-TW" dirty="0" smtClean="0"/>
          </a:p>
        </p:txBody>
      </p:sp>
    </p:spTree>
    <p:extLst>
      <p:ext uri="{BB962C8B-B14F-4D97-AF65-F5344CB8AC3E}">
        <p14:creationId xmlns:p14="http://schemas.microsoft.com/office/powerpoint/2010/main" val="1324082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eaLnBrk="1" hangingPunct="1"/>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endParaRPr lang="en-US" altLang="zh-TW" dirty="0" smtClean="0">
              <a:solidFill>
                <a:srgbClr val="FF0000"/>
              </a:solidFill>
            </a:endParaRPr>
          </a:p>
          <a:p>
            <a:pPr eaLnBrk="1" hangingPunct="1"/>
            <a:endParaRPr lang="zh-TW" altLang="en-US" dirty="0" smtClean="0">
              <a:solidFill>
                <a:srgbClr val="FF0000"/>
              </a:solidFill>
            </a:endParaRPr>
          </a:p>
          <a:p>
            <a:pPr eaLnBrk="1" hangingPunct="1"/>
            <a:r>
              <a:rPr lang="zh-TW" altLang="en-US" b="1" dirty="0" smtClean="0"/>
              <a:t>本頁重點如下</a:t>
            </a:r>
          </a:p>
          <a:p>
            <a:pPr eaLnBrk="1" hangingPunct="1"/>
            <a:r>
              <a:rPr lang="en-US" altLang="zh-TW" b="1" dirty="0" smtClean="0"/>
              <a:t>1.</a:t>
            </a:r>
            <a:r>
              <a:rPr lang="zh-TW" altLang="en-US" b="1" dirty="0" smtClean="0"/>
              <a:t>生物性危害一般預防原則中</a:t>
            </a:r>
            <a:r>
              <a:rPr lang="en-US" altLang="zh-TW" b="1" dirty="0" smtClean="0"/>
              <a:t>, </a:t>
            </a:r>
            <a:r>
              <a:rPr lang="zh-TW" altLang="en-US" b="1" dirty="0" smtClean="0"/>
              <a:t>環境管理方面以清除污染源為最重要的項目</a:t>
            </a:r>
            <a:endParaRPr lang="en-US" altLang="zh-TW" b="1" dirty="0" smtClean="0"/>
          </a:p>
          <a:p>
            <a:pPr eaLnBrk="1" hangingPunct="1"/>
            <a:endParaRPr lang="en-US" altLang="zh-TW" dirty="0" smtClean="0"/>
          </a:p>
          <a:p>
            <a:pPr eaLnBrk="1" hangingPunct="1"/>
            <a:r>
              <a:rPr lang="zh-TW" altLang="en-US" b="1" dirty="0" smtClean="0"/>
              <a:t>生物危害預防與控制的</a:t>
            </a:r>
            <a:r>
              <a:rPr lang="zh-TW" altLang="en-US" b="1" dirty="0" smtClean="0">
                <a:latin typeface="Tahoma" pitchFamily="34" charset="0"/>
              </a:rPr>
              <a:t>一般原則，主要為污染源清除、控制環境中的溼度、並應維持環境清潔與衛生、定期進行消毒，同時也應注重空氣品質的管理此外，實驗室中的每個人都應</a:t>
            </a:r>
            <a:r>
              <a:rPr lang="zh-TW" altLang="en-US" b="1" dirty="0" smtClean="0">
                <a:solidFill>
                  <a:srgbClr val="FFFF00"/>
                </a:solidFill>
                <a:latin typeface="Tahoma" pitchFamily="34" charset="0"/>
              </a:rPr>
              <a:t>遵守微生物實驗室操作守則，並使用適當的個人防護設備，同時每個人也應注重個人衛生，如：勤洗手等。而</a:t>
            </a:r>
            <a:r>
              <a:rPr lang="zh-TW" altLang="en-US" b="1" dirty="0" smtClean="0">
                <a:solidFill>
                  <a:srgbClr val="FF0000"/>
                </a:solidFill>
                <a:latin typeface="Tahoma" pitchFamily="34" charset="0"/>
              </a:rPr>
              <a:t>實驗室人員的健康管理，例如：操作</a:t>
            </a:r>
            <a:r>
              <a:rPr lang="en-US" altLang="zh-TW" b="1" dirty="0" smtClean="0">
                <a:solidFill>
                  <a:srgbClr val="FF0000"/>
                </a:solidFill>
                <a:latin typeface="Tahoma" pitchFamily="34" charset="0"/>
              </a:rPr>
              <a:t>B</a:t>
            </a:r>
            <a:r>
              <a:rPr lang="zh-TW" altLang="en-US" b="1" dirty="0" smtClean="0">
                <a:solidFill>
                  <a:srgbClr val="FF0000"/>
                </a:solidFill>
                <a:latin typeface="Tahoma" pitchFamily="34" charset="0"/>
              </a:rPr>
              <a:t>型肝炎病毒者可事先施打疫苗等，亦是預防的手段之一。</a:t>
            </a:r>
          </a:p>
          <a:p>
            <a:pPr eaLnBrk="1" hangingPunct="1"/>
            <a:endParaRPr lang="en-US" altLang="zh-TW" b="1" dirty="0" smtClean="0"/>
          </a:p>
        </p:txBody>
      </p:sp>
    </p:spTree>
    <p:extLst>
      <p:ext uri="{BB962C8B-B14F-4D97-AF65-F5344CB8AC3E}">
        <p14:creationId xmlns:p14="http://schemas.microsoft.com/office/powerpoint/2010/main" val="388944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p>
          <a:p>
            <a:pPr eaLnBrk="1" hangingPunct="1"/>
            <a:r>
              <a:rPr lang="zh-TW" altLang="en-US" b="1" dirty="0" smtClean="0"/>
              <a:t>本頁重點如下</a:t>
            </a:r>
          </a:p>
          <a:p>
            <a:pPr eaLnBrk="1" hangingPunct="1"/>
            <a:r>
              <a:rPr lang="en-US" altLang="zh-TW" b="1" dirty="0" smtClean="0"/>
              <a:t>1.</a:t>
            </a:r>
            <a:r>
              <a:rPr lang="zh-TW" altLang="en-US" b="1" dirty="0" smtClean="0"/>
              <a:t>生物性危害的一般預防原則中</a:t>
            </a:r>
            <a:r>
              <a:rPr lang="en-US" altLang="zh-TW" b="1" dirty="0" smtClean="0"/>
              <a:t>, </a:t>
            </a:r>
            <a:r>
              <a:rPr lang="zh-TW" altLang="en-US" b="1" dirty="0" smtClean="0"/>
              <a:t>使用個人防護設備</a:t>
            </a:r>
            <a:r>
              <a:rPr lang="en-US" altLang="zh-TW" b="1" dirty="0" smtClean="0"/>
              <a:t>(</a:t>
            </a:r>
            <a:r>
              <a:rPr lang="zh-TW" altLang="en-US" b="1" dirty="0" smtClean="0"/>
              <a:t>例如呼吸防護面罩</a:t>
            </a:r>
            <a:r>
              <a:rPr lang="en-US" altLang="zh-TW" b="1" dirty="0" smtClean="0"/>
              <a:t>)</a:t>
            </a:r>
            <a:r>
              <a:rPr lang="zh-TW" altLang="en-US" b="1" dirty="0" smtClean="0"/>
              <a:t>是最後一道防線</a:t>
            </a:r>
            <a:endParaRPr lang="en-US" altLang="zh-TW" b="1" dirty="0" smtClean="0"/>
          </a:p>
          <a:p>
            <a:pPr eaLnBrk="1" hangingPunct="1"/>
            <a:endParaRPr lang="en-US" altLang="zh-TW" dirty="0" smtClean="0"/>
          </a:p>
          <a:p>
            <a:pPr eaLnBrk="1" hangingPunct="1"/>
            <a:r>
              <a:rPr lang="zh-TW" altLang="en-US" b="1" dirty="0" smtClean="0"/>
              <a:t>生物危害預防與控制的</a:t>
            </a:r>
            <a:r>
              <a:rPr lang="zh-TW" altLang="en-US" b="1" dirty="0" smtClean="0">
                <a:latin typeface="Tahoma" pitchFamily="34" charset="0"/>
              </a:rPr>
              <a:t>一般原則，主要為污染源清除、控制環境中的溼度、並應維持環境清潔與衛生、定期進行消毒，同時也應注重空氣品質的管理此外，實驗室中的每個人都應</a:t>
            </a:r>
            <a:r>
              <a:rPr lang="zh-TW" altLang="en-US" b="1" dirty="0" smtClean="0">
                <a:solidFill>
                  <a:srgbClr val="FFFF00"/>
                </a:solidFill>
                <a:latin typeface="Tahoma" pitchFamily="34" charset="0"/>
              </a:rPr>
              <a:t>遵守微生物實驗室操作守則，並使用適當的個人防護設備，同時每個人也應注重個人衛生，如：勤洗手等。而</a:t>
            </a:r>
            <a:r>
              <a:rPr lang="zh-TW" altLang="en-US" b="1" dirty="0" smtClean="0">
                <a:solidFill>
                  <a:srgbClr val="FF0000"/>
                </a:solidFill>
                <a:latin typeface="Tahoma" pitchFamily="34" charset="0"/>
              </a:rPr>
              <a:t>實驗室人員的健康管理，例如：操作</a:t>
            </a:r>
            <a:r>
              <a:rPr lang="en-US" altLang="zh-TW" b="1" dirty="0" smtClean="0">
                <a:solidFill>
                  <a:srgbClr val="FF0000"/>
                </a:solidFill>
                <a:latin typeface="Tahoma" pitchFamily="34" charset="0"/>
              </a:rPr>
              <a:t>B</a:t>
            </a:r>
            <a:r>
              <a:rPr lang="zh-TW" altLang="en-US" b="1" dirty="0" smtClean="0">
                <a:solidFill>
                  <a:srgbClr val="FF0000"/>
                </a:solidFill>
                <a:latin typeface="Tahoma" pitchFamily="34" charset="0"/>
              </a:rPr>
              <a:t>型肝炎病毒者可事先施打疫苗等，亦是預防的手段之一。</a:t>
            </a:r>
          </a:p>
          <a:p>
            <a:pPr eaLnBrk="1" hangingPunct="1"/>
            <a:endParaRPr lang="en-US" altLang="zh-TW" b="1" dirty="0" smtClean="0"/>
          </a:p>
        </p:txBody>
      </p:sp>
    </p:spTree>
    <p:extLst>
      <p:ext uri="{BB962C8B-B14F-4D97-AF65-F5344CB8AC3E}">
        <p14:creationId xmlns:p14="http://schemas.microsoft.com/office/powerpoint/2010/main" val="234999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a:xfrm>
            <a:off x="1154113" y="693738"/>
            <a:ext cx="4549775" cy="3413125"/>
          </a:xfrm>
          <a:ln/>
        </p:spPr>
      </p:sp>
      <p:sp>
        <p:nvSpPr>
          <p:cNvPr id="131075" name="備忘稿版面配置區 2"/>
          <p:cNvSpPr>
            <a:spLocks noGrp="1"/>
          </p:cNvSpPr>
          <p:nvPr>
            <p:ph type="body" idx="1"/>
          </p:nvPr>
        </p:nvSpPr>
        <p:spPr>
          <a:xfrm>
            <a:off x="912459" y="4342941"/>
            <a:ext cx="5031551" cy="4113169"/>
          </a:xfrm>
          <a:noFill/>
          <a:ln/>
        </p:spPr>
        <p:txBody>
          <a:bodyPr lIns="88566" tIns="44283" rIns="88566" bIns="44283"/>
          <a:lstStyle/>
          <a:p>
            <a:r>
              <a:rPr lang="zh-TW" altLang="en-US" dirty="0" smtClean="0"/>
              <a:t>說明：生物實驗室應標示生物安全等級、生物危害標識及其緊急處理措</a:t>
            </a:r>
          </a:p>
        </p:txBody>
      </p:sp>
      <p:sp>
        <p:nvSpPr>
          <p:cNvPr id="131076" name="投影片編號版面配置區 3"/>
          <p:cNvSpPr txBox="1">
            <a:spLocks noGrp="1"/>
          </p:cNvSpPr>
          <p:nvPr/>
        </p:nvSpPr>
        <p:spPr bwMode="auto">
          <a:xfrm>
            <a:off x="4646632" y="8535535"/>
            <a:ext cx="1676162" cy="455287"/>
          </a:xfrm>
          <a:prstGeom prst="rect">
            <a:avLst/>
          </a:prstGeom>
          <a:noFill/>
          <a:ln w="9525">
            <a:noFill/>
            <a:miter lim="800000"/>
            <a:headEnd/>
            <a:tailEnd/>
          </a:ln>
        </p:spPr>
        <p:txBody>
          <a:bodyPr wrap="none" lIns="88566" tIns="44283" rIns="88566" bIns="44283" anchor="ctr"/>
          <a:lstStyle/>
          <a:p>
            <a:pPr algn="r" defTabSz="879253" eaLnBrk="0" hangingPunct="0"/>
            <a:fld id="{840262D1-42DE-4B91-8A86-E2332128CC8C}" type="slidenum">
              <a:rPr lang="en-US" altLang="zh-TW" sz="1400">
                <a:latin typeface="Times New Roman" pitchFamily="18" charset="0"/>
                <a:ea typeface="標楷體" panose="03000509000000000000" pitchFamily="65" charset="-120"/>
              </a:rPr>
              <a:pPr algn="r" defTabSz="879253" eaLnBrk="0" hangingPunct="0"/>
              <a:t>39</a:t>
            </a:fld>
            <a:endParaRPr lang="en-US" altLang="zh-TW" sz="1400" dirty="0">
              <a:latin typeface="Times New Roman" pitchFamily="18" charset="0"/>
              <a:ea typeface="標楷體" panose="03000509000000000000" pitchFamily="65" charset="-120"/>
            </a:endParaRPr>
          </a:p>
        </p:txBody>
      </p:sp>
    </p:spTree>
    <p:extLst>
      <p:ext uri="{BB962C8B-B14F-4D97-AF65-F5344CB8AC3E}">
        <p14:creationId xmlns:p14="http://schemas.microsoft.com/office/powerpoint/2010/main" val="2108079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r>
              <a:rPr lang="zh-TW" altLang="en-US" dirty="0" smtClean="0"/>
              <a:t>若實驗室要進行大量微生物增殖之實驗，實驗室各項設備及安全防護等級建議要往上提升，例如從</a:t>
            </a:r>
            <a:r>
              <a:rPr lang="en-US" altLang="zh-TW" dirty="0" smtClean="0"/>
              <a:t>P1</a:t>
            </a:r>
            <a:r>
              <a:rPr lang="zh-TW" altLang="en-US" dirty="0" smtClean="0"/>
              <a:t>升成</a:t>
            </a:r>
            <a:r>
              <a:rPr lang="en-US" altLang="zh-TW" dirty="0" smtClean="0"/>
              <a:t>P2</a:t>
            </a:r>
            <a:r>
              <a:rPr lang="zh-TW" altLang="en-US" dirty="0" smtClean="0"/>
              <a:t>，</a:t>
            </a:r>
            <a:r>
              <a:rPr lang="en-US" altLang="zh-TW" dirty="0" smtClean="0"/>
              <a:t>BSL1</a:t>
            </a:r>
            <a:r>
              <a:rPr lang="zh-TW" altLang="en-US" dirty="0" smtClean="0"/>
              <a:t>升級成</a:t>
            </a:r>
            <a:r>
              <a:rPr lang="en-US" altLang="zh-TW" dirty="0" smtClean="0"/>
              <a:t>BSL2</a:t>
            </a:r>
          </a:p>
        </p:txBody>
      </p:sp>
    </p:spTree>
    <p:extLst>
      <p:ext uri="{BB962C8B-B14F-4D97-AF65-F5344CB8AC3E}">
        <p14:creationId xmlns:p14="http://schemas.microsoft.com/office/powerpoint/2010/main" val="160830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marL="211021" indent="-211021" eaLnBrk="1" hangingPunct="1"/>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p>
          <a:p>
            <a:pPr marL="211021" indent="-211021" eaLnBrk="1" hangingPunct="1"/>
            <a:endParaRPr lang="en-US" altLang="zh-TW" dirty="0" smtClean="0"/>
          </a:p>
          <a:p>
            <a:pPr marL="211021" indent="-211021" eaLnBrk="1" hangingPunct="1"/>
            <a:r>
              <a:rPr lang="zh-TW" altLang="en-US" dirty="0" smtClean="0"/>
              <a:t>相較於其他種類的微生物，病毒主要具有三項特性：</a:t>
            </a:r>
          </a:p>
          <a:p>
            <a:pPr marL="211021" indent="-211021" eaLnBrk="1" hangingPunct="1"/>
            <a:r>
              <a:rPr lang="zh-TW" altLang="en-US" dirty="0" smtClean="0"/>
              <a:t>體積相當小，平均在</a:t>
            </a:r>
            <a:r>
              <a:rPr lang="en-US" altLang="zh-TW" dirty="0" smtClean="0"/>
              <a:t>20-300</a:t>
            </a:r>
            <a:r>
              <a:rPr lang="zh-TW" altLang="en-US" dirty="0" smtClean="0"/>
              <a:t>奈米的範圍，有些甚至更小，例如：口蹄疫病毒約為</a:t>
            </a:r>
            <a:r>
              <a:rPr lang="en-US" altLang="zh-TW" dirty="0" smtClean="0"/>
              <a:t>10</a:t>
            </a:r>
            <a:r>
              <a:rPr lang="zh-TW" altLang="en-US" dirty="0" smtClean="0"/>
              <a:t>奈米；而有些病毒則可為數百奈米（如：天花病毒）</a:t>
            </a:r>
          </a:p>
          <a:p>
            <a:pPr marL="211021" indent="-211021" eaLnBrk="1" hangingPunct="1"/>
            <a:r>
              <a:rPr lang="zh-TW" altLang="en-US" dirty="0" smtClean="0"/>
              <a:t>無完整的細胞結構，非為單一細胞個體：病毒的基本結構是以一蛋白質外殼圍繞其具有遺傳特性之核酸。</a:t>
            </a:r>
          </a:p>
          <a:p>
            <a:pPr marL="211021" indent="-211021"/>
            <a:r>
              <a:rPr lang="zh-TW" altLang="en-US" dirty="0" smtClean="0"/>
              <a:t>絕對寄生：缺酵素系統→不能獨立行使代謝功能（無代謝作用和生長現象）；病毒必須寄生在活細胞內才有生命現象（複製、增殖、遺傳）。</a:t>
            </a:r>
          </a:p>
          <a:p>
            <a:pPr marL="211021" indent="-211021"/>
            <a:r>
              <a:rPr lang="zh-TW" altLang="en-US" dirty="0" smtClean="0"/>
              <a:t>具專一性：</a:t>
            </a:r>
            <a:r>
              <a:rPr lang="zh-TW" altLang="zh-TW" dirty="0" smtClean="0"/>
              <a:t>每種病毒只能寄生在某些特定的細胞</a:t>
            </a:r>
            <a:r>
              <a:rPr lang="zh-TW" altLang="en-US" dirty="0" smtClean="0"/>
              <a:t>，如感冒病毒→主要感染上呼吸道的皮膜細胞</a:t>
            </a:r>
          </a:p>
          <a:p>
            <a:pPr marL="211021" indent="-211021"/>
            <a:r>
              <a:rPr lang="zh-TW" altLang="en-US" dirty="0" smtClean="0"/>
              <a:t>圖</a:t>
            </a:r>
            <a:r>
              <a:rPr lang="en-US" altLang="zh-TW" dirty="0" smtClean="0"/>
              <a:t>:</a:t>
            </a:r>
            <a:r>
              <a:rPr lang="zh-TW" altLang="en-US" dirty="0" smtClean="0"/>
              <a:t>由圖可看出病毒體積比細菌相對還的小，屬奈米等級。而真核生物的體積則比細菌在更大。</a:t>
            </a:r>
            <a:endParaRPr lang="en-US" altLang="zh-TW" dirty="0" smtClean="0"/>
          </a:p>
        </p:txBody>
      </p:sp>
    </p:spTree>
    <p:extLst>
      <p:ext uri="{BB962C8B-B14F-4D97-AF65-F5344CB8AC3E}">
        <p14:creationId xmlns:p14="http://schemas.microsoft.com/office/powerpoint/2010/main" val="1644577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r>
              <a:rPr lang="zh-TW" altLang="en-US" dirty="0" smtClean="0">
                <a:solidFill>
                  <a:srgbClr val="FF0000"/>
                </a:solidFill>
              </a:rPr>
              <a:t>第</a:t>
            </a:r>
            <a:r>
              <a:rPr lang="en-US" altLang="zh-TW" dirty="0" smtClean="0">
                <a:solidFill>
                  <a:srgbClr val="FF0000"/>
                </a:solidFill>
              </a:rPr>
              <a:t>3</a:t>
            </a:r>
            <a:r>
              <a:rPr lang="zh-TW" altLang="en-US" dirty="0" smtClean="0">
                <a:solidFill>
                  <a:srgbClr val="FF0000"/>
                </a:solidFill>
              </a:rPr>
              <a:t>級</a:t>
            </a:r>
          </a:p>
          <a:p>
            <a:pPr eaLnBrk="1" hangingPunct="1"/>
            <a:endParaRPr lang="en-US" altLang="zh-TW" b="1" dirty="0" smtClean="0"/>
          </a:p>
          <a:p>
            <a:pPr eaLnBrk="1" hangingPunct="1"/>
            <a:r>
              <a:rPr lang="zh-TW" altLang="en-US" b="1" dirty="0" smtClean="0"/>
              <a:t>本頁重點如下</a:t>
            </a:r>
          </a:p>
          <a:p>
            <a:pPr eaLnBrk="1" hangingPunct="1"/>
            <a:r>
              <a:rPr lang="en-US" altLang="zh-TW" b="1" dirty="0" smtClean="0"/>
              <a:t>1.BSDS</a:t>
            </a:r>
            <a:r>
              <a:rPr lang="zh-TW" altLang="en-US" b="1" dirty="0" smtClean="0"/>
              <a:t>包含的重點有九部份</a:t>
            </a:r>
            <a:endParaRPr lang="zh-TW" altLang="zh-TW" b="1" dirty="0" smtClean="0"/>
          </a:p>
        </p:txBody>
      </p:sp>
    </p:spTree>
    <p:extLst>
      <p:ext uri="{BB962C8B-B14F-4D97-AF65-F5344CB8AC3E}">
        <p14:creationId xmlns:p14="http://schemas.microsoft.com/office/powerpoint/2010/main" val="3478260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pPr eaLnBrk="1" hangingPunct="1"/>
            <a:r>
              <a:rPr lang="zh-TW" altLang="en-US" dirty="0" smtClean="0">
                <a:solidFill>
                  <a:srgbClr val="FF0000"/>
                </a:solidFill>
              </a:rPr>
              <a:t>第</a:t>
            </a:r>
            <a:r>
              <a:rPr lang="en-US" altLang="zh-TW" dirty="0" smtClean="0">
                <a:solidFill>
                  <a:srgbClr val="FF0000"/>
                </a:solidFill>
              </a:rPr>
              <a:t>3</a:t>
            </a:r>
            <a:r>
              <a:rPr lang="zh-TW" altLang="en-US" dirty="0" smtClean="0">
                <a:solidFill>
                  <a:srgbClr val="FF0000"/>
                </a:solidFill>
              </a:rPr>
              <a:t>級</a:t>
            </a:r>
          </a:p>
          <a:p>
            <a:pPr eaLnBrk="1" hangingPunct="1"/>
            <a:endParaRPr lang="en-US" altLang="zh-TW" b="1" dirty="0" smtClean="0"/>
          </a:p>
          <a:p>
            <a:pPr eaLnBrk="1" hangingPunct="1"/>
            <a:r>
              <a:rPr lang="zh-TW" altLang="en-US" b="1" dirty="0" smtClean="0"/>
              <a:t>本頁重點如下</a:t>
            </a:r>
          </a:p>
          <a:p>
            <a:pPr eaLnBrk="1" hangingPunct="1"/>
            <a:r>
              <a:rPr lang="en-US" altLang="zh-TW" b="1" dirty="0" smtClean="0"/>
              <a:t>1.BSDS</a:t>
            </a:r>
            <a:r>
              <a:rPr lang="zh-TW" altLang="en-US" b="1" dirty="0" smtClean="0"/>
              <a:t>包含的重點有九部份</a:t>
            </a:r>
            <a:endParaRPr lang="zh-TW" altLang="zh-TW" b="1" dirty="0" smtClean="0"/>
          </a:p>
        </p:txBody>
      </p:sp>
    </p:spTree>
    <p:extLst>
      <p:ext uri="{BB962C8B-B14F-4D97-AF65-F5344CB8AC3E}">
        <p14:creationId xmlns:p14="http://schemas.microsoft.com/office/powerpoint/2010/main" val="1699202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a:ln/>
        </p:spPr>
      </p:sp>
      <p:sp>
        <p:nvSpPr>
          <p:cNvPr id="133123" name="備忘稿版面配置區 2"/>
          <p:cNvSpPr>
            <a:spLocks noGrp="1"/>
          </p:cNvSpPr>
          <p:nvPr>
            <p:ph type="body" idx="1"/>
          </p:nvPr>
        </p:nvSpPr>
        <p:spPr>
          <a:noFill/>
          <a:ln/>
        </p:spPr>
        <p:txBody>
          <a:bodyPr/>
          <a:lstStyle/>
          <a:p>
            <a:r>
              <a:rPr lang="zh-TW" altLang="en-US" dirty="0" smtClean="0">
                <a:solidFill>
                  <a:srgbClr val="FF0000"/>
                </a:solidFill>
              </a:rPr>
              <a:t>第</a:t>
            </a:r>
            <a:r>
              <a:rPr lang="en-US" altLang="zh-TW" dirty="0" smtClean="0">
                <a:solidFill>
                  <a:srgbClr val="FF0000"/>
                </a:solidFill>
              </a:rPr>
              <a:t>3</a:t>
            </a:r>
            <a:r>
              <a:rPr lang="zh-TW" altLang="en-US" dirty="0" smtClean="0">
                <a:solidFill>
                  <a:srgbClr val="FF0000"/>
                </a:solidFill>
              </a:rPr>
              <a:t>級</a:t>
            </a:r>
          </a:p>
          <a:p>
            <a:r>
              <a:rPr lang="zh-TW" altLang="en-US" b="1" dirty="0" smtClean="0"/>
              <a:t>本頁重點如下</a:t>
            </a:r>
          </a:p>
          <a:p>
            <a:r>
              <a:rPr lang="en-US" altLang="zh-TW" b="1" dirty="0" smtClean="0"/>
              <a:t>1.</a:t>
            </a:r>
            <a:r>
              <a:rPr lang="zh-TW" altLang="en-US" b="1" dirty="0" smtClean="0"/>
              <a:t>標準洗手的五大步驟</a:t>
            </a:r>
            <a:r>
              <a:rPr lang="en-US" altLang="zh-TW" b="1" dirty="0" smtClean="0"/>
              <a:t>: </a:t>
            </a:r>
            <a:r>
              <a:rPr lang="zh-TW" altLang="en-US" b="1" dirty="0" smtClean="0"/>
              <a:t>濕搓沖捧擦 </a:t>
            </a:r>
            <a:r>
              <a:rPr lang="en-US" altLang="zh-TW" b="1" dirty="0" smtClean="0"/>
              <a:t>(</a:t>
            </a:r>
            <a:r>
              <a:rPr lang="zh-TW" altLang="en-US" b="1" dirty="0" smtClean="0"/>
              <a:t>見圖說明</a:t>
            </a:r>
            <a:r>
              <a:rPr lang="en-US" altLang="zh-TW" b="1" dirty="0" smtClean="0"/>
              <a:t>)</a:t>
            </a:r>
          </a:p>
          <a:p>
            <a:r>
              <a:rPr lang="en-US" altLang="zh-TW" b="1" dirty="0" smtClean="0"/>
              <a:t>2.</a:t>
            </a:r>
            <a:r>
              <a:rPr lang="zh-TW" altLang="en-US" b="1" dirty="0" smtClean="0"/>
              <a:t>以肥皂搓揉雙手的時間至少</a:t>
            </a:r>
            <a:r>
              <a:rPr lang="en-US" altLang="zh-TW" b="1" dirty="0" smtClean="0"/>
              <a:t>20</a:t>
            </a:r>
            <a:r>
              <a:rPr lang="zh-TW" altLang="en-US" b="1" dirty="0" smtClean="0"/>
              <a:t>秒</a:t>
            </a:r>
          </a:p>
        </p:txBody>
      </p:sp>
      <p:sp>
        <p:nvSpPr>
          <p:cNvPr id="133124" name="投影片編號版面配置區 3"/>
          <p:cNvSpPr>
            <a:spLocks noGrp="1"/>
          </p:cNvSpPr>
          <p:nvPr>
            <p:ph type="sldNum" sz="quarter" idx="5"/>
          </p:nvPr>
        </p:nvSpPr>
        <p:spPr>
          <a:noFill/>
        </p:spPr>
        <p:txBody>
          <a:bodyPr/>
          <a:lstStyle/>
          <a:p>
            <a:fld id="{A7505B3A-02C8-4185-AB68-30BD4841C718}" type="slidenum">
              <a:rPr lang="en-US" altLang="zh-TW" smtClean="0"/>
              <a:pPr/>
              <a:t>43</a:t>
            </a:fld>
            <a:endParaRPr lang="en-US" altLang="zh-TW" dirty="0" smtClean="0"/>
          </a:p>
        </p:txBody>
      </p:sp>
    </p:spTree>
    <p:extLst>
      <p:ext uri="{BB962C8B-B14F-4D97-AF65-F5344CB8AC3E}">
        <p14:creationId xmlns:p14="http://schemas.microsoft.com/office/powerpoint/2010/main" val="3567784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eaLnBrk="1" hangingPunct="1"/>
            <a:r>
              <a:rPr lang="zh-TW" altLang="en-US" dirty="0" smtClean="0">
                <a:solidFill>
                  <a:srgbClr val="FF0000"/>
                </a:solidFill>
              </a:rPr>
              <a:t>第</a:t>
            </a:r>
            <a:r>
              <a:rPr lang="en-US" altLang="zh-TW" dirty="0" smtClean="0">
                <a:solidFill>
                  <a:srgbClr val="FF0000"/>
                </a:solidFill>
              </a:rPr>
              <a:t>2</a:t>
            </a:r>
            <a:r>
              <a:rPr lang="zh-TW" altLang="en-US" dirty="0" smtClean="0">
                <a:solidFill>
                  <a:srgbClr val="FF0000"/>
                </a:solidFill>
              </a:rPr>
              <a:t>級</a:t>
            </a:r>
          </a:p>
          <a:p>
            <a:pPr eaLnBrk="1" hangingPunct="1"/>
            <a:r>
              <a:rPr lang="zh-TW" altLang="en-US" b="1" dirty="0" smtClean="0"/>
              <a:t>本頁重點如下</a:t>
            </a:r>
          </a:p>
          <a:p>
            <a:pPr eaLnBrk="1" hangingPunct="1"/>
            <a:r>
              <a:rPr lang="en-US" altLang="zh-TW" b="1" dirty="0" smtClean="0"/>
              <a:t>1.</a:t>
            </a:r>
            <a:r>
              <a:rPr lang="zh-TW" altLang="en-US" b="1" dirty="0" smtClean="0"/>
              <a:t>工作前與工作後均須洗手</a:t>
            </a:r>
          </a:p>
          <a:p>
            <a:pPr eaLnBrk="1" hangingPunct="1"/>
            <a:r>
              <a:rPr lang="en-US" altLang="zh-TW" b="1" dirty="0" smtClean="0"/>
              <a:t>2.</a:t>
            </a:r>
            <a:r>
              <a:rPr lang="zh-TW" altLang="en-US" b="1" dirty="0" smtClean="0"/>
              <a:t>工作前與工作後均消毒工作檯面</a:t>
            </a:r>
          </a:p>
          <a:p>
            <a:pPr eaLnBrk="1" hangingPunct="1"/>
            <a:r>
              <a:rPr lang="en-US" altLang="zh-TW" b="1" dirty="0" smtClean="0"/>
              <a:t>3.</a:t>
            </a:r>
            <a:r>
              <a:rPr lang="zh-TW" altLang="en-US" b="1" dirty="0" smtClean="0"/>
              <a:t>實驗進行中門禁管制</a:t>
            </a:r>
            <a:endParaRPr lang="en-US" altLang="zh-TW" b="1" dirty="0" smtClean="0"/>
          </a:p>
          <a:p>
            <a:pPr eaLnBrk="1" hangingPunct="1"/>
            <a:r>
              <a:rPr lang="en-US" altLang="zh-TW" dirty="0" smtClean="0"/>
              <a:t>4.</a:t>
            </a:r>
            <a:r>
              <a:rPr lang="zh-TW" altLang="en-US" b="1" dirty="0" smtClean="0"/>
              <a:t>在講解</a:t>
            </a:r>
            <a:r>
              <a:rPr lang="zh-TW" altLang="en-US" b="1" dirty="0" smtClean="0">
                <a:latin typeface="Tahoma" pitchFamily="34" charset="0"/>
              </a:rPr>
              <a:t>使用防穿刺、防漏密封之容器運送尖銳物品與檢體時，</a:t>
            </a:r>
            <a:r>
              <a:rPr lang="zh-TW" altLang="en-US" b="1" u="sng" dirty="0" smtClean="0">
                <a:latin typeface="Tahoma" pitchFamily="34" charset="0"/>
              </a:rPr>
              <a:t>強調使用過的針頭不可回套</a:t>
            </a:r>
          </a:p>
          <a:p>
            <a:pPr eaLnBrk="1" hangingPunct="1"/>
            <a:endParaRPr lang="en-US" altLang="zh-TW" dirty="0" smtClean="0"/>
          </a:p>
          <a:p>
            <a:pPr eaLnBrk="1" hangingPunct="1"/>
            <a:endParaRPr lang="en-US" altLang="zh-TW" dirty="0" smtClean="0"/>
          </a:p>
          <a:p>
            <a:pPr eaLnBrk="1" hangingPunct="1"/>
            <a:r>
              <a:rPr lang="zh-TW" altLang="en-US" b="1" dirty="0" smtClean="0"/>
              <a:t>對於所有進入微生物實驗室的人員，不論生物等級，有基本且務必遵守的原則，包括：</a:t>
            </a:r>
            <a:r>
              <a:rPr lang="zh-TW" altLang="en-US" b="1" dirty="0" smtClean="0">
                <a:latin typeface="Tahoma" pitchFamily="34" charset="0"/>
              </a:rPr>
              <a:t>實驗進行中的門禁管制、洗手、禁止飲食、抽煙、處理隱形眼鏡與化妝、定期消毒工作檯面、禁止以口吸取液體、盡可能減少噴濺及氣霧的產生、並使用耐用、防漏密閉、可滅菌之容器。另外，應以高溫高壓滅菌處理所有培養物、儲存物及其他具感染廢棄物，並以防穿刺、防洩漏、可密封的容器運送尖銳物品與檢體。</a:t>
            </a:r>
          </a:p>
          <a:p>
            <a:pPr eaLnBrk="1" hangingPunct="1"/>
            <a:r>
              <a:rPr lang="zh-TW" altLang="en-US" b="1" dirty="0" smtClean="0"/>
              <a:t>應穿著實驗衣進行試驗，並需配戴橡膠手套（須戴超過實驗外衣袖口）</a:t>
            </a:r>
          </a:p>
          <a:p>
            <a:pPr eaLnBrk="1" hangingPunct="1"/>
            <a:r>
              <a:rPr lang="zh-TW" altLang="en-US" b="1" dirty="0" smtClean="0"/>
              <a:t>易產生氣膠的試驗時，乾淨的試料應與之距離至少達</a:t>
            </a:r>
            <a:r>
              <a:rPr lang="en-US" altLang="zh-TW" b="1" dirty="0" smtClean="0"/>
              <a:t>30 </a:t>
            </a:r>
            <a:r>
              <a:rPr lang="zh-TW" altLang="en-US" b="1" dirty="0" smtClean="0"/>
              <a:t>公分以減小交叉感染的機率</a:t>
            </a:r>
          </a:p>
          <a:p>
            <a:pPr eaLnBrk="1" hangingPunct="1"/>
            <a:r>
              <a:rPr lang="zh-TW" altLang="en-US" b="1" dirty="0" smtClean="0"/>
              <a:t>生物櫃操作臺面，機台內壁及視窗內部玻璃等都應使用</a:t>
            </a:r>
            <a:r>
              <a:rPr lang="en-US" altLang="zh-TW" b="1" dirty="0" smtClean="0"/>
              <a:t>70%</a:t>
            </a:r>
            <a:r>
              <a:rPr lang="zh-TW" altLang="en-US" b="1" dirty="0" smtClean="0"/>
              <a:t>濃度的酒精加以擦拭其他消毒劑清潔之</a:t>
            </a:r>
          </a:p>
          <a:p>
            <a:pPr eaLnBrk="1" hangingPunct="1"/>
            <a:r>
              <a:rPr lang="zh-TW" altLang="en-US" b="1" dirty="0" smtClean="0"/>
              <a:t>操作臺面前方的格狀開口應儘量避免被手臂、紙張或試驗器具所阻礙</a:t>
            </a:r>
          </a:p>
          <a:p>
            <a:pPr eaLnBrk="1" hangingPunct="1"/>
            <a:r>
              <a:rPr lang="zh-TW" altLang="en-US" b="1" dirty="0" smtClean="0"/>
              <a:t>進行蒸氣高溫消毒前，已受污染物料必須被放入生物污染防治袋中或可丟棄式的器皿中</a:t>
            </a:r>
          </a:p>
          <a:p>
            <a:pPr eaLnBrk="1" hangingPunct="1"/>
            <a:r>
              <a:rPr lang="zh-TW" altLang="en-US" b="1" dirty="0" smtClean="0"/>
              <a:t>定期將培養器及冷凍室加以消毒</a:t>
            </a:r>
          </a:p>
          <a:p>
            <a:pPr eaLnBrk="1" hangingPunct="1"/>
            <a:r>
              <a:rPr lang="zh-TW" altLang="en-US" b="1" dirty="0" smtClean="0"/>
              <a:t>當試驗不慎導致危害藥品液體溢出時，若已流經安全櫃前後的格狀開口，則整個消毒的工作必須包括櫃內所有物品及安全櫃內部</a:t>
            </a:r>
          </a:p>
          <a:p>
            <a:pPr eaLnBrk="1" hangingPunct="1"/>
            <a:r>
              <a:rPr lang="zh-TW" altLang="en-US" b="1" dirty="0" smtClean="0"/>
              <a:t>暫時不使用安全櫃時，安全櫃必須進行最後的表面清潔工作</a:t>
            </a:r>
            <a:endParaRPr lang="zh-TW" altLang="en-US" b="1" dirty="0" smtClean="0">
              <a:latin typeface="Tahoma" pitchFamily="34" charset="0"/>
            </a:endParaRPr>
          </a:p>
          <a:p>
            <a:pPr eaLnBrk="1" hangingPunct="1"/>
            <a:endParaRPr lang="zh-TW" altLang="en-US" b="1" dirty="0" smtClean="0">
              <a:latin typeface="Tahoma" pitchFamily="34" charset="0"/>
            </a:endParaRPr>
          </a:p>
          <a:p>
            <a:pPr eaLnBrk="1" hangingPunct="1"/>
            <a:endParaRPr lang="en-US" altLang="zh-TW" b="1" dirty="0" smtClean="0"/>
          </a:p>
        </p:txBody>
      </p:sp>
    </p:spTree>
    <p:extLst>
      <p:ext uri="{BB962C8B-B14F-4D97-AF65-F5344CB8AC3E}">
        <p14:creationId xmlns:p14="http://schemas.microsoft.com/office/powerpoint/2010/main" val="1333387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a:ln/>
        </p:spPr>
      </p:sp>
      <p:sp>
        <p:nvSpPr>
          <p:cNvPr id="135171" name="備忘稿版面配置區 2"/>
          <p:cNvSpPr>
            <a:spLocks noGrp="1"/>
          </p:cNvSpPr>
          <p:nvPr>
            <p:ph type="body" idx="1"/>
          </p:nvPr>
        </p:nvSpPr>
        <p:spPr>
          <a:noFill/>
          <a:ln/>
        </p:spPr>
        <p:txBody>
          <a:bodyPr/>
          <a:lstStyle/>
          <a:p>
            <a:r>
              <a:rPr lang="zh-TW" altLang="en-US" dirty="0" smtClean="0">
                <a:solidFill>
                  <a:srgbClr val="FF0000"/>
                </a:solidFill>
              </a:rPr>
              <a:t>第</a:t>
            </a:r>
            <a:r>
              <a:rPr lang="en-US" altLang="zh-TW" dirty="0" smtClean="0">
                <a:solidFill>
                  <a:srgbClr val="FF0000"/>
                </a:solidFill>
              </a:rPr>
              <a:t>3</a:t>
            </a:r>
            <a:r>
              <a:rPr lang="zh-TW" altLang="en-US" dirty="0" smtClean="0">
                <a:solidFill>
                  <a:srgbClr val="FF0000"/>
                </a:solidFill>
              </a:rPr>
              <a:t>級</a:t>
            </a:r>
          </a:p>
          <a:p>
            <a:endParaRPr lang="zh-TW" altLang="en-US" dirty="0" smtClean="0"/>
          </a:p>
        </p:txBody>
      </p:sp>
      <p:sp>
        <p:nvSpPr>
          <p:cNvPr id="135172" name="投影片編號版面配置區 3"/>
          <p:cNvSpPr>
            <a:spLocks noGrp="1"/>
          </p:cNvSpPr>
          <p:nvPr>
            <p:ph type="sldNum" sz="quarter" idx="5"/>
          </p:nvPr>
        </p:nvSpPr>
        <p:spPr>
          <a:noFill/>
        </p:spPr>
        <p:txBody>
          <a:bodyPr/>
          <a:lstStyle/>
          <a:p>
            <a:fld id="{BB67B9D1-4259-4219-B7B0-D56E4E23504A}" type="slidenum">
              <a:rPr lang="en-US" altLang="zh-TW" smtClean="0"/>
              <a:pPr/>
              <a:t>45</a:t>
            </a:fld>
            <a:endParaRPr lang="en-US" altLang="zh-TW" dirty="0" smtClean="0"/>
          </a:p>
        </p:txBody>
      </p:sp>
    </p:spTree>
    <p:extLst>
      <p:ext uri="{BB962C8B-B14F-4D97-AF65-F5344CB8AC3E}">
        <p14:creationId xmlns:p14="http://schemas.microsoft.com/office/powerpoint/2010/main" val="854986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r>
              <a:rPr lang="zh-TW" altLang="en-US" dirty="0" smtClean="0">
                <a:solidFill>
                  <a:srgbClr val="FF0000"/>
                </a:solidFill>
              </a:rPr>
              <a:t>第</a:t>
            </a:r>
            <a:r>
              <a:rPr lang="en-US" altLang="zh-TW" dirty="0" smtClean="0">
                <a:solidFill>
                  <a:srgbClr val="FF0000"/>
                </a:solidFill>
              </a:rPr>
              <a:t>2</a:t>
            </a:r>
            <a:r>
              <a:rPr lang="zh-TW" altLang="en-US" dirty="0" smtClean="0">
                <a:solidFill>
                  <a:srgbClr val="FF0000"/>
                </a:solidFill>
              </a:rPr>
              <a:t>級</a:t>
            </a:r>
          </a:p>
          <a:p>
            <a:pPr eaLnBrk="1" hangingPunct="1"/>
            <a:r>
              <a:rPr lang="zh-TW" altLang="en-US" b="1" dirty="0" smtClean="0"/>
              <a:t>本頁重點如下</a:t>
            </a:r>
          </a:p>
          <a:p>
            <a:pPr eaLnBrk="1" hangingPunct="1"/>
            <a:r>
              <a:rPr lang="en-US" altLang="zh-TW" b="1" dirty="0" smtClean="0"/>
              <a:t>1.</a:t>
            </a:r>
            <a:r>
              <a:rPr lang="zh-TW" altLang="en-US" b="1" dirty="0" smtClean="0"/>
              <a:t>脫除手套</a:t>
            </a:r>
            <a:r>
              <a:rPr lang="zh-TW" altLang="en-US" b="1" dirty="0" smtClean="0">
                <a:solidFill>
                  <a:srgbClr val="FF0000"/>
                </a:solidFill>
              </a:rPr>
              <a:t>以不碰觸手套外側為原則</a:t>
            </a:r>
          </a:p>
          <a:p>
            <a:pPr eaLnBrk="1" hangingPunct="1"/>
            <a:r>
              <a:rPr lang="en-US" altLang="zh-TW" b="1" dirty="0" smtClean="0">
                <a:solidFill>
                  <a:srgbClr val="FF0000"/>
                </a:solidFill>
              </a:rPr>
              <a:t>2.</a:t>
            </a:r>
            <a:r>
              <a:rPr lang="zh-TW" altLang="en-US" b="1" dirty="0" smtClean="0"/>
              <a:t>脫除手套視同</a:t>
            </a:r>
            <a:r>
              <a:rPr lang="zh-TW" altLang="en-US" b="1" dirty="0" smtClean="0">
                <a:solidFill>
                  <a:srgbClr val="FF0000"/>
                </a:solidFill>
              </a:rPr>
              <a:t>生物醫療廢棄物處理</a:t>
            </a:r>
            <a:endParaRPr lang="en-US" altLang="zh-TW" b="1" dirty="0" smtClean="0">
              <a:solidFill>
                <a:srgbClr val="FF0000"/>
              </a:solidFill>
            </a:endParaRPr>
          </a:p>
        </p:txBody>
      </p:sp>
    </p:spTree>
    <p:extLst>
      <p:ext uri="{BB962C8B-B14F-4D97-AF65-F5344CB8AC3E}">
        <p14:creationId xmlns:p14="http://schemas.microsoft.com/office/powerpoint/2010/main" val="398073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zh-TW" altLang="en-US" dirty="0" smtClean="0">
                <a:solidFill>
                  <a:srgbClr val="FF0000"/>
                </a:solidFill>
              </a:rPr>
              <a:t>第</a:t>
            </a:r>
            <a:r>
              <a:rPr lang="en-US" altLang="zh-TW" dirty="0" smtClean="0">
                <a:solidFill>
                  <a:srgbClr val="FF0000"/>
                </a:solidFill>
              </a:rPr>
              <a:t>2</a:t>
            </a:r>
            <a:r>
              <a:rPr lang="zh-TW" altLang="en-US" dirty="0" smtClean="0">
                <a:solidFill>
                  <a:srgbClr val="FF0000"/>
                </a:solidFill>
              </a:rPr>
              <a:t>級</a:t>
            </a:r>
          </a:p>
          <a:p>
            <a:endParaRPr lang="en-US" altLang="zh-TW" dirty="0" smtClean="0"/>
          </a:p>
          <a:p>
            <a:r>
              <a:rPr lang="zh-TW" altLang="en-US" dirty="0" smtClean="0"/>
              <a:t>根據各種流感病毒本身抗原結構的不同，流感病毒又可分為Ａ型、Ｂ型、Ｃ型（或及Ｄ型）三大型；Ａ型流感病毒可感染多種動物，也是人類流感的主要病原體之一。反之，Ｂ型流感病毒、Ｃ型流感病毒及Ｄ型流感病毒較少流行。流感病毒顆粒的外膜為脂質雙層結構，由兩型表面糖蛋白所覆蓋，分別存有具特異性的血凝素</a:t>
            </a:r>
            <a:r>
              <a:rPr lang="en-US" altLang="zh-TW" dirty="0" smtClean="0"/>
              <a:t>(Hemagglutinin</a:t>
            </a:r>
            <a:r>
              <a:rPr lang="zh-TW" altLang="en-US" dirty="0" smtClean="0"/>
              <a:t>，</a:t>
            </a:r>
            <a:r>
              <a:rPr lang="en-US" altLang="zh-TW" dirty="0" smtClean="0"/>
              <a:t>H)</a:t>
            </a:r>
            <a:r>
              <a:rPr lang="zh-TW" altLang="en-US" dirty="0" smtClean="0"/>
              <a:t>以及神經氨酸酵素</a:t>
            </a:r>
            <a:r>
              <a:rPr lang="en-US" altLang="zh-TW" dirty="0" smtClean="0"/>
              <a:t>(Neuraminidase</a:t>
            </a:r>
            <a:r>
              <a:rPr lang="zh-TW" altLang="en-US" dirty="0" smtClean="0"/>
              <a:t>，</a:t>
            </a:r>
            <a:r>
              <a:rPr lang="en-US" altLang="zh-TW" dirty="0" smtClean="0"/>
              <a:t>N)</a:t>
            </a:r>
            <a:r>
              <a:rPr lang="zh-TW" altLang="en-US" dirty="0" smtClean="0"/>
              <a:t>的抗原，其核心為單鍵核糖核酸蛋白</a:t>
            </a:r>
            <a:r>
              <a:rPr lang="en-US" altLang="zh-TW" dirty="0" smtClean="0"/>
              <a:t>(</a:t>
            </a:r>
            <a:r>
              <a:rPr lang="zh-TW" altLang="en-US" dirty="0" smtClean="0"/>
              <a:t>如圖</a:t>
            </a:r>
            <a:r>
              <a:rPr lang="en-US" altLang="zh-TW" dirty="0" smtClean="0"/>
              <a:t>)</a:t>
            </a:r>
            <a:r>
              <a:rPr lang="zh-TW" altLang="en-US" dirty="0" smtClean="0"/>
              <a:t>，根據病毒外膜抗原結構 可分不同的亞型。</a:t>
            </a:r>
            <a:br>
              <a:rPr lang="zh-TW" altLang="en-US" dirty="0" smtClean="0"/>
            </a:br>
            <a:r>
              <a:rPr lang="en-US" altLang="zh-TW" dirty="0" smtClean="0"/>
              <a:t>H1N1</a:t>
            </a:r>
            <a:r>
              <a:rPr lang="zh-TW" altLang="en-US" dirty="0" smtClean="0"/>
              <a:t>新型流感，屬於</a:t>
            </a:r>
            <a:r>
              <a:rPr lang="en-US" altLang="zh-TW" dirty="0" smtClean="0"/>
              <a:t>A</a:t>
            </a:r>
            <a:r>
              <a:rPr lang="zh-TW" altLang="en-US" dirty="0" smtClean="0"/>
              <a:t>型流感病毒，常見病毒為</a:t>
            </a:r>
            <a:r>
              <a:rPr lang="en-US" altLang="zh-TW" dirty="0" smtClean="0"/>
              <a:t>H1N1</a:t>
            </a:r>
            <a:r>
              <a:rPr lang="zh-TW" altLang="en-US" dirty="0" smtClean="0"/>
              <a:t>、</a:t>
            </a:r>
            <a:r>
              <a:rPr lang="en-US" altLang="zh-TW" dirty="0" smtClean="0"/>
              <a:t>H1N2</a:t>
            </a:r>
            <a:r>
              <a:rPr lang="zh-TW" altLang="en-US" dirty="0" smtClean="0"/>
              <a:t>、</a:t>
            </a:r>
            <a:r>
              <a:rPr lang="en-US" altLang="zh-TW" dirty="0" smtClean="0"/>
              <a:t>H3N1</a:t>
            </a:r>
            <a:r>
              <a:rPr lang="zh-TW" altLang="en-US" dirty="0" smtClean="0"/>
              <a:t>與</a:t>
            </a:r>
            <a:r>
              <a:rPr lang="en-US" altLang="zh-TW" dirty="0" smtClean="0"/>
              <a:t>H3N2</a:t>
            </a:r>
            <a:r>
              <a:rPr lang="zh-TW" altLang="en-US" dirty="0" smtClean="0"/>
              <a:t>。 </a:t>
            </a:r>
            <a:r>
              <a:rPr lang="en-US" altLang="zh-TW" dirty="0" smtClean="0"/>
              <a:t>H1N1</a:t>
            </a:r>
            <a:r>
              <a:rPr lang="zh-TW" altLang="en-US" dirty="0" smtClean="0"/>
              <a:t>新型流感病毒通常不會感染人類，但可能豬隻感染</a:t>
            </a:r>
            <a:r>
              <a:rPr lang="en-US" altLang="zh-TW" dirty="0" smtClean="0"/>
              <a:t>H1N1</a:t>
            </a:r>
            <a:r>
              <a:rPr lang="zh-TW" altLang="en-US" dirty="0" smtClean="0"/>
              <a:t>後，與禽流感或人流感之病毒基因混合重組，人類可能在接觸感染的豬隻或身處受</a:t>
            </a:r>
            <a:r>
              <a:rPr lang="en-US" altLang="zh-TW" dirty="0" smtClean="0"/>
              <a:t>H1N1</a:t>
            </a:r>
            <a:r>
              <a:rPr lang="zh-TW" altLang="en-US" dirty="0" smtClean="0"/>
              <a:t>新型流感污染的環境之下感染</a:t>
            </a:r>
            <a:r>
              <a:rPr lang="en-US" altLang="zh-TW" dirty="0" smtClean="0"/>
              <a:t>H1N1</a:t>
            </a:r>
            <a:r>
              <a:rPr lang="zh-TW" altLang="en-US" dirty="0" smtClean="0"/>
              <a:t>新型流感後，由人傳人的方式引發流行。</a:t>
            </a:r>
            <a:endParaRPr lang="en-US" altLang="zh-TW" dirty="0" smtClean="0"/>
          </a:p>
        </p:txBody>
      </p:sp>
    </p:spTree>
    <p:extLst>
      <p:ext uri="{BB962C8B-B14F-4D97-AF65-F5344CB8AC3E}">
        <p14:creationId xmlns:p14="http://schemas.microsoft.com/office/powerpoint/2010/main" val="278954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r>
              <a:rPr lang="zh-TW" altLang="en-US" dirty="0" smtClean="0">
                <a:solidFill>
                  <a:srgbClr val="FF0000"/>
                </a:solidFill>
              </a:rPr>
              <a:t>第</a:t>
            </a:r>
            <a:r>
              <a:rPr lang="en-US" altLang="zh-TW" dirty="0" smtClean="0">
                <a:solidFill>
                  <a:srgbClr val="FF0000"/>
                </a:solidFill>
              </a:rPr>
              <a:t>3</a:t>
            </a:r>
            <a:r>
              <a:rPr lang="zh-TW" altLang="en-US" dirty="0" smtClean="0">
                <a:solidFill>
                  <a:srgbClr val="FF0000"/>
                </a:solidFill>
              </a:rPr>
              <a:t>級</a:t>
            </a:r>
          </a:p>
          <a:p>
            <a:endParaRPr lang="en-US" altLang="zh-TW" dirty="0" smtClean="0"/>
          </a:p>
          <a:p>
            <a:r>
              <a:rPr lang="zh-TW" altLang="en-US" dirty="0" smtClean="0"/>
              <a:t>古細菌域</a:t>
            </a:r>
            <a:r>
              <a:rPr lang="zh-TW" altLang="en-US" b="1" dirty="0" smtClean="0"/>
              <a:t>（</a:t>
            </a:r>
            <a:r>
              <a:rPr lang="en-US" altLang="zh-TW" b="1" dirty="0" smtClean="0"/>
              <a:t>Archaea</a:t>
            </a:r>
            <a:r>
              <a:rPr lang="zh-TW" altLang="en-US" b="1" dirty="0" smtClean="0"/>
              <a:t>）</a:t>
            </a:r>
            <a:r>
              <a:rPr lang="zh-TW" altLang="en-US" dirty="0" smtClean="0"/>
              <a:t>：一般生存於極端環境，如深海、鹽湖、火山口等。包括</a:t>
            </a:r>
            <a:r>
              <a:rPr lang="zh-TW" altLang="en-US" b="1" dirty="0" smtClean="0">
                <a:hlinkClick r:id="rId3" tooltip="嗜鹽菌"/>
              </a:rPr>
              <a:t>嗜鹽菌</a:t>
            </a:r>
            <a:r>
              <a:rPr lang="zh-TW" altLang="en-US" dirty="0" smtClean="0"/>
              <a:t>、一些</a:t>
            </a:r>
            <a:r>
              <a:rPr lang="zh-TW" altLang="en-US" b="1" dirty="0" smtClean="0">
                <a:hlinkClick r:id="rId4" tooltip="嗜熱菌"/>
              </a:rPr>
              <a:t>超嗜熱菌</a:t>
            </a:r>
            <a:r>
              <a:rPr lang="zh-TW" altLang="en-US" dirty="0" smtClean="0"/>
              <a:t>、</a:t>
            </a:r>
            <a:r>
              <a:rPr lang="zh-TW" altLang="en-US" b="1" dirty="0" smtClean="0">
                <a:hlinkClick r:id="rId5" tooltip="嗜酸菌"/>
              </a:rPr>
              <a:t>嗜酸菌</a:t>
            </a:r>
            <a:r>
              <a:rPr lang="zh-TW" altLang="en-US" dirty="0" smtClean="0"/>
              <a:t>等。與大多數細菌不同，它們只有一層</a:t>
            </a:r>
            <a:r>
              <a:rPr lang="zh-TW" altLang="en-US" b="1" dirty="0" smtClean="0">
                <a:hlinkClick r:id="rId6" tooltip="細胞膜"/>
              </a:rPr>
              <a:t>細胞膜</a:t>
            </a:r>
            <a:r>
              <a:rPr lang="zh-TW" altLang="en-US" dirty="0" smtClean="0"/>
              <a:t>而缺少</a:t>
            </a:r>
            <a:r>
              <a:rPr lang="zh-TW" altLang="en-US" dirty="0" smtClean="0">
                <a:hlinkClick r:id="rId7" tooltip="肽聚糖"/>
              </a:rPr>
              <a:t>肽聚糖</a:t>
            </a:r>
            <a:r>
              <a:rPr lang="zh-TW" altLang="en-US" dirty="0" smtClean="0"/>
              <a:t>細胞壁。而且，絕大多數細菌和真核生物的細胞膜中的</a:t>
            </a:r>
            <a:r>
              <a:rPr lang="zh-TW" altLang="en-US" dirty="0" smtClean="0">
                <a:hlinkClick r:id="rId8" tooltip="脂類"/>
              </a:rPr>
              <a:t>脂類</a:t>
            </a:r>
            <a:r>
              <a:rPr lang="zh-TW" altLang="en-US" dirty="0" smtClean="0"/>
              <a:t>主要由甘油</a:t>
            </a:r>
            <a:r>
              <a:rPr lang="zh-TW" altLang="en-US" dirty="0" smtClean="0">
                <a:hlinkClick r:id="rId9" tooltip="酯"/>
              </a:rPr>
              <a:t>酯</a:t>
            </a:r>
            <a:r>
              <a:rPr lang="zh-TW" altLang="en-US" dirty="0" smtClean="0"/>
              <a:t>組成，而古菌的膜脂由甘油</a:t>
            </a:r>
            <a:r>
              <a:rPr lang="zh-TW" altLang="en-US" dirty="0" smtClean="0">
                <a:hlinkClick r:id="rId10" tooltip="醚"/>
              </a:rPr>
              <a:t>醚</a:t>
            </a:r>
            <a:r>
              <a:rPr lang="zh-TW" altLang="en-US" dirty="0" smtClean="0"/>
              <a:t>構成。這些區別也許是對</a:t>
            </a:r>
            <a:r>
              <a:rPr lang="zh-TW" altLang="en-US" b="1" dirty="0" smtClean="0">
                <a:hlinkClick r:id="rId11" tooltip="超高溫環境"/>
              </a:rPr>
              <a:t>超高溫環境</a:t>
            </a:r>
            <a:r>
              <a:rPr lang="zh-TW" altLang="en-US" dirty="0" smtClean="0"/>
              <a:t>的適應。  </a:t>
            </a:r>
          </a:p>
          <a:p>
            <a:r>
              <a:rPr lang="zh-TW" altLang="en-US" dirty="0" smtClean="0"/>
              <a:t>圖</a:t>
            </a:r>
            <a:r>
              <a:rPr lang="en-US" altLang="zh-TW" dirty="0" smtClean="0"/>
              <a:t>:</a:t>
            </a:r>
            <a:r>
              <a:rPr lang="zh-TW" altLang="en-US" dirty="0" smtClean="0"/>
              <a:t>黃石公園中的嗜熱菌。</a:t>
            </a:r>
            <a:endParaRPr lang="en-US" altLang="zh-TW" dirty="0" smtClean="0"/>
          </a:p>
        </p:txBody>
      </p:sp>
    </p:spTree>
    <p:extLst>
      <p:ext uri="{BB962C8B-B14F-4D97-AF65-F5344CB8AC3E}">
        <p14:creationId xmlns:p14="http://schemas.microsoft.com/office/powerpoint/2010/main" val="47268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marL="211021" indent="-211021" eaLnBrk="1" hangingPunct="1"/>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p>
          <a:p>
            <a:pPr marL="211021" indent="-211021" eaLnBrk="1" hangingPunct="1"/>
            <a:endParaRPr lang="en-US" altLang="zh-TW" dirty="0" smtClean="0"/>
          </a:p>
          <a:p>
            <a:pPr marL="211021" indent="-211021" eaLnBrk="1" hangingPunct="1"/>
            <a:r>
              <a:rPr lang="zh-TW" altLang="en-US" dirty="0" smtClean="0"/>
              <a:t>真細菌具有的主要特性為：完整細胞：包括了類核體、細胞質、核醣體、細胞壁、細胞膜、莢膜、鞭毛、纖毛等結構</a:t>
            </a:r>
            <a:r>
              <a:rPr lang="en-US" altLang="zh-TW" dirty="0" smtClean="0"/>
              <a:t>(</a:t>
            </a:r>
            <a:r>
              <a:rPr lang="zh-TW" altLang="en-US" dirty="0" smtClean="0"/>
              <a:t>如圖</a:t>
            </a:r>
            <a:r>
              <a:rPr lang="en-US" altLang="zh-TW" dirty="0" smtClean="0"/>
              <a:t>)</a:t>
            </a:r>
            <a:r>
              <a:rPr lang="zh-TW" altLang="en-US" dirty="0" smtClean="0"/>
              <a:t>。</a:t>
            </a:r>
          </a:p>
          <a:p>
            <a:pPr marL="211021" indent="-211021" eaLnBrk="1" hangingPunct="1"/>
            <a:r>
              <a:rPr lang="zh-TW" altLang="en-US" dirty="0" smtClean="0"/>
              <a:t>體積較病毒大：一般細菌體積在一微米左右，然亦可長達數十微米。</a:t>
            </a:r>
          </a:p>
          <a:p>
            <a:pPr marL="211021" indent="-211021" eaLnBrk="1" hangingPunct="1"/>
            <a:r>
              <a:rPr lang="zh-TW" altLang="en-US" dirty="0" smtClean="0"/>
              <a:t>獨立自主：由於具有完整細胞結構，所以細菌可以獨自生存並在自然環境中繁殖。也因為如此，在河川、海洋、自來水體、土壤甚至空氣中皆可發現細菌的存在。 </a:t>
            </a:r>
          </a:p>
          <a:p>
            <a:pPr marL="211021" indent="-211021" eaLnBrk="1" hangingPunct="1"/>
            <a:endParaRPr lang="en-US" altLang="zh-TW" dirty="0" smtClean="0"/>
          </a:p>
        </p:txBody>
      </p:sp>
    </p:spTree>
    <p:extLst>
      <p:ext uri="{BB962C8B-B14F-4D97-AF65-F5344CB8AC3E}">
        <p14:creationId xmlns:p14="http://schemas.microsoft.com/office/powerpoint/2010/main" val="85944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211021" indent="-211021" eaLnBrk="1" hangingPunct="1"/>
            <a:r>
              <a:rPr lang="zh-TW" altLang="en-US" dirty="0" smtClean="0">
                <a:solidFill>
                  <a:srgbClr val="FF0000"/>
                </a:solidFill>
              </a:rPr>
              <a:t>第</a:t>
            </a:r>
            <a:r>
              <a:rPr lang="en-US" altLang="zh-TW" dirty="0" smtClean="0">
                <a:solidFill>
                  <a:srgbClr val="FF0000"/>
                </a:solidFill>
              </a:rPr>
              <a:t>1</a:t>
            </a:r>
            <a:r>
              <a:rPr lang="zh-TW" altLang="en-US" dirty="0" smtClean="0">
                <a:solidFill>
                  <a:srgbClr val="FF0000"/>
                </a:solidFill>
              </a:rPr>
              <a:t>級</a:t>
            </a:r>
          </a:p>
          <a:p>
            <a:pPr marL="211021" indent="-211021" eaLnBrk="1" hangingPunct="1"/>
            <a:endParaRPr lang="en-US" altLang="zh-TW" dirty="0" smtClean="0"/>
          </a:p>
          <a:p>
            <a:pPr marL="211021" indent="-211021" eaLnBrk="1" hangingPunct="1"/>
            <a:r>
              <a:rPr lang="zh-TW" altLang="en-US" dirty="0" smtClean="0"/>
              <a:t>真菌是真核生物（</a:t>
            </a:r>
            <a:r>
              <a:rPr lang="en-US" altLang="zh-TW" dirty="0" smtClean="0"/>
              <a:t>Eukaryote</a:t>
            </a:r>
            <a:r>
              <a:rPr lang="zh-TW" altLang="en-US" dirty="0" smtClean="0"/>
              <a:t>）的一種，但與高等植物之不同處在於：</a:t>
            </a:r>
          </a:p>
          <a:p>
            <a:pPr marL="211021" indent="-211021" eaLnBrk="1" hangingPunct="1"/>
            <a:r>
              <a:rPr lang="zh-TW" altLang="en-US" dirty="0" smtClean="0"/>
              <a:t>其結構似植物體：有匍匐以吸收營養的營養菌絲與向上生長產生孢子的繁殖菌絲，但其不具有如高等植物之根莖葉的分化。</a:t>
            </a:r>
          </a:p>
          <a:p>
            <a:pPr marL="211021" indent="-211021" eaLnBrk="1" hangingPunct="1"/>
            <a:r>
              <a:rPr lang="zh-TW" altLang="en-US" dirty="0" smtClean="0"/>
              <a:t>缺乏葉綠素：故無法行光合作用。</a:t>
            </a:r>
          </a:p>
          <a:p>
            <a:pPr marL="211021" indent="-211021" eaLnBrk="1" hangingPunct="1"/>
            <a:r>
              <a:rPr lang="zh-TW" altLang="en-US" dirty="0" smtClean="0"/>
              <a:t>酵素分解：營養之取得係以本身酵素去分解環境中的有機物，如：腐敗的落葉。</a:t>
            </a:r>
          </a:p>
          <a:p>
            <a:pPr marL="211021" indent="-211021" eaLnBrk="1" hangingPunct="1"/>
            <a:r>
              <a:rPr lang="zh-TW" altLang="en-US" dirty="0" smtClean="0"/>
              <a:t>真菌的種類可分為三大類，分別為：黴菌（</a:t>
            </a:r>
            <a:r>
              <a:rPr lang="en-US" altLang="zh-TW" dirty="0" smtClean="0"/>
              <a:t>mold</a:t>
            </a:r>
            <a:r>
              <a:rPr lang="zh-TW" altLang="en-US" dirty="0" smtClean="0"/>
              <a:t>）（投影片上圖）、酵母菌（</a:t>
            </a:r>
            <a:r>
              <a:rPr lang="en-US" altLang="zh-TW" dirty="0" smtClean="0"/>
              <a:t>yeast</a:t>
            </a:r>
            <a:r>
              <a:rPr lang="zh-TW" altLang="en-US" dirty="0" smtClean="0"/>
              <a:t>）（投影片中圖）與蕈類（</a:t>
            </a:r>
            <a:r>
              <a:rPr lang="en-US" altLang="zh-TW" dirty="0" smtClean="0"/>
              <a:t>mushrooms</a:t>
            </a:r>
            <a:r>
              <a:rPr lang="zh-TW" altLang="en-US" dirty="0" smtClean="0"/>
              <a:t>）（投影片下圖）。其中蕈類與黴菌為多細胞的生物體，而自然界中的酵母菌多為單細胞結構；惟在實驗室特殊培養條件下亦可出現如黴菌般多細胞的菌絲結構型態。真菌常用於日常生活中，如食品發酵，衛生醫療</a:t>
            </a:r>
            <a:r>
              <a:rPr lang="en-US" altLang="zh-TW" dirty="0" smtClean="0"/>
              <a:t>(</a:t>
            </a:r>
            <a:r>
              <a:rPr lang="zh-TW" altLang="en-US" dirty="0" smtClean="0"/>
              <a:t>青黴素</a:t>
            </a:r>
            <a:r>
              <a:rPr lang="en-US" altLang="zh-TW" dirty="0" smtClean="0"/>
              <a:t>)</a:t>
            </a:r>
            <a:r>
              <a:rPr lang="zh-TW" altLang="en-US" dirty="0" smtClean="0"/>
              <a:t>或直接食用等 </a:t>
            </a:r>
          </a:p>
          <a:p>
            <a:pPr marL="211021" indent="-211021" eaLnBrk="1" hangingPunct="1"/>
            <a:endParaRPr lang="en-US" altLang="zh-TW" dirty="0" smtClean="0"/>
          </a:p>
        </p:txBody>
      </p:sp>
    </p:spTree>
    <p:extLst>
      <p:ext uri="{BB962C8B-B14F-4D97-AF65-F5344CB8AC3E}">
        <p14:creationId xmlns:p14="http://schemas.microsoft.com/office/powerpoint/2010/main" val="170631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a:lnSpc>
                <a:spcPct val="80000"/>
              </a:lnSpc>
            </a:pPr>
            <a:r>
              <a:rPr lang="zh-TW" altLang="en-US" sz="700" dirty="0" smtClean="0">
                <a:solidFill>
                  <a:srgbClr val="FF0000"/>
                </a:solidFill>
              </a:rPr>
              <a:t>第</a:t>
            </a:r>
            <a:r>
              <a:rPr lang="en-US" altLang="zh-TW" sz="700" dirty="0" smtClean="0">
                <a:solidFill>
                  <a:srgbClr val="FF0000"/>
                </a:solidFill>
              </a:rPr>
              <a:t>2</a:t>
            </a:r>
            <a:r>
              <a:rPr lang="zh-TW" altLang="en-US" sz="700" dirty="0" smtClean="0">
                <a:solidFill>
                  <a:srgbClr val="FF0000"/>
                </a:solidFill>
              </a:rPr>
              <a:t>級</a:t>
            </a:r>
          </a:p>
          <a:p>
            <a:pPr>
              <a:lnSpc>
                <a:spcPct val="80000"/>
              </a:lnSpc>
            </a:pPr>
            <a:endParaRPr lang="en-US" altLang="zh-TW" sz="700" dirty="0" smtClean="0"/>
          </a:p>
          <a:p>
            <a:pPr>
              <a:lnSpc>
                <a:spcPct val="80000"/>
              </a:lnSpc>
            </a:pPr>
            <a:r>
              <a:rPr lang="zh-TW" altLang="en-US" sz="700" dirty="0" smtClean="0"/>
              <a:t>原生動物意指 「最初的動物」，牠們具有掠食或寄生的習性，如阿米巴原蟲、梨形鞭毛蟲（如上圖，右</a:t>
            </a:r>
            <a:r>
              <a:rPr lang="en-US" altLang="zh-TW" sz="700" dirty="0" smtClean="0"/>
              <a:t>:</a:t>
            </a:r>
            <a:r>
              <a:rPr lang="zh-TW" altLang="en-US" sz="700" dirty="0" smtClean="0"/>
              <a:t>滋養體，左</a:t>
            </a:r>
            <a:r>
              <a:rPr lang="en-US" altLang="zh-TW" sz="700" dirty="0" smtClean="0"/>
              <a:t>:</a:t>
            </a:r>
            <a:r>
              <a:rPr lang="zh-TW" altLang="en-US" sz="700" dirty="0" smtClean="0"/>
              <a:t>核囊體）、隱孢子蟲、瘧原蟲、草履蟲和有孔蟲等。某些原生動物可能是多細胞動物的原始祖先。 </a:t>
            </a:r>
          </a:p>
          <a:p>
            <a:pPr>
              <a:lnSpc>
                <a:spcPct val="80000"/>
              </a:lnSpc>
            </a:pPr>
            <a:r>
              <a:rPr lang="zh-TW" altLang="en-US" sz="700" dirty="0" smtClean="0"/>
              <a:t>藻類類似植物，具葉綠體可行光和作用</a:t>
            </a:r>
          </a:p>
          <a:p>
            <a:pPr>
              <a:lnSpc>
                <a:spcPct val="80000"/>
              </a:lnSpc>
            </a:pPr>
            <a:r>
              <a:rPr lang="zh-TW" altLang="en-US" sz="700" u="sng" dirty="0" smtClean="0"/>
              <a:t>補充說明：以下資料來自教育部數位教學資源入口網：國中生物科教材資源學習加油站（說明較為簡單）</a:t>
            </a:r>
          </a:p>
          <a:p>
            <a:pPr>
              <a:lnSpc>
                <a:spcPct val="80000"/>
              </a:lnSpc>
            </a:pPr>
            <a:r>
              <a:rPr lang="zh-TW" altLang="en-US" sz="700" dirty="0" smtClean="0"/>
              <a:t>原生生物界</a:t>
            </a:r>
            <a:br>
              <a:rPr lang="zh-TW" altLang="en-US" sz="700" dirty="0" smtClean="0"/>
            </a:br>
            <a:r>
              <a:rPr lang="zh-TW" altLang="en-US" sz="700" dirty="0" smtClean="0"/>
              <a:t>　由化石得知，原生生物在</a:t>
            </a:r>
            <a:r>
              <a:rPr lang="en-US" altLang="zh-TW" sz="700" dirty="0" smtClean="0"/>
              <a:t>15</a:t>
            </a:r>
            <a:r>
              <a:rPr lang="zh-TW" altLang="en-US" sz="700" dirty="0" smtClean="0"/>
              <a:t>億年前即已存在，他是由原核生物演化來的。</a:t>
            </a:r>
            <a:r>
              <a:rPr lang="zh-TW" altLang="en-US" sz="700" u="sng" dirty="0" smtClean="0"/>
              <a:t>大部分的原生生物為單細胞</a:t>
            </a:r>
            <a:r>
              <a:rPr lang="zh-TW" altLang="en-US" sz="700" dirty="0" smtClean="0"/>
              <a:t>，因此常被認為是最原始、最簡單的一群真核生物，是五界中在形態、解剖、生態和生活史上變異最大的一界。</a:t>
            </a:r>
            <a:r>
              <a:rPr lang="zh-TW" altLang="en-US" sz="700" u="sng" dirty="0" smtClean="0"/>
              <a:t>此界的界限不很明確</a:t>
            </a:r>
            <a:r>
              <a:rPr lang="zh-TW" altLang="en-US" sz="700" dirty="0" smtClean="0"/>
              <a:t>，有些原生生物的演化分支很顯然的延伸入植物界、菌物界和動物界中。有些原生生物的細胞非常複雜，雖然只是單細胞的個體，但必需像植物體或動物體執行所有的新陳代謝。由此可知，真核生物的起源是生物演化史上的重要突破。</a:t>
            </a:r>
          </a:p>
          <a:p>
            <a:pPr>
              <a:lnSpc>
                <a:spcPct val="80000"/>
              </a:lnSpc>
            </a:pPr>
            <a:r>
              <a:rPr lang="zh-TW" altLang="en-US" sz="700" dirty="0" smtClean="0"/>
              <a:t>　</a:t>
            </a:r>
            <a:r>
              <a:rPr lang="zh-TW" altLang="en-US" sz="700" u="sng" dirty="0" smtClean="0"/>
              <a:t>五界系統中，將單細胞的真核生物歸在原生生物界 </a:t>
            </a:r>
            <a:r>
              <a:rPr lang="en-US" altLang="zh-TW" sz="700" u="sng" dirty="0" smtClean="0"/>
              <a:t>(</a:t>
            </a:r>
            <a:r>
              <a:rPr lang="en-US" altLang="zh-TW" sz="700" u="sng" dirty="0" err="1" smtClean="0"/>
              <a:t>KingdomProtista</a:t>
            </a:r>
            <a:r>
              <a:rPr lang="en-US" altLang="zh-TW" sz="700" dirty="0" smtClean="0"/>
              <a:t>) </a:t>
            </a:r>
            <a:r>
              <a:rPr lang="zh-TW" altLang="en-US" sz="700" dirty="0" smtClean="0"/>
              <a:t>。</a:t>
            </a:r>
            <a:r>
              <a:rPr lang="zh-TW" altLang="en-US" sz="700" u="sng" dirty="0" smtClean="0"/>
              <a:t>生物學家在 </a:t>
            </a:r>
            <a:r>
              <a:rPr lang="en-US" altLang="zh-TW" sz="700" u="sng" dirty="0" smtClean="0"/>
              <a:t>1970</a:t>
            </a:r>
            <a:r>
              <a:rPr lang="zh-TW" altLang="en-US" sz="700" u="sng" dirty="0" smtClean="0"/>
              <a:t>年代和 </a:t>
            </a:r>
            <a:r>
              <a:rPr lang="en-US" altLang="zh-TW" sz="700" u="sng" dirty="0" smtClean="0"/>
              <a:t>1980</a:t>
            </a:r>
            <a:r>
              <a:rPr lang="zh-TW" altLang="en-US" sz="700" u="sng" dirty="0" smtClean="0"/>
              <a:t>年代又擴充了原生生物界的界限，而包含了原本在五界中屬於植物界和菌物界的多細胞生物，</a:t>
            </a:r>
            <a:r>
              <a:rPr lang="zh-TW" altLang="en-US" sz="700" dirty="0" smtClean="0"/>
              <a:t>此種分類轉移是基於細胞構造和生活史的比較而得的。例如由證據指出，多細胞的海藻比較接近單細胞藻類，而比較不接近植物。此種膨脹的分類法中，使原生生物界包含了</a:t>
            </a:r>
            <a:r>
              <a:rPr lang="zh-TW" altLang="en-US" sz="700" u="sng" dirty="0" smtClean="0"/>
              <a:t>類似植物的藻類、類似菌類的原生菌類和類似動物的原生動物類</a:t>
            </a:r>
            <a:r>
              <a:rPr lang="zh-TW" altLang="en-US" sz="700" dirty="0" smtClean="0"/>
              <a:t>。因為 「</a:t>
            </a:r>
            <a:r>
              <a:rPr lang="en-US" altLang="zh-TW" sz="700" dirty="0" err="1" smtClean="0"/>
              <a:t>protist</a:t>
            </a:r>
            <a:r>
              <a:rPr lang="zh-TW" altLang="en-US" sz="700" dirty="0" smtClean="0"/>
              <a:t>」 一字意謂著單細胞型式，有些學者認為既然已擴張此界的界限，而建議改名為 「</a:t>
            </a:r>
            <a:r>
              <a:rPr lang="en-US" altLang="zh-TW" sz="700" dirty="0" smtClean="0"/>
              <a:t>Kingdom </a:t>
            </a:r>
            <a:r>
              <a:rPr lang="en-US" altLang="zh-TW" sz="700" dirty="0" err="1" smtClean="0"/>
              <a:t>Protoctista</a:t>
            </a:r>
            <a:r>
              <a:rPr lang="zh-TW" altLang="en-US" sz="700" dirty="0" smtClean="0"/>
              <a:t>」 。不管名稱如何，意即將所有不適合歸入植物、菌類或動物的真核生物皆放在此界中。</a:t>
            </a:r>
          </a:p>
          <a:p>
            <a:pPr>
              <a:lnSpc>
                <a:spcPct val="80000"/>
              </a:lnSpc>
            </a:pPr>
            <a:r>
              <a:rPr lang="zh-TW" altLang="en-US" sz="700" dirty="0" smtClean="0"/>
              <a:t>　幾乎所有的原生生物都進行有氧呼吸。他們的營養方式也是真核生物中變異最大的，有些為自營 </a:t>
            </a:r>
            <a:r>
              <a:rPr lang="en-US" altLang="zh-TW" sz="700" dirty="0" smtClean="0"/>
              <a:t>(</a:t>
            </a:r>
            <a:r>
              <a:rPr lang="en-US" altLang="zh-TW" sz="700" dirty="0" err="1" smtClean="0"/>
              <a:t>autotrophs</a:t>
            </a:r>
            <a:r>
              <a:rPr lang="en-US" altLang="zh-TW" sz="700" dirty="0" smtClean="0"/>
              <a:t>) </a:t>
            </a:r>
            <a:r>
              <a:rPr lang="zh-TW" altLang="en-US" sz="700" dirty="0" smtClean="0"/>
              <a:t>，有些為異營 </a:t>
            </a:r>
            <a:r>
              <a:rPr lang="en-US" altLang="zh-TW" sz="700" dirty="0" smtClean="0"/>
              <a:t>(</a:t>
            </a:r>
            <a:r>
              <a:rPr lang="en-US" altLang="zh-TW" sz="700" dirty="0" err="1" smtClean="0"/>
              <a:t>heterotrophs</a:t>
            </a:r>
            <a:r>
              <a:rPr lang="en-US" altLang="zh-TW" sz="700" dirty="0" smtClean="0"/>
              <a:t>) </a:t>
            </a:r>
            <a:r>
              <a:rPr lang="zh-TW" altLang="en-US" sz="700" dirty="0" smtClean="0"/>
              <a:t>，還有些為混合營養 </a:t>
            </a:r>
            <a:r>
              <a:rPr lang="en-US" altLang="zh-TW" sz="700" dirty="0" smtClean="0"/>
              <a:t>(</a:t>
            </a:r>
            <a:r>
              <a:rPr lang="en-US" altLang="zh-TW" sz="700" dirty="0" err="1" smtClean="0"/>
              <a:t>mixotrophs</a:t>
            </a:r>
            <a:r>
              <a:rPr lang="en-US" altLang="zh-TW" sz="700" dirty="0" smtClean="0"/>
              <a:t>) </a:t>
            </a:r>
            <a:r>
              <a:rPr lang="zh-TW" altLang="en-US" sz="700" dirty="0" smtClean="0"/>
              <a:t>的，可行光合作用和異營 </a:t>
            </a:r>
            <a:r>
              <a:rPr lang="en-US" altLang="zh-TW" sz="700" dirty="0" smtClean="0"/>
              <a:t>(</a:t>
            </a:r>
            <a:r>
              <a:rPr lang="zh-TW" altLang="en-US" sz="700" dirty="0" smtClean="0"/>
              <a:t>如眼蟲</a:t>
            </a:r>
            <a:r>
              <a:rPr lang="en-US" altLang="zh-TW" sz="700" dirty="0" smtClean="0"/>
              <a:t>) </a:t>
            </a:r>
            <a:r>
              <a:rPr lang="zh-TW" altLang="en-US" sz="700" dirty="0" smtClean="0"/>
              <a:t>。因此可用營養方式將原生生物分為三群 </a:t>
            </a:r>
            <a:r>
              <a:rPr lang="en-US" altLang="zh-TW" sz="700" dirty="0" smtClean="0"/>
              <a:t>:</a:t>
            </a:r>
          </a:p>
          <a:p>
            <a:pPr>
              <a:lnSpc>
                <a:spcPct val="80000"/>
              </a:lnSpc>
            </a:pPr>
            <a:r>
              <a:rPr lang="zh-TW" altLang="en-US" sz="700" dirty="0" smtClean="0"/>
              <a:t>類似植物的藻類 </a:t>
            </a:r>
            <a:r>
              <a:rPr lang="en-US" altLang="zh-TW" sz="700" dirty="0" smtClean="0"/>
              <a:t>(Photosynthetic (plant-like) </a:t>
            </a:r>
            <a:r>
              <a:rPr lang="en-US" altLang="zh-TW" sz="700" dirty="0" err="1" smtClean="0"/>
              <a:t>protists</a:t>
            </a:r>
            <a:r>
              <a:rPr lang="en-US" altLang="zh-TW" sz="700" dirty="0" smtClean="0"/>
              <a:t> : algae) </a:t>
            </a:r>
            <a:r>
              <a:rPr lang="zh-TW" altLang="en-US" sz="700" dirty="0" smtClean="0"/>
              <a:t>一含有葉綠體， 行光自營營養方式。 </a:t>
            </a:r>
          </a:p>
          <a:p>
            <a:pPr>
              <a:lnSpc>
                <a:spcPct val="80000"/>
              </a:lnSpc>
            </a:pPr>
            <a:r>
              <a:rPr lang="zh-TW" altLang="en-US" sz="700" dirty="0" smtClean="0"/>
              <a:t>類似菌類的原生菌類 </a:t>
            </a:r>
            <a:r>
              <a:rPr lang="en-US" altLang="zh-TW" sz="700" dirty="0" smtClean="0"/>
              <a:t>(absorptive(fungus-like)</a:t>
            </a:r>
            <a:r>
              <a:rPr lang="en-US" altLang="zh-TW" sz="700" dirty="0" err="1" smtClean="0"/>
              <a:t>protists</a:t>
            </a:r>
            <a:r>
              <a:rPr lang="zh-TW" altLang="en-US" sz="700" dirty="0" smtClean="0"/>
              <a:t>，無特別名稱</a:t>
            </a:r>
            <a:r>
              <a:rPr lang="en-US" altLang="zh-TW" sz="700" dirty="0" smtClean="0"/>
              <a:t>)</a:t>
            </a:r>
            <a:r>
              <a:rPr lang="zh-TW" altLang="en-US" sz="700" dirty="0" smtClean="0"/>
              <a:t>一吞噬有機物或分泌酵素，分解並吸收有機分子的異營營養方式。 </a:t>
            </a:r>
          </a:p>
          <a:p>
            <a:pPr>
              <a:lnSpc>
                <a:spcPct val="80000"/>
              </a:lnSpc>
            </a:pPr>
            <a:r>
              <a:rPr lang="zh-TW" altLang="en-US" sz="700" dirty="0" smtClean="0"/>
              <a:t>類似動物的原生動物類 </a:t>
            </a:r>
            <a:r>
              <a:rPr lang="en-US" altLang="zh-TW" sz="700" dirty="0" smtClean="0"/>
              <a:t>(</a:t>
            </a:r>
            <a:r>
              <a:rPr lang="en-US" altLang="zh-TW" sz="700" dirty="0" err="1" smtClean="0"/>
              <a:t>ingestive</a:t>
            </a:r>
            <a:r>
              <a:rPr lang="en-US" altLang="zh-TW" sz="700" dirty="0" smtClean="0"/>
              <a:t> (animal like) </a:t>
            </a:r>
            <a:r>
              <a:rPr lang="en-US" altLang="zh-TW" sz="700" dirty="0" err="1" smtClean="0"/>
              <a:t>protists</a:t>
            </a:r>
            <a:r>
              <a:rPr lang="en-US" altLang="zh-TW" sz="700" dirty="0" smtClean="0"/>
              <a:t> : protozoa)</a:t>
            </a:r>
            <a:r>
              <a:rPr lang="zh-TW" altLang="en-US" sz="700" dirty="0" smtClean="0"/>
              <a:t>一吞噬大食物而為異營的營養方式。 </a:t>
            </a:r>
          </a:p>
          <a:p>
            <a:pPr>
              <a:lnSpc>
                <a:spcPct val="80000"/>
              </a:lnSpc>
            </a:pPr>
            <a:r>
              <a:rPr lang="zh-TW" altLang="en-US" sz="700" b="1" dirty="0" smtClean="0"/>
              <a:t>一、藻類</a:t>
            </a:r>
            <a:r>
              <a:rPr lang="zh-TW" altLang="en-US" sz="700" dirty="0" smtClean="0"/>
              <a:t> 　藻類包括好幾個相當不同的生物群，他們共同特點是具有光合作用的能力，而且保有在水中生長的原始習性，藻類異於植物之處，在於</a:t>
            </a:r>
            <a:r>
              <a:rPr lang="en-US" altLang="zh-TW" sz="700" dirty="0" smtClean="0"/>
              <a:t>(1)</a:t>
            </a:r>
            <a:r>
              <a:rPr lang="zh-TW" altLang="en-US" sz="700" dirty="0" smtClean="0"/>
              <a:t>單細胞藻類</a:t>
            </a:r>
            <a:r>
              <a:rPr lang="en-US" altLang="zh-TW" sz="700" dirty="0" smtClean="0"/>
              <a:t>(unicellular algae)</a:t>
            </a:r>
            <a:r>
              <a:rPr lang="zh-TW" altLang="en-US" sz="700" dirty="0" smtClean="0"/>
              <a:t>，其本身即可作為配子</a:t>
            </a:r>
            <a:r>
              <a:rPr lang="en-US" altLang="zh-TW" sz="700" dirty="0" smtClean="0"/>
              <a:t>(gamete)</a:t>
            </a:r>
            <a:r>
              <a:rPr lang="zh-TW" altLang="en-US" sz="700" dirty="0" smtClean="0"/>
              <a:t>，</a:t>
            </a:r>
            <a:r>
              <a:rPr lang="en-US" altLang="zh-TW" sz="700" dirty="0" smtClean="0"/>
              <a:t>(2)</a:t>
            </a:r>
            <a:r>
              <a:rPr lang="zh-TW" altLang="en-US" sz="700" dirty="0" smtClean="0"/>
              <a:t>一些多細胞藻類</a:t>
            </a:r>
            <a:r>
              <a:rPr lang="en-US" altLang="zh-TW" sz="700" dirty="0" smtClean="0"/>
              <a:t>(</a:t>
            </a:r>
            <a:r>
              <a:rPr lang="en-US" altLang="zh-TW" sz="700" dirty="0" err="1" smtClean="0"/>
              <a:t>multicellular</a:t>
            </a:r>
            <a:r>
              <a:rPr lang="en-US" altLang="zh-TW" sz="700" dirty="0" smtClean="0"/>
              <a:t> algae)</a:t>
            </a:r>
            <a:r>
              <a:rPr lang="zh-TW" altLang="en-US" sz="700" dirty="0" smtClean="0"/>
              <a:t>，其配子囊 </a:t>
            </a:r>
            <a:r>
              <a:rPr lang="en-US" altLang="zh-TW" sz="700" dirty="0" smtClean="0"/>
              <a:t>(</a:t>
            </a:r>
            <a:r>
              <a:rPr lang="en-US" altLang="zh-TW" sz="700" dirty="0" err="1" smtClean="0"/>
              <a:t>gametangium</a:t>
            </a:r>
            <a:r>
              <a:rPr lang="zh-TW" altLang="en-US" sz="700" dirty="0" smtClean="0"/>
              <a:t>，產生配子的構造</a:t>
            </a:r>
            <a:r>
              <a:rPr lang="en-US" altLang="zh-TW" sz="700" dirty="0" smtClean="0"/>
              <a:t>) </a:t>
            </a:r>
            <a:r>
              <a:rPr lang="zh-TW" altLang="en-US" sz="700" dirty="0" smtClean="0"/>
              <a:t>和孢子囊</a:t>
            </a:r>
            <a:r>
              <a:rPr lang="en-US" altLang="zh-TW" sz="700" dirty="0" smtClean="0"/>
              <a:t>(</a:t>
            </a:r>
            <a:r>
              <a:rPr lang="en-US" altLang="zh-TW" sz="700" dirty="0" err="1" smtClean="0"/>
              <a:t>sporangiun</a:t>
            </a:r>
            <a:r>
              <a:rPr lang="zh-TW" altLang="en-US" sz="700" dirty="0" smtClean="0"/>
              <a:t>，產生孢子的構造</a:t>
            </a:r>
            <a:r>
              <a:rPr lang="en-US" altLang="zh-TW" sz="700" dirty="0" smtClean="0"/>
              <a:t>) </a:t>
            </a:r>
            <a:r>
              <a:rPr lang="zh-TW" altLang="en-US" sz="700" dirty="0" smtClean="0"/>
              <a:t>為單細胞構造 ，</a:t>
            </a:r>
            <a:r>
              <a:rPr lang="en-US" altLang="zh-TW" sz="700" dirty="0" smtClean="0"/>
              <a:t>(3)</a:t>
            </a:r>
            <a:r>
              <a:rPr lang="zh-TW" altLang="en-US" sz="700" dirty="0" smtClean="0"/>
              <a:t>其餘的多細胞藻類，其配子囊為多細胞構造，但每個細胞都具有生殖能力，各產生一個配子。　</a:t>
            </a:r>
          </a:p>
          <a:p>
            <a:pPr>
              <a:lnSpc>
                <a:spcPct val="80000"/>
              </a:lnSpc>
            </a:pPr>
            <a:r>
              <a:rPr lang="zh-TW" altLang="en-US" sz="700" b="1" dirty="0" smtClean="0"/>
              <a:t>二、原生菌類</a:t>
            </a:r>
            <a:endParaRPr lang="zh-TW" altLang="en-US" sz="700" dirty="0" smtClean="0"/>
          </a:p>
          <a:p>
            <a:pPr>
              <a:lnSpc>
                <a:spcPct val="80000"/>
              </a:lnSpc>
            </a:pPr>
            <a:r>
              <a:rPr lang="zh-TW" altLang="en-US" sz="700" dirty="0" smtClean="0"/>
              <a:t>　原生菌類如黏菌 </a:t>
            </a:r>
            <a:r>
              <a:rPr lang="en-US" altLang="zh-TW" sz="700" dirty="0" smtClean="0"/>
              <a:t>(slime molds) </a:t>
            </a:r>
            <a:r>
              <a:rPr lang="zh-TW" altLang="en-US" sz="700" dirty="0" smtClean="0"/>
              <a:t>和水黴 </a:t>
            </a:r>
            <a:r>
              <a:rPr lang="en-US" altLang="zh-TW" sz="700" dirty="0" smtClean="0"/>
              <a:t>(water molds)</a:t>
            </a:r>
            <a:r>
              <a:rPr lang="zh-TW" altLang="en-US" sz="700" dirty="0" smtClean="0"/>
              <a:t>，他們的外表特徵與菌物界的成員相似，且皆為異營，儲藏肝醣，細胞壁含纖維素與幾丁質 </a:t>
            </a:r>
            <a:r>
              <a:rPr lang="en-US" altLang="zh-TW" sz="700" dirty="0" smtClean="0"/>
              <a:t>(chitin)</a:t>
            </a:r>
            <a:r>
              <a:rPr lang="zh-TW" altLang="en-US" sz="700" dirty="0" smtClean="0"/>
              <a:t>，因此有些分類學家仍將黏菌與水黴歸在菌物界。但他們與菌物界的成員的關係並不密切，如他們有游走細胞 </a:t>
            </a:r>
            <a:r>
              <a:rPr lang="en-US" altLang="zh-TW" sz="700" dirty="0" smtClean="0"/>
              <a:t>(</a:t>
            </a:r>
            <a:r>
              <a:rPr lang="en-US" altLang="zh-TW" sz="700" dirty="0" err="1" smtClean="0"/>
              <a:t>swiwming</a:t>
            </a:r>
            <a:r>
              <a:rPr lang="en-US" altLang="zh-TW" sz="700" dirty="0" smtClean="0"/>
              <a:t> cells)</a:t>
            </a:r>
            <a:r>
              <a:rPr lang="zh-TW" altLang="en-US" sz="700" dirty="0" smtClean="0"/>
              <a:t>，具鞭毛 </a:t>
            </a:r>
            <a:r>
              <a:rPr lang="en-US" altLang="zh-TW" sz="700" dirty="0" smtClean="0"/>
              <a:t>; </a:t>
            </a:r>
            <a:r>
              <a:rPr lang="zh-TW" altLang="en-US" sz="700" dirty="0" smtClean="0"/>
              <a:t>或行變形蟲運動，而與菌類不同 </a:t>
            </a:r>
            <a:r>
              <a:rPr lang="en-US" altLang="zh-TW" sz="700" dirty="0" smtClean="0"/>
              <a:t>; </a:t>
            </a:r>
            <a:r>
              <a:rPr lang="zh-TW" altLang="en-US" sz="700" dirty="0" smtClean="0"/>
              <a:t>黏菌有吞噬作用，吞入固體食物，而菌類則分泌酵素，將食物分解而行吸收。此外，有些水黴會儲藏一種碳水化合物一</a:t>
            </a:r>
            <a:r>
              <a:rPr lang="en-US" altLang="zh-TW" sz="700" dirty="0" err="1" smtClean="0"/>
              <a:t>mycolaminarin</a:t>
            </a:r>
            <a:r>
              <a:rPr lang="zh-TW" altLang="en-US" sz="700" dirty="0" smtClean="0"/>
              <a:t>，此物質很像褐藻中的儲藏物質，但與菌類、植物、動物者不同。黏菌和水黴傳統上被視為菌類，但經由以上特徵，他們較適合歸在原生生物界。黏菌又分為原生質體黏菌 </a:t>
            </a:r>
            <a:r>
              <a:rPr lang="en-US" altLang="zh-TW" sz="700" dirty="0" smtClean="0"/>
              <a:t>(</a:t>
            </a:r>
            <a:r>
              <a:rPr lang="en-US" altLang="zh-TW" sz="700" dirty="0" err="1" smtClean="0"/>
              <a:t>plasmodial</a:t>
            </a:r>
            <a:r>
              <a:rPr lang="en-US" altLang="zh-TW" sz="700" dirty="0" smtClean="0"/>
              <a:t> slime molds) </a:t>
            </a:r>
            <a:r>
              <a:rPr lang="zh-TW" altLang="en-US" sz="700" dirty="0" smtClean="0"/>
              <a:t>和細胞性黏菌</a:t>
            </a:r>
            <a:r>
              <a:rPr lang="en-US" altLang="zh-TW" sz="700" dirty="0" smtClean="0"/>
              <a:t>(cellular slime molds)</a:t>
            </a:r>
            <a:r>
              <a:rPr lang="zh-TW" altLang="en-US" sz="700" dirty="0" smtClean="0"/>
              <a:t>。水黴又分為單鞭毛可動細胞 </a:t>
            </a:r>
            <a:r>
              <a:rPr lang="en-US" altLang="zh-TW" sz="700" dirty="0" smtClean="0"/>
              <a:t>(</a:t>
            </a:r>
            <a:r>
              <a:rPr lang="en-US" altLang="zh-TW" sz="700" dirty="0" err="1" smtClean="0"/>
              <a:t>uniflagellate</a:t>
            </a:r>
            <a:r>
              <a:rPr lang="en-US" altLang="zh-TW" sz="700" dirty="0" smtClean="0"/>
              <a:t> motile cells)</a:t>
            </a:r>
            <a:r>
              <a:rPr lang="zh-TW" altLang="en-US" sz="700" dirty="0" smtClean="0"/>
              <a:t>和雙鞭毛可動細胞 </a:t>
            </a:r>
            <a:r>
              <a:rPr lang="en-US" altLang="zh-TW" sz="700" dirty="0" smtClean="0"/>
              <a:t>(biflagellate motile cells) </a:t>
            </a:r>
            <a:r>
              <a:rPr lang="zh-TW" altLang="en-US" sz="700" dirty="0" smtClean="0"/>
              <a:t>。</a:t>
            </a:r>
          </a:p>
          <a:p>
            <a:pPr>
              <a:lnSpc>
                <a:spcPct val="80000"/>
              </a:lnSpc>
            </a:pPr>
            <a:r>
              <a:rPr lang="zh-TW" altLang="en-US" sz="700" b="1" dirty="0" smtClean="0"/>
              <a:t>三、原生動物</a:t>
            </a:r>
            <a:r>
              <a:rPr lang="zh-TW" altLang="en-US" sz="700" dirty="0" smtClean="0"/>
              <a:t>　原生動物大都為可運動的掠食者或寄生者，可分為下列幾類 </a:t>
            </a:r>
            <a:r>
              <a:rPr lang="en-US" altLang="zh-TW" sz="700" dirty="0" smtClean="0"/>
              <a:t>:</a:t>
            </a:r>
          </a:p>
          <a:p>
            <a:pPr marL="1055103" lvl="2" indent="-211021">
              <a:lnSpc>
                <a:spcPct val="80000"/>
              </a:lnSpc>
            </a:pPr>
            <a:r>
              <a:rPr lang="zh-TW" altLang="en-US" sz="700" dirty="0" smtClean="0"/>
              <a:t>具鞭毛的原生動物 </a:t>
            </a:r>
            <a:r>
              <a:rPr lang="en-US" altLang="zh-TW" sz="700" dirty="0" smtClean="0"/>
              <a:t>(flagellated </a:t>
            </a:r>
            <a:r>
              <a:rPr lang="en-US" altLang="zh-TW" sz="700" dirty="0" err="1" smtClean="0"/>
              <a:t>Protozoans</a:t>
            </a:r>
            <a:r>
              <a:rPr lang="en-US" altLang="zh-TW" sz="700" dirty="0" smtClean="0"/>
              <a:t>) </a:t>
            </a:r>
            <a:r>
              <a:rPr lang="zh-TW" altLang="en-US" sz="700" dirty="0" smtClean="0"/>
              <a:t>一如引起非洲昏睡病的 錐體蟲類</a:t>
            </a:r>
            <a:r>
              <a:rPr lang="en-US" altLang="zh-TW" sz="700" dirty="0" smtClean="0"/>
              <a:t>(trypanosomes) </a:t>
            </a:r>
            <a:r>
              <a:rPr lang="zh-TW" altLang="en-US" sz="700" dirty="0" smtClean="0"/>
              <a:t>、 感染人類生殖道的滴蟲類</a:t>
            </a:r>
            <a:r>
              <a:rPr lang="en-US" altLang="zh-TW" sz="700" dirty="0" smtClean="0"/>
              <a:t>(</a:t>
            </a:r>
            <a:r>
              <a:rPr lang="en-US" altLang="zh-TW" sz="700" dirty="0" err="1" smtClean="0"/>
              <a:t>trichomonads</a:t>
            </a:r>
            <a:r>
              <a:rPr lang="en-US" altLang="zh-TW" sz="700" dirty="0" smtClean="0"/>
              <a:t>)</a:t>
            </a:r>
            <a:r>
              <a:rPr lang="zh-TW" altLang="en-US" sz="700" dirty="0" smtClean="0"/>
              <a:t>。 </a:t>
            </a:r>
          </a:p>
          <a:p>
            <a:pPr marL="1055103" lvl="2" indent="-211021">
              <a:lnSpc>
                <a:spcPct val="80000"/>
              </a:lnSpc>
            </a:pPr>
            <a:r>
              <a:rPr lang="zh-TW" altLang="en-US" sz="700" dirty="0" smtClean="0"/>
              <a:t>似阿米巴的原生動物 </a:t>
            </a:r>
            <a:r>
              <a:rPr lang="en-US" altLang="zh-TW" sz="700" dirty="0" smtClean="0"/>
              <a:t>(amoeboid </a:t>
            </a:r>
            <a:r>
              <a:rPr lang="en-US" altLang="zh-TW" sz="700" dirty="0" err="1" smtClean="0"/>
              <a:t>Protozoans</a:t>
            </a:r>
            <a:r>
              <a:rPr lang="en-US" altLang="zh-TW" sz="700" dirty="0" smtClean="0"/>
              <a:t>) </a:t>
            </a:r>
            <a:r>
              <a:rPr lang="zh-TW" altLang="en-US" sz="700" dirty="0" smtClean="0"/>
              <a:t>一藉偽足移動，如有殼 或無殼的變形蟲 </a:t>
            </a:r>
            <a:r>
              <a:rPr lang="en-US" altLang="zh-TW" sz="700" dirty="0" smtClean="0"/>
              <a:t>(amoebas)</a:t>
            </a:r>
            <a:r>
              <a:rPr lang="zh-TW" altLang="en-US" sz="700" dirty="0" smtClean="0"/>
              <a:t>、有孔蟲類 </a:t>
            </a:r>
            <a:r>
              <a:rPr lang="en-US" altLang="zh-TW" sz="700" dirty="0" smtClean="0"/>
              <a:t>(</a:t>
            </a:r>
            <a:r>
              <a:rPr lang="en-US" altLang="zh-TW" sz="700" dirty="0" err="1" smtClean="0"/>
              <a:t>foraminiferans</a:t>
            </a:r>
            <a:r>
              <a:rPr lang="en-US" altLang="zh-TW" sz="700" dirty="0" smtClean="0"/>
              <a:t>)</a:t>
            </a:r>
            <a:r>
              <a:rPr lang="zh-TW" altLang="en-US" sz="700" dirty="0" smtClean="0"/>
              <a:t>、太陽蟲類 </a:t>
            </a:r>
            <a:r>
              <a:rPr lang="en-US" altLang="zh-TW" sz="700" dirty="0" smtClean="0"/>
              <a:t>(heliozoans) </a:t>
            </a:r>
            <a:r>
              <a:rPr lang="zh-TW" altLang="en-US" sz="700" dirty="0" smtClean="0"/>
              <a:t>和放射蟲類 </a:t>
            </a:r>
            <a:r>
              <a:rPr lang="en-US" altLang="zh-TW" sz="700" dirty="0" smtClean="0"/>
              <a:t>(radiolarians)</a:t>
            </a:r>
            <a:r>
              <a:rPr lang="zh-TW" altLang="en-US" sz="700" dirty="0" smtClean="0"/>
              <a:t>。 </a:t>
            </a:r>
          </a:p>
          <a:p>
            <a:pPr marL="1055103" lvl="2" indent="-211021">
              <a:lnSpc>
                <a:spcPct val="80000"/>
              </a:lnSpc>
            </a:pPr>
            <a:r>
              <a:rPr lang="zh-TW" altLang="en-US" sz="700" dirty="0" smtClean="0"/>
              <a:t>孢子蟲類 </a:t>
            </a:r>
            <a:r>
              <a:rPr lang="en-US" altLang="zh-TW" sz="700" dirty="0" smtClean="0"/>
              <a:t>(</a:t>
            </a:r>
            <a:r>
              <a:rPr lang="en-US" altLang="zh-TW" sz="700" dirty="0" err="1" smtClean="0"/>
              <a:t>sporozoans</a:t>
            </a:r>
            <a:r>
              <a:rPr lang="en-US" altLang="zh-TW" sz="700" dirty="0" smtClean="0"/>
              <a:t>) </a:t>
            </a:r>
            <a:r>
              <a:rPr lang="zh-TW" altLang="en-US" sz="700" dirty="0" smtClean="0"/>
              <a:t>一能滑行或不能運動，如瘧原蟲屬 </a:t>
            </a:r>
            <a:r>
              <a:rPr lang="en-US" altLang="zh-TW" sz="700" dirty="0" smtClean="0"/>
              <a:t>(Plasmodium)</a:t>
            </a:r>
            <a:r>
              <a:rPr lang="zh-TW" altLang="en-US" sz="700" dirty="0" smtClean="0"/>
              <a:t>會引起瘧疾。 </a:t>
            </a:r>
          </a:p>
          <a:p>
            <a:pPr marL="1055103" lvl="2" indent="-211021">
              <a:lnSpc>
                <a:spcPct val="80000"/>
              </a:lnSpc>
            </a:pPr>
            <a:r>
              <a:rPr lang="zh-TW" altLang="en-US" sz="700" dirty="0" smtClean="0"/>
              <a:t>纖毛蟲類 </a:t>
            </a:r>
            <a:r>
              <a:rPr lang="en-US" altLang="zh-TW" sz="700" dirty="0" smtClean="0"/>
              <a:t>(ciliates) </a:t>
            </a:r>
            <a:r>
              <a:rPr lang="zh-TW" altLang="en-US" sz="700" dirty="0" smtClean="0"/>
              <a:t>一利用眾多的纖毛來運動和覓食，如草履蟲。 </a:t>
            </a:r>
          </a:p>
          <a:p>
            <a:pPr>
              <a:lnSpc>
                <a:spcPct val="80000"/>
              </a:lnSpc>
            </a:pPr>
            <a:endParaRPr lang="zh-TW" altLang="en-US" sz="700" dirty="0" smtClean="0"/>
          </a:p>
          <a:p>
            <a:pPr>
              <a:lnSpc>
                <a:spcPct val="80000"/>
              </a:lnSpc>
            </a:pPr>
            <a:endParaRPr lang="zh-TW" altLang="en-US" sz="700" dirty="0" smtClean="0"/>
          </a:p>
        </p:txBody>
      </p:sp>
    </p:spTree>
    <p:extLst>
      <p:ext uri="{BB962C8B-B14F-4D97-AF65-F5344CB8AC3E}">
        <p14:creationId xmlns:p14="http://schemas.microsoft.com/office/powerpoint/2010/main" val="3428553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r>
              <a:rPr lang="zh-TW" altLang="en-US" dirty="0" smtClean="0">
                <a:solidFill>
                  <a:srgbClr val="FF0000"/>
                </a:solidFill>
              </a:rPr>
              <a:t>第</a:t>
            </a:r>
            <a:r>
              <a:rPr lang="en-US" altLang="zh-TW" dirty="0" smtClean="0">
                <a:solidFill>
                  <a:srgbClr val="FF0000"/>
                </a:solidFill>
              </a:rPr>
              <a:t>2</a:t>
            </a:r>
            <a:r>
              <a:rPr lang="zh-TW" altLang="en-US" dirty="0" smtClean="0">
                <a:solidFill>
                  <a:srgbClr val="FF0000"/>
                </a:solidFill>
              </a:rPr>
              <a:t>級</a:t>
            </a:r>
          </a:p>
          <a:p>
            <a:pPr eaLnBrk="1" hangingPunct="1"/>
            <a:endParaRPr lang="en-US" altLang="zh-TW" dirty="0" smtClean="0"/>
          </a:p>
          <a:p>
            <a:pPr eaLnBrk="1" hangingPunct="1"/>
            <a:r>
              <a:rPr lang="zh-TW" altLang="en-US" dirty="0" smtClean="0"/>
              <a:t>人類可經由誤食有毒植物，或接觸、吸入其產生的過敏原而產生不良的健康效應。</a:t>
            </a:r>
          </a:p>
          <a:p>
            <a:pPr eaLnBrk="1" hangingPunct="1"/>
            <a:r>
              <a:rPr lang="zh-TW" altLang="en-US" dirty="0" smtClean="0"/>
              <a:t>會引起花粉熱的植物是靠風傳播花粉的風媒花 ，根據調查台灣以狗牙根、羊蹄、刺莧、油加利及木麻黃最常見。而日本以杉木居首</a:t>
            </a:r>
            <a:r>
              <a:rPr lang="en-US" altLang="zh-TW" dirty="0" smtClean="0"/>
              <a:t>(</a:t>
            </a:r>
            <a:r>
              <a:rPr lang="zh-TW" altLang="en-US" dirty="0" smtClean="0"/>
              <a:t>右圖</a:t>
            </a:r>
            <a:r>
              <a:rPr lang="en-US" altLang="zh-TW" dirty="0" smtClean="0"/>
              <a:t>)</a:t>
            </a:r>
            <a:r>
              <a:rPr lang="zh-TW" altLang="en-US" dirty="0" smtClean="0"/>
              <a:t>，美國以豕草最多</a:t>
            </a:r>
            <a:r>
              <a:rPr lang="en-US" altLang="zh-TW" dirty="0" smtClean="0"/>
              <a:t>(</a:t>
            </a:r>
            <a:r>
              <a:rPr lang="zh-TW" altLang="en-US" dirty="0" smtClean="0"/>
              <a:t>中圖</a:t>
            </a:r>
            <a:r>
              <a:rPr lang="en-US" altLang="zh-TW" dirty="0" smtClean="0"/>
              <a:t>) </a:t>
            </a:r>
            <a:r>
              <a:rPr lang="zh-TW" altLang="en-US" dirty="0" smtClean="0"/>
              <a:t>。</a:t>
            </a:r>
          </a:p>
          <a:p>
            <a:pPr eaLnBrk="1" hangingPunct="1"/>
            <a:r>
              <a:rPr lang="zh-TW" altLang="en-US" dirty="0" smtClean="0"/>
              <a:t>由於花粉粒子相較於細菌或病毒而言相當地大</a:t>
            </a:r>
            <a:r>
              <a:rPr lang="en-US" altLang="zh-TW" dirty="0" smtClean="0"/>
              <a:t>(</a:t>
            </a:r>
            <a:r>
              <a:rPr lang="zh-TW" altLang="en-US" dirty="0" smtClean="0"/>
              <a:t>左圖</a:t>
            </a:r>
            <a:r>
              <a:rPr lang="en-US" altLang="zh-TW" dirty="0" smtClean="0"/>
              <a:t>)</a:t>
            </a:r>
            <a:r>
              <a:rPr lang="zh-TW" altLang="en-US" dirty="0" smtClean="0"/>
              <a:t>，花粉是過敏原的一種，它會與過敏抗體</a:t>
            </a:r>
            <a:r>
              <a:rPr lang="en-US" altLang="zh-TW" dirty="0" err="1" smtClean="0"/>
              <a:t>IgE</a:t>
            </a:r>
            <a:r>
              <a:rPr lang="zh-TW" altLang="en-US" dirty="0" smtClean="0"/>
              <a:t>結合刺激免疫細胞放出致敏物質（組織胺、發炎介質等），而產生鼻子癢、流鼻水、鼻塞、打噴嚏、</a:t>
            </a:r>
            <a:r>
              <a:rPr lang="zh-TW" altLang="en-US" dirty="0" smtClean="0">
                <a:hlinkClick r:id="rId3" tooltip="搜尋關於 [眼睛]"/>
              </a:rPr>
              <a:t>眼睛</a:t>
            </a:r>
            <a:r>
              <a:rPr lang="zh-TW" altLang="en-US" dirty="0" smtClean="0"/>
              <a:t>癢、喉嚨癢、咳嗽等症狀，這就是所謂的</a:t>
            </a:r>
            <a:r>
              <a:rPr lang="en-US" altLang="zh-TW" dirty="0" smtClean="0"/>
              <a:t>『</a:t>
            </a:r>
            <a:r>
              <a:rPr lang="zh-TW" altLang="en-US" dirty="0" smtClean="0"/>
              <a:t>花粉熱</a:t>
            </a:r>
            <a:r>
              <a:rPr lang="en-US" altLang="zh-TW" dirty="0" smtClean="0"/>
              <a:t>』</a:t>
            </a:r>
            <a:r>
              <a:rPr lang="zh-TW" altLang="en-US" dirty="0" smtClean="0"/>
              <a:t>，它包括了過敏性鼻炎及過敏性</a:t>
            </a:r>
            <a:r>
              <a:rPr lang="zh-TW" altLang="en-US" dirty="0" smtClean="0">
                <a:hlinkClick r:id="rId4" tooltip="搜尋關於 [結膜炎]"/>
              </a:rPr>
              <a:t>結膜炎</a:t>
            </a:r>
            <a:r>
              <a:rPr lang="zh-TW" altLang="en-US" dirty="0" smtClean="0"/>
              <a:t>。</a:t>
            </a:r>
          </a:p>
          <a:p>
            <a:pPr eaLnBrk="1" hangingPunct="1"/>
            <a:r>
              <a:rPr lang="zh-TW" altLang="en-US" dirty="0" smtClean="0"/>
              <a:t>天然乳膠中的乳膠蛋白</a:t>
            </a:r>
            <a:r>
              <a:rPr lang="en-US" altLang="zh-TW" dirty="0" smtClean="0"/>
              <a:t>,</a:t>
            </a:r>
            <a:r>
              <a:rPr lang="zh-TW" altLang="en-US" dirty="0" smtClean="0"/>
              <a:t>是引起乳膠過敏最主要的元兇。戴乳膠手套最常發生的反應就是手部的接觸性皮膚炎。患者帶上乳膠手套後</a:t>
            </a:r>
            <a:r>
              <a:rPr lang="en-US" altLang="zh-TW" dirty="0" smtClean="0"/>
              <a:t>,</a:t>
            </a:r>
            <a:r>
              <a:rPr lang="zh-TW" altLang="en-US" dirty="0" smtClean="0"/>
              <a:t>手部會出現濕疹樣變化</a:t>
            </a:r>
            <a:r>
              <a:rPr lang="en-US" altLang="zh-TW" dirty="0" smtClean="0"/>
              <a:t>,</a:t>
            </a:r>
            <a:r>
              <a:rPr lang="zh-TW" altLang="en-US" dirty="0" smtClean="0"/>
              <a:t>發癢</a:t>
            </a:r>
            <a:r>
              <a:rPr lang="en-US" altLang="zh-TW" dirty="0" smtClean="0"/>
              <a:t>,</a:t>
            </a:r>
            <a:r>
              <a:rPr lang="zh-TW" altLang="en-US" dirty="0" smtClean="0"/>
              <a:t>發紅</a:t>
            </a:r>
            <a:r>
              <a:rPr lang="en-US" altLang="zh-TW" dirty="0" smtClean="0"/>
              <a:t>,</a:t>
            </a:r>
            <a:r>
              <a:rPr lang="zh-TW" altLang="en-US" dirty="0" smtClean="0"/>
              <a:t>甚至龜裂。 </a:t>
            </a:r>
            <a:r>
              <a:rPr lang="en-US" altLang="zh-TW" dirty="0" smtClean="0"/>
              <a:t>1997</a:t>
            </a:r>
            <a:r>
              <a:rPr lang="zh-TW" altLang="en-US" dirty="0" smtClean="0"/>
              <a:t>年：台大醫院發生率：</a:t>
            </a:r>
            <a:r>
              <a:rPr lang="en-US" altLang="zh-TW" dirty="0" smtClean="0"/>
              <a:t>6.8%,1998</a:t>
            </a:r>
            <a:r>
              <a:rPr lang="zh-TW" altLang="en-US" dirty="0" smtClean="0"/>
              <a:t>年：中部醫院：</a:t>
            </a:r>
            <a:r>
              <a:rPr lang="en-US" altLang="zh-TW" dirty="0" smtClean="0"/>
              <a:t>8.25%</a:t>
            </a:r>
            <a:endParaRPr lang="zh-TW" altLang="en-US" dirty="0" smtClean="0"/>
          </a:p>
        </p:txBody>
      </p:sp>
    </p:spTree>
    <p:extLst>
      <p:ext uri="{BB962C8B-B14F-4D97-AF65-F5344CB8AC3E}">
        <p14:creationId xmlns:p14="http://schemas.microsoft.com/office/powerpoint/2010/main" val="480264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教育部校園職業安全衛生知能提升暨教育訓練推動計畫</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88C1B476-462F-4534-9252-10E30AF056E4}"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041" y="247095"/>
            <a:ext cx="852567" cy="861518"/>
          </a:xfrm>
          <a:prstGeom prst="rect">
            <a:avLst/>
          </a:prstGeom>
        </p:spPr>
      </p:pic>
    </p:spTree>
    <p:extLst>
      <p:ext uri="{BB962C8B-B14F-4D97-AF65-F5344CB8AC3E}">
        <p14:creationId xmlns:p14="http://schemas.microsoft.com/office/powerpoint/2010/main" val="1202113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A73F09D6-09C0-4994-8122-AF9E1AE2D602}"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E650620-A269-45F5-B6AA-DC8CB9538E73}"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78507"/>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412776"/>
            <a:ext cx="8229600" cy="452596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160219"/>
            <a:ext cx="2133600" cy="365125"/>
          </a:xfrm>
        </p:spPr>
        <p:txBody>
          <a:bodyPr/>
          <a:lstStyle>
            <a:lvl1pPr>
              <a:defRPr>
                <a:ea typeface="標楷體" panose="03000509000000000000" pitchFamily="65" charset="-120"/>
              </a:defRPr>
            </a:lvl1pPr>
          </a:lstStyle>
          <a:p>
            <a:fld id="{4F82E5B8-85D6-4EA8-B26D-4336800F89F2}" type="datetime1">
              <a:rPr lang="zh-TW" altLang="en-US" smtClean="0"/>
              <a:t>2018/7/11</a:t>
            </a:fld>
            <a:endParaRPr lang="zh-TW" altLang="en-US" dirty="0"/>
          </a:p>
        </p:txBody>
      </p:sp>
      <p:sp>
        <p:nvSpPr>
          <p:cNvPr id="5" name="頁尾版面配置區 4"/>
          <p:cNvSpPr>
            <a:spLocks noGrp="1"/>
          </p:cNvSpPr>
          <p:nvPr>
            <p:ph type="ftr" sz="quarter" idx="11"/>
          </p:nvPr>
        </p:nvSpPr>
        <p:spPr>
          <a:xfrm>
            <a:off x="6012160" y="6165304"/>
            <a:ext cx="2895600" cy="365125"/>
          </a:xfrm>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3491880"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0CE4DC1C-B073-4B98-9DD5-D2C01D79FE5C}"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CD7F8F4F-F89F-437E-A7B6-C64CE577D284}"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A53053F9-4381-4198-BAA7-52EC65AB3F92}" type="datetime1">
              <a:rPr lang="zh-TW" altLang="en-US" smtClean="0"/>
              <a:t>2018/7/11</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5B0DD287-3065-4F1C-AB10-775D6575B99F}" type="datetime1">
              <a:rPr lang="zh-TW" altLang="en-US" smtClean="0"/>
              <a:t>2018/7/11</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標楷體" panose="03000509000000000000" pitchFamily="65" charset="-120"/>
              </a:defRPr>
            </a:lvl1pPr>
          </a:lstStyle>
          <a:p>
            <a:fld id="{20EA032E-B739-4278-A189-13588E0B8102}" type="datetime1">
              <a:rPr lang="zh-TW" altLang="en-US" smtClean="0"/>
              <a:t>2018/7/11</a:t>
            </a:fld>
            <a:endParaRPr lang="zh-TW" altLang="en-US" dirty="0"/>
          </a:p>
        </p:txBody>
      </p:sp>
      <p:sp>
        <p:nvSpPr>
          <p:cNvPr id="3" name="頁尾版面配置區 2"/>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01F8118-5904-469E-86FB-6DEEE9A297C6}"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EDAB5C28-2AA2-4BF5-B538-4DA7AC21CF26}"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751CF6AC-579C-44D7-8485-2D47EFA29820}" type="datetime1">
              <a:rPr lang="zh-TW" altLang="en-US" smtClean="0"/>
              <a:t>2018/7/11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pic>
        <p:nvPicPr>
          <p:cNvPr id="8" name="圖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3800" y="233320"/>
            <a:ext cx="864096" cy="873169"/>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hyperlink" Target="http://dict.zhuaniao.com/images/words/605/211/0/0.jpg"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hyperlink" Target="http://tw.wrs.yahoo.com/_ylt=A3eg8qxVMhFKVoYAFkBt1gt./SIG=1hvpgkb45/EXP=1242727381/**http:/tw.info.search.yahoo.com/search/images/view?back=http://tw.info.search.yahoo.com/search/images?ei=UTF-8&amp;p=%E8%B7%B3%E8%9A%A4&amp;fr2=tab-web&amp;fr=yfp&amp;w=170&amp;h=144&amp;imgurl=www.catslover.net/images/jibing/sy_flea1.jpg&amp;rurl=http://club.hainet.cn/redirect.php?tid=461736&amp;amp;goto=lastpost&amp;size=4.7kB&amp;name=sy+flea1+jpg&amp;p=%E8%B7%B3%E8%9A%A4&amp;type=jpeg&amp;no=1&amp;tt=184,978&amp;oid=9695bc10ac09b8cc&amp;ei=UTF-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df169.com/Article/UploadFiles/200710/2007102681952979.jpg" TargetMode="External"/><Relationship Id="rId10" Type="http://schemas.openxmlformats.org/officeDocument/2006/relationships/image" Target="../media/image24.jpeg"/><Relationship Id="rId4" Type="http://schemas.openxmlformats.org/officeDocument/2006/relationships/image" Target="../media/image21.jpeg"/><Relationship Id="rId9" Type="http://schemas.openxmlformats.org/officeDocument/2006/relationships/hyperlink" Target="http://tw.wrs.yahoo.com/_ylt=A3eg8qaQMhFKN4MBFGxt1gt./SIG=1hmdjgp4s/EXP=1242727440/**http:/tw.info.search.yahoo.com/search/images/view?back=http://tw.info.search.yahoo.com/search/images?fr=yfp&amp;ei=UTF-8&amp;p=%E8%9F%91%E8%9E%82&amp;w=330&amp;h=244&amp;imgurl=www.dw-world.de/image/0,,776479_4,00.jpg&amp;rurl=http://www.dw-world.de/popups/popup_lupe/0,,827859,00.html&amp;size=30.9kB&amp;name=0++776479+4+00+jpg&amp;p=%E8%9F%91%E8%9E%82&amp;type=jpeg&amp;no=1&amp;tt=38,206&amp;oid=1aa08c2ff86ee20c&amp;ei=UTF-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omments" Target="../comments/comment2.xml"/><Relationship Id="rId5" Type="http://schemas.openxmlformats.org/officeDocument/2006/relationships/slide" Target="slide34.xml"/><Relationship Id="rId4" Type="http://schemas.openxmlformats.org/officeDocument/2006/relationships/slide" Target="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comments" Target="../comments/comment5.xml"/></Relationships>
</file>

<file path=ppt/slides/_rels/slide4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4.png"/><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zh.wikipedia.org/w/index.php?title=File:PhylogeneticTree.png&amp;variant=zh-t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zh.wikipedia.org/wiki/%E9%9D%A9%E8%98%AD%E6%B0%8F%E9%99%BD%E6%80%A7%E8%8F%8C" TargetMode="External"/><Relationship Id="rId4" Type="http://schemas.openxmlformats.org/officeDocument/2006/relationships/hyperlink" Target="https://zh.wikipedia.org/wi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r>
              <a:rPr lang="zh-TW" altLang="en-US" dirty="0" smtClean="0">
                <a:solidFill>
                  <a:srgbClr val="C00000"/>
                </a:solidFill>
                <a:latin typeface="標楷體" pitchFamily="65" charset="-120"/>
              </a:rPr>
              <a:t>生物性危害</a:t>
            </a:r>
            <a:endParaRPr lang="en-US" altLang="zh-TW" dirty="0" smtClean="0">
              <a:solidFill>
                <a:srgbClr val="C00000"/>
              </a:solidFill>
              <a:latin typeface="標楷體" pitchFamily="65" charset="-120"/>
            </a:endParaRPr>
          </a:p>
          <a:p>
            <a:r>
              <a:rPr lang="en-US" altLang="zh-TW" dirty="0" smtClean="0">
                <a:solidFill>
                  <a:schemeClr val="tx1"/>
                </a:solidFill>
              </a:rPr>
              <a:t>F1</a:t>
            </a:r>
            <a:r>
              <a:rPr lang="zh-TW" altLang="en-US" smtClean="0">
                <a:solidFill>
                  <a:schemeClr val="tx1"/>
                </a:solidFill>
              </a:rPr>
              <a:t>基本概念</a:t>
            </a:r>
            <a:endParaRPr lang="en-US" altLang="zh-TW" dirty="0" smtClean="0">
              <a:solidFill>
                <a:schemeClr val="tx1"/>
              </a:solidFill>
            </a:endParaRPr>
          </a:p>
        </p:txBody>
      </p:sp>
    </p:spTree>
    <p:extLst>
      <p:ext uri="{BB962C8B-B14F-4D97-AF65-F5344CB8AC3E}">
        <p14:creationId xmlns:p14="http://schemas.microsoft.com/office/powerpoint/2010/main" val="4232512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rtlCol="0">
            <a:normAutofit/>
          </a:bodyPr>
          <a:lstStyle/>
          <a:p>
            <a:pPr eaLnBrk="1" fontAlgn="auto" hangingPunct="1">
              <a:spcAft>
                <a:spcPts val="0"/>
              </a:spcAft>
              <a:defRPr/>
            </a:pPr>
            <a:r>
              <a:rPr lang="zh-TW" altLang="en-US" sz="4000" b="1" dirty="0" smtClean="0">
                <a:latin typeface="Tahoma" pitchFamily="34" charset="0"/>
              </a:rPr>
              <a:t>真菌 </a:t>
            </a:r>
            <a:r>
              <a:rPr lang="en-US" altLang="zh-TW" sz="4000" b="1" dirty="0" smtClean="0">
                <a:latin typeface="+mn-lt"/>
              </a:rPr>
              <a:t>(</a:t>
            </a:r>
            <a:r>
              <a:rPr lang="en-US" altLang="zh-TW" sz="4000" b="1" dirty="0" smtClean="0">
                <a:latin typeface="Times New Roman" pitchFamily="18" charset="0"/>
                <a:cs typeface="Times New Roman" pitchFamily="18" charset="0"/>
              </a:rPr>
              <a:t>Fungi</a:t>
            </a:r>
            <a:r>
              <a:rPr lang="en-US" altLang="zh-TW" sz="4000" b="1" dirty="0" smtClean="0">
                <a:latin typeface="+mn-lt"/>
              </a:rPr>
              <a:t>)</a:t>
            </a:r>
          </a:p>
        </p:txBody>
      </p:sp>
      <p:sp>
        <p:nvSpPr>
          <p:cNvPr id="14339" name="Rectangle 3"/>
          <p:cNvSpPr>
            <a:spLocks noGrp="1" noChangeArrowheads="1"/>
          </p:cNvSpPr>
          <p:nvPr>
            <p:ph idx="1"/>
          </p:nvPr>
        </p:nvSpPr>
        <p:spPr>
          <a:xfrm>
            <a:off x="352579" y="1340768"/>
            <a:ext cx="4667250" cy="4525963"/>
          </a:xfrm>
        </p:spPr>
        <p:txBody>
          <a:bodyPr>
            <a:normAutofit fontScale="92500" lnSpcReduction="10000"/>
          </a:bodyPr>
          <a:lstStyle/>
          <a:p>
            <a:pPr eaLnBrk="1" hangingPunct="1">
              <a:lnSpc>
                <a:spcPct val="130000"/>
              </a:lnSpc>
            </a:pPr>
            <a:r>
              <a:rPr lang="zh-TW" altLang="en-US" sz="2800" dirty="0" smtClean="0"/>
              <a:t>似植物體</a:t>
            </a:r>
          </a:p>
          <a:p>
            <a:pPr eaLnBrk="1" hangingPunct="1">
              <a:lnSpc>
                <a:spcPct val="130000"/>
              </a:lnSpc>
            </a:pPr>
            <a:r>
              <a:rPr lang="zh-TW" altLang="en-US" sz="2800" dirty="0" smtClean="0"/>
              <a:t>黴菌</a:t>
            </a:r>
            <a:r>
              <a:rPr lang="en-US" altLang="zh-TW" sz="2800" dirty="0" smtClean="0"/>
              <a:t>(</a:t>
            </a:r>
            <a:r>
              <a:rPr lang="en-US" altLang="zh-TW" sz="2800" dirty="0">
                <a:latin typeface="Times New Roman" pitchFamily="18" charset="0"/>
                <a:cs typeface="Times New Roman" pitchFamily="18" charset="0"/>
              </a:rPr>
              <a:t>mold</a:t>
            </a:r>
            <a:r>
              <a:rPr lang="en-US" altLang="zh-TW" sz="2800" dirty="0" smtClean="0"/>
              <a:t>)</a:t>
            </a:r>
            <a:r>
              <a:rPr lang="zh-TW" altLang="en-US" sz="2800" dirty="0" smtClean="0"/>
              <a:t>與酵母菌</a:t>
            </a:r>
            <a:r>
              <a:rPr lang="en-US" altLang="zh-TW" sz="2800" dirty="0" smtClean="0"/>
              <a:t>(</a:t>
            </a:r>
            <a:r>
              <a:rPr lang="en-US" altLang="zh-TW" sz="2800" dirty="0">
                <a:latin typeface="Times New Roman" pitchFamily="18" charset="0"/>
                <a:cs typeface="Times New Roman" pitchFamily="18" charset="0"/>
              </a:rPr>
              <a:t>yeast</a:t>
            </a:r>
            <a:r>
              <a:rPr lang="en-US" altLang="zh-TW" sz="2800" dirty="0" smtClean="0"/>
              <a:t>)</a:t>
            </a:r>
          </a:p>
          <a:p>
            <a:pPr eaLnBrk="1" hangingPunct="1">
              <a:lnSpc>
                <a:spcPct val="130000"/>
              </a:lnSpc>
            </a:pPr>
            <a:r>
              <a:rPr lang="zh-TW" altLang="en-US" sz="2800" dirty="0" smtClean="0"/>
              <a:t>缺乏葉綠素</a:t>
            </a:r>
          </a:p>
          <a:p>
            <a:pPr eaLnBrk="1" hangingPunct="1">
              <a:lnSpc>
                <a:spcPct val="130000"/>
              </a:lnSpc>
            </a:pPr>
            <a:r>
              <a:rPr lang="zh-TW" altLang="en-US" sz="2800" dirty="0" smtClean="0"/>
              <a:t>本身</a:t>
            </a:r>
            <a:r>
              <a:rPr lang="zh-TW" altLang="en-US" sz="2800" dirty="0" smtClean="0">
                <a:solidFill>
                  <a:srgbClr val="FF0000"/>
                </a:solidFill>
              </a:rPr>
              <a:t>酵素分解有機物</a:t>
            </a:r>
          </a:p>
          <a:p>
            <a:pPr eaLnBrk="1" hangingPunct="1">
              <a:lnSpc>
                <a:spcPct val="130000"/>
              </a:lnSpc>
            </a:pPr>
            <a:r>
              <a:rPr lang="zh-TW" altLang="en-US" sz="2800" dirty="0" smtClean="0"/>
              <a:t>包括：黴菌 </a:t>
            </a:r>
            <a:r>
              <a:rPr lang="en-US" altLang="zh-TW" sz="2800" dirty="0" smtClean="0"/>
              <a:t>(mold)</a:t>
            </a:r>
            <a:r>
              <a:rPr lang="zh-TW" altLang="en-US" sz="2800" dirty="0" smtClean="0"/>
              <a:t>、酵母菌</a:t>
            </a:r>
            <a:r>
              <a:rPr lang="en-US" altLang="zh-TW" sz="2800" dirty="0" smtClean="0"/>
              <a:t>(</a:t>
            </a:r>
            <a:r>
              <a:rPr lang="en-US" altLang="zh-TW" sz="2800" dirty="0" smtClean="0">
                <a:latin typeface="Times New Roman" pitchFamily="18" charset="0"/>
                <a:cs typeface="Times New Roman" pitchFamily="18" charset="0"/>
              </a:rPr>
              <a:t>yeast</a:t>
            </a:r>
            <a:r>
              <a:rPr lang="en-US" altLang="zh-TW" sz="2800" dirty="0" smtClean="0"/>
              <a:t>) (2-10 </a:t>
            </a:r>
            <a:r>
              <a:rPr lang="en-US" altLang="zh-TW" sz="2800" dirty="0" err="1" smtClean="0"/>
              <a:t>μm</a:t>
            </a:r>
            <a:r>
              <a:rPr lang="en-US" altLang="zh-TW" sz="2800" dirty="0" smtClean="0"/>
              <a:t>)</a:t>
            </a:r>
            <a:r>
              <a:rPr lang="zh-TW" altLang="en-US" sz="2800" dirty="0" smtClean="0"/>
              <a:t>與蕈類</a:t>
            </a:r>
            <a:r>
              <a:rPr lang="en-US" altLang="zh-TW" sz="2800" dirty="0" smtClean="0"/>
              <a:t>(</a:t>
            </a:r>
            <a:r>
              <a:rPr lang="en-US" altLang="zh-TW" sz="2800" dirty="0" smtClean="0">
                <a:latin typeface="Times New Roman" pitchFamily="18" charset="0"/>
                <a:cs typeface="Times New Roman" pitchFamily="18" charset="0"/>
              </a:rPr>
              <a:t>mushrooms</a:t>
            </a:r>
            <a:r>
              <a:rPr lang="en-US" altLang="zh-TW" sz="2800" dirty="0" smtClean="0"/>
              <a:t>) (</a:t>
            </a:r>
            <a:r>
              <a:rPr lang="en-US" altLang="zh-TW" sz="2800" dirty="0" smtClean="0">
                <a:latin typeface="Times New Roman" pitchFamily="18" charset="0"/>
                <a:cs typeface="Times New Roman" pitchFamily="18" charset="0"/>
              </a:rPr>
              <a:t>larger size)</a:t>
            </a:r>
          </a:p>
          <a:p>
            <a:pPr eaLnBrk="1" hangingPunct="1">
              <a:lnSpc>
                <a:spcPct val="130000"/>
              </a:lnSpc>
            </a:pPr>
            <a:r>
              <a:rPr lang="zh-TW" altLang="en-US" sz="2800" dirty="0" smtClean="0"/>
              <a:t>多細胞或單細胞結構</a:t>
            </a:r>
          </a:p>
        </p:txBody>
      </p:sp>
      <p:pic>
        <p:nvPicPr>
          <p:cNvPr id="14341" name="Picture 4"/>
          <p:cNvPicPr>
            <a:picLocks noChangeAspect="1" noChangeArrowheads="1"/>
          </p:cNvPicPr>
          <p:nvPr/>
        </p:nvPicPr>
        <p:blipFill>
          <a:blip r:embed="rId3" cstate="print"/>
          <a:srcRect/>
          <a:stretch>
            <a:fillRect/>
          </a:stretch>
        </p:blipFill>
        <p:spPr bwMode="auto">
          <a:xfrm>
            <a:off x="5194198" y="3857625"/>
            <a:ext cx="3568802" cy="1739900"/>
          </a:xfrm>
          <a:prstGeom prst="rect">
            <a:avLst/>
          </a:prstGeom>
          <a:noFill/>
          <a:ln w="9525">
            <a:noFill/>
            <a:miter lim="800000"/>
            <a:headEnd/>
            <a:tailEnd/>
          </a:ln>
        </p:spPr>
      </p:pic>
      <p:pic>
        <p:nvPicPr>
          <p:cNvPr id="14342" name="Picture 7"/>
          <p:cNvPicPr>
            <a:picLocks noChangeAspect="1" noChangeArrowheads="1"/>
          </p:cNvPicPr>
          <p:nvPr/>
        </p:nvPicPr>
        <p:blipFill>
          <a:blip r:embed="rId4" cstate="print"/>
          <a:srcRect/>
          <a:stretch>
            <a:fillRect/>
          </a:stretch>
        </p:blipFill>
        <p:spPr bwMode="auto">
          <a:xfrm>
            <a:off x="5125065" y="1785938"/>
            <a:ext cx="2209185" cy="1579562"/>
          </a:xfrm>
          <a:prstGeom prst="rect">
            <a:avLst/>
          </a:prstGeom>
          <a:noFill/>
          <a:ln w="9525">
            <a:noFill/>
            <a:miter lim="800000"/>
            <a:headEnd/>
            <a:tailEnd/>
          </a:ln>
        </p:spPr>
      </p:pic>
      <p:pic>
        <p:nvPicPr>
          <p:cNvPr id="14343" name="Picture 12" descr="r_%E9%9D%92%E9%9C%89%E8%8F%8C"/>
          <p:cNvPicPr>
            <a:picLocks noChangeAspect="1" noChangeArrowheads="1"/>
          </p:cNvPicPr>
          <p:nvPr/>
        </p:nvPicPr>
        <p:blipFill>
          <a:blip r:embed="rId5" cstate="print"/>
          <a:srcRect/>
          <a:stretch>
            <a:fillRect/>
          </a:stretch>
        </p:blipFill>
        <p:spPr bwMode="auto">
          <a:xfrm>
            <a:off x="7544722" y="1714500"/>
            <a:ext cx="1235177" cy="1689100"/>
          </a:xfrm>
          <a:prstGeom prst="rect">
            <a:avLst/>
          </a:prstGeom>
          <a:noFill/>
          <a:ln w="9525">
            <a:noFill/>
            <a:miter lim="800000"/>
            <a:headEnd/>
            <a:tailEnd/>
          </a:ln>
        </p:spPr>
      </p:pic>
      <p:sp>
        <p:nvSpPr>
          <p:cNvPr id="9" name="文字方塊 8"/>
          <p:cNvSpPr txBox="1"/>
          <p:nvPr/>
        </p:nvSpPr>
        <p:spPr>
          <a:xfrm>
            <a:off x="7277408" y="428626"/>
            <a:ext cx="1866592" cy="461963"/>
          </a:xfrm>
          <a:prstGeom prst="rect">
            <a:avLst/>
          </a:prstGeom>
          <a:noFill/>
        </p:spPr>
        <p:txBody>
          <a:bodyPr>
            <a:spAutoFit/>
          </a:bodyPr>
          <a:lstStyle/>
          <a:p>
            <a:pPr>
              <a:defRPr/>
            </a:pPr>
            <a:r>
              <a:rPr lang="zh-TW" altLang="en-US" sz="2400" dirty="0">
                <a:latin typeface="標楷體" panose="03000509000000000000" pitchFamily="65" charset="-120"/>
                <a:ea typeface="標楷體" panose="03000509000000000000" pitchFamily="65" charset="-120"/>
              </a:rPr>
              <a:t>真核生物</a:t>
            </a:r>
          </a:p>
        </p:txBody>
      </p:sp>
      <p:sp>
        <p:nvSpPr>
          <p:cNvPr id="8" name="投影片編號版面配置區 7"/>
          <p:cNvSpPr>
            <a:spLocks noGrp="1"/>
          </p:cNvSpPr>
          <p:nvPr>
            <p:ph type="sldNum" sz="quarter" idx="11"/>
          </p:nvPr>
        </p:nvSpPr>
        <p:spPr>
          <a:xfrm>
            <a:off x="7437040" y="6232227"/>
            <a:ext cx="2895600" cy="365125"/>
          </a:xfrm>
        </p:spPr>
        <p:txBody>
          <a:bodyPr/>
          <a:lstStyle/>
          <a:p>
            <a:pPr>
              <a:defRPr/>
            </a:pPr>
            <a:fld id="{3AB412C4-39DC-4731-8DCF-8D6E6FCF203A}" type="slidenum">
              <a:rPr lang="en-US" altLang="zh-TW" smtClean="0"/>
              <a:pPr>
                <a:defRPr/>
              </a:pPr>
              <a:t>10</a:t>
            </a:fld>
            <a:endParaRPr lang="en-US" altLang="zh-TW"/>
          </a:p>
        </p:txBody>
      </p:sp>
    </p:spTree>
    <p:extLst>
      <p:ext uri="{BB962C8B-B14F-4D97-AF65-F5344CB8AC3E}">
        <p14:creationId xmlns:p14="http://schemas.microsoft.com/office/powerpoint/2010/main" val="1956002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zh-TW" altLang="en-US" b="1" dirty="0" smtClean="0"/>
              <a:t>原生生物界（</a:t>
            </a:r>
            <a:r>
              <a:rPr lang="en-US" altLang="zh-TW" b="1" dirty="0" err="1" smtClean="0">
                <a:latin typeface="Times New Roman" pitchFamily="18" charset="0"/>
              </a:rPr>
              <a:t>Protista</a:t>
            </a:r>
            <a:r>
              <a:rPr lang="zh-TW" altLang="en-US" b="1" dirty="0" smtClean="0"/>
              <a:t>或</a:t>
            </a:r>
            <a:r>
              <a:rPr lang="en-US" altLang="zh-TW" b="1" dirty="0" err="1" smtClean="0">
                <a:latin typeface="Times New Roman" pitchFamily="18" charset="0"/>
              </a:rPr>
              <a:t>Protoctista</a:t>
            </a:r>
            <a:r>
              <a:rPr lang="zh-TW" altLang="en-US" b="1" dirty="0" smtClean="0"/>
              <a:t>）</a:t>
            </a:r>
          </a:p>
        </p:txBody>
      </p:sp>
      <p:sp>
        <p:nvSpPr>
          <p:cNvPr id="17411" name="Rectangle 3"/>
          <p:cNvSpPr>
            <a:spLocks noGrp="1"/>
          </p:cNvSpPr>
          <p:nvPr>
            <p:ph type="body" idx="1"/>
          </p:nvPr>
        </p:nvSpPr>
        <p:spPr>
          <a:xfrm>
            <a:off x="179512" y="1268760"/>
            <a:ext cx="8228371" cy="4852987"/>
          </a:xfrm>
        </p:spPr>
        <p:txBody>
          <a:bodyPr/>
          <a:lstStyle/>
          <a:p>
            <a:pPr>
              <a:lnSpc>
                <a:spcPct val="120000"/>
              </a:lnSpc>
            </a:pPr>
            <a:r>
              <a:rPr lang="zh-TW" altLang="en-US" sz="2200" dirty="0" smtClean="0">
                <a:solidFill>
                  <a:srgbClr val="FF0000"/>
                </a:solidFill>
              </a:rPr>
              <a:t>藻類</a:t>
            </a:r>
            <a:r>
              <a:rPr lang="zh-TW" altLang="en-US" sz="2200" dirty="0" smtClean="0"/>
              <a:t> </a:t>
            </a:r>
            <a:r>
              <a:rPr lang="en-US" altLang="zh-TW" sz="2200" dirty="0" smtClean="0"/>
              <a:t>(</a:t>
            </a:r>
            <a:r>
              <a:rPr lang="en-US" altLang="zh-TW" sz="2200" dirty="0" smtClean="0">
                <a:latin typeface="Times New Roman" pitchFamily="18" charset="0"/>
                <a:cs typeface="Times New Roman" pitchFamily="18" charset="0"/>
              </a:rPr>
              <a:t>Photosynthetic (plant-like) </a:t>
            </a:r>
            <a:r>
              <a:rPr lang="en-US" altLang="zh-TW" sz="2200" dirty="0" err="1" smtClean="0">
                <a:latin typeface="Times New Roman" pitchFamily="18" charset="0"/>
                <a:cs typeface="Times New Roman" pitchFamily="18" charset="0"/>
              </a:rPr>
              <a:t>protists</a:t>
            </a:r>
            <a:r>
              <a:rPr lang="en-US" altLang="zh-TW" sz="2200" dirty="0" smtClean="0">
                <a:latin typeface="Times New Roman" pitchFamily="18" charset="0"/>
                <a:cs typeface="Times New Roman" pitchFamily="18" charset="0"/>
              </a:rPr>
              <a:t> </a:t>
            </a:r>
            <a:r>
              <a:rPr lang="en-US" altLang="zh-TW" sz="2200" dirty="0" smtClean="0"/>
              <a:t>: algae)</a:t>
            </a:r>
          </a:p>
          <a:p>
            <a:pPr lvl="1">
              <a:lnSpc>
                <a:spcPct val="120000"/>
              </a:lnSpc>
            </a:pPr>
            <a:r>
              <a:rPr lang="zh-TW" altLang="en-US" sz="2200" dirty="0" smtClean="0"/>
              <a:t>似植物</a:t>
            </a:r>
          </a:p>
          <a:p>
            <a:pPr lvl="1">
              <a:lnSpc>
                <a:spcPct val="120000"/>
              </a:lnSpc>
            </a:pPr>
            <a:r>
              <a:rPr lang="zh-TW" altLang="en-US" sz="2200" dirty="0" smtClean="0"/>
              <a:t>具</a:t>
            </a:r>
            <a:r>
              <a:rPr lang="zh-TW" altLang="en-US" sz="2200" dirty="0" smtClean="0">
                <a:solidFill>
                  <a:srgbClr val="FF0000"/>
                </a:solidFill>
              </a:rPr>
              <a:t>葉綠體，可行光合作用</a:t>
            </a:r>
          </a:p>
          <a:p>
            <a:pPr>
              <a:lnSpc>
                <a:spcPct val="120000"/>
              </a:lnSpc>
            </a:pPr>
            <a:r>
              <a:rPr lang="zh-TW" altLang="en-US" sz="2200" dirty="0" smtClean="0">
                <a:solidFill>
                  <a:srgbClr val="FF0000"/>
                </a:solidFill>
              </a:rPr>
              <a:t>原生菌類</a:t>
            </a:r>
            <a:r>
              <a:rPr lang="zh-TW" altLang="en-US" sz="2200" dirty="0" smtClean="0"/>
              <a:t> </a:t>
            </a:r>
            <a:r>
              <a:rPr lang="en-US" altLang="zh-TW" sz="2200" dirty="0" smtClean="0"/>
              <a:t>(</a:t>
            </a:r>
            <a:r>
              <a:rPr lang="en-US" altLang="zh-TW" sz="2200" dirty="0" smtClean="0">
                <a:latin typeface="Times New Roman" pitchFamily="18" charset="0"/>
                <a:cs typeface="Times New Roman" pitchFamily="18" charset="0"/>
              </a:rPr>
              <a:t>absorptive(fungus-like)</a:t>
            </a:r>
            <a:r>
              <a:rPr lang="en-US" altLang="zh-TW" sz="2200" dirty="0" err="1" smtClean="0">
                <a:latin typeface="Times New Roman" pitchFamily="18" charset="0"/>
                <a:cs typeface="Times New Roman" pitchFamily="18" charset="0"/>
              </a:rPr>
              <a:t>protists</a:t>
            </a:r>
            <a:r>
              <a:rPr lang="zh-TW" altLang="en-US" sz="2200" dirty="0" smtClean="0"/>
              <a:t>，無特別名稱</a:t>
            </a:r>
            <a:r>
              <a:rPr lang="en-US" altLang="zh-TW" sz="2200" dirty="0" smtClean="0"/>
              <a:t>)</a:t>
            </a:r>
          </a:p>
          <a:p>
            <a:pPr lvl="1">
              <a:lnSpc>
                <a:spcPct val="120000"/>
              </a:lnSpc>
            </a:pPr>
            <a:r>
              <a:rPr lang="zh-TW" altLang="en-US" sz="2200" dirty="0" smtClean="0"/>
              <a:t>類似菌類</a:t>
            </a:r>
          </a:p>
          <a:p>
            <a:pPr lvl="1">
              <a:lnSpc>
                <a:spcPct val="120000"/>
              </a:lnSpc>
            </a:pPr>
            <a:r>
              <a:rPr lang="zh-TW" altLang="en-US" sz="2200" dirty="0" smtClean="0"/>
              <a:t>吞噬有機物或分泌酵素，分解並吸收有機分子</a:t>
            </a:r>
          </a:p>
          <a:p>
            <a:pPr>
              <a:lnSpc>
                <a:spcPct val="120000"/>
              </a:lnSpc>
            </a:pPr>
            <a:r>
              <a:rPr lang="zh-TW" altLang="en-US" sz="2200" dirty="0" smtClean="0">
                <a:solidFill>
                  <a:srgbClr val="FF0000"/>
                </a:solidFill>
              </a:rPr>
              <a:t>原生動物類</a:t>
            </a:r>
            <a:r>
              <a:rPr lang="zh-TW" altLang="en-US" sz="2200" dirty="0" smtClean="0"/>
              <a:t> </a:t>
            </a:r>
            <a:r>
              <a:rPr lang="en-US" altLang="zh-TW" sz="2200" dirty="0" smtClean="0"/>
              <a:t>(</a:t>
            </a:r>
            <a:r>
              <a:rPr lang="en-US" altLang="zh-TW" sz="2200" dirty="0" err="1" smtClean="0">
                <a:latin typeface="Times New Roman" pitchFamily="18" charset="0"/>
                <a:cs typeface="Times New Roman" pitchFamily="18" charset="0"/>
              </a:rPr>
              <a:t>ingestive</a:t>
            </a:r>
            <a:r>
              <a:rPr lang="en-US" altLang="zh-TW" sz="2200" dirty="0" smtClean="0">
                <a:latin typeface="Times New Roman" pitchFamily="18" charset="0"/>
                <a:cs typeface="Times New Roman" pitchFamily="18" charset="0"/>
              </a:rPr>
              <a:t> (animal like) </a:t>
            </a:r>
            <a:r>
              <a:rPr lang="en-US" altLang="zh-TW" sz="2200" dirty="0" err="1" smtClean="0">
                <a:latin typeface="Times New Roman" pitchFamily="18" charset="0"/>
                <a:cs typeface="Times New Roman" pitchFamily="18" charset="0"/>
              </a:rPr>
              <a:t>protists</a:t>
            </a:r>
            <a:r>
              <a:rPr lang="en-US" altLang="zh-TW" sz="2200" dirty="0" smtClean="0">
                <a:latin typeface="Times New Roman" pitchFamily="18" charset="0"/>
                <a:cs typeface="Times New Roman" pitchFamily="18" charset="0"/>
              </a:rPr>
              <a:t> : protozoa</a:t>
            </a:r>
            <a:r>
              <a:rPr lang="en-US" altLang="zh-TW" sz="2200" dirty="0" smtClean="0"/>
              <a:t>)</a:t>
            </a:r>
            <a:r>
              <a:rPr lang="zh-TW" altLang="en-US" sz="2200" dirty="0" smtClean="0"/>
              <a:t> </a:t>
            </a:r>
          </a:p>
          <a:p>
            <a:pPr lvl="1">
              <a:lnSpc>
                <a:spcPct val="120000"/>
              </a:lnSpc>
            </a:pPr>
            <a:r>
              <a:rPr lang="zh-TW" altLang="en-US" sz="2200" dirty="0" smtClean="0">
                <a:solidFill>
                  <a:srgbClr val="FF0000"/>
                </a:solidFill>
              </a:rPr>
              <a:t>最初的動物</a:t>
            </a:r>
          </a:p>
          <a:p>
            <a:pPr lvl="1">
              <a:lnSpc>
                <a:spcPct val="120000"/>
              </a:lnSpc>
            </a:pPr>
            <a:r>
              <a:rPr lang="zh-TW" altLang="en-US" sz="2200" dirty="0" smtClean="0">
                <a:solidFill>
                  <a:srgbClr val="FF0000"/>
                </a:solidFill>
              </a:rPr>
              <a:t>掠食或寄生</a:t>
            </a:r>
          </a:p>
          <a:p>
            <a:pPr lvl="1">
              <a:lnSpc>
                <a:spcPct val="120000"/>
              </a:lnSpc>
            </a:pPr>
            <a:r>
              <a:rPr lang="zh-TW" altLang="en-US" sz="2200" dirty="0" smtClean="0"/>
              <a:t>如阿米巴原蟲、梨形鞭毛蟲、隱孢子蟲、瘧原蟲</a:t>
            </a:r>
            <a:endParaRPr lang="en-US" altLang="zh-TW" sz="2200" dirty="0" smtClean="0"/>
          </a:p>
        </p:txBody>
      </p:sp>
      <p:pic>
        <p:nvPicPr>
          <p:cNvPr id="17412" name="Picture 4" descr="Fig-21-06"/>
          <p:cNvPicPr>
            <a:picLocks noChangeAspect="1" noChangeArrowheads="1"/>
          </p:cNvPicPr>
          <p:nvPr/>
        </p:nvPicPr>
        <p:blipFill>
          <a:blip r:embed="rId3" cstate="print"/>
          <a:srcRect l="67413" t="55716" r="4236" b="11433"/>
          <a:stretch>
            <a:fillRect/>
          </a:stretch>
        </p:blipFill>
        <p:spPr bwMode="auto">
          <a:xfrm>
            <a:off x="6635239" y="980728"/>
            <a:ext cx="2508762" cy="1655762"/>
          </a:xfrm>
          <a:prstGeom prst="rect">
            <a:avLst/>
          </a:prstGeom>
          <a:noFill/>
          <a:ln w="9525">
            <a:noFill/>
            <a:miter lim="800000"/>
            <a:headEnd/>
            <a:tailEnd/>
          </a:ln>
        </p:spPr>
      </p:pic>
      <p:pic>
        <p:nvPicPr>
          <p:cNvPr id="17413" name="Picture 6" descr="5-3-3"/>
          <p:cNvPicPr>
            <a:picLocks noChangeAspect="1" noChangeArrowheads="1"/>
          </p:cNvPicPr>
          <p:nvPr/>
        </p:nvPicPr>
        <p:blipFill>
          <a:blip r:embed="rId4" cstate="print"/>
          <a:srcRect/>
          <a:stretch>
            <a:fillRect/>
          </a:stretch>
        </p:blipFill>
        <p:spPr bwMode="auto">
          <a:xfrm>
            <a:off x="6940960" y="3284984"/>
            <a:ext cx="2203040" cy="1568450"/>
          </a:xfrm>
          <a:prstGeom prst="rect">
            <a:avLst/>
          </a:prstGeom>
          <a:noFill/>
          <a:ln w="9525">
            <a:noFill/>
            <a:miter lim="800000"/>
            <a:headEnd/>
            <a:tailEnd/>
          </a:ln>
        </p:spPr>
      </p:pic>
      <p:pic>
        <p:nvPicPr>
          <p:cNvPr id="17414" name="Picture 8" descr="5-3-5"/>
          <p:cNvPicPr>
            <a:picLocks noChangeAspect="1" noChangeArrowheads="1"/>
          </p:cNvPicPr>
          <p:nvPr/>
        </p:nvPicPr>
        <p:blipFill>
          <a:blip r:embed="rId5" cstate="print"/>
          <a:srcRect/>
          <a:stretch>
            <a:fillRect/>
          </a:stretch>
        </p:blipFill>
        <p:spPr bwMode="auto">
          <a:xfrm>
            <a:off x="6940960" y="4869160"/>
            <a:ext cx="2203040" cy="1397000"/>
          </a:xfrm>
          <a:prstGeom prst="rect">
            <a:avLst/>
          </a:prstGeom>
          <a:noFill/>
          <a:ln w="9525">
            <a:noFill/>
            <a:miter lim="800000"/>
            <a:headEnd/>
            <a:tailEnd/>
          </a:ln>
        </p:spPr>
      </p:pic>
      <p:sp>
        <p:nvSpPr>
          <p:cNvPr id="7" name="投影片編號版面配置區 6"/>
          <p:cNvSpPr>
            <a:spLocks noGrp="1"/>
          </p:cNvSpPr>
          <p:nvPr>
            <p:ph type="sldNum" sz="quarter" idx="11"/>
          </p:nvPr>
        </p:nvSpPr>
        <p:spPr>
          <a:xfrm>
            <a:off x="7509048" y="6232227"/>
            <a:ext cx="2895600" cy="365125"/>
          </a:xfrm>
        </p:spPr>
        <p:txBody>
          <a:bodyPr/>
          <a:lstStyle/>
          <a:p>
            <a:pPr>
              <a:defRPr/>
            </a:pPr>
            <a:fld id="{3AB412C4-39DC-4731-8DCF-8D6E6FCF203A}" type="slidenum">
              <a:rPr lang="en-US" altLang="zh-TW" smtClean="0"/>
              <a:pPr>
                <a:defRPr/>
              </a:pPr>
              <a:t>11</a:t>
            </a:fld>
            <a:endParaRPr lang="en-US" altLang="zh-TW"/>
          </a:p>
        </p:txBody>
      </p:sp>
    </p:spTree>
    <p:extLst>
      <p:ext uri="{BB962C8B-B14F-4D97-AF65-F5344CB8AC3E}">
        <p14:creationId xmlns:p14="http://schemas.microsoft.com/office/powerpoint/2010/main" val="681134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
          <p:cNvSpPr>
            <a:spLocks noGrp="1"/>
          </p:cNvSpPr>
          <p:nvPr>
            <p:ph type="title" idx="4294967295"/>
          </p:nvPr>
        </p:nvSpPr>
        <p:spPr/>
        <p:txBody>
          <a:bodyPr/>
          <a:lstStyle/>
          <a:p>
            <a:r>
              <a:rPr kumimoji="1" lang="zh-TW" altLang="en-US" sz="4000" b="1" dirty="0" smtClean="0"/>
              <a:t>高等植物</a:t>
            </a:r>
          </a:p>
        </p:txBody>
      </p:sp>
      <p:sp>
        <p:nvSpPr>
          <p:cNvPr id="18435" name="Rectangle 11"/>
          <p:cNvSpPr>
            <a:spLocks noGrp="1"/>
          </p:cNvSpPr>
          <p:nvPr>
            <p:ph type="body" sz="half" idx="4294967295"/>
          </p:nvPr>
        </p:nvSpPr>
        <p:spPr>
          <a:xfrm>
            <a:off x="460887" y="1052736"/>
            <a:ext cx="4811661" cy="5000625"/>
          </a:xfrm>
        </p:spPr>
        <p:txBody>
          <a:bodyPr/>
          <a:lstStyle/>
          <a:p>
            <a:pPr>
              <a:lnSpc>
                <a:spcPct val="110000"/>
              </a:lnSpc>
            </a:pPr>
            <a:r>
              <a:rPr kumimoji="1" lang="zh-TW" altLang="en-US" sz="2400" dirty="0" smtClean="0">
                <a:solidFill>
                  <a:srgbClr val="FF0000"/>
                </a:solidFill>
                <a:latin typeface="Times New Roman" panose="02020603050405020304" pitchFamily="18" charset="0"/>
                <a:cs typeface="Times New Roman" panose="02020603050405020304" pitchFamily="18" charset="0"/>
              </a:rPr>
              <a:t>食用、吸入或接觸植物或其產物</a:t>
            </a:r>
          </a:p>
          <a:p>
            <a:pPr>
              <a:lnSpc>
                <a:spcPct val="110000"/>
              </a:lnSpc>
            </a:pPr>
            <a:r>
              <a:rPr kumimoji="1" lang="zh-TW" altLang="en-US" sz="2400" dirty="0" smtClean="0">
                <a:solidFill>
                  <a:srgbClr val="FF0000"/>
                </a:solidFill>
                <a:latin typeface="Times New Roman" panose="02020603050405020304" pitchFamily="18" charset="0"/>
                <a:cs typeface="Times New Roman" panose="02020603050405020304" pitchFamily="18" charset="0"/>
              </a:rPr>
              <a:t>吸入：花粉熱</a:t>
            </a:r>
          </a:p>
          <a:p>
            <a:pPr lvl="1">
              <a:lnSpc>
                <a:spcPct val="110000"/>
              </a:lnSpc>
            </a:pPr>
            <a:r>
              <a:rPr kumimoji="1" lang="zh-TW" altLang="en-US" sz="2000" dirty="0" smtClean="0">
                <a:latin typeface="Times New Roman" panose="02020603050405020304" pitchFamily="18" charset="0"/>
                <a:cs typeface="Times New Roman" panose="02020603050405020304" pitchFamily="18" charset="0"/>
              </a:rPr>
              <a:t>風媒花</a:t>
            </a:r>
          </a:p>
          <a:p>
            <a:pPr lvl="1">
              <a:lnSpc>
                <a:spcPct val="110000"/>
              </a:lnSpc>
            </a:pPr>
            <a:r>
              <a:rPr kumimoji="1" lang="zh-TW" altLang="en-US" sz="2000" dirty="0" smtClean="0">
                <a:latin typeface="Times New Roman" panose="02020603050405020304" pitchFamily="18" charset="0"/>
                <a:cs typeface="Times New Roman" panose="02020603050405020304" pitchFamily="18" charset="0"/>
              </a:rPr>
              <a:t>花粉→過敏原</a:t>
            </a:r>
          </a:p>
          <a:p>
            <a:pPr lvl="1">
              <a:lnSpc>
                <a:spcPct val="110000"/>
              </a:lnSpc>
            </a:pPr>
            <a:r>
              <a:rPr lang="zh-TW" altLang="en-US" sz="2000" dirty="0" smtClean="0">
                <a:latin typeface="Times New Roman" panose="02020603050405020304" pitchFamily="18" charset="0"/>
                <a:cs typeface="Times New Roman" panose="02020603050405020304" pitchFamily="18" charset="0"/>
              </a:rPr>
              <a:t>與過敏抗體</a:t>
            </a:r>
            <a:r>
              <a:rPr lang="en-US" altLang="zh-TW" sz="2000" dirty="0" err="1" smtClean="0">
                <a:latin typeface="Times New Roman" panose="02020603050405020304" pitchFamily="18" charset="0"/>
                <a:cs typeface="Times New Roman" panose="02020603050405020304" pitchFamily="18" charset="0"/>
              </a:rPr>
              <a:t>IgE</a:t>
            </a:r>
            <a:r>
              <a:rPr lang="zh-TW" altLang="en-US" sz="2000" dirty="0" smtClean="0">
                <a:latin typeface="Times New Roman" panose="02020603050405020304" pitchFamily="18" charset="0"/>
                <a:cs typeface="Times New Roman" panose="02020603050405020304" pitchFamily="18" charset="0"/>
              </a:rPr>
              <a:t>結合</a:t>
            </a:r>
            <a:r>
              <a:rPr kumimoji="1" lang="zh-TW" altLang="en-US" sz="2000" dirty="0" smtClean="0">
                <a:latin typeface="Times New Roman" panose="02020603050405020304" pitchFamily="18" charset="0"/>
                <a:cs typeface="Times New Roman" panose="02020603050405020304" pitchFamily="18" charset="0"/>
              </a:rPr>
              <a:t>→</a:t>
            </a:r>
            <a:r>
              <a:rPr lang="zh-TW" altLang="en-US" sz="2000" dirty="0" smtClean="0">
                <a:latin typeface="Times New Roman" panose="02020603050405020304" pitchFamily="18" charset="0"/>
                <a:cs typeface="Times New Roman" panose="02020603050405020304" pitchFamily="18" charset="0"/>
              </a:rPr>
              <a:t>組織胺、發炎介質</a:t>
            </a:r>
          </a:p>
          <a:p>
            <a:pPr lvl="1">
              <a:lnSpc>
                <a:spcPct val="110000"/>
              </a:lnSpc>
            </a:pPr>
            <a:r>
              <a:rPr lang="zh-TW" altLang="en-US" sz="2000" dirty="0" smtClean="0">
                <a:latin typeface="Times New Roman" panose="02020603050405020304" pitchFamily="18" charset="0"/>
                <a:cs typeface="Times New Roman" panose="02020603050405020304" pitchFamily="18" charset="0"/>
              </a:rPr>
              <a:t>過敏性鼻炎及過敏性結膜炎</a:t>
            </a:r>
          </a:p>
          <a:p>
            <a:pPr>
              <a:lnSpc>
                <a:spcPct val="110000"/>
              </a:lnSpc>
            </a:pPr>
            <a:r>
              <a:rPr lang="zh-TW" altLang="en-US" sz="2400" dirty="0" smtClean="0">
                <a:solidFill>
                  <a:srgbClr val="FF0000"/>
                </a:solidFill>
                <a:latin typeface="Times New Roman" panose="02020603050405020304" pitchFamily="18" charset="0"/>
                <a:cs typeface="Times New Roman" panose="02020603050405020304" pitchFamily="18" charset="0"/>
              </a:rPr>
              <a:t>接觸：乳膠過敏</a:t>
            </a:r>
          </a:p>
          <a:p>
            <a:pPr lvl="1">
              <a:lnSpc>
                <a:spcPct val="110000"/>
              </a:lnSpc>
            </a:pPr>
            <a:r>
              <a:rPr lang="zh-TW" altLang="en-US" sz="2000" dirty="0" smtClean="0">
                <a:latin typeface="Times New Roman" panose="02020603050405020304" pitchFamily="18" charset="0"/>
                <a:cs typeface="Times New Roman" panose="02020603050405020304" pitchFamily="18" charset="0"/>
              </a:rPr>
              <a:t>乳膠蛋白 </a:t>
            </a:r>
          </a:p>
          <a:p>
            <a:pPr lvl="1">
              <a:lnSpc>
                <a:spcPct val="110000"/>
              </a:lnSpc>
            </a:pPr>
            <a:r>
              <a:rPr lang="zh-TW" altLang="en-US" sz="2000" dirty="0" smtClean="0">
                <a:latin typeface="Times New Roman" panose="02020603050405020304" pitchFamily="18" charset="0"/>
                <a:cs typeface="Times New Roman" panose="02020603050405020304" pitchFamily="18" charset="0"/>
              </a:rPr>
              <a:t>皮膚癢、起水泡等過敏性皮膚炎</a:t>
            </a:r>
          </a:p>
          <a:p>
            <a:pPr lvl="1">
              <a:lnSpc>
                <a:spcPct val="110000"/>
              </a:lnSpc>
            </a:pPr>
            <a:r>
              <a:rPr lang="en-US" altLang="zh-TW" sz="2000" dirty="0" smtClean="0">
                <a:latin typeface="Times New Roman" panose="02020603050405020304" pitchFamily="18" charset="0"/>
                <a:cs typeface="Times New Roman" panose="02020603050405020304" pitchFamily="18" charset="0"/>
              </a:rPr>
              <a:t>1997</a:t>
            </a:r>
            <a:r>
              <a:rPr lang="zh-TW" altLang="en-US" sz="2000" dirty="0" smtClean="0">
                <a:latin typeface="Times New Roman" panose="02020603050405020304" pitchFamily="18" charset="0"/>
                <a:cs typeface="Times New Roman" panose="02020603050405020304" pitchFamily="18" charset="0"/>
              </a:rPr>
              <a:t>年：台大醫院：</a:t>
            </a:r>
            <a:r>
              <a:rPr lang="en-US" altLang="zh-TW" sz="2000" dirty="0" smtClean="0">
                <a:latin typeface="Times New Roman" panose="02020603050405020304" pitchFamily="18" charset="0"/>
                <a:cs typeface="Times New Roman" panose="02020603050405020304" pitchFamily="18" charset="0"/>
              </a:rPr>
              <a:t>6.8%</a:t>
            </a:r>
          </a:p>
          <a:p>
            <a:pPr lvl="1">
              <a:lnSpc>
                <a:spcPct val="110000"/>
              </a:lnSpc>
            </a:pPr>
            <a:r>
              <a:rPr lang="en-US" altLang="zh-TW" sz="2000" dirty="0" smtClean="0">
                <a:latin typeface="Times New Roman" panose="02020603050405020304" pitchFamily="18" charset="0"/>
                <a:cs typeface="Times New Roman" panose="02020603050405020304" pitchFamily="18" charset="0"/>
              </a:rPr>
              <a:t>1998</a:t>
            </a:r>
            <a:r>
              <a:rPr lang="zh-TW" altLang="en-US" sz="2000" dirty="0" smtClean="0">
                <a:latin typeface="Times New Roman" panose="02020603050405020304" pitchFamily="18" charset="0"/>
                <a:cs typeface="Times New Roman" panose="02020603050405020304" pitchFamily="18" charset="0"/>
              </a:rPr>
              <a:t>年：中部醫院：</a:t>
            </a:r>
            <a:r>
              <a:rPr lang="en-US" altLang="zh-TW" sz="2000" dirty="0" smtClean="0">
                <a:latin typeface="Times New Roman" panose="02020603050405020304" pitchFamily="18" charset="0"/>
                <a:cs typeface="Times New Roman" panose="02020603050405020304" pitchFamily="18" charset="0"/>
              </a:rPr>
              <a:t>8.25%</a:t>
            </a:r>
          </a:p>
        </p:txBody>
      </p:sp>
      <p:pic>
        <p:nvPicPr>
          <p:cNvPr id="18436" name="Picture 3"/>
          <p:cNvPicPr>
            <a:picLocks noGrp="1" noChangeAspect="1" noChangeArrowheads="1"/>
          </p:cNvPicPr>
          <p:nvPr>
            <p:ph type="clipArt" sz="half" idx="1"/>
          </p:nvPr>
        </p:nvPicPr>
        <p:blipFill>
          <a:blip r:embed="rId3" cstate="print"/>
          <a:srcRect/>
          <a:stretch>
            <a:fillRect/>
          </a:stretch>
        </p:blipFill>
        <p:spPr>
          <a:xfrm>
            <a:off x="7220564" y="4581128"/>
            <a:ext cx="1671484" cy="1609725"/>
          </a:xfrm>
          <a:noFill/>
        </p:spPr>
      </p:pic>
      <p:pic>
        <p:nvPicPr>
          <p:cNvPr id="18438" name="Picture 17" descr="1175828999"/>
          <p:cNvPicPr>
            <a:picLocks noChangeAspect="1" noChangeArrowheads="1"/>
          </p:cNvPicPr>
          <p:nvPr/>
        </p:nvPicPr>
        <p:blipFill>
          <a:blip r:embed="rId4" cstate="print"/>
          <a:srcRect/>
          <a:stretch>
            <a:fillRect/>
          </a:stretch>
        </p:blipFill>
        <p:spPr bwMode="auto">
          <a:xfrm>
            <a:off x="6228184" y="-99392"/>
            <a:ext cx="2877471" cy="4240213"/>
          </a:xfrm>
          <a:prstGeom prst="rect">
            <a:avLst/>
          </a:prstGeom>
          <a:noFill/>
          <a:ln w="9525">
            <a:noFill/>
            <a:miter lim="800000"/>
            <a:headEnd/>
            <a:tailEnd/>
          </a:ln>
        </p:spPr>
      </p:pic>
      <p:pic>
        <p:nvPicPr>
          <p:cNvPr id="18439" name="Picture 19" descr="0">
            <a:hlinkClick r:id="rId5"/>
          </p:cNvPr>
          <p:cNvPicPr>
            <a:picLocks noChangeAspect="1" noChangeArrowheads="1"/>
          </p:cNvPicPr>
          <p:nvPr/>
        </p:nvPicPr>
        <p:blipFill>
          <a:blip r:embed="rId6" cstate="print"/>
          <a:srcRect/>
          <a:stretch>
            <a:fillRect/>
          </a:stretch>
        </p:blipFill>
        <p:spPr bwMode="auto">
          <a:xfrm>
            <a:off x="5470731" y="3357563"/>
            <a:ext cx="1568552" cy="2449512"/>
          </a:xfrm>
          <a:prstGeom prst="rect">
            <a:avLst/>
          </a:prstGeom>
          <a:noFill/>
          <a:ln w="9525">
            <a:noFill/>
            <a:miter lim="800000"/>
            <a:headEnd/>
            <a:tailEnd/>
          </a:ln>
        </p:spPr>
      </p:pic>
      <p:sp>
        <p:nvSpPr>
          <p:cNvPr id="23560" name="Rectangle 20"/>
          <p:cNvSpPr>
            <a:spLocks noChangeArrowheads="1"/>
          </p:cNvSpPr>
          <p:nvPr/>
        </p:nvSpPr>
        <p:spPr bwMode="auto">
          <a:xfrm>
            <a:off x="8305186" y="4221088"/>
            <a:ext cx="647613" cy="369974"/>
          </a:xfrm>
          <a:prstGeom prst="rect">
            <a:avLst/>
          </a:prstGeom>
          <a:noFill/>
          <a:ln w="9525">
            <a:noFill/>
            <a:miter lim="800000"/>
            <a:headEnd/>
            <a:tailEnd/>
          </a:ln>
        </p:spPr>
        <p:txBody>
          <a:bodyPr wrap="none" lIns="92075" tIns="46038" rIns="92075" bIns="46038">
            <a:spAutoFit/>
          </a:bodyPr>
          <a:lstStyle/>
          <a:p>
            <a:pPr>
              <a:defRPr/>
            </a:pPr>
            <a:r>
              <a:rPr lang="zh-TW" altLang="en-US" b="0" dirty="0">
                <a:latin typeface="標楷體" panose="03000509000000000000" pitchFamily="65" charset="-120"/>
                <a:ea typeface="標楷體" panose="03000509000000000000" pitchFamily="65" charset="-120"/>
              </a:rPr>
              <a:t>杉木</a:t>
            </a:r>
          </a:p>
        </p:txBody>
      </p:sp>
      <p:sp>
        <p:nvSpPr>
          <p:cNvPr id="23561" name="Rectangle 21"/>
          <p:cNvSpPr>
            <a:spLocks noChangeArrowheads="1"/>
          </p:cNvSpPr>
          <p:nvPr/>
        </p:nvSpPr>
        <p:spPr bwMode="auto">
          <a:xfrm>
            <a:off x="6369460" y="5805264"/>
            <a:ext cx="620661" cy="646973"/>
          </a:xfrm>
          <a:prstGeom prst="rect">
            <a:avLst/>
          </a:prstGeom>
          <a:noFill/>
          <a:ln w="9525">
            <a:noFill/>
            <a:miter lim="800000"/>
            <a:headEnd/>
            <a:tailEnd/>
          </a:ln>
        </p:spPr>
        <p:txBody>
          <a:bodyPr lIns="92075" tIns="46038" rIns="92075" bIns="46038">
            <a:spAutoFit/>
          </a:bodyPr>
          <a:lstStyle/>
          <a:p>
            <a:pPr>
              <a:defRPr/>
            </a:pPr>
            <a:r>
              <a:rPr lang="zh-TW" altLang="en-US" b="0" dirty="0">
                <a:latin typeface="標楷體" panose="03000509000000000000" pitchFamily="65" charset="-120"/>
                <a:ea typeface="標楷體" panose="03000509000000000000" pitchFamily="65" charset="-120"/>
              </a:rPr>
              <a:t>豕草</a:t>
            </a:r>
          </a:p>
        </p:txBody>
      </p:sp>
      <p:sp>
        <p:nvSpPr>
          <p:cNvPr id="9" name="投影片編號版面配置區 8"/>
          <p:cNvSpPr>
            <a:spLocks noGrp="1"/>
          </p:cNvSpPr>
          <p:nvPr>
            <p:ph type="sldNum" sz="quarter" idx="11"/>
          </p:nvPr>
        </p:nvSpPr>
        <p:spPr>
          <a:xfrm>
            <a:off x="7437040" y="6225721"/>
            <a:ext cx="2895600" cy="365125"/>
          </a:xfrm>
        </p:spPr>
        <p:txBody>
          <a:bodyPr/>
          <a:lstStyle/>
          <a:p>
            <a:pPr>
              <a:defRPr/>
            </a:pPr>
            <a:fld id="{C7A363E4-0B97-4E2A-B537-EE1B756C1ABB}" type="slidenum">
              <a:rPr lang="en-US" altLang="zh-TW" smtClean="0"/>
              <a:pPr>
                <a:defRPr/>
              </a:pPr>
              <a:t>12</a:t>
            </a:fld>
            <a:endParaRPr lang="en-US" altLang="zh-TW" dirty="0"/>
          </a:p>
        </p:txBody>
      </p:sp>
    </p:spTree>
    <p:extLst>
      <p:ext uri="{BB962C8B-B14F-4D97-AF65-F5344CB8AC3E}">
        <p14:creationId xmlns:p14="http://schemas.microsoft.com/office/powerpoint/2010/main" val="4117384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7"/>
          <p:cNvSpPr>
            <a:spLocks noGrp="1"/>
          </p:cNvSpPr>
          <p:nvPr>
            <p:ph type="title"/>
          </p:nvPr>
        </p:nvSpPr>
        <p:spPr/>
        <p:txBody>
          <a:bodyPr/>
          <a:lstStyle/>
          <a:p>
            <a:r>
              <a:rPr lang="zh-TW" altLang="en-US" sz="4000" b="1" smtClean="0">
                <a:latin typeface="Arial" charset="0"/>
              </a:rPr>
              <a:t>高等動物</a:t>
            </a:r>
            <a:endParaRPr lang="zh-TW" altLang="en-US" sz="4000" b="1" smtClean="0"/>
          </a:p>
        </p:txBody>
      </p:sp>
      <p:sp>
        <p:nvSpPr>
          <p:cNvPr id="19459" name="內容版面配置區 8"/>
          <p:cNvSpPr>
            <a:spLocks noGrp="1"/>
          </p:cNvSpPr>
          <p:nvPr>
            <p:ph idx="1"/>
          </p:nvPr>
        </p:nvSpPr>
        <p:spPr/>
        <p:txBody>
          <a:bodyPr/>
          <a:lstStyle/>
          <a:p>
            <a:pPr>
              <a:lnSpc>
                <a:spcPct val="120000"/>
              </a:lnSpc>
              <a:buFontTx/>
              <a:buChar char="•"/>
            </a:pPr>
            <a:r>
              <a:rPr lang="zh-TW" altLang="en-US" sz="2600" smtClean="0">
                <a:latin typeface="Arial" charset="0"/>
              </a:rPr>
              <a:t>來源：</a:t>
            </a:r>
          </a:p>
          <a:p>
            <a:pPr lvl="1">
              <a:lnSpc>
                <a:spcPct val="120000"/>
              </a:lnSpc>
              <a:buFontTx/>
              <a:buChar char="•"/>
            </a:pPr>
            <a:r>
              <a:rPr lang="zh-TW" altLang="en-US" sz="2600" smtClean="0">
                <a:latin typeface="Arial" charset="0"/>
              </a:rPr>
              <a:t>寵物或實驗動物</a:t>
            </a:r>
          </a:p>
          <a:p>
            <a:pPr lvl="1">
              <a:lnSpc>
                <a:spcPct val="120000"/>
              </a:lnSpc>
              <a:buFontTx/>
              <a:buChar char="•"/>
            </a:pPr>
            <a:r>
              <a:rPr lang="zh-TW" altLang="en-US" sz="2600" smtClean="0">
                <a:latin typeface="Arial" charset="0"/>
              </a:rPr>
              <a:t>鼠、兔、貓、狗、猴等</a:t>
            </a:r>
          </a:p>
          <a:p>
            <a:pPr>
              <a:lnSpc>
                <a:spcPct val="120000"/>
              </a:lnSpc>
              <a:buFontTx/>
              <a:buChar char="•"/>
            </a:pPr>
            <a:r>
              <a:rPr lang="zh-TW" altLang="en-US" sz="2600" smtClean="0">
                <a:latin typeface="Arial" charset="0"/>
              </a:rPr>
              <a:t>造成風險的途徑與方式：</a:t>
            </a:r>
          </a:p>
          <a:p>
            <a:pPr lvl="1">
              <a:lnSpc>
                <a:spcPct val="120000"/>
              </a:lnSpc>
              <a:buFontTx/>
              <a:buChar char="•"/>
            </a:pPr>
            <a:r>
              <a:rPr lang="zh-TW" altLang="en-US" sz="2600" smtClean="0">
                <a:solidFill>
                  <a:srgbClr val="FF0000"/>
                </a:solidFill>
                <a:latin typeface="Arial" charset="0"/>
              </a:rPr>
              <a:t>動物咬傷</a:t>
            </a:r>
          </a:p>
          <a:p>
            <a:pPr lvl="1">
              <a:lnSpc>
                <a:spcPct val="120000"/>
              </a:lnSpc>
              <a:buFontTx/>
              <a:buChar char="•"/>
            </a:pPr>
            <a:r>
              <a:rPr lang="zh-TW" altLang="en-US" sz="2600" smtClean="0">
                <a:solidFill>
                  <a:srgbClr val="FF0000"/>
                </a:solidFill>
                <a:latin typeface="Arial" charset="0"/>
              </a:rPr>
              <a:t>皮屑</a:t>
            </a:r>
          </a:p>
          <a:p>
            <a:pPr lvl="1">
              <a:lnSpc>
                <a:spcPct val="120000"/>
              </a:lnSpc>
              <a:buFontTx/>
              <a:buChar char="•"/>
            </a:pPr>
            <a:r>
              <a:rPr lang="zh-TW" altLang="en-US" sz="2600" smtClean="0">
                <a:solidFill>
                  <a:srgbClr val="FF0000"/>
                </a:solidFill>
                <a:latin typeface="Arial" charset="0"/>
              </a:rPr>
              <a:t>寄生於寵物身上的節肢動物</a:t>
            </a:r>
          </a:p>
          <a:p>
            <a:pPr>
              <a:lnSpc>
                <a:spcPct val="120000"/>
              </a:lnSpc>
              <a:buFontTx/>
              <a:buChar char="•"/>
            </a:pPr>
            <a:r>
              <a:rPr lang="zh-TW" altLang="en-US" sz="2600" smtClean="0">
                <a:latin typeface="Arial" charset="0"/>
              </a:rPr>
              <a:t>人畜共同傳染病（如：狂犬病）</a:t>
            </a:r>
            <a:endParaRPr lang="en-US" altLang="zh-TW" sz="2600" smtClean="0"/>
          </a:p>
        </p:txBody>
      </p:sp>
      <p:pic>
        <p:nvPicPr>
          <p:cNvPr id="19461" name="Picture 11" descr="投影片1"/>
          <p:cNvPicPr>
            <a:picLocks noChangeAspect="1" noChangeArrowheads="1"/>
          </p:cNvPicPr>
          <p:nvPr/>
        </p:nvPicPr>
        <p:blipFill>
          <a:blip r:embed="rId3" cstate="print"/>
          <a:srcRect/>
          <a:stretch>
            <a:fillRect/>
          </a:stretch>
        </p:blipFill>
        <p:spPr bwMode="auto">
          <a:xfrm>
            <a:off x="5060541" y="1844824"/>
            <a:ext cx="3594919" cy="2874963"/>
          </a:xfrm>
          <a:prstGeom prst="rect">
            <a:avLst/>
          </a:prstGeom>
          <a:noFill/>
          <a:ln w="9525">
            <a:noFill/>
            <a:miter lim="800000"/>
            <a:headEnd/>
            <a:tailEnd/>
          </a:ln>
        </p:spPr>
      </p:pic>
      <p:sp>
        <p:nvSpPr>
          <p:cNvPr id="5" name="投影片編號版面配置區 4"/>
          <p:cNvSpPr>
            <a:spLocks noGrp="1"/>
          </p:cNvSpPr>
          <p:nvPr>
            <p:ph type="sldNum" sz="quarter" idx="11"/>
          </p:nvPr>
        </p:nvSpPr>
        <p:spPr>
          <a:xfrm>
            <a:off x="7437040" y="6232227"/>
            <a:ext cx="2895600" cy="365125"/>
          </a:xfrm>
        </p:spPr>
        <p:txBody>
          <a:bodyPr/>
          <a:lstStyle/>
          <a:p>
            <a:pPr>
              <a:defRPr/>
            </a:pPr>
            <a:fld id="{3AB412C4-39DC-4731-8DCF-8D6E6FCF203A}" type="slidenum">
              <a:rPr lang="en-US" altLang="zh-TW" smtClean="0"/>
              <a:pPr>
                <a:defRPr/>
              </a:pPr>
              <a:t>13</a:t>
            </a:fld>
            <a:endParaRPr lang="en-US" altLang="zh-TW"/>
          </a:p>
        </p:txBody>
      </p:sp>
    </p:spTree>
    <p:extLst>
      <p:ext uri="{BB962C8B-B14F-4D97-AF65-F5344CB8AC3E}">
        <p14:creationId xmlns:p14="http://schemas.microsoft.com/office/powerpoint/2010/main" val="662598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6"/>
          <p:cNvSpPr>
            <a:spLocks noGrp="1"/>
          </p:cNvSpPr>
          <p:nvPr>
            <p:ph type="title"/>
          </p:nvPr>
        </p:nvSpPr>
        <p:spPr/>
        <p:txBody>
          <a:bodyPr/>
          <a:lstStyle/>
          <a:p>
            <a:r>
              <a:rPr lang="zh-TW" altLang="en-US" sz="4000" b="1" smtClean="0"/>
              <a:t>節肢動物</a:t>
            </a:r>
          </a:p>
        </p:txBody>
      </p:sp>
      <p:pic>
        <p:nvPicPr>
          <p:cNvPr id="20484" name="Picture 2"/>
          <p:cNvPicPr>
            <a:picLocks noChangeAspect="1" noChangeArrowheads="1"/>
          </p:cNvPicPr>
          <p:nvPr/>
        </p:nvPicPr>
        <p:blipFill>
          <a:blip r:embed="rId3" cstate="print"/>
          <a:srcRect/>
          <a:stretch>
            <a:fillRect/>
          </a:stretch>
        </p:blipFill>
        <p:spPr bwMode="auto">
          <a:xfrm>
            <a:off x="2203040" y="4365104"/>
            <a:ext cx="903339" cy="1655762"/>
          </a:xfrm>
          <a:prstGeom prst="rect">
            <a:avLst/>
          </a:prstGeom>
          <a:noFill/>
          <a:ln w="9525">
            <a:noFill/>
            <a:miter lim="800000"/>
            <a:headEnd/>
            <a:tailEnd/>
          </a:ln>
        </p:spPr>
      </p:pic>
      <p:sp>
        <p:nvSpPr>
          <p:cNvPr id="20485" name="Text Box 5"/>
          <p:cNvSpPr txBox="1">
            <a:spLocks noChangeArrowheads="1"/>
          </p:cNvSpPr>
          <p:nvPr/>
        </p:nvSpPr>
        <p:spPr bwMode="auto">
          <a:xfrm>
            <a:off x="3071045" y="1897064"/>
            <a:ext cx="184355" cy="579437"/>
          </a:xfrm>
          <a:prstGeom prst="rect">
            <a:avLst/>
          </a:prstGeom>
          <a:noFill/>
          <a:ln w="9525">
            <a:noFill/>
            <a:miter lim="800000"/>
            <a:headEnd/>
            <a:tailEnd/>
          </a:ln>
        </p:spPr>
        <p:txBody>
          <a:bodyPr>
            <a:spAutoFit/>
          </a:bodyPr>
          <a:lstStyle/>
          <a:p>
            <a:pPr>
              <a:spcBef>
                <a:spcPct val="50000"/>
              </a:spcBef>
            </a:pPr>
            <a:endParaRPr lang="zh-TW" altLang="zh-TW" sz="3200" b="0">
              <a:latin typeface="Times New Roman" pitchFamily="18" charset="0"/>
              <a:ea typeface="華康新儷粗黑" pitchFamily="34" charset="-120"/>
            </a:endParaRPr>
          </a:p>
        </p:txBody>
      </p:sp>
      <p:sp>
        <p:nvSpPr>
          <p:cNvPr id="20486" name="Text Box 6"/>
          <p:cNvSpPr txBox="1">
            <a:spLocks noChangeArrowheads="1"/>
          </p:cNvSpPr>
          <p:nvPr/>
        </p:nvSpPr>
        <p:spPr bwMode="auto">
          <a:xfrm>
            <a:off x="2057093" y="3273425"/>
            <a:ext cx="184731" cy="461665"/>
          </a:xfrm>
          <a:prstGeom prst="rect">
            <a:avLst/>
          </a:prstGeom>
          <a:noFill/>
          <a:ln w="9525">
            <a:noFill/>
            <a:miter lim="800000"/>
            <a:headEnd/>
            <a:tailEnd/>
          </a:ln>
        </p:spPr>
        <p:txBody>
          <a:bodyPr wrap="none">
            <a:spAutoFit/>
          </a:bodyPr>
          <a:lstStyle/>
          <a:p>
            <a:endParaRPr lang="zh-TW" altLang="zh-TW" sz="2400" b="0" dirty="0">
              <a:latin typeface="Times New Roman" pitchFamily="18" charset="0"/>
              <a:ea typeface="標楷體" panose="03000509000000000000" pitchFamily="65" charset="-120"/>
            </a:endParaRPr>
          </a:p>
        </p:txBody>
      </p:sp>
      <p:sp>
        <p:nvSpPr>
          <p:cNvPr id="20487" name="Text Box 8"/>
          <p:cNvSpPr txBox="1">
            <a:spLocks noChangeArrowheads="1"/>
          </p:cNvSpPr>
          <p:nvPr/>
        </p:nvSpPr>
        <p:spPr bwMode="auto">
          <a:xfrm>
            <a:off x="3567266" y="1844675"/>
            <a:ext cx="184731" cy="523220"/>
          </a:xfrm>
          <a:prstGeom prst="rect">
            <a:avLst/>
          </a:prstGeom>
          <a:noFill/>
          <a:ln w="9525">
            <a:noFill/>
            <a:miter lim="800000"/>
            <a:headEnd/>
            <a:tailEnd/>
          </a:ln>
        </p:spPr>
        <p:txBody>
          <a:bodyPr wrap="none">
            <a:spAutoFit/>
          </a:bodyPr>
          <a:lstStyle/>
          <a:p>
            <a:endParaRPr lang="zh-TW" altLang="zh-TW" sz="2800" b="0">
              <a:latin typeface="Times New Roman" pitchFamily="18" charset="0"/>
              <a:ea typeface="華康新儷粗黑" pitchFamily="34" charset="-120"/>
            </a:endParaRPr>
          </a:p>
        </p:txBody>
      </p:sp>
      <p:pic>
        <p:nvPicPr>
          <p:cNvPr id="20488" name="Picture 10"/>
          <p:cNvPicPr>
            <a:picLocks noChangeAspect="1" noChangeArrowheads="1"/>
          </p:cNvPicPr>
          <p:nvPr/>
        </p:nvPicPr>
        <p:blipFill>
          <a:blip r:embed="rId4" cstate="print"/>
          <a:srcRect/>
          <a:stretch>
            <a:fillRect/>
          </a:stretch>
        </p:blipFill>
        <p:spPr bwMode="auto">
          <a:xfrm>
            <a:off x="6314154" y="4509120"/>
            <a:ext cx="1190625" cy="1511300"/>
          </a:xfrm>
          <a:prstGeom prst="rect">
            <a:avLst/>
          </a:prstGeom>
          <a:noFill/>
          <a:ln w="9525">
            <a:noFill/>
            <a:miter lim="800000"/>
            <a:headEnd/>
            <a:tailEnd/>
          </a:ln>
        </p:spPr>
      </p:pic>
      <p:graphicFrame>
        <p:nvGraphicFramePr>
          <p:cNvPr id="24621" name="Group 45"/>
          <p:cNvGraphicFramePr>
            <a:graphicFrameLocks noGrp="1"/>
          </p:cNvGraphicFramePr>
          <p:nvPr>
            <p:extLst>
              <p:ext uri="{D42A27DB-BD31-4B8C-83A1-F6EECF244321}">
                <p14:modId xmlns:p14="http://schemas.microsoft.com/office/powerpoint/2010/main" val="3423742838"/>
              </p:ext>
            </p:extLst>
          </p:nvPr>
        </p:nvGraphicFramePr>
        <p:xfrm>
          <a:off x="251952" y="1267321"/>
          <a:ext cx="8570964" cy="3025775"/>
        </p:xfrm>
        <a:graphic>
          <a:graphicData uri="http://schemas.openxmlformats.org/drawingml/2006/table">
            <a:tbl>
              <a:tblPr/>
              <a:tblGrid>
                <a:gridCol w="1602351"/>
                <a:gridCol w="1464084"/>
                <a:gridCol w="1462548"/>
                <a:gridCol w="1394952"/>
                <a:gridCol w="1331964"/>
                <a:gridCol w="1315065"/>
              </a:tblGrid>
              <a:tr h="62237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dirty="0" smtClean="0">
                          <a:ln>
                            <a:noFill/>
                          </a:ln>
                          <a:solidFill>
                            <a:schemeClr val="tx1"/>
                          </a:solidFill>
                          <a:effectLst/>
                          <a:latin typeface="Times New Roman" pitchFamily="18" charset="0"/>
                          <a:ea typeface="標楷體" pitchFamily="65" charset="-120"/>
                        </a:rPr>
                        <a:t>節肢動物</a:t>
                      </a:r>
                    </a:p>
                  </a:txBody>
                  <a:tcPr marL="89105" marR="89105" marT="46044" marB="4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蝨</a:t>
                      </a:r>
                    </a:p>
                  </a:txBody>
                  <a:tcPr marL="89105" marR="89105" marT="46044" marB="4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dirty="0" smtClean="0">
                          <a:ln>
                            <a:noFill/>
                          </a:ln>
                          <a:solidFill>
                            <a:schemeClr val="tx1"/>
                          </a:solidFill>
                          <a:effectLst/>
                          <a:latin typeface="Times New Roman" pitchFamily="18" charset="0"/>
                          <a:ea typeface="標楷體" pitchFamily="65" charset="-120"/>
                        </a:rPr>
                        <a:t>蜱</a:t>
                      </a:r>
                    </a:p>
                  </a:txBody>
                  <a:tcPr marL="89105" marR="89105" marT="46044" marB="4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蚤</a:t>
                      </a:r>
                    </a:p>
                  </a:txBody>
                  <a:tcPr marL="89105" marR="89105" marT="46044" marB="4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smtClean="0">
                          <a:ln>
                            <a:noFill/>
                          </a:ln>
                          <a:solidFill>
                            <a:srgbClr val="FF0000"/>
                          </a:solidFill>
                          <a:effectLst/>
                          <a:latin typeface="Times New Roman" pitchFamily="18" charset="0"/>
                          <a:ea typeface="標楷體" pitchFamily="65" charset="-120"/>
                        </a:rPr>
                        <a:t>蟎</a:t>
                      </a:r>
                    </a:p>
                  </a:txBody>
                  <a:tcPr marL="89105" marR="89105" marT="46044" marB="4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蟑螂</a:t>
                      </a:r>
                    </a:p>
                  </a:txBody>
                  <a:tcPr marL="89105" marR="89105" marT="46044" marB="460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240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宿主</a:t>
                      </a:r>
                    </a:p>
                  </a:txBody>
                  <a:tcPr marL="89105" marR="89105" marT="46044" marB="4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人類、狗等</a:t>
                      </a:r>
                    </a:p>
                  </a:txBody>
                  <a:tcPr marL="89105" marR="89105" marT="46044" marB="4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人類、狗等</a:t>
                      </a:r>
                    </a:p>
                  </a:txBody>
                  <a:tcPr marL="89105" marR="89105" marT="46044" marB="4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人類、鼠、貓等</a:t>
                      </a:r>
                    </a:p>
                  </a:txBody>
                  <a:tcPr marL="89105" marR="89105" marT="46044" marB="4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2800" b="0" i="0" u="none" strike="noStrike" cap="none" normalizeH="0" baseline="0" smtClean="0">
                        <a:ln>
                          <a:noFill/>
                        </a:ln>
                        <a:solidFill>
                          <a:schemeClr val="tx1"/>
                        </a:solidFill>
                        <a:effectLst/>
                        <a:latin typeface="Times New Roman" pitchFamily="18" charset="0"/>
                        <a:ea typeface="標楷體" pitchFamily="65" charset="-12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2800" b="0" i="0" u="none" strike="noStrike" cap="none" normalizeH="0" baseline="0" smtClean="0">
                        <a:ln>
                          <a:noFill/>
                        </a:ln>
                        <a:solidFill>
                          <a:schemeClr val="tx1"/>
                        </a:solidFill>
                        <a:effectLst/>
                        <a:latin typeface="Times New Roman" pitchFamily="18" charset="0"/>
                        <a:ea typeface="標楷體" pitchFamily="65" charset="-120"/>
                      </a:endParaRPr>
                    </a:p>
                  </a:txBody>
                  <a:tcPr marL="89105" marR="89105" marT="46044" marB="4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2800" b="0" i="0" u="none" strike="noStrike" cap="none" normalizeH="0" baseline="0" smtClean="0">
                        <a:ln>
                          <a:noFill/>
                        </a:ln>
                        <a:solidFill>
                          <a:schemeClr val="tx1"/>
                        </a:solidFill>
                        <a:effectLst/>
                        <a:latin typeface="Times New Roman" pitchFamily="18" charset="0"/>
                        <a:ea typeface="標楷體" pitchFamily="65" charset="-120"/>
                      </a:endParaRPr>
                    </a:p>
                  </a:txBody>
                  <a:tcPr marL="89105" marR="89105" marT="46044" marB="460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98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smtClean="0">
                          <a:ln>
                            <a:noFill/>
                          </a:ln>
                          <a:solidFill>
                            <a:schemeClr val="tx1"/>
                          </a:solidFill>
                          <a:effectLst/>
                          <a:latin typeface="Times New Roman" pitchFamily="18" charset="0"/>
                          <a:ea typeface="標楷體" pitchFamily="65" charset="-120"/>
                        </a:rPr>
                        <a:t>傳播方式</a:t>
                      </a:r>
                    </a:p>
                  </a:txBody>
                  <a:tcPr marL="89105" marR="89105" marT="46044" marB="4604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smtClean="0">
                          <a:ln>
                            <a:noFill/>
                          </a:ln>
                          <a:solidFill>
                            <a:srgbClr val="FF0000"/>
                          </a:solidFill>
                          <a:effectLst/>
                          <a:latin typeface="Times New Roman" pitchFamily="18" charset="0"/>
                          <a:ea typeface="標楷體" pitchFamily="65" charset="-120"/>
                        </a:rPr>
                        <a:t>叮咬</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zh-TW" altLang="en-US" sz="2800" b="0" i="0" u="none" strike="noStrike" cap="none" normalizeH="0" baseline="0" smtClean="0">
                        <a:ln>
                          <a:noFill/>
                        </a:ln>
                        <a:solidFill>
                          <a:srgbClr val="FF0000"/>
                        </a:solidFill>
                        <a:effectLst/>
                        <a:latin typeface="Times New Roman" pitchFamily="18" charset="0"/>
                        <a:ea typeface="標楷體" pitchFamily="65" charset="-120"/>
                      </a:endParaRPr>
                    </a:p>
                  </a:txBody>
                  <a:tcPr marL="89105" marR="89105" marT="46044" marB="460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0" i="0" u="none" strike="noStrike" cap="none" normalizeH="0" baseline="0" dirty="0" smtClean="0">
                          <a:ln>
                            <a:noFill/>
                          </a:ln>
                          <a:solidFill>
                            <a:srgbClr val="FF0000"/>
                          </a:solidFill>
                          <a:effectLst/>
                          <a:latin typeface="Times New Roman" pitchFamily="18" charset="0"/>
                          <a:ea typeface="標楷體" pitchFamily="65" charset="-120"/>
                        </a:rPr>
                        <a:t>排泄物、軀殼的碎片</a:t>
                      </a:r>
                    </a:p>
                  </a:txBody>
                  <a:tcPr marL="89105" marR="89105" marT="46044" marB="460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bl>
          </a:graphicData>
        </a:graphic>
      </p:graphicFrame>
      <p:pic>
        <p:nvPicPr>
          <p:cNvPr id="20516" name="Picture 85" descr="檢視完整大小圖片">
            <a:hlinkClick r:id="rId5"/>
          </p:cNvPr>
          <p:cNvPicPr>
            <a:picLocks noChangeAspect="1" noChangeArrowheads="1"/>
          </p:cNvPicPr>
          <p:nvPr/>
        </p:nvPicPr>
        <p:blipFill>
          <a:blip r:embed="rId6" cstate="print"/>
          <a:srcRect/>
          <a:stretch>
            <a:fillRect/>
          </a:stretch>
        </p:blipFill>
        <p:spPr bwMode="auto">
          <a:xfrm>
            <a:off x="3387521" y="4581128"/>
            <a:ext cx="1184479" cy="1065213"/>
          </a:xfrm>
          <a:prstGeom prst="rect">
            <a:avLst/>
          </a:prstGeom>
          <a:noFill/>
          <a:ln w="9525">
            <a:noFill/>
            <a:miter lim="800000"/>
            <a:headEnd/>
            <a:tailEnd/>
          </a:ln>
        </p:spPr>
      </p:pic>
      <p:pic>
        <p:nvPicPr>
          <p:cNvPr id="20517" name="Picture 87" descr="進入標準尺寸的圖片">
            <a:hlinkClick r:id="rId7"/>
          </p:cNvPr>
          <p:cNvPicPr>
            <a:picLocks noChangeAspect="1" noChangeArrowheads="1"/>
          </p:cNvPicPr>
          <p:nvPr/>
        </p:nvPicPr>
        <p:blipFill>
          <a:blip r:embed="rId8" cstate="print"/>
          <a:srcRect/>
          <a:stretch>
            <a:fillRect/>
          </a:stretch>
        </p:blipFill>
        <p:spPr bwMode="auto">
          <a:xfrm>
            <a:off x="4989871" y="4581128"/>
            <a:ext cx="1152218" cy="1000125"/>
          </a:xfrm>
          <a:prstGeom prst="rect">
            <a:avLst/>
          </a:prstGeom>
          <a:noFill/>
          <a:ln w="9525">
            <a:noFill/>
            <a:miter lim="800000"/>
            <a:headEnd/>
            <a:tailEnd/>
          </a:ln>
        </p:spPr>
      </p:pic>
      <p:pic>
        <p:nvPicPr>
          <p:cNvPr id="20518" name="Picture 89" descr="進入標準尺寸的圖片">
            <a:hlinkClick r:id="rId9"/>
          </p:cNvPr>
          <p:cNvPicPr>
            <a:picLocks noChangeAspect="1" noChangeArrowheads="1"/>
          </p:cNvPicPr>
          <p:nvPr/>
        </p:nvPicPr>
        <p:blipFill>
          <a:blip r:embed="rId10" cstate="print"/>
          <a:srcRect/>
          <a:stretch>
            <a:fillRect/>
          </a:stretch>
        </p:blipFill>
        <p:spPr bwMode="auto">
          <a:xfrm>
            <a:off x="7638436" y="5013326"/>
            <a:ext cx="1244395" cy="942975"/>
          </a:xfrm>
          <a:prstGeom prst="rect">
            <a:avLst/>
          </a:prstGeom>
          <a:noFill/>
          <a:ln w="9525">
            <a:noFill/>
            <a:miter lim="800000"/>
            <a:headEnd/>
            <a:tailEnd/>
          </a:ln>
        </p:spPr>
      </p:pic>
      <p:sp>
        <p:nvSpPr>
          <p:cNvPr id="25639" name="Rectangle 182"/>
          <p:cNvSpPr>
            <a:spLocks noChangeArrowheads="1"/>
          </p:cNvSpPr>
          <p:nvPr/>
        </p:nvSpPr>
        <p:spPr bwMode="auto">
          <a:xfrm>
            <a:off x="3736258" y="5805264"/>
            <a:ext cx="399435" cy="366713"/>
          </a:xfrm>
          <a:prstGeom prst="rect">
            <a:avLst/>
          </a:prstGeom>
          <a:noFill/>
          <a:ln w="9525">
            <a:noFill/>
            <a:miter lim="800000"/>
            <a:headEnd/>
            <a:tailEnd/>
          </a:ln>
        </p:spPr>
        <p:txBody>
          <a:bodyPr lIns="92075" tIns="46038" rIns="92075" bIns="46038">
            <a:spAutoFit/>
          </a:bodyPr>
          <a:lstStyle/>
          <a:p>
            <a:pPr>
              <a:defRPr/>
            </a:pPr>
            <a:r>
              <a:rPr kumimoji="0" lang="zh-TW" altLang="en-US" b="0" dirty="0">
                <a:latin typeface="標楷體" panose="03000509000000000000" pitchFamily="65" charset="-120"/>
                <a:ea typeface="標楷體" panose="03000509000000000000" pitchFamily="65" charset="-120"/>
              </a:rPr>
              <a:t>蜱</a:t>
            </a:r>
          </a:p>
        </p:txBody>
      </p:sp>
      <p:sp>
        <p:nvSpPr>
          <p:cNvPr id="25640" name="Rectangle 183"/>
          <p:cNvSpPr>
            <a:spLocks noChangeArrowheads="1"/>
          </p:cNvSpPr>
          <p:nvPr/>
        </p:nvSpPr>
        <p:spPr bwMode="auto">
          <a:xfrm>
            <a:off x="5338610" y="5733256"/>
            <a:ext cx="416781" cy="369974"/>
          </a:xfrm>
          <a:prstGeom prst="rect">
            <a:avLst/>
          </a:prstGeom>
          <a:noFill/>
          <a:ln w="9525">
            <a:noFill/>
            <a:miter lim="800000"/>
            <a:headEnd/>
            <a:tailEnd/>
          </a:ln>
        </p:spPr>
        <p:txBody>
          <a:bodyPr wrap="none" lIns="92075" tIns="46038" rIns="92075" bIns="46038">
            <a:spAutoFit/>
          </a:bodyPr>
          <a:lstStyle/>
          <a:p>
            <a:pPr>
              <a:defRPr/>
            </a:pPr>
            <a:r>
              <a:rPr kumimoji="0" lang="zh-TW" altLang="en-US" b="0" dirty="0">
                <a:latin typeface="標楷體" panose="03000509000000000000" pitchFamily="65" charset="-120"/>
                <a:ea typeface="標楷體" panose="03000509000000000000" pitchFamily="65" charset="-120"/>
              </a:rPr>
              <a:t>蚤</a:t>
            </a:r>
          </a:p>
        </p:txBody>
      </p:sp>
      <p:sp>
        <p:nvSpPr>
          <p:cNvPr id="25641" name="Rectangle 184"/>
          <p:cNvSpPr>
            <a:spLocks noChangeArrowheads="1"/>
          </p:cNvSpPr>
          <p:nvPr/>
        </p:nvSpPr>
        <p:spPr bwMode="auto">
          <a:xfrm>
            <a:off x="6802694" y="6021288"/>
            <a:ext cx="416781" cy="369974"/>
          </a:xfrm>
          <a:prstGeom prst="rect">
            <a:avLst/>
          </a:prstGeom>
          <a:noFill/>
          <a:ln w="9525">
            <a:noFill/>
            <a:miter lim="800000"/>
            <a:headEnd/>
            <a:tailEnd/>
          </a:ln>
        </p:spPr>
        <p:txBody>
          <a:bodyPr wrap="none" lIns="92075" tIns="46038" rIns="92075" bIns="46038">
            <a:spAutoFit/>
          </a:bodyPr>
          <a:lstStyle/>
          <a:p>
            <a:pPr>
              <a:defRPr/>
            </a:pPr>
            <a:r>
              <a:rPr kumimoji="0" lang="zh-TW" altLang="en-US" b="0" dirty="0">
                <a:latin typeface="標楷體" panose="03000509000000000000" pitchFamily="65" charset="-120"/>
                <a:ea typeface="標楷體" panose="03000509000000000000" pitchFamily="65" charset="-120"/>
              </a:rPr>
              <a:t>蟎</a:t>
            </a:r>
          </a:p>
        </p:txBody>
      </p:sp>
      <p:sp>
        <p:nvSpPr>
          <p:cNvPr id="25642" name="Rectangle 185"/>
          <p:cNvSpPr>
            <a:spLocks noChangeArrowheads="1"/>
          </p:cNvSpPr>
          <p:nvPr/>
        </p:nvSpPr>
        <p:spPr bwMode="auto">
          <a:xfrm>
            <a:off x="7987174" y="5949951"/>
            <a:ext cx="647613" cy="369974"/>
          </a:xfrm>
          <a:prstGeom prst="rect">
            <a:avLst/>
          </a:prstGeom>
          <a:noFill/>
          <a:ln w="9525">
            <a:noFill/>
            <a:miter lim="800000"/>
            <a:headEnd/>
            <a:tailEnd/>
          </a:ln>
        </p:spPr>
        <p:txBody>
          <a:bodyPr wrap="none" lIns="92075" tIns="46038" rIns="92075" bIns="46038">
            <a:spAutoFit/>
          </a:bodyPr>
          <a:lstStyle/>
          <a:p>
            <a:pPr>
              <a:defRPr/>
            </a:pPr>
            <a:r>
              <a:rPr kumimoji="0" lang="zh-TW" altLang="en-US" b="0" dirty="0">
                <a:latin typeface="標楷體" panose="03000509000000000000" pitchFamily="65" charset="-120"/>
                <a:ea typeface="標楷體" panose="03000509000000000000" pitchFamily="65" charset="-120"/>
              </a:rPr>
              <a:t>蟑螂</a:t>
            </a:r>
          </a:p>
        </p:txBody>
      </p:sp>
      <p:sp>
        <p:nvSpPr>
          <p:cNvPr id="16" name="投影片編號版面配置區 15"/>
          <p:cNvSpPr>
            <a:spLocks noGrp="1"/>
          </p:cNvSpPr>
          <p:nvPr>
            <p:ph type="sldNum" sz="quarter" idx="11"/>
          </p:nvPr>
        </p:nvSpPr>
        <p:spPr>
          <a:xfrm>
            <a:off x="7524328" y="6237312"/>
            <a:ext cx="2895600" cy="365125"/>
          </a:xfrm>
        </p:spPr>
        <p:txBody>
          <a:bodyPr/>
          <a:lstStyle/>
          <a:p>
            <a:pPr>
              <a:defRPr/>
            </a:pPr>
            <a:fld id="{3AB412C4-39DC-4731-8DCF-8D6E6FCF203A}" type="slidenum">
              <a:rPr lang="en-US" altLang="zh-TW" smtClean="0"/>
              <a:pPr>
                <a:defRPr/>
              </a:pPr>
              <a:t>14</a:t>
            </a:fld>
            <a:endParaRPr lang="en-US" altLang="zh-TW"/>
          </a:p>
        </p:txBody>
      </p:sp>
    </p:spTree>
    <p:extLst>
      <p:ext uri="{BB962C8B-B14F-4D97-AF65-F5344CB8AC3E}">
        <p14:creationId xmlns:p14="http://schemas.microsoft.com/office/powerpoint/2010/main" val="2088829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0832" y="2492896"/>
            <a:ext cx="8229600" cy="1143000"/>
          </a:xfrm>
        </p:spPr>
        <p:txBody>
          <a:bodyPr/>
          <a:lstStyle/>
          <a:p>
            <a:pPr indent="631825" eaLnBrk="1" hangingPunct="1">
              <a:lnSpc>
                <a:spcPct val="125000"/>
              </a:lnSpc>
            </a:pPr>
            <a:r>
              <a:rPr lang="zh-TW" altLang="en-US" dirty="0" smtClean="0"/>
              <a:t>貳、生物性危害的影響</a:t>
            </a:r>
          </a:p>
        </p:txBody>
      </p:sp>
      <p:sp>
        <p:nvSpPr>
          <p:cNvPr id="3" name="投影片編號版面配置區 2"/>
          <p:cNvSpPr>
            <a:spLocks noGrp="1"/>
          </p:cNvSpPr>
          <p:nvPr>
            <p:ph type="sldNum" sz="quarter" idx="11"/>
          </p:nvPr>
        </p:nvSpPr>
        <p:spPr>
          <a:xfrm>
            <a:off x="7380312" y="6165304"/>
            <a:ext cx="2895600" cy="365125"/>
          </a:xfrm>
        </p:spPr>
        <p:txBody>
          <a:bodyPr/>
          <a:lstStyle/>
          <a:p>
            <a:pPr>
              <a:defRPr/>
            </a:pPr>
            <a:fld id="{3AB412C4-39DC-4731-8DCF-8D6E6FCF203A}" type="slidenum">
              <a:rPr lang="en-US" altLang="zh-TW" smtClean="0"/>
              <a:pPr>
                <a:defRPr/>
              </a:pPr>
              <a:t>15</a:t>
            </a:fld>
            <a:endParaRPr lang="en-US" altLang="zh-TW" dirty="0"/>
          </a:p>
        </p:txBody>
      </p:sp>
    </p:spTree>
    <p:extLst>
      <p:ext uri="{BB962C8B-B14F-4D97-AF65-F5344CB8AC3E}">
        <p14:creationId xmlns:p14="http://schemas.microsoft.com/office/powerpoint/2010/main" val="3624914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24016" y="285750"/>
            <a:ext cx="8229908" cy="1143000"/>
          </a:xfrm>
        </p:spPr>
        <p:txBody>
          <a:bodyPr/>
          <a:lstStyle/>
          <a:p>
            <a:pPr eaLnBrk="1" hangingPunct="1"/>
            <a:r>
              <a:rPr lang="zh-TW" altLang="en-US" b="1" smtClean="0">
                <a:latin typeface="Tahoma" pitchFamily="34" charset="0"/>
              </a:rPr>
              <a:t>生物性危害</a:t>
            </a:r>
          </a:p>
        </p:txBody>
      </p:sp>
      <p:sp>
        <p:nvSpPr>
          <p:cNvPr id="499715" name="Rectangle 3"/>
          <p:cNvSpPr>
            <a:spLocks noGrp="1" noChangeArrowheads="1"/>
          </p:cNvSpPr>
          <p:nvPr>
            <p:ph idx="1"/>
          </p:nvPr>
        </p:nvSpPr>
        <p:spPr>
          <a:xfrm>
            <a:off x="395536" y="1484784"/>
            <a:ext cx="8435771" cy="4667250"/>
          </a:xfrm>
        </p:spPr>
        <p:txBody>
          <a:bodyPr/>
          <a:lstStyle/>
          <a:p>
            <a:pPr eaLnBrk="1" hangingPunct="1">
              <a:lnSpc>
                <a:spcPct val="110000"/>
              </a:lnSpc>
            </a:pPr>
            <a:r>
              <a:rPr lang="zh-TW" altLang="en-US" sz="2400" dirty="0" smtClean="0">
                <a:solidFill>
                  <a:srgbClr val="EA4024"/>
                </a:solidFill>
              </a:rPr>
              <a:t>感染</a:t>
            </a:r>
            <a:r>
              <a:rPr lang="zh-TW" altLang="en-US" sz="2400" dirty="0" smtClean="0"/>
              <a:t>（</a:t>
            </a:r>
            <a:r>
              <a:rPr lang="en-US" altLang="zh-TW" sz="2400" dirty="0" smtClean="0">
                <a:latin typeface="Times New Roman" pitchFamily="18" charset="0"/>
                <a:cs typeface="Times New Roman" pitchFamily="18" charset="0"/>
              </a:rPr>
              <a:t>Infection</a:t>
            </a:r>
            <a:r>
              <a:rPr lang="zh-TW" altLang="en-US" sz="2400" dirty="0" smtClean="0"/>
              <a:t>）：生物體在宿主內生長繁殖所致</a:t>
            </a:r>
            <a:r>
              <a:rPr lang="en-US" altLang="zh-TW" sz="2400" dirty="0" smtClean="0"/>
              <a:t>(</a:t>
            </a:r>
            <a:r>
              <a:rPr lang="zh-TW" altLang="en-US" sz="2400" dirty="0" smtClean="0"/>
              <a:t>如：流行性感冒、麻疹、肺結核</a:t>
            </a:r>
            <a:r>
              <a:rPr lang="en-US" altLang="zh-TW" sz="2400" dirty="0" smtClean="0"/>
              <a:t>)</a:t>
            </a:r>
          </a:p>
          <a:p>
            <a:pPr eaLnBrk="1" hangingPunct="1">
              <a:lnSpc>
                <a:spcPct val="110000"/>
              </a:lnSpc>
            </a:pPr>
            <a:endParaRPr lang="en-US" altLang="zh-TW" sz="1200" dirty="0" smtClean="0"/>
          </a:p>
          <a:p>
            <a:pPr eaLnBrk="1" hangingPunct="1">
              <a:lnSpc>
                <a:spcPct val="110000"/>
              </a:lnSpc>
            </a:pPr>
            <a:r>
              <a:rPr lang="zh-TW" altLang="en-US" sz="2400" dirty="0" smtClean="0">
                <a:solidFill>
                  <a:srgbClr val="EA4024"/>
                </a:solidFill>
              </a:rPr>
              <a:t>過敏</a:t>
            </a:r>
            <a:r>
              <a:rPr lang="zh-TW" altLang="en-US" sz="2400" dirty="0" smtClean="0"/>
              <a:t>（</a:t>
            </a:r>
            <a:r>
              <a:rPr lang="en-US" altLang="zh-TW" sz="2400" dirty="0" smtClean="0">
                <a:latin typeface="Times New Roman" pitchFamily="18" charset="0"/>
                <a:cs typeface="Times New Roman" pitchFamily="18" charset="0"/>
              </a:rPr>
              <a:t>Allergy</a:t>
            </a:r>
            <a:r>
              <a:rPr lang="zh-TW" altLang="en-US" sz="2400" dirty="0" smtClean="0"/>
              <a:t>）：生物體以過敏原角色經重覆暴露致使人體免疫系統過度反應所致</a:t>
            </a:r>
            <a:r>
              <a:rPr lang="en-US" altLang="zh-TW" sz="2400" dirty="0" smtClean="0"/>
              <a:t>(</a:t>
            </a:r>
            <a:r>
              <a:rPr lang="zh-TW" altLang="en-US" sz="2400" dirty="0" smtClean="0"/>
              <a:t>如：過敏性肺炎、氣喘、過敏性鼻炎</a:t>
            </a:r>
            <a:r>
              <a:rPr lang="en-US" altLang="zh-TW" sz="2400" dirty="0" smtClean="0"/>
              <a:t>)</a:t>
            </a:r>
          </a:p>
          <a:p>
            <a:pPr eaLnBrk="1" hangingPunct="1">
              <a:lnSpc>
                <a:spcPct val="110000"/>
              </a:lnSpc>
            </a:pPr>
            <a:endParaRPr lang="en-US" altLang="zh-TW" sz="1200" dirty="0" smtClean="0"/>
          </a:p>
          <a:p>
            <a:pPr eaLnBrk="1" hangingPunct="1">
              <a:lnSpc>
                <a:spcPct val="110000"/>
              </a:lnSpc>
            </a:pPr>
            <a:r>
              <a:rPr lang="zh-TW" altLang="en-US" sz="2400" dirty="0" smtClean="0">
                <a:solidFill>
                  <a:srgbClr val="EA4024"/>
                </a:solidFill>
              </a:rPr>
              <a:t>中毒</a:t>
            </a:r>
            <a:r>
              <a:rPr lang="zh-TW" altLang="en-US" sz="2400" dirty="0" smtClean="0"/>
              <a:t>（</a:t>
            </a:r>
            <a:r>
              <a:rPr lang="en-US" altLang="zh-TW" sz="2400" dirty="0" err="1" smtClean="0">
                <a:latin typeface="Times New Roman" pitchFamily="18" charset="0"/>
                <a:cs typeface="Times New Roman" pitchFamily="18" charset="0"/>
              </a:rPr>
              <a:t>Toxicosis</a:t>
            </a:r>
            <a:r>
              <a:rPr lang="en-US" altLang="zh-TW" sz="2400" dirty="0" smtClean="0"/>
              <a:t> </a:t>
            </a:r>
            <a:r>
              <a:rPr lang="zh-TW" altLang="en-US" sz="2400" dirty="0" smtClean="0"/>
              <a:t>）：暴露於生物體所產生之毒素（細菌內毒素、細菌外毒素、真菌毒素）所致</a:t>
            </a:r>
            <a:r>
              <a:rPr lang="en-US" altLang="zh-TW" sz="2400" dirty="0" smtClean="0"/>
              <a:t>(</a:t>
            </a:r>
            <a:r>
              <a:rPr lang="zh-TW" altLang="en-US" sz="2400" dirty="0" smtClean="0"/>
              <a:t>如：發燒、發冷、肺功能受損</a:t>
            </a:r>
            <a:r>
              <a:rPr lang="en-US" altLang="zh-TW" sz="2400" dirty="0" smtClean="0"/>
              <a:t>)</a:t>
            </a:r>
          </a:p>
          <a:p>
            <a:pPr eaLnBrk="1" hangingPunct="1">
              <a:lnSpc>
                <a:spcPct val="110000"/>
              </a:lnSpc>
              <a:buFont typeface="Wingdings" pitchFamily="2" charset="2"/>
              <a:buNone/>
            </a:pPr>
            <a:endParaRPr lang="en-US" altLang="zh-TW" sz="1200" dirty="0" smtClean="0"/>
          </a:p>
          <a:p>
            <a:pPr eaLnBrk="1" hangingPunct="1">
              <a:lnSpc>
                <a:spcPct val="110000"/>
              </a:lnSpc>
            </a:pPr>
            <a:r>
              <a:rPr lang="en-US" altLang="zh-TW" sz="2400" dirty="0" smtClean="0"/>
              <a:t> </a:t>
            </a:r>
            <a:r>
              <a:rPr lang="zh-TW" altLang="en-US" sz="2400" dirty="0" smtClean="0"/>
              <a:t>其他：如心理恐慌等</a:t>
            </a:r>
          </a:p>
        </p:txBody>
      </p:sp>
      <p:pic>
        <p:nvPicPr>
          <p:cNvPr id="31749" name="Picture 4"/>
          <p:cNvPicPr>
            <a:picLocks noChangeAspect="1" noChangeArrowheads="1"/>
          </p:cNvPicPr>
          <p:nvPr/>
        </p:nvPicPr>
        <p:blipFill>
          <a:blip r:embed="rId3" cstate="print"/>
          <a:srcRect/>
          <a:stretch>
            <a:fillRect/>
          </a:stretch>
        </p:blipFill>
        <p:spPr bwMode="auto">
          <a:xfrm>
            <a:off x="6481537" y="-27384"/>
            <a:ext cx="1474839" cy="1520825"/>
          </a:xfrm>
          <a:prstGeom prst="rect">
            <a:avLst/>
          </a:prstGeom>
          <a:noFill/>
          <a:ln w="9525">
            <a:noFill/>
            <a:miter lim="800000"/>
            <a:headEnd/>
            <a:tailEnd/>
          </a:ln>
        </p:spPr>
      </p:pic>
      <p:sp>
        <p:nvSpPr>
          <p:cNvPr id="5" name="投影片編號版面配置區 4"/>
          <p:cNvSpPr>
            <a:spLocks noGrp="1"/>
          </p:cNvSpPr>
          <p:nvPr>
            <p:ph type="sldNum" sz="quarter" idx="11"/>
          </p:nvPr>
        </p:nvSpPr>
        <p:spPr>
          <a:xfrm>
            <a:off x="7437040" y="6304235"/>
            <a:ext cx="2895600" cy="365125"/>
          </a:xfrm>
        </p:spPr>
        <p:txBody>
          <a:bodyPr/>
          <a:lstStyle/>
          <a:p>
            <a:pPr>
              <a:defRPr/>
            </a:pPr>
            <a:fld id="{3AB412C4-39DC-4731-8DCF-8D6E6FCF203A}" type="slidenum">
              <a:rPr lang="en-US" altLang="zh-TW" smtClean="0"/>
              <a:pPr>
                <a:defRPr/>
              </a:pPr>
              <a:t>16</a:t>
            </a:fld>
            <a:endParaRPr lang="en-US" altLang="zh-TW" dirty="0"/>
          </a:p>
        </p:txBody>
      </p:sp>
    </p:spTree>
    <p:extLst>
      <p:ext uri="{BB962C8B-B14F-4D97-AF65-F5344CB8AC3E}">
        <p14:creationId xmlns:p14="http://schemas.microsoft.com/office/powerpoint/2010/main" val="1123034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9715">
                                            <p:txEl>
                                              <p:pRg st="2" end="2"/>
                                            </p:txEl>
                                          </p:spTgt>
                                        </p:tgtEl>
                                        <p:attrNameLst>
                                          <p:attrName>style.visibility</p:attrName>
                                        </p:attrNameLst>
                                      </p:cBhvr>
                                      <p:to>
                                        <p:strVal val="visible"/>
                                      </p:to>
                                    </p:set>
                                    <p:anim calcmode="lin" valueType="num">
                                      <p:cBhvr additive="base">
                                        <p:cTn id="7" dur="500" fill="hold"/>
                                        <p:tgtEl>
                                          <p:spTgt spid="49971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9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499715">
                                            <p:txEl>
                                              <p:pRg st="4" end="4"/>
                                            </p:txEl>
                                          </p:spTgt>
                                        </p:tgtEl>
                                        <p:attrNameLst>
                                          <p:attrName>style.visibility</p:attrName>
                                        </p:attrNameLst>
                                      </p:cBhvr>
                                      <p:to>
                                        <p:strVal val="visible"/>
                                      </p:to>
                                    </p:set>
                                    <p:animEffect transition="in" filter="blinds(horizontal)">
                                      <p:cBhvr>
                                        <p:cTn id="13" dur="500"/>
                                        <p:tgtEl>
                                          <p:spTgt spid="499715">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99715">
                                            <p:txEl>
                                              <p:pRg st="6" end="6"/>
                                            </p:txEl>
                                          </p:spTgt>
                                        </p:tgtEl>
                                        <p:attrNameLst>
                                          <p:attrName>style.visibility</p:attrName>
                                        </p:attrNameLst>
                                      </p:cBhvr>
                                      <p:to>
                                        <p:strVal val="visible"/>
                                      </p:to>
                                    </p:set>
                                    <p:animEffect transition="in" filter="blinds(horizontal)">
                                      <p:cBhvr>
                                        <p:cTn id="18" dur="500"/>
                                        <p:tgtEl>
                                          <p:spTgt spid="499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4294967295"/>
          </p:nvPr>
        </p:nvSpPr>
        <p:spPr>
          <a:xfrm>
            <a:off x="7020272" y="6237312"/>
            <a:ext cx="2132371" cy="365125"/>
          </a:xfrm>
          <a:prstGeom prst="rect">
            <a:avLst/>
          </a:prstGeom>
        </p:spPr>
        <p:txBody>
          <a:bodyPr/>
          <a:lstStyle/>
          <a:p>
            <a:pPr>
              <a:defRPr/>
            </a:pPr>
            <a:fld id="{A24A0FFA-5213-4E82-BAD3-6C85CC2D58C6}" type="slidenum">
              <a:rPr lang="en-US" altLang="zh-TW"/>
              <a:pPr>
                <a:defRPr/>
              </a:pPr>
              <a:t>17</a:t>
            </a:fld>
            <a:endParaRPr lang="en-US" altLang="zh-TW"/>
          </a:p>
        </p:txBody>
      </p:sp>
      <p:pic>
        <p:nvPicPr>
          <p:cNvPr id="33796" name="Picture 21" descr="16876865"/>
          <p:cNvPicPr>
            <a:picLocks noChangeAspect="1" noChangeArrowheads="1"/>
          </p:cNvPicPr>
          <p:nvPr/>
        </p:nvPicPr>
        <p:blipFill>
          <a:blip r:embed="rId3" cstate="print"/>
          <a:srcRect/>
          <a:stretch>
            <a:fillRect/>
          </a:stretch>
        </p:blipFill>
        <p:spPr bwMode="auto">
          <a:xfrm>
            <a:off x="6414013" y="2276476"/>
            <a:ext cx="2729987" cy="3529013"/>
          </a:xfrm>
          <a:prstGeom prst="rect">
            <a:avLst/>
          </a:prstGeom>
          <a:noFill/>
          <a:ln w="9525">
            <a:noFill/>
            <a:miter lim="800000"/>
            <a:headEnd/>
            <a:tailEnd/>
          </a:ln>
        </p:spPr>
      </p:pic>
      <p:pic>
        <p:nvPicPr>
          <p:cNvPr id="33797" name="Picture 23" descr="f_77707_1"/>
          <p:cNvPicPr>
            <a:picLocks noChangeAspect="1" noChangeArrowheads="1"/>
          </p:cNvPicPr>
          <p:nvPr/>
        </p:nvPicPr>
        <p:blipFill>
          <a:blip r:embed="rId4" cstate="print"/>
          <a:srcRect/>
          <a:stretch>
            <a:fillRect/>
          </a:stretch>
        </p:blipFill>
        <p:spPr bwMode="auto">
          <a:xfrm>
            <a:off x="4014327" y="1"/>
            <a:ext cx="2212258" cy="3190875"/>
          </a:xfrm>
          <a:prstGeom prst="rect">
            <a:avLst/>
          </a:prstGeom>
          <a:noFill/>
          <a:ln w="9525">
            <a:noFill/>
            <a:miter lim="800000"/>
            <a:headEnd/>
            <a:tailEnd/>
          </a:ln>
        </p:spPr>
      </p:pic>
      <p:pic>
        <p:nvPicPr>
          <p:cNvPr id="33800" name="Picture 29" descr="2003-4-23-402-042311"/>
          <p:cNvPicPr>
            <a:picLocks noChangeAspect="1" noChangeArrowheads="1"/>
          </p:cNvPicPr>
          <p:nvPr/>
        </p:nvPicPr>
        <p:blipFill>
          <a:blip r:embed="rId5" cstate="print"/>
          <a:srcRect/>
          <a:stretch>
            <a:fillRect/>
          </a:stretch>
        </p:blipFill>
        <p:spPr bwMode="auto">
          <a:xfrm>
            <a:off x="6523089" y="0"/>
            <a:ext cx="2620911" cy="2082800"/>
          </a:xfrm>
          <a:prstGeom prst="rect">
            <a:avLst/>
          </a:prstGeom>
          <a:noFill/>
          <a:ln w="9525">
            <a:noFill/>
            <a:miter lim="800000"/>
            <a:headEnd/>
            <a:tailEnd/>
          </a:ln>
        </p:spPr>
      </p:pic>
      <p:pic>
        <p:nvPicPr>
          <p:cNvPr id="33801" name="Picture 33" descr="uvs030428-117"/>
          <p:cNvPicPr>
            <a:picLocks noChangeAspect="1" noChangeArrowheads="1"/>
          </p:cNvPicPr>
          <p:nvPr/>
        </p:nvPicPr>
        <p:blipFill>
          <a:blip r:embed="rId6" cstate="print"/>
          <a:srcRect/>
          <a:stretch>
            <a:fillRect/>
          </a:stretch>
        </p:blipFill>
        <p:spPr bwMode="auto">
          <a:xfrm>
            <a:off x="0" y="4570414"/>
            <a:ext cx="3247718" cy="2287587"/>
          </a:xfrm>
          <a:prstGeom prst="rect">
            <a:avLst/>
          </a:prstGeom>
          <a:noFill/>
          <a:ln w="9525">
            <a:noFill/>
            <a:miter lim="800000"/>
            <a:headEnd/>
            <a:tailEnd/>
          </a:ln>
        </p:spPr>
      </p:pic>
      <p:sp>
        <p:nvSpPr>
          <p:cNvPr id="33802" name="Rectangle 2"/>
          <p:cNvSpPr>
            <a:spLocks noGrp="1" noChangeArrowheads="1"/>
          </p:cNvSpPr>
          <p:nvPr>
            <p:ph type="title"/>
          </p:nvPr>
        </p:nvSpPr>
        <p:spPr>
          <a:xfrm>
            <a:off x="3851920" y="2996952"/>
            <a:ext cx="2648565" cy="720725"/>
          </a:xfrm>
          <a:solidFill>
            <a:srgbClr val="66FFFF"/>
          </a:solidFill>
        </p:spPr>
        <p:txBody>
          <a:bodyPr/>
          <a:lstStyle/>
          <a:p>
            <a:pPr eaLnBrk="1" hangingPunct="1"/>
            <a:r>
              <a:rPr lang="zh-TW" altLang="en-US" sz="4000" b="1" dirty="0" smtClean="0">
                <a:latin typeface="Tahoma" pitchFamily="34" charset="0"/>
              </a:rPr>
              <a:t>心理恐慌</a:t>
            </a:r>
          </a:p>
        </p:txBody>
      </p:sp>
      <p:pic>
        <p:nvPicPr>
          <p:cNvPr id="11" name="圖片 10" descr="1418373802-4140770357.jpg"/>
          <p:cNvPicPr>
            <a:picLocks noChangeAspect="1"/>
          </p:cNvPicPr>
          <p:nvPr/>
        </p:nvPicPr>
        <p:blipFill>
          <a:blip r:embed="rId7" cstate="print"/>
          <a:stretch>
            <a:fillRect/>
          </a:stretch>
        </p:blipFill>
        <p:spPr>
          <a:xfrm>
            <a:off x="0" y="0"/>
            <a:ext cx="4362450" cy="2857500"/>
          </a:xfrm>
          <a:prstGeom prst="rect">
            <a:avLst/>
          </a:prstGeom>
        </p:spPr>
      </p:pic>
      <p:pic>
        <p:nvPicPr>
          <p:cNvPr id="12" name="圖片 11" descr="hqdefault (1).jpg"/>
          <p:cNvPicPr>
            <a:picLocks noChangeAspect="1"/>
          </p:cNvPicPr>
          <p:nvPr/>
        </p:nvPicPr>
        <p:blipFill>
          <a:blip r:embed="rId8" cstate="print"/>
          <a:stretch>
            <a:fillRect/>
          </a:stretch>
        </p:blipFill>
        <p:spPr>
          <a:xfrm>
            <a:off x="0" y="2204864"/>
            <a:ext cx="3840427" cy="2880320"/>
          </a:xfrm>
          <a:prstGeom prst="rect">
            <a:avLst/>
          </a:prstGeom>
        </p:spPr>
      </p:pic>
      <p:pic>
        <p:nvPicPr>
          <p:cNvPr id="13" name="圖片 12" descr="hqdefault.jpg"/>
          <p:cNvPicPr>
            <a:picLocks noChangeAspect="1"/>
          </p:cNvPicPr>
          <p:nvPr/>
        </p:nvPicPr>
        <p:blipFill>
          <a:blip r:embed="rId9" cstate="print"/>
          <a:stretch>
            <a:fillRect/>
          </a:stretch>
        </p:blipFill>
        <p:spPr>
          <a:xfrm>
            <a:off x="3275856" y="3682752"/>
            <a:ext cx="4233664" cy="3175248"/>
          </a:xfrm>
          <a:prstGeom prst="rect">
            <a:avLst/>
          </a:prstGeom>
        </p:spPr>
      </p:pic>
    </p:spTree>
    <p:extLst>
      <p:ext uri="{BB962C8B-B14F-4D97-AF65-F5344CB8AC3E}">
        <p14:creationId xmlns:p14="http://schemas.microsoft.com/office/powerpoint/2010/main" val="195567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0528" y="2862064"/>
            <a:ext cx="8661648" cy="1143000"/>
          </a:xfrm>
        </p:spPr>
        <p:txBody>
          <a:bodyPr/>
          <a:lstStyle/>
          <a:p>
            <a:pPr indent="631825" eaLnBrk="1" hangingPunct="1">
              <a:lnSpc>
                <a:spcPct val="125000"/>
              </a:lnSpc>
            </a:pPr>
            <a:r>
              <a:rPr lang="zh-TW" altLang="en-US" dirty="0" smtClean="0"/>
              <a:t>參、生物性危害的來源</a:t>
            </a:r>
            <a:r>
              <a:rPr lang="en-US" altLang="zh-TW" dirty="0" smtClean="0"/>
              <a:t/>
            </a:r>
            <a:br>
              <a:rPr lang="en-US" altLang="zh-TW" dirty="0" smtClean="0"/>
            </a:br>
            <a:r>
              <a:rPr lang="zh-TW" altLang="en-US" dirty="0" smtClean="0"/>
              <a:t>    與傳播途徑</a:t>
            </a:r>
            <a:r>
              <a:rPr lang="en-US" altLang="zh-TW" dirty="0" smtClean="0"/>
              <a:t/>
            </a:r>
            <a:br>
              <a:rPr lang="en-US" altLang="zh-TW" dirty="0" smtClean="0"/>
            </a:br>
            <a:endParaRPr lang="zh-TW" altLang="en-US" dirty="0" smtClean="0"/>
          </a:p>
        </p:txBody>
      </p:sp>
      <p:sp>
        <p:nvSpPr>
          <p:cNvPr id="3" name="投影片編號版面配置區 2"/>
          <p:cNvSpPr>
            <a:spLocks noGrp="1"/>
          </p:cNvSpPr>
          <p:nvPr>
            <p:ph type="sldNum" sz="quarter" idx="11"/>
          </p:nvPr>
        </p:nvSpPr>
        <p:spPr>
          <a:xfrm>
            <a:off x="7524328" y="6237312"/>
            <a:ext cx="2895600" cy="365125"/>
          </a:xfrm>
        </p:spPr>
        <p:txBody>
          <a:bodyPr/>
          <a:lstStyle/>
          <a:p>
            <a:pPr>
              <a:defRPr/>
            </a:pPr>
            <a:fld id="{3AB412C4-39DC-4731-8DCF-8D6E6FCF203A}" type="slidenum">
              <a:rPr lang="en-US" altLang="zh-TW" smtClean="0"/>
              <a:pPr>
                <a:defRPr/>
              </a:pPr>
              <a:t>18</a:t>
            </a:fld>
            <a:endParaRPr lang="en-US" altLang="zh-TW" dirty="0"/>
          </a:p>
        </p:txBody>
      </p:sp>
    </p:spTree>
    <p:extLst>
      <p:ext uri="{BB962C8B-B14F-4D97-AF65-F5344CB8AC3E}">
        <p14:creationId xmlns:p14="http://schemas.microsoft.com/office/powerpoint/2010/main" val="2077384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TW" altLang="en-US" sz="4000" b="1" smtClean="0"/>
              <a:t>生物性危害的來源</a:t>
            </a:r>
          </a:p>
        </p:txBody>
      </p:sp>
      <p:sp>
        <p:nvSpPr>
          <p:cNvPr id="24579" name="Rectangle 3"/>
          <p:cNvSpPr>
            <a:spLocks noGrp="1" noChangeArrowheads="1"/>
          </p:cNvSpPr>
          <p:nvPr>
            <p:ph type="body" idx="1"/>
          </p:nvPr>
        </p:nvSpPr>
        <p:spPr>
          <a:xfrm>
            <a:off x="107504" y="1268760"/>
            <a:ext cx="5040561" cy="1981200"/>
          </a:xfrm>
        </p:spPr>
        <p:txBody>
          <a:bodyPr>
            <a:normAutofit fontScale="92500"/>
          </a:bodyPr>
          <a:lstStyle/>
          <a:p>
            <a:pPr>
              <a:buFont typeface="Arial" charset="0"/>
              <a:buNone/>
            </a:pPr>
            <a:r>
              <a:rPr lang="en-US" altLang="zh-TW" b="1" dirty="0" smtClean="0">
                <a:solidFill>
                  <a:srgbClr val="FF3300"/>
                </a:solidFill>
                <a:latin typeface="標楷體" pitchFamily="65" charset="-120"/>
              </a:rPr>
              <a:t>1.</a:t>
            </a:r>
            <a:r>
              <a:rPr lang="zh-TW" altLang="en-US" b="1" dirty="0" smtClean="0">
                <a:solidFill>
                  <a:srgbClr val="FF3300"/>
                </a:solidFill>
                <a:latin typeface="標楷體" pitchFamily="65" charset="-120"/>
              </a:rPr>
              <a:t>宿主：受感染的人或動物</a:t>
            </a:r>
          </a:p>
          <a:p>
            <a:pPr marL="627063" lvl="1" indent="-271463">
              <a:buFont typeface="Wingdings" pitchFamily="2" charset="2"/>
              <a:buChar char="F"/>
            </a:pPr>
            <a:r>
              <a:rPr lang="zh-TW" altLang="en-US" dirty="0" smtClean="0">
                <a:latin typeface="標楷體" pitchFamily="65" charset="-120"/>
              </a:rPr>
              <a:t> 人：肺結核、流感、腸病毒</a:t>
            </a:r>
          </a:p>
          <a:p>
            <a:pPr lvl="1" indent="-387350">
              <a:buFont typeface="Wingdings" pitchFamily="2" charset="2"/>
              <a:buChar char="F"/>
            </a:pPr>
            <a:r>
              <a:rPr lang="zh-TW" altLang="en-US" dirty="0" smtClean="0">
                <a:latin typeface="標楷體" pitchFamily="65" charset="-120"/>
              </a:rPr>
              <a:t> 動物：狂犬病、狂牛症</a:t>
            </a:r>
          </a:p>
          <a:p>
            <a:pPr algn="ctr"/>
            <a:endParaRPr lang="en-US" altLang="zh-TW" sz="2800" dirty="0" smtClean="0">
              <a:solidFill>
                <a:srgbClr val="FF3300"/>
              </a:solidFill>
              <a:latin typeface="標楷體" pitchFamily="65" charset="-120"/>
            </a:endParaRPr>
          </a:p>
        </p:txBody>
      </p:sp>
      <p:sp>
        <p:nvSpPr>
          <p:cNvPr id="24580" name="Rectangle 6"/>
          <p:cNvSpPr>
            <a:spLocks noGrp="1" noChangeArrowheads="1"/>
          </p:cNvSpPr>
          <p:nvPr>
            <p:ph type="body" sz="half" idx="4294967295"/>
          </p:nvPr>
        </p:nvSpPr>
        <p:spPr>
          <a:xfrm>
            <a:off x="5105094" y="1600201"/>
            <a:ext cx="4038907" cy="4525963"/>
          </a:xfrm>
        </p:spPr>
        <p:txBody>
          <a:bodyPr/>
          <a:lstStyle/>
          <a:p>
            <a:endParaRPr lang="en-US" altLang="zh-TW" sz="2800" smtClean="0">
              <a:latin typeface="標楷體" pitchFamily="65" charset="-120"/>
            </a:endParaRPr>
          </a:p>
          <a:p>
            <a:endParaRPr lang="en-US" altLang="zh-TW" sz="2800" smtClean="0"/>
          </a:p>
        </p:txBody>
      </p:sp>
      <p:sp>
        <p:nvSpPr>
          <p:cNvPr id="24582" name="Text Box 11"/>
          <p:cNvSpPr txBox="1">
            <a:spLocks noChangeArrowheads="1"/>
          </p:cNvSpPr>
          <p:nvPr/>
        </p:nvSpPr>
        <p:spPr bwMode="auto">
          <a:xfrm>
            <a:off x="3733186" y="3930729"/>
            <a:ext cx="5106629" cy="2954655"/>
          </a:xfrm>
          <a:prstGeom prst="rect">
            <a:avLst/>
          </a:prstGeom>
          <a:noFill/>
          <a:ln w="9525" algn="ctr">
            <a:noFill/>
            <a:miter lim="800000"/>
            <a:headEnd/>
            <a:tailEnd/>
          </a:ln>
        </p:spPr>
        <p:txBody>
          <a:bodyPr>
            <a:spAutoFit/>
          </a:bodyPr>
          <a:lstStyle/>
          <a:p>
            <a:r>
              <a:rPr lang="en-US" altLang="zh-TW" sz="3200" dirty="0">
                <a:solidFill>
                  <a:srgbClr val="FF3300"/>
                </a:solidFill>
                <a:latin typeface="標楷體" pitchFamily="65" charset="-120"/>
                <a:ea typeface="標楷體" pitchFamily="65" charset="-120"/>
              </a:rPr>
              <a:t>2.</a:t>
            </a:r>
            <a:r>
              <a:rPr lang="zh-TW" altLang="en-US" sz="3200" b="1" dirty="0">
                <a:solidFill>
                  <a:srgbClr val="FF3300"/>
                </a:solidFill>
                <a:latin typeface="標楷體" pitchFamily="65" charset="-120"/>
                <a:ea typeface="標楷體" pitchFamily="65" charset="-120"/>
              </a:rPr>
              <a:t>環境中之病原：</a:t>
            </a:r>
          </a:p>
          <a:p>
            <a:pPr lvl="1">
              <a:buFont typeface="Wingdings" pitchFamily="2" charset="2"/>
              <a:buChar char="F"/>
            </a:pPr>
            <a:r>
              <a:rPr lang="zh-TW" altLang="en-US" sz="2800" b="1" dirty="0">
                <a:latin typeface="標楷體" pitchFamily="65" charset="-120"/>
                <a:ea typeface="標楷體" pitchFamily="65" charset="-120"/>
              </a:rPr>
              <a:t> 花粉</a:t>
            </a:r>
          </a:p>
          <a:p>
            <a:pPr lvl="1">
              <a:buFont typeface="Wingdings" pitchFamily="2" charset="2"/>
              <a:buChar char="F"/>
            </a:pPr>
            <a:r>
              <a:rPr lang="zh-TW" altLang="en-US" sz="2800" b="1" dirty="0">
                <a:latin typeface="標楷體" pitchFamily="65" charset="-120"/>
                <a:ea typeface="標楷體" pitchFamily="65" charset="-120"/>
              </a:rPr>
              <a:t> 黴菌</a:t>
            </a:r>
          </a:p>
          <a:p>
            <a:pPr lvl="1">
              <a:buFont typeface="Wingdings" pitchFamily="2" charset="2"/>
              <a:buChar char="F"/>
            </a:pPr>
            <a:r>
              <a:rPr lang="zh-TW" altLang="en-US" sz="2800" b="1" dirty="0">
                <a:latin typeface="標楷體" pitchFamily="65" charset="-120"/>
                <a:ea typeface="標楷體" pitchFamily="65" charset="-120"/>
              </a:rPr>
              <a:t> 污染水體中的退伍軍人</a:t>
            </a:r>
            <a:r>
              <a:rPr lang="zh-TW" altLang="en-US" sz="2800" b="1" dirty="0" smtClean="0">
                <a:latin typeface="標楷體" pitchFamily="65" charset="-120"/>
                <a:ea typeface="標楷體" pitchFamily="65" charset="-120"/>
              </a:rPr>
              <a:t>菌</a:t>
            </a:r>
            <a:endParaRPr lang="en-US" altLang="zh-TW" sz="2800" b="1" dirty="0" smtClean="0">
              <a:latin typeface="標楷體" pitchFamily="65" charset="-120"/>
              <a:ea typeface="標楷體" pitchFamily="65" charset="-120"/>
            </a:endParaRPr>
          </a:p>
          <a:p>
            <a:pPr lvl="1">
              <a:buFont typeface="Wingdings" pitchFamily="2" charset="2"/>
              <a:buChar char="F"/>
            </a:pPr>
            <a:r>
              <a:rPr lang="zh-TW" altLang="en-US" sz="2800" b="1" dirty="0" smtClean="0">
                <a:latin typeface="標楷體" pitchFamily="65" charset="-120"/>
                <a:ea typeface="標楷體" pitchFamily="65" charset="-120"/>
              </a:rPr>
              <a:t> 物體表面的流感病毒</a:t>
            </a:r>
            <a:endParaRPr lang="zh-TW" altLang="en-US" sz="2800" b="1" dirty="0">
              <a:latin typeface="標楷體" pitchFamily="65" charset="-120"/>
              <a:ea typeface="標楷體" pitchFamily="65" charset="-120"/>
            </a:endParaRPr>
          </a:p>
          <a:p>
            <a:pPr>
              <a:spcBef>
                <a:spcPct val="50000"/>
              </a:spcBef>
              <a:buFont typeface="Wingdings" pitchFamily="2" charset="2"/>
              <a:buChar char="F"/>
            </a:pPr>
            <a:endParaRPr lang="en-US" altLang="zh-TW" sz="2800" dirty="0">
              <a:latin typeface="標楷體" pitchFamily="65" charset="-120"/>
              <a:ea typeface="標楷體" pitchFamily="65" charset="-120"/>
            </a:endParaRPr>
          </a:p>
        </p:txBody>
      </p:sp>
      <p:sp>
        <p:nvSpPr>
          <p:cNvPr id="8" name="投影片編號版面配置區 7"/>
          <p:cNvSpPr>
            <a:spLocks noGrp="1"/>
          </p:cNvSpPr>
          <p:nvPr>
            <p:ph type="sldNum" sz="quarter" idx="11"/>
          </p:nvPr>
        </p:nvSpPr>
        <p:spPr>
          <a:xfrm>
            <a:off x="7437040" y="6248400"/>
            <a:ext cx="2895600" cy="365125"/>
          </a:xfrm>
        </p:spPr>
        <p:txBody>
          <a:bodyPr/>
          <a:lstStyle/>
          <a:p>
            <a:pPr>
              <a:defRPr/>
            </a:pPr>
            <a:fld id="{3AB412C4-39DC-4731-8DCF-8D6E6FCF203A}" type="slidenum">
              <a:rPr lang="en-US" altLang="zh-TW" smtClean="0"/>
              <a:pPr>
                <a:defRPr/>
              </a:pPr>
              <a:t>19</a:t>
            </a:fld>
            <a:endParaRPr lang="en-US" altLang="zh-TW" dirty="0"/>
          </a:p>
        </p:txBody>
      </p:sp>
      <p:pic>
        <p:nvPicPr>
          <p:cNvPr id="11" name="Picture 5" descr="744d7a143d547850"/>
          <p:cNvPicPr>
            <a:picLocks noChangeAspect="1" noChangeArrowheads="1"/>
          </p:cNvPicPr>
          <p:nvPr/>
        </p:nvPicPr>
        <p:blipFill>
          <a:blip r:embed="rId3" cstate="print"/>
          <a:srcRect/>
          <a:stretch>
            <a:fillRect/>
          </a:stretch>
        </p:blipFill>
        <p:spPr bwMode="auto">
          <a:xfrm>
            <a:off x="838815" y="4114800"/>
            <a:ext cx="2332089" cy="2133600"/>
          </a:xfrm>
          <a:prstGeom prst="rect">
            <a:avLst/>
          </a:prstGeom>
          <a:noFill/>
          <a:ln w="9525">
            <a:noFill/>
            <a:miter lim="800000"/>
            <a:headEnd/>
            <a:tailEnd/>
          </a:ln>
        </p:spPr>
      </p:pic>
      <p:pic>
        <p:nvPicPr>
          <p:cNvPr id="13" name="Picture 13" descr="3eec6a47c02435f4"/>
          <p:cNvPicPr>
            <a:picLocks noChangeAspect="1" noChangeArrowheads="1"/>
          </p:cNvPicPr>
          <p:nvPr/>
        </p:nvPicPr>
        <p:blipFill>
          <a:blip r:embed="rId4" cstate="print"/>
          <a:srcRect/>
          <a:stretch>
            <a:fillRect/>
          </a:stretch>
        </p:blipFill>
        <p:spPr bwMode="auto">
          <a:xfrm>
            <a:off x="6172815" y="1371600"/>
            <a:ext cx="2209185" cy="2209800"/>
          </a:xfrm>
          <a:prstGeom prst="rect">
            <a:avLst/>
          </a:prstGeom>
          <a:noFill/>
          <a:ln w="9525">
            <a:noFill/>
            <a:miter lim="800000"/>
            <a:headEnd/>
            <a:tailEnd/>
          </a:ln>
        </p:spPr>
      </p:pic>
    </p:spTree>
    <p:extLst>
      <p:ext uri="{BB962C8B-B14F-4D97-AF65-F5344CB8AC3E}">
        <p14:creationId xmlns:p14="http://schemas.microsoft.com/office/powerpoint/2010/main" val="3131715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91416" y="2348880"/>
            <a:ext cx="7772400" cy="1470025"/>
          </a:xfrm>
        </p:spPr>
        <p:txBody>
          <a:bodyPr/>
          <a:lstStyle/>
          <a:p>
            <a:pPr marL="0" indent="0" algn="l"/>
            <a:r>
              <a:rPr lang="zh-TW" altLang="en-US" sz="2400" dirty="0"/>
              <a:t>本教材中所有投影片內容</a:t>
            </a:r>
            <a:r>
              <a:rPr lang="en-US" altLang="zh-TW" sz="2400" dirty="0"/>
              <a:t>(</a:t>
            </a:r>
            <a:r>
              <a:rPr lang="zh-TW" altLang="en-US" sz="2400" dirty="0"/>
              <a:t>含文字檔及圖檔</a:t>
            </a:r>
            <a:r>
              <a:rPr lang="en-US" altLang="zh-TW" sz="2400" dirty="0"/>
              <a:t>)</a:t>
            </a:r>
            <a:r>
              <a:rPr lang="zh-TW" altLang="en-US" sz="2400" dirty="0"/>
              <a:t>著作權皆屬於本部所有</a:t>
            </a:r>
            <a:r>
              <a:rPr lang="zh-TW" altLang="en-US" sz="2400" dirty="0" smtClean="0"/>
              <a:t>。</a:t>
            </a:r>
            <a:r>
              <a:rPr lang="en-US" altLang="zh-TW" sz="2400" dirty="0" smtClean="0"/>
              <a:t/>
            </a:r>
            <a:br>
              <a:rPr lang="en-US" altLang="zh-TW" sz="2400" dirty="0" smtClean="0"/>
            </a:br>
            <a:r>
              <a:rPr lang="en-US" altLang="zh-TW" sz="2400" dirty="0"/>
              <a:t/>
            </a:r>
            <a:br>
              <a:rPr lang="en-US" altLang="zh-TW" sz="2400" dirty="0"/>
            </a:br>
            <a:r>
              <a:rPr lang="zh-TW" altLang="en-US" sz="2400" dirty="0"/>
              <a:t>一、種子</a:t>
            </a:r>
            <a:r>
              <a:rPr lang="zh-TW" altLang="en-US" sz="2400" dirty="0" smtClean="0"/>
              <a:t>師資：對</a:t>
            </a:r>
            <a:r>
              <a:rPr lang="zh-TW" altLang="en-US" sz="2400" dirty="0"/>
              <a:t>任一單張投影片之教材須完整擷取進行授課，不得將任一單張投影片內容任意進行修改及編輯。</a:t>
            </a:r>
            <a:r>
              <a:rPr lang="en-US" altLang="zh-TW" sz="2400" dirty="0"/>
              <a:t/>
            </a:r>
            <a:br>
              <a:rPr lang="en-US" altLang="zh-TW" sz="2400" dirty="0"/>
            </a:br>
            <a:r>
              <a:rPr lang="en-US" altLang="zh-TW" sz="2400" dirty="0" smtClean="0"/>
              <a:t/>
            </a:r>
            <a:br>
              <a:rPr lang="en-US" altLang="zh-TW" sz="2400" dirty="0" smtClean="0"/>
            </a:br>
            <a:r>
              <a:rPr lang="zh-TW" altLang="en-US" sz="2400" dirty="0" smtClean="0"/>
              <a:t>二</a:t>
            </a:r>
            <a:r>
              <a:rPr lang="zh-TW" altLang="en-US" sz="2400" dirty="0"/>
              <a:t>、作為一般授課</a:t>
            </a:r>
            <a:r>
              <a:rPr lang="zh-TW" altLang="en-US" sz="2400" dirty="0" smtClean="0"/>
              <a:t>使用之</a:t>
            </a:r>
            <a:r>
              <a:rPr lang="zh-TW" altLang="en-US" sz="2400" dirty="0"/>
              <a:t>參考</a:t>
            </a:r>
            <a:r>
              <a:rPr lang="zh-TW" altLang="en-US" sz="2400" dirty="0" smtClean="0"/>
              <a:t>資料時需</a:t>
            </a:r>
            <a:r>
              <a:rPr lang="zh-TW" altLang="en-US" sz="2400" dirty="0"/>
              <a:t>標註引用出處。</a:t>
            </a:r>
          </a:p>
        </p:txBody>
      </p:sp>
      <p:sp>
        <p:nvSpPr>
          <p:cNvPr id="3" name="內容版面配置區 2"/>
          <p:cNvSpPr>
            <a:spLocks noGrp="1"/>
          </p:cNvSpPr>
          <p:nvPr>
            <p:ph type="subTitle" idx="1"/>
          </p:nvPr>
        </p:nvSpPr>
        <p:spPr/>
        <p:txBody>
          <a:bodyPr>
            <a:normAutofit/>
          </a:bodyPr>
          <a:lstStyle/>
          <a:p>
            <a:pPr marL="0" indent="0">
              <a:buNone/>
            </a:pP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2</a:t>
            </a:fld>
            <a:endParaRPr lang="zh-TW" altLang="en-US" dirty="0"/>
          </a:p>
        </p:txBody>
      </p:sp>
      <p:sp>
        <p:nvSpPr>
          <p:cNvPr id="6" name="矩形 5"/>
          <p:cNvSpPr/>
          <p:nvPr/>
        </p:nvSpPr>
        <p:spPr>
          <a:xfrm>
            <a:off x="2843808" y="764704"/>
            <a:ext cx="3467616" cy="584775"/>
          </a:xfrm>
          <a:prstGeom prst="rect">
            <a:avLst/>
          </a:prstGeom>
        </p:spPr>
        <p:txBody>
          <a:bodyPr wrap="none">
            <a:sp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教材使用注意事項</a:t>
            </a:r>
          </a:p>
        </p:txBody>
      </p:sp>
    </p:spTree>
    <p:extLst>
      <p:ext uri="{BB962C8B-B14F-4D97-AF65-F5344CB8AC3E}">
        <p14:creationId xmlns:p14="http://schemas.microsoft.com/office/powerpoint/2010/main" val="4214808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TW" altLang="en-US" sz="4000" b="1" dirty="0" smtClean="0"/>
              <a:t>危害進入人體的途徑</a:t>
            </a:r>
          </a:p>
        </p:txBody>
      </p:sp>
      <p:sp>
        <p:nvSpPr>
          <p:cNvPr id="25603" name="Rectangle 3"/>
          <p:cNvSpPr>
            <a:spLocks noGrp="1" noChangeArrowheads="1"/>
          </p:cNvSpPr>
          <p:nvPr>
            <p:ph type="body" idx="1"/>
          </p:nvPr>
        </p:nvSpPr>
        <p:spPr>
          <a:xfrm>
            <a:off x="809625" y="980728"/>
            <a:ext cx="7876560" cy="4721695"/>
          </a:xfrm>
        </p:spPr>
        <p:txBody>
          <a:bodyPr>
            <a:normAutofit fontScale="77500" lnSpcReduction="20000"/>
          </a:bodyPr>
          <a:lstStyle/>
          <a:p>
            <a:pPr>
              <a:buFontTx/>
              <a:buChar char="•"/>
            </a:pPr>
            <a:r>
              <a:rPr lang="zh-TW" altLang="en-US" b="1" dirty="0" smtClean="0">
                <a:solidFill>
                  <a:srgbClr val="FF3300"/>
                </a:solidFill>
              </a:rPr>
              <a:t>吸入</a:t>
            </a:r>
            <a:r>
              <a:rPr lang="en-US" altLang="zh-TW" sz="2800" b="1" dirty="0" smtClean="0">
                <a:solidFill>
                  <a:srgbClr val="FF3300"/>
                </a:solidFill>
              </a:rPr>
              <a:t>(Respiratory tract)</a:t>
            </a:r>
            <a:endParaRPr lang="en-US" altLang="zh-TW" b="1" dirty="0">
              <a:solidFill>
                <a:srgbClr val="FF3300"/>
              </a:solidFill>
            </a:endParaRPr>
          </a:p>
          <a:p>
            <a:pPr marL="355600" indent="0">
              <a:buNone/>
            </a:pPr>
            <a:r>
              <a:rPr lang="zh-TW" altLang="en-US" dirty="0" smtClean="0"/>
              <a:t>肺結核、流感、麻疹</a:t>
            </a:r>
          </a:p>
          <a:p>
            <a:pPr lvl="1">
              <a:buFont typeface="Wingdings" pitchFamily="2" charset="2"/>
              <a:buNone/>
            </a:pPr>
            <a:endParaRPr lang="zh-TW" altLang="en-US" dirty="0" smtClean="0">
              <a:solidFill>
                <a:srgbClr val="FF3300"/>
              </a:solidFill>
            </a:endParaRPr>
          </a:p>
          <a:p>
            <a:pPr>
              <a:buFontTx/>
              <a:buChar char="•"/>
            </a:pPr>
            <a:r>
              <a:rPr lang="zh-TW" altLang="en-US" b="1" dirty="0" smtClean="0">
                <a:solidFill>
                  <a:srgbClr val="FF3300"/>
                </a:solidFill>
              </a:rPr>
              <a:t>食入</a:t>
            </a:r>
            <a:r>
              <a:rPr lang="en-US" altLang="zh-TW" sz="2800" b="1" dirty="0" smtClean="0">
                <a:solidFill>
                  <a:srgbClr val="FF3300"/>
                </a:solidFill>
              </a:rPr>
              <a:t>(GI tract)</a:t>
            </a:r>
            <a:endParaRPr lang="en-US" altLang="zh-TW" b="1" dirty="0">
              <a:solidFill>
                <a:srgbClr val="FF3300"/>
              </a:solidFill>
            </a:endParaRPr>
          </a:p>
          <a:p>
            <a:pPr marL="0" indent="355600">
              <a:buNone/>
            </a:pPr>
            <a:r>
              <a:rPr lang="zh-TW" altLang="en-US" dirty="0" smtClean="0"/>
              <a:t>受污染之食物：傷寒、霍亂、</a:t>
            </a:r>
            <a:r>
              <a:rPr lang="en-US" altLang="zh-TW" dirty="0" smtClean="0"/>
              <a:t>A</a:t>
            </a:r>
            <a:r>
              <a:rPr lang="zh-TW" altLang="en-US" dirty="0" smtClean="0"/>
              <a:t>型肝炎</a:t>
            </a:r>
          </a:p>
          <a:p>
            <a:pPr lvl="1">
              <a:buFont typeface="Wingdings" pitchFamily="2" charset="2"/>
              <a:buNone/>
            </a:pPr>
            <a:endParaRPr lang="zh-TW" altLang="en-US" dirty="0" smtClean="0">
              <a:solidFill>
                <a:srgbClr val="FF3300"/>
              </a:solidFill>
            </a:endParaRPr>
          </a:p>
          <a:p>
            <a:pPr>
              <a:buFontTx/>
              <a:buChar char="•"/>
            </a:pPr>
            <a:r>
              <a:rPr lang="zh-TW" altLang="en-US" b="1" dirty="0" smtClean="0">
                <a:solidFill>
                  <a:srgbClr val="FF3300"/>
                </a:solidFill>
              </a:rPr>
              <a:t>經由皮膚</a:t>
            </a:r>
            <a:r>
              <a:rPr lang="en-US" altLang="zh-TW" sz="2800" b="1" dirty="0" smtClean="0">
                <a:solidFill>
                  <a:srgbClr val="FF3300"/>
                </a:solidFill>
              </a:rPr>
              <a:t>(Skin)</a:t>
            </a:r>
            <a:r>
              <a:rPr lang="zh-TW" altLang="en-US" b="1" dirty="0" smtClean="0">
                <a:solidFill>
                  <a:srgbClr val="FF3300"/>
                </a:solidFill>
              </a:rPr>
              <a:t>或黏膜</a:t>
            </a:r>
            <a:r>
              <a:rPr lang="en-US" altLang="zh-TW" sz="2800" b="1" dirty="0" smtClean="0">
                <a:solidFill>
                  <a:srgbClr val="FF3300"/>
                </a:solidFill>
              </a:rPr>
              <a:t>(M</a:t>
            </a:r>
            <a:r>
              <a:rPr lang="en-US" altLang="en-US" sz="2800" b="1" dirty="0" smtClean="0">
                <a:solidFill>
                  <a:srgbClr val="FF3300"/>
                </a:solidFill>
              </a:rPr>
              <a:t>ucous membrane</a:t>
            </a:r>
            <a:r>
              <a:rPr lang="en-US" altLang="zh-TW" sz="2800" b="1" dirty="0" smtClean="0">
                <a:solidFill>
                  <a:srgbClr val="FF3300"/>
                </a:solidFill>
              </a:rPr>
              <a:t>)</a:t>
            </a:r>
          </a:p>
          <a:p>
            <a:pPr marL="355600" indent="0">
              <a:buNone/>
            </a:pPr>
            <a:r>
              <a:rPr lang="zh-TW" altLang="en-US" dirty="0" smtClean="0"/>
              <a:t>砂眼</a:t>
            </a:r>
            <a:r>
              <a:rPr lang="zh-TW" altLang="en-US" dirty="0"/>
              <a:t>、血液傳播的疾病</a:t>
            </a:r>
          </a:p>
          <a:p>
            <a:pPr marL="0" indent="0">
              <a:buNone/>
            </a:pPr>
            <a:endParaRPr lang="en-US" altLang="zh-TW" sz="2800" dirty="0"/>
          </a:p>
          <a:p>
            <a:pPr>
              <a:buFontTx/>
              <a:buChar char="•"/>
            </a:pPr>
            <a:r>
              <a:rPr lang="zh-TW" altLang="en-US" b="1" dirty="0" smtClean="0">
                <a:solidFill>
                  <a:srgbClr val="FF3300"/>
                </a:solidFill>
              </a:rPr>
              <a:t>叮咬</a:t>
            </a:r>
            <a:r>
              <a:rPr lang="en-US" altLang="zh-TW" b="1" dirty="0" smtClean="0">
                <a:solidFill>
                  <a:srgbClr val="FF3300"/>
                </a:solidFill>
              </a:rPr>
              <a:t>(bite)</a:t>
            </a:r>
          </a:p>
          <a:p>
            <a:pPr marL="355600" indent="0">
              <a:buNone/>
            </a:pPr>
            <a:r>
              <a:rPr lang="zh-TW" altLang="en-US" dirty="0" smtClean="0"/>
              <a:t>血吸蟲病</a:t>
            </a:r>
            <a:r>
              <a:rPr lang="en-US" altLang="zh-TW" dirty="0" smtClean="0"/>
              <a:t>:</a:t>
            </a:r>
            <a:r>
              <a:rPr lang="zh-TW" altLang="en-US" dirty="0" smtClean="0"/>
              <a:t>節肢動物以口器傳輸致病</a:t>
            </a:r>
            <a:r>
              <a:rPr lang="en-US" altLang="zh-TW" dirty="0" smtClean="0"/>
              <a:t>(</a:t>
            </a:r>
            <a:r>
              <a:rPr lang="zh-TW" altLang="en-US" dirty="0" smtClean="0"/>
              <a:t>原</a:t>
            </a:r>
            <a:r>
              <a:rPr lang="en-US" altLang="zh-TW" dirty="0" smtClean="0"/>
              <a:t>:</a:t>
            </a:r>
            <a:r>
              <a:rPr lang="zh-TW" altLang="en-US" dirty="0" smtClean="0"/>
              <a:t>登革熱、日本腦炎、茲卡病毒</a:t>
            </a:r>
            <a:r>
              <a:rPr lang="en-US" altLang="zh-TW" dirty="0" smtClean="0"/>
              <a:t>)</a:t>
            </a:r>
            <a:endParaRPr lang="zh-TW" altLang="en-US" b="1" dirty="0">
              <a:solidFill>
                <a:srgbClr val="FF3300"/>
              </a:solidFill>
            </a:endParaRPr>
          </a:p>
          <a:p>
            <a:pPr lvl="1">
              <a:buFont typeface="Wingdings" pitchFamily="2" charset="2"/>
              <a:buNone/>
            </a:pPr>
            <a:r>
              <a:rPr lang="zh-TW" altLang="en-US" dirty="0" smtClean="0"/>
              <a:t> </a:t>
            </a:r>
            <a:endParaRPr lang="zh-TW" altLang="en-US" sz="3200" b="1" dirty="0">
              <a:solidFill>
                <a:srgbClr val="FF3300"/>
              </a:solidFill>
            </a:endParaRPr>
          </a:p>
        </p:txBody>
      </p:sp>
      <p:pic>
        <p:nvPicPr>
          <p:cNvPr id="25604" name="Picture 7" descr="e8da284e9ecf57ca"/>
          <p:cNvPicPr>
            <a:picLocks noChangeAspect="1" noChangeArrowheads="1"/>
          </p:cNvPicPr>
          <p:nvPr/>
        </p:nvPicPr>
        <p:blipFill>
          <a:blip r:embed="rId3" cstate="print"/>
          <a:srcRect/>
          <a:stretch>
            <a:fillRect/>
          </a:stretch>
        </p:blipFill>
        <p:spPr bwMode="auto">
          <a:xfrm>
            <a:off x="7239000" y="990600"/>
            <a:ext cx="1702210" cy="2510408"/>
          </a:xfrm>
          <a:prstGeom prst="rect">
            <a:avLst/>
          </a:prstGeom>
          <a:noFill/>
          <a:ln w="9525">
            <a:noFill/>
            <a:miter lim="800000"/>
            <a:headEnd/>
            <a:tailEnd/>
          </a:ln>
        </p:spPr>
      </p:pic>
      <p:sp>
        <p:nvSpPr>
          <p:cNvPr id="5" name="投影片編號版面配置區 4"/>
          <p:cNvSpPr>
            <a:spLocks noGrp="1"/>
          </p:cNvSpPr>
          <p:nvPr>
            <p:ph type="sldNum" sz="quarter" idx="11"/>
          </p:nvPr>
        </p:nvSpPr>
        <p:spPr>
          <a:xfrm>
            <a:off x="7437040" y="6237312"/>
            <a:ext cx="2895600" cy="365125"/>
          </a:xfrm>
        </p:spPr>
        <p:txBody>
          <a:bodyPr/>
          <a:lstStyle/>
          <a:p>
            <a:pPr>
              <a:defRPr/>
            </a:pPr>
            <a:fld id="{3AB412C4-39DC-4731-8DCF-8D6E6FCF203A}" type="slidenum">
              <a:rPr lang="en-US" altLang="zh-TW" smtClean="0"/>
              <a:pPr>
                <a:defRPr/>
              </a:pPr>
              <a:t>20</a:t>
            </a:fld>
            <a:endParaRPr lang="en-US" altLang="zh-TW" dirty="0"/>
          </a:p>
        </p:txBody>
      </p:sp>
    </p:spTree>
    <p:extLst>
      <p:ext uri="{BB962C8B-B14F-4D97-AF65-F5344CB8AC3E}">
        <p14:creationId xmlns:p14="http://schemas.microsoft.com/office/powerpoint/2010/main" val="2537577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24016" y="404813"/>
            <a:ext cx="8228371" cy="563562"/>
          </a:xfrm>
        </p:spPr>
        <p:txBody>
          <a:bodyPr/>
          <a:lstStyle/>
          <a:p>
            <a:r>
              <a:rPr lang="zh-TW" altLang="en-US" sz="4000" b="1" smtClean="0">
                <a:latin typeface="Times New Roman" panose="02020603050405020304" pitchFamily="18" charset="0"/>
              </a:rPr>
              <a:t>生物性危害之傳播途徑</a:t>
            </a:r>
          </a:p>
        </p:txBody>
      </p:sp>
      <p:grpSp>
        <p:nvGrpSpPr>
          <p:cNvPr id="2" name="Group 19"/>
          <p:cNvGrpSpPr>
            <a:grpSpLocks/>
          </p:cNvGrpSpPr>
          <p:nvPr/>
        </p:nvGrpSpPr>
        <p:grpSpPr bwMode="auto">
          <a:xfrm>
            <a:off x="1087693" y="1557338"/>
            <a:ext cx="7804355" cy="4435475"/>
            <a:chOff x="708" y="981"/>
            <a:chExt cx="5080" cy="2794"/>
          </a:xfrm>
        </p:grpSpPr>
        <p:sp>
          <p:nvSpPr>
            <p:cNvPr id="26630" name="Text Box 52"/>
            <p:cNvSpPr txBox="1">
              <a:spLocks noChangeArrowheads="1"/>
            </p:cNvSpPr>
            <p:nvPr/>
          </p:nvSpPr>
          <p:spPr bwMode="auto">
            <a:xfrm>
              <a:off x="721" y="3007"/>
              <a:ext cx="1091" cy="538"/>
            </a:xfrm>
            <a:prstGeom prst="rect">
              <a:avLst/>
            </a:prstGeom>
            <a:noFill/>
            <a:ln w="9525" algn="ctr">
              <a:noFill/>
              <a:miter lim="800000"/>
              <a:headEnd/>
              <a:tailEnd/>
            </a:ln>
          </p:spPr>
          <p:txBody>
            <a:bodyPr>
              <a:spAutoFit/>
            </a:bodyPr>
            <a:lstStyle/>
            <a:p>
              <a:pPr>
                <a:spcBef>
                  <a:spcPct val="50000"/>
                </a:spcBef>
              </a:pPr>
              <a:r>
                <a:rPr lang="zh-TW" altLang="en-US" sz="2000">
                  <a:solidFill>
                    <a:srgbClr val="3366FF"/>
                  </a:solidFill>
                  <a:latin typeface="Times New Roman" panose="02020603050405020304" pitchFamily="18" charset="0"/>
                  <a:ea typeface="標楷體" pitchFamily="65" charset="-120"/>
                  <a:cs typeface="Times New Roman" panose="02020603050405020304" pitchFamily="18" charset="0"/>
                </a:rPr>
                <a:t>間接傳播</a:t>
              </a:r>
            </a:p>
            <a:p>
              <a:pPr>
                <a:spcBef>
                  <a:spcPct val="50000"/>
                </a:spcBef>
              </a:pPr>
              <a:endParaRPr lang="en-US" altLang="zh-TW" sz="2000">
                <a:solidFill>
                  <a:srgbClr val="3366FF"/>
                </a:solidFill>
                <a:latin typeface="Times New Roman" panose="02020603050405020304" pitchFamily="18" charset="0"/>
                <a:ea typeface="標楷體" pitchFamily="65" charset="-120"/>
                <a:cs typeface="Times New Roman" panose="02020603050405020304" pitchFamily="18" charset="0"/>
              </a:endParaRPr>
            </a:p>
          </p:txBody>
        </p:sp>
        <p:pic>
          <p:nvPicPr>
            <p:cNvPr id="26631" name="Picture 59" descr="未命名"/>
            <p:cNvPicPr>
              <a:picLocks noChangeAspect="1" noChangeArrowheads="1"/>
            </p:cNvPicPr>
            <p:nvPr/>
          </p:nvPicPr>
          <p:blipFill>
            <a:blip r:embed="rId3" cstate="print"/>
            <a:srcRect/>
            <a:stretch>
              <a:fillRect/>
            </a:stretch>
          </p:blipFill>
          <p:spPr bwMode="auto">
            <a:xfrm>
              <a:off x="4291" y="981"/>
              <a:ext cx="1497" cy="1086"/>
            </a:xfrm>
            <a:prstGeom prst="rect">
              <a:avLst/>
            </a:prstGeom>
            <a:noFill/>
            <a:ln w="9525">
              <a:noFill/>
              <a:miter lim="800000"/>
              <a:headEnd/>
              <a:tailEnd/>
            </a:ln>
          </p:spPr>
        </p:pic>
        <p:sp>
          <p:nvSpPr>
            <p:cNvPr id="26632" name="Arc 23"/>
            <p:cNvSpPr>
              <a:spLocks/>
            </p:cNvSpPr>
            <p:nvPr/>
          </p:nvSpPr>
          <p:spPr bwMode="auto">
            <a:xfrm rot="-3179892">
              <a:off x="2446" y="875"/>
              <a:ext cx="1599" cy="2460"/>
            </a:xfrm>
            <a:custGeom>
              <a:avLst/>
              <a:gdLst>
                <a:gd name="T0" fmla="*/ 0 w 21979"/>
                <a:gd name="T1" fmla="*/ 0 h 27798"/>
                <a:gd name="T2" fmla="*/ 0 w 21979"/>
                <a:gd name="T3" fmla="*/ 0 h 27798"/>
                <a:gd name="T4" fmla="*/ 0 w 21979"/>
                <a:gd name="T5" fmla="*/ 0 h 27798"/>
                <a:gd name="T6" fmla="*/ 0 60000 65536"/>
                <a:gd name="T7" fmla="*/ 0 60000 65536"/>
                <a:gd name="T8" fmla="*/ 0 60000 65536"/>
                <a:gd name="T9" fmla="*/ 0 w 21979"/>
                <a:gd name="T10" fmla="*/ 0 h 27798"/>
                <a:gd name="T11" fmla="*/ 21979 w 21979"/>
                <a:gd name="T12" fmla="*/ 27798 h 27798"/>
              </a:gdLst>
              <a:ahLst/>
              <a:cxnLst>
                <a:cxn ang="T6">
                  <a:pos x="T0" y="T1"/>
                </a:cxn>
                <a:cxn ang="T7">
                  <a:pos x="T2" y="T3"/>
                </a:cxn>
                <a:cxn ang="T8">
                  <a:pos x="T4" y="T5"/>
                </a:cxn>
              </a:cxnLst>
              <a:rect l="T9" t="T10" r="T11" b="T12"/>
              <a:pathLst>
                <a:path w="21979" h="27798" fill="none" extrusionOk="0">
                  <a:moveTo>
                    <a:pt x="0" y="3"/>
                  </a:moveTo>
                  <a:cubicBezTo>
                    <a:pt x="126" y="1"/>
                    <a:pt x="252" y="-1"/>
                    <a:pt x="379" y="0"/>
                  </a:cubicBezTo>
                  <a:cubicBezTo>
                    <a:pt x="12308" y="0"/>
                    <a:pt x="21979" y="9670"/>
                    <a:pt x="21979" y="21600"/>
                  </a:cubicBezTo>
                  <a:cubicBezTo>
                    <a:pt x="21979" y="23699"/>
                    <a:pt x="21673" y="25787"/>
                    <a:pt x="21070" y="27797"/>
                  </a:cubicBezTo>
                </a:path>
                <a:path w="21979" h="27798" stroke="0" extrusionOk="0">
                  <a:moveTo>
                    <a:pt x="0" y="3"/>
                  </a:moveTo>
                  <a:cubicBezTo>
                    <a:pt x="126" y="1"/>
                    <a:pt x="252" y="-1"/>
                    <a:pt x="379" y="0"/>
                  </a:cubicBezTo>
                  <a:cubicBezTo>
                    <a:pt x="12308" y="0"/>
                    <a:pt x="21979" y="9670"/>
                    <a:pt x="21979" y="21600"/>
                  </a:cubicBezTo>
                  <a:cubicBezTo>
                    <a:pt x="21979" y="23699"/>
                    <a:pt x="21673" y="25787"/>
                    <a:pt x="21070" y="27797"/>
                  </a:cubicBezTo>
                  <a:lnTo>
                    <a:pt x="379" y="21600"/>
                  </a:lnTo>
                  <a:lnTo>
                    <a:pt x="0" y="3"/>
                  </a:lnTo>
                  <a:close/>
                </a:path>
              </a:pathLst>
            </a:custGeom>
            <a:noFill/>
            <a:ln w="6350">
              <a:solidFill>
                <a:srgbClr val="99CC00"/>
              </a:solidFill>
              <a:round/>
              <a:headEnd/>
              <a:tailEnd type="triangle" w="med" len="med"/>
            </a:ln>
          </p:spPr>
          <p:txBody>
            <a:bodyPr wrap="none" anchor="ct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633" name="Arc 27"/>
            <p:cNvSpPr>
              <a:spLocks/>
            </p:cNvSpPr>
            <p:nvPr/>
          </p:nvSpPr>
          <p:spPr bwMode="auto">
            <a:xfrm flipV="1">
              <a:off x="3251" y="2814"/>
              <a:ext cx="1488" cy="429"/>
            </a:xfrm>
            <a:custGeom>
              <a:avLst/>
              <a:gdLst>
                <a:gd name="T0" fmla="*/ 0 w 21600"/>
                <a:gd name="T1" fmla="*/ 0 h 17030"/>
                <a:gd name="T2" fmla="*/ 0 w 21600"/>
                <a:gd name="T3" fmla="*/ 0 h 17030"/>
                <a:gd name="T4" fmla="*/ 0 w 21600"/>
                <a:gd name="T5" fmla="*/ 0 h 17030"/>
                <a:gd name="T6" fmla="*/ 0 60000 65536"/>
                <a:gd name="T7" fmla="*/ 0 60000 65536"/>
                <a:gd name="T8" fmla="*/ 0 60000 65536"/>
                <a:gd name="T9" fmla="*/ 0 w 21600"/>
                <a:gd name="T10" fmla="*/ 0 h 17030"/>
                <a:gd name="T11" fmla="*/ 21600 w 21600"/>
                <a:gd name="T12" fmla="*/ 17030 h 17030"/>
              </a:gdLst>
              <a:ahLst/>
              <a:cxnLst>
                <a:cxn ang="T6">
                  <a:pos x="T0" y="T1"/>
                </a:cxn>
                <a:cxn ang="T7">
                  <a:pos x="T2" y="T3"/>
                </a:cxn>
                <a:cxn ang="T8">
                  <a:pos x="T4" y="T5"/>
                </a:cxn>
              </a:cxnLst>
              <a:rect l="T9" t="T10" r="T11" b="T12"/>
              <a:pathLst>
                <a:path w="21600" h="17030" fill="none" extrusionOk="0">
                  <a:moveTo>
                    <a:pt x="14370" y="0"/>
                  </a:moveTo>
                  <a:cubicBezTo>
                    <a:pt x="18969" y="4098"/>
                    <a:pt x="21600" y="9965"/>
                    <a:pt x="21600" y="16126"/>
                  </a:cubicBezTo>
                  <a:cubicBezTo>
                    <a:pt x="21600" y="16427"/>
                    <a:pt x="21593" y="16728"/>
                    <a:pt x="21581" y="17030"/>
                  </a:cubicBezTo>
                </a:path>
                <a:path w="21600" h="17030" stroke="0" extrusionOk="0">
                  <a:moveTo>
                    <a:pt x="14370" y="0"/>
                  </a:moveTo>
                  <a:cubicBezTo>
                    <a:pt x="18969" y="4098"/>
                    <a:pt x="21600" y="9965"/>
                    <a:pt x="21600" y="16126"/>
                  </a:cubicBezTo>
                  <a:cubicBezTo>
                    <a:pt x="21600" y="16427"/>
                    <a:pt x="21593" y="16728"/>
                    <a:pt x="21581" y="17030"/>
                  </a:cubicBezTo>
                  <a:lnTo>
                    <a:pt x="0" y="16126"/>
                  </a:lnTo>
                  <a:lnTo>
                    <a:pt x="14370" y="0"/>
                  </a:lnTo>
                  <a:close/>
                </a:path>
              </a:pathLst>
            </a:custGeom>
            <a:noFill/>
            <a:ln w="9525">
              <a:solidFill>
                <a:schemeClr val="folHlink"/>
              </a:solidFill>
              <a:round/>
              <a:headEnd/>
              <a:tailEnd type="triangle" w="med" len="med"/>
            </a:ln>
          </p:spPr>
          <p:txBody>
            <a:bodyPr rot="10800000" wrap="none" anchor="ct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634" name="Arc 31"/>
            <p:cNvSpPr>
              <a:spLocks/>
            </p:cNvSpPr>
            <p:nvPr/>
          </p:nvSpPr>
          <p:spPr bwMode="auto">
            <a:xfrm rot="16026215" flipH="1">
              <a:off x="2103" y="2955"/>
              <a:ext cx="165" cy="845"/>
            </a:xfrm>
            <a:custGeom>
              <a:avLst/>
              <a:gdLst>
                <a:gd name="T0" fmla="*/ 0 w 18317"/>
                <a:gd name="T1" fmla="*/ 0 h 21600"/>
                <a:gd name="T2" fmla="*/ 0 w 18317"/>
                <a:gd name="T3" fmla="*/ 0 h 21600"/>
                <a:gd name="T4" fmla="*/ 0 w 18317"/>
                <a:gd name="T5" fmla="*/ 0 h 21600"/>
                <a:gd name="T6" fmla="*/ 0 60000 65536"/>
                <a:gd name="T7" fmla="*/ 0 60000 65536"/>
                <a:gd name="T8" fmla="*/ 0 60000 65536"/>
                <a:gd name="T9" fmla="*/ 0 w 18317"/>
                <a:gd name="T10" fmla="*/ 0 h 21600"/>
                <a:gd name="T11" fmla="*/ 18317 w 18317"/>
                <a:gd name="T12" fmla="*/ 21600 h 21600"/>
              </a:gdLst>
              <a:ahLst/>
              <a:cxnLst>
                <a:cxn ang="T6">
                  <a:pos x="T0" y="T1"/>
                </a:cxn>
                <a:cxn ang="T7">
                  <a:pos x="T2" y="T3"/>
                </a:cxn>
                <a:cxn ang="T8">
                  <a:pos x="T4" y="T5"/>
                </a:cxn>
              </a:cxnLst>
              <a:rect l="T9" t="T10" r="T11" b="T12"/>
              <a:pathLst>
                <a:path w="18317" h="21600" fill="none" extrusionOk="0">
                  <a:moveTo>
                    <a:pt x="-1" y="0"/>
                  </a:moveTo>
                  <a:cubicBezTo>
                    <a:pt x="7447" y="0"/>
                    <a:pt x="14369" y="3836"/>
                    <a:pt x="18316" y="10152"/>
                  </a:cubicBezTo>
                </a:path>
                <a:path w="18317" h="21600" stroke="0" extrusionOk="0">
                  <a:moveTo>
                    <a:pt x="-1" y="0"/>
                  </a:moveTo>
                  <a:cubicBezTo>
                    <a:pt x="7447" y="0"/>
                    <a:pt x="14369" y="3836"/>
                    <a:pt x="18316" y="10152"/>
                  </a:cubicBezTo>
                  <a:lnTo>
                    <a:pt x="0" y="21600"/>
                  </a:lnTo>
                  <a:lnTo>
                    <a:pt x="-1" y="0"/>
                  </a:lnTo>
                  <a:close/>
                </a:path>
              </a:pathLst>
            </a:custGeom>
            <a:noFill/>
            <a:ln w="9525">
              <a:solidFill>
                <a:schemeClr val="folHlink"/>
              </a:solidFill>
              <a:round/>
              <a:headEnd/>
              <a:tailEnd type="triangle" w="med" len="med"/>
            </a:ln>
          </p:spPr>
          <p:txBody>
            <a:bodyPr vert="eaVert" wrap="none" anchor="ct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635" name="Text Box 32"/>
            <p:cNvSpPr txBox="1">
              <a:spLocks noChangeArrowheads="1"/>
            </p:cNvSpPr>
            <p:nvPr/>
          </p:nvSpPr>
          <p:spPr bwMode="auto">
            <a:xfrm>
              <a:off x="2110" y="1567"/>
              <a:ext cx="2133" cy="872"/>
            </a:xfrm>
            <a:prstGeom prst="rect">
              <a:avLst/>
            </a:prstGeom>
            <a:noFill/>
            <a:ln w="9525" algn="ctr">
              <a:noFill/>
              <a:miter lim="800000"/>
              <a:headEnd/>
              <a:tailEnd/>
            </a:ln>
          </p:spPr>
          <p:txBody>
            <a:bodyPr>
              <a:spAutoFit/>
            </a:bodyPr>
            <a:lstStyle/>
            <a:p>
              <a:pPr>
                <a:spcBef>
                  <a:spcPct val="50000"/>
                </a:spcBef>
              </a:pPr>
              <a:r>
                <a:rPr lang="zh-TW" altLang="en-US" sz="2400" b="0" dirty="0">
                  <a:latin typeface="Times New Roman" panose="02020603050405020304" pitchFamily="18" charset="0"/>
                  <a:ea typeface="標楷體" pitchFamily="65" charset="-120"/>
                  <a:cs typeface="Times New Roman" panose="02020603050405020304" pitchFamily="18" charset="0"/>
                </a:rPr>
                <a:t>飛沫</a:t>
              </a:r>
              <a:r>
                <a:rPr lang="en-US" altLang="zh-TW" sz="2400" b="0" dirty="0">
                  <a:latin typeface="Times New Roman" pitchFamily="18" charset="0"/>
                  <a:ea typeface="標楷體" pitchFamily="65" charset="-120"/>
                  <a:cs typeface="Times New Roman" pitchFamily="18" charset="0"/>
                </a:rPr>
                <a:t>droplets    </a:t>
              </a:r>
            </a:p>
            <a:p>
              <a:pPr>
                <a:spcBef>
                  <a:spcPct val="50000"/>
                </a:spcBef>
              </a:pPr>
              <a:r>
                <a:rPr lang="en-US" altLang="zh-TW" sz="2400" b="0" dirty="0">
                  <a:latin typeface="Times New Roman" pitchFamily="18" charset="0"/>
                  <a:ea typeface="標楷體" pitchFamily="65" charset="-120"/>
                  <a:cs typeface="Times New Roman" pitchFamily="18" charset="0"/>
                </a:rPr>
                <a:t>ex</a:t>
              </a:r>
              <a:r>
                <a:rPr lang="zh-TW" altLang="en-US" sz="2400" b="0" dirty="0">
                  <a:latin typeface="Times New Roman" panose="02020603050405020304" pitchFamily="18" charset="0"/>
                  <a:ea typeface="標楷體" pitchFamily="65" charset="-120"/>
                  <a:cs typeface="Times New Roman" panose="02020603050405020304" pitchFamily="18" charset="0"/>
                </a:rPr>
                <a:t>：流感、腸病毒、 流行性腦脊髓膜炎</a:t>
              </a:r>
            </a:p>
          </p:txBody>
        </p:sp>
        <p:sp>
          <p:nvSpPr>
            <p:cNvPr id="26636" name="Text Box 50"/>
            <p:cNvSpPr txBox="1">
              <a:spLocks noChangeArrowheads="1"/>
            </p:cNvSpPr>
            <p:nvPr/>
          </p:nvSpPr>
          <p:spPr bwMode="auto">
            <a:xfrm>
              <a:off x="708" y="2024"/>
              <a:ext cx="1179" cy="250"/>
            </a:xfrm>
            <a:prstGeom prst="rect">
              <a:avLst/>
            </a:prstGeom>
            <a:noFill/>
            <a:ln w="9525" algn="ctr">
              <a:noFill/>
              <a:miter lim="800000"/>
              <a:headEnd/>
              <a:tailEnd/>
            </a:ln>
          </p:spPr>
          <p:txBody>
            <a:bodyPr>
              <a:spAutoFit/>
            </a:bodyPr>
            <a:lstStyle/>
            <a:p>
              <a:pPr>
                <a:spcBef>
                  <a:spcPct val="50000"/>
                </a:spcBef>
              </a:pPr>
              <a:r>
                <a:rPr lang="zh-TW" altLang="en-US" sz="2000">
                  <a:solidFill>
                    <a:srgbClr val="3366FF"/>
                  </a:solidFill>
                  <a:latin typeface="Times New Roman" panose="02020603050405020304" pitchFamily="18" charset="0"/>
                  <a:ea typeface="標楷體" pitchFamily="65" charset="-120"/>
                  <a:cs typeface="Times New Roman" panose="02020603050405020304" pitchFamily="18" charset="0"/>
                </a:rPr>
                <a:t>直接傳播</a:t>
              </a:r>
              <a:endParaRPr lang="en-US" altLang="zh-TW" sz="2000">
                <a:solidFill>
                  <a:srgbClr val="3366FF"/>
                </a:solidFill>
                <a:latin typeface="Times New Roman" panose="02020603050405020304" pitchFamily="18" charset="0"/>
                <a:ea typeface="標楷體" pitchFamily="65" charset="-120"/>
                <a:cs typeface="Times New Roman" panose="02020603050405020304" pitchFamily="18" charset="0"/>
              </a:endParaRPr>
            </a:p>
          </p:txBody>
        </p:sp>
        <p:sp>
          <p:nvSpPr>
            <p:cNvPr id="26637" name="Text Box 51"/>
            <p:cNvSpPr txBox="1">
              <a:spLocks noChangeArrowheads="1"/>
            </p:cNvSpPr>
            <p:nvPr/>
          </p:nvSpPr>
          <p:spPr bwMode="auto">
            <a:xfrm>
              <a:off x="4315" y="2304"/>
              <a:ext cx="969" cy="365"/>
            </a:xfrm>
            <a:prstGeom prst="rect">
              <a:avLst/>
            </a:prstGeom>
            <a:noFill/>
            <a:ln w="9525" algn="ctr">
              <a:noFill/>
              <a:miter lim="800000"/>
              <a:headEnd/>
              <a:tailEnd/>
            </a:ln>
          </p:spPr>
          <p:txBody>
            <a:bodyPr>
              <a:spAutoFit/>
            </a:bodyPr>
            <a:lstStyle/>
            <a:p>
              <a:pPr>
                <a:spcBef>
                  <a:spcPct val="50000"/>
                </a:spcBef>
              </a:pPr>
              <a:r>
                <a:rPr lang="zh-TW" altLang="en-US" sz="3200">
                  <a:solidFill>
                    <a:srgbClr val="FF3300"/>
                  </a:solidFill>
                  <a:latin typeface="Times New Roman" panose="02020603050405020304" pitchFamily="18" charset="0"/>
                  <a:ea typeface="標楷體" pitchFamily="65" charset="-120"/>
                  <a:cs typeface="Times New Roman" panose="02020603050405020304" pitchFamily="18" charset="0"/>
                </a:rPr>
                <a:t>吸入</a:t>
              </a:r>
            </a:p>
          </p:txBody>
        </p:sp>
        <p:sp>
          <p:nvSpPr>
            <p:cNvPr id="26638" name="Text Box 33"/>
            <p:cNvSpPr txBox="1">
              <a:spLocks noChangeArrowheads="1"/>
            </p:cNvSpPr>
            <p:nvPr/>
          </p:nvSpPr>
          <p:spPr bwMode="auto">
            <a:xfrm>
              <a:off x="2308" y="3055"/>
              <a:ext cx="1856" cy="640"/>
            </a:xfrm>
            <a:prstGeom prst="rect">
              <a:avLst/>
            </a:prstGeom>
            <a:noFill/>
            <a:ln w="9525" algn="ctr">
              <a:noFill/>
              <a:miter lim="800000"/>
              <a:headEnd/>
              <a:tailEnd/>
            </a:ln>
          </p:spPr>
          <p:txBody>
            <a:bodyPr>
              <a:spAutoFit/>
            </a:bodyPr>
            <a:lstStyle/>
            <a:p>
              <a:pPr>
                <a:spcBef>
                  <a:spcPct val="50000"/>
                </a:spcBef>
              </a:pPr>
              <a:r>
                <a:rPr lang="zh-TW" altLang="en-US" sz="2400" b="0" dirty="0">
                  <a:latin typeface="Times New Roman" panose="02020603050405020304" pitchFamily="18" charset="0"/>
                  <a:ea typeface="標楷體" pitchFamily="65" charset="-120"/>
                  <a:cs typeface="Times New Roman" panose="02020603050405020304" pitchFamily="18" charset="0"/>
                </a:rPr>
                <a:t>空氣</a:t>
              </a:r>
              <a:r>
                <a:rPr lang="en-US" altLang="zh-TW" sz="2400" b="0" dirty="0">
                  <a:latin typeface="Times New Roman" pitchFamily="18" charset="0"/>
                  <a:ea typeface="標楷體" pitchFamily="65" charset="-120"/>
                  <a:cs typeface="Times New Roman" pitchFamily="18" charset="0"/>
                </a:rPr>
                <a:t>airborne</a:t>
              </a:r>
            </a:p>
            <a:p>
              <a:pPr>
                <a:spcBef>
                  <a:spcPct val="50000"/>
                </a:spcBef>
              </a:pPr>
              <a:r>
                <a:rPr lang="en-US" altLang="zh-TW" sz="2400" b="0" dirty="0">
                  <a:latin typeface="Times New Roman" pitchFamily="18" charset="0"/>
                  <a:ea typeface="標楷體" pitchFamily="65" charset="-120"/>
                  <a:cs typeface="Times New Roman" pitchFamily="18" charset="0"/>
                </a:rPr>
                <a:t>ex</a:t>
              </a:r>
              <a:r>
                <a:rPr lang="zh-TW" altLang="en-US" sz="2400" b="0" dirty="0">
                  <a:latin typeface="Times New Roman" panose="02020603050405020304" pitchFamily="18" charset="0"/>
                  <a:ea typeface="標楷體" pitchFamily="65" charset="-120"/>
                  <a:cs typeface="Times New Roman" panose="02020603050405020304" pitchFamily="18" charset="0"/>
                </a:rPr>
                <a:t>：肺結核、麻疹</a:t>
              </a:r>
            </a:p>
          </p:txBody>
        </p:sp>
        <p:sp>
          <p:nvSpPr>
            <p:cNvPr id="26639" name="AutoShape 54"/>
            <p:cNvSpPr>
              <a:spLocks noChangeArrowheads="1"/>
            </p:cNvSpPr>
            <p:nvPr/>
          </p:nvSpPr>
          <p:spPr bwMode="auto">
            <a:xfrm>
              <a:off x="2308" y="3007"/>
              <a:ext cx="1885" cy="768"/>
            </a:xfrm>
            <a:prstGeom prst="bracketPair">
              <a:avLst>
                <a:gd name="adj" fmla="val 16667"/>
              </a:avLst>
            </a:prstGeom>
            <a:noFill/>
            <a:ln w="9525">
              <a:solidFill>
                <a:schemeClr val="tx1"/>
              </a:solidFill>
              <a:round/>
              <a:headEnd/>
              <a:tailEnd/>
            </a:ln>
          </p:spPr>
          <p:txBody>
            <a:bodyPr wrap="none" anchor="ct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6629" name="文字方塊 19"/>
          <p:cNvSpPr txBox="1">
            <a:spLocks noChangeArrowheads="1"/>
          </p:cNvSpPr>
          <p:nvPr/>
        </p:nvSpPr>
        <p:spPr bwMode="auto">
          <a:xfrm>
            <a:off x="460888" y="1412875"/>
            <a:ext cx="4562782" cy="579438"/>
          </a:xfrm>
          <a:prstGeom prst="rect">
            <a:avLst/>
          </a:prstGeom>
          <a:noFill/>
          <a:ln w="9525">
            <a:noFill/>
            <a:miter lim="800000"/>
            <a:headEnd/>
            <a:tailEnd/>
          </a:ln>
        </p:spPr>
        <p:txBody>
          <a:bodyPr>
            <a:spAutoFit/>
          </a:bodyPr>
          <a:lstStyle/>
          <a:p>
            <a:r>
              <a:rPr lang="en-US" altLang="zh-TW" sz="3200">
                <a:latin typeface="Times New Roman" panose="02020603050405020304" pitchFamily="18" charset="0"/>
                <a:ea typeface="標楷體" pitchFamily="65" charset="-120"/>
                <a:cs typeface="Times New Roman" panose="02020603050405020304" pitchFamily="18" charset="0"/>
              </a:rPr>
              <a:t>1a.</a:t>
            </a:r>
            <a:r>
              <a:rPr lang="zh-TW" altLang="en-US" sz="3200">
                <a:latin typeface="Times New Roman" panose="02020603050405020304" pitchFamily="18" charset="0"/>
                <a:ea typeface="標楷體" pitchFamily="65" charset="-120"/>
                <a:cs typeface="Times New Roman" panose="02020603050405020304" pitchFamily="18" charset="0"/>
              </a:rPr>
              <a:t>宿主</a:t>
            </a:r>
            <a:r>
              <a:rPr lang="zh-TW" altLang="en-US" sz="3200">
                <a:latin typeface="Times New Roman" panose="02020603050405020304" pitchFamily="18" charset="0"/>
                <a:ea typeface="標楷體" pitchFamily="65" charset="-120"/>
                <a:cs typeface="Times New Roman" panose="02020603050405020304" pitchFamily="18" charset="0"/>
                <a:sym typeface="Symbol" pitchFamily="18" charset="2"/>
              </a:rPr>
              <a:t>吸入</a:t>
            </a:r>
          </a:p>
        </p:txBody>
      </p:sp>
      <p:sp>
        <p:nvSpPr>
          <p:cNvPr id="15" name="投影片編號版面配置區 14"/>
          <p:cNvSpPr>
            <a:spLocks noGrp="1"/>
          </p:cNvSpPr>
          <p:nvPr>
            <p:ph type="sldNum" sz="quarter" idx="11"/>
          </p:nvPr>
        </p:nvSpPr>
        <p:spPr>
          <a:xfrm>
            <a:off x="7509048" y="6237312"/>
            <a:ext cx="2895600" cy="365125"/>
          </a:xfrm>
        </p:spPr>
        <p:txBody>
          <a:bodyPr/>
          <a:lstStyle/>
          <a:p>
            <a:pPr>
              <a:defRPr/>
            </a:pPr>
            <a:fld id="{3AB412C4-39DC-4731-8DCF-8D6E6FCF203A}" type="slidenum">
              <a:rPr lang="en-US" altLang="zh-TW" smtClean="0">
                <a:latin typeface="Times New Roman" panose="02020603050405020304" pitchFamily="18" charset="0"/>
                <a:cs typeface="Times New Roman" panose="02020603050405020304" pitchFamily="18" charset="0"/>
              </a:rPr>
              <a:pPr>
                <a:defRPr/>
              </a:pPr>
              <a:t>21</a:t>
            </a:fld>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105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93150" y="333375"/>
            <a:ext cx="8228371" cy="838200"/>
          </a:xfrm>
        </p:spPr>
        <p:txBody>
          <a:bodyPr/>
          <a:lstStyle/>
          <a:p>
            <a:r>
              <a:rPr lang="zh-TW" altLang="en-US" sz="4000" b="1" smtClean="0"/>
              <a:t>生物性危害之傳播途徑</a:t>
            </a:r>
          </a:p>
        </p:txBody>
      </p:sp>
      <p:grpSp>
        <p:nvGrpSpPr>
          <p:cNvPr id="2" name="Group 82"/>
          <p:cNvGrpSpPr>
            <a:grpSpLocks/>
          </p:cNvGrpSpPr>
          <p:nvPr/>
        </p:nvGrpSpPr>
        <p:grpSpPr bwMode="auto">
          <a:xfrm>
            <a:off x="-445524" y="992907"/>
            <a:ext cx="9297629" cy="5532437"/>
            <a:chOff x="-288" y="701"/>
            <a:chExt cx="5856" cy="3485"/>
          </a:xfrm>
        </p:grpSpPr>
        <p:sp>
          <p:nvSpPr>
            <p:cNvPr id="27654" name="Text Box 75"/>
            <p:cNvSpPr txBox="1">
              <a:spLocks noChangeArrowheads="1"/>
            </p:cNvSpPr>
            <p:nvPr/>
          </p:nvSpPr>
          <p:spPr bwMode="auto">
            <a:xfrm>
              <a:off x="1200" y="3072"/>
              <a:ext cx="4368" cy="1114"/>
            </a:xfrm>
            <a:prstGeom prst="rect">
              <a:avLst/>
            </a:prstGeom>
            <a:noFill/>
            <a:ln w="9525" algn="ctr">
              <a:noFill/>
              <a:miter lim="800000"/>
              <a:headEnd/>
              <a:tailEnd/>
            </a:ln>
          </p:spPr>
          <p:txBody>
            <a:bodyPr>
              <a:spAutoFit/>
            </a:bodyPr>
            <a:lstStyle/>
            <a:p>
              <a:pPr lvl="1">
                <a:buFontTx/>
                <a:buChar char="•"/>
              </a:pPr>
              <a:r>
                <a:rPr lang="zh-TW" altLang="en-US" sz="2000" b="0" dirty="0">
                  <a:latin typeface="標楷體" pitchFamily="65" charset="-120"/>
                  <a:ea typeface="標楷體" pitchFamily="65" charset="-120"/>
                </a:rPr>
                <a:t>機械性傳播</a:t>
              </a:r>
              <a:r>
                <a:rPr lang="en-US" altLang="zh-TW" sz="2000" b="0" dirty="0">
                  <a:latin typeface="標楷體" pitchFamily="65" charset="-120"/>
                  <a:ea typeface="標楷體" pitchFamily="65" charset="-120"/>
                </a:rPr>
                <a:t>(</a:t>
              </a:r>
              <a:r>
                <a:rPr lang="en-US" altLang="zh-TW" sz="2000" b="0" dirty="0">
                  <a:latin typeface="Times New Roman" pitchFamily="18" charset="0"/>
                  <a:ea typeface="標楷體" pitchFamily="65" charset="-120"/>
                  <a:cs typeface="Times New Roman" pitchFamily="18" charset="0"/>
                </a:rPr>
                <a:t>mechanical transmission</a:t>
              </a:r>
              <a:r>
                <a:rPr lang="en-US" altLang="zh-TW" sz="2000" b="0" dirty="0">
                  <a:latin typeface="標楷體" pitchFamily="65" charset="-120"/>
                  <a:ea typeface="標楷體" pitchFamily="65" charset="-120"/>
                </a:rPr>
                <a:t>)</a:t>
              </a:r>
            </a:p>
            <a:p>
              <a:pPr lvl="2"/>
              <a:r>
                <a:rPr lang="en-US" altLang="zh-TW" sz="2000" b="0" dirty="0">
                  <a:latin typeface="標楷體" pitchFamily="65" charset="-120"/>
                  <a:ea typeface="標楷體" pitchFamily="65" charset="-120"/>
                </a:rPr>
                <a:t> </a:t>
              </a:r>
              <a:r>
                <a:rPr lang="zh-TW" altLang="en-US" sz="2000" b="0" dirty="0">
                  <a:latin typeface="標楷體" pitchFamily="65" charset="-120"/>
                  <a:ea typeface="標楷體" pitchFamily="65" charset="-120"/>
                </a:rPr>
                <a:t>病原僅機械性地被帶往傳染部位，如：蒼蠅</a:t>
              </a:r>
            </a:p>
            <a:p>
              <a:pPr lvl="1">
                <a:buFontTx/>
                <a:buChar char="•"/>
              </a:pPr>
              <a:r>
                <a:rPr lang="zh-TW" altLang="en-US" sz="2000" b="0" dirty="0">
                  <a:latin typeface="標楷體" pitchFamily="65" charset="-120"/>
                  <a:ea typeface="標楷體" pitchFamily="65" charset="-120"/>
                </a:rPr>
                <a:t>生物性傳播</a:t>
              </a:r>
              <a:r>
                <a:rPr lang="en-US" altLang="zh-TW" sz="2000" b="0" dirty="0">
                  <a:latin typeface="標楷體" pitchFamily="65" charset="-120"/>
                  <a:ea typeface="標楷體" pitchFamily="65" charset="-120"/>
                </a:rPr>
                <a:t>(</a:t>
              </a:r>
              <a:r>
                <a:rPr lang="en-US" altLang="zh-TW" sz="2000" b="0" dirty="0">
                  <a:latin typeface="Times New Roman" pitchFamily="18" charset="0"/>
                  <a:ea typeface="標楷體" pitchFamily="65" charset="-120"/>
                  <a:cs typeface="Times New Roman" pitchFamily="18" charset="0"/>
                </a:rPr>
                <a:t>biological vector-borne transmission</a:t>
              </a:r>
              <a:r>
                <a:rPr lang="en-US" altLang="zh-TW" sz="2000" b="0" dirty="0">
                  <a:latin typeface="標楷體" pitchFamily="65" charset="-120"/>
                  <a:ea typeface="標楷體" pitchFamily="65" charset="-120"/>
                </a:rPr>
                <a:t>)</a:t>
              </a:r>
            </a:p>
            <a:p>
              <a:pPr lvl="2"/>
              <a:r>
                <a:rPr lang="en-US" altLang="zh-TW" sz="2000" b="0" dirty="0">
                  <a:latin typeface="標楷體" pitchFamily="65" charset="-120"/>
                  <a:ea typeface="標楷體" pitchFamily="65" charset="-120"/>
                </a:rPr>
                <a:t> </a:t>
              </a:r>
              <a:r>
                <a:rPr lang="zh-TW" altLang="en-US" sz="2000" b="0" dirty="0">
                  <a:latin typeface="標楷體" pitchFamily="65" charset="-120"/>
                  <a:ea typeface="標楷體" pitchFamily="65" charset="-120"/>
                </a:rPr>
                <a:t>病原需在病媒體內成長繁殖後才能傳播，如：蚊子</a:t>
              </a:r>
            </a:p>
            <a:p>
              <a:pPr>
                <a:spcBef>
                  <a:spcPct val="50000"/>
                </a:spcBef>
              </a:pPr>
              <a:endParaRPr lang="en-US" altLang="zh-TW" sz="2000" b="0" dirty="0">
                <a:latin typeface="標楷體" pitchFamily="65" charset="-120"/>
                <a:ea typeface="標楷體" pitchFamily="65" charset="-120"/>
              </a:endParaRPr>
            </a:p>
          </p:txBody>
        </p:sp>
        <p:sp>
          <p:nvSpPr>
            <p:cNvPr id="27655" name="Arc 24"/>
            <p:cNvSpPr>
              <a:spLocks/>
            </p:cNvSpPr>
            <p:nvPr/>
          </p:nvSpPr>
          <p:spPr bwMode="auto">
            <a:xfrm rot="-2925448">
              <a:off x="1769" y="346"/>
              <a:ext cx="2433" cy="3143"/>
            </a:xfrm>
            <a:custGeom>
              <a:avLst/>
              <a:gdLst>
                <a:gd name="T0" fmla="*/ 0 w 21388"/>
                <a:gd name="T1" fmla="*/ 0 h 21530"/>
                <a:gd name="T2" fmla="*/ 0 w 21388"/>
                <a:gd name="T3" fmla="*/ 0 h 21530"/>
                <a:gd name="T4" fmla="*/ 0 w 21388"/>
                <a:gd name="T5" fmla="*/ 0 h 21530"/>
                <a:gd name="T6" fmla="*/ 0 60000 65536"/>
                <a:gd name="T7" fmla="*/ 0 60000 65536"/>
                <a:gd name="T8" fmla="*/ 0 60000 65536"/>
                <a:gd name="T9" fmla="*/ 0 w 21388"/>
                <a:gd name="T10" fmla="*/ 0 h 21530"/>
                <a:gd name="T11" fmla="*/ 21388 w 21388"/>
                <a:gd name="T12" fmla="*/ 21530 h 21530"/>
              </a:gdLst>
              <a:ahLst/>
              <a:cxnLst>
                <a:cxn ang="T6">
                  <a:pos x="T0" y="T1"/>
                </a:cxn>
                <a:cxn ang="T7">
                  <a:pos x="T2" y="T3"/>
                </a:cxn>
                <a:cxn ang="T8">
                  <a:pos x="T4" y="T5"/>
                </a:cxn>
              </a:cxnLst>
              <a:rect l="T9" t="T10" r="T11" b="T12"/>
              <a:pathLst>
                <a:path w="21388" h="21530" fill="none" extrusionOk="0">
                  <a:moveTo>
                    <a:pt x="1736" y="-1"/>
                  </a:moveTo>
                  <a:cubicBezTo>
                    <a:pt x="11811" y="812"/>
                    <a:pt x="19976" y="8503"/>
                    <a:pt x="21388" y="18512"/>
                  </a:cubicBezTo>
                </a:path>
                <a:path w="21388" h="21530" stroke="0" extrusionOk="0">
                  <a:moveTo>
                    <a:pt x="1736" y="-1"/>
                  </a:moveTo>
                  <a:cubicBezTo>
                    <a:pt x="11811" y="812"/>
                    <a:pt x="19976" y="8503"/>
                    <a:pt x="21388" y="18512"/>
                  </a:cubicBezTo>
                  <a:lnTo>
                    <a:pt x="0" y="21530"/>
                  </a:lnTo>
                  <a:lnTo>
                    <a:pt x="1736" y="-1"/>
                  </a:lnTo>
                  <a:close/>
                </a:path>
              </a:pathLst>
            </a:custGeom>
            <a:noFill/>
            <a:ln w="6350">
              <a:solidFill>
                <a:srgbClr val="99CC00"/>
              </a:solidFill>
              <a:round/>
              <a:headEnd/>
              <a:tailEnd type="triangle" w="med" len="med"/>
            </a:ln>
          </p:spPr>
          <p:txBody>
            <a:bodyPr wrap="none" anchor="ctr"/>
            <a:lstStyle/>
            <a:p>
              <a:endParaRPr lang="zh-TW" altLang="en-US" dirty="0">
                <a:ea typeface="標楷體" panose="03000509000000000000" pitchFamily="65" charset="-120"/>
              </a:endParaRPr>
            </a:p>
          </p:txBody>
        </p:sp>
        <p:sp>
          <p:nvSpPr>
            <p:cNvPr id="27656" name="Arc 25"/>
            <p:cNvSpPr>
              <a:spLocks/>
            </p:cNvSpPr>
            <p:nvPr/>
          </p:nvSpPr>
          <p:spPr bwMode="auto">
            <a:xfrm flipV="1">
              <a:off x="3120" y="2064"/>
              <a:ext cx="1505" cy="214"/>
            </a:xfrm>
            <a:custGeom>
              <a:avLst/>
              <a:gdLst>
                <a:gd name="T0" fmla="*/ 0 w 20823"/>
                <a:gd name="T1" fmla="*/ 0 h 12724"/>
                <a:gd name="T2" fmla="*/ 0 w 20823"/>
                <a:gd name="T3" fmla="*/ 0 h 12724"/>
                <a:gd name="T4" fmla="*/ 0 w 20823"/>
                <a:gd name="T5" fmla="*/ 0 h 12724"/>
                <a:gd name="T6" fmla="*/ 0 60000 65536"/>
                <a:gd name="T7" fmla="*/ 0 60000 65536"/>
                <a:gd name="T8" fmla="*/ 0 60000 65536"/>
                <a:gd name="T9" fmla="*/ 0 w 20823"/>
                <a:gd name="T10" fmla="*/ 0 h 12724"/>
                <a:gd name="T11" fmla="*/ 20823 w 20823"/>
                <a:gd name="T12" fmla="*/ 12724 h 12724"/>
              </a:gdLst>
              <a:ahLst/>
              <a:cxnLst>
                <a:cxn ang="T6">
                  <a:pos x="T0" y="T1"/>
                </a:cxn>
                <a:cxn ang="T7">
                  <a:pos x="T2" y="T3"/>
                </a:cxn>
                <a:cxn ang="T8">
                  <a:pos x="T4" y="T5"/>
                </a:cxn>
              </a:cxnLst>
              <a:rect l="T9" t="T10" r="T11" b="T12"/>
              <a:pathLst>
                <a:path w="20823" h="12724" fill="none" extrusionOk="0">
                  <a:moveTo>
                    <a:pt x="17454" y="-1"/>
                  </a:moveTo>
                  <a:cubicBezTo>
                    <a:pt x="18988" y="2104"/>
                    <a:pt x="20129" y="4469"/>
                    <a:pt x="20822" y="6981"/>
                  </a:cubicBezTo>
                </a:path>
                <a:path w="20823" h="12724" stroke="0" extrusionOk="0">
                  <a:moveTo>
                    <a:pt x="17454" y="-1"/>
                  </a:moveTo>
                  <a:cubicBezTo>
                    <a:pt x="18988" y="2104"/>
                    <a:pt x="20129" y="4469"/>
                    <a:pt x="20822" y="6981"/>
                  </a:cubicBezTo>
                  <a:lnTo>
                    <a:pt x="0" y="12724"/>
                  </a:lnTo>
                  <a:lnTo>
                    <a:pt x="17454" y="-1"/>
                  </a:lnTo>
                  <a:close/>
                </a:path>
              </a:pathLst>
            </a:custGeom>
            <a:noFill/>
            <a:ln w="9525">
              <a:solidFill>
                <a:schemeClr val="folHlink"/>
              </a:solidFill>
              <a:round/>
              <a:headEnd/>
              <a:tailEnd type="triangle" w="med" len="med"/>
            </a:ln>
          </p:spPr>
          <p:txBody>
            <a:bodyPr wrap="none" anchor="ctr"/>
            <a:lstStyle/>
            <a:p>
              <a:endParaRPr lang="zh-TW" altLang="en-US" dirty="0">
                <a:ea typeface="標楷體" panose="03000509000000000000" pitchFamily="65" charset="-120"/>
              </a:endParaRPr>
            </a:p>
          </p:txBody>
        </p:sp>
        <p:sp>
          <p:nvSpPr>
            <p:cNvPr id="27657" name="Text Box 27"/>
            <p:cNvSpPr txBox="1">
              <a:spLocks noChangeArrowheads="1"/>
            </p:cNvSpPr>
            <p:nvPr/>
          </p:nvSpPr>
          <p:spPr bwMode="auto">
            <a:xfrm>
              <a:off x="1824" y="1248"/>
              <a:ext cx="2206" cy="250"/>
            </a:xfrm>
            <a:prstGeom prst="rect">
              <a:avLst/>
            </a:prstGeom>
            <a:noFill/>
            <a:ln w="9525" algn="ctr">
              <a:noFill/>
              <a:miter lim="800000"/>
              <a:headEnd/>
              <a:tailEnd/>
            </a:ln>
          </p:spPr>
          <p:txBody>
            <a:bodyPr>
              <a:spAutoFit/>
            </a:bodyPr>
            <a:lstStyle/>
            <a:p>
              <a:pPr>
                <a:spcBef>
                  <a:spcPct val="50000"/>
                </a:spcBef>
              </a:pPr>
              <a:r>
                <a:rPr lang="zh-TW" altLang="en-US" sz="2000" b="0">
                  <a:latin typeface="標楷體" pitchFamily="65" charset="-120"/>
                  <a:ea typeface="標楷體" pitchFamily="65" charset="-120"/>
                </a:rPr>
                <a:t>親吻</a:t>
              </a:r>
            </a:p>
          </p:txBody>
        </p:sp>
        <p:sp>
          <p:nvSpPr>
            <p:cNvPr id="27658" name="Text Box 29"/>
            <p:cNvSpPr txBox="1">
              <a:spLocks noChangeArrowheads="1"/>
            </p:cNvSpPr>
            <p:nvPr/>
          </p:nvSpPr>
          <p:spPr bwMode="auto">
            <a:xfrm>
              <a:off x="4416" y="1776"/>
              <a:ext cx="1040" cy="365"/>
            </a:xfrm>
            <a:prstGeom prst="rect">
              <a:avLst/>
            </a:prstGeom>
            <a:noFill/>
            <a:ln w="9525" algn="ctr">
              <a:noFill/>
              <a:miter lim="800000"/>
              <a:headEnd/>
              <a:tailEnd/>
            </a:ln>
          </p:spPr>
          <p:txBody>
            <a:bodyPr>
              <a:spAutoFit/>
            </a:bodyPr>
            <a:lstStyle/>
            <a:p>
              <a:pPr>
                <a:spcBef>
                  <a:spcPct val="50000"/>
                </a:spcBef>
              </a:pPr>
              <a:r>
                <a:rPr lang="zh-TW" altLang="en-US" sz="3200">
                  <a:solidFill>
                    <a:srgbClr val="FF3300"/>
                  </a:solidFill>
                  <a:ea typeface="標楷體" pitchFamily="65" charset="-120"/>
                </a:rPr>
                <a:t>食入</a:t>
              </a:r>
            </a:p>
          </p:txBody>
        </p:sp>
        <p:sp>
          <p:nvSpPr>
            <p:cNvPr id="27659" name="Text Box 30"/>
            <p:cNvSpPr txBox="1">
              <a:spLocks noChangeArrowheads="1"/>
            </p:cNvSpPr>
            <p:nvPr/>
          </p:nvSpPr>
          <p:spPr bwMode="auto">
            <a:xfrm>
              <a:off x="192" y="1536"/>
              <a:ext cx="1040" cy="288"/>
            </a:xfrm>
            <a:prstGeom prst="rect">
              <a:avLst/>
            </a:prstGeom>
            <a:noFill/>
            <a:ln w="9525" algn="ctr">
              <a:noFill/>
              <a:miter lim="800000"/>
              <a:headEnd/>
              <a:tailEnd/>
            </a:ln>
          </p:spPr>
          <p:txBody>
            <a:bodyPr>
              <a:spAutoFit/>
            </a:bodyPr>
            <a:lstStyle/>
            <a:p>
              <a:pPr>
                <a:spcBef>
                  <a:spcPct val="50000"/>
                </a:spcBef>
              </a:pPr>
              <a:r>
                <a:rPr lang="zh-TW" altLang="en-US" sz="2400">
                  <a:solidFill>
                    <a:srgbClr val="3366FF"/>
                  </a:solidFill>
                  <a:ea typeface="標楷體" pitchFamily="65" charset="-120"/>
                </a:rPr>
                <a:t>直接傳播</a:t>
              </a:r>
            </a:p>
          </p:txBody>
        </p:sp>
        <p:sp>
          <p:nvSpPr>
            <p:cNvPr id="27660" name="Text Box 31"/>
            <p:cNvSpPr txBox="1">
              <a:spLocks noChangeArrowheads="1"/>
            </p:cNvSpPr>
            <p:nvPr/>
          </p:nvSpPr>
          <p:spPr bwMode="auto">
            <a:xfrm>
              <a:off x="192" y="2448"/>
              <a:ext cx="1040" cy="288"/>
            </a:xfrm>
            <a:prstGeom prst="rect">
              <a:avLst/>
            </a:prstGeom>
            <a:noFill/>
            <a:ln w="9525" algn="ctr">
              <a:noFill/>
              <a:miter lim="800000"/>
              <a:headEnd/>
              <a:tailEnd/>
            </a:ln>
          </p:spPr>
          <p:txBody>
            <a:bodyPr>
              <a:spAutoFit/>
            </a:bodyPr>
            <a:lstStyle/>
            <a:p>
              <a:pPr>
                <a:spcBef>
                  <a:spcPct val="50000"/>
                </a:spcBef>
              </a:pPr>
              <a:r>
                <a:rPr lang="zh-TW" altLang="en-US" sz="2400">
                  <a:solidFill>
                    <a:srgbClr val="3366FF"/>
                  </a:solidFill>
                  <a:ea typeface="標楷體" pitchFamily="65" charset="-120"/>
                </a:rPr>
                <a:t>間接傳播</a:t>
              </a:r>
            </a:p>
          </p:txBody>
        </p:sp>
        <p:sp>
          <p:nvSpPr>
            <p:cNvPr id="27661" name="Text Box 28"/>
            <p:cNvSpPr txBox="1">
              <a:spLocks noChangeArrowheads="1"/>
            </p:cNvSpPr>
            <p:nvPr/>
          </p:nvSpPr>
          <p:spPr bwMode="auto">
            <a:xfrm>
              <a:off x="1392" y="2064"/>
              <a:ext cx="846" cy="250"/>
            </a:xfrm>
            <a:prstGeom prst="rect">
              <a:avLst/>
            </a:prstGeom>
            <a:noFill/>
            <a:ln w="9525" algn="ctr">
              <a:noFill/>
              <a:miter lim="800000"/>
              <a:headEnd/>
              <a:tailEnd/>
            </a:ln>
          </p:spPr>
          <p:txBody>
            <a:bodyPr>
              <a:spAutoFit/>
            </a:bodyPr>
            <a:lstStyle/>
            <a:p>
              <a:pPr>
                <a:spcBef>
                  <a:spcPct val="50000"/>
                </a:spcBef>
              </a:pPr>
              <a:r>
                <a:rPr lang="zh-TW" altLang="en-US" sz="2000" b="0">
                  <a:latin typeface="標楷體" pitchFamily="65" charset="-120"/>
                  <a:ea typeface="標楷體" pitchFamily="65" charset="-120"/>
                </a:rPr>
                <a:t>媒介物</a:t>
              </a:r>
            </a:p>
          </p:txBody>
        </p:sp>
        <p:sp>
          <p:nvSpPr>
            <p:cNvPr id="27662" name="Text Box 35"/>
            <p:cNvSpPr txBox="1">
              <a:spLocks noChangeArrowheads="1"/>
            </p:cNvSpPr>
            <p:nvPr/>
          </p:nvSpPr>
          <p:spPr bwMode="auto">
            <a:xfrm>
              <a:off x="2016" y="2064"/>
              <a:ext cx="2304" cy="250"/>
            </a:xfrm>
            <a:prstGeom prst="rect">
              <a:avLst/>
            </a:prstGeom>
            <a:noFill/>
            <a:ln w="9525" algn="ctr">
              <a:noFill/>
              <a:miter lim="800000"/>
              <a:headEnd/>
              <a:tailEnd/>
            </a:ln>
          </p:spPr>
          <p:txBody>
            <a:bodyPr>
              <a:spAutoFit/>
            </a:bodyPr>
            <a:lstStyle/>
            <a:p>
              <a:pPr>
                <a:spcBef>
                  <a:spcPct val="50000"/>
                </a:spcBef>
              </a:pPr>
              <a:r>
                <a:rPr lang="zh-TW" altLang="en-US" sz="2000" b="0">
                  <a:ea typeface="標楷體" pitchFamily="65" charset="-120"/>
                </a:rPr>
                <a:t>受污染之物品 </a:t>
              </a:r>
              <a:r>
                <a:rPr lang="en-US" altLang="zh-TW" sz="2000" b="0">
                  <a:ea typeface="標楷體" pitchFamily="65" charset="-120"/>
                </a:rPr>
                <a:t>ex</a:t>
              </a:r>
              <a:r>
                <a:rPr lang="zh-TW" altLang="en-US" sz="2000" b="0">
                  <a:ea typeface="標楷體" pitchFamily="65" charset="-120"/>
                </a:rPr>
                <a:t>：衣物、床單</a:t>
              </a:r>
            </a:p>
          </p:txBody>
        </p:sp>
        <p:sp>
          <p:nvSpPr>
            <p:cNvPr id="27663" name="Text Box 36"/>
            <p:cNvSpPr txBox="1">
              <a:spLocks noChangeArrowheads="1"/>
            </p:cNvSpPr>
            <p:nvPr/>
          </p:nvSpPr>
          <p:spPr bwMode="auto">
            <a:xfrm>
              <a:off x="2016" y="2304"/>
              <a:ext cx="1374" cy="250"/>
            </a:xfrm>
            <a:prstGeom prst="rect">
              <a:avLst/>
            </a:prstGeom>
            <a:noFill/>
            <a:ln w="9525" algn="ctr">
              <a:noFill/>
              <a:miter lim="800000"/>
              <a:headEnd/>
              <a:tailEnd/>
            </a:ln>
          </p:spPr>
          <p:txBody>
            <a:bodyPr>
              <a:spAutoFit/>
            </a:bodyPr>
            <a:lstStyle/>
            <a:p>
              <a:pPr>
                <a:spcBef>
                  <a:spcPct val="50000"/>
                </a:spcBef>
              </a:pPr>
              <a:r>
                <a:rPr lang="zh-TW" altLang="en-US" sz="2000" b="0">
                  <a:latin typeface="標楷體" pitchFamily="65" charset="-120"/>
                  <a:ea typeface="標楷體" pitchFamily="65" charset="-120"/>
                </a:rPr>
                <a:t>水：霍亂、傷寒</a:t>
              </a:r>
            </a:p>
          </p:txBody>
        </p:sp>
        <p:sp>
          <p:nvSpPr>
            <p:cNvPr id="27664" name="Text Box 37"/>
            <p:cNvSpPr txBox="1">
              <a:spLocks noChangeArrowheads="1"/>
            </p:cNvSpPr>
            <p:nvPr/>
          </p:nvSpPr>
          <p:spPr bwMode="auto">
            <a:xfrm>
              <a:off x="2016" y="1824"/>
              <a:ext cx="2016" cy="250"/>
            </a:xfrm>
            <a:prstGeom prst="rect">
              <a:avLst/>
            </a:prstGeom>
            <a:noFill/>
            <a:ln w="9525" algn="ctr">
              <a:noFill/>
              <a:miter lim="800000"/>
              <a:headEnd/>
              <a:tailEnd/>
            </a:ln>
          </p:spPr>
          <p:txBody>
            <a:bodyPr>
              <a:spAutoFit/>
            </a:bodyPr>
            <a:lstStyle/>
            <a:p>
              <a:pPr>
                <a:spcBef>
                  <a:spcPct val="50000"/>
                </a:spcBef>
              </a:pPr>
              <a:r>
                <a:rPr lang="zh-TW" altLang="en-US" sz="2000" b="0">
                  <a:ea typeface="標楷體" pitchFamily="65" charset="-120"/>
                </a:rPr>
                <a:t>食物：腸病毒、</a:t>
              </a:r>
              <a:r>
                <a:rPr lang="en-US" altLang="zh-TW" sz="2000" b="0">
                  <a:ea typeface="標楷體" pitchFamily="65" charset="-120"/>
                </a:rPr>
                <a:t>A</a:t>
              </a:r>
              <a:r>
                <a:rPr lang="zh-TW" altLang="en-US" sz="2000" b="0">
                  <a:ea typeface="標楷體" pitchFamily="65" charset="-120"/>
                </a:rPr>
                <a:t>型肝炎</a:t>
              </a:r>
            </a:p>
          </p:txBody>
        </p:sp>
        <p:sp>
          <p:nvSpPr>
            <p:cNvPr id="27665" name="AutoShape 38"/>
            <p:cNvSpPr>
              <a:spLocks/>
            </p:cNvSpPr>
            <p:nvPr/>
          </p:nvSpPr>
          <p:spPr bwMode="auto">
            <a:xfrm>
              <a:off x="1968" y="1968"/>
              <a:ext cx="65" cy="503"/>
            </a:xfrm>
            <a:prstGeom prst="leftBrace">
              <a:avLst>
                <a:gd name="adj1" fmla="val 64487"/>
                <a:gd name="adj2" fmla="val 50000"/>
              </a:avLst>
            </a:prstGeom>
            <a:noFill/>
            <a:ln w="9525">
              <a:solidFill>
                <a:schemeClr val="tx1"/>
              </a:solidFill>
              <a:round/>
              <a:headEnd/>
              <a:tailEnd type="triangle" w="med" len="med"/>
            </a:ln>
          </p:spPr>
          <p:txBody>
            <a:bodyPr wrap="none" anchor="ctr"/>
            <a:lstStyle/>
            <a:p>
              <a:endParaRPr lang="zh-TW" altLang="en-US" dirty="0">
                <a:ea typeface="標楷體" panose="03000509000000000000" pitchFamily="65" charset="-120"/>
              </a:endParaRPr>
            </a:p>
          </p:txBody>
        </p:sp>
        <p:sp>
          <p:nvSpPr>
            <p:cNvPr id="27666" name="Arc 40"/>
            <p:cNvSpPr>
              <a:spLocks/>
            </p:cNvSpPr>
            <p:nvPr/>
          </p:nvSpPr>
          <p:spPr bwMode="auto">
            <a:xfrm rot="17384160" flipH="1">
              <a:off x="995" y="2559"/>
              <a:ext cx="579" cy="854"/>
            </a:xfrm>
            <a:custGeom>
              <a:avLst/>
              <a:gdLst>
                <a:gd name="T0" fmla="*/ 0 w 17523"/>
                <a:gd name="T1" fmla="*/ 0 h 20292"/>
                <a:gd name="T2" fmla="*/ 0 w 17523"/>
                <a:gd name="T3" fmla="*/ 0 h 20292"/>
                <a:gd name="T4" fmla="*/ 0 w 17523"/>
                <a:gd name="T5" fmla="*/ 0 h 20292"/>
                <a:gd name="T6" fmla="*/ 0 60000 65536"/>
                <a:gd name="T7" fmla="*/ 0 60000 65536"/>
                <a:gd name="T8" fmla="*/ 0 60000 65536"/>
                <a:gd name="T9" fmla="*/ 0 w 17523"/>
                <a:gd name="T10" fmla="*/ 0 h 20292"/>
                <a:gd name="T11" fmla="*/ 17523 w 17523"/>
                <a:gd name="T12" fmla="*/ 20292 h 20292"/>
              </a:gdLst>
              <a:ahLst/>
              <a:cxnLst>
                <a:cxn ang="T6">
                  <a:pos x="T0" y="T1"/>
                </a:cxn>
                <a:cxn ang="T7">
                  <a:pos x="T2" y="T3"/>
                </a:cxn>
                <a:cxn ang="T8">
                  <a:pos x="T4" y="T5"/>
                </a:cxn>
              </a:cxnLst>
              <a:rect l="T9" t="T10" r="T11" b="T12"/>
              <a:pathLst>
                <a:path w="17523" h="20292" fill="none" extrusionOk="0">
                  <a:moveTo>
                    <a:pt x="7402" y="0"/>
                  </a:moveTo>
                  <a:cubicBezTo>
                    <a:pt x="11467" y="1483"/>
                    <a:pt x="14993" y="4152"/>
                    <a:pt x="17523" y="7662"/>
                  </a:cubicBezTo>
                </a:path>
                <a:path w="17523" h="20292" stroke="0" extrusionOk="0">
                  <a:moveTo>
                    <a:pt x="7402" y="0"/>
                  </a:moveTo>
                  <a:cubicBezTo>
                    <a:pt x="11467" y="1483"/>
                    <a:pt x="14993" y="4152"/>
                    <a:pt x="17523" y="7662"/>
                  </a:cubicBezTo>
                  <a:lnTo>
                    <a:pt x="0" y="20292"/>
                  </a:lnTo>
                  <a:lnTo>
                    <a:pt x="7402" y="0"/>
                  </a:lnTo>
                  <a:close/>
                </a:path>
              </a:pathLst>
            </a:custGeom>
            <a:noFill/>
            <a:ln w="9525">
              <a:solidFill>
                <a:schemeClr val="folHlink"/>
              </a:solidFill>
              <a:round/>
              <a:headEnd/>
              <a:tailEnd type="triangle" w="med" len="med"/>
            </a:ln>
          </p:spPr>
          <p:txBody>
            <a:bodyPr wrap="none" anchor="ctr"/>
            <a:lstStyle/>
            <a:p>
              <a:endParaRPr lang="zh-TW" altLang="en-US" dirty="0">
                <a:ea typeface="標楷體" panose="03000509000000000000" pitchFamily="65" charset="-120"/>
              </a:endParaRPr>
            </a:p>
          </p:txBody>
        </p:sp>
        <p:sp>
          <p:nvSpPr>
            <p:cNvPr id="27667" name="Text Box 41"/>
            <p:cNvSpPr txBox="1">
              <a:spLocks noChangeArrowheads="1"/>
            </p:cNvSpPr>
            <p:nvPr/>
          </p:nvSpPr>
          <p:spPr bwMode="auto">
            <a:xfrm>
              <a:off x="624" y="3360"/>
              <a:ext cx="1104" cy="250"/>
            </a:xfrm>
            <a:prstGeom prst="rect">
              <a:avLst/>
            </a:prstGeom>
            <a:noFill/>
            <a:ln w="9525" algn="ctr">
              <a:noFill/>
              <a:miter lim="800000"/>
              <a:headEnd/>
              <a:tailEnd/>
            </a:ln>
          </p:spPr>
          <p:txBody>
            <a:bodyPr>
              <a:spAutoFit/>
            </a:bodyPr>
            <a:lstStyle/>
            <a:p>
              <a:pPr>
                <a:spcBef>
                  <a:spcPct val="50000"/>
                </a:spcBef>
              </a:pPr>
              <a:r>
                <a:rPr lang="zh-TW" altLang="en-US" sz="2000" b="0" dirty="0">
                  <a:ea typeface="標楷體" pitchFamily="65" charset="-120"/>
                </a:rPr>
                <a:t>病媒</a:t>
              </a:r>
              <a:endParaRPr lang="zh-TW" altLang="en-US" b="0" dirty="0">
                <a:solidFill>
                  <a:schemeClr val="bg2"/>
                </a:solidFill>
                <a:ea typeface="標楷體" panose="03000509000000000000" pitchFamily="65" charset="-120"/>
              </a:endParaRPr>
            </a:p>
          </p:txBody>
        </p:sp>
        <p:sp>
          <p:nvSpPr>
            <p:cNvPr id="27668" name="Arc 42"/>
            <p:cNvSpPr>
              <a:spLocks/>
            </p:cNvSpPr>
            <p:nvPr/>
          </p:nvSpPr>
          <p:spPr bwMode="auto">
            <a:xfrm rot="1198922" flipV="1">
              <a:off x="1241" y="2399"/>
              <a:ext cx="500" cy="655"/>
            </a:xfrm>
            <a:custGeom>
              <a:avLst/>
              <a:gdLst>
                <a:gd name="T0" fmla="*/ 0 w 21600"/>
                <a:gd name="T1" fmla="*/ 0 h 18855"/>
                <a:gd name="T2" fmla="*/ 0 w 21600"/>
                <a:gd name="T3" fmla="*/ 0 h 18855"/>
                <a:gd name="T4" fmla="*/ 0 w 21600"/>
                <a:gd name="T5" fmla="*/ 0 h 18855"/>
                <a:gd name="T6" fmla="*/ 0 60000 65536"/>
                <a:gd name="T7" fmla="*/ 0 60000 65536"/>
                <a:gd name="T8" fmla="*/ 0 60000 65536"/>
                <a:gd name="T9" fmla="*/ 0 w 21600"/>
                <a:gd name="T10" fmla="*/ 0 h 18855"/>
                <a:gd name="T11" fmla="*/ 21600 w 21600"/>
                <a:gd name="T12" fmla="*/ 18855 h 18855"/>
              </a:gdLst>
              <a:ahLst/>
              <a:cxnLst>
                <a:cxn ang="T6">
                  <a:pos x="T0" y="T1"/>
                </a:cxn>
                <a:cxn ang="T7">
                  <a:pos x="T2" y="T3"/>
                </a:cxn>
                <a:cxn ang="T8">
                  <a:pos x="T4" y="T5"/>
                </a:cxn>
              </a:cxnLst>
              <a:rect l="T9" t="T10" r="T11" b="T12"/>
              <a:pathLst>
                <a:path w="21600" h="18855" fill="none" extrusionOk="0">
                  <a:moveTo>
                    <a:pt x="18290" y="0"/>
                  </a:moveTo>
                  <a:cubicBezTo>
                    <a:pt x="20452" y="3442"/>
                    <a:pt x="21600" y="7424"/>
                    <a:pt x="21600" y="11490"/>
                  </a:cubicBezTo>
                  <a:cubicBezTo>
                    <a:pt x="21600" y="14001"/>
                    <a:pt x="21161" y="16493"/>
                    <a:pt x="20305" y="18854"/>
                  </a:cubicBezTo>
                </a:path>
                <a:path w="21600" h="18855" stroke="0" extrusionOk="0">
                  <a:moveTo>
                    <a:pt x="18290" y="0"/>
                  </a:moveTo>
                  <a:cubicBezTo>
                    <a:pt x="20452" y="3442"/>
                    <a:pt x="21600" y="7424"/>
                    <a:pt x="21600" y="11490"/>
                  </a:cubicBezTo>
                  <a:cubicBezTo>
                    <a:pt x="21600" y="14001"/>
                    <a:pt x="21161" y="16493"/>
                    <a:pt x="20305" y="18854"/>
                  </a:cubicBezTo>
                  <a:lnTo>
                    <a:pt x="0" y="11490"/>
                  </a:lnTo>
                  <a:lnTo>
                    <a:pt x="18290" y="0"/>
                  </a:lnTo>
                  <a:close/>
                </a:path>
              </a:pathLst>
            </a:custGeom>
            <a:noFill/>
            <a:ln w="9525">
              <a:solidFill>
                <a:schemeClr val="folHlink"/>
              </a:solidFill>
              <a:round/>
              <a:headEnd/>
              <a:tailEnd type="triangle" w="med" len="med"/>
            </a:ln>
          </p:spPr>
          <p:txBody>
            <a:bodyPr wrap="none" anchor="ctr"/>
            <a:lstStyle/>
            <a:p>
              <a:endParaRPr lang="zh-TW" altLang="en-US" dirty="0">
                <a:ea typeface="標楷體" panose="03000509000000000000" pitchFamily="65" charset="-120"/>
              </a:endParaRPr>
            </a:p>
          </p:txBody>
        </p:sp>
        <p:pic>
          <p:nvPicPr>
            <p:cNvPr id="27669" name="Picture 62" descr="食"/>
            <p:cNvPicPr>
              <a:picLocks noChangeAspect="1" noChangeArrowheads="1"/>
            </p:cNvPicPr>
            <p:nvPr/>
          </p:nvPicPr>
          <p:blipFill>
            <a:blip r:embed="rId3" cstate="print"/>
            <a:srcRect/>
            <a:stretch>
              <a:fillRect/>
            </a:stretch>
          </p:blipFill>
          <p:spPr bwMode="auto">
            <a:xfrm>
              <a:off x="4896" y="912"/>
              <a:ext cx="624" cy="659"/>
            </a:xfrm>
            <a:prstGeom prst="rect">
              <a:avLst/>
            </a:prstGeom>
            <a:noFill/>
            <a:ln w="9525">
              <a:noFill/>
              <a:miter lim="800000"/>
              <a:headEnd/>
              <a:tailEnd/>
            </a:ln>
          </p:spPr>
        </p:pic>
        <p:pic>
          <p:nvPicPr>
            <p:cNvPr id="27670" name="Picture 63" descr="啾"/>
            <p:cNvPicPr>
              <a:picLocks noChangeAspect="1" noChangeArrowheads="1" noCrop="1"/>
            </p:cNvPicPr>
            <p:nvPr/>
          </p:nvPicPr>
          <p:blipFill>
            <a:blip r:embed="rId4" cstate="print"/>
            <a:srcRect/>
            <a:stretch>
              <a:fillRect/>
            </a:stretch>
          </p:blipFill>
          <p:spPr bwMode="auto">
            <a:xfrm>
              <a:off x="2270" y="1171"/>
              <a:ext cx="300" cy="317"/>
            </a:xfrm>
            <a:prstGeom prst="rect">
              <a:avLst/>
            </a:prstGeom>
            <a:noFill/>
            <a:ln w="9525">
              <a:noFill/>
              <a:miter lim="800000"/>
              <a:headEnd/>
              <a:tailEnd/>
            </a:ln>
          </p:spPr>
        </p:pic>
        <p:sp>
          <p:nvSpPr>
            <p:cNvPr id="27671" name="AutoShape 76"/>
            <p:cNvSpPr>
              <a:spLocks/>
            </p:cNvSpPr>
            <p:nvPr/>
          </p:nvSpPr>
          <p:spPr bwMode="auto">
            <a:xfrm>
              <a:off x="1488" y="3120"/>
              <a:ext cx="96" cy="816"/>
            </a:xfrm>
            <a:prstGeom prst="leftBrace">
              <a:avLst>
                <a:gd name="adj1" fmla="val 70833"/>
                <a:gd name="adj2" fmla="val 50000"/>
              </a:avLst>
            </a:prstGeom>
            <a:noFill/>
            <a:ln w="9525">
              <a:solidFill>
                <a:schemeClr val="tx1"/>
              </a:solidFill>
              <a:round/>
              <a:headEnd/>
              <a:tailEnd type="triangle" w="med" len="med"/>
            </a:ln>
          </p:spPr>
          <p:txBody>
            <a:bodyPr wrap="none" anchor="ctr"/>
            <a:lstStyle/>
            <a:p>
              <a:endParaRPr lang="zh-TW" altLang="en-US" dirty="0">
                <a:ea typeface="標楷體" panose="03000509000000000000" pitchFamily="65" charset="-120"/>
              </a:endParaRPr>
            </a:p>
          </p:txBody>
        </p:sp>
        <p:sp>
          <p:nvSpPr>
            <p:cNvPr id="27672" name="Arc 78"/>
            <p:cNvSpPr>
              <a:spLocks/>
            </p:cNvSpPr>
            <p:nvPr/>
          </p:nvSpPr>
          <p:spPr bwMode="auto">
            <a:xfrm flipV="1">
              <a:off x="-288" y="2160"/>
              <a:ext cx="1680" cy="262"/>
            </a:xfrm>
            <a:custGeom>
              <a:avLst/>
              <a:gdLst>
                <a:gd name="T0" fmla="*/ 0 w 20823"/>
                <a:gd name="T1" fmla="*/ 0 h 12724"/>
                <a:gd name="T2" fmla="*/ 0 w 20823"/>
                <a:gd name="T3" fmla="*/ 0 h 12724"/>
                <a:gd name="T4" fmla="*/ 0 w 20823"/>
                <a:gd name="T5" fmla="*/ 0 h 12724"/>
                <a:gd name="T6" fmla="*/ 0 60000 65536"/>
                <a:gd name="T7" fmla="*/ 0 60000 65536"/>
                <a:gd name="T8" fmla="*/ 0 60000 65536"/>
                <a:gd name="T9" fmla="*/ 0 w 20823"/>
                <a:gd name="T10" fmla="*/ 0 h 12724"/>
                <a:gd name="T11" fmla="*/ 20823 w 20823"/>
                <a:gd name="T12" fmla="*/ 12724 h 12724"/>
              </a:gdLst>
              <a:ahLst/>
              <a:cxnLst>
                <a:cxn ang="T6">
                  <a:pos x="T0" y="T1"/>
                </a:cxn>
                <a:cxn ang="T7">
                  <a:pos x="T2" y="T3"/>
                </a:cxn>
                <a:cxn ang="T8">
                  <a:pos x="T4" y="T5"/>
                </a:cxn>
              </a:cxnLst>
              <a:rect l="T9" t="T10" r="T11" b="T12"/>
              <a:pathLst>
                <a:path w="20823" h="12724" fill="none" extrusionOk="0">
                  <a:moveTo>
                    <a:pt x="17454" y="-1"/>
                  </a:moveTo>
                  <a:cubicBezTo>
                    <a:pt x="18988" y="2104"/>
                    <a:pt x="20129" y="4469"/>
                    <a:pt x="20822" y="6981"/>
                  </a:cubicBezTo>
                </a:path>
                <a:path w="20823" h="12724" stroke="0" extrusionOk="0">
                  <a:moveTo>
                    <a:pt x="17454" y="-1"/>
                  </a:moveTo>
                  <a:cubicBezTo>
                    <a:pt x="18988" y="2104"/>
                    <a:pt x="20129" y="4469"/>
                    <a:pt x="20822" y="6981"/>
                  </a:cubicBezTo>
                  <a:lnTo>
                    <a:pt x="0" y="12724"/>
                  </a:lnTo>
                  <a:lnTo>
                    <a:pt x="17454" y="-1"/>
                  </a:lnTo>
                  <a:close/>
                </a:path>
              </a:pathLst>
            </a:custGeom>
            <a:noFill/>
            <a:ln w="9525">
              <a:solidFill>
                <a:schemeClr val="folHlink"/>
              </a:solidFill>
              <a:round/>
              <a:headEnd/>
              <a:tailEnd type="triangle" w="med" len="med"/>
            </a:ln>
          </p:spPr>
          <p:txBody>
            <a:bodyPr wrap="none" anchor="ctr"/>
            <a:lstStyle/>
            <a:p>
              <a:endParaRPr lang="zh-TW" altLang="en-US" dirty="0">
                <a:ea typeface="標楷體" panose="03000509000000000000" pitchFamily="65" charset="-120"/>
              </a:endParaRPr>
            </a:p>
          </p:txBody>
        </p:sp>
      </p:grpSp>
      <p:sp>
        <p:nvSpPr>
          <p:cNvPr id="27653" name="文字方塊 19"/>
          <p:cNvSpPr txBox="1">
            <a:spLocks noChangeArrowheads="1"/>
          </p:cNvSpPr>
          <p:nvPr/>
        </p:nvSpPr>
        <p:spPr bwMode="auto">
          <a:xfrm>
            <a:off x="390218" y="1052736"/>
            <a:ext cx="4562782" cy="579437"/>
          </a:xfrm>
          <a:prstGeom prst="rect">
            <a:avLst/>
          </a:prstGeom>
          <a:noFill/>
          <a:ln w="9525">
            <a:noFill/>
            <a:miter lim="800000"/>
            <a:headEnd/>
            <a:tailEnd/>
          </a:ln>
        </p:spPr>
        <p:txBody>
          <a:bodyPr>
            <a:spAutoFit/>
          </a:bodyPr>
          <a:lstStyle/>
          <a:p>
            <a:r>
              <a:rPr lang="en-US" altLang="zh-TW" sz="3200" dirty="0">
                <a:latin typeface="標楷體" pitchFamily="65" charset="-120"/>
                <a:ea typeface="標楷體" pitchFamily="65" charset="-120"/>
              </a:rPr>
              <a:t>1b.</a:t>
            </a:r>
            <a:r>
              <a:rPr lang="zh-TW" altLang="en-US" sz="3200" dirty="0">
                <a:latin typeface="標楷體" pitchFamily="65" charset="-120"/>
                <a:ea typeface="標楷體" pitchFamily="65" charset="-120"/>
              </a:rPr>
              <a:t>宿主</a:t>
            </a:r>
            <a:r>
              <a:rPr lang="zh-TW" altLang="en-US" sz="3200" dirty="0">
                <a:latin typeface="標楷體" pitchFamily="65" charset="-120"/>
                <a:ea typeface="標楷體" pitchFamily="65" charset="-120"/>
                <a:sym typeface="Symbol" pitchFamily="18" charset="2"/>
              </a:rPr>
              <a:t>食入</a:t>
            </a:r>
          </a:p>
        </p:txBody>
      </p:sp>
      <p:sp>
        <p:nvSpPr>
          <p:cNvPr id="24" name="投影片編號版面配置區 23"/>
          <p:cNvSpPr>
            <a:spLocks noGrp="1"/>
          </p:cNvSpPr>
          <p:nvPr>
            <p:ph type="sldNum" sz="quarter" idx="11"/>
          </p:nvPr>
        </p:nvSpPr>
        <p:spPr>
          <a:xfrm>
            <a:off x="7509048" y="6232227"/>
            <a:ext cx="2895600" cy="365125"/>
          </a:xfrm>
        </p:spPr>
        <p:txBody>
          <a:bodyPr/>
          <a:lstStyle/>
          <a:p>
            <a:pPr>
              <a:defRPr/>
            </a:pPr>
            <a:fld id="{3AB412C4-39DC-4731-8DCF-8D6E6FCF203A}" type="slidenum">
              <a:rPr lang="en-US" altLang="zh-TW" smtClean="0"/>
              <a:pPr>
                <a:defRPr/>
              </a:pPr>
              <a:t>22</a:t>
            </a:fld>
            <a:endParaRPr lang="en-US" altLang="zh-TW" dirty="0"/>
          </a:p>
        </p:txBody>
      </p:sp>
    </p:spTree>
    <p:extLst>
      <p:ext uri="{BB962C8B-B14F-4D97-AF65-F5344CB8AC3E}">
        <p14:creationId xmlns:p14="http://schemas.microsoft.com/office/powerpoint/2010/main" val="69377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609908" y="1196976"/>
            <a:ext cx="8277532" cy="4822825"/>
            <a:chOff x="384" y="754"/>
            <a:chExt cx="5214" cy="3038"/>
          </a:xfrm>
        </p:grpSpPr>
        <p:sp>
          <p:nvSpPr>
            <p:cNvPr id="28678" name="Arc 5"/>
            <p:cNvSpPr>
              <a:spLocks/>
            </p:cNvSpPr>
            <p:nvPr/>
          </p:nvSpPr>
          <p:spPr bwMode="auto">
            <a:xfrm rot="-3179892">
              <a:off x="1325" y="718"/>
              <a:ext cx="2611" cy="2683"/>
            </a:xfrm>
            <a:custGeom>
              <a:avLst/>
              <a:gdLst>
                <a:gd name="T0" fmla="*/ 0 w 21600"/>
                <a:gd name="T1" fmla="*/ 0 h 26122"/>
                <a:gd name="T2" fmla="*/ 0 w 21600"/>
                <a:gd name="T3" fmla="*/ 0 h 26122"/>
                <a:gd name="T4" fmla="*/ 0 w 21600"/>
                <a:gd name="T5" fmla="*/ 0 h 26122"/>
                <a:gd name="T6" fmla="*/ 0 60000 65536"/>
                <a:gd name="T7" fmla="*/ 0 60000 65536"/>
                <a:gd name="T8" fmla="*/ 0 60000 65536"/>
                <a:gd name="T9" fmla="*/ 0 w 21600"/>
                <a:gd name="T10" fmla="*/ 0 h 26122"/>
                <a:gd name="T11" fmla="*/ 21600 w 21600"/>
                <a:gd name="T12" fmla="*/ 26122 h 26122"/>
              </a:gdLst>
              <a:ahLst/>
              <a:cxnLst>
                <a:cxn ang="T6">
                  <a:pos x="T0" y="T1"/>
                </a:cxn>
                <a:cxn ang="T7">
                  <a:pos x="T2" y="T3"/>
                </a:cxn>
                <a:cxn ang="T8">
                  <a:pos x="T4" y="T5"/>
                </a:cxn>
              </a:cxnLst>
              <a:rect l="T9" t="T10" r="T11" b="T12"/>
              <a:pathLst>
                <a:path w="21600" h="26122" fill="none" extrusionOk="0">
                  <a:moveTo>
                    <a:pt x="4980" y="-1"/>
                  </a:moveTo>
                  <a:cubicBezTo>
                    <a:pt x="14721" y="2308"/>
                    <a:pt x="21600" y="11007"/>
                    <a:pt x="21600" y="21018"/>
                  </a:cubicBezTo>
                  <a:cubicBezTo>
                    <a:pt x="21600" y="22737"/>
                    <a:pt x="21394" y="24451"/>
                    <a:pt x="20988" y="26122"/>
                  </a:cubicBezTo>
                </a:path>
                <a:path w="21600" h="26122" stroke="0" extrusionOk="0">
                  <a:moveTo>
                    <a:pt x="4980" y="-1"/>
                  </a:moveTo>
                  <a:cubicBezTo>
                    <a:pt x="14721" y="2308"/>
                    <a:pt x="21600" y="11007"/>
                    <a:pt x="21600" y="21018"/>
                  </a:cubicBezTo>
                  <a:cubicBezTo>
                    <a:pt x="21600" y="22737"/>
                    <a:pt x="21394" y="24451"/>
                    <a:pt x="20988" y="26122"/>
                  </a:cubicBezTo>
                  <a:lnTo>
                    <a:pt x="0" y="21018"/>
                  </a:lnTo>
                  <a:lnTo>
                    <a:pt x="4980" y="-1"/>
                  </a:lnTo>
                  <a:close/>
                </a:path>
              </a:pathLst>
            </a:custGeom>
            <a:noFill/>
            <a:ln w="6350">
              <a:solidFill>
                <a:srgbClr val="99CC00"/>
              </a:solidFill>
              <a:round/>
              <a:headEnd/>
              <a:tailEnd type="triangle" w="med" len="med"/>
            </a:ln>
          </p:spPr>
          <p:txBody>
            <a:bodyPr wrap="none" anchor="ctr"/>
            <a:lstStyle/>
            <a:p>
              <a:endParaRPr lang="zh-TW" altLang="en-US" dirty="0">
                <a:ea typeface="標楷體" panose="03000509000000000000" pitchFamily="65" charset="-120"/>
              </a:endParaRPr>
            </a:p>
          </p:txBody>
        </p:sp>
        <p:sp>
          <p:nvSpPr>
            <p:cNvPr id="28679" name="Arc 6"/>
            <p:cNvSpPr>
              <a:spLocks/>
            </p:cNvSpPr>
            <p:nvPr/>
          </p:nvSpPr>
          <p:spPr bwMode="auto">
            <a:xfrm flipV="1">
              <a:off x="3072" y="2640"/>
              <a:ext cx="1404" cy="234"/>
            </a:xfrm>
            <a:custGeom>
              <a:avLst/>
              <a:gdLst>
                <a:gd name="T0" fmla="*/ 0 w 21492"/>
                <a:gd name="T1" fmla="*/ 0 h 9936"/>
                <a:gd name="T2" fmla="*/ 0 w 21492"/>
                <a:gd name="T3" fmla="*/ 0 h 9936"/>
                <a:gd name="T4" fmla="*/ 0 w 21492"/>
                <a:gd name="T5" fmla="*/ 0 h 9936"/>
                <a:gd name="T6" fmla="*/ 0 60000 65536"/>
                <a:gd name="T7" fmla="*/ 0 60000 65536"/>
                <a:gd name="T8" fmla="*/ 0 60000 65536"/>
                <a:gd name="T9" fmla="*/ 0 w 21492"/>
                <a:gd name="T10" fmla="*/ 0 h 9936"/>
                <a:gd name="T11" fmla="*/ 21492 w 21492"/>
                <a:gd name="T12" fmla="*/ 9936 h 9936"/>
              </a:gdLst>
              <a:ahLst/>
              <a:cxnLst>
                <a:cxn ang="T6">
                  <a:pos x="T0" y="T1"/>
                </a:cxn>
                <a:cxn ang="T7">
                  <a:pos x="T2" y="T3"/>
                </a:cxn>
                <a:cxn ang="T8">
                  <a:pos x="T4" y="T5"/>
                </a:cxn>
              </a:cxnLst>
              <a:rect l="T9" t="T10" r="T11" b="T12"/>
              <a:pathLst>
                <a:path w="21492" h="9936" fill="none" extrusionOk="0">
                  <a:moveTo>
                    <a:pt x="19179" y="-1"/>
                  </a:moveTo>
                  <a:cubicBezTo>
                    <a:pt x="20434" y="2424"/>
                    <a:pt x="21219" y="5064"/>
                    <a:pt x="21492" y="7780"/>
                  </a:cubicBezTo>
                </a:path>
                <a:path w="21492" h="9936" stroke="0" extrusionOk="0">
                  <a:moveTo>
                    <a:pt x="19179" y="-1"/>
                  </a:moveTo>
                  <a:cubicBezTo>
                    <a:pt x="20434" y="2424"/>
                    <a:pt x="21219" y="5064"/>
                    <a:pt x="21492" y="7780"/>
                  </a:cubicBezTo>
                  <a:lnTo>
                    <a:pt x="0" y="9936"/>
                  </a:lnTo>
                  <a:lnTo>
                    <a:pt x="19179" y="-1"/>
                  </a:lnTo>
                  <a:close/>
                </a:path>
              </a:pathLst>
            </a:custGeom>
            <a:noFill/>
            <a:ln w="9525">
              <a:solidFill>
                <a:schemeClr val="folHlink"/>
              </a:solidFill>
              <a:round/>
              <a:headEnd/>
              <a:tailEnd type="triangle" w="med" len="med"/>
            </a:ln>
          </p:spPr>
          <p:txBody>
            <a:bodyPr wrap="none" anchor="ctr"/>
            <a:lstStyle/>
            <a:p>
              <a:endParaRPr lang="zh-TW" altLang="en-US" dirty="0">
                <a:ea typeface="標楷體" panose="03000509000000000000" pitchFamily="65" charset="-120"/>
              </a:endParaRPr>
            </a:p>
          </p:txBody>
        </p:sp>
        <p:sp>
          <p:nvSpPr>
            <p:cNvPr id="28680" name="Arc 7"/>
            <p:cNvSpPr>
              <a:spLocks/>
            </p:cNvSpPr>
            <p:nvPr/>
          </p:nvSpPr>
          <p:spPr bwMode="auto">
            <a:xfrm rot="16026215" flipH="1">
              <a:off x="1330" y="2558"/>
              <a:ext cx="322" cy="677"/>
            </a:xfrm>
            <a:custGeom>
              <a:avLst/>
              <a:gdLst>
                <a:gd name="T0" fmla="*/ 0 w 18327"/>
                <a:gd name="T1" fmla="*/ 0 h 17736"/>
                <a:gd name="T2" fmla="*/ 0 w 18327"/>
                <a:gd name="T3" fmla="*/ 0 h 17736"/>
                <a:gd name="T4" fmla="*/ 0 w 18327"/>
                <a:gd name="T5" fmla="*/ 0 h 17736"/>
                <a:gd name="T6" fmla="*/ 0 60000 65536"/>
                <a:gd name="T7" fmla="*/ 0 60000 65536"/>
                <a:gd name="T8" fmla="*/ 0 60000 65536"/>
                <a:gd name="T9" fmla="*/ 0 w 18327"/>
                <a:gd name="T10" fmla="*/ 0 h 17736"/>
                <a:gd name="T11" fmla="*/ 18327 w 18327"/>
                <a:gd name="T12" fmla="*/ 17736 h 17736"/>
              </a:gdLst>
              <a:ahLst/>
              <a:cxnLst>
                <a:cxn ang="T6">
                  <a:pos x="T0" y="T1"/>
                </a:cxn>
                <a:cxn ang="T7">
                  <a:pos x="T2" y="T3"/>
                </a:cxn>
                <a:cxn ang="T8">
                  <a:pos x="T4" y="T5"/>
                </a:cxn>
              </a:cxnLst>
              <a:rect l="T9" t="T10" r="T11" b="T12"/>
              <a:pathLst>
                <a:path w="18327" h="17736" fill="none" extrusionOk="0">
                  <a:moveTo>
                    <a:pt x="12328" y="0"/>
                  </a:moveTo>
                  <a:cubicBezTo>
                    <a:pt x="14735" y="1672"/>
                    <a:pt x="16775" y="3817"/>
                    <a:pt x="18326" y="6304"/>
                  </a:cubicBezTo>
                </a:path>
                <a:path w="18327" h="17736" stroke="0" extrusionOk="0">
                  <a:moveTo>
                    <a:pt x="12328" y="0"/>
                  </a:moveTo>
                  <a:cubicBezTo>
                    <a:pt x="14735" y="1672"/>
                    <a:pt x="16775" y="3817"/>
                    <a:pt x="18326" y="6304"/>
                  </a:cubicBezTo>
                  <a:lnTo>
                    <a:pt x="0" y="17736"/>
                  </a:lnTo>
                  <a:lnTo>
                    <a:pt x="12328" y="0"/>
                  </a:lnTo>
                  <a:close/>
                </a:path>
              </a:pathLst>
            </a:custGeom>
            <a:noFill/>
            <a:ln w="9525">
              <a:solidFill>
                <a:schemeClr val="folHlink"/>
              </a:solidFill>
              <a:round/>
              <a:headEnd/>
              <a:tailEnd type="triangle" w="med" len="med"/>
            </a:ln>
          </p:spPr>
          <p:txBody>
            <a:bodyPr wrap="none" anchor="ctr"/>
            <a:lstStyle/>
            <a:p>
              <a:endParaRPr lang="zh-TW" altLang="en-US" dirty="0">
                <a:ea typeface="標楷體" panose="03000509000000000000" pitchFamily="65" charset="-120"/>
              </a:endParaRPr>
            </a:p>
          </p:txBody>
        </p:sp>
        <p:sp>
          <p:nvSpPr>
            <p:cNvPr id="28681" name="Text Box 8"/>
            <p:cNvSpPr txBox="1">
              <a:spLocks noChangeArrowheads="1"/>
            </p:cNvSpPr>
            <p:nvPr/>
          </p:nvSpPr>
          <p:spPr bwMode="auto">
            <a:xfrm>
              <a:off x="1392" y="1536"/>
              <a:ext cx="2832" cy="989"/>
            </a:xfrm>
            <a:prstGeom prst="rect">
              <a:avLst/>
            </a:prstGeom>
            <a:noFill/>
            <a:ln w="9525" algn="ctr">
              <a:noFill/>
              <a:miter lim="800000"/>
              <a:headEnd/>
              <a:tailEnd/>
            </a:ln>
          </p:spPr>
          <p:txBody>
            <a:bodyPr>
              <a:spAutoFit/>
            </a:bodyPr>
            <a:lstStyle/>
            <a:p>
              <a:pPr>
                <a:spcBef>
                  <a:spcPct val="50000"/>
                </a:spcBef>
              </a:pPr>
              <a:r>
                <a:rPr lang="zh-TW" altLang="en-US" sz="2400" b="0" dirty="0">
                  <a:latin typeface="標楷體" pitchFamily="65" charset="-120"/>
                  <a:ea typeface="標楷體" pitchFamily="65" charset="-120"/>
                </a:rPr>
                <a:t>性行為、垂直感染</a:t>
              </a:r>
              <a:r>
                <a:rPr lang="zh-TW" altLang="en-US" sz="2400" b="0" dirty="0" smtClean="0">
                  <a:latin typeface="標楷體" pitchFamily="65" charset="-120"/>
                  <a:ea typeface="標楷體" pitchFamily="65" charset="-120"/>
                </a:rPr>
                <a:t>、</a:t>
              </a:r>
              <a:r>
                <a:rPr lang="zh-TW" altLang="en-US" sz="2400" dirty="0">
                  <a:latin typeface="標楷體" pitchFamily="65" charset="-120"/>
                  <a:ea typeface="標楷體" pitchFamily="65" charset="-120"/>
                </a:rPr>
                <a:t>叮咬</a:t>
              </a:r>
              <a:r>
                <a:rPr lang="zh-TW" altLang="en-US" sz="2400" b="0" dirty="0" smtClean="0">
                  <a:latin typeface="標楷體" pitchFamily="65" charset="-120"/>
                  <a:ea typeface="標楷體" pitchFamily="65" charset="-120"/>
                </a:rPr>
                <a:t>、</a:t>
              </a:r>
              <a:r>
                <a:rPr lang="zh-TW" altLang="en-US" sz="2400" b="0" dirty="0">
                  <a:latin typeface="標楷體" pitchFamily="65" charset="-120"/>
                  <a:ea typeface="標楷體" pitchFamily="65" charset="-120"/>
                </a:rPr>
                <a:t>接觸</a:t>
              </a:r>
            </a:p>
            <a:p>
              <a:pPr>
                <a:spcBef>
                  <a:spcPct val="50000"/>
                </a:spcBef>
              </a:pPr>
              <a:r>
                <a:rPr lang="en-US" altLang="zh-TW" sz="2400" b="0" dirty="0">
                  <a:latin typeface="標楷體" pitchFamily="65" charset="-120"/>
                  <a:ea typeface="標楷體" pitchFamily="65" charset="-120"/>
                </a:rPr>
                <a:t>Ex</a:t>
              </a:r>
              <a:r>
                <a:rPr lang="zh-TW" altLang="en-US" sz="2400" b="0" dirty="0">
                  <a:latin typeface="標楷體" pitchFamily="65" charset="-120"/>
                  <a:ea typeface="標楷體" pitchFamily="65" charset="-120"/>
                </a:rPr>
                <a:t>：梅毒、愛滋病、香港腳、</a:t>
              </a:r>
            </a:p>
            <a:p>
              <a:pPr>
                <a:spcBef>
                  <a:spcPct val="50000"/>
                </a:spcBef>
              </a:pPr>
              <a:r>
                <a:rPr lang="zh-TW" altLang="en-US" sz="2400" b="0" dirty="0">
                  <a:latin typeface="標楷體" pitchFamily="65" charset="-120"/>
                  <a:ea typeface="標楷體" pitchFamily="65" charset="-120"/>
                </a:rPr>
                <a:t>    </a:t>
              </a:r>
              <a:r>
                <a:rPr lang="en-US" altLang="zh-TW" sz="2400" b="0" dirty="0">
                  <a:latin typeface="標楷體" pitchFamily="65" charset="-120"/>
                  <a:ea typeface="標楷體" pitchFamily="65" charset="-120"/>
                </a:rPr>
                <a:t>B</a:t>
              </a:r>
              <a:r>
                <a:rPr lang="zh-TW" altLang="en-US" sz="2400" b="0" dirty="0">
                  <a:latin typeface="標楷體" pitchFamily="65" charset="-120"/>
                  <a:ea typeface="標楷體" pitchFamily="65" charset="-120"/>
                </a:rPr>
                <a:t>型肝炎</a:t>
              </a:r>
            </a:p>
          </p:txBody>
        </p:sp>
        <p:sp>
          <p:nvSpPr>
            <p:cNvPr id="28682" name="Text Box 9"/>
            <p:cNvSpPr txBox="1">
              <a:spLocks noChangeArrowheads="1"/>
            </p:cNvSpPr>
            <p:nvPr/>
          </p:nvSpPr>
          <p:spPr bwMode="auto">
            <a:xfrm>
              <a:off x="384" y="2663"/>
              <a:ext cx="940" cy="289"/>
            </a:xfrm>
            <a:prstGeom prst="rect">
              <a:avLst/>
            </a:prstGeom>
            <a:noFill/>
            <a:ln w="9525" algn="ctr">
              <a:noFill/>
              <a:miter lim="800000"/>
              <a:headEnd/>
              <a:tailEnd/>
            </a:ln>
          </p:spPr>
          <p:txBody>
            <a:bodyPr>
              <a:spAutoFit/>
            </a:bodyPr>
            <a:lstStyle/>
            <a:p>
              <a:pPr>
                <a:spcBef>
                  <a:spcPct val="50000"/>
                </a:spcBef>
              </a:pPr>
              <a:r>
                <a:rPr lang="zh-TW" altLang="en-US" sz="2400">
                  <a:solidFill>
                    <a:srgbClr val="3366FF"/>
                  </a:solidFill>
                  <a:ea typeface="標楷體" pitchFamily="65" charset="-120"/>
                </a:rPr>
                <a:t>間接傳播</a:t>
              </a:r>
            </a:p>
          </p:txBody>
        </p:sp>
        <p:sp>
          <p:nvSpPr>
            <p:cNvPr id="28683" name="Text Box 10"/>
            <p:cNvSpPr txBox="1">
              <a:spLocks noChangeArrowheads="1"/>
            </p:cNvSpPr>
            <p:nvPr/>
          </p:nvSpPr>
          <p:spPr bwMode="auto">
            <a:xfrm>
              <a:off x="384" y="1837"/>
              <a:ext cx="940" cy="289"/>
            </a:xfrm>
            <a:prstGeom prst="rect">
              <a:avLst/>
            </a:prstGeom>
            <a:noFill/>
            <a:ln w="9525" algn="ctr">
              <a:noFill/>
              <a:miter lim="800000"/>
              <a:headEnd/>
              <a:tailEnd/>
            </a:ln>
          </p:spPr>
          <p:txBody>
            <a:bodyPr>
              <a:spAutoFit/>
            </a:bodyPr>
            <a:lstStyle/>
            <a:p>
              <a:pPr>
                <a:spcBef>
                  <a:spcPct val="50000"/>
                </a:spcBef>
              </a:pPr>
              <a:r>
                <a:rPr lang="zh-TW" altLang="en-US" sz="2400">
                  <a:solidFill>
                    <a:srgbClr val="3366FF"/>
                  </a:solidFill>
                  <a:ea typeface="標楷體" pitchFamily="65" charset="-120"/>
                </a:rPr>
                <a:t>直接傳播</a:t>
              </a:r>
            </a:p>
          </p:txBody>
        </p:sp>
        <p:sp>
          <p:nvSpPr>
            <p:cNvPr id="28684" name="Text Box 11"/>
            <p:cNvSpPr txBox="1">
              <a:spLocks noChangeArrowheads="1"/>
            </p:cNvSpPr>
            <p:nvPr/>
          </p:nvSpPr>
          <p:spPr bwMode="auto">
            <a:xfrm>
              <a:off x="4272" y="2064"/>
              <a:ext cx="510" cy="523"/>
            </a:xfrm>
            <a:prstGeom prst="rect">
              <a:avLst/>
            </a:prstGeom>
            <a:noFill/>
            <a:ln w="9525" algn="ctr">
              <a:noFill/>
              <a:miter lim="800000"/>
              <a:headEnd/>
              <a:tailEnd/>
            </a:ln>
          </p:spPr>
          <p:txBody>
            <a:bodyPr>
              <a:spAutoFit/>
            </a:bodyPr>
            <a:lstStyle/>
            <a:p>
              <a:pPr>
                <a:spcBef>
                  <a:spcPct val="50000"/>
                </a:spcBef>
              </a:pPr>
              <a:r>
                <a:rPr lang="zh-TW" altLang="en-US" sz="2400">
                  <a:solidFill>
                    <a:srgbClr val="FF3300"/>
                  </a:solidFill>
                  <a:ea typeface="標楷體" pitchFamily="65" charset="-120"/>
                </a:rPr>
                <a:t>皮膚黏膜</a:t>
              </a:r>
            </a:p>
          </p:txBody>
        </p:sp>
        <p:sp>
          <p:nvSpPr>
            <p:cNvPr id="28685" name="Line 12"/>
            <p:cNvSpPr>
              <a:spLocks noChangeShapeType="1"/>
            </p:cNvSpPr>
            <p:nvPr/>
          </p:nvSpPr>
          <p:spPr bwMode="auto">
            <a:xfrm>
              <a:off x="4800" y="2352"/>
              <a:ext cx="324" cy="0"/>
            </a:xfrm>
            <a:prstGeom prst="line">
              <a:avLst/>
            </a:prstGeom>
            <a:noFill/>
            <a:ln w="9525">
              <a:solidFill>
                <a:schemeClr val="folHlink"/>
              </a:solidFill>
              <a:round/>
              <a:headEnd/>
              <a:tailEnd type="triangle" w="med" len="med"/>
            </a:ln>
          </p:spPr>
          <p:txBody>
            <a:bodyPr/>
            <a:lstStyle/>
            <a:p>
              <a:endParaRPr lang="zh-TW" altLang="en-US" dirty="0">
                <a:ea typeface="標楷體" panose="03000509000000000000" pitchFamily="65" charset="-120"/>
              </a:endParaRPr>
            </a:p>
          </p:txBody>
        </p:sp>
        <p:sp>
          <p:nvSpPr>
            <p:cNvPr id="28686" name="Text Box 13"/>
            <p:cNvSpPr txBox="1">
              <a:spLocks noChangeArrowheads="1"/>
            </p:cNvSpPr>
            <p:nvPr/>
          </p:nvSpPr>
          <p:spPr bwMode="auto">
            <a:xfrm>
              <a:off x="5088" y="2064"/>
              <a:ext cx="510" cy="523"/>
            </a:xfrm>
            <a:prstGeom prst="rect">
              <a:avLst/>
            </a:prstGeom>
            <a:noFill/>
            <a:ln w="9525" algn="ctr">
              <a:noFill/>
              <a:miter lim="800000"/>
              <a:headEnd/>
              <a:tailEnd/>
            </a:ln>
          </p:spPr>
          <p:txBody>
            <a:bodyPr>
              <a:spAutoFit/>
            </a:bodyPr>
            <a:lstStyle/>
            <a:p>
              <a:pPr>
                <a:spcBef>
                  <a:spcPct val="50000"/>
                </a:spcBef>
              </a:pPr>
              <a:r>
                <a:rPr lang="zh-TW" altLang="en-US" sz="2400">
                  <a:solidFill>
                    <a:srgbClr val="FF3300"/>
                  </a:solidFill>
                  <a:ea typeface="標楷體" pitchFamily="65" charset="-120"/>
                </a:rPr>
                <a:t>體液血液</a:t>
              </a:r>
            </a:p>
          </p:txBody>
        </p:sp>
        <p:sp>
          <p:nvSpPr>
            <p:cNvPr id="28687" name="Text Box 14"/>
            <p:cNvSpPr txBox="1">
              <a:spLocks noChangeArrowheads="1"/>
            </p:cNvSpPr>
            <p:nvPr/>
          </p:nvSpPr>
          <p:spPr bwMode="auto">
            <a:xfrm>
              <a:off x="1536" y="2784"/>
              <a:ext cx="2736" cy="989"/>
            </a:xfrm>
            <a:prstGeom prst="rect">
              <a:avLst/>
            </a:prstGeom>
            <a:noFill/>
            <a:ln w="9525" algn="ctr">
              <a:noFill/>
              <a:miter lim="800000"/>
              <a:headEnd/>
              <a:tailEnd/>
            </a:ln>
          </p:spPr>
          <p:txBody>
            <a:bodyPr>
              <a:spAutoFit/>
            </a:bodyPr>
            <a:lstStyle/>
            <a:p>
              <a:pPr>
                <a:spcBef>
                  <a:spcPct val="50000"/>
                </a:spcBef>
              </a:pPr>
              <a:r>
                <a:rPr lang="zh-TW" altLang="en-US" sz="2400" b="0">
                  <a:latin typeface="標楷體" pitchFamily="65" charset="-120"/>
                  <a:ea typeface="標楷體" pitchFamily="65" charset="-120"/>
                </a:rPr>
                <a:t>尖銳物</a:t>
              </a:r>
              <a:r>
                <a:rPr lang="en-US" altLang="zh-TW" sz="2400" b="0">
                  <a:latin typeface="標楷體" pitchFamily="65" charset="-120"/>
                  <a:ea typeface="標楷體" pitchFamily="65" charset="-120"/>
                </a:rPr>
                <a:t>(</a:t>
              </a:r>
              <a:r>
                <a:rPr lang="zh-TW" altLang="en-US" sz="2400" b="0">
                  <a:latin typeface="標楷體" pitchFamily="65" charset="-120"/>
                  <a:ea typeface="標楷體" pitchFamily="65" charset="-120"/>
                </a:rPr>
                <a:t>針器、刀械</a:t>
              </a:r>
              <a:r>
                <a:rPr lang="en-US" altLang="zh-TW" sz="2400" b="0">
                  <a:latin typeface="標楷體" pitchFamily="65" charset="-120"/>
                  <a:ea typeface="標楷體" pitchFamily="65" charset="-120"/>
                </a:rPr>
                <a:t>)</a:t>
              </a:r>
              <a:r>
                <a:rPr lang="zh-TW" altLang="en-US" sz="2400" b="0">
                  <a:latin typeface="標楷體" pitchFamily="65" charset="-120"/>
                  <a:ea typeface="標楷體" pitchFamily="65" charset="-120"/>
                </a:rPr>
                <a:t>：</a:t>
              </a:r>
              <a:r>
                <a:rPr lang="en-US" altLang="zh-TW" sz="2400" b="0">
                  <a:latin typeface="標楷體" pitchFamily="65" charset="-120"/>
                  <a:ea typeface="標楷體" pitchFamily="65" charset="-120"/>
                </a:rPr>
                <a:t>B</a:t>
              </a:r>
              <a:r>
                <a:rPr lang="zh-TW" altLang="en-US" sz="2400" b="0">
                  <a:latin typeface="標楷體" pitchFamily="65" charset="-120"/>
                  <a:ea typeface="標楷體" pitchFamily="65" charset="-120"/>
                </a:rPr>
                <a:t>型肝炎</a:t>
              </a:r>
            </a:p>
            <a:p>
              <a:pPr>
                <a:spcBef>
                  <a:spcPct val="50000"/>
                </a:spcBef>
              </a:pPr>
              <a:r>
                <a:rPr lang="zh-TW" altLang="en-US" sz="2400" b="0">
                  <a:latin typeface="標楷體" pitchFamily="65" charset="-120"/>
                  <a:ea typeface="標楷體" pitchFamily="65" charset="-120"/>
                </a:rPr>
                <a:t>輸血：</a:t>
              </a:r>
              <a:r>
                <a:rPr lang="en-US" altLang="zh-TW" sz="2400" b="0">
                  <a:latin typeface="標楷體" pitchFamily="65" charset="-120"/>
                  <a:ea typeface="標楷體" pitchFamily="65" charset="-120"/>
                </a:rPr>
                <a:t>B</a:t>
              </a:r>
              <a:r>
                <a:rPr lang="zh-TW" altLang="en-US" sz="2400" b="0">
                  <a:latin typeface="標楷體" pitchFamily="65" charset="-120"/>
                  <a:ea typeface="標楷體" pitchFamily="65" charset="-120"/>
                </a:rPr>
                <a:t>型肝炎、愛滋病</a:t>
              </a:r>
            </a:p>
            <a:p>
              <a:pPr>
                <a:spcBef>
                  <a:spcPct val="50000"/>
                </a:spcBef>
              </a:pPr>
              <a:r>
                <a:rPr lang="zh-TW" altLang="en-US" sz="2400" b="0">
                  <a:latin typeface="標楷體" pitchFamily="65" charset="-120"/>
                  <a:ea typeface="標楷體" pitchFamily="65" charset="-120"/>
                </a:rPr>
                <a:t>病媒</a:t>
              </a:r>
              <a:r>
                <a:rPr lang="en-US" altLang="zh-TW" sz="2400" b="0">
                  <a:latin typeface="標楷體" pitchFamily="65" charset="-120"/>
                  <a:ea typeface="標楷體" pitchFamily="65" charset="-120"/>
                </a:rPr>
                <a:t>(</a:t>
              </a:r>
              <a:r>
                <a:rPr lang="zh-TW" altLang="en-US" sz="2400" b="0">
                  <a:latin typeface="標楷體" pitchFamily="65" charset="-120"/>
                  <a:ea typeface="標楷體" pitchFamily="65" charset="-120"/>
                </a:rPr>
                <a:t>蚊子</a:t>
              </a:r>
              <a:r>
                <a:rPr lang="en-US" altLang="zh-TW" sz="2400" b="0">
                  <a:latin typeface="標楷體" pitchFamily="65" charset="-120"/>
                  <a:ea typeface="標楷體" pitchFamily="65" charset="-120"/>
                </a:rPr>
                <a:t>)</a:t>
              </a:r>
              <a:r>
                <a:rPr lang="zh-TW" altLang="en-US" sz="2400" b="0">
                  <a:latin typeface="標楷體" pitchFamily="65" charset="-120"/>
                  <a:ea typeface="標楷體" pitchFamily="65" charset="-120"/>
                </a:rPr>
                <a:t>：登革熱、瘧疾</a:t>
              </a:r>
            </a:p>
          </p:txBody>
        </p:sp>
        <p:sp>
          <p:nvSpPr>
            <p:cNvPr id="28688" name="AutoShape 15"/>
            <p:cNvSpPr>
              <a:spLocks noChangeArrowheads="1"/>
            </p:cNvSpPr>
            <p:nvPr/>
          </p:nvSpPr>
          <p:spPr bwMode="auto">
            <a:xfrm>
              <a:off x="1440" y="2832"/>
              <a:ext cx="2880" cy="960"/>
            </a:xfrm>
            <a:prstGeom prst="bracketPair">
              <a:avLst>
                <a:gd name="adj" fmla="val 16667"/>
              </a:avLst>
            </a:prstGeom>
            <a:noFill/>
            <a:ln w="9525">
              <a:solidFill>
                <a:schemeClr val="tx1"/>
              </a:solidFill>
              <a:round/>
              <a:headEnd/>
              <a:tailEnd/>
            </a:ln>
          </p:spPr>
          <p:txBody>
            <a:bodyPr wrap="none" anchor="ctr"/>
            <a:lstStyle/>
            <a:p>
              <a:endParaRPr lang="zh-TW" altLang="en-US" dirty="0">
                <a:ea typeface="標楷體" panose="03000509000000000000" pitchFamily="65" charset="-120"/>
              </a:endParaRPr>
            </a:p>
          </p:txBody>
        </p:sp>
        <p:pic>
          <p:nvPicPr>
            <p:cNvPr id="28689" name="Picture 17" descr="98d7f3d4ef57ad62"/>
            <p:cNvPicPr>
              <a:picLocks noChangeAspect="1" noChangeArrowheads="1"/>
            </p:cNvPicPr>
            <p:nvPr/>
          </p:nvPicPr>
          <p:blipFill>
            <a:blip r:embed="rId3" cstate="print"/>
            <a:srcRect/>
            <a:stretch>
              <a:fillRect/>
            </a:stretch>
          </p:blipFill>
          <p:spPr bwMode="auto">
            <a:xfrm>
              <a:off x="4368" y="1056"/>
              <a:ext cx="1152" cy="718"/>
            </a:xfrm>
            <a:prstGeom prst="rect">
              <a:avLst/>
            </a:prstGeom>
            <a:noFill/>
            <a:ln w="9525">
              <a:noFill/>
              <a:miter lim="800000"/>
              <a:headEnd/>
              <a:tailEnd/>
            </a:ln>
          </p:spPr>
        </p:pic>
      </p:grpSp>
      <p:sp>
        <p:nvSpPr>
          <p:cNvPr id="28675" name="Rectangle 18"/>
          <p:cNvSpPr>
            <a:spLocks noGrp="1" noChangeArrowheads="1"/>
          </p:cNvSpPr>
          <p:nvPr>
            <p:ph type="title"/>
          </p:nvPr>
        </p:nvSpPr>
        <p:spPr>
          <a:xfrm>
            <a:off x="390218" y="404813"/>
            <a:ext cx="8228371" cy="563562"/>
          </a:xfrm>
          <a:noFill/>
        </p:spPr>
        <p:txBody>
          <a:bodyPr/>
          <a:lstStyle/>
          <a:p>
            <a:r>
              <a:rPr lang="zh-TW" altLang="en-US" sz="4000" b="1" smtClean="0"/>
              <a:t>生物性危害之傳播途徑</a:t>
            </a:r>
          </a:p>
        </p:txBody>
      </p:sp>
      <p:sp>
        <p:nvSpPr>
          <p:cNvPr id="28677" name="文字方塊 19"/>
          <p:cNvSpPr txBox="1">
            <a:spLocks noChangeArrowheads="1"/>
          </p:cNvSpPr>
          <p:nvPr/>
        </p:nvSpPr>
        <p:spPr bwMode="auto">
          <a:xfrm>
            <a:off x="390218" y="1125539"/>
            <a:ext cx="6063738" cy="579437"/>
          </a:xfrm>
          <a:prstGeom prst="rect">
            <a:avLst/>
          </a:prstGeom>
          <a:noFill/>
          <a:ln w="9525">
            <a:noFill/>
            <a:miter lim="800000"/>
            <a:headEnd/>
            <a:tailEnd/>
          </a:ln>
        </p:spPr>
        <p:txBody>
          <a:bodyPr>
            <a:spAutoFit/>
          </a:bodyPr>
          <a:lstStyle/>
          <a:p>
            <a:r>
              <a:rPr lang="en-US" altLang="zh-TW" sz="3200">
                <a:latin typeface="標楷體" pitchFamily="65" charset="-120"/>
                <a:ea typeface="標楷體" pitchFamily="65" charset="-120"/>
              </a:rPr>
              <a:t>1c.</a:t>
            </a:r>
            <a:r>
              <a:rPr lang="zh-TW" altLang="en-US" sz="3200">
                <a:latin typeface="標楷體" pitchFamily="65" charset="-120"/>
                <a:ea typeface="標楷體" pitchFamily="65" charset="-120"/>
              </a:rPr>
              <a:t>宿主</a:t>
            </a:r>
            <a:r>
              <a:rPr lang="zh-TW" altLang="en-US" sz="3200">
                <a:latin typeface="標楷體" pitchFamily="65" charset="-120"/>
                <a:ea typeface="標楷體" pitchFamily="65" charset="-120"/>
                <a:sym typeface="Symbol" pitchFamily="18" charset="2"/>
              </a:rPr>
              <a:t></a:t>
            </a:r>
            <a:r>
              <a:rPr lang="zh-TW" altLang="en-US" sz="3200">
                <a:latin typeface="標楷體" pitchFamily="65" charset="-120"/>
                <a:ea typeface="標楷體" pitchFamily="65" charset="-120"/>
              </a:rPr>
              <a:t>皮膚、黏膜</a:t>
            </a:r>
          </a:p>
        </p:txBody>
      </p:sp>
      <p:sp>
        <p:nvSpPr>
          <p:cNvPr id="17" name="投影片編號版面配置區 16"/>
          <p:cNvSpPr>
            <a:spLocks noGrp="1"/>
          </p:cNvSpPr>
          <p:nvPr>
            <p:ph type="sldNum" sz="quarter" idx="11"/>
          </p:nvPr>
        </p:nvSpPr>
        <p:spPr>
          <a:xfrm>
            <a:off x="7437199" y="6224680"/>
            <a:ext cx="2895600" cy="365125"/>
          </a:xfrm>
        </p:spPr>
        <p:txBody>
          <a:bodyPr/>
          <a:lstStyle/>
          <a:p>
            <a:pPr>
              <a:defRPr/>
            </a:pPr>
            <a:fld id="{3AB412C4-39DC-4731-8DCF-8D6E6FCF203A}" type="slidenum">
              <a:rPr lang="en-US" altLang="zh-TW" smtClean="0"/>
              <a:pPr>
                <a:defRPr/>
              </a:pPr>
              <a:t>23</a:t>
            </a:fld>
            <a:endParaRPr lang="en-US" altLang="zh-TW"/>
          </a:p>
        </p:txBody>
      </p:sp>
    </p:spTree>
    <p:extLst>
      <p:ext uri="{BB962C8B-B14F-4D97-AF65-F5344CB8AC3E}">
        <p14:creationId xmlns:p14="http://schemas.microsoft.com/office/powerpoint/2010/main" val="2380060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9" name="Text Box 41"/>
          <p:cNvSpPr txBox="1">
            <a:spLocks noChangeArrowheads="1"/>
          </p:cNvSpPr>
          <p:nvPr/>
        </p:nvSpPr>
        <p:spPr bwMode="auto">
          <a:xfrm>
            <a:off x="1" y="2895601"/>
            <a:ext cx="2209185" cy="2124075"/>
          </a:xfrm>
          <a:prstGeom prst="rect">
            <a:avLst/>
          </a:prstGeom>
          <a:noFill/>
          <a:ln w="9525" algn="ctr">
            <a:noFill/>
            <a:miter lim="800000"/>
            <a:headEnd/>
            <a:tailEnd/>
          </a:ln>
          <a:effectLst/>
        </p:spPr>
        <p:txBody>
          <a:bodyPr>
            <a:spAutoFit/>
          </a:bodyPr>
          <a:lstStyle/>
          <a:p>
            <a:pPr>
              <a:defRPr/>
            </a:pPr>
            <a:r>
              <a:rPr lang="en-US" altLang="zh-TW" sz="2400" dirty="0">
                <a:ea typeface="標楷體" panose="03000509000000000000" pitchFamily="65" charset="-120"/>
              </a:rPr>
              <a:t>        </a:t>
            </a:r>
            <a:r>
              <a:rPr lang="zh-TW" altLang="en-US" sz="2400" dirty="0">
                <a:solidFill>
                  <a:srgbClr val="3366FF"/>
                </a:solidFill>
                <a:latin typeface="標楷體" panose="03000509000000000000" pitchFamily="65" charset="-120"/>
                <a:ea typeface="標楷體" panose="03000509000000000000" pitchFamily="65" charset="-120"/>
              </a:rPr>
              <a:t>黴菌</a:t>
            </a:r>
          </a:p>
          <a:p>
            <a:pPr>
              <a:defRPr/>
            </a:pPr>
            <a:r>
              <a:rPr lang="zh-TW" altLang="en-US" sz="2400" dirty="0">
                <a:solidFill>
                  <a:srgbClr val="3366FF"/>
                </a:solidFill>
                <a:ea typeface="標楷體" panose="03000509000000000000" pitchFamily="65" charset="-120"/>
              </a:rPr>
              <a:t>        </a:t>
            </a:r>
            <a:r>
              <a:rPr lang="zh-TW" altLang="en-US" sz="2400" dirty="0">
                <a:solidFill>
                  <a:srgbClr val="3366FF"/>
                </a:solidFill>
                <a:latin typeface="標楷體" panose="03000509000000000000" pitchFamily="65" charset="-120"/>
                <a:ea typeface="標楷體" panose="03000509000000000000" pitchFamily="65" charset="-120"/>
              </a:rPr>
              <a:t>花粉</a:t>
            </a:r>
          </a:p>
          <a:p>
            <a:pPr>
              <a:defRPr/>
            </a:pPr>
            <a:r>
              <a:rPr lang="zh-TW" altLang="en-US" sz="2400" dirty="0">
                <a:solidFill>
                  <a:srgbClr val="3366FF"/>
                </a:solidFill>
                <a:ea typeface="標楷體" panose="03000509000000000000" pitchFamily="65" charset="-120"/>
              </a:rPr>
              <a:t>        </a:t>
            </a:r>
            <a:r>
              <a:rPr lang="zh-TW" altLang="en-US" sz="2400" dirty="0">
                <a:solidFill>
                  <a:srgbClr val="3366FF"/>
                </a:solidFill>
                <a:latin typeface="標楷體" panose="03000509000000000000" pitchFamily="65" charset="-120"/>
                <a:ea typeface="標楷體" panose="03000509000000000000" pitchFamily="65" charset="-120"/>
              </a:rPr>
              <a:t>寄生蟲</a:t>
            </a:r>
            <a:r>
              <a:rPr lang="zh-TW" altLang="en-US" sz="2400" dirty="0">
                <a:solidFill>
                  <a:srgbClr val="3366FF"/>
                </a:solidFill>
                <a:ea typeface="標楷體" panose="03000509000000000000" pitchFamily="65" charset="-120"/>
              </a:rPr>
              <a:t> </a:t>
            </a:r>
          </a:p>
          <a:p>
            <a:pPr>
              <a:defRPr/>
            </a:pPr>
            <a:r>
              <a:rPr lang="zh-TW" altLang="en-US" sz="2400" dirty="0">
                <a:solidFill>
                  <a:srgbClr val="3366FF"/>
                </a:solidFill>
                <a:ea typeface="標楷體" panose="03000509000000000000" pitchFamily="65" charset="-120"/>
              </a:rPr>
              <a:t>        </a:t>
            </a:r>
            <a:r>
              <a:rPr lang="zh-TW" altLang="en-US" sz="2400" dirty="0">
                <a:solidFill>
                  <a:srgbClr val="3366FF"/>
                </a:solidFill>
                <a:latin typeface="標楷體" panose="03000509000000000000" pitchFamily="65" charset="-120"/>
                <a:ea typeface="標楷體" panose="03000509000000000000" pitchFamily="65" charset="-120"/>
              </a:rPr>
              <a:t>細菌</a:t>
            </a:r>
          </a:p>
          <a:p>
            <a:pPr>
              <a:spcBef>
                <a:spcPct val="50000"/>
              </a:spcBef>
              <a:defRPr/>
            </a:pPr>
            <a:r>
              <a:rPr lang="zh-TW" altLang="en-US" sz="2400" dirty="0">
                <a:solidFill>
                  <a:srgbClr val="3366FF"/>
                </a:solidFill>
                <a:ea typeface="標楷體" panose="03000509000000000000" pitchFamily="65" charset="-120"/>
              </a:rPr>
              <a:t>           </a:t>
            </a:r>
          </a:p>
        </p:txBody>
      </p:sp>
      <p:sp>
        <p:nvSpPr>
          <p:cNvPr id="29699" name="Text Box 43"/>
          <p:cNvSpPr txBox="1">
            <a:spLocks noChangeArrowheads="1"/>
          </p:cNvSpPr>
          <p:nvPr/>
        </p:nvSpPr>
        <p:spPr bwMode="auto">
          <a:xfrm>
            <a:off x="7492488" y="3714750"/>
            <a:ext cx="1651512" cy="579438"/>
          </a:xfrm>
          <a:prstGeom prst="rect">
            <a:avLst/>
          </a:prstGeom>
          <a:noFill/>
          <a:ln w="9525" algn="ctr">
            <a:noFill/>
            <a:miter lim="800000"/>
            <a:headEnd/>
            <a:tailEnd/>
          </a:ln>
        </p:spPr>
        <p:txBody>
          <a:bodyPr>
            <a:spAutoFit/>
          </a:bodyPr>
          <a:lstStyle/>
          <a:p>
            <a:pPr>
              <a:spcBef>
                <a:spcPct val="50000"/>
              </a:spcBef>
            </a:pPr>
            <a:r>
              <a:rPr lang="zh-TW" altLang="en-US" sz="3200">
                <a:solidFill>
                  <a:srgbClr val="3366FF"/>
                </a:solidFill>
                <a:ea typeface="標楷體" pitchFamily="65" charset="-120"/>
              </a:rPr>
              <a:t>食入</a:t>
            </a:r>
          </a:p>
        </p:txBody>
      </p:sp>
      <p:sp>
        <p:nvSpPr>
          <p:cNvPr id="29700" name="Text Box 9"/>
          <p:cNvSpPr txBox="1">
            <a:spLocks noChangeArrowheads="1"/>
          </p:cNvSpPr>
          <p:nvPr/>
        </p:nvSpPr>
        <p:spPr bwMode="auto">
          <a:xfrm>
            <a:off x="3733186" y="3429000"/>
            <a:ext cx="2972722" cy="1200150"/>
          </a:xfrm>
          <a:prstGeom prst="rect">
            <a:avLst/>
          </a:prstGeom>
          <a:noFill/>
          <a:ln w="9525" algn="ctr">
            <a:noFill/>
            <a:miter lim="800000"/>
            <a:headEnd/>
            <a:tailEnd/>
          </a:ln>
        </p:spPr>
        <p:txBody>
          <a:bodyPr>
            <a:spAutoFit/>
          </a:bodyPr>
          <a:lstStyle/>
          <a:p>
            <a:pPr>
              <a:spcBef>
                <a:spcPct val="50000"/>
              </a:spcBef>
            </a:pPr>
            <a:r>
              <a:rPr lang="zh-TW" altLang="en-US" sz="2400">
                <a:latin typeface="標楷體" pitchFamily="65" charset="-120"/>
                <a:ea typeface="標楷體" pitchFamily="65" charset="-120"/>
              </a:rPr>
              <a:t>媒介物</a:t>
            </a:r>
            <a:r>
              <a:rPr lang="en-US" altLang="zh-TW" sz="2400">
                <a:latin typeface="標楷體" pitchFamily="65" charset="-120"/>
                <a:ea typeface="標楷體" pitchFamily="65" charset="-120"/>
              </a:rPr>
              <a:t>(</a:t>
            </a:r>
            <a:r>
              <a:rPr lang="zh-TW" altLang="en-US" sz="2400">
                <a:latin typeface="標楷體" pitchFamily="65" charset="-120"/>
                <a:ea typeface="標楷體" pitchFamily="65" charset="-120"/>
              </a:rPr>
              <a:t>污水體、受污染的食物</a:t>
            </a:r>
            <a:r>
              <a:rPr lang="en-US" altLang="zh-TW" sz="2400">
                <a:latin typeface="標楷體" pitchFamily="65" charset="-120"/>
                <a:ea typeface="標楷體" pitchFamily="65" charset="-120"/>
              </a:rPr>
              <a:t>)      ex</a:t>
            </a:r>
            <a:r>
              <a:rPr lang="zh-TW" altLang="en-US" sz="2400">
                <a:latin typeface="標楷體" pitchFamily="65" charset="-120"/>
                <a:ea typeface="標楷體" pitchFamily="65" charset="-120"/>
              </a:rPr>
              <a:t>：黃麴毒素、霍亂</a:t>
            </a:r>
          </a:p>
        </p:txBody>
      </p:sp>
      <p:sp>
        <p:nvSpPr>
          <p:cNvPr id="29701" name="Text Box 10"/>
          <p:cNvSpPr txBox="1">
            <a:spLocks noChangeArrowheads="1"/>
          </p:cNvSpPr>
          <p:nvPr/>
        </p:nvSpPr>
        <p:spPr bwMode="auto">
          <a:xfrm>
            <a:off x="3657908" y="1752600"/>
            <a:ext cx="3123278" cy="1384300"/>
          </a:xfrm>
          <a:prstGeom prst="rect">
            <a:avLst/>
          </a:prstGeom>
          <a:noFill/>
          <a:ln w="9525" algn="ctr">
            <a:noFill/>
            <a:miter lim="800000"/>
            <a:headEnd/>
            <a:tailEnd/>
          </a:ln>
        </p:spPr>
        <p:txBody>
          <a:bodyPr>
            <a:spAutoFit/>
          </a:bodyPr>
          <a:lstStyle/>
          <a:p>
            <a:pPr>
              <a:spcBef>
                <a:spcPct val="50000"/>
              </a:spcBef>
            </a:pPr>
            <a:r>
              <a:rPr lang="zh-TW" altLang="en-US" sz="2400">
                <a:latin typeface="標楷體" pitchFamily="65" charset="-120"/>
                <a:ea typeface="標楷體" pitchFamily="65" charset="-120"/>
              </a:rPr>
              <a:t>空氣            </a:t>
            </a:r>
            <a:r>
              <a:rPr lang="en-US" altLang="zh-TW" sz="2400">
                <a:latin typeface="標楷體" pitchFamily="65" charset="-120"/>
                <a:ea typeface="標楷體" pitchFamily="65" charset="-120"/>
              </a:rPr>
              <a:t>ex</a:t>
            </a:r>
            <a:r>
              <a:rPr lang="zh-TW" altLang="en-US" sz="2400">
                <a:latin typeface="標楷體" pitchFamily="65" charset="-120"/>
                <a:ea typeface="標楷體" pitchFamily="65" charset="-120"/>
              </a:rPr>
              <a:t>：花粉熱、</a:t>
            </a:r>
          </a:p>
          <a:p>
            <a:pPr>
              <a:spcBef>
                <a:spcPct val="50000"/>
              </a:spcBef>
            </a:pPr>
            <a:r>
              <a:rPr lang="zh-TW" altLang="en-US" sz="2400">
                <a:latin typeface="標楷體" pitchFamily="65" charset="-120"/>
                <a:ea typeface="標楷體" pitchFamily="65" charset="-120"/>
              </a:rPr>
              <a:t>    退伍軍人症</a:t>
            </a:r>
          </a:p>
        </p:txBody>
      </p:sp>
      <p:sp>
        <p:nvSpPr>
          <p:cNvPr id="29702" name="Text Box 11"/>
          <p:cNvSpPr txBox="1">
            <a:spLocks noChangeArrowheads="1"/>
          </p:cNvSpPr>
          <p:nvPr/>
        </p:nvSpPr>
        <p:spPr bwMode="auto">
          <a:xfrm>
            <a:off x="7467908" y="5105400"/>
            <a:ext cx="914092" cy="946150"/>
          </a:xfrm>
          <a:prstGeom prst="rect">
            <a:avLst/>
          </a:prstGeom>
          <a:noFill/>
          <a:ln w="9525" algn="ctr">
            <a:noFill/>
            <a:miter lim="800000"/>
            <a:headEnd/>
            <a:tailEnd/>
          </a:ln>
        </p:spPr>
        <p:txBody>
          <a:bodyPr>
            <a:spAutoFit/>
          </a:bodyPr>
          <a:lstStyle/>
          <a:p>
            <a:pPr>
              <a:spcBef>
                <a:spcPct val="50000"/>
              </a:spcBef>
            </a:pPr>
            <a:r>
              <a:rPr lang="zh-TW" altLang="en-US" sz="2800">
                <a:solidFill>
                  <a:srgbClr val="3366FF"/>
                </a:solidFill>
                <a:ea typeface="標楷體" pitchFamily="65" charset="-120"/>
              </a:rPr>
              <a:t>皮膚黏膜</a:t>
            </a:r>
          </a:p>
        </p:txBody>
      </p:sp>
      <p:sp>
        <p:nvSpPr>
          <p:cNvPr id="29703" name="Text Box 42"/>
          <p:cNvSpPr txBox="1">
            <a:spLocks noChangeArrowheads="1"/>
          </p:cNvSpPr>
          <p:nvPr/>
        </p:nvSpPr>
        <p:spPr bwMode="auto">
          <a:xfrm>
            <a:off x="7337322" y="1785939"/>
            <a:ext cx="1488666" cy="579437"/>
          </a:xfrm>
          <a:prstGeom prst="rect">
            <a:avLst/>
          </a:prstGeom>
          <a:noFill/>
          <a:ln w="9525" algn="ctr">
            <a:noFill/>
            <a:miter lim="800000"/>
            <a:headEnd/>
            <a:tailEnd/>
          </a:ln>
        </p:spPr>
        <p:txBody>
          <a:bodyPr>
            <a:spAutoFit/>
          </a:bodyPr>
          <a:lstStyle/>
          <a:p>
            <a:pPr>
              <a:spcBef>
                <a:spcPct val="50000"/>
              </a:spcBef>
            </a:pPr>
            <a:r>
              <a:rPr lang="zh-TW" altLang="en-US" sz="3200">
                <a:solidFill>
                  <a:srgbClr val="3366FF"/>
                </a:solidFill>
                <a:ea typeface="標楷體" pitchFamily="65" charset="-120"/>
              </a:rPr>
              <a:t>吸入</a:t>
            </a:r>
          </a:p>
        </p:txBody>
      </p:sp>
      <p:sp>
        <p:nvSpPr>
          <p:cNvPr id="29704" name="Arc 44"/>
          <p:cNvSpPr>
            <a:spLocks/>
          </p:cNvSpPr>
          <p:nvPr/>
        </p:nvSpPr>
        <p:spPr bwMode="auto">
          <a:xfrm rot="-3179892">
            <a:off x="3138130" y="1793057"/>
            <a:ext cx="1698625" cy="3522713"/>
          </a:xfrm>
          <a:custGeom>
            <a:avLst/>
            <a:gdLst>
              <a:gd name="T0" fmla="*/ 0 w 13209"/>
              <a:gd name="T1" fmla="*/ 0 h 21600"/>
              <a:gd name="T2" fmla="*/ 2147483647 w 13209"/>
              <a:gd name="T3" fmla="*/ 2147483647 h 21600"/>
              <a:gd name="T4" fmla="*/ 0 w 13209"/>
              <a:gd name="T5" fmla="*/ 2147483647 h 21600"/>
              <a:gd name="T6" fmla="*/ 0 60000 65536"/>
              <a:gd name="T7" fmla="*/ 0 60000 65536"/>
              <a:gd name="T8" fmla="*/ 0 60000 65536"/>
              <a:gd name="T9" fmla="*/ 0 w 13209"/>
              <a:gd name="T10" fmla="*/ 0 h 21600"/>
              <a:gd name="T11" fmla="*/ 13209 w 13209"/>
              <a:gd name="T12" fmla="*/ 21600 h 21600"/>
            </a:gdLst>
            <a:ahLst/>
            <a:cxnLst>
              <a:cxn ang="T6">
                <a:pos x="T0" y="T1"/>
              </a:cxn>
              <a:cxn ang="T7">
                <a:pos x="T2" y="T3"/>
              </a:cxn>
              <a:cxn ang="T8">
                <a:pos x="T4" y="T5"/>
              </a:cxn>
            </a:cxnLst>
            <a:rect l="T9" t="T10" r="T11" b="T12"/>
            <a:pathLst>
              <a:path w="13209" h="21600" fill="none" extrusionOk="0">
                <a:moveTo>
                  <a:pt x="-1" y="0"/>
                </a:moveTo>
                <a:cubicBezTo>
                  <a:pt x="4780" y="0"/>
                  <a:pt x="9426" y="1585"/>
                  <a:pt x="13208" y="4509"/>
                </a:cubicBezTo>
              </a:path>
              <a:path w="13209" h="21600" stroke="0" extrusionOk="0">
                <a:moveTo>
                  <a:pt x="-1" y="0"/>
                </a:moveTo>
                <a:cubicBezTo>
                  <a:pt x="4780" y="0"/>
                  <a:pt x="9426" y="1585"/>
                  <a:pt x="13208" y="4509"/>
                </a:cubicBezTo>
                <a:lnTo>
                  <a:pt x="0" y="21600"/>
                </a:lnTo>
                <a:lnTo>
                  <a:pt x="-1" y="0"/>
                </a:lnTo>
                <a:close/>
              </a:path>
            </a:pathLst>
          </a:custGeom>
          <a:noFill/>
          <a:ln w="6350">
            <a:solidFill>
              <a:srgbClr val="99CC00"/>
            </a:solidFill>
            <a:round/>
            <a:headEnd/>
            <a:tailEnd type="triangle" w="med" len="med"/>
          </a:ln>
        </p:spPr>
        <p:txBody>
          <a:bodyPr wrap="none" anchor="ctr"/>
          <a:lstStyle/>
          <a:p>
            <a:endParaRPr lang="zh-TW" altLang="en-US" dirty="0">
              <a:ea typeface="標楷體" panose="03000509000000000000" pitchFamily="65" charset="-120"/>
            </a:endParaRPr>
          </a:p>
        </p:txBody>
      </p:sp>
      <p:sp>
        <p:nvSpPr>
          <p:cNvPr id="29705" name="Line 46"/>
          <p:cNvSpPr>
            <a:spLocks noChangeShapeType="1"/>
          </p:cNvSpPr>
          <p:nvPr/>
        </p:nvSpPr>
        <p:spPr bwMode="auto">
          <a:xfrm>
            <a:off x="2133908" y="3962400"/>
            <a:ext cx="1599278" cy="0"/>
          </a:xfrm>
          <a:prstGeom prst="line">
            <a:avLst/>
          </a:prstGeom>
          <a:noFill/>
          <a:ln w="9525">
            <a:solidFill>
              <a:schemeClr val="folHlink"/>
            </a:solidFill>
            <a:round/>
            <a:headEnd/>
            <a:tailEnd type="triangle" w="med" len="med"/>
          </a:ln>
        </p:spPr>
        <p:txBody>
          <a:bodyPr/>
          <a:lstStyle/>
          <a:p>
            <a:endParaRPr lang="zh-TW" altLang="en-US" dirty="0">
              <a:ea typeface="標楷體" panose="03000509000000000000" pitchFamily="65" charset="-120"/>
            </a:endParaRPr>
          </a:p>
        </p:txBody>
      </p:sp>
      <p:sp>
        <p:nvSpPr>
          <p:cNvPr id="29706" name="Arc 47"/>
          <p:cNvSpPr>
            <a:spLocks/>
          </p:cNvSpPr>
          <p:nvPr/>
        </p:nvSpPr>
        <p:spPr bwMode="auto">
          <a:xfrm rot="16103167" flipH="1">
            <a:off x="2314729" y="4238165"/>
            <a:ext cx="1219200" cy="1734471"/>
          </a:xfrm>
          <a:custGeom>
            <a:avLst/>
            <a:gdLst>
              <a:gd name="T0" fmla="*/ 2147483647 w 21536"/>
              <a:gd name="T1" fmla="*/ 0 h 21297"/>
              <a:gd name="T2" fmla="*/ 2147483647 w 21536"/>
              <a:gd name="T3" fmla="*/ 2147483647 h 21297"/>
              <a:gd name="T4" fmla="*/ 0 w 21536"/>
              <a:gd name="T5" fmla="*/ 2147483647 h 21297"/>
              <a:gd name="T6" fmla="*/ 0 60000 65536"/>
              <a:gd name="T7" fmla="*/ 0 60000 65536"/>
              <a:gd name="T8" fmla="*/ 0 60000 65536"/>
              <a:gd name="T9" fmla="*/ 0 w 21536"/>
              <a:gd name="T10" fmla="*/ 0 h 21297"/>
              <a:gd name="T11" fmla="*/ 21536 w 21536"/>
              <a:gd name="T12" fmla="*/ 21297 h 21297"/>
            </a:gdLst>
            <a:ahLst/>
            <a:cxnLst>
              <a:cxn ang="T6">
                <a:pos x="T0" y="T1"/>
              </a:cxn>
              <a:cxn ang="T7">
                <a:pos x="T2" y="T3"/>
              </a:cxn>
              <a:cxn ang="T8">
                <a:pos x="T4" y="T5"/>
              </a:cxn>
            </a:cxnLst>
            <a:rect l="T9" t="T10" r="T11" b="T12"/>
            <a:pathLst>
              <a:path w="21536" h="21297" fill="none" extrusionOk="0">
                <a:moveTo>
                  <a:pt x="3606" y="0"/>
                </a:moveTo>
                <a:cubicBezTo>
                  <a:pt x="13381" y="1655"/>
                  <a:pt x="20774" y="9752"/>
                  <a:pt x="21536" y="19636"/>
                </a:cubicBezTo>
              </a:path>
              <a:path w="21536" h="21297" stroke="0" extrusionOk="0">
                <a:moveTo>
                  <a:pt x="3606" y="0"/>
                </a:moveTo>
                <a:cubicBezTo>
                  <a:pt x="13381" y="1655"/>
                  <a:pt x="20774" y="9752"/>
                  <a:pt x="21536" y="19636"/>
                </a:cubicBezTo>
                <a:lnTo>
                  <a:pt x="0" y="21297"/>
                </a:lnTo>
                <a:lnTo>
                  <a:pt x="3606" y="0"/>
                </a:lnTo>
                <a:close/>
              </a:path>
            </a:pathLst>
          </a:custGeom>
          <a:noFill/>
          <a:ln w="9525">
            <a:solidFill>
              <a:schemeClr val="folHlink"/>
            </a:solidFill>
            <a:round/>
            <a:headEnd/>
            <a:tailEnd type="triangle" w="med" len="med"/>
          </a:ln>
        </p:spPr>
        <p:txBody>
          <a:bodyPr wrap="none" anchor="ctr"/>
          <a:lstStyle/>
          <a:p>
            <a:endParaRPr lang="zh-TW" altLang="en-US" dirty="0">
              <a:ea typeface="標楷體" panose="03000509000000000000" pitchFamily="65" charset="-120"/>
            </a:endParaRPr>
          </a:p>
        </p:txBody>
      </p:sp>
      <p:sp>
        <p:nvSpPr>
          <p:cNvPr id="29707" name="Text Box 48"/>
          <p:cNvSpPr txBox="1">
            <a:spLocks noChangeArrowheads="1"/>
          </p:cNvSpPr>
          <p:nvPr/>
        </p:nvSpPr>
        <p:spPr bwMode="auto">
          <a:xfrm>
            <a:off x="3733186" y="5257800"/>
            <a:ext cx="3353722" cy="1016000"/>
          </a:xfrm>
          <a:prstGeom prst="rect">
            <a:avLst/>
          </a:prstGeom>
          <a:noFill/>
          <a:ln w="9525" algn="ctr">
            <a:noFill/>
            <a:miter lim="800000"/>
            <a:headEnd/>
            <a:tailEnd/>
          </a:ln>
        </p:spPr>
        <p:txBody>
          <a:bodyPr>
            <a:spAutoFit/>
          </a:bodyPr>
          <a:lstStyle/>
          <a:p>
            <a:pPr>
              <a:spcBef>
                <a:spcPct val="50000"/>
              </a:spcBef>
            </a:pPr>
            <a:r>
              <a:rPr lang="zh-TW" altLang="en-US" sz="2400">
                <a:latin typeface="標楷體" pitchFamily="65" charset="-120"/>
                <a:ea typeface="標楷體" pitchFamily="65" charset="-120"/>
              </a:rPr>
              <a:t>穿透、傷口、接觸</a:t>
            </a:r>
          </a:p>
          <a:p>
            <a:pPr>
              <a:spcBef>
                <a:spcPct val="50000"/>
              </a:spcBef>
            </a:pPr>
            <a:r>
              <a:rPr lang="en-US" altLang="zh-TW" sz="2400">
                <a:latin typeface="標楷體" pitchFamily="65" charset="-120"/>
                <a:ea typeface="標楷體" pitchFamily="65" charset="-120"/>
              </a:rPr>
              <a:t>ex</a:t>
            </a:r>
            <a:r>
              <a:rPr lang="zh-TW" altLang="en-US" sz="2400">
                <a:latin typeface="標楷體" pitchFamily="65" charset="-120"/>
                <a:ea typeface="標楷體" pitchFamily="65" charset="-120"/>
              </a:rPr>
              <a:t>：血吸蟲病、破傷風</a:t>
            </a:r>
          </a:p>
        </p:txBody>
      </p:sp>
      <p:sp>
        <p:nvSpPr>
          <p:cNvPr id="29708" name="Line 49"/>
          <p:cNvSpPr>
            <a:spLocks noChangeShapeType="1"/>
          </p:cNvSpPr>
          <p:nvPr/>
        </p:nvSpPr>
        <p:spPr bwMode="auto">
          <a:xfrm>
            <a:off x="6553814" y="4038600"/>
            <a:ext cx="837279" cy="0"/>
          </a:xfrm>
          <a:prstGeom prst="line">
            <a:avLst/>
          </a:prstGeom>
          <a:noFill/>
          <a:ln w="9525">
            <a:solidFill>
              <a:schemeClr val="folHlink"/>
            </a:solidFill>
            <a:round/>
            <a:headEnd/>
            <a:tailEnd type="triangle" w="med" len="med"/>
          </a:ln>
        </p:spPr>
        <p:txBody>
          <a:bodyPr/>
          <a:lstStyle/>
          <a:p>
            <a:endParaRPr lang="zh-TW" altLang="en-US" dirty="0">
              <a:ea typeface="標楷體" panose="03000509000000000000" pitchFamily="65" charset="-120"/>
            </a:endParaRPr>
          </a:p>
        </p:txBody>
      </p:sp>
      <p:grpSp>
        <p:nvGrpSpPr>
          <p:cNvPr id="2" name="Group 57"/>
          <p:cNvGrpSpPr>
            <a:grpSpLocks/>
          </p:cNvGrpSpPr>
          <p:nvPr/>
        </p:nvGrpSpPr>
        <p:grpSpPr bwMode="auto">
          <a:xfrm>
            <a:off x="457815" y="2209800"/>
            <a:ext cx="1370371" cy="3352800"/>
            <a:chOff x="288" y="1392"/>
            <a:chExt cx="864" cy="2112"/>
          </a:xfrm>
        </p:grpSpPr>
        <p:sp>
          <p:nvSpPr>
            <p:cNvPr id="29715" name="Oval 54"/>
            <p:cNvSpPr>
              <a:spLocks noChangeArrowheads="1"/>
            </p:cNvSpPr>
            <p:nvPr/>
          </p:nvSpPr>
          <p:spPr bwMode="auto">
            <a:xfrm>
              <a:off x="288" y="1392"/>
              <a:ext cx="864" cy="2112"/>
            </a:xfrm>
            <a:prstGeom prst="ellipse">
              <a:avLst/>
            </a:prstGeom>
            <a:noFill/>
            <a:ln w="9525" algn="ctr">
              <a:solidFill>
                <a:srgbClr val="3366FF"/>
              </a:solidFill>
              <a:round/>
              <a:headEnd/>
              <a:tailEnd/>
            </a:ln>
          </p:spPr>
          <p:txBody>
            <a:bodyPr wrap="none" anchor="ctr"/>
            <a:lstStyle/>
            <a:p>
              <a:endParaRPr lang="zh-TW" altLang="en-US" dirty="0">
                <a:ea typeface="標楷體" panose="03000509000000000000" pitchFamily="65" charset="-120"/>
              </a:endParaRPr>
            </a:p>
          </p:txBody>
        </p:sp>
        <p:sp>
          <p:nvSpPr>
            <p:cNvPr id="29716" name="Text Box 56"/>
            <p:cNvSpPr txBox="1">
              <a:spLocks noChangeArrowheads="1"/>
            </p:cNvSpPr>
            <p:nvPr/>
          </p:nvSpPr>
          <p:spPr bwMode="auto">
            <a:xfrm>
              <a:off x="480" y="2784"/>
              <a:ext cx="480" cy="674"/>
            </a:xfrm>
            <a:prstGeom prst="rect">
              <a:avLst/>
            </a:prstGeom>
            <a:noFill/>
            <a:ln w="9525" algn="ctr">
              <a:noFill/>
              <a:miter lim="800000"/>
              <a:headEnd/>
              <a:tailEnd/>
            </a:ln>
          </p:spPr>
          <p:txBody>
            <a:bodyPr>
              <a:spAutoFit/>
            </a:bodyPr>
            <a:lstStyle/>
            <a:p>
              <a:pPr>
                <a:spcBef>
                  <a:spcPct val="50000"/>
                </a:spcBef>
              </a:pPr>
              <a:r>
                <a:rPr lang="en-US" altLang="zh-TW" sz="1600" dirty="0">
                  <a:solidFill>
                    <a:srgbClr val="3366FF"/>
                  </a:solidFill>
                  <a:ea typeface="標楷體" panose="03000509000000000000" pitchFamily="65" charset="-120"/>
                </a:rPr>
                <a:t>‧</a:t>
              </a:r>
            </a:p>
            <a:p>
              <a:pPr>
                <a:spcBef>
                  <a:spcPct val="50000"/>
                </a:spcBef>
              </a:pPr>
              <a:r>
                <a:rPr lang="en-US" altLang="zh-TW" sz="1600" dirty="0">
                  <a:solidFill>
                    <a:srgbClr val="3366FF"/>
                  </a:solidFill>
                  <a:ea typeface="標楷體" panose="03000509000000000000" pitchFamily="65" charset="-120"/>
                </a:rPr>
                <a:t>‧</a:t>
              </a:r>
            </a:p>
            <a:p>
              <a:pPr>
                <a:spcBef>
                  <a:spcPct val="50000"/>
                </a:spcBef>
              </a:pPr>
              <a:r>
                <a:rPr lang="en-US" altLang="zh-TW" sz="1600" dirty="0">
                  <a:solidFill>
                    <a:srgbClr val="3366FF"/>
                  </a:solidFill>
                  <a:ea typeface="標楷體" panose="03000509000000000000" pitchFamily="65" charset="-120"/>
                </a:rPr>
                <a:t>‧</a:t>
              </a:r>
            </a:p>
          </p:txBody>
        </p:sp>
      </p:grpSp>
      <p:sp>
        <p:nvSpPr>
          <p:cNvPr id="29710" name="Line 58"/>
          <p:cNvSpPr>
            <a:spLocks noChangeShapeType="1"/>
          </p:cNvSpPr>
          <p:nvPr/>
        </p:nvSpPr>
        <p:spPr bwMode="auto">
          <a:xfrm>
            <a:off x="6477000" y="2133600"/>
            <a:ext cx="838815" cy="0"/>
          </a:xfrm>
          <a:prstGeom prst="line">
            <a:avLst/>
          </a:prstGeom>
          <a:noFill/>
          <a:ln w="9525">
            <a:solidFill>
              <a:schemeClr val="folHlink"/>
            </a:solidFill>
            <a:round/>
            <a:headEnd/>
            <a:tailEnd type="triangle" w="med" len="med"/>
          </a:ln>
        </p:spPr>
        <p:txBody>
          <a:bodyPr/>
          <a:lstStyle/>
          <a:p>
            <a:endParaRPr lang="zh-TW" altLang="en-US" dirty="0">
              <a:ea typeface="標楷體" panose="03000509000000000000" pitchFamily="65" charset="-120"/>
            </a:endParaRPr>
          </a:p>
        </p:txBody>
      </p:sp>
      <p:sp>
        <p:nvSpPr>
          <p:cNvPr id="29711" name="Line 59"/>
          <p:cNvSpPr>
            <a:spLocks noChangeShapeType="1"/>
          </p:cNvSpPr>
          <p:nvPr/>
        </p:nvSpPr>
        <p:spPr bwMode="auto">
          <a:xfrm>
            <a:off x="6705908" y="5638800"/>
            <a:ext cx="685185" cy="0"/>
          </a:xfrm>
          <a:prstGeom prst="line">
            <a:avLst/>
          </a:prstGeom>
          <a:noFill/>
          <a:ln w="9525">
            <a:solidFill>
              <a:schemeClr val="folHlink"/>
            </a:solidFill>
            <a:round/>
            <a:headEnd/>
            <a:tailEnd type="triangle" w="med" len="med"/>
          </a:ln>
        </p:spPr>
        <p:txBody>
          <a:bodyPr/>
          <a:lstStyle/>
          <a:p>
            <a:endParaRPr lang="zh-TW" altLang="en-US" dirty="0">
              <a:ea typeface="標楷體" panose="03000509000000000000" pitchFamily="65" charset="-120"/>
            </a:endParaRPr>
          </a:p>
        </p:txBody>
      </p:sp>
      <p:sp>
        <p:nvSpPr>
          <p:cNvPr id="29713" name="Rectangle 18"/>
          <p:cNvSpPr>
            <a:spLocks noChangeArrowheads="1"/>
          </p:cNvSpPr>
          <p:nvPr/>
        </p:nvSpPr>
        <p:spPr bwMode="auto">
          <a:xfrm>
            <a:off x="390218" y="404813"/>
            <a:ext cx="8228371" cy="563562"/>
          </a:xfrm>
          <a:prstGeom prst="rect">
            <a:avLst/>
          </a:prstGeom>
          <a:noFill/>
          <a:ln w="9525">
            <a:noFill/>
            <a:miter lim="800000"/>
            <a:headEnd/>
            <a:tailEnd/>
          </a:ln>
        </p:spPr>
        <p:txBody>
          <a:bodyPr anchor="ctr"/>
          <a:lstStyle/>
          <a:p>
            <a:pPr algn="ctr" eaLnBrk="0" hangingPunct="0"/>
            <a:r>
              <a:rPr kumimoji="0" lang="zh-TW" altLang="en-US" sz="4000">
                <a:latin typeface="Times New Roman" pitchFamily="18" charset="0"/>
                <a:ea typeface="標楷體" pitchFamily="65" charset="-120"/>
              </a:rPr>
              <a:t>生物性危害之傳播途徑</a:t>
            </a:r>
          </a:p>
        </p:txBody>
      </p:sp>
      <p:sp>
        <p:nvSpPr>
          <p:cNvPr id="29714" name="文字方塊 19"/>
          <p:cNvSpPr txBox="1">
            <a:spLocks noChangeArrowheads="1"/>
          </p:cNvSpPr>
          <p:nvPr/>
        </p:nvSpPr>
        <p:spPr bwMode="auto">
          <a:xfrm>
            <a:off x="390218" y="1196752"/>
            <a:ext cx="6063738" cy="579437"/>
          </a:xfrm>
          <a:prstGeom prst="rect">
            <a:avLst/>
          </a:prstGeom>
          <a:noFill/>
          <a:ln w="9525">
            <a:noFill/>
            <a:miter lim="800000"/>
            <a:headEnd/>
            <a:tailEnd/>
          </a:ln>
        </p:spPr>
        <p:txBody>
          <a:bodyPr>
            <a:spAutoFit/>
          </a:bodyPr>
          <a:lstStyle/>
          <a:p>
            <a:r>
              <a:rPr lang="en-US" altLang="zh-TW" sz="3200" dirty="0">
                <a:latin typeface="標楷體" pitchFamily="65" charset="-120"/>
                <a:ea typeface="標楷體" pitchFamily="65" charset="-120"/>
              </a:rPr>
              <a:t>2.</a:t>
            </a:r>
            <a:r>
              <a:rPr lang="zh-TW" altLang="en-US" sz="3200" dirty="0">
                <a:latin typeface="標楷體" pitchFamily="65" charset="-120"/>
                <a:ea typeface="標楷體" pitchFamily="65" charset="-120"/>
              </a:rPr>
              <a:t>環境中之病原</a:t>
            </a:r>
          </a:p>
        </p:txBody>
      </p:sp>
      <p:sp>
        <p:nvSpPr>
          <p:cNvPr id="20" name="投影片編號版面配置區 19"/>
          <p:cNvSpPr>
            <a:spLocks noGrp="1"/>
          </p:cNvSpPr>
          <p:nvPr>
            <p:ph type="sldNum" sz="quarter" idx="11"/>
          </p:nvPr>
        </p:nvSpPr>
        <p:spPr>
          <a:xfrm>
            <a:off x="7509048" y="6232227"/>
            <a:ext cx="2895600" cy="365125"/>
          </a:xfrm>
        </p:spPr>
        <p:txBody>
          <a:bodyPr/>
          <a:lstStyle/>
          <a:p>
            <a:pPr>
              <a:defRPr/>
            </a:pPr>
            <a:fld id="{C7A363E4-0B97-4E2A-B537-EE1B756C1ABB}" type="slidenum">
              <a:rPr lang="en-US" altLang="zh-TW" smtClean="0"/>
              <a:pPr>
                <a:defRPr/>
              </a:pPr>
              <a:t>24</a:t>
            </a:fld>
            <a:endParaRPr lang="en-US" altLang="zh-TW"/>
          </a:p>
        </p:txBody>
      </p:sp>
    </p:spTree>
    <p:extLst>
      <p:ext uri="{BB962C8B-B14F-4D97-AF65-F5344CB8AC3E}">
        <p14:creationId xmlns:p14="http://schemas.microsoft.com/office/powerpoint/2010/main" val="4287837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816" y="3006080"/>
            <a:ext cx="8229600" cy="1143000"/>
          </a:xfrm>
        </p:spPr>
        <p:txBody>
          <a:bodyPr/>
          <a:lstStyle/>
          <a:p>
            <a:pPr indent="631825" eaLnBrk="1" hangingPunct="1">
              <a:lnSpc>
                <a:spcPct val="125000"/>
              </a:lnSpc>
            </a:pPr>
            <a:r>
              <a:rPr lang="zh-TW" altLang="en-US" dirty="0" smtClean="0"/>
              <a:t>肆、生物性危害分級</a:t>
            </a:r>
            <a:r>
              <a:rPr lang="en-US" altLang="zh-TW" dirty="0" smtClean="0"/>
              <a:t/>
            </a:r>
            <a:br>
              <a:rPr lang="en-US" altLang="zh-TW" dirty="0" smtClean="0"/>
            </a:br>
            <a:endParaRPr lang="zh-TW" altLang="en-US" dirty="0" smtClean="0"/>
          </a:p>
        </p:txBody>
      </p:sp>
      <p:sp>
        <p:nvSpPr>
          <p:cNvPr id="3" name="投影片編號版面配置區 2"/>
          <p:cNvSpPr>
            <a:spLocks noGrp="1"/>
          </p:cNvSpPr>
          <p:nvPr>
            <p:ph type="sldNum" sz="quarter" idx="11"/>
          </p:nvPr>
        </p:nvSpPr>
        <p:spPr>
          <a:xfrm>
            <a:off x="7452320" y="6237312"/>
            <a:ext cx="2895600" cy="365125"/>
          </a:xfrm>
        </p:spPr>
        <p:txBody>
          <a:bodyPr/>
          <a:lstStyle/>
          <a:p>
            <a:pPr>
              <a:defRPr/>
            </a:pPr>
            <a:fld id="{3AB412C4-39DC-4731-8DCF-8D6E6FCF203A}" type="slidenum">
              <a:rPr lang="en-US" altLang="zh-TW" smtClean="0"/>
              <a:pPr>
                <a:defRPr/>
              </a:pPr>
              <a:t>25</a:t>
            </a:fld>
            <a:endParaRPr lang="en-US" altLang="zh-TW" dirty="0"/>
          </a:p>
        </p:txBody>
      </p:sp>
    </p:spTree>
    <p:extLst>
      <p:ext uri="{BB962C8B-B14F-4D97-AF65-F5344CB8AC3E}">
        <p14:creationId xmlns:p14="http://schemas.microsoft.com/office/powerpoint/2010/main" val="1186578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1026"/>
          <p:cNvSpPr>
            <a:spLocks noGrp="1" noChangeArrowheads="1"/>
          </p:cNvSpPr>
          <p:nvPr>
            <p:ph type="title"/>
          </p:nvPr>
        </p:nvSpPr>
        <p:spPr>
          <a:xfrm>
            <a:off x="755576" y="260648"/>
            <a:ext cx="8228371" cy="762000"/>
          </a:xfrm>
        </p:spPr>
        <p:txBody>
          <a:bodyPr/>
          <a:lstStyle/>
          <a:p>
            <a:pPr eaLnBrk="1" hangingPunct="1">
              <a:buFont typeface="Wingdings" pitchFamily="2" charset="2"/>
              <a:buNone/>
              <a:defRPr/>
            </a:pPr>
            <a:r>
              <a:rPr lang="zh-TW" altLang="en-US" dirty="0" smtClean="0">
                <a:latin typeface="Tahoma" pitchFamily="34" charset="0"/>
                <a:ea typeface="標楷體" pitchFamily="65" charset="-120"/>
              </a:rPr>
              <a:t>生物危害分級</a:t>
            </a:r>
            <a:endParaRPr lang="en-US" altLang="zh-TW" dirty="0" smtClean="0">
              <a:latin typeface="Tahoma" pitchFamily="34" charset="0"/>
              <a:ea typeface="標楷體" pitchFamily="65" charset="-120"/>
            </a:endParaRPr>
          </a:p>
        </p:txBody>
      </p:sp>
      <p:sp>
        <p:nvSpPr>
          <p:cNvPr id="505859" name="Rectangle 1027"/>
          <p:cNvSpPr>
            <a:spLocks noGrp="1" noChangeArrowheads="1"/>
          </p:cNvSpPr>
          <p:nvPr>
            <p:ph type="body" idx="1"/>
          </p:nvPr>
        </p:nvSpPr>
        <p:spPr>
          <a:xfrm>
            <a:off x="743357" y="974998"/>
            <a:ext cx="8001000" cy="5329237"/>
          </a:xfrm>
        </p:spPr>
        <p:txBody>
          <a:bodyPr/>
          <a:lstStyle/>
          <a:p>
            <a:pPr eaLnBrk="1" hangingPunct="1">
              <a:buNone/>
              <a:tabLst>
                <a:tab pos="0" algn="l"/>
              </a:tabLst>
              <a:defRPr/>
            </a:pPr>
            <a:r>
              <a:rPr lang="zh-TW" altLang="en-US" dirty="0" smtClean="0"/>
              <a:t>依據：「感染性生物材料管理辦法」</a:t>
            </a:r>
            <a:endParaRPr lang="en-US" altLang="zh-TW" dirty="0" smtClean="0"/>
          </a:p>
          <a:p>
            <a:pPr eaLnBrk="1" hangingPunct="1">
              <a:buNone/>
              <a:tabLst>
                <a:tab pos="0" algn="l"/>
              </a:tabLst>
              <a:defRPr/>
            </a:pPr>
            <a:r>
              <a:rPr lang="zh-TW" altLang="en-US" dirty="0" smtClean="0">
                <a:effectLst>
                  <a:outerShdw blurRad="38100" dist="38100" dir="2700000" algn="tl">
                    <a:srgbClr val="FFFFFF"/>
                  </a:outerShdw>
                </a:effectLst>
                <a:ea typeface="標楷體" pitchFamily="65" charset="-120"/>
              </a:rPr>
              <a:t> 衛生福利部疾病管制署 </a:t>
            </a:r>
            <a:r>
              <a:rPr lang="zh-TW" altLang="en-US" sz="2400" dirty="0">
                <a:effectLst>
                  <a:outerShdw blurRad="38100" dist="38100" dir="2700000" algn="tl">
                    <a:srgbClr val="FFFFFF"/>
                  </a:outerShdw>
                </a:effectLst>
                <a:ea typeface="標楷體" pitchFamily="65" charset="-120"/>
              </a:rPr>
              <a:t>中華民國一百零五年十二月十三日衛生</a:t>
            </a:r>
            <a:r>
              <a:rPr lang="zh-TW" altLang="en-US" sz="2400" dirty="0" smtClean="0">
                <a:effectLst>
                  <a:outerShdw blurRad="38100" dist="38100" dir="2700000" algn="tl">
                    <a:srgbClr val="FFFFFF"/>
                  </a:outerShdw>
                </a:effectLst>
                <a:ea typeface="標楷體" pitchFamily="65" charset="-120"/>
              </a:rPr>
              <a:t>福利部部授疾字</a:t>
            </a:r>
            <a:r>
              <a:rPr lang="en-US" altLang="zh-TW" sz="2400" dirty="0">
                <a:effectLst>
                  <a:outerShdw blurRad="38100" dist="38100" dir="2700000" algn="tl">
                    <a:srgbClr val="FFFFFF"/>
                  </a:outerShdw>
                </a:effectLst>
                <a:ea typeface="標楷體" pitchFamily="65" charset="-120"/>
              </a:rPr>
              <a:t>1050101528</a:t>
            </a:r>
            <a:r>
              <a:rPr lang="zh-TW" altLang="en-US" sz="2400" dirty="0" smtClean="0">
                <a:effectLst>
                  <a:outerShdw blurRad="38100" dist="38100" dir="2700000" algn="tl">
                    <a:srgbClr val="FFFFFF"/>
                  </a:outerShdw>
                </a:effectLst>
                <a:ea typeface="標楷體" pitchFamily="65" charset="-120"/>
              </a:rPr>
              <a:t>號令修正發布名稱及全文二十一條</a:t>
            </a:r>
            <a:endParaRPr lang="en-US" altLang="zh-TW" sz="2400" dirty="0" smtClean="0">
              <a:effectLst>
                <a:outerShdw blurRad="38100" dist="38100" dir="2700000" algn="tl">
                  <a:srgbClr val="FFFFFF"/>
                </a:outerShdw>
              </a:effectLst>
              <a:ea typeface="標楷體" pitchFamily="65" charset="-120"/>
            </a:endParaRPr>
          </a:p>
          <a:p>
            <a:pPr eaLnBrk="1" hangingPunct="1">
              <a:buNone/>
              <a:tabLst>
                <a:tab pos="0" algn="l"/>
              </a:tabLst>
              <a:defRPr/>
            </a:pPr>
            <a:endParaRPr lang="en-US" altLang="zh-TW" sz="2400" dirty="0" smtClean="0">
              <a:effectLst>
                <a:outerShdw blurRad="38100" dist="38100" dir="2700000" algn="tl">
                  <a:srgbClr val="FFFFFF"/>
                </a:outerShdw>
              </a:effectLst>
              <a:ea typeface="標楷體" pitchFamily="65" charset="-120"/>
            </a:endParaRPr>
          </a:p>
          <a:p>
            <a:pPr eaLnBrk="1" hangingPunct="1">
              <a:buNone/>
              <a:tabLst>
                <a:tab pos="0" algn="l"/>
              </a:tabLst>
              <a:defRPr/>
            </a:pPr>
            <a:r>
              <a:rPr lang="zh-TW" altLang="en-US" sz="2800" dirty="0" smtClean="0"/>
              <a:t>第三條 本法（傳染病防治法）第四條第四項之病原體，依其致病危害風險高低，區分為 四級危險群</a:t>
            </a:r>
            <a:endParaRPr lang="en-US" altLang="zh-TW" sz="2800" dirty="0" smtClean="0"/>
          </a:p>
          <a:p>
            <a:pPr eaLnBrk="1" hangingPunct="1">
              <a:buNone/>
              <a:tabLst>
                <a:tab pos="0" algn="l"/>
              </a:tabLst>
              <a:defRPr/>
            </a:pPr>
            <a:endParaRPr lang="en-US" altLang="zh-TW" sz="2800" dirty="0" smtClean="0"/>
          </a:p>
          <a:p>
            <a:pPr eaLnBrk="1" hangingPunct="1">
              <a:tabLst>
                <a:tab pos="0" algn="l"/>
              </a:tabLst>
              <a:defRPr/>
            </a:pPr>
            <a:r>
              <a:rPr lang="zh-TW" altLang="en-US" sz="2800" dirty="0"/>
              <a:t>第一級：大腸桿菌</a:t>
            </a:r>
            <a:r>
              <a:rPr lang="en-US" altLang="zh-TW" sz="2800" dirty="0"/>
              <a:t>K12</a:t>
            </a:r>
            <a:r>
              <a:rPr lang="zh-TW" altLang="en-US" sz="2800" dirty="0"/>
              <a:t>型、腺相關病毒及其他未影響人體健康者。</a:t>
            </a:r>
            <a:endParaRPr lang="en-US" altLang="zh-TW" sz="2800" dirty="0" smtClean="0"/>
          </a:p>
          <a:p>
            <a:pPr eaLnBrk="1" hangingPunct="1">
              <a:tabLst>
                <a:tab pos="0" algn="l"/>
              </a:tabLst>
              <a:defRPr/>
            </a:pPr>
            <a:endParaRPr lang="en-US" altLang="zh-TW" sz="1400" dirty="0" smtClean="0">
              <a:solidFill>
                <a:srgbClr val="FF0000"/>
              </a:solidFill>
              <a:effectLst>
                <a:outerShdw blurRad="38100" dist="38100" dir="2700000" algn="tl">
                  <a:srgbClr val="FFFFFF"/>
                </a:outerShdw>
              </a:effectLst>
              <a:ea typeface="標楷體" pitchFamily="65" charset="-120"/>
            </a:endParaRPr>
          </a:p>
          <a:p>
            <a:pPr marL="533400" lvl="1" indent="0" eaLnBrk="1" hangingPunct="1">
              <a:buClr>
                <a:schemeClr val="tx1"/>
              </a:buClr>
              <a:buFont typeface="Wingdings" pitchFamily="2" charset="2"/>
              <a:buNone/>
              <a:tabLst>
                <a:tab pos="0" algn="l"/>
              </a:tabLst>
              <a:defRPr/>
            </a:pPr>
            <a:endParaRPr lang="en-US" altLang="zh-TW" sz="2400" dirty="0" smtClean="0">
              <a:latin typeface="Tahoma" pitchFamily="34" charset="0"/>
              <a:ea typeface="標楷體" pitchFamily="65" charset="-120"/>
            </a:endParaRPr>
          </a:p>
        </p:txBody>
      </p:sp>
      <p:sp>
        <p:nvSpPr>
          <p:cNvPr id="5" name="投影片編號版面配置區 4"/>
          <p:cNvSpPr>
            <a:spLocks noGrp="1"/>
          </p:cNvSpPr>
          <p:nvPr>
            <p:ph type="sldNum" sz="quarter" idx="11"/>
          </p:nvPr>
        </p:nvSpPr>
        <p:spPr>
          <a:xfrm>
            <a:off x="7524328" y="6304235"/>
            <a:ext cx="2895600" cy="365125"/>
          </a:xfrm>
        </p:spPr>
        <p:txBody>
          <a:bodyPr/>
          <a:lstStyle/>
          <a:p>
            <a:pPr>
              <a:defRPr/>
            </a:pPr>
            <a:fld id="{3AB412C4-39DC-4731-8DCF-8D6E6FCF203A}" type="slidenum">
              <a:rPr lang="en-US" altLang="zh-TW" smtClean="0"/>
              <a:pPr>
                <a:defRPr/>
              </a:pPr>
              <a:t>26</a:t>
            </a:fld>
            <a:endParaRPr lang="en-US" altLang="zh-TW" dirty="0"/>
          </a:p>
        </p:txBody>
      </p:sp>
    </p:spTree>
    <p:extLst>
      <p:ext uri="{BB962C8B-B14F-4D97-AF65-F5344CB8AC3E}">
        <p14:creationId xmlns:p14="http://schemas.microsoft.com/office/powerpoint/2010/main" val="1080196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1026"/>
          <p:cNvSpPr>
            <a:spLocks noGrp="1" noChangeArrowheads="1"/>
          </p:cNvSpPr>
          <p:nvPr>
            <p:ph type="title"/>
          </p:nvPr>
        </p:nvSpPr>
        <p:spPr>
          <a:xfrm>
            <a:off x="755576" y="260648"/>
            <a:ext cx="8228371" cy="762000"/>
          </a:xfrm>
        </p:spPr>
        <p:txBody>
          <a:bodyPr/>
          <a:lstStyle/>
          <a:p>
            <a:pPr eaLnBrk="1" hangingPunct="1">
              <a:buFont typeface="Wingdings" pitchFamily="2" charset="2"/>
              <a:buNone/>
              <a:defRPr/>
            </a:pPr>
            <a:r>
              <a:rPr lang="zh-TW" altLang="en-US" dirty="0" smtClean="0">
                <a:latin typeface="Tahoma" pitchFamily="34" charset="0"/>
                <a:ea typeface="標楷體" pitchFamily="65" charset="-120"/>
              </a:rPr>
              <a:t>生物危害分級</a:t>
            </a:r>
            <a:endParaRPr lang="en-US" altLang="zh-TW" dirty="0" smtClean="0">
              <a:latin typeface="Tahoma" pitchFamily="34" charset="0"/>
              <a:ea typeface="標楷體" pitchFamily="65" charset="-120"/>
            </a:endParaRPr>
          </a:p>
        </p:txBody>
      </p:sp>
      <p:sp>
        <p:nvSpPr>
          <p:cNvPr id="505859" name="Rectangle 1027"/>
          <p:cNvSpPr>
            <a:spLocks noGrp="1" noChangeArrowheads="1"/>
          </p:cNvSpPr>
          <p:nvPr>
            <p:ph type="body" idx="1"/>
          </p:nvPr>
        </p:nvSpPr>
        <p:spPr>
          <a:xfrm>
            <a:off x="752782" y="1268414"/>
            <a:ext cx="8001000" cy="5329237"/>
          </a:xfrm>
        </p:spPr>
        <p:txBody>
          <a:bodyPr/>
          <a:lstStyle/>
          <a:p>
            <a:pPr eaLnBrk="1" hangingPunct="1">
              <a:tabLst>
                <a:tab pos="0" algn="l"/>
              </a:tabLst>
              <a:defRPr/>
            </a:pPr>
            <a:r>
              <a:rPr lang="zh-TW" altLang="en-US" dirty="0" smtClean="0">
                <a:solidFill>
                  <a:srgbClr val="FF0000"/>
                </a:solidFill>
                <a:ea typeface="標楷體" pitchFamily="65" charset="-120"/>
              </a:rPr>
              <a:t>第二級</a:t>
            </a:r>
            <a:r>
              <a:rPr lang="zh-TW" altLang="en-US" dirty="0" smtClean="0">
                <a:ea typeface="標楷體" pitchFamily="65" charset="-120"/>
              </a:rPr>
              <a:t>：</a:t>
            </a:r>
            <a:r>
              <a:rPr lang="zh-TW" altLang="en-US" dirty="0"/>
              <a:t>金黃色葡萄球菌、</a:t>
            </a:r>
            <a:r>
              <a:rPr lang="en-US" altLang="zh-TW" dirty="0"/>
              <a:t>B</a:t>
            </a:r>
            <a:r>
              <a:rPr lang="zh-TW" altLang="en-US" dirty="0"/>
              <a:t>型肝炎病毒、惡性瘧原蟲及其他影響人體健康輕微，且有預防及治療方法者。</a:t>
            </a:r>
            <a:endParaRPr lang="en-US" altLang="zh-TW" dirty="0" smtClean="0"/>
          </a:p>
          <a:p>
            <a:pPr eaLnBrk="1" hangingPunct="1">
              <a:tabLst>
                <a:tab pos="0" algn="l"/>
              </a:tabLst>
              <a:defRPr/>
            </a:pPr>
            <a:endParaRPr lang="en-US" altLang="zh-TW" dirty="0" smtClean="0">
              <a:ea typeface="標楷體" pitchFamily="65" charset="-120"/>
            </a:endParaRPr>
          </a:p>
          <a:p>
            <a:pPr eaLnBrk="1" hangingPunct="1">
              <a:tabLst>
                <a:tab pos="0" algn="l"/>
              </a:tabLst>
              <a:defRPr/>
            </a:pPr>
            <a:r>
              <a:rPr lang="zh-TW" altLang="en-US" dirty="0" smtClean="0">
                <a:ea typeface="標楷體" pitchFamily="65" charset="-120"/>
              </a:rPr>
              <a:t>其他例子：登革熱（血清型</a:t>
            </a:r>
            <a:r>
              <a:rPr lang="en-US" altLang="zh-TW" dirty="0" smtClean="0">
                <a:latin typeface="Times New Roman" pitchFamily="18" charset="0"/>
                <a:ea typeface="標楷體" pitchFamily="65" charset="-120"/>
                <a:cs typeface="Times New Roman" pitchFamily="18" charset="0"/>
              </a:rPr>
              <a:t>1~4</a:t>
            </a:r>
            <a:r>
              <a:rPr lang="zh-TW" altLang="en-US" dirty="0" smtClean="0">
                <a:ea typeface="標楷體" pitchFamily="65" charset="-120"/>
              </a:rPr>
              <a:t>型）、腸病毒、</a:t>
            </a:r>
            <a:r>
              <a:rPr lang="en-US" altLang="zh-TW" dirty="0" smtClean="0">
                <a:latin typeface="Times New Roman" pitchFamily="18" charset="0"/>
                <a:ea typeface="標楷體" pitchFamily="65" charset="-120"/>
                <a:cs typeface="Times New Roman" pitchFamily="18" charset="0"/>
              </a:rPr>
              <a:t>EB virus</a:t>
            </a:r>
            <a:r>
              <a:rPr lang="zh-TW" altLang="en-US" dirty="0" smtClean="0">
                <a:ea typeface="標楷體" pitchFamily="65" charset="-120"/>
              </a:rPr>
              <a:t>、流感病毒（</a:t>
            </a:r>
            <a:r>
              <a:rPr lang="en-US" altLang="zh-TW" dirty="0" smtClean="0">
                <a:latin typeface="Times New Roman" pitchFamily="18" charset="0"/>
                <a:cs typeface="Times New Roman" pitchFamily="18" charset="0"/>
              </a:rPr>
              <a:t>H1N1</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H5N2</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H6N1</a:t>
            </a:r>
            <a:r>
              <a:rPr lang="zh-TW" altLang="en-US" dirty="0" smtClean="0"/>
              <a:t>）、退伍軍人菌</a:t>
            </a:r>
            <a:endParaRPr lang="zh-TW" altLang="en-US" dirty="0" smtClean="0">
              <a:ea typeface="標楷體" pitchFamily="65" charset="-120"/>
            </a:endParaRPr>
          </a:p>
          <a:p>
            <a:pPr marL="533400" lvl="1" indent="0" eaLnBrk="1" hangingPunct="1">
              <a:buClr>
                <a:schemeClr val="tx1"/>
              </a:buClr>
              <a:buFont typeface="Wingdings" pitchFamily="2" charset="2"/>
              <a:buNone/>
              <a:tabLst>
                <a:tab pos="0" algn="l"/>
              </a:tabLst>
              <a:defRPr/>
            </a:pPr>
            <a:endParaRPr lang="en-US" altLang="zh-TW" sz="2400" dirty="0" smtClean="0">
              <a:ea typeface="標楷體" pitchFamily="65" charset="-120"/>
            </a:endParaRPr>
          </a:p>
          <a:p>
            <a:pPr marL="533400" lvl="1" indent="0" eaLnBrk="1" hangingPunct="1">
              <a:buClr>
                <a:schemeClr val="tx1"/>
              </a:buClr>
              <a:buFont typeface="Wingdings" pitchFamily="2" charset="2"/>
              <a:buNone/>
              <a:tabLst>
                <a:tab pos="0" algn="l"/>
              </a:tabLst>
              <a:defRPr/>
            </a:pPr>
            <a:endParaRPr lang="en-US" altLang="zh-TW" sz="2400" dirty="0" smtClean="0">
              <a:latin typeface="Tahoma" pitchFamily="34" charset="0"/>
              <a:ea typeface="標楷體" pitchFamily="65" charset="-120"/>
            </a:endParaRPr>
          </a:p>
        </p:txBody>
      </p:sp>
      <p:sp>
        <p:nvSpPr>
          <p:cNvPr id="5" name="投影片編號版面配置區 4"/>
          <p:cNvSpPr>
            <a:spLocks noGrp="1"/>
          </p:cNvSpPr>
          <p:nvPr>
            <p:ph type="sldNum" sz="quarter" idx="11"/>
          </p:nvPr>
        </p:nvSpPr>
        <p:spPr>
          <a:xfrm>
            <a:off x="7452320" y="6237312"/>
            <a:ext cx="2895600" cy="365125"/>
          </a:xfrm>
        </p:spPr>
        <p:txBody>
          <a:bodyPr/>
          <a:lstStyle/>
          <a:p>
            <a:pPr>
              <a:defRPr/>
            </a:pPr>
            <a:fld id="{3AB412C4-39DC-4731-8DCF-8D6E6FCF203A}" type="slidenum">
              <a:rPr lang="en-US" altLang="zh-TW" smtClean="0"/>
              <a:pPr>
                <a:defRPr/>
              </a:pPr>
              <a:t>27</a:t>
            </a:fld>
            <a:endParaRPr lang="en-US" altLang="zh-TW"/>
          </a:p>
        </p:txBody>
      </p:sp>
    </p:spTree>
    <p:extLst>
      <p:ext uri="{BB962C8B-B14F-4D97-AF65-F5344CB8AC3E}">
        <p14:creationId xmlns:p14="http://schemas.microsoft.com/office/powerpoint/2010/main" val="2719398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1119956" y="19050"/>
            <a:ext cx="7772092" cy="762000"/>
          </a:xfrm>
        </p:spPr>
        <p:txBody>
          <a:bodyPr/>
          <a:lstStyle/>
          <a:p>
            <a:pPr eaLnBrk="1" hangingPunct="1">
              <a:buFont typeface="Wingdings" pitchFamily="2" charset="2"/>
              <a:buNone/>
              <a:defRPr/>
            </a:pPr>
            <a:r>
              <a:rPr lang="zh-TW" altLang="en-US" dirty="0" smtClean="0">
                <a:latin typeface="Tahoma" pitchFamily="34" charset="0"/>
                <a:ea typeface="標楷體" pitchFamily="65" charset="-120"/>
              </a:rPr>
              <a:t>生物危害分級</a:t>
            </a:r>
            <a:endParaRPr lang="en-US" altLang="zh-TW" dirty="0" smtClean="0">
              <a:latin typeface="Tahoma" pitchFamily="34" charset="0"/>
              <a:ea typeface="標楷體" pitchFamily="65" charset="-120"/>
            </a:endParaRPr>
          </a:p>
        </p:txBody>
      </p:sp>
      <p:sp>
        <p:nvSpPr>
          <p:cNvPr id="506883" name="Rectangle 3"/>
          <p:cNvSpPr>
            <a:spLocks noGrp="1" noChangeArrowheads="1"/>
          </p:cNvSpPr>
          <p:nvPr>
            <p:ph type="body" idx="1"/>
          </p:nvPr>
        </p:nvSpPr>
        <p:spPr>
          <a:xfrm>
            <a:off x="0" y="1052513"/>
            <a:ext cx="8892480" cy="4320703"/>
          </a:xfrm>
        </p:spPr>
        <p:txBody>
          <a:bodyPr/>
          <a:lstStyle/>
          <a:p>
            <a:pPr eaLnBrk="1" hangingPunct="1">
              <a:tabLst>
                <a:tab pos="0" algn="l"/>
              </a:tabLst>
              <a:defRPr/>
            </a:pPr>
            <a:r>
              <a:rPr lang="zh-TW" altLang="en-US" dirty="0" smtClean="0">
                <a:solidFill>
                  <a:srgbClr val="FF0000"/>
                </a:solidFill>
              </a:rPr>
              <a:t>第三級</a:t>
            </a:r>
            <a:r>
              <a:rPr lang="zh-TW" altLang="en-US" dirty="0"/>
              <a:t>：結核分枝桿菌、人類免疫缺乏病毒第一型與第二型及其他影響人體健康嚴重或可能致死，且有預防及治療可能者。</a:t>
            </a:r>
            <a:endParaRPr lang="en-US" altLang="zh-TW" dirty="0" smtClean="0"/>
          </a:p>
          <a:p>
            <a:pPr eaLnBrk="1" hangingPunct="1">
              <a:buNone/>
              <a:tabLst>
                <a:tab pos="0" algn="l"/>
              </a:tabLst>
              <a:defRPr/>
            </a:pPr>
            <a:r>
              <a:rPr lang="zh-TW" altLang="en-US" sz="2800" dirty="0" smtClean="0">
                <a:ea typeface="標楷體" pitchFamily="65" charset="-120"/>
              </a:rPr>
              <a:t>  其他例子：炭疽桿菌、漢他病毒、</a:t>
            </a:r>
            <a:r>
              <a:rPr lang="zh-TW" altLang="en-US" sz="2900" dirty="0" smtClean="0">
                <a:ea typeface="標楷體" pitchFamily="65" charset="-120"/>
              </a:rPr>
              <a:t>變性蛋白（</a:t>
            </a:r>
            <a:r>
              <a:rPr lang="en-US" altLang="zh-TW" sz="2900" dirty="0" err="1" smtClean="0">
                <a:latin typeface="Times New Roman" pitchFamily="18" charset="0"/>
                <a:ea typeface="標楷體" pitchFamily="65" charset="-120"/>
                <a:cs typeface="Times New Roman" pitchFamily="18" charset="0"/>
              </a:rPr>
              <a:t>Prions</a:t>
            </a:r>
            <a:r>
              <a:rPr lang="zh-TW" altLang="en-US" sz="2900" dirty="0" smtClean="0">
                <a:ea typeface="標楷體" pitchFamily="65" charset="-120"/>
              </a:rPr>
              <a:t>）、</a:t>
            </a:r>
            <a:r>
              <a:rPr lang="en-US" altLang="zh-TW" sz="2800" dirty="0" smtClean="0">
                <a:ea typeface="標楷體" pitchFamily="65" charset="-120"/>
              </a:rPr>
              <a:t>SARS</a:t>
            </a:r>
            <a:r>
              <a:rPr lang="zh-TW" altLang="en-US" sz="2800" dirty="0" smtClean="0">
                <a:ea typeface="標楷體" pitchFamily="65" charset="-120"/>
              </a:rPr>
              <a:t>、</a:t>
            </a:r>
            <a:r>
              <a:rPr lang="en-US" altLang="zh-TW" sz="2800" dirty="0" smtClean="0">
                <a:latin typeface="Times New Roman" pitchFamily="18" charset="0"/>
                <a:ea typeface="標楷體" pitchFamily="65" charset="-120"/>
                <a:cs typeface="Times New Roman" pitchFamily="18" charset="0"/>
              </a:rPr>
              <a:t>MERS</a:t>
            </a:r>
            <a:r>
              <a:rPr lang="en-US" altLang="zh-TW" sz="2800" dirty="0" smtClean="0">
                <a:ea typeface="標楷體" pitchFamily="65" charset="-120"/>
              </a:rPr>
              <a:t>-</a:t>
            </a:r>
            <a:r>
              <a:rPr lang="zh-TW" altLang="en-US" sz="2800" dirty="0" smtClean="0">
                <a:ea typeface="標楷體" pitchFamily="65" charset="-120"/>
              </a:rPr>
              <a:t>冠狀病毒、流感病毒（</a:t>
            </a:r>
            <a:r>
              <a:rPr lang="en-US" altLang="zh-TW" sz="2800" dirty="0" smtClean="0">
                <a:latin typeface="Times New Roman" pitchFamily="18" charset="0"/>
                <a:cs typeface="Times New Roman" pitchFamily="18" charset="0"/>
              </a:rPr>
              <a:t>H5N1 </a:t>
            </a:r>
            <a:r>
              <a:rPr lang="zh-TW" altLang="en-US" sz="2800" dirty="0" smtClean="0">
                <a:latin typeface="Times New Roman" pitchFamily="18" charset="0"/>
                <a:cs typeface="Times New Roman" pitchFamily="18" charset="0"/>
              </a:rPr>
              <a:t>及 </a:t>
            </a:r>
            <a:r>
              <a:rPr lang="en-US" altLang="zh-TW" sz="2800" dirty="0" smtClean="0">
                <a:latin typeface="Times New Roman" pitchFamily="18" charset="0"/>
                <a:cs typeface="Times New Roman" pitchFamily="18" charset="0"/>
              </a:rPr>
              <a:t>H7N9 </a:t>
            </a:r>
            <a:r>
              <a:rPr lang="zh-TW" altLang="en-US" sz="2800" dirty="0" smtClean="0"/>
              <a:t>）</a:t>
            </a:r>
            <a:endParaRPr lang="en-US" altLang="zh-TW" dirty="0" smtClean="0">
              <a:ea typeface="標楷體" pitchFamily="65" charset="-120"/>
            </a:endParaRPr>
          </a:p>
        </p:txBody>
      </p:sp>
      <p:pic>
        <p:nvPicPr>
          <p:cNvPr id="5" name="Picture 3" descr="feature_h5n1"/>
          <p:cNvPicPr>
            <a:picLocks noChangeAspect="1" noChangeArrowheads="1"/>
          </p:cNvPicPr>
          <p:nvPr/>
        </p:nvPicPr>
        <p:blipFill>
          <a:blip r:embed="rId3" cstate="print"/>
          <a:srcRect/>
          <a:stretch>
            <a:fillRect/>
          </a:stretch>
        </p:blipFill>
        <p:spPr bwMode="auto">
          <a:xfrm>
            <a:off x="755576" y="3618061"/>
            <a:ext cx="3671888" cy="2835275"/>
          </a:xfrm>
          <a:prstGeom prst="rect">
            <a:avLst/>
          </a:prstGeom>
          <a:noFill/>
          <a:ln w="9525">
            <a:solidFill>
              <a:schemeClr val="tx1"/>
            </a:solidFill>
            <a:miter lim="800000"/>
            <a:headEnd/>
            <a:tailEnd/>
          </a:ln>
        </p:spPr>
      </p:pic>
      <p:pic>
        <p:nvPicPr>
          <p:cNvPr id="6" name="Picture 4" descr="H5N1 hongkong"/>
          <p:cNvPicPr>
            <a:picLocks noChangeAspect="1" noChangeArrowheads="1"/>
          </p:cNvPicPr>
          <p:nvPr/>
        </p:nvPicPr>
        <p:blipFill>
          <a:blip r:embed="rId4" cstate="print"/>
          <a:srcRect/>
          <a:stretch>
            <a:fillRect/>
          </a:stretch>
        </p:blipFill>
        <p:spPr bwMode="auto">
          <a:xfrm>
            <a:off x="4426090" y="3609230"/>
            <a:ext cx="3671888" cy="2852936"/>
          </a:xfrm>
          <a:prstGeom prst="rect">
            <a:avLst/>
          </a:prstGeom>
          <a:noFill/>
          <a:ln w="9525">
            <a:solidFill>
              <a:schemeClr val="tx1"/>
            </a:solidFill>
            <a:miter lim="800000"/>
            <a:headEnd/>
            <a:tailEnd/>
          </a:ln>
        </p:spPr>
      </p:pic>
      <p:sp>
        <p:nvSpPr>
          <p:cNvPr id="7" name="投影片編號版面配置區 6"/>
          <p:cNvSpPr>
            <a:spLocks noGrp="1"/>
          </p:cNvSpPr>
          <p:nvPr>
            <p:ph type="sldNum" sz="quarter" idx="11"/>
          </p:nvPr>
        </p:nvSpPr>
        <p:spPr>
          <a:xfrm>
            <a:off x="7164288" y="6270773"/>
            <a:ext cx="2895600" cy="365125"/>
          </a:xfrm>
        </p:spPr>
        <p:txBody>
          <a:bodyPr/>
          <a:lstStyle/>
          <a:p>
            <a:pPr>
              <a:defRPr/>
            </a:pPr>
            <a:fld id="{3AB412C4-39DC-4731-8DCF-8D6E6FCF203A}" type="slidenum">
              <a:rPr lang="en-US" altLang="zh-TW" smtClean="0"/>
              <a:pPr>
                <a:defRPr/>
              </a:pPr>
              <a:t>28</a:t>
            </a:fld>
            <a:endParaRPr lang="en-US" altLang="zh-TW"/>
          </a:p>
        </p:txBody>
      </p:sp>
    </p:spTree>
    <p:extLst>
      <p:ext uri="{BB962C8B-B14F-4D97-AF65-F5344CB8AC3E}">
        <p14:creationId xmlns:p14="http://schemas.microsoft.com/office/powerpoint/2010/main" val="583342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eaLnBrk="1" hangingPunct="1">
              <a:defRPr/>
            </a:pPr>
            <a:r>
              <a:rPr lang="zh-TW" altLang="en-US" dirty="0" smtClean="0">
                <a:latin typeface="Tahoma" pitchFamily="34" charset="0"/>
                <a:ea typeface="標楷體" pitchFamily="65" charset="-120"/>
              </a:rPr>
              <a:t>生物危害分級</a:t>
            </a:r>
            <a:endParaRPr lang="en-US" altLang="zh-TW" dirty="0" smtClean="0">
              <a:latin typeface="Tahoma" pitchFamily="34" charset="0"/>
              <a:ea typeface="標楷體" pitchFamily="65" charset="-120"/>
            </a:endParaRPr>
          </a:p>
        </p:txBody>
      </p:sp>
      <p:sp>
        <p:nvSpPr>
          <p:cNvPr id="507907" name="Rectangle 3"/>
          <p:cNvSpPr>
            <a:spLocks noGrp="1" noChangeArrowheads="1"/>
          </p:cNvSpPr>
          <p:nvPr>
            <p:ph type="body" idx="1"/>
          </p:nvPr>
        </p:nvSpPr>
        <p:spPr/>
        <p:txBody>
          <a:bodyPr/>
          <a:lstStyle/>
          <a:p>
            <a:pPr eaLnBrk="1" hangingPunct="1">
              <a:defRPr/>
            </a:pPr>
            <a:r>
              <a:rPr lang="zh-TW" altLang="en-US" sz="3600" dirty="0" smtClean="0"/>
              <a:t>第四級</a:t>
            </a:r>
            <a:r>
              <a:rPr lang="zh-TW" altLang="en-US" sz="3600" dirty="0"/>
              <a:t>：伊波拉病毒、天花病毒及其他影響人體健康嚴重或可能致死，且通常無預防及治療可能者。</a:t>
            </a:r>
            <a:endParaRPr lang="zh-TW" altLang="en-US" sz="3200" dirty="0" smtClean="0">
              <a:latin typeface="Tahoma" pitchFamily="34" charset="0"/>
              <a:ea typeface="標楷體" pitchFamily="65" charset="-120"/>
            </a:endParaRPr>
          </a:p>
          <a:p>
            <a:pPr eaLnBrk="1" hangingPunct="1">
              <a:buClr>
                <a:schemeClr val="tx1"/>
              </a:buClr>
              <a:buFont typeface="Wingdings" pitchFamily="2" charset="2"/>
              <a:buNone/>
              <a:defRPr/>
            </a:pPr>
            <a:r>
              <a:rPr lang="zh-TW" altLang="en-US" sz="2400" dirty="0" smtClean="0">
                <a:latin typeface="Tahoma" pitchFamily="34" charset="0"/>
                <a:ea typeface="標楷體" pitchFamily="65" charset="-120"/>
              </a:rPr>
              <a:t>       </a:t>
            </a:r>
            <a:endParaRPr lang="en-US" altLang="zh-TW" sz="2800" dirty="0" smtClean="0">
              <a:latin typeface="Tahoma" pitchFamily="34" charset="0"/>
              <a:ea typeface="標楷體" pitchFamily="65" charset="-120"/>
            </a:endParaRPr>
          </a:p>
        </p:txBody>
      </p:sp>
      <p:pic>
        <p:nvPicPr>
          <p:cNvPr id="5" name="內容版面配置區 3" descr="0.jpg"/>
          <p:cNvPicPr>
            <a:picLocks noChangeAspect="1"/>
          </p:cNvPicPr>
          <p:nvPr/>
        </p:nvPicPr>
        <p:blipFill>
          <a:blip r:embed="rId3" cstate="print"/>
          <a:stretch>
            <a:fillRect/>
          </a:stretch>
        </p:blipFill>
        <p:spPr bwMode="auto">
          <a:xfrm>
            <a:off x="251520" y="3347087"/>
            <a:ext cx="4114743" cy="2880320"/>
          </a:xfrm>
          <a:prstGeom prst="rect">
            <a:avLst/>
          </a:prstGeom>
          <a:noFill/>
          <a:ln w="9525">
            <a:noFill/>
            <a:miter lim="800000"/>
            <a:headEnd/>
            <a:tailEnd/>
          </a:ln>
        </p:spPr>
      </p:pic>
      <p:pic>
        <p:nvPicPr>
          <p:cNvPr id="6" name="圖片 5" descr="28we7pt.jpg"/>
          <p:cNvPicPr>
            <a:picLocks noChangeAspect="1"/>
          </p:cNvPicPr>
          <p:nvPr/>
        </p:nvPicPr>
        <p:blipFill>
          <a:blip r:embed="rId4" cstate="print"/>
          <a:stretch>
            <a:fillRect/>
          </a:stretch>
        </p:blipFill>
        <p:spPr>
          <a:xfrm>
            <a:off x="4450887" y="3292963"/>
            <a:ext cx="4448101" cy="2988568"/>
          </a:xfrm>
          <a:prstGeom prst="rect">
            <a:avLst/>
          </a:prstGeom>
        </p:spPr>
      </p:pic>
      <p:sp>
        <p:nvSpPr>
          <p:cNvPr id="7" name="投影片編號版面配置區 6"/>
          <p:cNvSpPr>
            <a:spLocks noGrp="1"/>
          </p:cNvSpPr>
          <p:nvPr>
            <p:ph type="sldNum" sz="quarter" idx="11"/>
          </p:nvPr>
        </p:nvSpPr>
        <p:spPr>
          <a:xfrm>
            <a:off x="7509048" y="6299455"/>
            <a:ext cx="2895600" cy="365125"/>
          </a:xfrm>
        </p:spPr>
        <p:txBody>
          <a:bodyPr/>
          <a:lstStyle/>
          <a:p>
            <a:pPr>
              <a:defRPr/>
            </a:pPr>
            <a:fld id="{3AB412C4-39DC-4731-8DCF-8D6E6FCF203A}" type="slidenum">
              <a:rPr lang="en-US" altLang="zh-TW" smtClean="0"/>
              <a:pPr>
                <a:defRPr/>
              </a:pPr>
              <a:t>29</a:t>
            </a:fld>
            <a:endParaRPr lang="en-US" altLang="zh-TW" dirty="0"/>
          </a:p>
        </p:txBody>
      </p:sp>
    </p:spTree>
    <p:extLst>
      <p:ext uri="{BB962C8B-B14F-4D97-AF65-F5344CB8AC3E}">
        <p14:creationId xmlns:p14="http://schemas.microsoft.com/office/powerpoint/2010/main" val="3305888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subTitle" idx="1"/>
          </p:nvPr>
        </p:nvSpPr>
        <p:spPr>
          <a:xfrm>
            <a:off x="1403350" y="1484313"/>
            <a:ext cx="6624638" cy="4392959"/>
          </a:xfrm>
          <a:ln>
            <a:solidFill>
              <a:schemeClr val="tx1"/>
            </a:solidFill>
          </a:ln>
        </p:spPr>
        <p:txBody>
          <a:bodyPr/>
          <a:lstStyle/>
          <a:p>
            <a:pPr indent="631825" algn="l" eaLnBrk="1" hangingPunct="1">
              <a:lnSpc>
                <a:spcPct val="125000"/>
              </a:lnSpc>
            </a:pPr>
            <a:endParaRPr lang="en-US" altLang="zh-TW" sz="2800" b="0" dirty="0" smtClean="0"/>
          </a:p>
          <a:p>
            <a:pPr indent="631825" algn="l" eaLnBrk="1" hangingPunct="1">
              <a:lnSpc>
                <a:spcPct val="125000"/>
              </a:lnSpc>
            </a:pPr>
            <a:r>
              <a:rPr lang="zh-TW" altLang="en-US" sz="2800" b="0" dirty="0" smtClean="0">
                <a:solidFill>
                  <a:schemeClr val="tx1"/>
                </a:solidFill>
              </a:rPr>
              <a:t>壹、生物簡介</a:t>
            </a:r>
          </a:p>
          <a:p>
            <a:pPr indent="631825" algn="l" eaLnBrk="1" hangingPunct="1">
              <a:lnSpc>
                <a:spcPct val="125000"/>
              </a:lnSpc>
            </a:pPr>
            <a:r>
              <a:rPr lang="zh-TW" altLang="en-US" sz="2800" b="0" dirty="0" smtClean="0">
                <a:solidFill>
                  <a:schemeClr val="tx1"/>
                </a:solidFill>
              </a:rPr>
              <a:t>貳、生物性危害的影響</a:t>
            </a:r>
          </a:p>
          <a:p>
            <a:pPr indent="631825" algn="l" eaLnBrk="1" hangingPunct="1">
              <a:lnSpc>
                <a:spcPct val="125000"/>
              </a:lnSpc>
            </a:pPr>
            <a:r>
              <a:rPr lang="zh-TW" altLang="en-US" sz="2800" b="0" dirty="0" smtClean="0">
                <a:solidFill>
                  <a:schemeClr val="tx1"/>
                </a:solidFill>
              </a:rPr>
              <a:t>參、生物性危害的來源與傳播途徑</a:t>
            </a:r>
          </a:p>
          <a:p>
            <a:pPr indent="631825" algn="l" eaLnBrk="1" hangingPunct="1">
              <a:lnSpc>
                <a:spcPct val="125000"/>
              </a:lnSpc>
            </a:pPr>
            <a:r>
              <a:rPr lang="zh-TW" altLang="en-US" sz="2800" b="0" dirty="0" smtClean="0">
                <a:solidFill>
                  <a:schemeClr val="tx1"/>
                </a:solidFill>
              </a:rPr>
              <a:t>肆、生物性危害分級</a:t>
            </a:r>
          </a:p>
          <a:p>
            <a:pPr indent="631825" algn="l" eaLnBrk="1" hangingPunct="1">
              <a:lnSpc>
                <a:spcPct val="125000"/>
              </a:lnSpc>
            </a:pPr>
            <a:r>
              <a:rPr lang="zh-TW" altLang="en-US" sz="2800" b="0" dirty="0" smtClean="0">
                <a:solidFill>
                  <a:schemeClr val="tx1"/>
                </a:solidFill>
              </a:rPr>
              <a:t>伍、生物性危害的預防與控制</a:t>
            </a:r>
            <a:endParaRPr lang="en-US" altLang="zh-TW" sz="2800" b="0" dirty="0" smtClean="0">
              <a:solidFill>
                <a:schemeClr val="tx1"/>
              </a:solidFill>
            </a:endParaRPr>
          </a:p>
          <a:p>
            <a:pPr indent="631825" algn="l" eaLnBrk="1" hangingPunct="1">
              <a:lnSpc>
                <a:spcPct val="125000"/>
              </a:lnSpc>
              <a:spcBef>
                <a:spcPts val="24"/>
              </a:spcBef>
            </a:pPr>
            <a:r>
              <a:rPr lang="zh-TW" altLang="en-US" sz="2800" dirty="0" smtClean="0"/>
              <a:t> </a:t>
            </a:r>
          </a:p>
        </p:txBody>
      </p:sp>
      <p:sp>
        <p:nvSpPr>
          <p:cNvPr id="6148" name="Text Box 3"/>
          <p:cNvSpPr txBox="1">
            <a:spLocks noChangeArrowheads="1"/>
          </p:cNvSpPr>
          <p:nvPr/>
        </p:nvSpPr>
        <p:spPr bwMode="auto">
          <a:xfrm>
            <a:off x="2484438" y="476250"/>
            <a:ext cx="4465637" cy="823913"/>
          </a:xfrm>
          <a:prstGeom prst="rect">
            <a:avLst/>
          </a:prstGeom>
          <a:noFill/>
          <a:ln w="9525">
            <a:noFill/>
            <a:miter lim="800000"/>
            <a:headEnd/>
            <a:tailEnd/>
          </a:ln>
        </p:spPr>
        <p:txBody>
          <a:bodyPr>
            <a:spAutoFit/>
          </a:bodyPr>
          <a:lstStyle/>
          <a:p>
            <a:pPr algn="ctr">
              <a:spcBef>
                <a:spcPct val="50000"/>
              </a:spcBef>
            </a:pPr>
            <a:r>
              <a:rPr lang="zh-TW" altLang="en-US" sz="4800" b="1">
                <a:solidFill>
                  <a:srgbClr val="CC0000"/>
                </a:solidFill>
                <a:latin typeface="標楷體" pitchFamily="65" charset="-120"/>
                <a:ea typeface="標楷體" pitchFamily="65" charset="-120"/>
              </a:rPr>
              <a:t>內   容</a:t>
            </a:r>
          </a:p>
        </p:txBody>
      </p:sp>
      <p:sp>
        <p:nvSpPr>
          <p:cNvPr id="4" name="投影片編號版面配置區 3"/>
          <p:cNvSpPr>
            <a:spLocks noGrp="1"/>
          </p:cNvSpPr>
          <p:nvPr>
            <p:ph type="sldNum" sz="quarter" idx="11"/>
          </p:nvPr>
        </p:nvSpPr>
        <p:spPr/>
        <p:txBody>
          <a:bodyPr/>
          <a:lstStyle/>
          <a:p>
            <a:pPr>
              <a:defRPr/>
            </a:pPr>
            <a:fld id="{51B0DB62-EF31-42B4-A7EE-658DAF567A7B}" type="slidenum">
              <a:rPr lang="en-US" altLang="zh-TW" smtClean="0"/>
              <a:pPr>
                <a:defRPr/>
              </a:pPr>
              <a:t>3</a:t>
            </a:fld>
            <a:endParaRPr lang="en-US" altLang="zh-TW"/>
          </a:p>
        </p:txBody>
      </p:sp>
    </p:spTree>
    <p:extLst>
      <p:ext uri="{BB962C8B-B14F-4D97-AF65-F5344CB8AC3E}">
        <p14:creationId xmlns:p14="http://schemas.microsoft.com/office/powerpoint/2010/main" val="3340142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body" sz="half" idx="1"/>
          </p:nvPr>
        </p:nvSpPr>
        <p:spPr>
          <a:xfrm>
            <a:off x="900266" y="1981200"/>
            <a:ext cx="3810000" cy="4114800"/>
          </a:xfrm>
        </p:spPr>
        <p:txBody>
          <a:bodyPr/>
          <a:lstStyle/>
          <a:p>
            <a:pPr eaLnBrk="1" hangingPunct="1">
              <a:defRPr/>
            </a:pPr>
            <a:r>
              <a:rPr lang="zh-TW" altLang="en-US" smtClean="0">
                <a:latin typeface="Tahoma" pitchFamily="34" charset="0"/>
                <a:ea typeface="標楷體" pitchFamily="65" charset="-120"/>
              </a:rPr>
              <a:t>有不好的病菌</a:t>
            </a:r>
          </a:p>
          <a:p>
            <a:pPr eaLnBrk="1" hangingPunct="1">
              <a:defRPr/>
            </a:pPr>
            <a:endParaRPr lang="zh-TW" altLang="en-US" smtClean="0">
              <a:latin typeface="Tahoma" pitchFamily="34" charset="0"/>
              <a:ea typeface="標楷體" pitchFamily="65" charset="-120"/>
            </a:endParaRPr>
          </a:p>
          <a:p>
            <a:pPr eaLnBrk="1" hangingPunct="1">
              <a:defRPr/>
            </a:pPr>
            <a:r>
              <a:rPr lang="zh-TW" altLang="en-US" smtClean="0">
                <a:latin typeface="Tahoma" pitchFamily="34" charset="0"/>
                <a:ea typeface="標楷體" pitchFamily="65" charset="-120"/>
              </a:rPr>
              <a:t>可能傳染到我</a:t>
            </a:r>
          </a:p>
          <a:p>
            <a:pPr eaLnBrk="1" hangingPunct="1">
              <a:defRPr/>
            </a:pPr>
            <a:endParaRPr lang="zh-TW" altLang="en-US" smtClean="0">
              <a:latin typeface="Tahoma" pitchFamily="34" charset="0"/>
              <a:ea typeface="標楷體" pitchFamily="65" charset="-120"/>
            </a:endParaRPr>
          </a:p>
          <a:p>
            <a:pPr eaLnBrk="1" hangingPunct="1">
              <a:defRPr/>
            </a:pPr>
            <a:endParaRPr lang="zh-TW" altLang="en-US" smtClean="0">
              <a:latin typeface="Tahoma" pitchFamily="34" charset="0"/>
              <a:ea typeface="標楷體" pitchFamily="65" charset="-120"/>
            </a:endParaRPr>
          </a:p>
          <a:p>
            <a:pPr eaLnBrk="1" hangingPunct="1">
              <a:defRPr/>
            </a:pPr>
            <a:r>
              <a:rPr lang="zh-TW" altLang="en-US" smtClean="0">
                <a:latin typeface="Tahoma" pitchFamily="34" charset="0"/>
                <a:ea typeface="標楷體" pitchFamily="65" charset="-120"/>
              </a:rPr>
              <a:t>結果會很嚴重</a:t>
            </a:r>
          </a:p>
        </p:txBody>
      </p:sp>
      <p:sp>
        <p:nvSpPr>
          <p:cNvPr id="389123" name="Rectangle 3"/>
          <p:cNvSpPr>
            <a:spLocks noGrp="1" noChangeArrowheads="1"/>
          </p:cNvSpPr>
          <p:nvPr>
            <p:ph type="body" sz="half" idx="2"/>
          </p:nvPr>
        </p:nvSpPr>
        <p:spPr>
          <a:xfrm>
            <a:off x="4644207" y="1981200"/>
            <a:ext cx="4499794" cy="4114800"/>
          </a:xfrm>
        </p:spPr>
        <p:txBody>
          <a:bodyPr/>
          <a:lstStyle/>
          <a:p>
            <a:pPr eaLnBrk="1" hangingPunct="1">
              <a:defRPr/>
            </a:pPr>
            <a:r>
              <a:rPr lang="zh-TW" altLang="en-US" smtClean="0">
                <a:latin typeface="Tahoma" pitchFamily="34" charset="0"/>
                <a:ea typeface="標楷體" pitchFamily="65" charset="-120"/>
              </a:rPr>
              <a:t>危害的存在</a:t>
            </a:r>
          </a:p>
          <a:p>
            <a:pPr eaLnBrk="1" hangingPunct="1">
              <a:defRPr/>
            </a:pPr>
            <a:endParaRPr lang="zh-TW" altLang="en-US" smtClean="0">
              <a:latin typeface="Tahoma" pitchFamily="34" charset="0"/>
              <a:ea typeface="標楷體" pitchFamily="65" charset="-120"/>
            </a:endParaRPr>
          </a:p>
          <a:p>
            <a:pPr eaLnBrk="1" hangingPunct="1">
              <a:defRPr/>
            </a:pPr>
            <a:r>
              <a:rPr lang="zh-TW" altLang="en-US" smtClean="0">
                <a:latin typeface="Tahoma" pitchFamily="34" charset="0"/>
                <a:ea typeface="標楷體" pitchFamily="65" charset="-120"/>
              </a:rPr>
              <a:t>暴露的可能性</a:t>
            </a:r>
          </a:p>
          <a:p>
            <a:pPr eaLnBrk="1" hangingPunct="1">
              <a:defRPr/>
            </a:pPr>
            <a:r>
              <a:rPr lang="zh-TW" altLang="en-US" smtClean="0">
                <a:latin typeface="Tahoma" pitchFamily="34" charset="0"/>
                <a:ea typeface="標楷體" pitchFamily="65" charset="-120"/>
              </a:rPr>
              <a:t>暴露的程度</a:t>
            </a:r>
          </a:p>
          <a:p>
            <a:pPr eaLnBrk="1" hangingPunct="1">
              <a:defRPr/>
            </a:pPr>
            <a:endParaRPr lang="zh-TW" altLang="en-US" smtClean="0">
              <a:latin typeface="Tahoma" pitchFamily="34" charset="0"/>
              <a:ea typeface="標楷體" pitchFamily="65" charset="-120"/>
            </a:endParaRPr>
          </a:p>
          <a:p>
            <a:pPr eaLnBrk="1" hangingPunct="1">
              <a:defRPr/>
            </a:pPr>
            <a:r>
              <a:rPr lang="zh-TW" altLang="en-US" smtClean="0">
                <a:latin typeface="Tahoma" pitchFamily="34" charset="0"/>
                <a:ea typeface="標楷體" pitchFamily="65" charset="-120"/>
              </a:rPr>
              <a:t>早期診斷與治療能力</a:t>
            </a:r>
          </a:p>
        </p:txBody>
      </p:sp>
      <p:sp>
        <p:nvSpPr>
          <p:cNvPr id="32774" name="Text Box 4"/>
          <p:cNvSpPr txBox="1">
            <a:spLocks noChangeArrowheads="1"/>
          </p:cNvSpPr>
          <p:nvPr/>
        </p:nvSpPr>
        <p:spPr bwMode="auto">
          <a:xfrm>
            <a:off x="1043142" y="908050"/>
            <a:ext cx="3240036" cy="762000"/>
          </a:xfrm>
          <a:prstGeom prst="rect">
            <a:avLst/>
          </a:prstGeom>
          <a:noFill/>
          <a:ln w="9525">
            <a:noFill/>
            <a:miter lim="800000"/>
            <a:headEnd/>
            <a:tailEnd/>
          </a:ln>
        </p:spPr>
        <p:txBody>
          <a:bodyPr>
            <a:spAutoFit/>
          </a:bodyPr>
          <a:lstStyle/>
          <a:p>
            <a:pPr>
              <a:spcBef>
                <a:spcPct val="50000"/>
              </a:spcBef>
            </a:pPr>
            <a:r>
              <a:rPr kumimoji="0" lang="zh-TW" altLang="en-US" sz="4400">
                <a:ea typeface="標楷體" pitchFamily="65" charset="-120"/>
              </a:rPr>
              <a:t>擔心與恐慌</a:t>
            </a:r>
          </a:p>
        </p:txBody>
      </p:sp>
      <p:sp>
        <p:nvSpPr>
          <p:cNvPr id="32775" name="Text Box 5"/>
          <p:cNvSpPr txBox="1">
            <a:spLocks noChangeArrowheads="1"/>
          </p:cNvSpPr>
          <p:nvPr/>
        </p:nvSpPr>
        <p:spPr bwMode="auto">
          <a:xfrm>
            <a:off x="5148110" y="908050"/>
            <a:ext cx="3240036" cy="762000"/>
          </a:xfrm>
          <a:prstGeom prst="rect">
            <a:avLst/>
          </a:prstGeom>
          <a:noFill/>
          <a:ln w="9525">
            <a:noFill/>
            <a:miter lim="800000"/>
            <a:headEnd/>
            <a:tailEnd/>
          </a:ln>
        </p:spPr>
        <p:txBody>
          <a:bodyPr>
            <a:spAutoFit/>
          </a:bodyPr>
          <a:lstStyle/>
          <a:p>
            <a:pPr>
              <a:spcBef>
                <a:spcPct val="50000"/>
              </a:spcBef>
            </a:pPr>
            <a:r>
              <a:rPr kumimoji="0" lang="zh-TW" altLang="en-US" sz="4400">
                <a:ea typeface="標楷體" pitchFamily="65" charset="-120"/>
              </a:rPr>
              <a:t>健康風險</a:t>
            </a:r>
            <a:endParaRPr kumimoji="0" lang="zh-TW" altLang="en-US" sz="2400">
              <a:ea typeface="標楷體" pitchFamily="65" charset="-120"/>
            </a:endParaRPr>
          </a:p>
        </p:txBody>
      </p:sp>
      <p:sp>
        <p:nvSpPr>
          <p:cNvPr id="7" name="投影片編號版面配置區 6"/>
          <p:cNvSpPr>
            <a:spLocks noGrp="1"/>
          </p:cNvSpPr>
          <p:nvPr>
            <p:ph type="sldNum" sz="quarter" idx="11"/>
          </p:nvPr>
        </p:nvSpPr>
        <p:spPr>
          <a:xfrm>
            <a:off x="7437040" y="6237312"/>
            <a:ext cx="2895600" cy="365125"/>
          </a:xfrm>
        </p:spPr>
        <p:txBody>
          <a:bodyPr/>
          <a:lstStyle/>
          <a:p>
            <a:pPr>
              <a:defRPr/>
            </a:pPr>
            <a:fld id="{C7A363E4-0B97-4E2A-B537-EE1B756C1ABB}" type="slidenum">
              <a:rPr lang="en-US" altLang="zh-TW" smtClean="0"/>
              <a:pPr>
                <a:defRPr/>
              </a:pPr>
              <a:t>30</a:t>
            </a:fld>
            <a:endParaRPr lang="en-US" altLang="zh-TW"/>
          </a:p>
        </p:txBody>
      </p:sp>
    </p:spTree>
    <p:extLst>
      <p:ext uri="{BB962C8B-B14F-4D97-AF65-F5344CB8AC3E}">
        <p14:creationId xmlns:p14="http://schemas.microsoft.com/office/powerpoint/2010/main" val="3132792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1087694" y="190500"/>
            <a:ext cx="7772093" cy="762000"/>
          </a:xfrm>
        </p:spPr>
        <p:txBody>
          <a:bodyPr/>
          <a:lstStyle/>
          <a:p>
            <a:pPr eaLnBrk="1" hangingPunct="1">
              <a:defRPr/>
            </a:pPr>
            <a:r>
              <a:rPr lang="zh-TW" altLang="en-US" smtClean="0">
                <a:latin typeface="Tahoma" pitchFamily="34" charset="0"/>
                <a:ea typeface="標楷體" pitchFamily="65" charset="-120"/>
              </a:rPr>
              <a:t>真的會發生健康影響嗎？</a:t>
            </a:r>
          </a:p>
        </p:txBody>
      </p:sp>
      <p:sp>
        <p:nvSpPr>
          <p:cNvPr id="390147" name="Rectangle 3"/>
          <p:cNvSpPr>
            <a:spLocks noGrp="1" noChangeArrowheads="1"/>
          </p:cNvSpPr>
          <p:nvPr>
            <p:ph type="body" idx="1"/>
          </p:nvPr>
        </p:nvSpPr>
        <p:spPr>
          <a:xfrm>
            <a:off x="947892" y="1196752"/>
            <a:ext cx="7772092" cy="4824436"/>
          </a:xfrm>
        </p:spPr>
        <p:txBody>
          <a:bodyPr/>
          <a:lstStyle/>
          <a:p>
            <a:pPr eaLnBrk="1" hangingPunct="1">
              <a:lnSpc>
                <a:spcPct val="90000"/>
              </a:lnSpc>
              <a:defRPr/>
            </a:pPr>
            <a:r>
              <a:rPr lang="zh-TW" altLang="en-US" sz="2800" dirty="0" smtClean="0">
                <a:latin typeface="Tahoma" pitchFamily="34" charset="0"/>
                <a:ea typeface="標楷體" pitchFamily="65" charset="-120"/>
              </a:rPr>
              <a:t>危害的存在（</a:t>
            </a:r>
            <a:r>
              <a:rPr lang="en-US" altLang="zh-TW" sz="2800" dirty="0" smtClean="0">
                <a:latin typeface="Times New Roman" pitchFamily="18" charset="0"/>
                <a:ea typeface="標楷體" pitchFamily="65" charset="-120"/>
                <a:cs typeface="Times New Roman" pitchFamily="18" charset="0"/>
              </a:rPr>
              <a:t>Hazards</a:t>
            </a:r>
            <a:r>
              <a:rPr lang="zh-TW" altLang="en-US" sz="2800" dirty="0" smtClean="0">
                <a:latin typeface="Tahoma" pitchFamily="34" charset="0"/>
                <a:ea typeface="標楷體" pitchFamily="65" charset="-120"/>
              </a:rPr>
              <a:t>）</a:t>
            </a:r>
          </a:p>
          <a:p>
            <a:pPr eaLnBrk="1" hangingPunct="1">
              <a:lnSpc>
                <a:spcPct val="90000"/>
              </a:lnSpc>
              <a:defRPr/>
            </a:pPr>
            <a:r>
              <a:rPr lang="zh-TW" altLang="en-US" sz="2800" dirty="0" smtClean="0">
                <a:latin typeface="Tahoma" pitchFamily="34" charset="0"/>
                <a:ea typeface="標楷體" pitchFamily="65" charset="-120"/>
              </a:rPr>
              <a:t>接觸暴露劑量（</a:t>
            </a:r>
            <a:r>
              <a:rPr lang="en-US" altLang="zh-TW" sz="2800" dirty="0" smtClean="0">
                <a:latin typeface="Times New Roman" pitchFamily="18" charset="0"/>
                <a:ea typeface="標楷體" pitchFamily="65" charset="-120"/>
                <a:cs typeface="Times New Roman" pitchFamily="18" charset="0"/>
              </a:rPr>
              <a:t>Dose</a:t>
            </a:r>
            <a:r>
              <a:rPr lang="zh-TW" altLang="en-US" sz="2800" dirty="0" smtClean="0">
                <a:latin typeface="Tahoma" pitchFamily="34" charset="0"/>
                <a:ea typeface="標楷體" pitchFamily="65" charset="-120"/>
              </a:rPr>
              <a:t>）</a:t>
            </a:r>
          </a:p>
          <a:p>
            <a:pPr lvl="1" eaLnBrk="1" hangingPunct="1">
              <a:lnSpc>
                <a:spcPct val="90000"/>
              </a:lnSpc>
              <a:defRPr/>
            </a:pPr>
            <a:r>
              <a:rPr lang="zh-TW" altLang="en-US" sz="2400" dirty="0" smtClean="0">
                <a:latin typeface="Tahoma" pitchFamily="34" charset="0"/>
                <a:ea typeface="標楷體" pitchFamily="65" charset="-120"/>
              </a:rPr>
              <a:t>強度與時間</a:t>
            </a:r>
          </a:p>
          <a:p>
            <a:pPr lvl="1" eaLnBrk="1" hangingPunct="1">
              <a:lnSpc>
                <a:spcPct val="90000"/>
              </a:lnSpc>
              <a:defRPr/>
            </a:pPr>
            <a:r>
              <a:rPr lang="zh-TW" altLang="en-US" sz="2400" dirty="0" smtClean="0">
                <a:latin typeface="Tahoma" pitchFamily="34" charset="0"/>
                <a:ea typeface="標楷體" pitchFamily="65" charset="-120"/>
              </a:rPr>
              <a:t>防護具與防護設備</a:t>
            </a:r>
          </a:p>
          <a:p>
            <a:pPr eaLnBrk="1" hangingPunct="1">
              <a:lnSpc>
                <a:spcPct val="90000"/>
              </a:lnSpc>
              <a:defRPr/>
            </a:pPr>
            <a:r>
              <a:rPr lang="zh-TW" altLang="en-US" sz="2800" dirty="0" smtClean="0">
                <a:latin typeface="Tahoma" pitchFamily="34" charset="0"/>
                <a:ea typeface="標楷體" pitchFamily="65" charset="-120"/>
              </a:rPr>
              <a:t>暴露風險</a:t>
            </a:r>
          </a:p>
          <a:p>
            <a:pPr lvl="1" eaLnBrk="1" hangingPunct="1">
              <a:lnSpc>
                <a:spcPct val="90000"/>
              </a:lnSpc>
              <a:defRPr/>
            </a:pPr>
            <a:r>
              <a:rPr lang="zh-TW" altLang="en-US" sz="2400" dirty="0" smtClean="0">
                <a:latin typeface="Tahoma" pitchFamily="34" charset="0"/>
                <a:ea typeface="標楷體" pitchFamily="65" charset="-120"/>
              </a:rPr>
              <a:t>危害存在</a:t>
            </a:r>
          </a:p>
          <a:p>
            <a:pPr lvl="1" eaLnBrk="1" hangingPunct="1">
              <a:lnSpc>
                <a:spcPct val="90000"/>
              </a:lnSpc>
              <a:defRPr/>
            </a:pPr>
            <a:r>
              <a:rPr lang="zh-TW" altLang="en-US" sz="2400" dirty="0" smtClean="0">
                <a:latin typeface="Tahoma" pitchFamily="34" charset="0"/>
                <a:ea typeface="標楷體" pitchFamily="65" charset="-120"/>
              </a:rPr>
              <a:t>接觸暴露</a:t>
            </a:r>
          </a:p>
          <a:p>
            <a:pPr eaLnBrk="1" hangingPunct="1">
              <a:lnSpc>
                <a:spcPct val="90000"/>
              </a:lnSpc>
              <a:defRPr/>
            </a:pPr>
            <a:r>
              <a:rPr lang="zh-TW" altLang="en-US" sz="2800" dirty="0" smtClean="0">
                <a:latin typeface="Tahoma" pitchFamily="34" charset="0"/>
                <a:ea typeface="標楷體" pitchFamily="65" charset="-120"/>
              </a:rPr>
              <a:t>健康風險</a:t>
            </a:r>
          </a:p>
          <a:p>
            <a:pPr lvl="1" eaLnBrk="1" hangingPunct="1">
              <a:lnSpc>
                <a:spcPct val="90000"/>
              </a:lnSpc>
              <a:defRPr/>
            </a:pPr>
            <a:r>
              <a:rPr lang="zh-TW" altLang="en-US" sz="2400" dirty="0" smtClean="0">
                <a:latin typeface="Tahoma" pitchFamily="34" charset="0"/>
                <a:ea typeface="標楷體" pitchFamily="65" charset="-120"/>
              </a:rPr>
              <a:t>暴露風險</a:t>
            </a:r>
          </a:p>
          <a:p>
            <a:pPr lvl="1" eaLnBrk="1" hangingPunct="1">
              <a:lnSpc>
                <a:spcPct val="90000"/>
              </a:lnSpc>
              <a:defRPr/>
            </a:pPr>
            <a:r>
              <a:rPr lang="zh-TW" altLang="en-US" sz="2400" dirty="0" smtClean="0">
                <a:latin typeface="Tahoma" pitchFamily="34" charset="0"/>
                <a:ea typeface="標楷體" pitchFamily="65" charset="-120"/>
              </a:rPr>
              <a:t>疾病嚴重程度（健康風險）</a:t>
            </a:r>
          </a:p>
          <a:p>
            <a:pPr lvl="1" eaLnBrk="1" hangingPunct="1">
              <a:lnSpc>
                <a:spcPct val="90000"/>
              </a:lnSpc>
              <a:defRPr/>
            </a:pPr>
            <a:r>
              <a:rPr lang="zh-TW" altLang="en-US" sz="2400" dirty="0" smtClean="0">
                <a:latin typeface="Tahoma" pitchFamily="34" charset="0"/>
                <a:ea typeface="標楷體" pitchFamily="65" charset="-120"/>
              </a:rPr>
              <a:t>個人體質差異</a:t>
            </a:r>
          </a:p>
          <a:p>
            <a:pPr lvl="1" eaLnBrk="1" hangingPunct="1">
              <a:lnSpc>
                <a:spcPct val="90000"/>
              </a:lnSpc>
              <a:defRPr/>
            </a:pPr>
            <a:endParaRPr lang="zh-TW" altLang="en-US" sz="2400" dirty="0" smtClean="0">
              <a:latin typeface="Tahoma" pitchFamily="34" charset="0"/>
              <a:ea typeface="標楷體" pitchFamily="65" charset="-120"/>
            </a:endParaRPr>
          </a:p>
          <a:p>
            <a:pPr lvl="1" eaLnBrk="1" hangingPunct="1">
              <a:lnSpc>
                <a:spcPct val="90000"/>
              </a:lnSpc>
              <a:defRPr/>
            </a:pPr>
            <a:endParaRPr lang="en-US" altLang="zh-TW" sz="2400" dirty="0" smtClean="0">
              <a:latin typeface="Tahoma" pitchFamily="34" charset="0"/>
              <a:ea typeface="標楷體" pitchFamily="65" charset="-120"/>
            </a:endParaRPr>
          </a:p>
        </p:txBody>
      </p:sp>
      <p:sp>
        <p:nvSpPr>
          <p:cNvPr id="5" name="投影片編號版面配置區 4"/>
          <p:cNvSpPr>
            <a:spLocks noGrp="1"/>
          </p:cNvSpPr>
          <p:nvPr>
            <p:ph type="sldNum" sz="quarter" idx="11"/>
          </p:nvPr>
        </p:nvSpPr>
        <p:spPr>
          <a:xfrm>
            <a:off x="7452320" y="6165304"/>
            <a:ext cx="2895600" cy="365125"/>
          </a:xfrm>
        </p:spPr>
        <p:txBody>
          <a:bodyPr/>
          <a:lstStyle/>
          <a:p>
            <a:pPr>
              <a:defRPr/>
            </a:pPr>
            <a:fld id="{3AB412C4-39DC-4731-8DCF-8D6E6FCF203A}" type="slidenum">
              <a:rPr lang="en-US" altLang="zh-TW" smtClean="0"/>
              <a:pPr>
                <a:defRPr/>
              </a:pPr>
              <a:t>31</a:t>
            </a:fld>
            <a:endParaRPr lang="en-US" altLang="zh-TW" dirty="0"/>
          </a:p>
        </p:txBody>
      </p:sp>
    </p:spTree>
    <p:extLst>
      <p:ext uri="{BB962C8B-B14F-4D97-AF65-F5344CB8AC3E}">
        <p14:creationId xmlns:p14="http://schemas.microsoft.com/office/powerpoint/2010/main" val="3719995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8824" y="3006080"/>
            <a:ext cx="8229600" cy="1143000"/>
          </a:xfrm>
        </p:spPr>
        <p:txBody>
          <a:bodyPr/>
          <a:lstStyle/>
          <a:p>
            <a:pPr indent="631825" eaLnBrk="1" hangingPunct="1">
              <a:lnSpc>
                <a:spcPct val="125000"/>
              </a:lnSpc>
            </a:pPr>
            <a:r>
              <a:rPr lang="zh-TW" altLang="en-US" dirty="0" smtClean="0"/>
              <a:t>伍、生物性危害的預防與控制</a:t>
            </a:r>
            <a:r>
              <a:rPr lang="en-US" altLang="zh-TW" dirty="0" smtClean="0"/>
              <a:t/>
            </a:r>
            <a:br>
              <a:rPr lang="en-US" altLang="zh-TW" dirty="0" smtClean="0"/>
            </a:br>
            <a:endParaRPr lang="zh-TW" altLang="en-US" dirty="0" smtClean="0"/>
          </a:p>
        </p:txBody>
      </p:sp>
      <p:sp>
        <p:nvSpPr>
          <p:cNvPr id="3" name="投影片編號版面配置區 2"/>
          <p:cNvSpPr>
            <a:spLocks noGrp="1"/>
          </p:cNvSpPr>
          <p:nvPr>
            <p:ph type="sldNum" sz="quarter" idx="11"/>
          </p:nvPr>
        </p:nvSpPr>
        <p:spPr>
          <a:xfrm>
            <a:off x="7452320" y="6237312"/>
            <a:ext cx="2895600" cy="365125"/>
          </a:xfrm>
        </p:spPr>
        <p:txBody>
          <a:bodyPr/>
          <a:lstStyle/>
          <a:p>
            <a:pPr>
              <a:defRPr/>
            </a:pPr>
            <a:fld id="{3AB412C4-39DC-4731-8DCF-8D6E6FCF203A}" type="slidenum">
              <a:rPr lang="en-US" altLang="zh-TW" smtClean="0"/>
              <a:pPr>
                <a:defRPr/>
              </a:pPr>
              <a:t>32</a:t>
            </a:fld>
            <a:endParaRPr lang="en-US" altLang="zh-TW" dirty="0"/>
          </a:p>
        </p:txBody>
      </p:sp>
    </p:spTree>
    <p:extLst>
      <p:ext uri="{BB962C8B-B14F-4D97-AF65-F5344CB8AC3E}">
        <p14:creationId xmlns:p14="http://schemas.microsoft.com/office/powerpoint/2010/main" val="821474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1576234" y="2133600"/>
            <a:ext cx="6524158" cy="2801409"/>
          </a:xfrm>
          <a:prstGeom prst="rect">
            <a:avLst/>
          </a:prstGeom>
          <a:noFill/>
          <a:ln w="9525">
            <a:noFill/>
            <a:miter lim="800000"/>
            <a:headEnd/>
            <a:tailEnd/>
          </a:ln>
        </p:spPr>
        <p:txBody>
          <a:bodyPr wrap="square" lIns="92075" tIns="46038" rIns="92075" bIns="46038">
            <a:spAutoFit/>
          </a:bodyPr>
          <a:lstStyle/>
          <a:p>
            <a:pPr marL="630238" indent="-630238"/>
            <a:r>
              <a:rPr lang="zh-TW" altLang="en-US" sz="4400" dirty="0">
                <a:latin typeface="Arial" charset="0"/>
                <a:ea typeface="標楷體" pitchFamily="65" charset="-120"/>
              </a:rPr>
              <a:t>生物性危害一般預防原則</a:t>
            </a:r>
          </a:p>
          <a:p>
            <a:pPr marL="630238" indent="-630238"/>
            <a:r>
              <a:rPr lang="zh-TW" altLang="en-US" sz="4400" dirty="0">
                <a:latin typeface="Arial" charset="0"/>
                <a:ea typeface="標楷體" pitchFamily="65" charset="-120"/>
              </a:rPr>
              <a:t>        </a:t>
            </a:r>
          </a:p>
          <a:p>
            <a:pPr marL="630238" indent="-630238" algn="ctr">
              <a:buSzPct val="65000"/>
              <a:buFont typeface="Wingdings" pitchFamily="2" charset="2"/>
              <a:buChar char="l"/>
            </a:pPr>
            <a:r>
              <a:rPr lang="zh-TW" altLang="en-US" sz="4400" dirty="0">
                <a:latin typeface="Arial" charset="0"/>
                <a:ea typeface="標楷體" pitchFamily="65" charset="-120"/>
              </a:rPr>
              <a:t>環境管理</a:t>
            </a:r>
          </a:p>
          <a:p>
            <a:pPr marL="630238" indent="-630238" algn="ctr">
              <a:buSzPct val="65000"/>
              <a:buFont typeface="Wingdings" pitchFamily="2" charset="2"/>
              <a:buChar char="l"/>
            </a:pPr>
            <a:r>
              <a:rPr lang="zh-TW" altLang="en-US" sz="4400" dirty="0">
                <a:latin typeface="Arial" charset="0"/>
                <a:ea typeface="標楷體" pitchFamily="65" charset="-120"/>
              </a:rPr>
              <a:t>人員管理</a:t>
            </a:r>
          </a:p>
        </p:txBody>
      </p:sp>
      <p:sp>
        <p:nvSpPr>
          <p:cNvPr id="3" name="投影片編號版面配置區 2"/>
          <p:cNvSpPr>
            <a:spLocks noGrp="1"/>
          </p:cNvSpPr>
          <p:nvPr>
            <p:ph type="sldNum" sz="quarter" idx="11"/>
          </p:nvPr>
        </p:nvSpPr>
        <p:spPr>
          <a:xfrm>
            <a:off x="7437040" y="6237312"/>
            <a:ext cx="2895600" cy="365125"/>
          </a:xfrm>
        </p:spPr>
        <p:txBody>
          <a:bodyPr/>
          <a:lstStyle/>
          <a:p>
            <a:pPr>
              <a:defRPr/>
            </a:pPr>
            <a:fld id="{415FC116-66E6-427C-8C9C-327EB44041DD}" type="slidenum">
              <a:rPr lang="en-US" altLang="zh-TW" smtClean="0"/>
              <a:pPr>
                <a:defRPr/>
              </a:pPr>
              <a:t>33</a:t>
            </a:fld>
            <a:endParaRPr lang="en-US" altLang="zh-TW" dirty="0"/>
          </a:p>
        </p:txBody>
      </p:sp>
    </p:spTree>
    <p:extLst>
      <p:ext uri="{BB962C8B-B14F-4D97-AF65-F5344CB8AC3E}">
        <p14:creationId xmlns:p14="http://schemas.microsoft.com/office/powerpoint/2010/main" val="3841771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3"/>
          <p:cNvSpPr>
            <a:spLocks noGrp="1"/>
          </p:cNvSpPr>
          <p:nvPr>
            <p:ph type="title"/>
          </p:nvPr>
        </p:nvSpPr>
        <p:spPr>
          <a:xfrm>
            <a:off x="530021" y="333376"/>
            <a:ext cx="8228371" cy="981075"/>
          </a:xfrm>
        </p:spPr>
        <p:txBody>
          <a:bodyPr/>
          <a:lstStyle/>
          <a:p>
            <a:pPr eaLnBrk="1" hangingPunct="1"/>
            <a:r>
              <a:rPr lang="zh-TW" altLang="en-US" sz="4000" b="1" smtClean="0"/>
              <a:t>環境管理</a:t>
            </a:r>
          </a:p>
        </p:txBody>
      </p:sp>
      <p:sp>
        <p:nvSpPr>
          <p:cNvPr id="50179" name="Rectangle 2"/>
          <p:cNvSpPr>
            <a:spLocks noGrp="1" noChangeArrowheads="1"/>
          </p:cNvSpPr>
          <p:nvPr>
            <p:ph idx="1"/>
          </p:nvPr>
        </p:nvSpPr>
        <p:spPr>
          <a:xfrm>
            <a:off x="0" y="1773239"/>
            <a:ext cx="7810500" cy="4137025"/>
          </a:xfrm>
        </p:spPr>
        <p:txBody>
          <a:bodyPr/>
          <a:lstStyle/>
          <a:p>
            <a:pPr marL="898525" lvl="1" indent="-376238" eaLnBrk="1" hangingPunct="1">
              <a:lnSpc>
                <a:spcPct val="110000"/>
              </a:lnSpc>
              <a:buClr>
                <a:schemeClr val="tx1"/>
              </a:buClr>
              <a:buFont typeface="Arial" charset="0"/>
              <a:buChar char="•"/>
            </a:pPr>
            <a:r>
              <a:rPr lang="zh-TW" altLang="en-US" sz="3200" dirty="0" smtClean="0"/>
              <a:t>清除污染源（最重要的預防管理項目）</a:t>
            </a:r>
          </a:p>
          <a:p>
            <a:pPr marL="898525" lvl="1" indent="-376238" eaLnBrk="1" hangingPunct="1">
              <a:lnSpc>
                <a:spcPct val="110000"/>
              </a:lnSpc>
              <a:buClr>
                <a:schemeClr val="tx1"/>
              </a:buClr>
              <a:buFont typeface="Arial" charset="0"/>
              <a:buChar char="•"/>
            </a:pPr>
            <a:r>
              <a:rPr lang="zh-TW" altLang="en-US" sz="3200" dirty="0" smtClean="0"/>
              <a:t>維持環境清潔與衛生並定期進行消毒</a:t>
            </a:r>
          </a:p>
          <a:p>
            <a:pPr marL="898525" lvl="1" indent="-376238" eaLnBrk="1" hangingPunct="1">
              <a:lnSpc>
                <a:spcPct val="110000"/>
              </a:lnSpc>
              <a:buClr>
                <a:schemeClr val="tx1"/>
              </a:buClr>
              <a:buFont typeface="Arial" charset="0"/>
              <a:buChar char="•"/>
            </a:pPr>
            <a:r>
              <a:rPr lang="zh-TW" altLang="en-US" sz="3200" dirty="0" smtClean="0"/>
              <a:t>控制環境濕度</a:t>
            </a:r>
          </a:p>
          <a:p>
            <a:pPr marL="898525" lvl="1" indent="-376238" eaLnBrk="1" hangingPunct="1">
              <a:lnSpc>
                <a:spcPct val="110000"/>
              </a:lnSpc>
              <a:buClr>
                <a:schemeClr val="tx1"/>
              </a:buClr>
              <a:buFont typeface="Arial" charset="0"/>
              <a:buChar char="•"/>
            </a:pPr>
            <a:r>
              <a:rPr lang="zh-TW" altLang="en-US" sz="3200" dirty="0" smtClean="0">
                <a:hlinkClick r:id="rId3" action="ppaction://hlinksldjump"/>
              </a:rPr>
              <a:t>空氣品質管理</a:t>
            </a:r>
            <a:endParaRPr lang="zh-TW" altLang="en-US" sz="3200" dirty="0" smtClean="0"/>
          </a:p>
        </p:txBody>
      </p:sp>
      <p:sp>
        <p:nvSpPr>
          <p:cNvPr id="4" name="投影片編號版面配置區 3"/>
          <p:cNvSpPr>
            <a:spLocks noGrp="1"/>
          </p:cNvSpPr>
          <p:nvPr>
            <p:ph type="sldNum" sz="quarter" idx="11"/>
          </p:nvPr>
        </p:nvSpPr>
        <p:spPr>
          <a:xfrm>
            <a:off x="7437040" y="6237312"/>
            <a:ext cx="2895600" cy="365125"/>
          </a:xfrm>
        </p:spPr>
        <p:txBody>
          <a:bodyPr/>
          <a:lstStyle/>
          <a:p>
            <a:pPr>
              <a:defRPr/>
            </a:pPr>
            <a:fld id="{3AB412C4-39DC-4731-8DCF-8D6E6FCF203A}" type="slidenum">
              <a:rPr lang="en-US" altLang="zh-TW" smtClean="0"/>
              <a:pPr>
                <a:defRPr/>
              </a:pPr>
              <a:t>34</a:t>
            </a:fld>
            <a:endParaRPr lang="en-US" altLang="zh-TW"/>
          </a:p>
        </p:txBody>
      </p:sp>
    </p:spTree>
    <p:extLst>
      <p:ext uri="{BB962C8B-B14F-4D97-AF65-F5344CB8AC3E}">
        <p14:creationId xmlns:p14="http://schemas.microsoft.com/office/powerpoint/2010/main" val="1838974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3"/>
          <p:cNvSpPr>
            <a:spLocks noGrp="1"/>
          </p:cNvSpPr>
          <p:nvPr>
            <p:ph type="title" idx="4294967295"/>
          </p:nvPr>
        </p:nvSpPr>
        <p:spPr>
          <a:xfrm>
            <a:off x="460887" y="188914"/>
            <a:ext cx="8228371" cy="981075"/>
          </a:xfrm>
        </p:spPr>
        <p:txBody>
          <a:bodyPr/>
          <a:lstStyle/>
          <a:p>
            <a:pPr eaLnBrk="1" hangingPunct="1"/>
            <a:r>
              <a:rPr lang="zh-TW" altLang="en-US" sz="4000" b="1" dirty="0" smtClean="0"/>
              <a:t>人員管理</a:t>
            </a:r>
          </a:p>
        </p:txBody>
      </p:sp>
      <p:sp>
        <p:nvSpPr>
          <p:cNvPr id="54275" name="Rectangle 2"/>
          <p:cNvSpPr>
            <a:spLocks noGrp="1" noChangeArrowheads="1"/>
          </p:cNvSpPr>
          <p:nvPr>
            <p:ph idx="4294967295"/>
          </p:nvPr>
        </p:nvSpPr>
        <p:spPr>
          <a:xfrm>
            <a:off x="275230" y="1268760"/>
            <a:ext cx="8689258" cy="4895850"/>
          </a:xfrm>
        </p:spPr>
        <p:txBody>
          <a:bodyPr/>
          <a:lstStyle/>
          <a:p>
            <a:pPr marL="868363" lvl="1" indent="-411163" eaLnBrk="1" hangingPunct="1">
              <a:lnSpc>
                <a:spcPct val="110000"/>
              </a:lnSpc>
              <a:buClr>
                <a:schemeClr val="tx1"/>
              </a:buClr>
              <a:buFont typeface="Arial" charset="0"/>
              <a:buChar char="•"/>
            </a:pPr>
            <a:r>
              <a:rPr lang="zh-TW" altLang="en-US" sz="3200" dirty="0" smtClean="0"/>
              <a:t>加強個人衛生 </a:t>
            </a:r>
            <a:r>
              <a:rPr lang="en-US" altLang="zh-TW" sz="3200" dirty="0" smtClean="0"/>
              <a:t>(</a:t>
            </a:r>
            <a:r>
              <a:rPr lang="zh-TW" altLang="en-US" sz="3200" dirty="0" smtClean="0"/>
              <a:t>例如</a:t>
            </a:r>
            <a:r>
              <a:rPr lang="zh-TW" altLang="zh-TW" dirty="0" smtClean="0"/>
              <a:t>：</a:t>
            </a:r>
            <a:r>
              <a:rPr lang="zh-TW" altLang="en-US" sz="3200" dirty="0" smtClean="0">
                <a:hlinkClick r:id="rId3" action="ppaction://hlinksldjump"/>
              </a:rPr>
              <a:t>洗手</a:t>
            </a:r>
            <a:r>
              <a:rPr lang="en-US" altLang="zh-TW" sz="3200" dirty="0" smtClean="0"/>
              <a:t>)</a:t>
            </a:r>
          </a:p>
          <a:p>
            <a:pPr marL="868363" lvl="1" indent="-411163" eaLnBrk="1" hangingPunct="1">
              <a:lnSpc>
                <a:spcPct val="110000"/>
              </a:lnSpc>
              <a:buClr>
                <a:schemeClr val="tx1"/>
              </a:buClr>
              <a:buFont typeface="Arial" charset="0"/>
              <a:buChar char="•"/>
            </a:pPr>
            <a:r>
              <a:rPr lang="zh-TW" altLang="en-US" sz="3200" dirty="0" smtClean="0"/>
              <a:t>注意個人健康管理（例如</a:t>
            </a:r>
            <a:r>
              <a:rPr lang="zh-TW" altLang="en-US" dirty="0" smtClean="0"/>
              <a:t>：</a:t>
            </a:r>
            <a:r>
              <a:rPr lang="zh-TW" altLang="en-US" sz="3200" dirty="0" smtClean="0"/>
              <a:t>施打</a:t>
            </a:r>
            <a:r>
              <a:rPr lang="en-US" altLang="zh-TW" sz="3200" dirty="0" smtClean="0"/>
              <a:t>B</a:t>
            </a:r>
            <a:r>
              <a:rPr lang="zh-TW" altLang="en-US" sz="3200" dirty="0" smtClean="0"/>
              <a:t>肝疫苗）</a:t>
            </a:r>
          </a:p>
          <a:p>
            <a:pPr marL="868363" lvl="1" indent="-411163" eaLnBrk="1" hangingPunct="1">
              <a:lnSpc>
                <a:spcPct val="110000"/>
              </a:lnSpc>
              <a:buClr>
                <a:schemeClr val="tx1"/>
              </a:buClr>
              <a:buFont typeface="Arial" charset="0"/>
              <a:buChar char="•"/>
            </a:pPr>
            <a:r>
              <a:rPr lang="zh-TW" altLang="en-US" sz="3200" dirty="0" smtClean="0"/>
              <a:t>遵守</a:t>
            </a:r>
            <a:r>
              <a:rPr lang="zh-TW" altLang="en-US" sz="3200" u="sng" dirty="0" smtClean="0">
                <a:solidFill>
                  <a:schemeClr val="hlink"/>
                </a:solidFill>
                <a:hlinkClick r:id="rId4" action="ppaction://hlinksldjump"/>
              </a:rPr>
              <a:t>標準微生物操作守則</a:t>
            </a:r>
            <a:endParaRPr lang="zh-TW" altLang="en-US" sz="3200" u="sng" dirty="0" smtClean="0">
              <a:solidFill>
                <a:schemeClr val="hlink"/>
              </a:solidFill>
            </a:endParaRPr>
          </a:p>
          <a:p>
            <a:pPr marL="868363" lvl="1" indent="-411163" eaLnBrk="1" hangingPunct="1">
              <a:lnSpc>
                <a:spcPct val="110000"/>
              </a:lnSpc>
              <a:buClr>
                <a:schemeClr val="tx1"/>
              </a:buClr>
              <a:buFont typeface="Arial" charset="0"/>
              <a:buChar char="•"/>
            </a:pPr>
            <a:r>
              <a:rPr lang="zh-TW" altLang="en-US" sz="3200" dirty="0" smtClean="0"/>
              <a:t>使用個人防護設備（最後一道</a:t>
            </a:r>
            <a:r>
              <a:rPr lang="zh-TW" altLang="en-US" sz="3200" dirty="0"/>
              <a:t>防線</a:t>
            </a:r>
            <a:r>
              <a:rPr lang="zh-TW" altLang="en-US" sz="3200" dirty="0" smtClean="0"/>
              <a:t>）</a:t>
            </a:r>
          </a:p>
          <a:p>
            <a:pPr marL="868363" lvl="1" indent="-411163" eaLnBrk="1" hangingPunct="1">
              <a:lnSpc>
                <a:spcPct val="110000"/>
              </a:lnSpc>
              <a:buClr>
                <a:srgbClr val="FFCC00"/>
              </a:buClr>
              <a:buFont typeface="Wingdings" pitchFamily="2" charset="2"/>
              <a:buNone/>
            </a:pPr>
            <a:r>
              <a:rPr lang="zh-TW" altLang="en-US" sz="3200" dirty="0" smtClean="0"/>
              <a:t>    </a:t>
            </a:r>
            <a:r>
              <a:rPr lang="zh-TW" altLang="en-US" dirty="0" smtClean="0"/>
              <a:t>－</a:t>
            </a:r>
            <a:r>
              <a:rPr lang="zh-TW" altLang="en-US" sz="3200" dirty="0" smtClean="0"/>
              <a:t>穿著</a:t>
            </a:r>
            <a:r>
              <a:rPr lang="zh-TW" altLang="en-US" sz="3200" dirty="0"/>
              <a:t>適當防護</a:t>
            </a:r>
            <a:r>
              <a:rPr lang="zh-TW" altLang="en-US" sz="3200" dirty="0" smtClean="0"/>
              <a:t>衣</a:t>
            </a:r>
          </a:p>
          <a:p>
            <a:pPr marL="868363" lvl="1" indent="-411163" eaLnBrk="1" hangingPunct="1">
              <a:lnSpc>
                <a:spcPct val="110000"/>
              </a:lnSpc>
              <a:buClr>
                <a:srgbClr val="FFCC00"/>
              </a:buClr>
              <a:buFont typeface="Wingdings" pitchFamily="2" charset="2"/>
              <a:buNone/>
            </a:pPr>
            <a:r>
              <a:rPr lang="zh-TW" altLang="en-US" sz="3200" dirty="0" smtClean="0"/>
              <a:t>	－佩戴</a:t>
            </a:r>
            <a:r>
              <a:rPr lang="zh-TW" altLang="en-US" sz="3200" dirty="0" smtClean="0">
                <a:hlinkClick r:id="rId5" action="ppaction://hlinksldjump"/>
              </a:rPr>
              <a:t>手套</a:t>
            </a:r>
            <a:r>
              <a:rPr lang="zh-TW" altLang="en-US" sz="3200" dirty="0" smtClean="0"/>
              <a:t>及</a:t>
            </a:r>
            <a:r>
              <a:rPr lang="zh-TW" altLang="en-US" sz="3200" dirty="0"/>
              <a:t>適當呼吸防護具</a:t>
            </a:r>
            <a:endParaRPr lang="zh-TW" altLang="en-US" sz="3200" dirty="0" smtClean="0"/>
          </a:p>
          <a:p>
            <a:pPr marL="868363" lvl="1" indent="-411163" eaLnBrk="1" hangingPunct="1">
              <a:lnSpc>
                <a:spcPct val="110000"/>
              </a:lnSpc>
              <a:buClr>
                <a:srgbClr val="FFCC00"/>
              </a:buClr>
              <a:buFont typeface="Wingdings" pitchFamily="2" charset="2"/>
              <a:buNone/>
            </a:pPr>
            <a:r>
              <a:rPr lang="zh-TW" altLang="en-US" sz="3200" dirty="0" smtClean="0"/>
              <a:t>    </a:t>
            </a:r>
          </a:p>
        </p:txBody>
      </p:sp>
      <p:sp>
        <p:nvSpPr>
          <p:cNvPr id="4" name="投影片編號版面配置區 3"/>
          <p:cNvSpPr>
            <a:spLocks noGrp="1"/>
          </p:cNvSpPr>
          <p:nvPr>
            <p:ph type="sldNum" sz="quarter" idx="11"/>
          </p:nvPr>
        </p:nvSpPr>
        <p:spPr>
          <a:xfrm>
            <a:off x="7452320" y="6237312"/>
            <a:ext cx="2895600" cy="365125"/>
          </a:xfrm>
        </p:spPr>
        <p:txBody>
          <a:bodyPr/>
          <a:lstStyle/>
          <a:p>
            <a:pPr>
              <a:defRPr/>
            </a:pPr>
            <a:fld id="{415FC116-66E6-427C-8C9C-327EB44041DD}" type="slidenum">
              <a:rPr lang="en-US" altLang="zh-TW" smtClean="0"/>
              <a:pPr>
                <a:defRPr/>
              </a:pPr>
              <a:t>35</a:t>
            </a:fld>
            <a:endParaRPr lang="en-US" altLang="zh-TW"/>
          </a:p>
        </p:txBody>
      </p:sp>
    </p:spTree>
    <p:extLst>
      <p:ext uri="{BB962C8B-B14F-4D97-AF65-F5344CB8AC3E}">
        <p14:creationId xmlns:p14="http://schemas.microsoft.com/office/powerpoint/2010/main" val="30787122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7437040" y="6219463"/>
            <a:ext cx="2895600" cy="365125"/>
          </a:xfrm>
        </p:spPr>
        <p:txBody>
          <a:bodyPr/>
          <a:lstStyle/>
          <a:p>
            <a:pPr>
              <a:defRPr/>
            </a:pPr>
            <a:fld id="{415FC116-66E6-427C-8C9C-327EB44041DD}" type="slidenum">
              <a:rPr lang="en-US" altLang="zh-TW" smtClean="0"/>
              <a:pPr>
                <a:defRPr/>
              </a:pPr>
              <a:t>36</a:t>
            </a:fld>
            <a:endParaRPr lang="en-US" altLang="zh-TW" dirty="0"/>
          </a:p>
        </p:txBody>
      </p:sp>
      <p:sp>
        <p:nvSpPr>
          <p:cNvPr id="3" name="文字方塊 2"/>
          <p:cNvSpPr txBox="1"/>
          <p:nvPr/>
        </p:nvSpPr>
        <p:spPr>
          <a:xfrm>
            <a:off x="234504" y="836712"/>
            <a:ext cx="8441952" cy="5109091"/>
          </a:xfrm>
          <a:prstGeom prst="rect">
            <a:avLst/>
          </a:prstGeom>
          <a:noFill/>
        </p:spPr>
        <p:txBody>
          <a:bodyPr wrap="square" rtlCol="0">
            <a:spAutoFit/>
          </a:bodyPr>
          <a:lstStyle/>
          <a:p>
            <a:pPr marL="868363" lvl="1" indent="-411163">
              <a:lnSpc>
                <a:spcPct val="110000"/>
              </a:lnSpc>
              <a:spcBef>
                <a:spcPct val="20000"/>
              </a:spcBef>
              <a:buFont typeface="Arial" pitchFamily="34" charset="0"/>
              <a:buChar char="•"/>
            </a:pPr>
            <a:r>
              <a:rPr lang="zh-TW" altLang="en-US" sz="2800" b="1" kern="0" dirty="0">
                <a:latin typeface="+mn-lt"/>
                <a:ea typeface="標楷體" panose="03000509000000000000" pitchFamily="65" charset="-120"/>
              </a:rPr>
              <a:t>實驗室指進行傳染病檢驗，或以感染性生物材料進行保存、研究、分讓等之場所</a:t>
            </a:r>
            <a:r>
              <a:rPr lang="zh-TW" altLang="en-US" sz="2800" b="1" kern="0" dirty="0" smtClean="0">
                <a:latin typeface="+mn-lt"/>
                <a:ea typeface="標楷體" panose="03000509000000000000" pitchFamily="65" charset="-120"/>
              </a:rPr>
              <a:t>。</a:t>
            </a:r>
            <a:r>
              <a:rPr lang="zh-TW" altLang="en-US" sz="2800" b="1" kern="0" dirty="0">
                <a:latin typeface="+mn-lt"/>
                <a:ea typeface="標楷體" panose="03000509000000000000" pitchFamily="65" charset="-120"/>
              </a:rPr>
              <a:t>依其操作感染風險區分為生物安全四等級；其屬動物實驗及研究者，區分為動物生物安全四等級。實驗室生物安全等級與操作規範、人員防護裝備及安全設備、設施等相關事項，由中央主管機關定</a:t>
            </a:r>
            <a:r>
              <a:rPr lang="zh-TW" altLang="en-US" sz="2800" b="1" kern="0" dirty="0" smtClean="0">
                <a:latin typeface="+mn-lt"/>
                <a:ea typeface="標楷體" panose="03000509000000000000" pitchFamily="65" charset="-120"/>
              </a:rPr>
              <a:t>之。</a:t>
            </a:r>
            <a:endParaRPr lang="en-US" altLang="zh-TW" sz="2800" b="1" kern="0" dirty="0" smtClean="0">
              <a:latin typeface="+mn-lt"/>
              <a:ea typeface="標楷體" panose="03000509000000000000" pitchFamily="65" charset="-120"/>
            </a:endParaRPr>
          </a:p>
          <a:p>
            <a:pPr marL="900113" lvl="1">
              <a:lnSpc>
                <a:spcPct val="110000"/>
              </a:lnSpc>
              <a:spcBef>
                <a:spcPct val="20000"/>
              </a:spcBef>
            </a:pPr>
            <a:r>
              <a:rPr lang="en-US" altLang="zh-TW" sz="2400" kern="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0" dirty="0" smtClean="0">
                <a:latin typeface="Times New Roman" panose="02020603050405020304" pitchFamily="18" charset="0"/>
                <a:ea typeface="標楷體" panose="03000509000000000000" pitchFamily="65" charset="-120"/>
                <a:cs typeface="Times New Roman" panose="02020603050405020304" pitchFamily="18" charset="0"/>
              </a:rPr>
              <a:t>網頁：</a:t>
            </a:r>
            <a:r>
              <a:rPr lang="en-US" altLang="zh-TW" sz="2400" kern="0" dirty="0" smtClean="0">
                <a:latin typeface="Times New Roman" panose="02020603050405020304" pitchFamily="18" charset="0"/>
                <a:ea typeface="標楷體" panose="03000509000000000000" pitchFamily="65" charset="-120"/>
                <a:cs typeface="Times New Roman" panose="02020603050405020304" pitchFamily="18" charset="0"/>
              </a:rPr>
              <a:t> http</a:t>
            </a:r>
            <a:r>
              <a:rPr lang="en-US" altLang="zh-TW" sz="2400" kern="0" dirty="0">
                <a:latin typeface="Times New Roman" panose="02020603050405020304" pitchFamily="18" charset="0"/>
                <a:ea typeface="標楷體" panose="03000509000000000000" pitchFamily="65" charset="-120"/>
                <a:cs typeface="Times New Roman" panose="02020603050405020304" pitchFamily="18" charset="0"/>
              </a:rPr>
              <a:t>://www.cdc.gov.tw/professional/info.aspx?treeid=beac9c103df952c4&amp;nowtreeid=D541F7CBE586397A&amp;tid=FE748BF304AB8DB4)</a:t>
            </a:r>
            <a:endParaRPr lang="zh-TW" altLang="en-US" sz="2400" kern="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標題 5"/>
          <p:cNvSpPr txBox="1">
            <a:spLocks/>
          </p:cNvSpPr>
          <p:nvPr/>
        </p:nvSpPr>
        <p:spPr bwMode="auto">
          <a:xfrm>
            <a:off x="321085" y="116632"/>
            <a:ext cx="8228371"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zh-TW" altLang="en-US" sz="4000" b="1" kern="0" dirty="0" smtClean="0">
                <a:solidFill>
                  <a:srgbClr val="CC0000"/>
                </a:solidFill>
                <a:latin typeface="+mj-lt"/>
                <a:ea typeface="標楷體" panose="03000509000000000000" pitchFamily="65" charset="-120"/>
                <a:cs typeface="+mj-cs"/>
              </a:rPr>
              <a:t>實驗室之生物安全等級 </a:t>
            </a:r>
          </a:p>
        </p:txBody>
      </p:sp>
    </p:spTree>
    <p:extLst>
      <p:ext uri="{BB962C8B-B14F-4D97-AF65-F5344CB8AC3E}">
        <p14:creationId xmlns:p14="http://schemas.microsoft.com/office/powerpoint/2010/main" val="1969625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7509048" y="6237312"/>
            <a:ext cx="2895600" cy="365125"/>
          </a:xfrm>
        </p:spPr>
        <p:txBody>
          <a:bodyPr/>
          <a:lstStyle/>
          <a:p>
            <a:pPr>
              <a:defRPr/>
            </a:pPr>
            <a:fld id="{415FC116-66E6-427C-8C9C-327EB44041DD}" type="slidenum">
              <a:rPr lang="en-US" altLang="zh-TW" smtClean="0"/>
              <a:pPr>
                <a:defRPr/>
              </a:pPr>
              <a:t>37</a:t>
            </a:fld>
            <a:endParaRPr lang="en-US" altLang="zh-TW" dirty="0"/>
          </a:p>
        </p:txBody>
      </p:sp>
      <p:sp>
        <p:nvSpPr>
          <p:cNvPr id="3" name="文字方塊 2"/>
          <p:cNvSpPr txBox="1"/>
          <p:nvPr/>
        </p:nvSpPr>
        <p:spPr>
          <a:xfrm>
            <a:off x="467544" y="1988840"/>
            <a:ext cx="7920880" cy="2677656"/>
          </a:xfrm>
          <a:prstGeom prst="rect">
            <a:avLst/>
          </a:prstGeom>
          <a:noFill/>
        </p:spPr>
        <p:txBody>
          <a:bodyPr wrap="square" rtlCol="0">
            <a:spAutoFit/>
          </a:bodyPr>
          <a:lstStyle/>
          <a:p>
            <a:r>
              <a:rPr lang="en-US" altLang="zh-TW" sz="2800" b="1" kern="0" dirty="0" smtClean="0">
                <a:latin typeface="+mn-lt"/>
                <a:ea typeface="標楷體" panose="03000509000000000000" pitchFamily="65" charset="-120"/>
              </a:rPr>
              <a:t>(</a:t>
            </a:r>
            <a:r>
              <a:rPr lang="zh-TW" altLang="en-US" sz="2800" b="1" kern="0" dirty="0" smtClean="0">
                <a:latin typeface="+mn-lt"/>
                <a:ea typeface="標楷體" panose="03000509000000000000" pitchFamily="65" charset="-120"/>
              </a:rPr>
              <a:t>一</a:t>
            </a:r>
            <a:r>
              <a:rPr lang="en-US" altLang="zh-TW" sz="2800" b="1" kern="0" dirty="0" smtClean="0">
                <a:latin typeface="+mn-lt"/>
                <a:ea typeface="標楷體" panose="03000509000000000000" pitchFamily="65" charset="-120"/>
              </a:rPr>
              <a:t>) </a:t>
            </a:r>
            <a:r>
              <a:rPr lang="zh-TW" altLang="en-US" sz="2800" b="1" kern="0" dirty="0" smtClean="0">
                <a:latin typeface="+mn-lt"/>
                <a:ea typeface="標楷體" panose="03000509000000000000" pitchFamily="65" charset="-120"/>
              </a:rPr>
              <a:t>生物安全第一等級</a:t>
            </a:r>
            <a:r>
              <a:rPr lang="en-US" altLang="zh-TW" sz="2800" b="1" kern="0" dirty="0" smtClean="0">
                <a:latin typeface="+mn-lt"/>
                <a:ea typeface="標楷體" panose="03000509000000000000" pitchFamily="65" charset="-120"/>
              </a:rPr>
              <a:t>(</a:t>
            </a:r>
            <a:r>
              <a:rPr lang="en-US" altLang="zh-TW" sz="2800" b="1" kern="0" dirty="0" smtClean="0">
                <a:latin typeface="Times New Roman" pitchFamily="18" charset="0"/>
                <a:ea typeface="標楷體" panose="03000509000000000000" pitchFamily="65" charset="-120"/>
                <a:cs typeface="Times New Roman" pitchFamily="18" charset="0"/>
              </a:rPr>
              <a:t>BSL-1</a:t>
            </a:r>
            <a:r>
              <a:rPr lang="en-US" altLang="zh-TW" sz="2800" b="1" kern="0" dirty="0" smtClean="0">
                <a:latin typeface="+mn-lt"/>
                <a:ea typeface="標楷體" panose="03000509000000000000" pitchFamily="65" charset="-120"/>
              </a:rPr>
              <a:t>)</a:t>
            </a:r>
            <a:r>
              <a:rPr lang="zh-TW" altLang="en-US" sz="2800" b="1" kern="0" dirty="0" smtClean="0">
                <a:latin typeface="+mn-lt"/>
                <a:ea typeface="標楷體" panose="03000509000000000000" pitchFamily="65" charset="-120"/>
              </a:rPr>
              <a:t>實驗室：主要使用於操作已知不會造成人類疾病之感染性生物材料。</a:t>
            </a:r>
            <a:endParaRPr lang="en-US" altLang="zh-TW" sz="2800" b="1" kern="0" dirty="0" smtClean="0">
              <a:latin typeface="+mn-lt"/>
              <a:ea typeface="標楷體" panose="03000509000000000000" pitchFamily="65" charset="-120"/>
            </a:endParaRPr>
          </a:p>
          <a:p>
            <a:endParaRPr lang="zh-TW" altLang="en-US" sz="2800" b="1" kern="0" dirty="0" smtClean="0">
              <a:latin typeface="+mn-lt"/>
              <a:ea typeface="標楷體" panose="03000509000000000000" pitchFamily="65" charset="-120"/>
            </a:endParaRPr>
          </a:p>
          <a:p>
            <a:r>
              <a:rPr lang="en-US" altLang="zh-TW" sz="2800" b="1" kern="0" dirty="0" smtClean="0">
                <a:latin typeface="+mn-lt"/>
                <a:ea typeface="標楷體" panose="03000509000000000000" pitchFamily="65" charset="-120"/>
              </a:rPr>
              <a:t>(</a:t>
            </a:r>
            <a:r>
              <a:rPr lang="zh-TW" altLang="en-US" sz="2800" b="1" kern="0" dirty="0" smtClean="0">
                <a:latin typeface="+mn-lt"/>
                <a:ea typeface="標楷體" panose="03000509000000000000" pitchFamily="65" charset="-120"/>
              </a:rPr>
              <a:t>二</a:t>
            </a:r>
            <a:r>
              <a:rPr lang="en-US" altLang="zh-TW" sz="2800" b="1" kern="0" dirty="0" smtClean="0">
                <a:latin typeface="+mn-lt"/>
                <a:ea typeface="標楷體" panose="03000509000000000000" pitchFamily="65" charset="-120"/>
              </a:rPr>
              <a:t>) </a:t>
            </a:r>
            <a:r>
              <a:rPr lang="zh-TW" altLang="en-US" sz="2800" b="1" kern="0" dirty="0" smtClean="0">
                <a:latin typeface="+mn-lt"/>
                <a:ea typeface="標楷體" panose="03000509000000000000" pitchFamily="65" charset="-120"/>
              </a:rPr>
              <a:t>生物安全第二等級</a:t>
            </a:r>
            <a:r>
              <a:rPr lang="en-US" altLang="zh-TW" sz="2800" b="1" kern="0" dirty="0" smtClean="0">
                <a:latin typeface="+mn-lt"/>
                <a:ea typeface="標楷體" panose="03000509000000000000" pitchFamily="65" charset="-120"/>
              </a:rPr>
              <a:t>(</a:t>
            </a:r>
            <a:r>
              <a:rPr lang="en-US" altLang="zh-TW" sz="2800" b="1" kern="0" dirty="0" smtClean="0">
                <a:latin typeface="Times New Roman" pitchFamily="18" charset="0"/>
                <a:ea typeface="標楷體" panose="03000509000000000000" pitchFamily="65" charset="-120"/>
                <a:cs typeface="Times New Roman" pitchFamily="18" charset="0"/>
              </a:rPr>
              <a:t>BSL-2</a:t>
            </a:r>
            <a:r>
              <a:rPr lang="en-US" altLang="zh-TW" sz="2800" b="1" kern="0" dirty="0" smtClean="0">
                <a:latin typeface="+mn-lt"/>
                <a:ea typeface="標楷體" panose="03000509000000000000" pitchFamily="65" charset="-120"/>
              </a:rPr>
              <a:t>)</a:t>
            </a:r>
            <a:r>
              <a:rPr lang="zh-TW" altLang="en-US" sz="2800" b="1" kern="0" dirty="0" smtClean="0">
                <a:latin typeface="+mn-lt"/>
                <a:ea typeface="標楷體" panose="03000509000000000000" pitchFamily="65" charset="-120"/>
              </a:rPr>
              <a:t>實驗室</a:t>
            </a:r>
            <a:r>
              <a:rPr lang="zh-TW" altLang="en-US" sz="2800" b="1" kern="0" dirty="0">
                <a:latin typeface="+mn-lt"/>
                <a:ea typeface="標楷體" panose="03000509000000000000" pitchFamily="65" charset="-120"/>
              </a:rPr>
              <a:t>：主要使用於操作造成人類疾病之感染性生物材料。</a:t>
            </a:r>
            <a:endParaRPr lang="en-US" altLang="zh-TW" sz="2800" b="1" kern="0" dirty="0" smtClean="0">
              <a:latin typeface="+mn-lt"/>
              <a:ea typeface="標楷體" panose="03000509000000000000" pitchFamily="65" charset="-120"/>
            </a:endParaRPr>
          </a:p>
          <a:p>
            <a:endParaRPr lang="en-US" altLang="zh-TW" sz="2800" b="1" kern="0" dirty="0" smtClean="0">
              <a:latin typeface="+mn-lt"/>
              <a:ea typeface="標楷體" panose="03000509000000000000" pitchFamily="65" charset="-120"/>
            </a:endParaRPr>
          </a:p>
        </p:txBody>
      </p:sp>
      <p:sp>
        <p:nvSpPr>
          <p:cNvPr id="4" name="標題 5"/>
          <p:cNvSpPr txBox="1">
            <a:spLocks/>
          </p:cNvSpPr>
          <p:nvPr/>
        </p:nvSpPr>
        <p:spPr bwMode="auto">
          <a:xfrm>
            <a:off x="251520" y="404664"/>
            <a:ext cx="8228371"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zh-TW" altLang="en-US" sz="4000" b="1" kern="0" dirty="0" smtClean="0">
                <a:solidFill>
                  <a:srgbClr val="CC0000"/>
                </a:solidFill>
                <a:latin typeface="+mj-lt"/>
                <a:ea typeface="標楷體" panose="03000509000000000000" pitchFamily="65" charset="-120"/>
                <a:cs typeface="+mj-cs"/>
              </a:rPr>
              <a:t>實驗室之生物安全等級 </a:t>
            </a:r>
          </a:p>
        </p:txBody>
      </p:sp>
    </p:spTree>
    <p:extLst>
      <p:ext uri="{BB962C8B-B14F-4D97-AF65-F5344CB8AC3E}">
        <p14:creationId xmlns:p14="http://schemas.microsoft.com/office/powerpoint/2010/main" val="2866406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7452320" y="6237312"/>
            <a:ext cx="2895600" cy="365125"/>
          </a:xfrm>
        </p:spPr>
        <p:txBody>
          <a:bodyPr/>
          <a:lstStyle/>
          <a:p>
            <a:pPr>
              <a:defRPr/>
            </a:pPr>
            <a:fld id="{415FC116-66E6-427C-8C9C-327EB44041DD}" type="slidenum">
              <a:rPr lang="en-US" altLang="zh-TW" smtClean="0"/>
              <a:pPr>
                <a:defRPr/>
              </a:pPr>
              <a:t>38</a:t>
            </a:fld>
            <a:endParaRPr lang="en-US" altLang="zh-TW" dirty="0"/>
          </a:p>
        </p:txBody>
      </p:sp>
      <p:sp>
        <p:nvSpPr>
          <p:cNvPr id="3" name="文字方塊 2"/>
          <p:cNvSpPr txBox="1"/>
          <p:nvPr/>
        </p:nvSpPr>
        <p:spPr>
          <a:xfrm>
            <a:off x="755576" y="1700808"/>
            <a:ext cx="7488832" cy="3539430"/>
          </a:xfrm>
          <a:prstGeom prst="rect">
            <a:avLst/>
          </a:prstGeom>
          <a:noFill/>
        </p:spPr>
        <p:txBody>
          <a:bodyPr wrap="square" rtlCol="0">
            <a:spAutoFit/>
          </a:bodyPr>
          <a:lstStyle/>
          <a:p>
            <a:endParaRPr lang="en-US" altLang="zh-TW" sz="2800" b="1" kern="0" dirty="0" smtClean="0">
              <a:latin typeface="+mn-lt"/>
              <a:ea typeface="標楷體" panose="03000509000000000000" pitchFamily="65" charset="-120"/>
            </a:endParaRPr>
          </a:p>
          <a:p>
            <a:r>
              <a:rPr lang="en-US" altLang="zh-TW" sz="2800" b="1" kern="0" dirty="0" smtClean="0">
                <a:latin typeface="+mn-lt"/>
                <a:ea typeface="標楷體" panose="03000509000000000000" pitchFamily="65" charset="-120"/>
              </a:rPr>
              <a:t>(</a:t>
            </a:r>
            <a:r>
              <a:rPr lang="zh-TW" altLang="en-US" sz="2800" b="1" kern="0" dirty="0" smtClean="0">
                <a:latin typeface="+mn-lt"/>
                <a:ea typeface="標楷體" panose="03000509000000000000" pitchFamily="65" charset="-120"/>
              </a:rPr>
              <a:t>三</a:t>
            </a:r>
            <a:r>
              <a:rPr lang="en-US" altLang="zh-TW" sz="2800" b="1" kern="0" dirty="0" smtClean="0">
                <a:latin typeface="+mn-lt"/>
                <a:ea typeface="標楷體" panose="03000509000000000000" pitchFamily="65" charset="-120"/>
              </a:rPr>
              <a:t>) </a:t>
            </a:r>
            <a:r>
              <a:rPr lang="zh-TW" altLang="en-US" sz="2800" b="1" kern="0" dirty="0" smtClean="0">
                <a:latin typeface="+mn-lt"/>
                <a:ea typeface="標楷體" panose="03000509000000000000" pitchFamily="65" charset="-120"/>
              </a:rPr>
              <a:t>生物安全第三等級</a:t>
            </a:r>
            <a:r>
              <a:rPr lang="en-US" altLang="zh-TW" sz="2800" b="1" kern="0" dirty="0" smtClean="0">
                <a:latin typeface="+mn-lt"/>
                <a:ea typeface="標楷體" panose="03000509000000000000" pitchFamily="65" charset="-120"/>
              </a:rPr>
              <a:t>(</a:t>
            </a:r>
            <a:r>
              <a:rPr lang="en-US" altLang="zh-TW" sz="2800" b="1" kern="0" dirty="0" smtClean="0">
                <a:latin typeface="Times New Roman" pitchFamily="18" charset="0"/>
                <a:ea typeface="標楷體" panose="03000509000000000000" pitchFamily="65" charset="-120"/>
                <a:cs typeface="Times New Roman" pitchFamily="18" charset="0"/>
              </a:rPr>
              <a:t>BSL-3</a:t>
            </a:r>
            <a:r>
              <a:rPr lang="en-US" altLang="zh-TW" sz="2800" b="1" kern="0" dirty="0" smtClean="0">
                <a:latin typeface="+mn-lt"/>
                <a:ea typeface="標楷體" panose="03000509000000000000" pitchFamily="65" charset="-120"/>
              </a:rPr>
              <a:t>)</a:t>
            </a:r>
            <a:r>
              <a:rPr lang="zh-TW" altLang="en-US" sz="2800" b="1" kern="0" dirty="0" smtClean="0">
                <a:latin typeface="+mn-lt"/>
                <a:ea typeface="標楷體" panose="03000509000000000000" pitchFamily="65" charset="-120"/>
              </a:rPr>
              <a:t>實驗室</a:t>
            </a:r>
            <a:r>
              <a:rPr lang="zh-TW" altLang="en-US" sz="2800" b="1" kern="0" dirty="0">
                <a:latin typeface="+mn-lt"/>
                <a:ea typeface="標楷體" panose="03000509000000000000" pitchFamily="65" charset="-120"/>
              </a:rPr>
              <a:t>：主要使用於操作造成人類嚴重或潛在致命疾病之感染性生物材料</a:t>
            </a:r>
            <a:r>
              <a:rPr lang="zh-TW" altLang="en-US" sz="2800" b="1" kern="0" dirty="0" smtClean="0">
                <a:latin typeface="+mn-lt"/>
                <a:ea typeface="標楷體" panose="03000509000000000000" pitchFamily="65" charset="-120"/>
              </a:rPr>
              <a:t>。</a:t>
            </a:r>
            <a:endParaRPr lang="en-US" altLang="zh-TW" sz="2800" b="1" kern="0" dirty="0" smtClean="0">
              <a:latin typeface="+mn-lt"/>
              <a:ea typeface="標楷體" panose="03000509000000000000" pitchFamily="65" charset="-120"/>
            </a:endParaRPr>
          </a:p>
          <a:p>
            <a:endParaRPr lang="zh-TW" altLang="en-US" sz="2800" b="1" kern="0" dirty="0" smtClean="0">
              <a:latin typeface="+mn-lt"/>
              <a:ea typeface="標楷體" panose="03000509000000000000" pitchFamily="65" charset="-120"/>
            </a:endParaRPr>
          </a:p>
          <a:p>
            <a:r>
              <a:rPr lang="en-US" altLang="zh-TW" sz="2800" b="1" kern="0" dirty="0" smtClean="0">
                <a:latin typeface="+mn-lt"/>
                <a:ea typeface="標楷體" panose="03000509000000000000" pitchFamily="65" charset="-120"/>
              </a:rPr>
              <a:t>(</a:t>
            </a:r>
            <a:r>
              <a:rPr lang="zh-TW" altLang="en-US" sz="2800" b="1" kern="0" dirty="0" smtClean="0">
                <a:latin typeface="+mn-lt"/>
                <a:ea typeface="標楷體" panose="03000509000000000000" pitchFamily="65" charset="-120"/>
              </a:rPr>
              <a:t>四</a:t>
            </a:r>
            <a:r>
              <a:rPr lang="en-US" altLang="zh-TW" sz="2800" b="1" kern="0" dirty="0" smtClean="0">
                <a:latin typeface="+mn-lt"/>
                <a:ea typeface="標楷體" panose="03000509000000000000" pitchFamily="65" charset="-120"/>
              </a:rPr>
              <a:t>) </a:t>
            </a:r>
            <a:r>
              <a:rPr lang="zh-TW" altLang="en-US" sz="2800" b="1" kern="0" dirty="0" smtClean="0">
                <a:latin typeface="+mn-lt"/>
                <a:ea typeface="標楷體" panose="03000509000000000000" pitchFamily="65" charset="-120"/>
              </a:rPr>
              <a:t>生物安全第四等級</a:t>
            </a:r>
            <a:r>
              <a:rPr lang="en-US" altLang="zh-TW" sz="2800" b="1" kern="0" dirty="0" smtClean="0">
                <a:latin typeface="+mn-lt"/>
                <a:ea typeface="標楷體" panose="03000509000000000000" pitchFamily="65" charset="-120"/>
              </a:rPr>
              <a:t>(</a:t>
            </a:r>
            <a:r>
              <a:rPr lang="en-US" altLang="zh-TW" sz="2800" b="1" kern="0" dirty="0" smtClean="0">
                <a:latin typeface="Times New Roman" pitchFamily="18" charset="0"/>
                <a:ea typeface="標楷體" panose="03000509000000000000" pitchFamily="65" charset="-120"/>
                <a:cs typeface="Times New Roman" pitchFamily="18" charset="0"/>
              </a:rPr>
              <a:t>BSL-4</a:t>
            </a:r>
            <a:r>
              <a:rPr lang="en-US" altLang="zh-TW" sz="2800" b="1" kern="0" dirty="0" smtClean="0">
                <a:latin typeface="+mn-lt"/>
                <a:ea typeface="標楷體" panose="03000509000000000000" pitchFamily="65" charset="-120"/>
              </a:rPr>
              <a:t>)</a:t>
            </a:r>
            <a:r>
              <a:rPr lang="zh-TW" altLang="en-US" sz="2800" b="1" kern="0" dirty="0" smtClean="0">
                <a:latin typeface="+mn-lt"/>
                <a:ea typeface="標楷體" panose="03000509000000000000" pitchFamily="65" charset="-120"/>
              </a:rPr>
              <a:t>實驗室</a:t>
            </a:r>
            <a:r>
              <a:rPr lang="zh-TW" altLang="en-US" sz="2800" b="1" kern="0" dirty="0">
                <a:latin typeface="+mn-lt"/>
                <a:ea typeface="標楷體" panose="03000509000000000000" pitchFamily="65" charset="-120"/>
              </a:rPr>
              <a:t>：主要使用於操作造成人類嚴重致命疾病且無疫苗或治療方法之感染性生物材料。</a:t>
            </a:r>
            <a:endParaRPr lang="zh-TW" altLang="en-US" sz="2800" b="1" kern="0" dirty="0" smtClean="0">
              <a:latin typeface="+mn-lt"/>
              <a:ea typeface="標楷體" panose="03000509000000000000" pitchFamily="65" charset="-120"/>
            </a:endParaRPr>
          </a:p>
        </p:txBody>
      </p:sp>
      <p:sp>
        <p:nvSpPr>
          <p:cNvPr id="4" name="標題 5"/>
          <p:cNvSpPr txBox="1">
            <a:spLocks/>
          </p:cNvSpPr>
          <p:nvPr/>
        </p:nvSpPr>
        <p:spPr bwMode="auto">
          <a:xfrm>
            <a:off x="251520" y="332656"/>
            <a:ext cx="8228371" cy="865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zh-TW" altLang="en-US" sz="4000" b="1" kern="0" dirty="0" smtClean="0">
                <a:solidFill>
                  <a:srgbClr val="CC0000"/>
                </a:solidFill>
                <a:latin typeface="+mj-lt"/>
                <a:ea typeface="標楷體" panose="03000509000000000000" pitchFamily="65" charset="-120"/>
                <a:cs typeface="+mj-cs"/>
              </a:rPr>
              <a:t>實驗室之生物安全等級 </a:t>
            </a:r>
          </a:p>
        </p:txBody>
      </p:sp>
    </p:spTree>
    <p:extLst>
      <p:ext uri="{BB962C8B-B14F-4D97-AF65-F5344CB8AC3E}">
        <p14:creationId xmlns:p14="http://schemas.microsoft.com/office/powerpoint/2010/main" val="3218528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idx="4294967295"/>
          </p:nvPr>
        </p:nvSpPr>
        <p:spPr/>
        <p:txBody>
          <a:bodyPr/>
          <a:lstStyle/>
          <a:p>
            <a:r>
              <a:rPr lang="zh-TW" altLang="en-US" sz="4000" smtClean="0"/>
              <a:t>生物安全等級、生物危害標識</a:t>
            </a:r>
          </a:p>
        </p:txBody>
      </p:sp>
      <p:pic>
        <p:nvPicPr>
          <p:cNvPr id="53252" name="圖片 4"/>
          <p:cNvPicPr>
            <a:picLocks noChangeAspect="1"/>
          </p:cNvPicPr>
          <p:nvPr/>
        </p:nvPicPr>
        <p:blipFill>
          <a:blip r:embed="rId3" cstate="print"/>
          <a:srcRect/>
          <a:stretch>
            <a:fillRect/>
          </a:stretch>
        </p:blipFill>
        <p:spPr bwMode="auto">
          <a:xfrm>
            <a:off x="6734056" y="2930836"/>
            <a:ext cx="2218403" cy="3117850"/>
          </a:xfrm>
          <a:prstGeom prst="rect">
            <a:avLst/>
          </a:prstGeom>
          <a:noFill/>
          <a:ln w="9525">
            <a:noFill/>
            <a:miter lim="800000"/>
            <a:headEnd/>
            <a:tailEnd/>
          </a:ln>
        </p:spPr>
      </p:pic>
      <p:pic>
        <p:nvPicPr>
          <p:cNvPr id="53253" name="圖片 5"/>
          <p:cNvPicPr>
            <a:picLocks noChangeAspect="1"/>
          </p:cNvPicPr>
          <p:nvPr/>
        </p:nvPicPr>
        <p:blipFill>
          <a:blip r:embed="rId4" cstate="print"/>
          <a:srcRect/>
          <a:stretch>
            <a:fillRect/>
          </a:stretch>
        </p:blipFill>
        <p:spPr bwMode="auto">
          <a:xfrm>
            <a:off x="46089" y="2003426"/>
            <a:ext cx="2298290" cy="3482975"/>
          </a:xfrm>
          <a:prstGeom prst="rect">
            <a:avLst/>
          </a:prstGeom>
          <a:noFill/>
          <a:ln w="9525">
            <a:noFill/>
            <a:miter lim="800000"/>
            <a:headEnd/>
            <a:tailEnd/>
          </a:ln>
        </p:spPr>
      </p:pic>
      <p:pic>
        <p:nvPicPr>
          <p:cNvPr id="53254" name="圖片 6"/>
          <p:cNvPicPr>
            <a:picLocks noChangeAspect="1"/>
          </p:cNvPicPr>
          <p:nvPr/>
        </p:nvPicPr>
        <p:blipFill>
          <a:blip r:embed="rId5" cstate="print"/>
          <a:srcRect/>
          <a:stretch>
            <a:fillRect/>
          </a:stretch>
        </p:blipFill>
        <p:spPr bwMode="auto">
          <a:xfrm>
            <a:off x="2514908" y="2564904"/>
            <a:ext cx="2144661" cy="3478213"/>
          </a:xfrm>
          <a:prstGeom prst="rect">
            <a:avLst/>
          </a:prstGeom>
          <a:noFill/>
          <a:ln w="9525">
            <a:noFill/>
            <a:miter lim="800000"/>
            <a:headEnd/>
            <a:tailEnd/>
          </a:ln>
        </p:spPr>
      </p:pic>
      <p:pic>
        <p:nvPicPr>
          <p:cNvPr id="53255" name="圖片 7"/>
          <p:cNvPicPr>
            <a:picLocks noChangeAspect="1"/>
          </p:cNvPicPr>
          <p:nvPr/>
        </p:nvPicPr>
        <p:blipFill>
          <a:blip r:embed="rId6" cstate="print"/>
          <a:srcRect/>
          <a:stretch>
            <a:fillRect/>
          </a:stretch>
        </p:blipFill>
        <p:spPr bwMode="auto">
          <a:xfrm>
            <a:off x="4716412" y="2017713"/>
            <a:ext cx="2006395" cy="3452812"/>
          </a:xfrm>
          <a:prstGeom prst="rect">
            <a:avLst/>
          </a:prstGeom>
          <a:noFill/>
          <a:ln w="9525">
            <a:noFill/>
            <a:miter lim="800000"/>
            <a:headEnd/>
            <a:tailEnd/>
          </a:ln>
        </p:spPr>
      </p:pic>
      <p:sp>
        <p:nvSpPr>
          <p:cNvPr id="9" name="AutoShape 10"/>
          <p:cNvSpPr>
            <a:spLocks noChangeArrowheads="1"/>
          </p:cNvSpPr>
          <p:nvPr/>
        </p:nvSpPr>
        <p:spPr bwMode="auto">
          <a:xfrm>
            <a:off x="6831884" y="1125538"/>
            <a:ext cx="2404294" cy="1771650"/>
          </a:xfrm>
          <a:prstGeom prst="irregularSeal1">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pPr algn="ctr">
              <a:defRPr/>
            </a:pPr>
            <a:r>
              <a:rPr lang="zh-TW" altLang="en-US" sz="3200" dirty="0">
                <a:latin typeface="標楷體" panose="03000509000000000000" pitchFamily="65" charset="-120"/>
                <a:ea typeface="標楷體" panose="03000509000000000000" pitchFamily="65" charset="-120"/>
              </a:rPr>
              <a:t>範例</a:t>
            </a:r>
          </a:p>
        </p:txBody>
      </p:sp>
      <p:sp>
        <p:nvSpPr>
          <p:cNvPr id="8" name="投影片編號版面配置區 7"/>
          <p:cNvSpPr>
            <a:spLocks noGrp="1"/>
          </p:cNvSpPr>
          <p:nvPr>
            <p:ph type="sldNum" sz="quarter" idx="11"/>
          </p:nvPr>
        </p:nvSpPr>
        <p:spPr>
          <a:xfrm>
            <a:off x="7524328" y="6309320"/>
            <a:ext cx="2895600" cy="365125"/>
          </a:xfrm>
        </p:spPr>
        <p:txBody>
          <a:bodyPr/>
          <a:lstStyle/>
          <a:p>
            <a:pPr>
              <a:defRPr/>
            </a:pPr>
            <a:fld id="{415FC116-66E6-427C-8C9C-327EB44041DD}" type="slidenum">
              <a:rPr lang="en-US" altLang="zh-TW" smtClean="0"/>
              <a:pPr>
                <a:defRPr/>
              </a:pPr>
              <a:t>39</a:t>
            </a:fld>
            <a:endParaRPr lang="en-US" altLang="zh-TW"/>
          </a:p>
        </p:txBody>
      </p:sp>
    </p:spTree>
    <p:extLst>
      <p:ext uri="{BB962C8B-B14F-4D97-AF65-F5344CB8AC3E}">
        <p14:creationId xmlns:p14="http://schemas.microsoft.com/office/powerpoint/2010/main" val="677111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492896"/>
            <a:ext cx="8229600" cy="1143000"/>
          </a:xfrm>
        </p:spPr>
        <p:txBody>
          <a:bodyPr/>
          <a:lstStyle/>
          <a:p>
            <a:pPr indent="631825" eaLnBrk="1" hangingPunct="1">
              <a:lnSpc>
                <a:spcPct val="125000"/>
              </a:lnSpc>
            </a:pPr>
            <a:r>
              <a:rPr lang="zh-TW" altLang="en-US" dirty="0" smtClean="0"/>
              <a:t>壹、生物簡介</a:t>
            </a:r>
          </a:p>
        </p:txBody>
      </p:sp>
      <p:sp>
        <p:nvSpPr>
          <p:cNvPr id="3" name="投影片編號版面配置區 2"/>
          <p:cNvSpPr>
            <a:spLocks noGrp="1"/>
          </p:cNvSpPr>
          <p:nvPr>
            <p:ph type="sldNum" sz="quarter" idx="11"/>
          </p:nvPr>
        </p:nvSpPr>
        <p:spPr>
          <a:xfrm>
            <a:off x="7437040" y="6237312"/>
            <a:ext cx="2895600" cy="365125"/>
          </a:xfrm>
        </p:spPr>
        <p:txBody>
          <a:bodyPr/>
          <a:lstStyle/>
          <a:p>
            <a:pPr>
              <a:defRPr/>
            </a:pPr>
            <a:fld id="{3AB412C4-39DC-4731-8DCF-8D6E6FCF203A}" type="slidenum">
              <a:rPr lang="en-US" altLang="zh-TW" smtClean="0"/>
              <a:pPr>
                <a:defRPr/>
              </a:pPr>
              <a:t>4</a:t>
            </a:fld>
            <a:endParaRPr lang="en-US" altLang="zh-TW" dirty="0"/>
          </a:p>
        </p:txBody>
      </p:sp>
    </p:spTree>
    <p:extLst>
      <p:ext uri="{BB962C8B-B14F-4D97-AF65-F5344CB8AC3E}">
        <p14:creationId xmlns:p14="http://schemas.microsoft.com/office/powerpoint/2010/main" val="24437414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zh-TW" altLang="en-US" smtClean="0"/>
              <a:t>生物材料、實驗室安全等級區分</a:t>
            </a:r>
          </a:p>
        </p:txBody>
      </p:sp>
      <p:sp>
        <p:nvSpPr>
          <p:cNvPr id="47107" name="Rectangle 3"/>
          <p:cNvSpPr>
            <a:spLocks noGrp="1"/>
          </p:cNvSpPr>
          <p:nvPr>
            <p:ph type="body" idx="1"/>
          </p:nvPr>
        </p:nvSpPr>
        <p:spPr>
          <a:xfrm>
            <a:off x="457815" y="1600201"/>
            <a:ext cx="8434234" cy="4525963"/>
          </a:xfrm>
        </p:spPr>
        <p:txBody>
          <a:bodyPr/>
          <a:lstStyle/>
          <a:p>
            <a:pPr>
              <a:spcBef>
                <a:spcPct val="0"/>
              </a:spcBef>
            </a:pPr>
            <a:r>
              <a:rPr lang="zh-TW" altLang="en-US" b="1" dirty="0" smtClean="0">
                <a:latin typeface="標楷體" pitchFamily="65" charset="-120"/>
              </a:rPr>
              <a:t>病原微生物危險群所造成之危害程度</a:t>
            </a:r>
          </a:p>
          <a:p>
            <a:pPr>
              <a:spcBef>
                <a:spcPct val="0"/>
              </a:spcBef>
              <a:buFont typeface="Arial" charset="0"/>
              <a:buNone/>
            </a:pPr>
            <a:r>
              <a:rPr lang="en-US" altLang="zh-TW" b="1" dirty="0" smtClean="0">
                <a:latin typeface="標楷體" pitchFamily="65" charset="-120"/>
              </a:rPr>
              <a:t>  </a:t>
            </a:r>
            <a:r>
              <a:rPr lang="en-US" altLang="zh-TW" b="1" dirty="0" smtClean="0">
                <a:latin typeface="Times New Roman" pitchFamily="18" charset="0"/>
                <a:cs typeface="Times New Roman" pitchFamily="18" charset="0"/>
              </a:rPr>
              <a:t>RG4 ＞ RG3 ＞ RG2 ＞ RG</a:t>
            </a:r>
            <a:r>
              <a:rPr lang="en-US" altLang="zh-TW" b="1" dirty="0" smtClean="0"/>
              <a:t>1</a:t>
            </a:r>
          </a:p>
          <a:p>
            <a:pPr>
              <a:spcBef>
                <a:spcPct val="40000"/>
              </a:spcBef>
            </a:pPr>
            <a:r>
              <a:rPr lang="zh-TW" altLang="en-US" b="1" dirty="0" smtClean="0"/>
              <a:t>物理性防護(</a:t>
            </a:r>
            <a:r>
              <a:rPr lang="en-US" altLang="zh-TW" b="1" dirty="0" smtClean="0">
                <a:latin typeface="Times New Roman" pitchFamily="18" charset="0"/>
                <a:cs typeface="Times New Roman" pitchFamily="18" charset="0"/>
              </a:rPr>
              <a:t>Physical containment</a:t>
            </a:r>
            <a:r>
              <a:rPr lang="en-US" altLang="zh-TW" b="1" dirty="0" smtClean="0"/>
              <a:t>)</a:t>
            </a:r>
            <a:endParaRPr lang="zh-TW" altLang="en-US" b="1" dirty="0" smtClean="0"/>
          </a:p>
          <a:p>
            <a:pPr>
              <a:buFont typeface="Arial" charset="0"/>
              <a:buNone/>
            </a:pPr>
            <a:r>
              <a:rPr lang="en-US" altLang="zh-TW" b="1" dirty="0" smtClean="0"/>
              <a:t>    </a:t>
            </a:r>
            <a:r>
              <a:rPr lang="en-US" altLang="zh-TW" b="1" dirty="0" smtClean="0">
                <a:latin typeface="Times New Roman" pitchFamily="18" charset="0"/>
                <a:cs typeface="Times New Roman" pitchFamily="18" charset="0"/>
              </a:rPr>
              <a:t>P4 ＞ P3 ＞ P2 ＞ P1</a:t>
            </a:r>
          </a:p>
          <a:p>
            <a:pPr>
              <a:spcBef>
                <a:spcPct val="40000"/>
              </a:spcBef>
            </a:pPr>
            <a:r>
              <a:rPr lang="zh-TW" altLang="en-US" b="1" dirty="0" smtClean="0"/>
              <a:t>生物性防護(</a:t>
            </a:r>
            <a:r>
              <a:rPr lang="en-US" altLang="zh-TW" b="1" dirty="0" smtClean="0">
                <a:latin typeface="Times New Roman" pitchFamily="18" charset="0"/>
                <a:cs typeface="Times New Roman" pitchFamily="18" charset="0"/>
              </a:rPr>
              <a:t>Biological containment</a:t>
            </a:r>
            <a:r>
              <a:rPr lang="en-US" altLang="zh-TW" b="1" dirty="0" smtClean="0"/>
              <a:t>)</a:t>
            </a:r>
            <a:endParaRPr lang="zh-TW" altLang="en-US" b="1" dirty="0" smtClean="0"/>
          </a:p>
          <a:p>
            <a:pPr>
              <a:buFont typeface="Arial" charset="0"/>
              <a:buNone/>
            </a:pPr>
            <a:r>
              <a:rPr lang="en-US" altLang="zh-TW" sz="2800" b="1" dirty="0" smtClean="0"/>
              <a:t>    </a:t>
            </a:r>
            <a:r>
              <a:rPr lang="en-US" altLang="zh-TW" sz="2600" b="1" dirty="0" smtClean="0">
                <a:latin typeface="Times New Roman" pitchFamily="18" charset="0"/>
                <a:cs typeface="Times New Roman" pitchFamily="18" charset="0"/>
              </a:rPr>
              <a:t>BSL4(</a:t>
            </a:r>
            <a:r>
              <a:rPr lang="en-US" altLang="zh-TW" sz="2600" b="1" dirty="0" err="1" smtClean="0">
                <a:latin typeface="Times New Roman" pitchFamily="18" charset="0"/>
                <a:cs typeface="Times New Roman" pitchFamily="18" charset="0"/>
              </a:rPr>
              <a:t>Biosafety</a:t>
            </a:r>
            <a:r>
              <a:rPr lang="en-US" altLang="zh-TW" sz="2600" b="1" dirty="0" smtClean="0">
                <a:latin typeface="Times New Roman" pitchFamily="18" charset="0"/>
                <a:cs typeface="Times New Roman" pitchFamily="18" charset="0"/>
              </a:rPr>
              <a:t> level 4)＞BSL3＞BSL2＞BSL1</a:t>
            </a:r>
          </a:p>
          <a:p>
            <a:pPr>
              <a:buFont typeface="Arial" charset="0"/>
              <a:buNone/>
            </a:pPr>
            <a:endParaRPr lang="zh-TW" altLang="en-US" sz="2400" b="1" dirty="0" smtClean="0">
              <a:solidFill>
                <a:srgbClr val="000099"/>
              </a:solidFill>
              <a:latin typeface="標楷體" pitchFamily="65" charset="-120"/>
            </a:endParaRPr>
          </a:p>
          <a:p>
            <a:pPr>
              <a:buFont typeface="Arial" charset="0"/>
              <a:buNone/>
            </a:pPr>
            <a:r>
              <a:rPr lang="zh-TW" altLang="en-US" sz="2400" b="1" dirty="0" smtClean="0">
                <a:solidFill>
                  <a:srgbClr val="000099"/>
                </a:solidFill>
                <a:latin typeface="標楷體" pitchFamily="65" charset="-120"/>
              </a:rPr>
              <a:t>進行大量微生物增殖之實驗，其防護等級須往上提升一級</a:t>
            </a:r>
            <a:r>
              <a:rPr lang="en-US" altLang="zh-TW" sz="2400" b="1" dirty="0" smtClean="0">
                <a:solidFill>
                  <a:srgbClr val="000099"/>
                </a:solidFill>
                <a:latin typeface="標楷體" pitchFamily="65" charset="-120"/>
              </a:rPr>
              <a:t>!</a:t>
            </a:r>
            <a:endParaRPr lang="zh-TW" altLang="en-US" sz="2400" b="1" dirty="0" smtClean="0">
              <a:solidFill>
                <a:srgbClr val="000099"/>
              </a:solidFill>
              <a:latin typeface="標楷體" pitchFamily="65" charset="-120"/>
            </a:endParaRPr>
          </a:p>
        </p:txBody>
      </p:sp>
      <p:sp>
        <p:nvSpPr>
          <p:cNvPr id="4" name="投影片編號版面配置區 3"/>
          <p:cNvSpPr>
            <a:spLocks noGrp="1"/>
          </p:cNvSpPr>
          <p:nvPr>
            <p:ph type="sldNum" sz="quarter" idx="11"/>
          </p:nvPr>
        </p:nvSpPr>
        <p:spPr>
          <a:xfrm>
            <a:off x="7509048" y="6309320"/>
            <a:ext cx="2895600" cy="365125"/>
          </a:xfrm>
        </p:spPr>
        <p:txBody>
          <a:bodyPr/>
          <a:lstStyle/>
          <a:p>
            <a:pPr>
              <a:defRPr/>
            </a:pPr>
            <a:fld id="{3AB412C4-39DC-4731-8DCF-8D6E6FCF203A}" type="slidenum">
              <a:rPr lang="en-US" altLang="zh-TW" smtClean="0"/>
              <a:pPr>
                <a:defRPr/>
              </a:pPr>
              <a:t>40</a:t>
            </a:fld>
            <a:endParaRPr lang="en-US" altLang="zh-TW" dirty="0"/>
          </a:p>
        </p:txBody>
      </p:sp>
    </p:spTree>
    <p:extLst>
      <p:ext uri="{BB962C8B-B14F-4D97-AF65-F5344CB8AC3E}">
        <p14:creationId xmlns:p14="http://schemas.microsoft.com/office/powerpoint/2010/main" val="2808634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769683" y="188640"/>
            <a:ext cx="7793600" cy="1462087"/>
          </a:xfrm>
        </p:spPr>
        <p:txBody>
          <a:bodyPr rtlCol="0">
            <a:normAutofit fontScale="90000"/>
          </a:bodyPr>
          <a:lstStyle/>
          <a:p>
            <a:pPr eaLnBrk="1" fontAlgn="auto" hangingPunct="1">
              <a:lnSpc>
                <a:spcPct val="110000"/>
              </a:lnSpc>
              <a:spcAft>
                <a:spcPts val="0"/>
              </a:spcAft>
              <a:defRPr/>
            </a:pPr>
            <a:r>
              <a:rPr lang="zh-TW" altLang="en-US" sz="4000" b="1" dirty="0" smtClean="0">
                <a:latin typeface="Times New Roman" panose="02020603050405020304" pitchFamily="18" charset="0"/>
                <a:cs typeface="Times New Roman" panose="02020603050405020304" pitchFamily="18" charset="0"/>
              </a:rPr>
              <a:t>生物安全資料表</a:t>
            </a:r>
            <a:r>
              <a:rPr lang="zh-TW" altLang="en-US" sz="4000" dirty="0" smtClean="0">
                <a:latin typeface="Times New Roman" panose="02020603050405020304" pitchFamily="18" charset="0"/>
                <a:cs typeface="Times New Roman" panose="02020603050405020304" pitchFamily="18" charset="0"/>
              </a:rPr>
              <a:t/>
            </a:r>
            <a:br>
              <a:rPr lang="zh-TW" altLang="en-US" sz="4000" dirty="0" smtClean="0">
                <a:latin typeface="Times New Roman" panose="02020603050405020304" pitchFamily="18" charset="0"/>
                <a:cs typeface="Times New Roman" panose="02020603050405020304" pitchFamily="18" charset="0"/>
              </a:rPr>
            </a:br>
            <a:r>
              <a:rPr lang="en-US" altLang="zh-TW" sz="2400" dirty="0" smtClean="0">
                <a:latin typeface="Times New Roman" panose="02020603050405020304" pitchFamily="18" charset="0"/>
                <a:cs typeface="Times New Roman" panose="02020603050405020304" pitchFamily="18" charset="0"/>
              </a:rPr>
              <a:t>MATERIAL SAFETY DATA SHEET -</a:t>
            </a:r>
            <a:br>
              <a:rPr lang="en-US" altLang="zh-TW" sz="2400" dirty="0" smtClean="0">
                <a:latin typeface="Times New Roman" panose="02020603050405020304" pitchFamily="18" charset="0"/>
                <a:cs typeface="Times New Roman" panose="02020603050405020304" pitchFamily="18" charset="0"/>
              </a:rPr>
            </a:br>
            <a:r>
              <a:rPr lang="en-US" altLang="zh-TW" sz="2400" dirty="0" smtClean="0">
                <a:latin typeface="Times New Roman" panose="02020603050405020304" pitchFamily="18" charset="0"/>
                <a:cs typeface="Times New Roman" panose="02020603050405020304" pitchFamily="18" charset="0"/>
              </a:rPr>
              <a:t>INFECTIOUS SUBSTANCES(BSDS)</a:t>
            </a:r>
          </a:p>
        </p:txBody>
      </p:sp>
      <p:sp>
        <p:nvSpPr>
          <p:cNvPr id="43011" name="Rectangle 3"/>
          <p:cNvSpPr>
            <a:spLocks noGrp="1" noChangeArrowheads="1"/>
          </p:cNvSpPr>
          <p:nvPr>
            <p:ph idx="1"/>
          </p:nvPr>
        </p:nvSpPr>
        <p:spPr>
          <a:xfrm>
            <a:off x="179512" y="1628800"/>
            <a:ext cx="8714073" cy="576262"/>
          </a:xfrm>
        </p:spPr>
        <p:txBody>
          <a:bodyPr/>
          <a:lstStyle/>
          <a:p>
            <a:pPr eaLnBrk="1" hangingPunct="1"/>
            <a:r>
              <a:rPr lang="en-US" altLang="zh-TW" sz="2400" dirty="0" smtClean="0">
                <a:latin typeface="Times New Roman" panose="02020603050405020304" pitchFamily="18" charset="0"/>
                <a:cs typeface="Times New Roman" panose="02020603050405020304" pitchFamily="18" charset="0"/>
              </a:rPr>
              <a:t>http://www.phac-aspc.gc.ca/msds-ftss/</a:t>
            </a:r>
            <a:r>
              <a:rPr lang="zh-TW" altLang="en-US" sz="2400" dirty="0" smtClean="0">
                <a:latin typeface="Times New Roman" panose="02020603050405020304" pitchFamily="18" charset="0"/>
                <a:cs typeface="Times New Roman" panose="02020603050405020304" pitchFamily="18" charset="0"/>
              </a:rPr>
              <a:t>可上網搜尋取得 </a:t>
            </a:r>
          </a:p>
        </p:txBody>
      </p:sp>
      <p:sp>
        <p:nvSpPr>
          <p:cNvPr id="43012" name="Rectangle 4"/>
          <p:cNvSpPr>
            <a:spLocks noChangeArrowheads="1"/>
          </p:cNvSpPr>
          <p:nvPr/>
        </p:nvSpPr>
        <p:spPr bwMode="auto">
          <a:xfrm>
            <a:off x="3276908" y="2231727"/>
            <a:ext cx="2339770" cy="4365625"/>
          </a:xfrm>
          <a:prstGeom prst="rect">
            <a:avLst/>
          </a:prstGeom>
          <a:solidFill>
            <a:schemeClr val="bg1"/>
          </a:solidFill>
          <a:ln w="9525">
            <a:noFill/>
            <a:miter lim="800000"/>
            <a:headEnd/>
            <a:tailEnd/>
          </a:ln>
        </p:spPr>
        <p:txBody>
          <a:bodyPr/>
          <a:lstStyle/>
          <a:p>
            <a:pPr marL="342900" indent="-342900">
              <a:lnSpc>
                <a:spcPct val="80000"/>
              </a:lnSpc>
              <a:spcBef>
                <a:spcPct val="20000"/>
              </a:spcBef>
              <a:buClr>
                <a:schemeClr val="folHlink"/>
              </a:buClr>
              <a:buSzPct val="60000"/>
            </a:pPr>
            <a:r>
              <a:rPr lang="zh-TW" altLang="en-US" b="0" dirty="0">
                <a:solidFill>
                  <a:srgbClr val="0066FF"/>
                </a:solidFill>
                <a:latin typeface="Arial" charset="0"/>
                <a:ea typeface="標楷體" pitchFamily="65" charset="-120"/>
              </a:rPr>
              <a:t>第四部分：生存力</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抗藥性</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對殺菌劑的易感性</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物理環境耐受度</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離體環境存活力</a:t>
            </a:r>
          </a:p>
          <a:p>
            <a:pPr marL="342900" indent="-342900">
              <a:lnSpc>
                <a:spcPct val="80000"/>
              </a:lnSpc>
              <a:spcBef>
                <a:spcPct val="20000"/>
              </a:spcBef>
              <a:buClr>
                <a:schemeClr val="folHlink"/>
              </a:buClr>
              <a:buSzPct val="60000"/>
            </a:pPr>
            <a:r>
              <a:rPr lang="zh-TW" altLang="en-US" b="0" dirty="0">
                <a:solidFill>
                  <a:srgbClr val="0066FF"/>
                </a:solidFill>
                <a:latin typeface="Arial" charset="0"/>
                <a:ea typeface="標楷體" pitchFamily="65" charset="-120"/>
              </a:rPr>
              <a:t>第五部分：醫療</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醫療監控</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急救及治療</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施打疫苗</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預防方法</a:t>
            </a:r>
          </a:p>
          <a:p>
            <a:pPr marL="342900" indent="-342900">
              <a:lnSpc>
                <a:spcPct val="80000"/>
              </a:lnSpc>
              <a:spcBef>
                <a:spcPct val="20000"/>
              </a:spcBef>
              <a:buClr>
                <a:schemeClr val="folHlink"/>
              </a:buClr>
              <a:buSzPct val="60000"/>
            </a:pPr>
            <a:r>
              <a:rPr lang="zh-TW" altLang="en-US" b="0" dirty="0">
                <a:solidFill>
                  <a:schemeClr val="tx2"/>
                </a:solidFill>
                <a:latin typeface="Arial" charset="0"/>
                <a:ea typeface="標楷體" pitchFamily="65" charset="-120"/>
              </a:rPr>
              <a:t>第六部分：實驗室危害</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相關實驗室感染</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檢體來源</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主要危害</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特殊危害</a:t>
            </a:r>
          </a:p>
        </p:txBody>
      </p:sp>
      <p:sp>
        <p:nvSpPr>
          <p:cNvPr id="43013" name="Rectangle 5"/>
          <p:cNvSpPr>
            <a:spLocks noChangeArrowheads="1"/>
          </p:cNvSpPr>
          <p:nvPr/>
        </p:nvSpPr>
        <p:spPr bwMode="auto">
          <a:xfrm>
            <a:off x="539239" y="2132856"/>
            <a:ext cx="2430411" cy="4680520"/>
          </a:xfrm>
          <a:prstGeom prst="rect">
            <a:avLst/>
          </a:prstGeom>
          <a:solidFill>
            <a:schemeClr val="bg1"/>
          </a:solidFill>
          <a:ln w="9525">
            <a:noFill/>
            <a:miter lim="800000"/>
            <a:headEnd/>
            <a:tailEnd/>
          </a:ln>
        </p:spPr>
        <p:txBody>
          <a:bodyPr/>
          <a:lstStyle/>
          <a:p>
            <a:pPr marL="342900" indent="-342900">
              <a:lnSpc>
                <a:spcPct val="80000"/>
              </a:lnSpc>
              <a:spcBef>
                <a:spcPct val="20000"/>
              </a:spcBef>
              <a:buClr>
                <a:schemeClr val="folHlink"/>
              </a:buClr>
              <a:buSzPct val="60000"/>
            </a:pPr>
            <a:r>
              <a:rPr lang="zh-TW" altLang="en-US" b="0" dirty="0">
                <a:solidFill>
                  <a:schemeClr val="tx2"/>
                </a:solidFill>
                <a:latin typeface="Arial" charset="0"/>
                <a:ea typeface="標楷體" pitchFamily="65" charset="-120"/>
              </a:rPr>
              <a:t>第一部分：感染性物質</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名稱</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同義名</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特性</a:t>
            </a:r>
          </a:p>
          <a:p>
            <a:pPr marL="342900" indent="-342900">
              <a:lnSpc>
                <a:spcPct val="80000"/>
              </a:lnSpc>
              <a:spcBef>
                <a:spcPct val="20000"/>
              </a:spcBef>
              <a:buClr>
                <a:schemeClr val="folHlink"/>
              </a:buClr>
              <a:buSzPct val="60000"/>
            </a:pPr>
            <a:r>
              <a:rPr lang="zh-TW" altLang="en-US" b="0" dirty="0">
                <a:solidFill>
                  <a:srgbClr val="0066FF"/>
                </a:solidFill>
                <a:latin typeface="Arial" charset="0"/>
                <a:ea typeface="標楷體" pitchFamily="65" charset="-120"/>
              </a:rPr>
              <a:t>第二部分：健康危害</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致病力</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流行病學</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宿主範圍</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感染劑量</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傳播方式</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潛伏期</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傳播力</a:t>
            </a:r>
          </a:p>
          <a:p>
            <a:pPr marL="342900" indent="-342900">
              <a:lnSpc>
                <a:spcPct val="80000"/>
              </a:lnSpc>
              <a:spcBef>
                <a:spcPct val="20000"/>
              </a:spcBef>
              <a:buClr>
                <a:schemeClr val="folHlink"/>
              </a:buClr>
              <a:buSzPct val="60000"/>
            </a:pPr>
            <a:r>
              <a:rPr lang="zh-TW" altLang="en-US" b="0" dirty="0">
                <a:solidFill>
                  <a:schemeClr val="tx2"/>
                </a:solidFill>
                <a:latin typeface="Arial" charset="0"/>
                <a:ea typeface="標楷體" pitchFamily="65" charset="-120"/>
              </a:rPr>
              <a:t>第三部分：散播性</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帶菌者</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動物疾病</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傳染媒介</a:t>
            </a:r>
          </a:p>
        </p:txBody>
      </p:sp>
      <p:sp>
        <p:nvSpPr>
          <p:cNvPr id="43014" name="Rectangle 6"/>
          <p:cNvSpPr>
            <a:spLocks noChangeArrowheads="1"/>
          </p:cNvSpPr>
          <p:nvPr/>
        </p:nvSpPr>
        <p:spPr bwMode="auto">
          <a:xfrm>
            <a:off x="5796424" y="2050504"/>
            <a:ext cx="3023419" cy="4114800"/>
          </a:xfrm>
          <a:prstGeom prst="rect">
            <a:avLst/>
          </a:prstGeom>
          <a:noFill/>
          <a:ln w="9525">
            <a:noFill/>
            <a:miter lim="800000"/>
            <a:headEnd/>
            <a:tailEnd/>
          </a:ln>
        </p:spPr>
        <p:txBody>
          <a:bodyPr/>
          <a:lstStyle/>
          <a:p>
            <a:pPr marL="342900" indent="-342900">
              <a:lnSpc>
                <a:spcPct val="80000"/>
              </a:lnSpc>
              <a:spcBef>
                <a:spcPct val="20000"/>
              </a:spcBef>
              <a:buClr>
                <a:schemeClr val="folHlink"/>
              </a:buClr>
              <a:buSzPct val="60000"/>
              <a:buFont typeface="Wingdings" pitchFamily="2" charset="2"/>
              <a:buChar char="n"/>
            </a:pPr>
            <a:endParaRPr lang="en-US" altLang="zh-TW" sz="1600" b="0" dirty="0">
              <a:latin typeface="Arial" charset="0"/>
              <a:ea typeface="標楷體" pitchFamily="65" charset="-120"/>
            </a:endParaRPr>
          </a:p>
          <a:p>
            <a:pPr marL="342900" indent="-342900">
              <a:lnSpc>
                <a:spcPct val="80000"/>
              </a:lnSpc>
              <a:spcBef>
                <a:spcPct val="20000"/>
              </a:spcBef>
              <a:buClr>
                <a:schemeClr val="folHlink"/>
              </a:buClr>
              <a:buSzPct val="60000"/>
            </a:pPr>
            <a:r>
              <a:rPr lang="zh-TW" altLang="en-US" b="0" dirty="0">
                <a:solidFill>
                  <a:srgbClr val="0066FF"/>
                </a:solidFill>
                <a:latin typeface="Arial" charset="0"/>
                <a:ea typeface="標楷體" pitchFamily="65" charset="-120"/>
              </a:rPr>
              <a:t>第七部分：建議預防措施</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防護需求</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個人防護具</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其他預防措施</a:t>
            </a:r>
          </a:p>
          <a:p>
            <a:pPr marL="342900" indent="-342900">
              <a:lnSpc>
                <a:spcPct val="80000"/>
              </a:lnSpc>
              <a:spcBef>
                <a:spcPct val="20000"/>
              </a:spcBef>
              <a:buClr>
                <a:schemeClr val="folHlink"/>
              </a:buClr>
              <a:buSzPct val="60000"/>
            </a:pPr>
            <a:r>
              <a:rPr lang="zh-TW" altLang="en-US" b="0" dirty="0">
                <a:solidFill>
                  <a:schemeClr val="tx2"/>
                </a:solidFill>
                <a:latin typeface="Arial" charset="0"/>
                <a:ea typeface="標楷體" pitchFamily="65" charset="-120"/>
              </a:rPr>
              <a:t>第八部分：處理資訊</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洩漏</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廢棄</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儲存</a:t>
            </a:r>
          </a:p>
          <a:p>
            <a:pPr marL="342900" indent="-342900">
              <a:lnSpc>
                <a:spcPct val="80000"/>
              </a:lnSpc>
              <a:spcBef>
                <a:spcPct val="20000"/>
              </a:spcBef>
              <a:buClr>
                <a:schemeClr val="folHlink"/>
              </a:buClr>
              <a:buSzPct val="60000"/>
            </a:pPr>
            <a:r>
              <a:rPr lang="zh-TW" altLang="en-US" b="0" dirty="0">
                <a:solidFill>
                  <a:schemeClr val="tx2"/>
                </a:solidFill>
                <a:latin typeface="Arial" charset="0"/>
                <a:ea typeface="標楷體" pitchFamily="65" charset="-120"/>
              </a:rPr>
              <a:t>第九部分：其他資訊</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準備日期</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準備單位</a:t>
            </a:r>
          </a:p>
        </p:txBody>
      </p:sp>
      <p:sp>
        <p:nvSpPr>
          <p:cNvPr id="7" name="投影片編號版面配置區 6"/>
          <p:cNvSpPr>
            <a:spLocks noGrp="1"/>
          </p:cNvSpPr>
          <p:nvPr>
            <p:ph type="sldNum" sz="quarter" idx="11"/>
          </p:nvPr>
        </p:nvSpPr>
        <p:spPr>
          <a:xfrm>
            <a:off x="7509048" y="6237312"/>
            <a:ext cx="2895600" cy="365125"/>
          </a:xfrm>
        </p:spPr>
        <p:txBody>
          <a:bodyPr/>
          <a:lstStyle/>
          <a:p>
            <a:pPr>
              <a:defRPr/>
            </a:pPr>
            <a:fld id="{3AB412C4-39DC-4731-8DCF-8D6E6FCF203A}" type="slidenum">
              <a:rPr lang="en-US" altLang="zh-TW" smtClean="0"/>
              <a:pPr>
                <a:defRPr/>
              </a:pPr>
              <a:t>41</a:t>
            </a:fld>
            <a:endParaRPr lang="en-US" altLang="zh-TW" dirty="0"/>
          </a:p>
        </p:txBody>
      </p:sp>
    </p:spTree>
    <p:extLst>
      <p:ext uri="{BB962C8B-B14F-4D97-AF65-F5344CB8AC3E}">
        <p14:creationId xmlns:p14="http://schemas.microsoft.com/office/powerpoint/2010/main" val="292889270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12150" y="115888"/>
            <a:ext cx="8850568" cy="1198562"/>
          </a:xfrm>
        </p:spPr>
        <p:txBody>
          <a:bodyPr/>
          <a:lstStyle/>
          <a:p>
            <a:pPr eaLnBrk="1" hangingPunct="1">
              <a:lnSpc>
                <a:spcPct val="110000"/>
              </a:lnSpc>
            </a:pPr>
            <a:r>
              <a:rPr lang="zh-TW" altLang="en-US" sz="3600" b="1" dirty="0" smtClean="0">
                <a:latin typeface="Times New Roman" panose="02020603050405020304" pitchFamily="18" charset="0"/>
                <a:cs typeface="Times New Roman" panose="02020603050405020304" pitchFamily="18" charset="0"/>
              </a:rPr>
              <a:t>生物安全資料表</a:t>
            </a:r>
            <a:br>
              <a:rPr lang="zh-TW" altLang="en-US" sz="3600" b="1" dirty="0" smtClean="0">
                <a:latin typeface="Times New Roman" panose="02020603050405020304" pitchFamily="18" charset="0"/>
                <a:cs typeface="Times New Roman" panose="02020603050405020304" pitchFamily="18" charset="0"/>
              </a:rPr>
            </a:br>
            <a:r>
              <a:rPr lang="zh-TW" altLang="en-US" sz="3600" b="1" dirty="0" smtClean="0">
                <a:latin typeface="Times New Roman" panose="02020603050405020304" pitchFamily="18" charset="0"/>
                <a:cs typeface="Times New Roman" panose="02020603050405020304" pitchFamily="18" charset="0"/>
              </a:rPr>
              <a:t>     </a:t>
            </a:r>
            <a:r>
              <a:rPr lang="en-US" altLang="zh-TW" sz="1800" dirty="0" smtClean="0">
                <a:latin typeface="Times New Roman" pitchFamily="18" charset="0"/>
                <a:cs typeface="Times New Roman" pitchFamily="18" charset="0"/>
              </a:rPr>
              <a:t>MATERIAL SAFETY DATA SHEET - INFECTIOUS SUBSTANCES (BSDS) </a:t>
            </a:r>
          </a:p>
        </p:txBody>
      </p:sp>
      <p:sp>
        <p:nvSpPr>
          <p:cNvPr id="45059" name="Rectangle 3"/>
          <p:cNvSpPr>
            <a:spLocks noGrp="1" noChangeArrowheads="1"/>
          </p:cNvSpPr>
          <p:nvPr>
            <p:ph idx="4294967295"/>
          </p:nvPr>
        </p:nvSpPr>
        <p:spPr>
          <a:xfrm>
            <a:off x="755855" y="1196976"/>
            <a:ext cx="8137730" cy="576263"/>
          </a:xfrm>
        </p:spPr>
        <p:txBody>
          <a:bodyPr/>
          <a:lstStyle/>
          <a:p>
            <a:pPr eaLnBrk="1" hangingPunct="1"/>
            <a:r>
              <a:rPr lang="en-US" altLang="zh-TW" sz="2400" dirty="0" smtClean="0">
                <a:latin typeface="Times New Roman" panose="02020603050405020304" pitchFamily="18" charset="0"/>
                <a:cs typeface="Times New Roman" panose="02020603050405020304" pitchFamily="18" charset="0"/>
              </a:rPr>
              <a:t>http://www.phac-aspc.gc.ca/</a:t>
            </a:r>
            <a:r>
              <a:rPr lang="en-US" altLang="zh-TW" sz="2400" dirty="0" err="1" smtClean="0">
                <a:latin typeface="Times New Roman" panose="02020603050405020304" pitchFamily="18" charset="0"/>
                <a:cs typeface="Times New Roman" panose="02020603050405020304" pitchFamily="18" charset="0"/>
              </a:rPr>
              <a:t>msds-ftss</a:t>
            </a:r>
            <a:r>
              <a:rPr lang="en-US" altLang="zh-TW" sz="2400" dirty="0" smtClean="0">
                <a:latin typeface="Times New Roman" panose="02020603050405020304" pitchFamily="18" charset="0"/>
                <a:cs typeface="Times New Roman" panose="02020603050405020304" pitchFamily="18" charset="0"/>
              </a:rPr>
              <a:t>/</a:t>
            </a:r>
            <a:r>
              <a:rPr lang="zh-TW" altLang="en-US" sz="2400" dirty="0" smtClean="0">
                <a:latin typeface="Times New Roman" panose="02020603050405020304" pitchFamily="18" charset="0"/>
                <a:cs typeface="Times New Roman" panose="02020603050405020304" pitchFamily="18" charset="0"/>
              </a:rPr>
              <a:t>可上網搜尋取得 </a:t>
            </a:r>
          </a:p>
        </p:txBody>
      </p:sp>
      <p:sp>
        <p:nvSpPr>
          <p:cNvPr id="45060" name="Rectangle 4"/>
          <p:cNvSpPr>
            <a:spLocks noChangeArrowheads="1"/>
          </p:cNvSpPr>
          <p:nvPr/>
        </p:nvSpPr>
        <p:spPr bwMode="auto">
          <a:xfrm>
            <a:off x="3276908" y="1943100"/>
            <a:ext cx="2339770" cy="4510088"/>
          </a:xfrm>
          <a:prstGeom prst="rect">
            <a:avLst/>
          </a:prstGeom>
          <a:noFill/>
          <a:ln w="9525">
            <a:noFill/>
            <a:miter lim="800000"/>
            <a:headEnd/>
            <a:tailEnd/>
          </a:ln>
        </p:spPr>
        <p:txBody>
          <a:bodyPr/>
          <a:lstStyle/>
          <a:p>
            <a:pPr marL="342900" indent="-342900">
              <a:lnSpc>
                <a:spcPct val="80000"/>
              </a:lnSpc>
              <a:spcBef>
                <a:spcPct val="20000"/>
              </a:spcBef>
              <a:buClr>
                <a:schemeClr val="folHlink"/>
              </a:buClr>
              <a:buSzPct val="60000"/>
            </a:pPr>
            <a:r>
              <a:rPr lang="zh-TW" altLang="en-US" b="0" dirty="0">
                <a:solidFill>
                  <a:srgbClr val="0066FF"/>
                </a:solidFill>
                <a:ea typeface="標楷體" pitchFamily="65" charset="-120"/>
              </a:rPr>
              <a:t>四：醫療措施</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醫療監控</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急救及治療</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施打疫苗</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預防方法</a:t>
            </a:r>
          </a:p>
          <a:p>
            <a:pPr marL="342900" indent="-342900">
              <a:lnSpc>
                <a:spcPct val="80000"/>
              </a:lnSpc>
              <a:spcBef>
                <a:spcPct val="20000"/>
              </a:spcBef>
              <a:buClr>
                <a:schemeClr val="folHlink"/>
              </a:buClr>
              <a:buSzPct val="60000"/>
            </a:pPr>
            <a:r>
              <a:rPr lang="zh-TW" altLang="en-US" b="0" dirty="0">
                <a:solidFill>
                  <a:srgbClr val="0066FF"/>
                </a:solidFill>
                <a:latin typeface="Arial" charset="0"/>
                <a:ea typeface="標楷體" pitchFamily="65" charset="-120"/>
              </a:rPr>
              <a:t>五：實驗室危害</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相關實驗室感染</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檢體來源</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主要危害</a:t>
            </a:r>
          </a:p>
          <a:p>
            <a:pPr marL="342900" indent="-342900">
              <a:lnSpc>
                <a:spcPct val="80000"/>
              </a:lnSpc>
              <a:spcBef>
                <a:spcPct val="20000"/>
              </a:spcBef>
              <a:buClr>
                <a:schemeClr val="tx1"/>
              </a:buClr>
              <a:buSzPct val="60000"/>
              <a:buFont typeface="Arial" charset="0"/>
              <a:buChar char="—"/>
            </a:pPr>
            <a:r>
              <a:rPr lang="zh-TW" altLang="en-US" b="0" dirty="0">
                <a:latin typeface="Arial" charset="0"/>
                <a:ea typeface="標楷體" pitchFamily="65" charset="-120"/>
              </a:rPr>
              <a:t>特殊危害</a:t>
            </a:r>
            <a:endParaRPr lang="zh-TW" altLang="en-US" b="0" dirty="0">
              <a:solidFill>
                <a:srgbClr val="0066FF"/>
              </a:solidFill>
              <a:latin typeface="Arial" charset="0"/>
              <a:ea typeface="標楷體" pitchFamily="65" charset="-120"/>
            </a:endParaRPr>
          </a:p>
          <a:p>
            <a:pPr marL="342900" indent="-342900">
              <a:lnSpc>
                <a:spcPct val="80000"/>
              </a:lnSpc>
              <a:spcBef>
                <a:spcPct val="20000"/>
              </a:spcBef>
              <a:buClr>
                <a:schemeClr val="folHlink"/>
              </a:buClr>
              <a:buSzPct val="60000"/>
            </a:pPr>
            <a:r>
              <a:rPr lang="zh-TW" altLang="en-US" b="0" dirty="0">
                <a:solidFill>
                  <a:srgbClr val="0066FF"/>
                </a:solidFill>
                <a:latin typeface="Arial" charset="0"/>
                <a:ea typeface="標楷體" pitchFamily="65" charset="-120"/>
              </a:rPr>
              <a:t>六：洩漏處理方法</a:t>
            </a:r>
            <a:endParaRPr lang="zh-TW" altLang="en-US" b="0" dirty="0">
              <a:latin typeface="Arial" charset="0"/>
              <a:ea typeface="標楷體" pitchFamily="65" charset="-120"/>
            </a:endParaRPr>
          </a:p>
          <a:p>
            <a:pPr marL="342900" indent="-342900">
              <a:lnSpc>
                <a:spcPct val="80000"/>
              </a:lnSpc>
              <a:spcBef>
                <a:spcPct val="20000"/>
              </a:spcBef>
              <a:buClr>
                <a:schemeClr val="tx1"/>
              </a:buClr>
              <a:buSzPct val="60000"/>
              <a:buFont typeface="Arial" charset="0"/>
              <a:buChar char="—"/>
            </a:pPr>
            <a:r>
              <a:rPr lang="zh-TW" altLang="en-US" b="0" dirty="0">
                <a:ea typeface="標楷體" pitchFamily="65" charset="-120"/>
              </a:rPr>
              <a:t>個人注意事項</a:t>
            </a:r>
          </a:p>
          <a:p>
            <a:pPr marL="342900" indent="-342900">
              <a:lnSpc>
                <a:spcPct val="80000"/>
              </a:lnSpc>
              <a:spcBef>
                <a:spcPct val="20000"/>
              </a:spcBef>
              <a:buClr>
                <a:schemeClr val="tx1"/>
              </a:buClr>
              <a:buSzPct val="60000"/>
              <a:buFont typeface="Arial" charset="0"/>
              <a:buChar char="—"/>
            </a:pPr>
            <a:r>
              <a:rPr lang="zh-TW" altLang="en-US" b="0" dirty="0">
                <a:ea typeface="標楷體" pitchFamily="65" charset="-120"/>
              </a:rPr>
              <a:t>環境注意事項</a:t>
            </a:r>
          </a:p>
          <a:p>
            <a:pPr marL="342900" indent="-342900">
              <a:lnSpc>
                <a:spcPct val="80000"/>
              </a:lnSpc>
              <a:spcBef>
                <a:spcPct val="20000"/>
              </a:spcBef>
              <a:buClr>
                <a:schemeClr val="tx1"/>
              </a:buClr>
              <a:buSzPct val="60000"/>
              <a:buFont typeface="Arial" charset="0"/>
              <a:buChar char="—"/>
            </a:pPr>
            <a:r>
              <a:rPr lang="zh-TW" altLang="en-US" b="0" dirty="0">
                <a:ea typeface="標楷體" pitchFamily="65" charset="-120"/>
              </a:rPr>
              <a:t>清理及復原方法</a:t>
            </a:r>
            <a:endParaRPr lang="zh-TW" altLang="en-US" b="0" dirty="0">
              <a:solidFill>
                <a:srgbClr val="0066FF"/>
              </a:solidFill>
              <a:latin typeface="Arial" charset="0"/>
              <a:ea typeface="標楷體" pitchFamily="65" charset="-120"/>
            </a:endParaRPr>
          </a:p>
          <a:p>
            <a:pPr marL="342900" indent="-342900">
              <a:lnSpc>
                <a:spcPct val="80000"/>
              </a:lnSpc>
              <a:spcBef>
                <a:spcPct val="20000"/>
              </a:spcBef>
              <a:buClr>
                <a:schemeClr val="folHlink"/>
              </a:buClr>
              <a:buSzPct val="60000"/>
            </a:pPr>
            <a:r>
              <a:rPr lang="zh-TW" altLang="en-US" b="0" dirty="0">
                <a:solidFill>
                  <a:srgbClr val="0066FF"/>
                </a:solidFill>
                <a:latin typeface="Arial" charset="0"/>
                <a:ea typeface="標楷體" pitchFamily="65" charset="-120"/>
              </a:rPr>
              <a:t>七：安全儲存方法</a:t>
            </a:r>
          </a:p>
        </p:txBody>
      </p:sp>
      <p:sp>
        <p:nvSpPr>
          <p:cNvPr id="45061" name="Rectangle 5"/>
          <p:cNvSpPr>
            <a:spLocks noChangeArrowheads="1"/>
          </p:cNvSpPr>
          <p:nvPr/>
        </p:nvSpPr>
        <p:spPr bwMode="auto">
          <a:xfrm>
            <a:off x="539239" y="1916112"/>
            <a:ext cx="2430411" cy="4941887"/>
          </a:xfrm>
          <a:prstGeom prst="rect">
            <a:avLst/>
          </a:prstGeom>
          <a:solidFill>
            <a:schemeClr val="bg1"/>
          </a:solidFill>
          <a:ln w="9525">
            <a:noFill/>
            <a:miter lim="800000"/>
            <a:headEnd/>
            <a:tailEnd/>
          </a:ln>
        </p:spPr>
        <p:txBody>
          <a:bodyPr/>
          <a:lstStyle/>
          <a:p>
            <a:pPr marL="342900" indent="-342900">
              <a:lnSpc>
                <a:spcPct val="80000"/>
              </a:lnSpc>
              <a:spcBef>
                <a:spcPct val="20000"/>
              </a:spcBef>
              <a:buClr>
                <a:schemeClr val="folHlink"/>
              </a:buClr>
              <a:buSzPct val="60000"/>
            </a:pPr>
            <a:r>
              <a:rPr lang="zh-TW" altLang="en-US" b="0" dirty="0">
                <a:solidFill>
                  <a:srgbClr val="0066FF"/>
                </a:solidFill>
                <a:latin typeface="Arial" charset="0"/>
                <a:ea typeface="標楷體" pitchFamily="65" charset="-120"/>
              </a:rPr>
              <a:t>一：生物物質與廠商資料</a:t>
            </a:r>
          </a:p>
          <a:p>
            <a:pPr marL="342900" indent="-342900">
              <a:lnSpc>
                <a:spcPct val="80000"/>
              </a:lnSpc>
              <a:spcBef>
                <a:spcPct val="20000"/>
              </a:spcBef>
              <a:buClr>
                <a:schemeClr val="folHlink"/>
              </a:buClr>
              <a:buSzPct val="60000"/>
            </a:pPr>
            <a:r>
              <a:rPr lang="zh-TW" altLang="en-US" b="0" dirty="0">
                <a:solidFill>
                  <a:srgbClr val="0066FF"/>
                </a:solidFill>
                <a:ea typeface="標楷體" pitchFamily="65" charset="-120"/>
              </a:rPr>
              <a:t>二：生物成分辨識資料</a:t>
            </a:r>
            <a:endParaRPr lang="zh-TW" altLang="en-US" b="0" dirty="0">
              <a:latin typeface="Arial" charset="0"/>
              <a:ea typeface="標楷體" pitchFamily="65" charset="-120"/>
            </a:endParaRP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名稱</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生物安全等級</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a:t>
            </a:r>
            <a:r>
              <a:rPr lang="zh-TW" altLang="en-US" b="0" dirty="0">
                <a:latin typeface="Arial" charset="0"/>
                <a:ea typeface="標楷體" pitchFamily="65" charset="-120"/>
              </a:rPr>
              <a:t>生物成分 特性</a:t>
            </a:r>
          </a:p>
          <a:p>
            <a:pPr marL="342900" indent="-342900">
              <a:lnSpc>
                <a:spcPct val="80000"/>
              </a:lnSpc>
              <a:spcBef>
                <a:spcPct val="20000"/>
              </a:spcBef>
              <a:buClr>
                <a:schemeClr val="folHlink"/>
              </a:buClr>
              <a:buSzPct val="60000"/>
            </a:pPr>
            <a:r>
              <a:rPr lang="zh-TW" altLang="en-US" b="0" dirty="0">
                <a:solidFill>
                  <a:srgbClr val="0066FF"/>
                </a:solidFill>
                <a:latin typeface="Arial" charset="0"/>
                <a:ea typeface="標楷體" pitchFamily="65" charset="-120"/>
              </a:rPr>
              <a:t>三：健康危害資料</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致病力</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流行病學</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宿主範圍</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感染劑量</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傳播方式</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潛伏期</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傳播力</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帶菌者</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動物疾病</a:t>
            </a:r>
          </a:p>
          <a:p>
            <a:pPr marL="342900" indent="-342900">
              <a:lnSpc>
                <a:spcPct val="80000"/>
              </a:lnSpc>
              <a:spcBef>
                <a:spcPct val="20000"/>
              </a:spcBef>
              <a:buClr>
                <a:schemeClr val="folHlink"/>
              </a:buClr>
              <a:buSzPct val="60000"/>
            </a:pPr>
            <a:r>
              <a:rPr lang="en-US" altLang="zh-TW" b="0" dirty="0">
                <a:latin typeface="Arial" charset="0"/>
                <a:ea typeface="標楷體" pitchFamily="65" charset="-120"/>
              </a:rPr>
              <a:t>– </a:t>
            </a:r>
            <a:r>
              <a:rPr lang="zh-TW" altLang="en-US" b="0" dirty="0">
                <a:latin typeface="Arial" charset="0"/>
                <a:ea typeface="標楷體" pitchFamily="65" charset="-120"/>
              </a:rPr>
              <a:t>傳染媒介</a:t>
            </a:r>
          </a:p>
        </p:txBody>
      </p:sp>
      <p:sp>
        <p:nvSpPr>
          <p:cNvPr id="45062" name="Rectangle 6"/>
          <p:cNvSpPr>
            <a:spLocks noChangeArrowheads="1"/>
          </p:cNvSpPr>
          <p:nvPr/>
        </p:nvSpPr>
        <p:spPr bwMode="auto">
          <a:xfrm>
            <a:off x="5796424" y="1916114"/>
            <a:ext cx="3023419" cy="3971925"/>
          </a:xfrm>
          <a:prstGeom prst="rect">
            <a:avLst/>
          </a:prstGeom>
          <a:noFill/>
          <a:ln w="9525">
            <a:noFill/>
            <a:miter lim="800000"/>
            <a:headEnd/>
            <a:tailEnd/>
          </a:ln>
        </p:spPr>
        <p:txBody>
          <a:bodyPr/>
          <a:lstStyle/>
          <a:p>
            <a:pPr marL="342900" indent="-342900"/>
            <a:r>
              <a:rPr lang="zh-TW" altLang="en-US" b="0">
                <a:solidFill>
                  <a:srgbClr val="0066FF"/>
                </a:solidFill>
                <a:latin typeface="標楷體" pitchFamily="65" charset="-120"/>
                <a:ea typeface="標楷體" pitchFamily="65" charset="-120"/>
              </a:rPr>
              <a:t>八：暴露預防措施</a:t>
            </a:r>
          </a:p>
          <a:p>
            <a:pPr marL="342900" indent="-342900"/>
            <a:r>
              <a:rPr lang="en-US" altLang="zh-TW" b="0">
                <a:latin typeface="標楷體" pitchFamily="65" charset="-120"/>
                <a:ea typeface="標楷體" pitchFamily="65" charset="-120"/>
              </a:rPr>
              <a:t>–</a:t>
            </a:r>
            <a:r>
              <a:rPr lang="zh-TW" altLang="en-US" b="0">
                <a:latin typeface="標楷體" pitchFamily="65" charset="-120"/>
                <a:ea typeface="標楷體" pitchFamily="65" charset="-120"/>
              </a:rPr>
              <a:t>工程防護需求</a:t>
            </a:r>
          </a:p>
          <a:p>
            <a:pPr marL="342900" indent="-342900"/>
            <a:r>
              <a:rPr lang="en-US" altLang="zh-TW" b="0">
                <a:latin typeface="標楷體" pitchFamily="65" charset="-120"/>
                <a:ea typeface="標楷體" pitchFamily="65" charset="-120"/>
              </a:rPr>
              <a:t>–</a:t>
            </a:r>
            <a:r>
              <a:rPr lang="zh-TW" altLang="en-US" b="0">
                <a:latin typeface="標楷體" pitchFamily="65" charset="-120"/>
                <a:ea typeface="標楷體" pitchFamily="65" charset="-120"/>
              </a:rPr>
              <a:t>個人防護設備</a:t>
            </a:r>
          </a:p>
          <a:p>
            <a:pPr marL="342900" indent="-342900"/>
            <a:r>
              <a:rPr lang="en-US" altLang="zh-TW" b="0">
                <a:latin typeface="標楷體" pitchFamily="65" charset="-120"/>
                <a:ea typeface="標楷體" pitchFamily="65" charset="-120"/>
              </a:rPr>
              <a:t>–</a:t>
            </a:r>
            <a:r>
              <a:rPr lang="zh-TW" altLang="en-US" b="0">
                <a:latin typeface="標楷體" pitchFamily="65" charset="-120"/>
                <a:ea typeface="標楷體" pitchFamily="65" charset="-120"/>
              </a:rPr>
              <a:t>衛生措施</a:t>
            </a:r>
          </a:p>
          <a:p>
            <a:pPr marL="342900" indent="-342900">
              <a:lnSpc>
                <a:spcPct val="80000"/>
              </a:lnSpc>
              <a:spcBef>
                <a:spcPct val="20000"/>
              </a:spcBef>
              <a:buClr>
                <a:schemeClr val="folHlink"/>
              </a:buClr>
              <a:buSzPct val="60000"/>
            </a:pPr>
            <a:r>
              <a:rPr lang="zh-TW" altLang="en-US" b="0">
                <a:solidFill>
                  <a:srgbClr val="0066FF"/>
                </a:solidFill>
                <a:latin typeface="標楷體" pitchFamily="65" charset="-120"/>
                <a:ea typeface="標楷體" pitchFamily="65" charset="-120"/>
              </a:rPr>
              <a:t>九：存活力</a:t>
            </a:r>
          </a:p>
          <a:p>
            <a:pPr marL="342900" indent="-342900"/>
            <a:r>
              <a:rPr lang="en-US" altLang="zh-TW" b="0">
                <a:latin typeface="標楷體" pitchFamily="65" charset="-120"/>
                <a:ea typeface="標楷體" pitchFamily="65" charset="-120"/>
              </a:rPr>
              <a:t>–</a:t>
            </a:r>
            <a:r>
              <a:rPr lang="zh-TW" altLang="en-US" b="0">
                <a:latin typeface="標楷體" pitchFamily="65" charset="-120"/>
                <a:ea typeface="標楷體" pitchFamily="65" charset="-120"/>
              </a:rPr>
              <a:t>抗藥性</a:t>
            </a:r>
          </a:p>
          <a:p>
            <a:pPr marL="342900" indent="-342900"/>
            <a:r>
              <a:rPr lang="en-US" altLang="zh-TW" b="0">
                <a:latin typeface="標楷體" pitchFamily="65" charset="-120"/>
                <a:ea typeface="標楷體" pitchFamily="65" charset="-120"/>
              </a:rPr>
              <a:t>–</a:t>
            </a:r>
            <a:r>
              <a:rPr lang="zh-TW" altLang="en-US" b="0">
                <a:latin typeface="標楷體" pitchFamily="65" charset="-120"/>
                <a:ea typeface="標楷體" pitchFamily="65" charset="-120"/>
              </a:rPr>
              <a:t>對殺菌劑的易感性</a:t>
            </a:r>
          </a:p>
          <a:p>
            <a:pPr marL="342900" indent="-342900"/>
            <a:r>
              <a:rPr lang="en-US" altLang="zh-TW" b="0">
                <a:latin typeface="標楷體" pitchFamily="65" charset="-120"/>
                <a:ea typeface="標楷體" pitchFamily="65" charset="-120"/>
              </a:rPr>
              <a:t>–</a:t>
            </a:r>
            <a:r>
              <a:rPr lang="zh-TW" altLang="en-US" b="0">
                <a:latin typeface="標楷體" pitchFamily="65" charset="-120"/>
                <a:ea typeface="標楷體" pitchFamily="65" charset="-120"/>
              </a:rPr>
              <a:t>物理環境耐受度</a:t>
            </a:r>
          </a:p>
          <a:p>
            <a:pPr marL="342900" indent="-342900"/>
            <a:r>
              <a:rPr lang="en-US" altLang="zh-TW" b="0">
                <a:latin typeface="標楷體" pitchFamily="65" charset="-120"/>
                <a:ea typeface="標楷體" pitchFamily="65" charset="-120"/>
              </a:rPr>
              <a:t>–</a:t>
            </a:r>
            <a:r>
              <a:rPr lang="zh-TW" altLang="en-US" b="0">
                <a:latin typeface="標楷體" pitchFamily="65" charset="-120"/>
                <a:ea typeface="標楷體" pitchFamily="65" charset="-120"/>
              </a:rPr>
              <a:t>離體環境存活力</a:t>
            </a:r>
            <a:endParaRPr lang="zh-TW" altLang="en-US" b="0">
              <a:solidFill>
                <a:schemeClr val="tx2"/>
              </a:solidFill>
              <a:latin typeface="標楷體" pitchFamily="65" charset="-120"/>
              <a:ea typeface="標楷體" pitchFamily="65" charset="-120"/>
            </a:endParaRPr>
          </a:p>
          <a:p>
            <a:pPr marL="342900" indent="-342900">
              <a:lnSpc>
                <a:spcPct val="80000"/>
              </a:lnSpc>
              <a:spcBef>
                <a:spcPct val="20000"/>
              </a:spcBef>
              <a:buClr>
                <a:schemeClr val="folHlink"/>
              </a:buClr>
              <a:buSzPct val="60000"/>
            </a:pPr>
            <a:r>
              <a:rPr lang="zh-TW" altLang="en-US" b="0">
                <a:solidFill>
                  <a:srgbClr val="0066FF"/>
                </a:solidFill>
                <a:latin typeface="標楷體" pitchFamily="65" charset="-120"/>
                <a:ea typeface="標楷體" pitchFamily="65" charset="-120"/>
              </a:rPr>
              <a:t>十：廢棄處置方法</a:t>
            </a:r>
          </a:p>
          <a:p>
            <a:pPr marL="342900" indent="-342900">
              <a:lnSpc>
                <a:spcPct val="80000"/>
              </a:lnSpc>
              <a:spcBef>
                <a:spcPct val="20000"/>
              </a:spcBef>
              <a:buClr>
                <a:schemeClr val="folHlink"/>
              </a:buClr>
              <a:buSzPct val="60000"/>
            </a:pPr>
            <a:r>
              <a:rPr lang="en-US" altLang="zh-TW" b="0">
                <a:latin typeface="標楷體" pitchFamily="65" charset="-120"/>
                <a:ea typeface="標楷體" pitchFamily="65" charset="-120"/>
              </a:rPr>
              <a:t>– </a:t>
            </a:r>
            <a:r>
              <a:rPr lang="zh-TW" altLang="en-US" b="0">
                <a:latin typeface="標楷體" pitchFamily="65" charset="-120"/>
                <a:ea typeface="標楷體" pitchFamily="65" charset="-120"/>
              </a:rPr>
              <a:t>準備日期</a:t>
            </a:r>
          </a:p>
          <a:p>
            <a:pPr marL="342900" indent="-342900">
              <a:lnSpc>
                <a:spcPct val="80000"/>
              </a:lnSpc>
              <a:spcBef>
                <a:spcPct val="20000"/>
              </a:spcBef>
              <a:buClr>
                <a:schemeClr val="folHlink"/>
              </a:buClr>
              <a:buSzPct val="60000"/>
            </a:pPr>
            <a:r>
              <a:rPr lang="en-US" altLang="zh-TW" b="0">
                <a:latin typeface="標楷體" pitchFamily="65" charset="-120"/>
                <a:ea typeface="標楷體" pitchFamily="65" charset="-120"/>
              </a:rPr>
              <a:t>– </a:t>
            </a:r>
            <a:r>
              <a:rPr lang="zh-TW" altLang="en-US" b="0">
                <a:latin typeface="標楷體" pitchFamily="65" charset="-120"/>
                <a:ea typeface="標楷體" pitchFamily="65" charset="-120"/>
              </a:rPr>
              <a:t>準備單位</a:t>
            </a:r>
          </a:p>
          <a:p>
            <a:pPr marL="342900" indent="-342900">
              <a:lnSpc>
                <a:spcPct val="80000"/>
              </a:lnSpc>
              <a:spcBef>
                <a:spcPct val="20000"/>
              </a:spcBef>
              <a:buClr>
                <a:schemeClr val="folHlink"/>
              </a:buClr>
              <a:buSzPct val="60000"/>
            </a:pPr>
            <a:r>
              <a:rPr lang="zh-TW" altLang="en-US" b="0">
                <a:solidFill>
                  <a:srgbClr val="0066FF"/>
                </a:solidFill>
                <a:latin typeface="標楷體" pitchFamily="65" charset="-120"/>
                <a:ea typeface="標楷體" pitchFamily="65" charset="-120"/>
              </a:rPr>
              <a:t>十一：運送資料</a:t>
            </a:r>
          </a:p>
          <a:p>
            <a:pPr marL="342900" indent="-342900">
              <a:lnSpc>
                <a:spcPct val="80000"/>
              </a:lnSpc>
              <a:spcBef>
                <a:spcPct val="20000"/>
              </a:spcBef>
              <a:buClr>
                <a:schemeClr val="folHlink"/>
              </a:buClr>
              <a:buSzPct val="60000"/>
            </a:pPr>
            <a:r>
              <a:rPr lang="zh-TW" altLang="en-US" b="0">
                <a:solidFill>
                  <a:srgbClr val="0066FF"/>
                </a:solidFill>
                <a:latin typeface="標楷體" pitchFamily="65" charset="-120"/>
                <a:ea typeface="標楷體" pitchFamily="65" charset="-120"/>
              </a:rPr>
              <a:t>十二：法規資料</a:t>
            </a:r>
          </a:p>
          <a:p>
            <a:pPr marL="342900" indent="-342900">
              <a:lnSpc>
                <a:spcPct val="80000"/>
              </a:lnSpc>
              <a:spcBef>
                <a:spcPct val="20000"/>
              </a:spcBef>
              <a:buClr>
                <a:schemeClr val="folHlink"/>
              </a:buClr>
              <a:buSzPct val="60000"/>
            </a:pPr>
            <a:r>
              <a:rPr lang="zh-TW" altLang="en-US" b="0">
                <a:solidFill>
                  <a:srgbClr val="0066FF"/>
                </a:solidFill>
                <a:latin typeface="標楷體" pitchFamily="65" charset="-120"/>
                <a:ea typeface="標楷體" pitchFamily="65" charset="-120"/>
              </a:rPr>
              <a:t>十三：其他資料</a:t>
            </a:r>
          </a:p>
        </p:txBody>
      </p:sp>
      <p:sp>
        <p:nvSpPr>
          <p:cNvPr id="7" name="投影片編號版面配置區 6"/>
          <p:cNvSpPr>
            <a:spLocks noGrp="1"/>
          </p:cNvSpPr>
          <p:nvPr>
            <p:ph type="sldNum" sz="quarter" idx="11"/>
          </p:nvPr>
        </p:nvSpPr>
        <p:spPr>
          <a:xfrm>
            <a:off x="7509048" y="6237312"/>
            <a:ext cx="2895600" cy="365125"/>
          </a:xfrm>
        </p:spPr>
        <p:txBody>
          <a:bodyPr/>
          <a:lstStyle/>
          <a:p>
            <a:pPr>
              <a:defRPr/>
            </a:pPr>
            <a:fld id="{415FC116-66E6-427C-8C9C-327EB44041DD}" type="slidenum">
              <a:rPr lang="en-US" altLang="zh-TW" smtClean="0"/>
              <a:pPr>
                <a:defRPr/>
              </a:pPr>
              <a:t>42</a:t>
            </a:fld>
            <a:endParaRPr lang="en-US" altLang="zh-TW" dirty="0"/>
          </a:p>
        </p:txBody>
      </p:sp>
    </p:spTree>
    <p:extLst>
      <p:ext uri="{BB962C8B-B14F-4D97-AF65-F5344CB8AC3E}">
        <p14:creationId xmlns:p14="http://schemas.microsoft.com/office/powerpoint/2010/main" val="271526378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3" cstate="print"/>
          <a:srcRect/>
          <a:stretch>
            <a:fillRect/>
          </a:stretch>
        </p:blipFill>
        <p:spPr bwMode="auto">
          <a:xfrm>
            <a:off x="5747262" y="857250"/>
            <a:ext cx="1424141" cy="1422400"/>
          </a:xfrm>
          <a:prstGeom prst="rect">
            <a:avLst/>
          </a:prstGeom>
          <a:noFill/>
          <a:ln w="9525">
            <a:noFill/>
            <a:miter lim="800000"/>
            <a:headEnd/>
            <a:tailEnd/>
          </a:ln>
        </p:spPr>
      </p:pic>
      <p:sp>
        <p:nvSpPr>
          <p:cNvPr id="55299" name="Rectangle 2"/>
          <p:cNvSpPr>
            <a:spLocks noGrp="1"/>
          </p:cNvSpPr>
          <p:nvPr>
            <p:ph type="title"/>
          </p:nvPr>
        </p:nvSpPr>
        <p:spPr>
          <a:xfrm>
            <a:off x="390218" y="333376"/>
            <a:ext cx="8228371" cy="792163"/>
          </a:xfrm>
        </p:spPr>
        <p:txBody>
          <a:bodyPr/>
          <a:lstStyle/>
          <a:p>
            <a:r>
              <a:rPr lang="zh-TW" altLang="en-US" sz="4000" b="1" smtClean="0"/>
              <a:t>標準洗手步驟</a:t>
            </a:r>
          </a:p>
        </p:txBody>
      </p:sp>
      <p:sp>
        <p:nvSpPr>
          <p:cNvPr id="55300" name="Rectangle 3"/>
          <p:cNvSpPr>
            <a:spLocks noGrp="1"/>
          </p:cNvSpPr>
          <p:nvPr>
            <p:ph type="body" idx="1"/>
          </p:nvPr>
        </p:nvSpPr>
        <p:spPr>
          <a:xfrm>
            <a:off x="493150" y="980728"/>
            <a:ext cx="5353971" cy="5229225"/>
          </a:xfrm>
        </p:spPr>
        <p:txBody>
          <a:bodyPr/>
          <a:lstStyle/>
          <a:p>
            <a:pPr>
              <a:buFont typeface="Wingdings" pitchFamily="2" charset="2"/>
              <a:buNone/>
            </a:pPr>
            <a:r>
              <a:rPr lang="en-US" altLang="zh-TW" sz="2800" dirty="0" smtClean="0"/>
              <a:t>1.</a:t>
            </a:r>
            <a:r>
              <a:rPr lang="zh-TW" altLang="en-US" sz="2800" dirty="0" smtClean="0"/>
              <a:t>濕：在水龍頭下把手淋濕</a:t>
            </a:r>
            <a:r>
              <a:rPr lang="zh-TW" altLang="en-US" dirty="0" smtClean="0"/>
              <a:t>。</a:t>
            </a:r>
            <a:endParaRPr lang="zh-TW" altLang="en-US" sz="2800" dirty="0" smtClean="0"/>
          </a:p>
          <a:p>
            <a:pPr>
              <a:buFont typeface="Wingdings" pitchFamily="2" charset="2"/>
              <a:buNone/>
            </a:pPr>
            <a:r>
              <a:rPr lang="en-US" altLang="zh-TW" sz="2800" dirty="0" smtClean="0"/>
              <a:t>2.</a:t>
            </a:r>
            <a:r>
              <a:rPr lang="zh-TW" altLang="en-US" sz="2800" dirty="0" smtClean="0"/>
              <a:t>搓：擦上肥皂或洗手液 ，兩手</a:t>
            </a:r>
            <a:endParaRPr lang="en-US" altLang="zh-TW" sz="2800" dirty="0" smtClean="0"/>
          </a:p>
          <a:p>
            <a:pPr>
              <a:buFont typeface="Wingdings" pitchFamily="2" charset="2"/>
              <a:buNone/>
            </a:pPr>
            <a:r>
              <a:rPr lang="en-US" altLang="zh-TW" sz="2800" dirty="0" smtClean="0"/>
              <a:t>		</a:t>
            </a:r>
            <a:r>
              <a:rPr lang="zh-TW" altLang="en-US" sz="2800" dirty="0" smtClean="0"/>
              <a:t> 交叉並互相摩擦，兩手搓</a:t>
            </a:r>
            <a:endParaRPr lang="en-US" altLang="zh-TW" sz="2800" dirty="0" smtClean="0"/>
          </a:p>
          <a:p>
            <a:pPr>
              <a:buFont typeface="Wingdings" pitchFamily="2" charset="2"/>
              <a:buNone/>
            </a:pPr>
            <a:r>
              <a:rPr lang="en-US" altLang="zh-TW" sz="2800" dirty="0" smtClean="0"/>
              <a:t>		 </a:t>
            </a:r>
            <a:r>
              <a:rPr lang="zh-TW" altLang="en-US" sz="2800" dirty="0" smtClean="0"/>
              <a:t>揉手掌及手背，作拉手姿</a:t>
            </a:r>
            <a:endParaRPr lang="en-US" altLang="zh-TW" sz="2800" dirty="0" smtClean="0"/>
          </a:p>
          <a:p>
            <a:pPr>
              <a:buFont typeface="Wingdings" pitchFamily="2" charset="2"/>
              <a:buNone/>
            </a:pPr>
            <a:r>
              <a:rPr lang="en-US" altLang="zh-TW" sz="2800" dirty="0" smtClean="0"/>
              <a:t>		 </a:t>
            </a:r>
            <a:r>
              <a:rPr lang="zh-TW" altLang="en-US" sz="2800" dirty="0" smtClean="0"/>
              <a:t>勢以擦洗指尖，此動作至</a:t>
            </a:r>
            <a:endParaRPr lang="en-US" altLang="zh-TW" sz="2800" dirty="0" smtClean="0"/>
          </a:p>
          <a:p>
            <a:pPr>
              <a:buFont typeface="Wingdings" pitchFamily="2" charset="2"/>
              <a:buNone/>
            </a:pPr>
            <a:r>
              <a:rPr lang="en-US" altLang="zh-TW" sz="2800" dirty="0" smtClean="0"/>
              <a:t>		 </a:t>
            </a:r>
            <a:r>
              <a:rPr lang="zh-TW" altLang="en-US" sz="2800" dirty="0" smtClean="0"/>
              <a:t>少須</a:t>
            </a:r>
            <a:r>
              <a:rPr lang="zh-TW" altLang="en-US" sz="2800" dirty="0" smtClean="0">
                <a:solidFill>
                  <a:srgbClr val="FF0000"/>
                </a:solidFill>
              </a:rPr>
              <a:t>20秒</a:t>
            </a:r>
            <a:r>
              <a:rPr lang="zh-TW" altLang="en-US" sz="2800" dirty="0" smtClean="0"/>
              <a:t>。</a:t>
            </a:r>
          </a:p>
          <a:p>
            <a:pPr>
              <a:buFont typeface="Wingdings" pitchFamily="2" charset="2"/>
              <a:buNone/>
            </a:pPr>
            <a:r>
              <a:rPr lang="en-US" altLang="zh-TW" sz="2800" dirty="0" smtClean="0"/>
              <a:t>3.</a:t>
            </a:r>
            <a:r>
              <a:rPr lang="zh-TW" altLang="en-US" sz="2800" dirty="0" smtClean="0"/>
              <a:t>沖：用清水將雙手沖洗乾淨。</a:t>
            </a:r>
          </a:p>
          <a:p>
            <a:pPr>
              <a:buFont typeface="Wingdings" pitchFamily="2" charset="2"/>
              <a:buNone/>
            </a:pPr>
            <a:r>
              <a:rPr lang="en-US" altLang="zh-TW" sz="2800" dirty="0" smtClean="0"/>
              <a:t>4.</a:t>
            </a:r>
            <a:r>
              <a:rPr lang="zh-TW" altLang="en-US" sz="2800" dirty="0" smtClean="0"/>
              <a:t>捧：捧水將水龍頭淋洗乾淨。</a:t>
            </a:r>
          </a:p>
          <a:p>
            <a:pPr>
              <a:buFont typeface="Wingdings" pitchFamily="2" charset="2"/>
              <a:buNone/>
            </a:pPr>
            <a:r>
              <a:rPr lang="en-US" altLang="zh-TW" sz="2800" dirty="0" smtClean="0"/>
              <a:t>5.</a:t>
            </a:r>
            <a:r>
              <a:rPr lang="zh-TW" altLang="en-US" sz="2800" dirty="0" smtClean="0"/>
              <a:t>擦：用擦手紙、乾淨的毛巾或手帕將手擦乾。</a:t>
            </a:r>
          </a:p>
          <a:p>
            <a:pPr>
              <a:buFont typeface="Wingdings" pitchFamily="2" charset="2"/>
              <a:buNone/>
            </a:pPr>
            <a:endParaRPr lang="zh-TW" altLang="en-US" sz="2800" dirty="0" smtClean="0"/>
          </a:p>
        </p:txBody>
      </p:sp>
      <p:sp>
        <p:nvSpPr>
          <p:cNvPr id="7" name="文字方塊 6"/>
          <p:cNvSpPr txBox="1"/>
          <p:nvPr/>
        </p:nvSpPr>
        <p:spPr>
          <a:xfrm>
            <a:off x="7060791" y="714376"/>
            <a:ext cx="1797460" cy="461963"/>
          </a:xfrm>
          <a:prstGeom prst="rect">
            <a:avLst/>
          </a:prstGeom>
          <a:noFill/>
        </p:spPr>
        <p:txBody>
          <a:bodyPr>
            <a:spAutoFit/>
          </a:bodyPr>
          <a:lstStyle/>
          <a:p>
            <a:pPr>
              <a:defRPr/>
            </a:pPr>
            <a:r>
              <a:rPr lang="zh-TW" altLang="en-US" sz="2400" dirty="0">
                <a:solidFill>
                  <a:schemeClr val="accent1"/>
                </a:solidFill>
                <a:latin typeface="標楷體" panose="03000509000000000000" pitchFamily="65" charset="-120"/>
                <a:ea typeface="標楷體" panose="03000509000000000000" pitchFamily="65" charset="-120"/>
              </a:rPr>
              <a:t>建議加圖片</a:t>
            </a:r>
          </a:p>
        </p:txBody>
      </p:sp>
      <p:pic>
        <p:nvPicPr>
          <p:cNvPr id="55302" name="Picture 8"/>
          <p:cNvPicPr>
            <a:picLocks noChangeAspect="1" noChangeArrowheads="1"/>
          </p:cNvPicPr>
          <p:nvPr/>
        </p:nvPicPr>
        <p:blipFill>
          <a:blip r:embed="rId4" cstate="print"/>
          <a:srcRect/>
          <a:stretch>
            <a:fillRect/>
          </a:stretch>
        </p:blipFill>
        <p:spPr bwMode="auto">
          <a:xfrm>
            <a:off x="7544723" y="1928813"/>
            <a:ext cx="1305847" cy="1412875"/>
          </a:xfrm>
          <a:prstGeom prst="rect">
            <a:avLst/>
          </a:prstGeom>
          <a:noFill/>
          <a:ln w="9525">
            <a:noFill/>
            <a:miter lim="800000"/>
            <a:headEnd/>
            <a:tailEnd/>
          </a:ln>
        </p:spPr>
      </p:pic>
      <p:pic>
        <p:nvPicPr>
          <p:cNvPr id="55303" name="Picture 9"/>
          <p:cNvPicPr>
            <a:picLocks noChangeAspect="1" noChangeArrowheads="1"/>
          </p:cNvPicPr>
          <p:nvPr/>
        </p:nvPicPr>
        <p:blipFill>
          <a:blip r:embed="rId5" cstate="print"/>
          <a:srcRect/>
          <a:stretch>
            <a:fillRect/>
          </a:stretch>
        </p:blipFill>
        <p:spPr bwMode="auto">
          <a:xfrm>
            <a:off x="5885529" y="2857500"/>
            <a:ext cx="1301237" cy="1439863"/>
          </a:xfrm>
          <a:prstGeom prst="rect">
            <a:avLst/>
          </a:prstGeom>
          <a:noFill/>
          <a:ln w="9525">
            <a:noFill/>
            <a:miter lim="800000"/>
            <a:headEnd/>
            <a:tailEnd/>
          </a:ln>
        </p:spPr>
      </p:pic>
      <p:pic>
        <p:nvPicPr>
          <p:cNvPr id="55304" name="Picture 10"/>
          <p:cNvPicPr>
            <a:picLocks noChangeAspect="1" noChangeArrowheads="1"/>
          </p:cNvPicPr>
          <p:nvPr/>
        </p:nvPicPr>
        <p:blipFill>
          <a:blip r:embed="rId6" cstate="print"/>
          <a:srcRect/>
          <a:stretch>
            <a:fillRect/>
          </a:stretch>
        </p:blipFill>
        <p:spPr bwMode="auto">
          <a:xfrm>
            <a:off x="7475589" y="4071938"/>
            <a:ext cx="1371908" cy="1471612"/>
          </a:xfrm>
          <a:prstGeom prst="rect">
            <a:avLst/>
          </a:prstGeom>
          <a:noFill/>
          <a:ln w="9525">
            <a:noFill/>
            <a:miter lim="800000"/>
            <a:headEnd/>
            <a:tailEnd/>
          </a:ln>
        </p:spPr>
      </p:pic>
      <p:pic>
        <p:nvPicPr>
          <p:cNvPr id="55305" name="Picture 11"/>
          <p:cNvPicPr>
            <a:picLocks noChangeAspect="1" noChangeArrowheads="1"/>
          </p:cNvPicPr>
          <p:nvPr/>
        </p:nvPicPr>
        <p:blipFill>
          <a:blip r:embed="rId7" cstate="print"/>
          <a:srcRect/>
          <a:stretch>
            <a:fillRect/>
          </a:stretch>
        </p:blipFill>
        <p:spPr bwMode="auto">
          <a:xfrm>
            <a:off x="5885529" y="5214939"/>
            <a:ext cx="1301237" cy="1393825"/>
          </a:xfrm>
          <a:prstGeom prst="rect">
            <a:avLst/>
          </a:prstGeom>
          <a:noFill/>
          <a:ln w="9525">
            <a:noFill/>
            <a:miter lim="800000"/>
            <a:headEnd/>
            <a:tailEnd/>
          </a:ln>
        </p:spPr>
      </p:pic>
      <p:sp>
        <p:nvSpPr>
          <p:cNvPr id="24" name="向右箭號 23"/>
          <p:cNvSpPr/>
          <p:nvPr/>
        </p:nvSpPr>
        <p:spPr>
          <a:xfrm rot="2489592">
            <a:off x="7199057" y="1785939"/>
            <a:ext cx="414798" cy="428625"/>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標楷體" panose="03000509000000000000" pitchFamily="65" charset="-120"/>
            </a:endParaRPr>
          </a:p>
        </p:txBody>
      </p:sp>
      <p:sp>
        <p:nvSpPr>
          <p:cNvPr id="25" name="向右箭號 24"/>
          <p:cNvSpPr/>
          <p:nvPr/>
        </p:nvSpPr>
        <p:spPr>
          <a:xfrm rot="8796651">
            <a:off x="7209812" y="2940051"/>
            <a:ext cx="414798" cy="428625"/>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標楷體" panose="03000509000000000000" pitchFamily="65" charset="-120"/>
            </a:endParaRPr>
          </a:p>
        </p:txBody>
      </p:sp>
      <p:sp>
        <p:nvSpPr>
          <p:cNvPr id="26" name="向右箭號 25"/>
          <p:cNvSpPr/>
          <p:nvPr/>
        </p:nvSpPr>
        <p:spPr>
          <a:xfrm rot="2321031">
            <a:off x="7139142" y="4010026"/>
            <a:ext cx="414798" cy="428625"/>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標楷體" panose="03000509000000000000" pitchFamily="65" charset="-120"/>
            </a:endParaRPr>
          </a:p>
        </p:txBody>
      </p:sp>
      <p:sp>
        <p:nvSpPr>
          <p:cNvPr id="27" name="向右箭號 26"/>
          <p:cNvSpPr/>
          <p:nvPr/>
        </p:nvSpPr>
        <p:spPr>
          <a:xfrm rot="8796651">
            <a:off x="7209812" y="5297489"/>
            <a:ext cx="414798" cy="428625"/>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ea typeface="標楷體" panose="03000509000000000000" pitchFamily="65" charset="-120"/>
            </a:endParaRPr>
          </a:p>
        </p:txBody>
      </p:sp>
      <p:pic>
        <p:nvPicPr>
          <p:cNvPr id="55310" name="Picture 12"/>
          <p:cNvPicPr>
            <a:picLocks noChangeAspect="1" noChangeArrowheads="1"/>
          </p:cNvPicPr>
          <p:nvPr/>
        </p:nvPicPr>
        <p:blipFill>
          <a:blip r:embed="rId8" cstate="print"/>
          <a:srcRect/>
          <a:stretch>
            <a:fillRect/>
          </a:stretch>
        </p:blipFill>
        <p:spPr bwMode="auto">
          <a:xfrm>
            <a:off x="7475589" y="6000750"/>
            <a:ext cx="1461013" cy="331788"/>
          </a:xfrm>
          <a:prstGeom prst="rect">
            <a:avLst/>
          </a:prstGeom>
          <a:noFill/>
          <a:ln w="9525">
            <a:noFill/>
            <a:miter lim="800000"/>
            <a:headEnd/>
            <a:tailEnd/>
          </a:ln>
        </p:spPr>
      </p:pic>
      <p:sp>
        <p:nvSpPr>
          <p:cNvPr id="15" name="投影片編號版面配置區 14"/>
          <p:cNvSpPr>
            <a:spLocks noGrp="1"/>
          </p:cNvSpPr>
          <p:nvPr>
            <p:ph type="sldNum" sz="quarter" idx="11"/>
          </p:nvPr>
        </p:nvSpPr>
        <p:spPr>
          <a:xfrm>
            <a:off x="7509048" y="6273180"/>
            <a:ext cx="2895600" cy="365125"/>
          </a:xfrm>
        </p:spPr>
        <p:txBody>
          <a:bodyPr/>
          <a:lstStyle/>
          <a:p>
            <a:pPr>
              <a:defRPr/>
            </a:pPr>
            <a:fld id="{3AB412C4-39DC-4731-8DCF-8D6E6FCF203A}" type="slidenum">
              <a:rPr lang="en-US" altLang="zh-TW" smtClean="0"/>
              <a:pPr>
                <a:defRPr/>
              </a:pPr>
              <a:t>43</a:t>
            </a:fld>
            <a:endParaRPr lang="en-US" altLang="zh-TW"/>
          </a:p>
        </p:txBody>
      </p:sp>
    </p:spTree>
    <p:extLst>
      <p:ext uri="{BB962C8B-B14F-4D97-AF65-F5344CB8AC3E}">
        <p14:creationId xmlns:p14="http://schemas.microsoft.com/office/powerpoint/2010/main" val="13794325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4"/>
          <p:cNvSpPr>
            <a:spLocks noGrp="1"/>
          </p:cNvSpPr>
          <p:nvPr>
            <p:ph type="title"/>
          </p:nvPr>
        </p:nvSpPr>
        <p:spPr>
          <a:xfrm>
            <a:off x="460887" y="260350"/>
            <a:ext cx="8228371" cy="850900"/>
          </a:xfrm>
        </p:spPr>
        <p:txBody>
          <a:bodyPr/>
          <a:lstStyle/>
          <a:p>
            <a:pPr eaLnBrk="1" hangingPunct="1"/>
            <a:r>
              <a:rPr lang="zh-TW" altLang="en-US" sz="4000" b="1" dirty="0" smtClean="0">
                <a:latin typeface="Arial" charset="0"/>
              </a:rPr>
              <a:t>標準微生物操作原則</a:t>
            </a:r>
            <a:endParaRPr lang="zh-TW" altLang="en-US" sz="4000" b="1" dirty="0" smtClean="0"/>
          </a:p>
        </p:txBody>
      </p:sp>
      <p:sp>
        <p:nvSpPr>
          <p:cNvPr id="56323" name="Rectangle 3"/>
          <p:cNvSpPr>
            <a:spLocks noGrp="1" noChangeArrowheads="1"/>
          </p:cNvSpPr>
          <p:nvPr>
            <p:ph idx="1"/>
          </p:nvPr>
        </p:nvSpPr>
        <p:spPr>
          <a:xfrm>
            <a:off x="395536" y="1268760"/>
            <a:ext cx="8504903" cy="5068887"/>
          </a:xfrm>
        </p:spPr>
        <p:txBody>
          <a:bodyPr/>
          <a:lstStyle/>
          <a:p>
            <a:pPr eaLnBrk="1" hangingPunct="1">
              <a:buClr>
                <a:schemeClr val="tx1"/>
              </a:buClr>
            </a:pPr>
            <a:r>
              <a:rPr lang="zh-TW" altLang="en-US" sz="2600" dirty="0" smtClean="0">
                <a:latin typeface="Tahoma" pitchFamily="34" charset="0"/>
              </a:rPr>
              <a:t>實驗進行中的門禁管制</a:t>
            </a:r>
          </a:p>
          <a:p>
            <a:pPr eaLnBrk="1" hangingPunct="1">
              <a:buClr>
                <a:schemeClr val="tx1"/>
              </a:buClr>
            </a:pPr>
            <a:r>
              <a:rPr lang="zh-TW" altLang="en-US" sz="2600" dirty="0" smtClean="0">
                <a:latin typeface="Tahoma" pitchFamily="34" charset="0"/>
              </a:rPr>
              <a:t>工作前後必須洗手</a:t>
            </a:r>
          </a:p>
          <a:p>
            <a:pPr eaLnBrk="1" hangingPunct="1">
              <a:buClr>
                <a:schemeClr val="tx1"/>
              </a:buClr>
            </a:pPr>
            <a:r>
              <a:rPr lang="zh-TW" altLang="en-US" sz="2600" dirty="0" smtClean="0">
                <a:latin typeface="Tahoma" pitchFamily="34" charset="0"/>
              </a:rPr>
              <a:t>工作前後消毒工作檯面</a:t>
            </a:r>
          </a:p>
          <a:p>
            <a:pPr eaLnBrk="1" hangingPunct="1">
              <a:buClr>
                <a:schemeClr val="tx1"/>
              </a:buClr>
            </a:pPr>
            <a:r>
              <a:rPr lang="zh-TW" altLang="en-US" sz="2600" dirty="0" smtClean="0">
                <a:latin typeface="Tahoma" pitchFamily="34" charset="0"/>
              </a:rPr>
              <a:t>減少</a:t>
            </a:r>
            <a:r>
              <a:rPr lang="zh-TW" altLang="en-US" sz="2600" u="sng" dirty="0" smtClean="0">
                <a:solidFill>
                  <a:schemeClr val="hlink"/>
                </a:solidFill>
                <a:latin typeface="Tahoma" pitchFamily="34" charset="0"/>
                <a:hlinkClick r:id="rId3" action="ppaction://hlinksldjump"/>
              </a:rPr>
              <a:t>噴濺</a:t>
            </a:r>
            <a:r>
              <a:rPr lang="zh-TW" altLang="en-US" sz="2600" dirty="0" smtClean="0">
                <a:latin typeface="Tahoma" pitchFamily="34" charset="0"/>
              </a:rPr>
              <a:t>及氣霧的產生</a:t>
            </a:r>
          </a:p>
          <a:p>
            <a:pPr eaLnBrk="1" hangingPunct="1">
              <a:buClr>
                <a:schemeClr val="tx1"/>
              </a:buClr>
            </a:pPr>
            <a:r>
              <a:rPr lang="zh-TW" altLang="en-US" sz="2600" dirty="0" smtClean="0">
                <a:latin typeface="Tahoma" pitchFamily="34" charset="0"/>
              </a:rPr>
              <a:t>禁止工作時飲食</a:t>
            </a:r>
            <a:r>
              <a:rPr lang="zh-TW" altLang="en-US" dirty="0" smtClean="0"/>
              <a:t>、</a:t>
            </a:r>
            <a:r>
              <a:rPr lang="zh-TW" altLang="en-US" sz="2600" dirty="0" smtClean="0"/>
              <a:t>吸菸</a:t>
            </a:r>
            <a:r>
              <a:rPr lang="zh-TW" altLang="en-US" sz="2600" dirty="0" smtClean="0">
                <a:latin typeface="Tahoma" pitchFamily="34" charset="0"/>
              </a:rPr>
              <a:t>、處理隱形眼鏡及化妝</a:t>
            </a:r>
          </a:p>
          <a:p>
            <a:pPr eaLnBrk="1" hangingPunct="1">
              <a:buClr>
                <a:schemeClr val="tx1"/>
              </a:buClr>
            </a:pPr>
            <a:r>
              <a:rPr lang="zh-TW" altLang="en-US" sz="2600" dirty="0" smtClean="0">
                <a:latin typeface="Tahoma" pitchFamily="34" charset="0"/>
              </a:rPr>
              <a:t>禁止以口吸取任何實驗相關液體</a:t>
            </a:r>
            <a:endParaRPr lang="zh-TW" altLang="en-US" sz="2600" dirty="0" smtClean="0">
              <a:solidFill>
                <a:srgbClr val="FF0000"/>
              </a:solidFill>
              <a:latin typeface="Tahoma" pitchFamily="34" charset="0"/>
            </a:endParaRPr>
          </a:p>
          <a:p>
            <a:pPr eaLnBrk="1" hangingPunct="1">
              <a:buClr>
                <a:schemeClr val="tx1"/>
              </a:buClr>
            </a:pPr>
            <a:r>
              <a:rPr lang="zh-TW" altLang="en-US" sz="2600" dirty="0" smtClean="0">
                <a:latin typeface="Tahoma" pitchFamily="34" charset="0"/>
              </a:rPr>
              <a:t>使用耐用、防漏密閉、可滅菌之容器盛裝實驗相關物品</a:t>
            </a:r>
          </a:p>
          <a:p>
            <a:pPr eaLnBrk="1" hangingPunct="1">
              <a:buClr>
                <a:schemeClr val="tx1"/>
              </a:buClr>
            </a:pPr>
            <a:r>
              <a:rPr lang="zh-TW" altLang="en-US" sz="2600" dirty="0" smtClean="0">
                <a:latin typeface="Tahoma" pitchFamily="34" charset="0"/>
              </a:rPr>
              <a:t>使用防穿刺、防漏密封之容器運送尖銳物品與檢體</a:t>
            </a:r>
          </a:p>
          <a:p>
            <a:pPr eaLnBrk="1" hangingPunct="1">
              <a:buClr>
                <a:schemeClr val="tx1"/>
              </a:buClr>
            </a:pPr>
            <a:r>
              <a:rPr lang="zh-TW" altLang="en-US" sz="2600" dirty="0" smtClean="0">
                <a:latin typeface="標楷體" pitchFamily="65" charset="-120"/>
              </a:rPr>
              <a:t>所有可能有感染之虞的實驗廢棄物（如培養物、菌株、細胞株等），清除前須進行滅菌</a:t>
            </a:r>
            <a:r>
              <a:rPr lang="en-US" altLang="zh-TW" sz="2600" dirty="0" smtClean="0">
                <a:latin typeface="標楷體" pitchFamily="65" charset="-120"/>
              </a:rPr>
              <a:t>-</a:t>
            </a:r>
            <a:r>
              <a:rPr lang="zh-TW" altLang="en-US" sz="2600" dirty="0" smtClean="0">
                <a:latin typeface="Tahoma" pitchFamily="34" charset="0"/>
              </a:rPr>
              <a:t>高溫高壓滅菌處理</a:t>
            </a:r>
          </a:p>
        </p:txBody>
      </p:sp>
      <p:sp>
        <p:nvSpPr>
          <p:cNvPr id="4" name="投影片編號版面配置區 3"/>
          <p:cNvSpPr>
            <a:spLocks noGrp="1"/>
          </p:cNvSpPr>
          <p:nvPr>
            <p:ph type="sldNum" sz="quarter" idx="11"/>
          </p:nvPr>
        </p:nvSpPr>
        <p:spPr>
          <a:xfrm>
            <a:off x="7581056" y="6232227"/>
            <a:ext cx="2895600" cy="365125"/>
          </a:xfrm>
        </p:spPr>
        <p:txBody>
          <a:bodyPr/>
          <a:lstStyle/>
          <a:p>
            <a:pPr>
              <a:defRPr/>
            </a:pPr>
            <a:fld id="{3AB412C4-39DC-4731-8DCF-8D6E6FCF203A}" type="slidenum">
              <a:rPr lang="en-US" altLang="zh-TW" smtClean="0"/>
              <a:pPr>
                <a:defRPr/>
              </a:pPr>
              <a:t>44</a:t>
            </a:fld>
            <a:endParaRPr lang="en-US" altLang="zh-TW"/>
          </a:p>
        </p:txBody>
      </p:sp>
    </p:spTree>
    <p:extLst>
      <p:ext uri="{BB962C8B-B14F-4D97-AF65-F5344CB8AC3E}">
        <p14:creationId xmlns:p14="http://schemas.microsoft.com/office/powerpoint/2010/main" val="2528603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zh-TW" altLang="en-US" sz="4000" b="1" dirty="0" smtClean="0"/>
              <a:t>減少噴濺的產生</a:t>
            </a:r>
          </a:p>
        </p:txBody>
      </p:sp>
      <p:graphicFrame>
        <p:nvGraphicFramePr>
          <p:cNvPr id="57347" name="Object 0"/>
          <p:cNvGraphicFramePr>
            <a:graphicFrameLocks noGrp="1" noChangeAspect="1"/>
          </p:cNvGraphicFramePr>
          <p:nvPr>
            <p:ph idx="1"/>
            <p:extLst>
              <p:ext uri="{D42A27DB-BD31-4B8C-83A1-F6EECF244321}">
                <p14:modId xmlns:p14="http://schemas.microsoft.com/office/powerpoint/2010/main" val="1115269009"/>
              </p:ext>
            </p:extLst>
          </p:nvPr>
        </p:nvGraphicFramePr>
        <p:xfrm>
          <a:off x="530021" y="1340768"/>
          <a:ext cx="6062202" cy="4062412"/>
        </p:xfrm>
        <a:graphic>
          <a:graphicData uri="http://schemas.openxmlformats.org/presentationml/2006/ole">
            <mc:AlternateContent xmlns:mc="http://schemas.openxmlformats.org/markup-compatibility/2006">
              <mc:Choice xmlns:v="urn:schemas-microsoft-com:vml" Requires="v">
                <p:oleObj spid="_x0000_s1046" name="Photo Editor Photo" r:id="rId4" imgW="7020905" imgH="4552381" progId="">
                  <p:embed/>
                </p:oleObj>
              </mc:Choice>
              <mc:Fallback>
                <p:oleObj name="Photo Editor Photo" r:id="rId4" imgW="7020905" imgH="4552381"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21" y="1340768"/>
                        <a:ext cx="6062202" cy="4062412"/>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57348" name="Rectangle 6"/>
          <p:cNvSpPr>
            <a:spLocks noChangeArrowheads="1"/>
          </p:cNvSpPr>
          <p:nvPr/>
        </p:nvSpPr>
        <p:spPr bwMode="auto">
          <a:xfrm flipV="1">
            <a:off x="5269476" y="2349501"/>
            <a:ext cx="4264742" cy="366713"/>
          </a:xfrm>
          <a:prstGeom prst="rect">
            <a:avLst/>
          </a:prstGeom>
          <a:noFill/>
          <a:ln w="9525">
            <a:noFill/>
            <a:miter lim="800000"/>
            <a:headEnd/>
            <a:tailEnd/>
          </a:ln>
        </p:spPr>
        <p:txBody>
          <a:bodyPr rot="10800000" lIns="92075" tIns="46038" rIns="92075" bIns="46038">
            <a:spAutoFit/>
          </a:bodyPr>
          <a:lstStyle/>
          <a:p>
            <a:pPr eaLnBrk="0" hangingPunct="0">
              <a:spcBef>
                <a:spcPct val="50000"/>
              </a:spcBef>
            </a:pPr>
            <a:endParaRPr kumimoji="0" lang="en-US" altLang="zh-TW" b="0" dirty="0">
              <a:solidFill>
                <a:schemeClr val="bg1"/>
              </a:solidFill>
              <a:ea typeface="標楷體" panose="03000509000000000000" pitchFamily="65" charset="-120"/>
            </a:endParaRPr>
          </a:p>
        </p:txBody>
      </p:sp>
      <p:sp>
        <p:nvSpPr>
          <p:cNvPr id="57349" name="Text Box 7"/>
          <p:cNvSpPr txBox="1">
            <a:spLocks noChangeArrowheads="1"/>
          </p:cNvSpPr>
          <p:nvPr/>
        </p:nvSpPr>
        <p:spPr bwMode="auto">
          <a:xfrm>
            <a:off x="6732025" y="1700213"/>
            <a:ext cx="2411976" cy="2493962"/>
          </a:xfrm>
          <a:prstGeom prst="rect">
            <a:avLst/>
          </a:prstGeom>
          <a:noFill/>
          <a:ln w="9525">
            <a:noFill/>
            <a:miter lim="800000"/>
            <a:headEnd/>
            <a:tailEnd/>
          </a:ln>
        </p:spPr>
        <p:txBody>
          <a:bodyPr lIns="92075" tIns="46038" rIns="92075" bIns="46038">
            <a:spAutoFit/>
          </a:bodyPr>
          <a:lstStyle/>
          <a:p>
            <a:pPr>
              <a:spcBef>
                <a:spcPct val="50000"/>
              </a:spcBef>
            </a:pPr>
            <a:r>
              <a:rPr lang="zh-TW" altLang="en-US" sz="2400" b="0">
                <a:ea typeface="標楷體" pitchFamily="65" charset="-120"/>
              </a:rPr>
              <a:t>未加蓋試管或容器中的液體在振盪過程中，容易產生噴濺和細小液滴而造成危害</a:t>
            </a:r>
          </a:p>
          <a:p>
            <a:pPr>
              <a:spcBef>
                <a:spcPct val="50000"/>
              </a:spcBef>
            </a:pPr>
            <a:endParaRPr lang="zh-TW" altLang="en-US" sz="2400" b="0">
              <a:ea typeface="標楷體" pitchFamily="65" charset="-120"/>
            </a:endParaRPr>
          </a:p>
        </p:txBody>
      </p:sp>
      <p:sp>
        <p:nvSpPr>
          <p:cNvPr id="57350" name="Text Box 8"/>
          <p:cNvSpPr txBox="1">
            <a:spLocks noChangeArrowheads="1"/>
          </p:cNvSpPr>
          <p:nvPr/>
        </p:nvSpPr>
        <p:spPr bwMode="auto">
          <a:xfrm>
            <a:off x="530021" y="5661248"/>
            <a:ext cx="8292895" cy="366713"/>
          </a:xfrm>
          <a:prstGeom prst="rect">
            <a:avLst/>
          </a:prstGeom>
          <a:noFill/>
          <a:ln w="9525">
            <a:noFill/>
            <a:miter lim="800000"/>
            <a:headEnd/>
            <a:tailEnd/>
          </a:ln>
        </p:spPr>
        <p:txBody>
          <a:bodyPr lIns="92075" tIns="46038" rIns="92075" bIns="46038">
            <a:spAutoFit/>
          </a:bodyPr>
          <a:lstStyle/>
          <a:p>
            <a:pPr>
              <a:spcBef>
                <a:spcPct val="50000"/>
              </a:spcBef>
            </a:pPr>
            <a:r>
              <a:rPr lang="zh-TW" altLang="en-US" dirty="0">
                <a:latin typeface="Times New Roman" pitchFamily="18" charset="0"/>
                <a:ea typeface="標楷體" pitchFamily="65" charset="-120"/>
              </a:rPr>
              <a:t>資料來源：</a:t>
            </a:r>
            <a:r>
              <a:rPr lang="en-US" altLang="zh-TW" dirty="0">
                <a:latin typeface="Times New Roman" pitchFamily="18" charset="0"/>
                <a:ea typeface="標楷體" pitchFamily="65" charset="-120"/>
              </a:rPr>
              <a:t>WHO &amp; DIH, http://www.apbtn.org/apbtn/trainingMaterials.html</a:t>
            </a:r>
          </a:p>
        </p:txBody>
      </p:sp>
      <p:sp>
        <p:nvSpPr>
          <p:cNvPr id="7" name="投影片編號版面配置區 6"/>
          <p:cNvSpPr>
            <a:spLocks noGrp="1"/>
          </p:cNvSpPr>
          <p:nvPr>
            <p:ph type="sldNum" sz="quarter" idx="11"/>
          </p:nvPr>
        </p:nvSpPr>
        <p:spPr>
          <a:xfrm>
            <a:off x="7509048" y="6232227"/>
            <a:ext cx="2895600" cy="365125"/>
          </a:xfrm>
        </p:spPr>
        <p:txBody>
          <a:bodyPr/>
          <a:lstStyle/>
          <a:p>
            <a:pPr>
              <a:defRPr/>
            </a:pPr>
            <a:fld id="{3AB412C4-39DC-4731-8DCF-8D6E6FCF203A}" type="slidenum">
              <a:rPr lang="en-US" altLang="zh-TW" smtClean="0"/>
              <a:pPr>
                <a:defRPr/>
              </a:pPr>
              <a:t>45</a:t>
            </a:fld>
            <a:endParaRPr lang="en-US" altLang="zh-TW" dirty="0"/>
          </a:p>
        </p:txBody>
      </p:sp>
    </p:spTree>
    <p:extLst>
      <p:ext uri="{BB962C8B-B14F-4D97-AF65-F5344CB8AC3E}">
        <p14:creationId xmlns:p14="http://schemas.microsoft.com/office/powerpoint/2010/main" val="27350334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body" idx="4294967295"/>
          </p:nvPr>
        </p:nvSpPr>
        <p:spPr>
          <a:xfrm>
            <a:off x="251520" y="1213413"/>
            <a:ext cx="8892480" cy="3614074"/>
          </a:xfrm>
        </p:spPr>
        <p:txBody>
          <a:bodyPr>
            <a:normAutofit fontScale="92500" lnSpcReduction="10000"/>
          </a:bodyPr>
          <a:lstStyle/>
          <a:p>
            <a:pPr marL="273050" indent="-273050">
              <a:lnSpc>
                <a:spcPct val="105000"/>
              </a:lnSpc>
              <a:buFont typeface="Arial" charset="0"/>
              <a:buNone/>
            </a:pPr>
            <a:r>
              <a:rPr lang="en-US" altLang="zh-TW" sz="2600" dirty="0" smtClean="0"/>
              <a:t>1.</a:t>
            </a:r>
            <a:r>
              <a:rPr lang="zh-TW" altLang="en-US" sz="2600" dirty="0" smtClean="0"/>
              <a:t>以戴手套的右手抓住近手腕處左手手套的外面，將手套翻轉脫下。</a:t>
            </a:r>
          </a:p>
          <a:p>
            <a:pPr marL="609600" indent="-609600">
              <a:lnSpc>
                <a:spcPct val="105000"/>
              </a:lnSpc>
              <a:buFont typeface="Arial" charset="0"/>
              <a:buNone/>
            </a:pPr>
            <a:r>
              <a:rPr lang="en-US" altLang="zh-TW" sz="2600" dirty="0" smtClean="0"/>
              <a:t>2.</a:t>
            </a:r>
            <a:r>
              <a:rPr lang="zh-TW" altLang="en-US" sz="2600" dirty="0" smtClean="0"/>
              <a:t>用脫下手套的左手插入右手套內，以外翻的方式脫下右手手套。 </a:t>
            </a:r>
          </a:p>
          <a:p>
            <a:pPr marL="609600" indent="-609600" fontAlgn="t">
              <a:lnSpc>
                <a:spcPct val="110000"/>
              </a:lnSpc>
              <a:buFont typeface="Arial" charset="0"/>
              <a:buNone/>
            </a:pPr>
            <a:r>
              <a:rPr lang="zh-TW" altLang="en-US" sz="2600" dirty="0" smtClean="0">
                <a:solidFill>
                  <a:schemeClr val="hlink"/>
                </a:solidFill>
              </a:rPr>
              <a:t>注意事項：</a:t>
            </a:r>
          </a:p>
          <a:p>
            <a:pPr marL="273050" indent="-273050" fontAlgn="t">
              <a:lnSpc>
                <a:spcPct val="110000"/>
              </a:lnSpc>
              <a:buFont typeface="Arial" charset="0"/>
              <a:buNone/>
            </a:pPr>
            <a:r>
              <a:rPr lang="en-US" altLang="zh-TW" sz="2600" dirty="0" smtClean="0"/>
              <a:t>1.</a:t>
            </a:r>
            <a:r>
              <a:rPr lang="zh-TW" altLang="en-US" sz="2600" dirty="0" smtClean="0"/>
              <a:t>整個過程中</a:t>
            </a:r>
            <a:r>
              <a:rPr lang="zh-TW" altLang="en-US" sz="2600" dirty="0" smtClean="0">
                <a:solidFill>
                  <a:srgbClr val="FF0000"/>
                </a:solidFill>
              </a:rPr>
              <a:t>以不碰觸手套外側為原則</a:t>
            </a:r>
            <a:r>
              <a:rPr lang="zh-TW" altLang="en-US" sz="2600" dirty="0" smtClean="0"/>
              <a:t>，即手套對手套、皮膚對皮膚的方式進行。</a:t>
            </a:r>
          </a:p>
          <a:p>
            <a:pPr marL="609600" indent="-609600" fontAlgn="t">
              <a:lnSpc>
                <a:spcPct val="110000"/>
              </a:lnSpc>
              <a:buFont typeface="Arial" charset="0"/>
              <a:buNone/>
            </a:pPr>
            <a:r>
              <a:rPr lang="en-US" altLang="zh-TW" sz="2600" dirty="0" smtClean="0"/>
              <a:t>2.</a:t>
            </a:r>
            <a:r>
              <a:rPr lang="zh-TW" altLang="en-US" sz="2600" dirty="0" smtClean="0"/>
              <a:t>當手套很髒時，應先以清水清洗過後再脫除。</a:t>
            </a:r>
          </a:p>
          <a:p>
            <a:pPr marL="609600" indent="-609600" fontAlgn="t">
              <a:lnSpc>
                <a:spcPct val="110000"/>
              </a:lnSpc>
              <a:buFont typeface="Arial" charset="0"/>
              <a:buNone/>
            </a:pPr>
            <a:r>
              <a:rPr lang="en-US" altLang="zh-TW" sz="2600" dirty="0" smtClean="0"/>
              <a:t>3.</a:t>
            </a:r>
            <a:r>
              <a:rPr lang="zh-TW" altLang="en-US" sz="2600" dirty="0" smtClean="0">
                <a:solidFill>
                  <a:srgbClr val="FF0000"/>
                </a:solidFill>
              </a:rPr>
              <a:t>脫除的手套須置於生物廢棄物處理桶</a:t>
            </a:r>
            <a:r>
              <a:rPr lang="en-US" altLang="zh-TW" sz="2600" dirty="0" smtClean="0">
                <a:solidFill>
                  <a:srgbClr val="FF0000"/>
                </a:solidFill>
              </a:rPr>
              <a:t>(</a:t>
            </a:r>
            <a:r>
              <a:rPr lang="zh-TW" altLang="en-US" sz="2600" dirty="0" smtClean="0">
                <a:solidFill>
                  <a:srgbClr val="FF0000"/>
                </a:solidFill>
              </a:rPr>
              <a:t>袋</a:t>
            </a:r>
            <a:r>
              <a:rPr lang="en-US" altLang="zh-TW" sz="2600" dirty="0" smtClean="0">
                <a:solidFill>
                  <a:srgbClr val="FF0000"/>
                </a:solidFill>
              </a:rPr>
              <a:t>)</a:t>
            </a:r>
            <a:r>
              <a:rPr lang="zh-TW" altLang="en-US" sz="2600" dirty="0" smtClean="0">
                <a:solidFill>
                  <a:srgbClr val="FF0000"/>
                </a:solidFill>
              </a:rPr>
              <a:t>中</a:t>
            </a:r>
            <a:r>
              <a:rPr lang="zh-TW" altLang="en-US" sz="2600" dirty="0" smtClean="0"/>
              <a:t>。</a:t>
            </a:r>
          </a:p>
        </p:txBody>
      </p:sp>
      <p:sp>
        <p:nvSpPr>
          <p:cNvPr id="58371" name="Rectangle 3"/>
          <p:cNvSpPr>
            <a:spLocks/>
          </p:cNvSpPr>
          <p:nvPr/>
        </p:nvSpPr>
        <p:spPr bwMode="auto">
          <a:xfrm>
            <a:off x="390218" y="333375"/>
            <a:ext cx="8228371" cy="647700"/>
          </a:xfrm>
          <a:prstGeom prst="rect">
            <a:avLst/>
          </a:prstGeom>
          <a:noFill/>
          <a:ln w="9525">
            <a:noFill/>
            <a:miter lim="800000"/>
            <a:headEnd/>
            <a:tailEnd/>
          </a:ln>
        </p:spPr>
        <p:txBody>
          <a:bodyPr anchor="ctr"/>
          <a:lstStyle/>
          <a:p>
            <a:pPr algn="ctr" eaLnBrk="0" hangingPunct="0"/>
            <a:r>
              <a:rPr lang="zh-TW" altLang="en-US" sz="4000" b="1" dirty="0">
                <a:solidFill>
                  <a:srgbClr val="CC0000"/>
                </a:solidFill>
                <a:latin typeface="+mj-lt"/>
                <a:ea typeface="標楷體" panose="03000509000000000000" pitchFamily="65" charset="-120"/>
                <a:cs typeface="+mj-cs"/>
              </a:rPr>
              <a:t>標準脫除手套步驟</a:t>
            </a:r>
          </a:p>
        </p:txBody>
      </p:sp>
      <p:sp>
        <p:nvSpPr>
          <p:cNvPr id="4" name="投影片編號版面配置區 3"/>
          <p:cNvSpPr>
            <a:spLocks noGrp="1"/>
          </p:cNvSpPr>
          <p:nvPr>
            <p:ph type="sldNum" sz="quarter" idx="11"/>
          </p:nvPr>
        </p:nvSpPr>
        <p:spPr>
          <a:xfrm>
            <a:off x="7380312" y="6165304"/>
            <a:ext cx="2895600" cy="365125"/>
          </a:xfrm>
        </p:spPr>
        <p:txBody>
          <a:bodyPr/>
          <a:lstStyle/>
          <a:p>
            <a:pPr>
              <a:defRPr/>
            </a:pPr>
            <a:fld id="{415FC116-66E6-427C-8C9C-327EB44041DD}" type="slidenum">
              <a:rPr lang="en-US" altLang="zh-TW" smtClean="0"/>
              <a:pPr>
                <a:defRPr/>
              </a:pPr>
              <a:t>46</a:t>
            </a:fld>
            <a:endParaRPr lang="en-US" altLang="zh-TW" dirty="0"/>
          </a:p>
        </p:txBody>
      </p:sp>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15926" t="9970" r="9402"/>
          <a:stretch/>
        </p:blipFill>
        <p:spPr>
          <a:xfrm>
            <a:off x="532263" y="4626591"/>
            <a:ext cx="1393839" cy="1898754"/>
          </a:xfrm>
          <a:prstGeom prst="rect">
            <a:avLst/>
          </a:pr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14728" t="1587" r="5101" b="8004"/>
          <a:stretch/>
        </p:blipFill>
        <p:spPr>
          <a:xfrm>
            <a:off x="3125337" y="4651524"/>
            <a:ext cx="1471850" cy="1873822"/>
          </a:xfrm>
          <a:prstGeom prst="rect">
            <a:avLst/>
          </a:prstGeom>
        </p:spPr>
      </p:pic>
      <p:pic>
        <p:nvPicPr>
          <p:cNvPr id="8" name="圖片 7"/>
          <p:cNvPicPr>
            <a:picLocks noChangeAspect="1"/>
          </p:cNvPicPr>
          <p:nvPr/>
        </p:nvPicPr>
        <p:blipFill rotWithShape="1">
          <a:blip r:embed="rId5">
            <a:extLst>
              <a:ext uri="{28A0092B-C50C-407E-A947-70E740481C1C}">
                <a14:useLocalDpi xmlns:a14="http://schemas.microsoft.com/office/drawing/2010/main" val="0"/>
              </a:ext>
            </a:extLst>
          </a:blip>
          <a:srcRect l="4843" t="8156" b="3701"/>
          <a:stretch/>
        </p:blipFill>
        <p:spPr>
          <a:xfrm>
            <a:off x="5609230" y="4626591"/>
            <a:ext cx="1597971" cy="1898756"/>
          </a:xfrm>
          <a:prstGeom prst="rect">
            <a:avLst/>
          </a:prstGeom>
        </p:spPr>
      </p:pic>
      <p:sp>
        <p:nvSpPr>
          <p:cNvPr id="9" name="向右箭號 8"/>
          <p:cNvSpPr/>
          <p:nvPr/>
        </p:nvSpPr>
        <p:spPr>
          <a:xfrm>
            <a:off x="2480133" y="5434100"/>
            <a:ext cx="360040"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12" name="向右箭號 11"/>
          <p:cNvSpPr/>
          <p:nvPr/>
        </p:nvSpPr>
        <p:spPr>
          <a:xfrm>
            <a:off x="5148064" y="5392640"/>
            <a:ext cx="360040" cy="48463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2" name="文字方塊 1"/>
          <p:cNvSpPr txBox="1"/>
          <p:nvPr/>
        </p:nvSpPr>
        <p:spPr>
          <a:xfrm>
            <a:off x="252600" y="6525345"/>
            <a:ext cx="4942379" cy="369332"/>
          </a:xfrm>
          <a:prstGeom prst="rect">
            <a:avLst/>
          </a:prstGeom>
          <a:solidFill>
            <a:schemeClr val="bg1"/>
          </a:solidFill>
        </p:spPr>
        <p:txBody>
          <a:bodyPr wrap="non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衛生署疾病管制局</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個人防護裝備使用建議</a:t>
            </a:r>
          </a:p>
        </p:txBody>
      </p:sp>
    </p:spTree>
    <p:extLst>
      <p:ext uri="{BB962C8B-B14F-4D97-AF65-F5344CB8AC3E}">
        <p14:creationId xmlns:p14="http://schemas.microsoft.com/office/powerpoint/2010/main" val="7350555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物理</a:t>
            </a:r>
            <a:r>
              <a:rPr lang="zh-TW" altLang="en-US" dirty="0" smtClean="0"/>
              <a:t>消毒</a:t>
            </a:r>
            <a:r>
              <a:rPr lang="zh-TW" altLang="en-US" dirty="0"/>
              <a:t>與殺菌方法</a:t>
            </a:r>
          </a:p>
        </p:txBody>
      </p:sp>
      <p:sp>
        <p:nvSpPr>
          <p:cNvPr id="4" name="內容版面配置區 3"/>
          <p:cNvSpPr>
            <a:spLocks noGrp="1"/>
          </p:cNvSpPr>
          <p:nvPr>
            <p:ph idx="1"/>
          </p:nvPr>
        </p:nvSpPr>
        <p:spPr/>
        <p:txBody>
          <a:bodyPr>
            <a:normAutofit lnSpcReduction="10000"/>
          </a:bodyPr>
          <a:lstStyle/>
          <a:p>
            <a:r>
              <a:rPr lang="zh-TW" altLang="en-US" sz="2800" dirty="0">
                <a:latin typeface="Times New Roman" panose="02020603050405020304" pitchFamily="18" charset="0"/>
                <a:cs typeface="Times New Roman" panose="02020603050405020304" pitchFamily="18" charset="0"/>
              </a:rPr>
              <a:t>煮沸法：</a:t>
            </a:r>
            <a:r>
              <a:rPr lang="en-US" altLang="zh-TW" sz="2800" dirty="0">
                <a:latin typeface="Times New Roman" panose="02020603050405020304" pitchFamily="18" charset="0"/>
                <a:cs typeface="Times New Roman" panose="02020603050405020304" pitchFamily="18" charset="0"/>
              </a:rPr>
              <a:t>100</a:t>
            </a:r>
            <a:r>
              <a:rPr lang="zh-TW" altLang="en-US" sz="2800" dirty="0">
                <a:latin typeface="Times New Roman" panose="02020603050405020304" pitchFamily="18" charset="0"/>
                <a:cs typeface="Times New Roman" panose="02020603050405020304" pitchFamily="18" charset="0"/>
              </a:rPr>
              <a:t>度的滾水中煮</a:t>
            </a:r>
            <a:r>
              <a:rPr lang="en-US" altLang="zh-TW" sz="2800" dirty="0">
                <a:latin typeface="Times New Roman" panose="02020603050405020304" pitchFamily="18" charset="0"/>
                <a:cs typeface="Times New Roman" panose="02020603050405020304" pitchFamily="18" charset="0"/>
              </a:rPr>
              <a:t>10-15 </a:t>
            </a:r>
            <a:r>
              <a:rPr lang="zh-TW" altLang="en-US" sz="2800" dirty="0">
                <a:latin typeface="Times New Roman" panose="02020603050405020304" pitchFamily="18" charset="0"/>
                <a:cs typeface="Times New Roman" panose="02020603050405020304" pitchFamily="18" charset="0"/>
              </a:rPr>
              <a:t>分鐘，微生物均可被殺死，除了部份孢子</a:t>
            </a:r>
            <a:r>
              <a:rPr lang="zh-TW" altLang="en-US" sz="2800" dirty="0" smtClean="0">
                <a:latin typeface="Times New Roman" panose="02020603050405020304" pitchFamily="18" charset="0"/>
                <a:cs typeface="Times New Roman" panose="02020603050405020304" pitchFamily="18" charset="0"/>
              </a:rPr>
              <a:t>外</a:t>
            </a:r>
            <a:endParaRPr lang="zh-TW" altLang="en-US" sz="2800" dirty="0">
              <a:latin typeface="Times New Roman" panose="02020603050405020304" pitchFamily="18" charset="0"/>
              <a:cs typeface="Times New Roman" panose="02020603050405020304" pitchFamily="18" charset="0"/>
            </a:endParaRPr>
          </a:p>
          <a:p>
            <a:r>
              <a:rPr lang="zh-TW" altLang="en-US" sz="2800" dirty="0">
                <a:latin typeface="Times New Roman" panose="02020603050405020304" pitchFamily="18" charset="0"/>
                <a:cs typeface="Times New Roman" panose="02020603050405020304" pitchFamily="18" charset="0"/>
              </a:rPr>
              <a:t>巴斯德消毒法（</a:t>
            </a:r>
            <a:r>
              <a:rPr lang="en-US" altLang="zh-TW" sz="2800" dirty="0">
                <a:latin typeface="Times New Roman" panose="02020603050405020304" pitchFamily="18" charset="0"/>
                <a:cs typeface="Times New Roman" panose="02020603050405020304" pitchFamily="18" charset="0"/>
              </a:rPr>
              <a:t>Pasteurization</a:t>
            </a:r>
            <a:r>
              <a:rPr lang="zh-TW" altLang="en-US" sz="2800" dirty="0">
                <a:latin typeface="Times New Roman" panose="02020603050405020304" pitchFamily="18" charset="0"/>
                <a:cs typeface="Times New Roman" panose="02020603050405020304" pitchFamily="18" charset="0"/>
              </a:rPr>
              <a:t>）：水中加熱</a:t>
            </a:r>
            <a:r>
              <a:rPr lang="en-US" altLang="zh-TW" sz="2800" dirty="0">
                <a:latin typeface="Times New Roman" panose="02020603050405020304" pitchFamily="18" charset="0"/>
                <a:cs typeface="Times New Roman" panose="02020603050405020304" pitchFamily="18" charset="0"/>
              </a:rPr>
              <a:t>75℃</a:t>
            </a:r>
            <a:r>
              <a:rPr lang="zh-TW" altLang="en-US" sz="2800" dirty="0">
                <a:latin typeface="Times New Roman" panose="02020603050405020304" pitchFamily="18" charset="0"/>
                <a:cs typeface="Times New Roman" panose="02020603050405020304" pitchFamily="18" charset="0"/>
              </a:rPr>
              <a:t>持續</a:t>
            </a:r>
            <a:r>
              <a:rPr lang="en-US" altLang="zh-TW" sz="2800" dirty="0">
                <a:latin typeface="Times New Roman" panose="02020603050405020304" pitchFamily="18" charset="0"/>
                <a:cs typeface="Times New Roman" panose="02020603050405020304" pitchFamily="18" charset="0"/>
              </a:rPr>
              <a:t>30 </a:t>
            </a:r>
            <a:r>
              <a:rPr lang="zh-TW" altLang="en-US" sz="2800" dirty="0">
                <a:latin typeface="Times New Roman" panose="02020603050405020304" pitchFamily="18" charset="0"/>
                <a:cs typeface="Times New Roman" panose="02020603050405020304" pitchFamily="18" charset="0"/>
              </a:rPr>
              <a:t>分鐘，可達高程度消毒</a:t>
            </a:r>
            <a:r>
              <a:rPr lang="zh-TW" altLang="en-US" sz="2800" dirty="0" smtClean="0">
                <a:latin typeface="Times New Roman" panose="02020603050405020304" pitchFamily="18" charset="0"/>
                <a:cs typeface="Times New Roman" panose="02020603050405020304" pitchFamily="18" charset="0"/>
              </a:rPr>
              <a:t>效果</a:t>
            </a:r>
            <a:endParaRPr lang="zh-TW" altLang="en-US" sz="2800" dirty="0">
              <a:latin typeface="Times New Roman" panose="02020603050405020304" pitchFamily="18" charset="0"/>
              <a:cs typeface="Times New Roman" panose="02020603050405020304" pitchFamily="18" charset="0"/>
            </a:endParaRPr>
          </a:p>
          <a:p>
            <a:r>
              <a:rPr lang="zh-TW" altLang="en-US" sz="2800" dirty="0">
                <a:latin typeface="Times New Roman" panose="02020603050405020304" pitchFamily="18" charset="0"/>
                <a:cs typeface="Times New Roman" panose="02020603050405020304" pitchFamily="18" charset="0"/>
              </a:rPr>
              <a:t>紫外線消毒法：波長於</a:t>
            </a:r>
            <a:r>
              <a:rPr lang="en-US" altLang="zh-TW" sz="2800" dirty="0">
                <a:latin typeface="Times New Roman" panose="02020603050405020304" pitchFamily="18" charset="0"/>
                <a:cs typeface="Times New Roman" panose="02020603050405020304" pitchFamily="18" charset="0"/>
              </a:rPr>
              <a:t>240 nm~280 nm </a:t>
            </a:r>
            <a:r>
              <a:rPr lang="zh-TW" altLang="en-US" sz="2800" dirty="0">
                <a:latin typeface="Times New Roman" panose="02020603050405020304" pitchFamily="18" charset="0"/>
                <a:cs typeface="Times New Roman" panose="02020603050405020304" pitchFamily="18" charset="0"/>
              </a:rPr>
              <a:t>之紫外線具有照射殺菌效果，使用時避免灼傷人員皮膚和眼睛。紫外線燈殺菌的效果會逐漸降低，須依廠商使用手冊進行定期燈管</a:t>
            </a:r>
            <a:r>
              <a:rPr lang="zh-TW" altLang="en-US" sz="2800" dirty="0" smtClean="0">
                <a:latin typeface="Times New Roman" panose="02020603050405020304" pitchFamily="18" charset="0"/>
                <a:cs typeface="Times New Roman" panose="02020603050405020304" pitchFamily="18" charset="0"/>
              </a:rPr>
              <a:t>更換</a:t>
            </a:r>
            <a:endParaRPr lang="zh-TW" altLang="en-US" sz="2800" dirty="0">
              <a:latin typeface="Times New Roman" panose="02020603050405020304" pitchFamily="18" charset="0"/>
              <a:cs typeface="Times New Roman" panose="02020603050405020304" pitchFamily="18" charset="0"/>
            </a:endParaRPr>
          </a:p>
          <a:p>
            <a:r>
              <a:rPr lang="zh-TW" altLang="en-US" sz="2800" dirty="0">
                <a:latin typeface="Times New Roman" panose="02020603050405020304" pitchFamily="18" charset="0"/>
                <a:cs typeface="Times New Roman" panose="02020603050405020304" pitchFamily="18" charset="0"/>
              </a:rPr>
              <a:t>人工維護和清潔</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刷洗或刮除設備或器具表面之生物膜</a:t>
            </a:r>
          </a:p>
          <a:p>
            <a:endParaRPr lang="zh-TW" altLang="en-US" sz="2800"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1"/>
          </p:nvPr>
        </p:nvSpPr>
        <p:spPr>
          <a:xfrm>
            <a:off x="7452320" y="6165304"/>
            <a:ext cx="2895600" cy="365125"/>
          </a:xfrm>
        </p:spPr>
        <p:txBody>
          <a:bodyPr/>
          <a:lstStyle/>
          <a:p>
            <a:pPr>
              <a:defRPr/>
            </a:pPr>
            <a:fld id="{415FC116-66E6-427C-8C9C-327EB44041DD}" type="slidenum">
              <a:rPr lang="en-US" altLang="zh-TW" smtClean="0"/>
              <a:pPr>
                <a:defRPr/>
              </a:pPr>
              <a:t>47</a:t>
            </a:fld>
            <a:endParaRPr lang="en-US" altLang="zh-TW"/>
          </a:p>
        </p:txBody>
      </p:sp>
    </p:spTree>
    <p:extLst>
      <p:ext uri="{BB962C8B-B14F-4D97-AF65-F5344CB8AC3E}">
        <p14:creationId xmlns:p14="http://schemas.microsoft.com/office/powerpoint/2010/main" val="33029740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化學消毒劑使用注意事項</a:t>
            </a:r>
            <a:endParaRPr lang="zh-TW" altLang="en-US" dirty="0"/>
          </a:p>
        </p:txBody>
      </p:sp>
      <p:sp>
        <p:nvSpPr>
          <p:cNvPr id="3" name="內容版面配置區 2"/>
          <p:cNvSpPr>
            <a:spLocks noGrp="1"/>
          </p:cNvSpPr>
          <p:nvPr>
            <p:ph idx="1"/>
          </p:nvPr>
        </p:nvSpPr>
        <p:spPr/>
        <p:txBody>
          <a:bodyPr/>
          <a:lstStyle/>
          <a:p>
            <a:r>
              <a:rPr lang="zh-TW" altLang="en-US" sz="2800" dirty="0"/>
              <a:t>無論使用何種</a:t>
            </a:r>
            <a:r>
              <a:rPr lang="zh-TW" altLang="en-US" sz="2800" dirty="0" smtClean="0"/>
              <a:t>消毒劑</a:t>
            </a:r>
            <a:r>
              <a:rPr lang="zh-TW" altLang="en-US" sz="2800" dirty="0"/>
              <a:t>，施用前必須將設備及表面上之灰塵、泥土、黏液、油脂、組織、血液等附著物完全去除因為附著物會干擾微生物與消毒劑反應，使得殺菌功效降低</a:t>
            </a:r>
          </a:p>
          <a:p>
            <a:endParaRPr lang="zh-TW" altLang="en-US" sz="2800" dirty="0"/>
          </a:p>
          <a:p>
            <a:r>
              <a:rPr lang="zh-TW" altLang="en-US" sz="2800" dirty="0"/>
              <a:t>化學消毒劑也受限於微生物曝露於消毒劑之接觸時間、溫度、濃度、水質硬度、微生物附著數量與微生物等因素</a:t>
            </a:r>
          </a:p>
          <a:p>
            <a:endParaRPr lang="zh-TW" altLang="en-US" sz="2800" dirty="0"/>
          </a:p>
        </p:txBody>
      </p:sp>
      <p:sp>
        <p:nvSpPr>
          <p:cNvPr id="4" name="投影片編號版面配置區 3"/>
          <p:cNvSpPr>
            <a:spLocks noGrp="1"/>
          </p:cNvSpPr>
          <p:nvPr>
            <p:ph type="sldNum" sz="quarter" idx="11"/>
          </p:nvPr>
        </p:nvSpPr>
        <p:spPr>
          <a:xfrm>
            <a:off x="7437040" y="6237312"/>
            <a:ext cx="2895600" cy="365125"/>
          </a:xfrm>
        </p:spPr>
        <p:txBody>
          <a:bodyPr/>
          <a:lstStyle/>
          <a:p>
            <a:pPr>
              <a:defRPr/>
            </a:pPr>
            <a:fld id="{3AB412C4-39DC-4731-8DCF-8D6E6FCF203A}" type="slidenum">
              <a:rPr lang="en-US" altLang="zh-TW" smtClean="0"/>
              <a:pPr>
                <a:defRPr/>
              </a:pPr>
              <a:t>48</a:t>
            </a:fld>
            <a:endParaRPr lang="en-US" altLang="zh-TW" dirty="0"/>
          </a:p>
        </p:txBody>
      </p:sp>
    </p:spTree>
    <p:extLst>
      <p:ext uri="{BB962C8B-B14F-4D97-AF65-F5344CB8AC3E}">
        <p14:creationId xmlns:p14="http://schemas.microsoft.com/office/powerpoint/2010/main" val="3953429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7452320" y="6237312"/>
            <a:ext cx="2895600" cy="365125"/>
          </a:xfrm>
        </p:spPr>
        <p:txBody>
          <a:bodyPr/>
          <a:lstStyle/>
          <a:p>
            <a:pPr>
              <a:defRPr/>
            </a:pPr>
            <a:fld id="{415FC116-66E6-427C-8C9C-327EB44041DD}" type="slidenum">
              <a:rPr lang="en-US" altLang="zh-TW" smtClean="0"/>
              <a:pPr>
                <a:defRPr/>
              </a:pPr>
              <a:t>49</a:t>
            </a:fld>
            <a:endParaRPr lang="en-US" altLang="zh-TW" dirty="0"/>
          </a:p>
        </p:txBody>
      </p:sp>
      <p:sp>
        <p:nvSpPr>
          <p:cNvPr id="3" name="矩形 2"/>
          <p:cNvSpPr/>
          <p:nvPr/>
        </p:nvSpPr>
        <p:spPr>
          <a:xfrm>
            <a:off x="467544" y="1196752"/>
            <a:ext cx="8208912" cy="4893647"/>
          </a:xfrm>
          <a:prstGeom prst="rect">
            <a:avLst/>
          </a:prstGeom>
        </p:spPr>
        <p:txBody>
          <a:bodyPr wrap="square">
            <a:spAutoFit/>
          </a:bodyPr>
          <a:lstStyle/>
          <a:p>
            <a:r>
              <a:rPr lang="zh-TW" altLang="en-US" sz="2600" b="1" dirty="0" smtClean="0">
                <a:latin typeface="Tahoma" pitchFamily="34" charset="0"/>
                <a:ea typeface="標楷體" panose="03000509000000000000" pitchFamily="65" charset="-120"/>
              </a:rPr>
              <a:t>實驗室生物安全意外事件依感染性生物材料洩漏程度，區分為高度、中度及低度危害等級。</a:t>
            </a:r>
            <a:endParaRPr lang="en-US" altLang="zh-TW" sz="2600" b="1" dirty="0" smtClean="0">
              <a:latin typeface="Tahoma" pitchFamily="34" charset="0"/>
              <a:ea typeface="標楷體" panose="03000509000000000000" pitchFamily="65" charset="-120"/>
            </a:endParaRPr>
          </a:p>
          <a:p>
            <a:endParaRPr lang="zh-TW" altLang="en-US" sz="2600" b="1" dirty="0" smtClean="0">
              <a:latin typeface="Tahoma" pitchFamily="34" charset="0"/>
              <a:ea typeface="標楷體" panose="03000509000000000000" pitchFamily="65" charset="-120"/>
            </a:endParaRPr>
          </a:p>
          <a:p>
            <a:r>
              <a:rPr lang="zh-TW" altLang="en-US" sz="2600" b="1" dirty="0" smtClean="0">
                <a:latin typeface="Tahoma" pitchFamily="34" charset="0"/>
                <a:ea typeface="標楷體" panose="03000509000000000000" pitchFamily="65" charset="-120"/>
              </a:rPr>
              <a:t>（一） 高度危害</a:t>
            </a:r>
            <a:r>
              <a:rPr lang="zh-TW" altLang="en-US" sz="2600" b="1" dirty="0">
                <a:latin typeface="Tahoma" pitchFamily="34" charset="0"/>
                <a:ea typeface="標楷體" panose="03000509000000000000" pitchFamily="65" charset="-120"/>
              </a:rPr>
              <a:t>：感染性生物材料洩漏至實驗室、保存場所以外區域，致有感染或危害工作人員、其他部門或週遭社區民眾之虞。。</a:t>
            </a:r>
            <a:endParaRPr lang="en-US" altLang="zh-TW" sz="2600" b="1" dirty="0" smtClean="0">
              <a:latin typeface="Tahoma" pitchFamily="34" charset="0"/>
              <a:ea typeface="標楷體" panose="03000509000000000000" pitchFamily="65" charset="-120"/>
            </a:endParaRPr>
          </a:p>
          <a:p>
            <a:endParaRPr lang="zh-TW" altLang="en-US" sz="2600" b="1" dirty="0" smtClean="0">
              <a:latin typeface="Tahoma" pitchFamily="34" charset="0"/>
              <a:ea typeface="標楷體" panose="03000509000000000000" pitchFamily="65" charset="-120"/>
            </a:endParaRPr>
          </a:p>
          <a:p>
            <a:r>
              <a:rPr lang="zh-TW" altLang="en-US" sz="2600" b="1" dirty="0" smtClean="0">
                <a:latin typeface="Tahoma" pitchFamily="34" charset="0"/>
                <a:ea typeface="標楷體" panose="03000509000000000000" pitchFamily="65" charset="-120"/>
              </a:rPr>
              <a:t>（二） 中度危害</a:t>
            </a:r>
            <a:r>
              <a:rPr lang="zh-TW" altLang="en-US" sz="2600" b="1" dirty="0">
                <a:latin typeface="Tahoma" pitchFamily="34" charset="0"/>
                <a:ea typeface="標楷體" panose="03000509000000000000" pitchFamily="65" charset="-120"/>
              </a:rPr>
              <a:t>：感染性生物材料洩漏局限於實驗室、保存場所以內區域，致有感染或危害工作人員之虞。</a:t>
            </a:r>
            <a:endParaRPr lang="en-US" altLang="zh-TW" sz="2600" b="1" dirty="0" smtClean="0">
              <a:latin typeface="Tahoma" pitchFamily="34" charset="0"/>
              <a:ea typeface="標楷體" panose="03000509000000000000" pitchFamily="65" charset="-120"/>
            </a:endParaRPr>
          </a:p>
          <a:p>
            <a:endParaRPr lang="zh-TW" altLang="en-US" sz="2600" b="1" dirty="0" smtClean="0">
              <a:latin typeface="Tahoma" pitchFamily="34" charset="0"/>
              <a:ea typeface="標楷體" panose="03000509000000000000" pitchFamily="65" charset="-120"/>
            </a:endParaRPr>
          </a:p>
          <a:p>
            <a:r>
              <a:rPr lang="zh-TW" altLang="en-US" sz="2600" b="1" dirty="0" smtClean="0">
                <a:latin typeface="Tahoma" pitchFamily="34" charset="0"/>
                <a:ea typeface="標楷體" panose="03000509000000000000" pitchFamily="65" charset="-120"/>
              </a:rPr>
              <a:t>（三</a:t>
            </a:r>
            <a:r>
              <a:rPr lang="zh-TW" altLang="en-US" sz="2600" b="1" dirty="0">
                <a:latin typeface="Tahoma" pitchFamily="34" charset="0"/>
                <a:ea typeface="標楷體" panose="03000509000000000000" pitchFamily="65" charset="-120"/>
              </a:rPr>
              <a:t>）感染性生物材料洩漏局限於實驗室安全設備內，致有感染或危害工作人員之虞。</a:t>
            </a:r>
            <a:endParaRPr lang="zh-TW" altLang="en-US" sz="2600" b="1" dirty="0" smtClean="0">
              <a:latin typeface="Tahoma" pitchFamily="34" charset="0"/>
              <a:ea typeface="標楷體" panose="03000509000000000000" pitchFamily="65" charset="-120"/>
            </a:endParaRPr>
          </a:p>
        </p:txBody>
      </p:sp>
      <p:sp>
        <p:nvSpPr>
          <p:cNvPr id="4" name="標題 4"/>
          <p:cNvSpPr txBox="1">
            <a:spLocks/>
          </p:cNvSpPr>
          <p:nvPr/>
        </p:nvSpPr>
        <p:spPr>
          <a:xfrm>
            <a:off x="736117" y="417860"/>
            <a:ext cx="8228371" cy="850900"/>
          </a:xfrm>
          <a:prstGeom prst="rect">
            <a:avLst/>
          </a:prstGeom>
        </p:spPr>
        <p:txBody>
          <a:bodyPr/>
          <a:lstStyle/>
          <a:p>
            <a:pPr lvl="0" algn="ctr"/>
            <a:r>
              <a:rPr lang="zh-TW" altLang="en-US" sz="4000" b="1" kern="0" dirty="0" smtClean="0">
                <a:solidFill>
                  <a:srgbClr val="CC0000"/>
                </a:solidFill>
                <a:ea typeface="標楷體" panose="03000509000000000000" pitchFamily="65" charset="-120"/>
                <a:cs typeface="+mj-cs"/>
              </a:rPr>
              <a:t>實驗室生物安全意外事件風險等級</a:t>
            </a:r>
          </a:p>
        </p:txBody>
      </p:sp>
    </p:spTree>
    <p:extLst>
      <p:ext uri="{BB962C8B-B14F-4D97-AF65-F5344CB8AC3E}">
        <p14:creationId xmlns:p14="http://schemas.microsoft.com/office/powerpoint/2010/main" val="3078400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815" y="188913"/>
            <a:ext cx="8228371" cy="1143000"/>
          </a:xfrm>
        </p:spPr>
        <p:txBody>
          <a:bodyPr/>
          <a:lstStyle/>
          <a:p>
            <a:r>
              <a:rPr lang="zh-TW" altLang="en-US" sz="4000" b="1" smtClean="0"/>
              <a:t>生物分類</a:t>
            </a:r>
          </a:p>
        </p:txBody>
      </p:sp>
      <p:sp>
        <p:nvSpPr>
          <p:cNvPr id="6147" name="Rectangle 3"/>
          <p:cNvSpPr>
            <a:spLocks noGrp="1"/>
          </p:cNvSpPr>
          <p:nvPr>
            <p:ph type="body" idx="1"/>
          </p:nvPr>
        </p:nvSpPr>
        <p:spPr>
          <a:xfrm>
            <a:off x="915629" y="1125538"/>
            <a:ext cx="8228371" cy="5543550"/>
          </a:xfrm>
        </p:spPr>
        <p:txBody>
          <a:bodyPr/>
          <a:lstStyle/>
          <a:p>
            <a:pPr>
              <a:lnSpc>
                <a:spcPct val="110000"/>
              </a:lnSpc>
            </a:pPr>
            <a:r>
              <a:rPr lang="zh-TW" altLang="en-US" sz="1800" dirty="0" smtClean="0"/>
              <a:t>非細胞生物</a:t>
            </a:r>
          </a:p>
          <a:p>
            <a:pPr lvl="1">
              <a:lnSpc>
                <a:spcPct val="110000"/>
              </a:lnSpc>
            </a:pPr>
            <a:r>
              <a:rPr lang="zh-TW" altLang="en-US" sz="1800" dirty="0" smtClean="0">
                <a:solidFill>
                  <a:srgbClr val="FF0000"/>
                </a:solidFill>
              </a:rPr>
              <a:t>病毒</a:t>
            </a:r>
          </a:p>
          <a:p>
            <a:pPr>
              <a:lnSpc>
                <a:spcPct val="110000"/>
              </a:lnSpc>
            </a:pPr>
            <a:r>
              <a:rPr lang="zh-TW" altLang="en-US" sz="1800" dirty="0" smtClean="0"/>
              <a:t>原核生物</a:t>
            </a:r>
          </a:p>
          <a:p>
            <a:pPr lvl="1">
              <a:lnSpc>
                <a:spcPct val="110000"/>
              </a:lnSpc>
            </a:pPr>
            <a:r>
              <a:rPr lang="zh-TW" altLang="en-US" sz="1800" dirty="0" smtClean="0">
                <a:solidFill>
                  <a:srgbClr val="FF0000"/>
                </a:solidFill>
              </a:rPr>
              <a:t>古細菌域</a:t>
            </a:r>
            <a:r>
              <a:rPr lang="zh-TW" altLang="en-US" sz="1800" dirty="0" smtClean="0"/>
              <a:t> </a:t>
            </a:r>
            <a:r>
              <a:rPr lang="en-US" altLang="zh-TW" sz="1800" dirty="0" smtClean="0"/>
              <a:t>(</a:t>
            </a:r>
            <a:r>
              <a:rPr lang="en-US" altLang="zh-TW" sz="1800" dirty="0" err="1" smtClean="0"/>
              <a:t>Archaea</a:t>
            </a:r>
            <a:r>
              <a:rPr lang="en-US" altLang="zh-TW" sz="1800" dirty="0" smtClean="0"/>
              <a:t>)</a:t>
            </a:r>
          </a:p>
          <a:p>
            <a:pPr lvl="1">
              <a:lnSpc>
                <a:spcPct val="110000"/>
              </a:lnSpc>
            </a:pPr>
            <a:r>
              <a:rPr lang="zh-TW" altLang="en-US" sz="1800" dirty="0" smtClean="0">
                <a:solidFill>
                  <a:srgbClr val="FF0000"/>
                </a:solidFill>
              </a:rPr>
              <a:t>真細菌域</a:t>
            </a:r>
            <a:r>
              <a:rPr lang="zh-TW" altLang="en-US" sz="1800" dirty="0" smtClean="0"/>
              <a:t> </a:t>
            </a:r>
            <a:r>
              <a:rPr lang="en-US" altLang="zh-TW" sz="1800" dirty="0" smtClean="0"/>
              <a:t>(</a:t>
            </a:r>
            <a:r>
              <a:rPr lang="en-US" altLang="zh-TW" sz="1800" dirty="0" err="1" smtClean="0"/>
              <a:t>Eubacteria</a:t>
            </a:r>
            <a:r>
              <a:rPr lang="en-US" altLang="zh-TW" sz="1800" dirty="0" smtClean="0"/>
              <a:t>)</a:t>
            </a:r>
          </a:p>
          <a:p>
            <a:pPr>
              <a:lnSpc>
                <a:spcPct val="110000"/>
              </a:lnSpc>
            </a:pPr>
            <a:r>
              <a:rPr lang="zh-TW" altLang="en-US" sz="1800" dirty="0" smtClean="0"/>
              <a:t>真核生物</a:t>
            </a:r>
            <a:r>
              <a:rPr lang="en-US" altLang="zh-TW" sz="1800" dirty="0" smtClean="0"/>
              <a:t>(</a:t>
            </a:r>
            <a:r>
              <a:rPr lang="zh-TW" altLang="en-US" sz="1800" dirty="0" smtClean="0"/>
              <a:t>真核域</a:t>
            </a:r>
            <a:r>
              <a:rPr lang="en-US" altLang="zh-TW" sz="1800" dirty="0" smtClean="0"/>
              <a:t>)</a:t>
            </a:r>
          </a:p>
          <a:p>
            <a:pPr lvl="1">
              <a:lnSpc>
                <a:spcPct val="110000"/>
              </a:lnSpc>
            </a:pPr>
            <a:r>
              <a:rPr lang="zh-TW" altLang="en-US" sz="1800" dirty="0" smtClean="0">
                <a:solidFill>
                  <a:srgbClr val="FF0000"/>
                </a:solidFill>
              </a:rPr>
              <a:t>真菌界</a:t>
            </a:r>
            <a:r>
              <a:rPr lang="zh-TW" altLang="en-US" sz="1800" dirty="0" smtClean="0"/>
              <a:t>（</a:t>
            </a:r>
            <a:r>
              <a:rPr lang="en-US" altLang="zh-TW" sz="1800" dirty="0" smtClean="0"/>
              <a:t>Fungi</a:t>
            </a:r>
            <a:r>
              <a:rPr lang="zh-TW" altLang="en-US" sz="1800" dirty="0" smtClean="0"/>
              <a:t>）</a:t>
            </a:r>
          </a:p>
          <a:p>
            <a:pPr lvl="1">
              <a:lnSpc>
                <a:spcPct val="110000"/>
              </a:lnSpc>
            </a:pPr>
            <a:r>
              <a:rPr lang="zh-TW" altLang="en-US" sz="1800" dirty="0" smtClean="0">
                <a:solidFill>
                  <a:srgbClr val="FF0000"/>
                </a:solidFill>
              </a:rPr>
              <a:t>原生生物界</a:t>
            </a:r>
            <a:r>
              <a:rPr lang="zh-TW" altLang="en-US" sz="1800" dirty="0" smtClean="0"/>
              <a:t>（</a:t>
            </a:r>
            <a:r>
              <a:rPr lang="en-US" altLang="zh-TW" sz="1800" dirty="0" err="1" smtClean="0"/>
              <a:t>Protista</a:t>
            </a:r>
            <a:r>
              <a:rPr lang="zh-TW" altLang="en-US" sz="1800" dirty="0" smtClean="0"/>
              <a:t>或</a:t>
            </a:r>
            <a:r>
              <a:rPr lang="en-US" altLang="zh-TW" sz="1800" dirty="0" err="1" smtClean="0"/>
              <a:t>Protoctista</a:t>
            </a:r>
            <a:r>
              <a:rPr lang="zh-TW" altLang="en-US" sz="1800" dirty="0" smtClean="0"/>
              <a:t>）</a:t>
            </a:r>
          </a:p>
          <a:p>
            <a:pPr lvl="2">
              <a:lnSpc>
                <a:spcPct val="110000"/>
              </a:lnSpc>
            </a:pPr>
            <a:r>
              <a:rPr lang="zh-TW" altLang="en-US" sz="1800" dirty="0" smtClean="0"/>
              <a:t>類似植物的</a:t>
            </a:r>
            <a:r>
              <a:rPr lang="zh-TW" altLang="en-US" sz="1800" dirty="0" smtClean="0">
                <a:solidFill>
                  <a:srgbClr val="FF0000"/>
                </a:solidFill>
              </a:rPr>
              <a:t>藻類</a:t>
            </a:r>
            <a:r>
              <a:rPr lang="zh-TW" altLang="en-US" sz="1800" dirty="0" smtClean="0"/>
              <a:t> </a:t>
            </a:r>
            <a:r>
              <a:rPr lang="en-US" altLang="zh-TW" sz="1800" dirty="0" smtClean="0"/>
              <a:t>(Photosynthetic (plant-like) </a:t>
            </a:r>
            <a:r>
              <a:rPr lang="en-US" altLang="zh-TW" sz="1800" dirty="0" err="1" smtClean="0"/>
              <a:t>protists</a:t>
            </a:r>
            <a:r>
              <a:rPr lang="en-US" altLang="zh-TW" sz="1800" dirty="0" smtClean="0"/>
              <a:t> : algae)</a:t>
            </a:r>
            <a:endParaRPr lang="zh-TW" altLang="en-US" sz="1800" dirty="0" smtClean="0"/>
          </a:p>
          <a:p>
            <a:pPr lvl="2">
              <a:lnSpc>
                <a:spcPct val="110000"/>
              </a:lnSpc>
            </a:pPr>
            <a:r>
              <a:rPr lang="zh-TW" altLang="en-US" sz="1800" dirty="0" smtClean="0"/>
              <a:t>類似菌類的</a:t>
            </a:r>
            <a:r>
              <a:rPr lang="zh-TW" altLang="en-US" sz="1800" dirty="0" smtClean="0">
                <a:solidFill>
                  <a:srgbClr val="FF0000"/>
                </a:solidFill>
              </a:rPr>
              <a:t>原生菌類</a:t>
            </a:r>
            <a:r>
              <a:rPr lang="zh-TW" altLang="en-US" sz="1800" dirty="0" smtClean="0"/>
              <a:t> </a:t>
            </a:r>
            <a:r>
              <a:rPr lang="en-US" altLang="zh-TW" sz="1800" dirty="0" smtClean="0"/>
              <a:t>(absorptive(fungus-like)</a:t>
            </a:r>
            <a:r>
              <a:rPr lang="en-US" altLang="zh-TW" sz="1800" dirty="0" err="1" smtClean="0"/>
              <a:t>protists</a:t>
            </a:r>
            <a:r>
              <a:rPr lang="zh-TW" altLang="en-US" sz="1800" dirty="0" smtClean="0"/>
              <a:t>，無特別名稱</a:t>
            </a:r>
            <a:r>
              <a:rPr lang="en-US" altLang="zh-TW" sz="1800" dirty="0" smtClean="0"/>
              <a:t>)</a:t>
            </a:r>
            <a:r>
              <a:rPr lang="zh-TW" altLang="en-US" sz="1800" dirty="0" smtClean="0"/>
              <a:t> </a:t>
            </a:r>
          </a:p>
          <a:p>
            <a:pPr lvl="2">
              <a:lnSpc>
                <a:spcPct val="110000"/>
              </a:lnSpc>
            </a:pPr>
            <a:r>
              <a:rPr lang="zh-TW" altLang="en-US" sz="1800" dirty="0" smtClean="0"/>
              <a:t>類似動物的</a:t>
            </a:r>
            <a:r>
              <a:rPr lang="zh-TW" altLang="en-US" sz="1800" dirty="0" smtClean="0">
                <a:solidFill>
                  <a:srgbClr val="FF0000"/>
                </a:solidFill>
              </a:rPr>
              <a:t>原生動物類</a:t>
            </a:r>
            <a:r>
              <a:rPr lang="zh-TW" altLang="en-US" sz="1800" dirty="0" smtClean="0"/>
              <a:t> </a:t>
            </a:r>
            <a:r>
              <a:rPr lang="en-US" altLang="zh-TW" sz="1800" dirty="0" smtClean="0"/>
              <a:t>(</a:t>
            </a:r>
            <a:r>
              <a:rPr lang="en-US" altLang="zh-TW" sz="1800" dirty="0" err="1" smtClean="0"/>
              <a:t>ingestive</a:t>
            </a:r>
            <a:r>
              <a:rPr lang="en-US" altLang="zh-TW" sz="1800" dirty="0" smtClean="0"/>
              <a:t> (animal like) </a:t>
            </a:r>
            <a:r>
              <a:rPr lang="en-US" altLang="zh-TW" sz="1800" dirty="0" err="1" smtClean="0"/>
              <a:t>protists</a:t>
            </a:r>
            <a:r>
              <a:rPr lang="en-US" altLang="zh-TW" sz="1800" dirty="0" smtClean="0"/>
              <a:t> : protozoa)</a:t>
            </a:r>
            <a:endParaRPr lang="zh-TW" altLang="en-US" sz="1800" dirty="0" smtClean="0"/>
          </a:p>
          <a:p>
            <a:pPr lvl="1">
              <a:lnSpc>
                <a:spcPct val="110000"/>
              </a:lnSpc>
            </a:pPr>
            <a:r>
              <a:rPr lang="zh-TW" altLang="en-US" sz="1800" dirty="0" smtClean="0">
                <a:solidFill>
                  <a:srgbClr val="FF0000"/>
                </a:solidFill>
              </a:rPr>
              <a:t>植物界</a:t>
            </a:r>
            <a:r>
              <a:rPr lang="zh-TW" altLang="en-US" sz="1800" dirty="0" smtClean="0"/>
              <a:t>（</a:t>
            </a:r>
            <a:r>
              <a:rPr lang="en-US" altLang="zh-TW" sz="1800" dirty="0" err="1" smtClean="0"/>
              <a:t>Plantae</a:t>
            </a:r>
            <a:r>
              <a:rPr lang="zh-TW" altLang="en-US" sz="1800" dirty="0" smtClean="0"/>
              <a:t>）</a:t>
            </a:r>
          </a:p>
          <a:p>
            <a:pPr lvl="1">
              <a:lnSpc>
                <a:spcPct val="110000"/>
              </a:lnSpc>
            </a:pPr>
            <a:r>
              <a:rPr lang="zh-TW" altLang="en-US" sz="1800" dirty="0" smtClean="0">
                <a:solidFill>
                  <a:srgbClr val="FF0000"/>
                </a:solidFill>
              </a:rPr>
              <a:t>動物界</a:t>
            </a:r>
            <a:r>
              <a:rPr lang="zh-TW" altLang="en-US" sz="1800" dirty="0" smtClean="0"/>
              <a:t>（</a:t>
            </a:r>
            <a:r>
              <a:rPr lang="en-US" altLang="zh-TW" sz="1800" dirty="0" err="1" smtClean="0"/>
              <a:t>Animalia</a:t>
            </a:r>
            <a:r>
              <a:rPr lang="zh-TW" altLang="en-US" sz="1800" dirty="0" smtClean="0"/>
              <a:t>）</a:t>
            </a:r>
          </a:p>
        </p:txBody>
      </p:sp>
      <p:sp>
        <p:nvSpPr>
          <p:cNvPr id="6148" name="AutoShape 4"/>
          <p:cNvSpPr>
            <a:spLocks/>
          </p:cNvSpPr>
          <p:nvPr/>
        </p:nvSpPr>
        <p:spPr bwMode="auto">
          <a:xfrm rot="10800000">
            <a:off x="669823" y="1412875"/>
            <a:ext cx="278069" cy="4032250"/>
          </a:xfrm>
          <a:prstGeom prst="rightBrace">
            <a:avLst>
              <a:gd name="adj1" fmla="val 116943"/>
              <a:gd name="adj2" fmla="val 50000"/>
            </a:avLst>
          </a:prstGeom>
          <a:noFill/>
          <a:ln w="9525">
            <a:solidFill>
              <a:schemeClr val="tx1"/>
            </a:solidFill>
            <a:round/>
            <a:headEnd/>
            <a:tailEnd/>
          </a:ln>
        </p:spPr>
        <p:txBody>
          <a:bodyPr rot="10800000" wrap="none" lIns="92075" tIns="46038" rIns="92075" bIns="46038" anchor="ctr"/>
          <a:lstStyle/>
          <a:p>
            <a:endParaRPr lang="zh-TW" altLang="en-US" dirty="0">
              <a:ea typeface="標楷體" panose="03000509000000000000" pitchFamily="65" charset="-120"/>
            </a:endParaRPr>
          </a:p>
        </p:txBody>
      </p:sp>
      <p:sp>
        <p:nvSpPr>
          <p:cNvPr id="6149" name="AutoShape 5"/>
          <p:cNvSpPr>
            <a:spLocks noChangeArrowheads="1"/>
          </p:cNvSpPr>
          <p:nvPr/>
        </p:nvSpPr>
        <p:spPr bwMode="auto">
          <a:xfrm>
            <a:off x="43017" y="2852739"/>
            <a:ext cx="557674" cy="1152525"/>
          </a:xfrm>
          <a:prstGeom prst="roundRect">
            <a:avLst>
              <a:gd name="adj" fmla="val 16667"/>
            </a:avLst>
          </a:prstGeom>
          <a:solidFill>
            <a:srgbClr val="66FFFF"/>
          </a:solidFill>
          <a:ln w="9525">
            <a:solidFill>
              <a:schemeClr val="tx1"/>
            </a:solidFill>
            <a:round/>
            <a:headEnd/>
            <a:tailEnd/>
          </a:ln>
        </p:spPr>
        <p:txBody>
          <a:bodyPr wrap="none" lIns="92075" tIns="46038" rIns="92075" bIns="46038" anchor="ctr"/>
          <a:lstStyle/>
          <a:p>
            <a:pPr algn="ctr"/>
            <a:r>
              <a:rPr lang="zh-TW" altLang="en-US" sz="2400">
                <a:ea typeface="標楷體" pitchFamily="65" charset="-120"/>
              </a:rPr>
              <a:t>微</a:t>
            </a:r>
          </a:p>
          <a:p>
            <a:pPr algn="ctr"/>
            <a:r>
              <a:rPr lang="zh-TW" altLang="en-US" sz="2400">
                <a:ea typeface="標楷體" pitchFamily="65" charset="-120"/>
              </a:rPr>
              <a:t>生</a:t>
            </a:r>
          </a:p>
          <a:p>
            <a:pPr algn="ctr"/>
            <a:r>
              <a:rPr lang="zh-TW" altLang="en-US" sz="2400">
                <a:ea typeface="標楷體" pitchFamily="65" charset="-120"/>
              </a:rPr>
              <a:t>物</a:t>
            </a:r>
          </a:p>
        </p:txBody>
      </p:sp>
      <p:pic>
        <p:nvPicPr>
          <p:cNvPr id="6150" name="Picture 6" descr="320px-PhylogeneticTree">
            <a:hlinkClick r:id="rId3" tooltip="基於rRNA序列的系統發生樹，顯示了可明顯區別的三支：細菌(Bacteria)、古菌(Archaea)和真核生物(Eukarya)"/>
          </p:cNvPr>
          <p:cNvPicPr>
            <a:picLocks noChangeAspect="1" noChangeArrowheads="1"/>
          </p:cNvPicPr>
          <p:nvPr/>
        </p:nvPicPr>
        <p:blipFill>
          <a:blip r:embed="rId4" cstate="print"/>
          <a:srcRect/>
          <a:stretch>
            <a:fillRect/>
          </a:stretch>
        </p:blipFill>
        <p:spPr bwMode="auto">
          <a:xfrm>
            <a:off x="5782597" y="836614"/>
            <a:ext cx="3109452" cy="2663825"/>
          </a:xfrm>
          <a:prstGeom prst="rect">
            <a:avLst/>
          </a:prstGeom>
          <a:noFill/>
          <a:ln w="9525">
            <a:noFill/>
            <a:miter lim="800000"/>
            <a:headEnd/>
            <a:tailEnd/>
          </a:ln>
        </p:spPr>
      </p:pic>
      <p:sp>
        <p:nvSpPr>
          <p:cNvPr id="6151" name="Rectangle 7"/>
          <p:cNvSpPr>
            <a:spLocks noChangeArrowheads="1"/>
          </p:cNvSpPr>
          <p:nvPr/>
        </p:nvSpPr>
        <p:spPr bwMode="auto">
          <a:xfrm>
            <a:off x="6245021" y="3429001"/>
            <a:ext cx="2020221" cy="404813"/>
          </a:xfrm>
          <a:prstGeom prst="rect">
            <a:avLst/>
          </a:prstGeom>
          <a:solidFill>
            <a:schemeClr val="bg1"/>
          </a:solidFill>
          <a:ln w="9525">
            <a:noFill/>
            <a:miter lim="800000"/>
            <a:headEnd/>
            <a:tailEnd/>
          </a:ln>
        </p:spPr>
        <p:txBody>
          <a:bodyPr wrap="none" lIns="92075" tIns="46038" rIns="92075" bIns="46038" anchor="ctr"/>
          <a:lstStyle/>
          <a:p>
            <a:pPr algn="ctr"/>
            <a:r>
              <a:rPr lang="zh-TW" altLang="en-US" sz="1400">
                <a:latin typeface="標楷體" pitchFamily="65" charset="-120"/>
                <a:ea typeface="標楷體" pitchFamily="65" charset="-120"/>
              </a:rPr>
              <a:t>資料來源</a:t>
            </a:r>
            <a:r>
              <a:rPr lang="en-US" altLang="zh-TW" sz="1400">
                <a:latin typeface="標楷體" pitchFamily="65" charset="-120"/>
                <a:ea typeface="標楷體" pitchFamily="65" charset="-120"/>
              </a:rPr>
              <a:t>:</a:t>
            </a:r>
            <a:r>
              <a:rPr lang="zh-TW" altLang="en-US" sz="1400">
                <a:latin typeface="標楷體" pitchFamily="65" charset="-120"/>
                <a:ea typeface="標楷體" pitchFamily="65" charset="-120"/>
              </a:rPr>
              <a:t>維基百科</a:t>
            </a:r>
          </a:p>
        </p:txBody>
      </p:sp>
      <p:sp>
        <p:nvSpPr>
          <p:cNvPr id="8" name="投影片編號版面配置區 7"/>
          <p:cNvSpPr>
            <a:spLocks noGrp="1"/>
          </p:cNvSpPr>
          <p:nvPr>
            <p:ph type="sldNum" sz="quarter" idx="11"/>
          </p:nvPr>
        </p:nvSpPr>
        <p:spPr>
          <a:xfrm>
            <a:off x="7365032" y="6237312"/>
            <a:ext cx="2895600" cy="365125"/>
          </a:xfrm>
        </p:spPr>
        <p:txBody>
          <a:bodyPr/>
          <a:lstStyle/>
          <a:p>
            <a:pPr>
              <a:defRPr/>
            </a:pPr>
            <a:fld id="{3AB412C4-39DC-4731-8DCF-8D6E6FCF203A}" type="slidenum">
              <a:rPr lang="en-US" altLang="zh-TW" smtClean="0"/>
              <a:pPr>
                <a:defRPr/>
              </a:pPr>
              <a:t>5</a:t>
            </a:fld>
            <a:endParaRPr lang="en-US" altLang="zh-TW" dirty="0"/>
          </a:p>
        </p:txBody>
      </p:sp>
    </p:spTree>
    <p:extLst>
      <p:ext uri="{BB962C8B-B14F-4D97-AF65-F5344CB8AC3E}">
        <p14:creationId xmlns:p14="http://schemas.microsoft.com/office/powerpoint/2010/main" val="8054466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1"/>
          </p:nvPr>
        </p:nvSpPr>
        <p:spPr>
          <a:xfrm>
            <a:off x="7509048" y="6237312"/>
            <a:ext cx="2895600" cy="365125"/>
          </a:xfrm>
        </p:spPr>
        <p:txBody>
          <a:bodyPr/>
          <a:lstStyle/>
          <a:p>
            <a:pPr>
              <a:defRPr/>
            </a:pPr>
            <a:fld id="{415FC116-66E6-427C-8C9C-327EB44041DD}" type="slidenum">
              <a:rPr lang="en-US" altLang="zh-TW" smtClean="0"/>
              <a:pPr>
                <a:defRPr/>
              </a:pPr>
              <a:t>50</a:t>
            </a:fld>
            <a:endParaRPr lang="en-US" altLang="zh-TW"/>
          </a:p>
        </p:txBody>
      </p:sp>
      <p:sp>
        <p:nvSpPr>
          <p:cNvPr id="3" name="矩形 2"/>
          <p:cNvSpPr/>
          <p:nvPr/>
        </p:nvSpPr>
        <p:spPr>
          <a:xfrm>
            <a:off x="251520" y="1311726"/>
            <a:ext cx="8496944" cy="4493538"/>
          </a:xfrm>
          <a:prstGeom prst="rect">
            <a:avLst/>
          </a:prstGeom>
        </p:spPr>
        <p:txBody>
          <a:bodyPr wrap="square">
            <a:spAutoFit/>
          </a:bodyPr>
          <a:lstStyle/>
          <a:p>
            <a:r>
              <a:rPr lang="zh-TW" altLang="en-US" sz="2600" b="1" dirty="0" smtClean="0">
                <a:latin typeface="Tahoma" pitchFamily="34" charset="0"/>
                <a:ea typeface="標楷體" panose="03000509000000000000" pitchFamily="65" charset="-120"/>
              </a:rPr>
              <a:t>實驗室生物安全緊急應變計畫之內容應包括：</a:t>
            </a:r>
          </a:p>
          <a:p>
            <a:r>
              <a:rPr lang="zh-TW" altLang="en-US" sz="2600" b="1" dirty="0" smtClean="0">
                <a:latin typeface="Tahoma" pitchFamily="34" charset="0"/>
                <a:ea typeface="標楷體" panose="03000509000000000000" pitchFamily="65" charset="-120"/>
              </a:rPr>
              <a:t>（一） 緊急應變小組及任務。</a:t>
            </a:r>
          </a:p>
          <a:p>
            <a:r>
              <a:rPr lang="zh-TW" altLang="en-US" sz="2600" b="1" dirty="0" smtClean="0">
                <a:latin typeface="Tahoma" pitchFamily="34" charset="0"/>
                <a:ea typeface="標楷體" panose="03000509000000000000" pitchFamily="65" charset="-120"/>
              </a:rPr>
              <a:t>（二） 意外事件等級鑑定及風險評估。</a:t>
            </a:r>
          </a:p>
          <a:p>
            <a:r>
              <a:rPr lang="zh-TW" altLang="en-US" sz="2600" b="1" dirty="0" smtClean="0">
                <a:latin typeface="Tahoma" pitchFamily="34" charset="0"/>
                <a:ea typeface="標楷體" panose="03000509000000000000" pitchFamily="65" charset="-120"/>
              </a:rPr>
              <a:t>（三） 意外事件之警示、處理及通報機制。</a:t>
            </a:r>
          </a:p>
          <a:p>
            <a:r>
              <a:rPr lang="zh-TW" altLang="en-US" sz="2600" b="1" dirty="0" smtClean="0">
                <a:latin typeface="Tahoma" pitchFamily="34" charset="0"/>
                <a:ea typeface="標楷體" panose="03000509000000000000" pitchFamily="65" charset="-120"/>
              </a:rPr>
              <a:t>（四） 緊急應變物資庫存管理。</a:t>
            </a:r>
          </a:p>
          <a:p>
            <a:r>
              <a:rPr lang="zh-TW" altLang="en-US" sz="2600" b="1" dirty="0" smtClean="0">
                <a:latin typeface="Tahoma" pitchFamily="34" charset="0"/>
                <a:ea typeface="標楷體" panose="03000509000000000000" pitchFamily="65" charset="-120"/>
              </a:rPr>
              <a:t>（五） 緊急醫療救護程序。</a:t>
            </a:r>
          </a:p>
          <a:p>
            <a:r>
              <a:rPr lang="zh-TW" altLang="en-US" sz="2600" b="1" dirty="0" smtClean="0">
                <a:latin typeface="Tahoma" pitchFamily="34" charset="0"/>
                <a:ea typeface="標楷體" panose="03000509000000000000" pitchFamily="65" charset="-120"/>
              </a:rPr>
              <a:t>（六） 應變人員之安全防護措施。</a:t>
            </a:r>
          </a:p>
          <a:p>
            <a:r>
              <a:rPr lang="zh-TW" altLang="en-US" sz="2600" b="1" dirty="0" smtClean="0">
                <a:latin typeface="Tahoma" pitchFamily="34" charset="0"/>
                <a:ea typeface="標楷體" panose="03000509000000000000" pitchFamily="65" charset="-120"/>
              </a:rPr>
              <a:t>（七） 緊急應變疏散程序及其他因應措施。</a:t>
            </a:r>
          </a:p>
          <a:p>
            <a:r>
              <a:rPr lang="zh-TW" altLang="en-US" sz="2600" b="1" dirty="0" smtClean="0">
                <a:latin typeface="Tahoma" pitchFamily="34" charset="0"/>
                <a:ea typeface="標楷體" panose="03000509000000000000" pitchFamily="65" charset="-120"/>
              </a:rPr>
              <a:t>（八） 災害區域清潔、消毒、整治、與單位內其他專責人員之協調、善後處理措施及調查報告。</a:t>
            </a:r>
          </a:p>
          <a:p>
            <a:r>
              <a:rPr lang="zh-TW" altLang="en-US" sz="2600" b="1" dirty="0" smtClean="0">
                <a:latin typeface="Tahoma" pitchFamily="34" charset="0"/>
                <a:ea typeface="標楷體" panose="03000509000000000000" pitchFamily="65" charset="-120"/>
              </a:rPr>
              <a:t>設置單位每年應依應變計畫，辦理實地模擬應變演練。</a:t>
            </a:r>
          </a:p>
        </p:txBody>
      </p:sp>
      <p:sp>
        <p:nvSpPr>
          <p:cNvPr id="4" name="標題 4"/>
          <p:cNvSpPr txBox="1">
            <a:spLocks/>
          </p:cNvSpPr>
          <p:nvPr/>
        </p:nvSpPr>
        <p:spPr>
          <a:xfrm>
            <a:off x="467544" y="260648"/>
            <a:ext cx="8228371" cy="850900"/>
          </a:xfrm>
          <a:prstGeom prst="rect">
            <a:avLst/>
          </a:prstGeom>
        </p:spPr>
        <p:txBody>
          <a:bodyPr/>
          <a:lstStyle/>
          <a:p>
            <a:pPr lvl="0" algn="ctr"/>
            <a:r>
              <a:rPr lang="zh-TW" altLang="en-US" sz="4000" b="1" kern="0" dirty="0" smtClean="0">
                <a:solidFill>
                  <a:srgbClr val="CC0000"/>
                </a:solidFill>
                <a:ea typeface="標楷體" panose="03000509000000000000" pitchFamily="65" charset="-120"/>
                <a:cs typeface="+mj-cs"/>
              </a:rPr>
              <a:t>實驗室生物安全緊急應變計畫</a:t>
            </a:r>
          </a:p>
        </p:txBody>
      </p:sp>
    </p:spTree>
    <p:extLst>
      <p:ext uri="{BB962C8B-B14F-4D97-AF65-F5344CB8AC3E}">
        <p14:creationId xmlns:p14="http://schemas.microsoft.com/office/powerpoint/2010/main" val="10969966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endParaRPr lang="zh-TW" altLang="en-US" dirty="0"/>
          </a:p>
        </p:txBody>
      </p:sp>
      <p:sp>
        <p:nvSpPr>
          <p:cNvPr id="3" name="內容版面配置區 2"/>
          <p:cNvSpPr>
            <a:spLocks noGrp="1"/>
          </p:cNvSpPr>
          <p:nvPr>
            <p:ph idx="1"/>
          </p:nvPr>
        </p:nvSpPr>
        <p:spPr/>
        <p:txBody>
          <a:bodyPr>
            <a:normAutofit/>
          </a:bodyPr>
          <a:lstStyle/>
          <a:p>
            <a:r>
              <a:rPr lang="zh-TW" altLang="en-US" sz="2400" dirty="0" smtClean="0"/>
              <a:t>編撰者：高雄醫學大學公共衛生學系</a:t>
            </a:r>
            <a:endParaRPr lang="en-US" altLang="zh-TW" sz="2400" dirty="0" smtClean="0"/>
          </a:p>
          <a:p>
            <a:pPr marL="0" indent="0">
              <a:buNone/>
            </a:pPr>
            <a:r>
              <a:rPr lang="zh-TW" altLang="en-US" sz="2400" dirty="0" smtClean="0"/>
              <a:t>                    陳培詩教授</a:t>
            </a:r>
            <a:endParaRPr lang="en-US" altLang="zh-TW" sz="2400" dirty="0" smtClean="0"/>
          </a:p>
          <a:p>
            <a:r>
              <a:rPr lang="zh-TW" altLang="en-US" sz="2400" dirty="0"/>
              <a:t>編修</a:t>
            </a:r>
            <a:r>
              <a:rPr lang="zh-TW" altLang="en-US" sz="2400" dirty="0" smtClean="0"/>
              <a:t>者：長榮大學大學團隊</a:t>
            </a:r>
            <a:r>
              <a:rPr lang="en-US" altLang="zh-TW" sz="2400" dirty="0" smtClean="0"/>
              <a:t>-</a:t>
            </a:r>
            <a:r>
              <a:rPr lang="zh-TW" altLang="en-US" sz="2400" dirty="0" smtClean="0"/>
              <a:t>邱惠雯</a:t>
            </a:r>
            <a:endParaRPr lang="en-US" altLang="zh-TW" sz="2400" dirty="0" smtClean="0"/>
          </a:p>
          <a:p>
            <a:pPr marL="0" indent="0">
              <a:buNone/>
            </a:pPr>
            <a:endParaRPr lang="en-US" altLang="zh-TW" sz="2400" dirty="0"/>
          </a:p>
          <a:p>
            <a:r>
              <a:rPr lang="zh-TW" altLang="en-US" sz="2400" dirty="0" smtClean="0"/>
              <a:t>參考資料：</a:t>
            </a:r>
            <a:endParaRPr lang="en-US" altLang="zh-TW" sz="2400" dirty="0" smtClean="0"/>
          </a:p>
          <a:p>
            <a:pPr marL="0" indent="0">
              <a:buNone/>
            </a:pPr>
            <a:r>
              <a:rPr lang="en-US" altLang="zh-TW" sz="2400" dirty="0" smtClean="0"/>
              <a:t>1.</a:t>
            </a:r>
            <a:r>
              <a:rPr lang="zh-TW" altLang="en-US" sz="2400" dirty="0" smtClean="0"/>
              <a:t>生物性危害</a:t>
            </a:r>
            <a:r>
              <a:rPr lang="en-US" altLang="zh-TW" sz="2400" dirty="0" smtClean="0"/>
              <a:t>(102</a:t>
            </a:r>
            <a:r>
              <a:rPr lang="zh-TW" altLang="en-US" sz="2400" dirty="0" smtClean="0"/>
              <a:t>年編修</a:t>
            </a:r>
            <a:r>
              <a:rPr lang="en-US" altLang="zh-TW" sz="2400" dirty="0" smtClean="0"/>
              <a:t>)</a:t>
            </a:r>
          </a:p>
          <a:p>
            <a:pPr marL="0" indent="0">
              <a:buNone/>
            </a:pPr>
            <a:r>
              <a:rPr lang="zh-TW" altLang="en-US" sz="2400" dirty="0" smtClean="0"/>
              <a:t>     ─大專校院實驗場所安全衛生考試中心</a:t>
            </a:r>
            <a:endParaRPr lang="en-US" altLang="zh-TW" sz="2400" dirty="0"/>
          </a:p>
          <a:p>
            <a:pPr marL="0" indent="0">
              <a:buNone/>
            </a:pPr>
            <a:r>
              <a:rPr lang="en-US" altLang="zh-TW" sz="2400" dirty="0" smtClean="0"/>
              <a:t>2.</a:t>
            </a:r>
            <a:r>
              <a:rPr lang="zh-TW" altLang="en-US" sz="2400" dirty="0" smtClean="0"/>
              <a:t>生物性危害</a:t>
            </a:r>
            <a:r>
              <a:rPr lang="en-US" altLang="zh-TW" sz="2400" dirty="0" smtClean="0"/>
              <a:t>(100</a:t>
            </a:r>
            <a:r>
              <a:rPr lang="zh-TW" altLang="en-US" sz="2400" dirty="0" smtClean="0"/>
              <a:t>年編修</a:t>
            </a:r>
            <a:r>
              <a:rPr lang="en-US" altLang="zh-TW" sz="2400" dirty="0" smtClean="0"/>
              <a:t>)</a:t>
            </a:r>
          </a:p>
          <a:p>
            <a:pPr eaLnBrk="1" hangingPunct="1">
              <a:buNone/>
              <a:defRPr/>
            </a:pPr>
            <a:r>
              <a:rPr lang="zh-TW" altLang="en-US" sz="2400" dirty="0" smtClean="0"/>
              <a:t> ─</a:t>
            </a:r>
            <a:r>
              <a:rPr lang="zh-TW" altLang="en-US" sz="2400" dirty="0" smtClean="0">
                <a:latin typeface="Tahoma" pitchFamily="34" charset="0"/>
              </a:rPr>
              <a:t>教育部北區安全衛生教育中心  王怡婷 編</a:t>
            </a:r>
            <a:endParaRPr lang="zh-TW" altLang="en-US" sz="2400" dirty="0"/>
          </a:p>
          <a:p>
            <a:pPr marL="0" indent="0">
              <a:buNone/>
            </a:pPr>
            <a:endParaRPr lang="zh-TW" altLang="en-US" sz="2400" dirty="0"/>
          </a:p>
        </p:txBody>
      </p:sp>
      <p:sp>
        <p:nvSpPr>
          <p:cNvPr id="4" name="投影片編號版面配置區 3"/>
          <p:cNvSpPr>
            <a:spLocks noGrp="1"/>
          </p:cNvSpPr>
          <p:nvPr>
            <p:ph type="sldNum" sz="quarter" idx="12"/>
          </p:nvPr>
        </p:nvSpPr>
        <p:spPr>
          <a:xfrm>
            <a:off x="6948264" y="6232227"/>
            <a:ext cx="2133600" cy="365125"/>
          </a:xfrm>
        </p:spPr>
        <p:txBody>
          <a:bodyPr/>
          <a:lstStyle/>
          <a:p>
            <a:pPr>
              <a:defRPr/>
            </a:pPr>
            <a:fld id="{2C463222-3884-42D2-8A9D-F71189E9DF7D}" type="slidenum">
              <a:rPr lang="en-US" altLang="zh-TW" smtClean="0">
                <a:solidFill>
                  <a:prstClr val="black">
                    <a:tint val="75000"/>
                  </a:prstClr>
                </a:solidFill>
              </a:rPr>
              <a:pPr>
                <a:defRPr/>
              </a:pPr>
              <a:t>51</a:t>
            </a:fld>
            <a:endParaRPr lang="en-US" altLang="zh-TW" dirty="0">
              <a:solidFill>
                <a:prstClr val="black">
                  <a:tint val="75000"/>
                </a:prstClr>
              </a:solidFill>
            </a:endParaRPr>
          </a:p>
        </p:txBody>
      </p:sp>
    </p:spTree>
    <p:extLst>
      <p:ext uri="{BB962C8B-B14F-4D97-AF65-F5344CB8AC3E}">
        <p14:creationId xmlns:p14="http://schemas.microsoft.com/office/powerpoint/2010/main" val="2298273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r>
              <a:rPr lang="zh-TW" altLang="en-US" dirty="0" smtClean="0"/>
              <a:t>案例分享</a:t>
            </a:r>
            <a:endParaRPr lang="zh-TW" altLang="en-US" dirty="0"/>
          </a:p>
        </p:txBody>
      </p:sp>
      <p:sp>
        <p:nvSpPr>
          <p:cNvPr id="6" name="副標題 5"/>
          <p:cNvSpPr>
            <a:spLocks noGrp="1"/>
          </p:cNvSpPr>
          <p:nvPr>
            <p:ph type="subTitle" idx="1"/>
          </p:nvPr>
        </p:nvSpPr>
        <p:spPr/>
        <p:txBody>
          <a:bodyPr>
            <a:normAutofit/>
          </a:bodyPr>
          <a:lstStyle/>
          <a:p>
            <a:pPr algn="l"/>
            <a:r>
              <a:rPr lang="zh-TW" altLang="zh-TW" sz="3600" b="1" dirty="0">
                <a:solidFill>
                  <a:schemeClr val="tx1"/>
                </a:solidFill>
                <a:latin typeface="標楷體" panose="03000509000000000000" pitchFamily="65" charset="-120"/>
              </a:rPr>
              <a:t>生醫</a:t>
            </a:r>
            <a:r>
              <a:rPr lang="en-US" altLang="zh-TW" sz="3600" b="1" dirty="0">
                <a:solidFill>
                  <a:schemeClr val="tx1"/>
                </a:solidFill>
                <a:latin typeface="標楷體" panose="03000509000000000000" pitchFamily="65" charset="-120"/>
              </a:rPr>
              <a:t>3-</a:t>
            </a:r>
            <a:r>
              <a:rPr lang="zh-TW" altLang="zh-TW" sz="3600" b="1" dirty="0">
                <a:solidFill>
                  <a:schemeClr val="tx1"/>
                </a:solidFill>
                <a:latin typeface="標楷體" panose="03000509000000000000" pitchFamily="65" charset="-120"/>
              </a:rPr>
              <a:t>實驗室疑似發生研究生感染登革熱災害。</a:t>
            </a:r>
            <a:endParaRPr lang="zh-TW" altLang="en-US" sz="3600" b="1" dirty="0">
              <a:solidFill>
                <a:schemeClr val="tx1"/>
              </a:solidFill>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52</a:t>
            </a:fld>
            <a:endParaRPr lang="zh-TW" altLang="en-US" dirty="0"/>
          </a:p>
        </p:txBody>
      </p:sp>
    </p:spTree>
    <p:extLst>
      <p:ext uri="{BB962C8B-B14F-4D97-AF65-F5344CB8AC3E}">
        <p14:creationId xmlns:p14="http://schemas.microsoft.com/office/powerpoint/2010/main" val="3682211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從事登革熱病毒研究作業發生研究生感染登革熱災害</a:t>
            </a:r>
          </a:p>
        </p:txBody>
      </p:sp>
      <p:sp>
        <p:nvSpPr>
          <p:cNvPr id="3" name="內容版面配置區 2"/>
          <p:cNvSpPr>
            <a:spLocks noGrp="1"/>
          </p:cNvSpPr>
          <p:nvPr>
            <p:ph idx="1"/>
          </p:nvPr>
        </p:nvSpPr>
        <p:spPr>
          <a:xfrm>
            <a:off x="457200" y="1600200"/>
            <a:ext cx="8075240" cy="4525963"/>
          </a:xfrm>
        </p:spPr>
        <p:txBody>
          <a:bodyPr>
            <a:normAutofit/>
          </a:bodyPr>
          <a:lstStyle/>
          <a:p>
            <a:pPr>
              <a:lnSpc>
                <a:spcPct val="150000"/>
              </a:lnSpc>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某大學從事登革熱病毒研究作業之實驗室疑似發生研究生感染登革熱災害，惟</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該生</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並未實際進行登革熱病毒之研究，但同實驗室有關登革熱之研究由一位</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研究生從事</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登革病毒於白線斑蚊間傳播之研究。</a:t>
            </a:r>
          </a:p>
        </p:txBody>
      </p:sp>
    </p:spTree>
    <p:extLst>
      <p:ext uri="{BB962C8B-B14F-4D97-AF65-F5344CB8AC3E}">
        <p14:creationId xmlns:p14="http://schemas.microsoft.com/office/powerpoint/2010/main" val="3207288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具感染力之蚊蟲培育箱</a:t>
            </a: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488" y="1600200"/>
            <a:ext cx="6001023" cy="4525963"/>
          </a:xfrm>
        </p:spPr>
      </p:pic>
    </p:spTree>
    <p:extLst>
      <p:ext uri="{BB962C8B-B14F-4D97-AF65-F5344CB8AC3E}">
        <p14:creationId xmlns:p14="http://schemas.microsoft.com/office/powerpoint/2010/main" val="639751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高溫滅菌</a:t>
            </a:r>
            <a:r>
              <a:rPr lang="zh-TW" altLang="en-US" dirty="0" smtClean="0">
                <a:latin typeface="標楷體" panose="03000509000000000000" pitchFamily="65" charset="-120"/>
                <a:ea typeface="標楷體" panose="03000509000000000000" pitchFamily="65" charset="-120"/>
              </a:rPr>
              <a:t>釜使用紀錄</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625" y="1615281"/>
            <a:ext cx="6000750" cy="4495800"/>
          </a:xfrm>
        </p:spPr>
      </p:pic>
    </p:spTree>
    <p:extLst>
      <p:ext uri="{BB962C8B-B14F-4D97-AF65-F5344CB8AC3E}">
        <p14:creationId xmlns:p14="http://schemas.microsoft.com/office/powerpoint/2010/main" val="3196318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a:latin typeface="標楷體" panose="03000509000000000000" pitchFamily="65" charset="-120"/>
                <a:ea typeface="標楷體" panose="03000509000000000000" pitchFamily="65" charset="-120"/>
              </a:rPr>
              <a:t>登革熱病毒株儲存標示不清管制不良</a:t>
            </a:r>
            <a:endParaRPr lang="zh-TW" altLang="en-US" sz="36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6907" y="1600200"/>
            <a:ext cx="6010185" cy="4525963"/>
          </a:xfrm>
        </p:spPr>
      </p:pic>
    </p:spTree>
    <p:extLst>
      <p:ext uri="{BB962C8B-B14F-4D97-AF65-F5344CB8AC3E}">
        <p14:creationId xmlns:p14="http://schemas.microsoft.com/office/powerpoint/2010/main" val="1540921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災害</a:t>
            </a:r>
            <a:r>
              <a:rPr lang="zh-TW" altLang="en-US" dirty="0">
                <a:latin typeface="標楷體" panose="03000509000000000000" pitchFamily="65" charset="-120"/>
                <a:ea typeface="標楷體" panose="03000509000000000000" pitchFamily="65" charset="-120"/>
              </a:rPr>
              <a:t>原因</a:t>
            </a:r>
            <a:r>
              <a:rPr lang="zh-TW" altLang="en-US" dirty="0" smtClean="0">
                <a:latin typeface="標楷體" panose="03000509000000000000" pitchFamily="65" charset="-120"/>
                <a:ea typeface="標楷體" panose="03000509000000000000" pitchFamily="65" charset="-120"/>
              </a:rPr>
              <a:t>分析</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268760"/>
            <a:ext cx="8229600" cy="4857403"/>
          </a:xfrm>
        </p:spPr>
        <p:txBody>
          <a:bodyPr>
            <a:normAutofit fontScale="55000" lnSpcReduction="20000"/>
          </a:bodyPr>
          <a:lstStyle/>
          <a:p>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直接原因</a:t>
            </a:r>
            <a:endPar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809625" indent="-277813">
              <a:buFont typeface="Wingdings" panose="05000000000000000000" pitchFamily="2" charset="2"/>
              <a:buChar char="Ø"/>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被登革熱病蚊叮咬或直接感染病毒（疑為實驗室內之感染，但無法排除田野調查時感染）</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809625" indent="-277813">
              <a:buFont typeface="Wingdings" panose="05000000000000000000" pitchFamily="2" charset="2"/>
              <a:buChar char="Ø"/>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間接原因：</a:t>
            </a:r>
            <a:endParaRPr lang="en-US" altLang="zh-TW" sz="4000" dirty="0">
              <a:latin typeface="Times New Roman" panose="02020603050405020304" pitchFamily="18" charset="0"/>
              <a:ea typeface="標楷體" panose="03000509000000000000" pitchFamily="65" charset="-120"/>
              <a:cs typeface="Times New Roman" panose="02020603050405020304" pitchFamily="18" charset="0"/>
            </a:endParaRPr>
          </a:p>
          <a:p>
            <a:pPr marL="809625" indent="-277813">
              <a:buFont typeface="Wingdings" panose="05000000000000000000" pitchFamily="2" charset="2"/>
              <a:buChar char="Ø"/>
            </a:pPr>
            <a:r>
              <a:rPr lang="zh-TW" altLang="en-US" sz="3300" dirty="0">
                <a:latin typeface="Times New Roman" panose="02020603050405020304" pitchFamily="18" charset="0"/>
                <a:ea typeface="標楷體" panose="03000509000000000000" pitchFamily="65" charset="-120"/>
                <a:cs typeface="Times New Roman" panose="02020603050405020304" pitchFamily="18" charset="0"/>
              </a:rPr>
              <a:t>不安全狀況：</a:t>
            </a:r>
          </a:p>
          <a:p>
            <a:pPr marL="890588" indent="0">
              <a:buFont typeface="+mj-lt"/>
              <a:buAutoNum type="arabicPeriod"/>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養</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蚊室與操作室未完全隔離，且防護不完整。</a:t>
            </a:r>
          </a:p>
          <a:p>
            <a:pPr marL="890588" indent="0">
              <a:buFont typeface="+mj-lt"/>
              <a:buAutoNum type="arabicPeriod"/>
            </a:pPr>
            <a:r>
              <a:rPr lang="zh-TW" altLang="en-US" sz="3300" dirty="0" smtClean="0">
                <a:latin typeface="Times New Roman" panose="02020603050405020304" pitchFamily="18" charset="0"/>
                <a:ea typeface="標楷體" panose="03000509000000000000" pitchFamily="65" charset="-120"/>
                <a:cs typeface="Times New Roman" panose="02020603050405020304" pitchFamily="18" charset="0"/>
              </a:rPr>
              <a:t>工作</a:t>
            </a:r>
            <a:r>
              <a:rPr lang="zh-TW" altLang="en-US" sz="3300" dirty="0">
                <a:latin typeface="Times New Roman" panose="02020603050405020304" pitchFamily="18" charset="0"/>
                <a:ea typeface="標楷體" panose="03000509000000000000" pitchFamily="65" charset="-120"/>
                <a:cs typeface="Times New Roman" panose="02020603050405020304" pitchFamily="18" charset="0"/>
              </a:rPr>
              <a:t>守則及紀錄不良。</a:t>
            </a:r>
          </a:p>
          <a:p>
            <a:pPr marL="890588" indent="0">
              <a:buFont typeface="+mj-lt"/>
              <a:buAutoNum type="arabicPeriod"/>
            </a:pPr>
            <a:r>
              <a:rPr lang="zh-TW" altLang="en-US" sz="3300" dirty="0" smtClean="0">
                <a:latin typeface="Times New Roman" panose="02020603050405020304" pitchFamily="18" charset="0"/>
                <a:ea typeface="標楷體" panose="03000509000000000000" pitchFamily="65" charset="-120"/>
                <a:cs typeface="Times New Roman" panose="02020603050405020304" pitchFamily="18" charset="0"/>
              </a:rPr>
              <a:t>該</a:t>
            </a:r>
            <a:r>
              <a:rPr lang="zh-TW" altLang="en-US" sz="3300" dirty="0">
                <a:latin typeface="Times New Roman" panose="02020603050405020304" pitchFamily="18" charset="0"/>
                <a:ea typeface="標楷體" panose="03000509000000000000" pitchFamily="65" charset="-120"/>
                <a:cs typeface="Times New Roman" panose="02020603050405020304" pitchFamily="18" charset="0"/>
              </a:rPr>
              <a:t>實驗場所生物危害之標示不足。</a:t>
            </a:r>
            <a:endParaRPr lang="en-US" altLang="zh-TW" sz="3300" dirty="0">
              <a:latin typeface="Times New Roman" panose="02020603050405020304" pitchFamily="18" charset="0"/>
              <a:ea typeface="標楷體" panose="03000509000000000000" pitchFamily="65" charset="-120"/>
              <a:cs typeface="Times New Roman" panose="02020603050405020304" pitchFamily="18" charset="0"/>
            </a:endParaRPr>
          </a:p>
          <a:p>
            <a:pPr marL="890588" indent="0">
              <a:buFont typeface="+mj-lt"/>
              <a:buAutoNum type="arabicPeriod"/>
            </a:pPr>
            <a:r>
              <a:rPr lang="zh-TW" altLang="en-US" sz="3300" dirty="0" smtClean="0">
                <a:latin typeface="Times New Roman" panose="02020603050405020304" pitchFamily="18" charset="0"/>
                <a:ea typeface="標楷體" panose="03000509000000000000" pitchFamily="65" charset="-120"/>
                <a:cs typeface="Times New Roman" panose="02020603050405020304" pitchFamily="18" charset="0"/>
              </a:rPr>
              <a:t>病毒</a:t>
            </a:r>
            <a:r>
              <a:rPr lang="zh-TW" altLang="en-US" sz="3300" dirty="0">
                <a:latin typeface="Times New Roman" panose="02020603050405020304" pitchFamily="18" charset="0"/>
                <a:ea typeface="標楷體" panose="03000509000000000000" pitchFamily="65" charset="-120"/>
                <a:cs typeface="Times New Roman" panose="02020603050405020304" pitchFamily="18" charset="0"/>
              </a:rPr>
              <a:t>株及病媒蚊管制不</a:t>
            </a:r>
            <a:r>
              <a:rPr lang="zh-TW" altLang="en-US" sz="3300" dirty="0" smtClean="0">
                <a:latin typeface="Times New Roman" panose="02020603050405020304" pitchFamily="18" charset="0"/>
                <a:ea typeface="標楷體" panose="03000509000000000000" pitchFamily="65" charset="-120"/>
                <a:cs typeface="Times New Roman" panose="02020603050405020304" pitchFamily="18" charset="0"/>
              </a:rPr>
              <a:t>良。</a:t>
            </a:r>
            <a:endParaRPr lang="zh-TW" altLang="en-US" sz="3300" dirty="0">
              <a:latin typeface="Times New Roman" panose="02020603050405020304" pitchFamily="18" charset="0"/>
              <a:ea typeface="標楷體" panose="03000509000000000000" pitchFamily="65" charset="-120"/>
              <a:cs typeface="Times New Roman" panose="02020603050405020304" pitchFamily="18" charset="0"/>
            </a:endParaRPr>
          </a:p>
          <a:p>
            <a:pPr marL="625475" indent="-266700">
              <a:buFont typeface="Wingdings" panose="05000000000000000000" pitchFamily="2" charset="2"/>
              <a:buChar char="Ø"/>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不安全動作：</a:t>
            </a:r>
          </a:p>
          <a:p>
            <a:pPr marL="890588" indent="0">
              <a:buFont typeface="+mj-lt"/>
              <a:buAutoNum type="arabicPeriod"/>
            </a:pPr>
            <a:r>
              <a:rPr lang="zh-TW" altLang="en-US" sz="3300" dirty="0">
                <a:latin typeface="Times New Roman" panose="02020603050405020304" pitchFamily="18" charset="0"/>
                <a:ea typeface="標楷體" panose="03000509000000000000" pitchFamily="65" charset="-120"/>
                <a:cs typeface="Times New Roman" panose="02020603050405020304" pitchFamily="18" charset="0"/>
              </a:rPr>
              <a:t>人員對相關紀錄未完全進行登</a:t>
            </a:r>
            <a:r>
              <a:rPr lang="zh-TW" altLang="en-US" sz="3300" dirty="0" smtClean="0">
                <a:latin typeface="Times New Roman" panose="02020603050405020304" pitchFamily="18" charset="0"/>
                <a:ea typeface="標楷體" panose="03000509000000000000" pitchFamily="65" charset="-120"/>
                <a:cs typeface="Times New Roman" panose="02020603050405020304" pitchFamily="18" charset="0"/>
              </a:rPr>
              <a:t>錄。</a:t>
            </a:r>
            <a:endParaRPr lang="en-US" altLang="zh-TW" sz="33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890588" indent="0">
              <a:buFont typeface="+mj-lt"/>
              <a:buAutoNum type="arabicPeriod"/>
            </a:pPr>
            <a:endParaRPr lang="zh-TW" altLang="en-US" sz="33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基本原因：</a:t>
            </a:r>
          </a:p>
          <a:p>
            <a:pPr marL="809625" indent="-277813">
              <a:buFont typeface="Wingdings" panose="05000000000000000000" pitchFamily="2" charset="2"/>
              <a:buChar char="Ø"/>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目前仍未排除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同學因協助實際進行登革病毒測試之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B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同學進行廢棄物處理時感染之可能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因高溫滅菌釜使用紀錄中只有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同學之使用登記</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990261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防災對策</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fontScale="92500" lnSpcReduction="10000"/>
          </a:bodyPr>
          <a:lstStyle/>
          <a:p>
            <a:pPr marL="514350" indent="-514350">
              <a:lnSpc>
                <a:spcPct val="150000"/>
              </a:lnSpc>
              <a:buFont typeface="+mj-lt"/>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養</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蚊室與操作室應加以隔離，且加強紗窗</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紗網及風簾等隔離措施</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nSpc>
                <a:spcPct val="150000"/>
              </a:lnSpc>
              <a:buFont typeface="+mj-lt"/>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加強</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對病毒株之儲存及取用管制</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nSpc>
                <a:spcPct val="150000"/>
              </a:lnSpc>
              <a:buFont typeface="+mj-lt"/>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加強</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對具感染力病媒蚊之隔離與取用</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管制。</a:t>
            </a:r>
          </a:p>
          <a:p>
            <a:pPr marL="514350" indent="-514350">
              <a:lnSpc>
                <a:spcPct val="150000"/>
              </a:lnSpc>
              <a:buFont typeface="+mj-lt"/>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檢討</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工作守則之合理性及安全性</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lnSpc>
                <a:spcPct val="150000"/>
              </a:lnSpc>
              <a:buFont typeface="+mj-lt"/>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通報</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各校類似實驗室，加強管制，採取必要而有效之預防感染措施。</a:t>
            </a:r>
          </a:p>
        </p:txBody>
      </p:sp>
    </p:spTree>
    <p:extLst>
      <p:ext uri="{BB962C8B-B14F-4D97-AF65-F5344CB8AC3E}">
        <p14:creationId xmlns:p14="http://schemas.microsoft.com/office/powerpoint/2010/main" val="165654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rtlCol="0">
            <a:normAutofit/>
          </a:bodyPr>
          <a:lstStyle/>
          <a:p>
            <a:pPr eaLnBrk="1" fontAlgn="auto" hangingPunct="1">
              <a:spcAft>
                <a:spcPts val="0"/>
              </a:spcAft>
              <a:defRPr/>
            </a:pPr>
            <a:r>
              <a:rPr lang="zh-TW" altLang="en-US" sz="4000" b="1" dirty="0" smtClean="0">
                <a:latin typeface="Tahoma" pitchFamily="34" charset="0"/>
              </a:rPr>
              <a:t>病毒</a:t>
            </a:r>
            <a:r>
              <a:rPr lang="en-US" altLang="zh-TW" sz="4000" b="1" dirty="0" smtClean="0">
                <a:latin typeface="+mn-lt"/>
              </a:rPr>
              <a:t>(</a:t>
            </a:r>
            <a:r>
              <a:rPr lang="en-US" altLang="zh-TW" sz="4000" b="1" dirty="0" smtClean="0">
                <a:latin typeface="Times New Roman" pitchFamily="18" charset="0"/>
                <a:cs typeface="Times New Roman" pitchFamily="18" charset="0"/>
              </a:rPr>
              <a:t>Virus</a:t>
            </a:r>
            <a:r>
              <a:rPr lang="en-US" altLang="zh-TW" sz="4000" b="1" dirty="0" smtClean="0">
                <a:latin typeface="+mn-lt"/>
              </a:rPr>
              <a:t>)</a:t>
            </a:r>
          </a:p>
        </p:txBody>
      </p:sp>
      <p:sp>
        <p:nvSpPr>
          <p:cNvPr id="7171" name="Rectangle 3"/>
          <p:cNvSpPr>
            <a:spLocks noGrp="1" noChangeArrowheads="1"/>
          </p:cNvSpPr>
          <p:nvPr>
            <p:ph idx="1"/>
          </p:nvPr>
        </p:nvSpPr>
        <p:spPr>
          <a:xfrm>
            <a:off x="424016" y="1428750"/>
            <a:ext cx="5507601" cy="5257800"/>
          </a:xfrm>
        </p:spPr>
        <p:txBody>
          <a:bodyPr/>
          <a:lstStyle/>
          <a:p>
            <a:pPr eaLnBrk="1" hangingPunct="1">
              <a:lnSpc>
                <a:spcPct val="120000"/>
              </a:lnSpc>
            </a:pPr>
            <a:r>
              <a:rPr lang="en-US" altLang="zh-TW" sz="2400" dirty="0" smtClean="0"/>
              <a:t>20-300 </a:t>
            </a:r>
            <a:r>
              <a:rPr lang="en-US" altLang="zh-TW" sz="2400" dirty="0" smtClean="0">
                <a:latin typeface="Times New Roman" pitchFamily="18" charset="0"/>
                <a:cs typeface="Times New Roman" pitchFamily="18" charset="0"/>
              </a:rPr>
              <a:t>nm</a:t>
            </a:r>
            <a:r>
              <a:rPr lang="en-US" altLang="zh-TW" sz="2400" dirty="0" smtClean="0"/>
              <a:t>   (1 </a:t>
            </a:r>
            <a:r>
              <a:rPr lang="en-US" altLang="zh-TW" sz="2400" dirty="0" smtClean="0">
                <a:latin typeface="Times New Roman" pitchFamily="18" charset="0"/>
                <a:cs typeface="Times New Roman" pitchFamily="18" charset="0"/>
              </a:rPr>
              <a:t>nm</a:t>
            </a:r>
            <a:r>
              <a:rPr lang="en-US" altLang="zh-TW" sz="2400" dirty="0" smtClean="0"/>
              <a:t>=10</a:t>
            </a:r>
            <a:r>
              <a:rPr lang="en-US" altLang="zh-TW" sz="2400" baseline="30000" dirty="0" smtClean="0"/>
              <a:t>-9</a:t>
            </a:r>
            <a:r>
              <a:rPr lang="en-US" altLang="zh-TW" sz="2400" dirty="0" smtClean="0"/>
              <a:t> </a:t>
            </a:r>
            <a:r>
              <a:rPr lang="en-US" altLang="zh-TW" sz="2400" dirty="0" smtClean="0">
                <a:latin typeface="Times New Roman" pitchFamily="18" charset="0"/>
                <a:cs typeface="Times New Roman" pitchFamily="18" charset="0"/>
              </a:rPr>
              <a:t>m</a:t>
            </a:r>
            <a:r>
              <a:rPr lang="en-US" altLang="zh-TW" sz="2400" dirty="0" smtClean="0"/>
              <a:t>)</a:t>
            </a:r>
          </a:p>
          <a:p>
            <a:pPr eaLnBrk="1" hangingPunct="1">
              <a:lnSpc>
                <a:spcPct val="120000"/>
              </a:lnSpc>
            </a:pPr>
            <a:r>
              <a:rPr lang="zh-TW" altLang="en-US" sz="2400" dirty="0" smtClean="0">
                <a:solidFill>
                  <a:srgbClr val="FF0000"/>
                </a:solidFill>
              </a:rPr>
              <a:t>無完整細胞結構</a:t>
            </a:r>
          </a:p>
          <a:p>
            <a:pPr eaLnBrk="1" hangingPunct="1">
              <a:lnSpc>
                <a:spcPct val="120000"/>
              </a:lnSpc>
            </a:pPr>
            <a:r>
              <a:rPr lang="zh-TW" altLang="en-US" sz="2400" dirty="0" smtClean="0"/>
              <a:t>核酸 </a:t>
            </a:r>
            <a:r>
              <a:rPr lang="en-US" altLang="zh-TW" sz="2400" dirty="0" smtClean="0"/>
              <a:t>+ </a:t>
            </a:r>
            <a:r>
              <a:rPr lang="zh-TW" altLang="en-US" sz="2400" dirty="0" smtClean="0"/>
              <a:t>蛋白質外殼 </a:t>
            </a:r>
            <a:r>
              <a:rPr lang="en-US" altLang="zh-TW" sz="2400" dirty="0" smtClean="0"/>
              <a:t>(</a:t>
            </a:r>
            <a:r>
              <a:rPr lang="zh-TW" altLang="en-US" sz="2400" dirty="0" smtClean="0"/>
              <a:t>外套膜</a:t>
            </a:r>
            <a:r>
              <a:rPr lang="en-US" altLang="zh-TW" sz="2400" dirty="0" smtClean="0"/>
              <a:t>)</a:t>
            </a:r>
            <a:endParaRPr lang="zh-TW" altLang="en-US" sz="2400" dirty="0" smtClean="0"/>
          </a:p>
          <a:p>
            <a:pPr eaLnBrk="1" hangingPunct="1">
              <a:lnSpc>
                <a:spcPct val="120000"/>
              </a:lnSpc>
            </a:pPr>
            <a:r>
              <a:rPr lang="zh-TW" altLang="en-US" sz="2400" dirty="0" smtClean="0">
                <a:solidFill>
                  <a:srgbClr val="FF0000"/>
                </a:solidFill>
              </a:rPr>
              <a:t>絕對寄生</a:t>
            </a:r>
          </a:p>
          <a:p>
            <a:pPr eaLnBrk="1" hangingPunct="1">
              <a:lnSpc>
                <a:spcPct val="120000"/>
              </a:lnSpc>
            </a:pPr>
            <a:r>
              <a:rPr lang="zh-TW" altLang="en-US" sz="2400" dirty="0" smtClean="0">
                <a:solidFill>
                  <a:srgbClr val="FF0000"/>
                </a:solidFill>
              </a:rPr>
              <a:t>具專一性</a:t>
            </a:r>
          </a:p>
          <a:p>
            <a:pPr eaLnBrk="1" hangingPunct="1">
              <a:lnSpc>
                <a:spcPct val="120000"/>
              </a:lnSpc>
            </a:pPr>
            <a:r>
              <a:rPr lang="zh-TW" altLang="en-US" sz="2400" dirty="0" smtClean="0"/>
              <a:t>如：流行性感冒病毒</a:t>
            </a:r>
            <a:r>
              <a:rPr lang="en-US" altLang="zh-TW" sz="2400" dirty="0" smtClean="0"/>
              <a:t>(</a:t>
            </a:r>
            <a:r>
              <a:rPr lang="en-US" altLang="zh-TW" sz="2400" dirty="0" smtClean="0">
                <a:latin typeface="Times New Roman" pitchFamily="18" charset="0"/>
                <a:cs typeface="Times New Roman" pitchFamily="18" charset="0"/>
              </a:rPr>
              <a:t>A</a:t>
            </a:r>
            <a:r>
              <a:rPr lang="zh-TW" altLang="en-US"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B</a:t>
            </a:r>
            <a:r>
              <a:rPr lang="zh-TW" altLang="en-US"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C</a:t>
            </a:r>
            <a:r>
              <a:rPr lang="zh-TW" altLang="en-US" sz="2400" dirty="0" smtClean="0"/>
              <a:t>型</a:t>
            </a:r>
            <a:r>
              <a:rPr lang="en-US" altLang="zh-TW" sz="2400" dirty="0" smtClean="0"/>
              <a:t>)</a:t>
            </a:r>
            <a:r>
              <a:rPr lang="zh-TW" altLang="en-US" sz="2400" dirty="0" smtClean="0"/>
              <a:t> 、</a:t>
            </a:r>
            <a:r>
              <a:rPr lang="en-US" altLang="zh-TW" sz="2400" dirty="0" smtClean="0"/>
              <a:t>(</a:t>
            </a:r>
            <a:r>
              <a:rPr lang="en-US" altLang="zh-TW" sz="2400" dirty="0" smtClean="0">
                <a:latin typeface="Times New Roman" pitchFamily="18" charset="0"/>
                <a:cs typeface="Times New Roman" pitchFamily="18" charset="0"/>
              </a:rPr>
              <a:t>H1N1</a:t>
            </a:r>
            <a:r>
              <a:rPr lang="en-US" altLang="zh-TW" sz="2400" dirty="0" smtClean="0"/>
              <a:t>)</a:t>
            </a:r>
            <a:r>
              <a:rPr lang="zh-TW" altLang="en-US" sz="2400" dirty="0" smtClean="0"/>
              <a:t>新型流感病毒 、 </a:t>
            </a:r>
            <a:r>
              <a:rPr lang="en-US" altLang="zh-TW" sz="2400" dirty="0" smtClean="0">
                <a:latin typeface="Times New Roman" pitchFamily="18" charset="0"/>
                <a:cs typeface="Times New Roman" pitchFamily="18" charset="0"/>
              </a:rPr>
              <a:t>SARS</a:t>
            </a:r>
            <a:r>
              <a:rPr lang="zh-TW" altLang="en-US" sz="2400" dirty="0" smtClean="0"/>
              <a:t>冠狀病毒、狂犬病毒、漢他病毒、愛滋病毒、口蹄病毒等</a:t>
            </a:r>
          </a:p>
        </p:txBody>
      </p:sp>
      <p:pic>
        <p:nvPicPr>
          <p:cNvPr id="7173" name="Picture 9" descr="chapter2-08"/>
          <p:cNvPicPr>
            <a:picLocks noChangeAspect="1" noChangeArrowheads="1"/>
          </p:cNvPicPr>
          <p:nvPr/>
        </p:nvPicPr>
        <p:blipFill>
          <a:blip r:embed="rId3" cstate="print"/>
          <a:srcRect/>
          <a:stretch>
            <a:fillRect/>
          </a:stretch>
        </p:blipFill>
        <p:spPr bwMode="auto">
          <a:xfrm>
            <a:off x="6072855" y="1124744"/>
            <a:ext cx="2603601" cy="5083722"/>
          </a:xfrm>
          <a:prstGeom prst="rect">
            <a:avLst/>
          </a:prstGeom>
          <a:noFill/>
          <a:ln w="9525">
            <a:noFill/>
            <a:miter lim="800000"/>
            <a:headEnd/>
            <a:tailEnd/>
          </a:ln>
        </p:spPr>
      </p:pic>
      <p:sp>
        <p:nvSpPr>
          <p:cNvPr id="8" name="文字方塊 7"/>
          <p:cNvSpPr txBox="1"/>
          <p:nvPr/>
        </p:nvSpPr>
        <p:spPr>
          <a:xfrm>
            <a:off x="7277408" y="428626"/>
            <a:ext cx="1866592" cy="461963"/>
          </a:xfrm>
          <a:prstGeom prst="rect">
            <a:avLst/>
          </a:prstGeom>
          <a:noFill/>
        </p:spPr>
        <p:txBody>
          <a:bodyPr>
            <a:spAutoFit/>
          </a:bodyPr>
          <a:lstStyle/>
          <a:p>
            <a:pPr>
              <a:defRPr/>
            </a:pPr>
            <a:r>
              <a:rPr lang="zh-TW" altLang="en-US" sz="2400" dirty="0">
                <a:latin typeface="標楷體" panose="03000509000000000000" pitchFamily="65" charset="-120"/>
                <a:ea typeface="標楷體" panose="03000509000000000000" pitchFamily="65" charset="-120"/>
              </a:rPr>
              <a:t>非細胞生物</a:t>
            </a:r>
          </a:p>
        </p:txBody>
      </p:sp>
      <p:sp>
        <p:nvSpPr>
          <p:cNvPr id="6" name="投影片編號版面配置區 5"/>
          <p:cNvSpPr>
            <a:spLocks noGrp="1"/>
          </p:cNvSpPr>
          <p:nvPr>
            <p:ph type="sldNum" sz="quarter" idx="11"/>
          </p:nvPr>
        </p:nvSpPr>
        <p:spPr>
          <a:xfrm>
            <a:off x="7524328" y="6208466"/>
            <a:ext cx="2895600" cy="365125"/>
          </a:xfrm>
        </p:spPr>
        <p:txBody>
          <a:bodyPr/>
          <a:lstStyle/>
          <a:p>
            <a:pPr>
              <a:defRPr/>
            </a:pPr>
            <a:fld id="{3AB412C4-39DC-4731-8DCF-8D6E6FCF203A}" type="slidenum">
              <a:rPr lang="en-US" altLang="zh-TW" smtClean="0"/>
              <a:pPr>
                <a:defRPr/>
              </a:pPr>
              <a:t>6</a:t>
            </a:fld>
            <a:endParaRPr lang="en-US" altLang="zh-TW" dirty="0"/>
          </a:p>
        </p:txBody>
      </p:sp>
    </p:spTree>
    <p:extLst>
      <p:ext uri="{BB962C8B-B14F-4D97-AF65-F5344CB8AC3E}">
        <p14:creationId xmlns:p14="http://schemas.microsoft.com/office/powerpoint/2010/main" val="770870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828600" y="274638"/>
            <a:ext cx="6483145" cy="1143000"/>
          </a:xfrm>
        </p:spPr>
        <p:txBody>
          <a:bodyPr/>
          <a:lstStyle/>
          <a:p>
            <a:r>
              <a:rPr lang="zh-TW" altLang="en-US" sz="4000" b="1" dirty="0" smtClean="0"/>
              <a:t>          流感與新型流感</a:t>
            </a:r>
          </a:p>
        </p:txBody>
      </p:sp>
      <p:sp>
        <p:nvSpPr>
          <p:cNvPr id="8195" name="Rectangle 3"/>
          <p:cNvSpPr>
            <a:spLocks noGrp="1"/>
          </p:cNvSpPr>
          <p:nvPr>
            <p:ph type="body" idx="1"/>
          </p:nvPr>
        </p:nvSpPr>
        <p:spPr>
          <a:xfrm>
            <a:off x="460887" y="1844675"/>
            <a:ext cx="8228371" cy="4781550"/>
          </a:xfrm>
        </p:spPr>
        <p:txBody>
          <a:bodyPr/>
          <a:lstStyle/>
          <a:p>
            <a:pPr>
              <a:lnSpc>
                <a:spcPct val="90000"/>
              </a:lnSpc>
            </a:pPr>
            <a:r>
              <a:rPr lang="zh-TW" altLang="en-US" sz="2800" dirty="0" smtClean="0"/>
              <a:t>流感：</a:t>
            </a:r>
            <a:r>
              <a:rPr lang="en-US" altLang="zh-TW" sz="2800" dirty="0" smtClean="0">
                <a:solidFill>
                  <a:srgbClr val="FF0000"/>
                </a:solidFill>
                <a:latin typeface="Times New Roman" pitchFamily="18" charset="0"/>
                <a:cs typeface="Times New Roman" pitchFamily="18" charset="0"/>
              </a:rPr>
              <a:t>A</a:t>
            </a:r>
            <a:r>
              <a:rPr lang="en-US" altLang="zh-TW" sz="2800" dirty="0" smtClean="0">
                <a:solidFill>
                  <a:srgbClr val="FF0000"/>
                </a:solidFill>
              </a:rPr>
              <a:t>(</a:t>
            </a:r>
            <a:r>
              <a:rPr lang="zh-TW" altLang="en-US" sz="2800" dirty="0" smtClean="0">
                <a:solidFill>
                  <a:srgbClr val="FF0000"/>
                </a:solidFill>
              </a:rPr>
              <a:t>全面大流行</a:t>
            </a:r>
            <a:r>
              <a:rPr lang="en-US" altLang="zh-TW" sz="2800" dirty="0" smtClean="0">
                <a:solidFill>
                  <a:srgbClr val="FF0000"/>
                </a:solidFill>
              </a:rPr>
              <a:t>,</a:t>
            </a:r>
            <a:r>
              <a:rPr lang="zh-TW" altLang="en-US" sz="2800" dirty="0" smtClean="0">
                <a:solidFill>
                  <a:srgbClr val="FF0000"/>
                </a:solidFill>
              </a:rPr>
              <a:t>較受重視</a:t>
            </a:r>
            <a:r>
              <a:rPr lang="en-US" altLang="zh-TW" sz="2800" dirty="0" smtClean="0">
                <a:solidFill>
                  <a:srgbClr val="FF0000"/>
                </a:solidFill>
              </a:rPr>
              <a:t>)</a:t>
            </a:r>
            <a:r>
              <a:rPr lang="zh-TW" altLang="en-US" sz="2800" dirty="0" smtClean="0"/>
              <a:t>、</a:t>
            </a:r>
            <a:r>
              <a:rPr lang="en-US" altLang="zh-TW" sz="2800" dirty="0" smtClean="0">
                <a:latin typeface="Times New Roman" pitchFamily="18" charset="0"/>
                <a:cs typeface="Times New Roman" pitchFamily="18" charset="0"/>
              </a:rPr>
              <a:t>B</a:t>
            </a:r>
            <a:r>
              <a:rPr lang="zh-TW" altLang="en-US" sz="2800" dirty="0" smtClean="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C</a:t>
            </a:r>
            <a:r>
              <a:rPr lang="zh-TW" altLang="en-US" sz="2800" dirty="0" smtClean="0"/>
              <a:t>型</a:t>
            </a:r>
          </a:p>
          <a:p>
            <a:pPr lvl="1">
              <a:lnSpc>
                <a:spcPct val="90000"/>
              </a:lnSpc>
            </a:pPr>
            <a:r>
              <a:rPr lang="zh-TW" altLang="en-US" sz="2400" dirty="0" smtClean="0"/>
              <a:t>其外套膜，由兩型表面糖蛋白所覆蓋，分別為具特異性的血凝素</a:t>
            </a:r>
            <a:r>
              <a:rPr lang="en-US" altLang="zh-TW" sz="2400" dirty="0" smtClean="0"/>
              <a:t>(</a:t>
            </a:r>
            <a:r>
              <a:rPr lang="en-US" altLang="zh-TW" sz="2400" dirty="0" err="1" smtClean="0"/>
              <a:t>Hemagglutinin</a:t>
            </a:r>
            <a:r>
              <a:rPr lang="zh-TW" altLang="en-US" sz="2400" dirty="0" smtClean="0"/>
              <a:t>，</a:t>
            </a:r>
            <a:r>
              <a:rPr lang="en-US" altLang="zh-TW" sz="2400" dirty="0" smtClean="0">
                <a:latin typeface="Times New Roman" pitchFamily="18" charset="0"/>
                <a:cs typeface="Times New Roman" pitchFamily="18" charset="0"/>
              </a:rPr>
              <a:t>H</a:t>
            </a:r>
            <a:r>
              <a:rPr lang="en-US" altLang="zh-TW" sz="2400" dirty="0" smtClean="0"/>
              <a:t>)</a:t>
            </a:r>
            <a:r>
              <a:rPr lang="zh-TW" altLang="en-US" sz="2400" dirty="0" smtClean="0"/>
              <a:t>以及神經氨酸酵素</a:t>
            </a:r>
            <a:r>
              <a:rPr lang="en-US" altLang="zh-TW" sz="2400" dirty="0" smtClean="0"/>
              <a:t>(</a:t>
            </a:r>
            <a:r>
              <a:rPr lang="en-US" altLang="zh-TW" sz="2400" dirty="0" smtClean="0">
                <a:latin typeface="Times New Roman" pitchFamily="18" charset="0"/>
                <a:cs typeface="Times New Roman" pitchFamily="18" charset="0"/>
              </a:rPr>
              <a:t>Neuraminidase</a:t>
            </a:r>
            <a:r>
              <a:rPr lang="zh-TW" altLang="en-US" sz="2400" dirty="0" smtClean="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N</a:t>
            </a:r>
            <a:r>
              <a:rPr lang="en-US" altLang="zh-TW" sz="2400" dirty="0" smtClean="0"/>
              <a:t>)</a:t>
            </a:r>
            <a:r>
              <a:rPr lang="zh-TW" altLang="en-US" sz="2400" dirty="0" smtClean="0"/>
              <a:t>的抗原，其核心為單股</a:t>
            </a:r>
            <a:r>
              <a:rPr lang="en-US" altLang="zh-TW" sz="2400" dirty="0" smtClean="0">
                <a:latin typeface="Times New Roman" pitchFamily="18" charset="0"/>
                <a:cs typeface="Times New Roman" pitchFamily="18" charset="0"/>
              </a:rPr>
              <a:t>RNA</a:t>
            </a:r>
            <a:r>
              <a:rPr lang="zh-TW" altLang="en-US" sz="2400" dirty="0" smtClean="0"/>
              <a:t>。</a:t>
            </a:r>
          </a:p>
          <a:p>
            <a:pPr lvl="1">
              <a:lnSpc>
                <a:spcPct val="90000"/>
              </a:lnSpc>
            </a:pPr>
            <a:r>
              <a:rPr lang="zh-TW" altLang="en-US" sz="2400" dirty="0" smtClean="0"/>
              <a:t>常見為</a:t>
            </a:r>
            <a:r>
              <a:rPr lang="en-US" altLang="zh-TW" sz="2400" dirty="0" smtClean="0">
                <a:latin typeface="Times New Roman" pitchFamily="18" charset="0"/>
                <a:cs typeface="Times New Roman" pitchFamily="18" charset="0"/>
              </a:rPr>
              <a:t>H3N2,H1N1,H5N1</a:t>
            </a:r>
            <a:r>
              <a:rPr lang="en-US" altLang="zh-TW" sz="2400" dirty="0" smtClean="0"/>
              <a:t>(</a:t>
            </a:r>
            <a:r>
              <a:rPr lang="zh-TW" altLang="en-US" sz="2400" dirty="0" smtClean="0"/>
              <a:t>禽流感</a:t>
            </a:r>
            <a:r>
              <a:rPr lang="en-US" altLang="zh-TW" sz="2400" dirty="0" smtClean="0"/>
              <a:t>)</a:t>
            </a:r>
          </a:p>
          <a:p>
            <a:pPr lvl="1">
              <a:lnSpc>
                <a:spcPct val="90000"/>
              </a:lnSpc>
            </a:pPr>
            <a:endParaRPr lang="en-US" altLang="zh-TW" sz="1800" dirty="0" smtClean="0"/>
          </a:p>
          <a:p>
            <a:pPr>
              <a:lnSpc>
                <a:spcPct val="90000"/>
              </a:lnSpc>
            </a:pPr>
            <a:r>
              <a:rPr lang="en-US" altLang="zh-TW" sz="2800" dirty="0" smtClean="0">
                <a:latin typeface="Times New Roman" pitchFamily="18" charset="0"/>
                <a:cs typeface="Times New Roman" pitchFamily="18" charset="0"/>
              </a:rPr>
              <a:t>H1N1</a:t>
            </a:r>
            <a:r>
              <a:rPr lang="zh-TW" altLang="en-US" sz="2800" dirty="0" smtClean="0"/>
              <a:t>新型流感</a:t>
            </a:r>
            <a:r>
              <a:rPr lang="en-US" altLang="zh-TW" sz="2800" dirty="0" smtClean="0"/>
              <a:t> (</a:t>
            </a:r>
            <a:r>
              <a:rPr lang="en-US" altLang="zh-TW" sz="2800" dirty="0" smtClean="0">
                <a:latin typeface="Times New Roman" pitchFamily="18" charset="0"/>
                <a:cs typeface="Times New Roman" pitchFamily="18" charset="0"/>
              </a:rPr>
              <a:t>Influenza A(H1N1) virus</a:t>
            </a:r>
            <a:r>
              <a:rPr lang="en-US" altLang="zh-TW" sz="2800" b="1" dirty="0" smtClean="0"/>
              <a:t>)</a:t>
            </a:r>
            <a:endParaRPr lang="en-US" altLang="zh-TW" sz="2800" dirty="0" smtClean="0"/>
          </a:p>
          <a:p>
            <a:pPr lvl="1">
              <a:lnSpc>
                <a:spcPct val="90000"/>
              </a:lnSpc>
            </a:pPr>
            <a:r>
              <a:rPr lang="zh-TW" altLang="en-US" sz="2400" dirty="0" smtClean="0"/>
              <a:t>屬於</a:t>
            </a:r>
            <a:r>
              <a:rPr lang="en-US" altLang="zh-TW" sz="2400" dirty="0" smtClean="0">
                <a:solidFill>
                  <a:srgbClr val="FF0000"/>
                </a:solidFill>
                <a:latin typeface="Times New Roman" pitchFamily="18" charset="0"/>
                <a:cs typeface="Times New Roman" pitchFamily="18" charset="0"/>
              </a:rPr>
              <a:t>A</a:t>
            </a:r>
            <a:r>
              <a:rPr lang="zh-TW" altLang="en-US" sz="2400" dirty="0" smtClean="0">
                <a:solidFill>
                  <a:srgbClr val="FF0000"/>
                </a:solidFill>
              </a:rPr>
              <a:t>型流感病毒</a:t>
            </a:r>
            <a:endParaRPr lang="zh-TW" altLang="en-US" sz="2400" dirty="0" smtClean="0"/>
          </a:p>
          <a:p>
            <a:pPr lvl="1">
              <a:lnSpc>
                <a:spcPct val="90000"/>
              </a:lnSpc>
            </a:pPr>
            <a:r>
              <a:rPr lang="zh-TW" altLang="en-US" sz="2400" dirty="0" smtClean="0"/>
              <a:t>通常不會感染人類，但可能豬隻感染</a:t>
            </a:r>
            <a:r>
              <a:rPr lang="en-US" altLang="zh-TW" sz="2400" dirty="0" smtClean="0"/>
              <a:t>H1N1</a:t>
            </a:r>
            <a:r>
              <a:rPr lang="zh-TW" altLang="en-US" sz="2400" dirty="0" smtClean="0"/>
              <a:t>後，與禽流感或人流感之病毒基因混合重組→人類接觸→人傳人→大流行。</a:t>
            </a:r>
          </a:p>
        </p:txBody>
      </p:sp>
      <p:pic>
        <p:nvPicPr>
          <p:cNvPr id="8196" name="Picture 5" descr="virus"/>
          <p:cNvPicPr>
            <a:picLocks noChangeAspect="1" noChangeArrowheads="1"/>
          </p:cNvPicPr>
          <p:nvPr/>
        </p:nvPicPr>
        <p:blipFill>
          <a:blip r:embed="rId3" cstate="print"/>
          <a:srcRect/>
          <a:stretch>
            <a:fillRect/>
          </a:stretch>
        </p:blipFill>
        <p:spPr bwMode="auto">
          <a:xfrm>
            <a:off x="6156176" y="0"/>
            <a:ext cx="2620911" cy="1754188"/>
          </a:xfrm>
          <a:prstGeom prst="rect">
            <a:avLst/>
          </a:prstGeom>
          <a:noFill/>
          <a:ln w="9525">
            <a:noFill/>
            <a:miter lim="800000"/>
            <a:headEnd/>
            <a:tailEnd/>
          </a:ln>
        </p:spPr>
      </p:pic>
      <p:sp>
        <p:nvSpPr>
          <p:cNvPr id="5" name="投影片編號版面配置區 4"/>
          <p:cNvSpPr>
            <a:spLocks noGrp="1"/>
          </p:cNvSpPr>
          <p:nvPr>
            <p:ph type="sldNum" sz="quarter" idx="11"/>
          </p:nvPr>
        </p:nvSpPr>
        <p:spPr>
          <a:xfrm>
            <a:off x="7524328" y="6232227"/>
            <a:ext cx="2895600" cy="365125"/>
          </a:xfrm>
        </p:spPr>
        <p:txBody>
          <a:bodyPr/>
          <a:lstStyle/>
          <a:p>
            <a:pPr>
              <a:defRPr/>
            </a:pPr>
            <a:fld id="{3AB412C4-39DC-4731-8DCF-8D6E6FCF203A}" type="slidenum">
              <a:rPr lang="en-US" altLang="zh-TW" smtClean="0"/>
              <a:pPr>
                <a:defRPr/>
              </a:pPr>
              <a:t>7</a:t>
            </a:fld>
            <a:endParaRPr lang="en-US" altLang="zh-TW" dirty="0"/>
          </a:p>
        </p:txBody>
      </p:sp>
    </p:spTree>
    <p:extLst>
      <p:ext uri="{BB962C8B-B14F-4D97-AF65-F5344CB8AC3E}">
        <p14:creationId xmlns:p14="http://schemas.microsoft.com/office/powerpoint/2010/main" val="1926914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r>
              <a:rPr lang="zh-TW" altLang="en-US" sz="4000" b="1" dirty="0" smtClean="0"/>
              <a:t>古細菌域（</a:t>
            </a:r>
            <a:r>
              <a:rPr lang="en-US" altLang="zh-TW" sz="4000" b="1" dirty="0" err="1" smtClean="0">
                <a:latin typeface="Times New Roman" pitchFamily="18" charset="0"/>
                <a:cs typeface="Times New Roman" pitchFamily="18" charset="0"/>
              </a:rPr>
              <a:t>Archaea</a:t>
            </a:r>
            <a:r>
              <a:rPr lang="zh-TW" altLang="en-US" sz="4000" b="1" dirty="0" smtClean="0"/>
              <a:t>）</a:t>
            </a:r>
            <a:endParaRPr lang="zh-TW" altLang="en-US" sz="4000" dirty="0" smtClean="0"/>
          </a:p>
        </p:txBody>
      </p:sp>
      <p:sp>
        <p:nvSpPr>
          <p:cNvPr id="9219" name="Rectangle 3"/>
          <p:cNvSpPr>
            <a:spLocks noGrp="1"/>
          </p:cNvSpPr>
          <p:nvPr>
            <p:ph type="body" idx="1"/>
          </p:nvPr>
        </p:nvSpPr>
        <p:spPr/>
        <p:txBody>
          <a:bodyPr/>
          <a:lstStyle/>
          <a:p>
            <a:pPr lvl="1"/>
            <a:r>
              <a:rPr lang="zh-TW" altLang="en-US" smtClean="0"/>
              <a:t>生存於極端環境，如深海、鹽湖、火山口等。</a:t>
            </a:r>
          </a:p>
          <a:p>
            <a:pPr lvl="1"/>
            <a:r>
              <a:rPr lang="zh-TW" altLang="en-US" smtClean="0"/>
              <a:t>細胞膜脂肪與細胞壁構造與真細菌不同。</a:t>
            </a:r>
          </a:p>
          <a:p>
            <a:pPr lvl="1"/>
            <a:r>
              <a:rPr lang="zh-TW" altLang="en-US" smtClean="0"/>
              <a:t>如嗜鹽菌、嗜熱菌、嗜酸菌等。</a:t>
            </a:r>
          </a:p>
          <a:p>
            <a:endParaRPr lang="zh-TW" altLang="en-US" smtClean="0"/>
          </a:p>
          <a:p>
            <a:endParaRPr lang="zh-TW" altLang="en-US" smtClean="0"/>
          </a:p>
        </p:txBody>
      </p:sp>
      <p:sp>
        <p:nvSpPr>
          <p:cNvPr id="9220" name="Rectangle 7"/>
          <p:cNvSpPr>
            <a:spLocks noChangeArrowheads="1"/>
          </p:cNvSpPr>
          <p:nvPr/>
        </p:nvSpPr>
        <p:spPr bwMode="auto">
          <a:xfrm>
            <a:off x="5436096" y="6134465"/>
            <a:ext cx="2079095" cy="246863"/>
          </a:xfrm>
          <a:prstGeom prst="rect">
            <a:avLst/>
          </a:prstGeom>
          <a:noFill/>
          <a:ln w="9525">
            <a:noFill/>
            <a:miter lim="800000"/>
            <a:headEnd/>
            <a:tailEnd/>
          </a:ln>
        </p:spPr>
        <p:txBody>
          <a:bodyPr wrap="none" lIns="92075" tIns="46038" rIns="92075" bIns="46038">
            <a:spAutoFit/>
          </a:bodyPr>
          <a:lstStyle/>
          <a:p>
            <a:r>
              <a:rPr lang="en-US" altLang="zh-TW" sz="1000" dirty="0">
                <a:ea typeface="標楷體" panose="03000509000000000000" pitchFamily="65" charset="-120"/>
              </a:rPr>
              <a:t>http://lesliegottschalk.blogspot.com</a:t>
            </a:r>
            <a:endParaRPr lang="zh-TW" altLang="en-US" sz="1000" dirty="0">
              <a:ea typeface="標楷體" panose="03000509000000000000" pitchFamily="65" charset="-120"/>
            </a:endParaRPr>
          </a:p>
        </p:txBody>
      </p:sp>
      <p:pic>
        <p:nvPicPr>
          <p:cNvPr id="9221" name="Picture 8" descr="Morning+Glory+1"/>
          <p:cNvPicPr>
            <a:picLocks noChangeAspect="1" noChangeArrowheads="1"/>
          </p:cNvPicPr>
          <p:nvPr/>
        </p:nvPicPr>
        <p:blipFill>
          <a:blip r:embed="rId3" cstate="print"/>
          <a:srcRect/>
          <a:stretch>
            <a:fillRect/>
          </a:stretch>
        </p:blipFill>
        <p:spPr bwMode="auto">
          <a:xfrm>
            <a:off x="5401597" y="3356992"/>
            <a:ext cx="3456653" cy="2679700"/>
          </a:xfrm>
          <a:prstGeom prst="rect">
            <a:avLst/>
          </a:prstGeom>
          <a:noFill/>
          <a:ln w="9525">
            <a:noFill/>
            <a:miter lim="800000"/>
            <a:headEnd/>
            <a:tailEnd/>
          </a:ln>
        </p:spPr>
      </p:pic>
      <p:sp>
        <p:nvSpPr>
          <p:cNvPr id="7" name="文字方塊 6"/>
          <p:cNvSpPr txBox="1"/>
          <p:nvPr/>
        </p:nvSpPr>
        <p:spPr>
          <a:xfrm>
            <a:off x="7277408" y="428626"/>
            <a:ext cx="1866592" cy="461963"/>
          </a:xfrm>
          <a:prstGeom prst="rect">
            <a:avLst/>
          </a:prstGeom>
          <a:noFill/>
        </p:spPr>
        <p:txBody>
          <a:bodyPr>
            <a:spAutoFit/>
          </a:bodyPr>
          <a:lstStyle/>
          <a:p>
            <a:pPr>
              <a:defRPr/>
            </a:pPr>
            <a:r>
              <a:rPr lang="zh-TW" altLang="en-US" sz="2400" dirty="0">
                <a:latin typeface="標楷體" panose="03000509000000000000" pitchFamily="65" charset="-120"/>
                <a:ea typeface="標楷體" panose="03000509000000000000" pitchFamily="65" charset="-120"/>
              </a:rPr>
              <a:t>原核生物</a:t>
            </a:r>
          </a:p>
        </p:txBody>
      </p:sp>
      <p:sp>
        <p:nvSpPr>
          <p:cNvPr id="8" name="投影片編號版面配置區 7"/>
          <p:cNvSpPr>
            <a:spLocks noGrp="1"/>
          </p:cNvSpPr>
          <p:nvPr>
            <p:ph type="sldNum" sz="quarter" idx="11"/>
          </p:nvPr>
        </p:nvSpPr>
        <p:spPr>
          <a:xfrm>
            <a:off x="7524328" y="6181176"/>
            <a:ext cx="2895600" cy="365125"/>
          </a:xfrm>
        </p:spPr>
        <p:txBody>
          <a:bodyPr/>
          <a:lstStyle/>
          <a:p>
            <a:pPr>
              <a:defRPr/>
            </a:pPr>
            <a:fld id="{3AB412C4-39DC-4731-8DCF-8D6E6FCF203A}" type="slidenum">
              <a:rPr lang="en-US" altLang="zh-TW" smtClean="0"/>
              <a:pPr>
                <a:defRPr/>
              </a:pPr>
              <a:t>8</a:t>
            </a:fld>
            <a:endParaRPr lang="en-US" altLang="zh-TW" dirty="0"/>
          </a:p>
        </p:txBody>
      </p:sp>
    </p:spTree>
    <p:extLst>
      <p:ext uri="{BB962C8B-B14F-4D97-AF65-F5344CB8AC3E}">
        <p14:creationId xmlns:p14="http://schemas.microsoft.com/office/powerpoint/2010/main" val="1544793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sz="4000" b="1" dirty="0" smtClean="0"/>
              <a:t>真細菌域（</a:t>
            </a:r>
            <a:r>
              <a:rPr lang="en-US" altLang="zh-TW" sz="4000" b="1" dirty="0" smtClean="0">
                <a:latin typeface="Times New Roman" pitchFamily="18" charset="0"/>
                <a:cs typeface="Times New Roman" pitchFamily="18" charset="0"/>
              </a:rPr>
              <a:t>Bacteria</a:t>
            </a:r>
            <a:r>
              <a:rPr lang="zh-TW" altLang="en-US" sz="4000" b="1" dirty="0" smtClean="0"/>
              <a:t>）</a:t>
            </a:r>
            <a:endParaRPr lang="en-US" altLang="zh-TW" sz="4000" b="1" dirty="0" smtClean="0"/>
          </a:p>
        </p:txBody>
      </p:sp>
      <p:sp>
        <p:nvSpPr>
          <p:cNvPr id="10243" name="Rectangle 3"/>
          <p:cNvSpPr>
            <a:spLocks noGrp="1" noChangeArrowheads="1"/>
          </p:cNvSpPr>
          <p:nvPr>
            <p:ph idx="1"/>
          </p:nvPr>
        </p:nvSpPr>
        <p:spPr>
          <a:xfrm>
            <a:off x="441867" y="1124744"/>
            <a:ext cx="7598492" cy="4900613"/>
          </a:xfrm>
        </p:spPr>
        <p:txBody>
          <a:bodyPr/>
          <a:lstStyle/>
          <a:p>
            <a:pPr eaLnBrk="1" hangingPunct="1"/>
            <a:r>
              <a:rPr lang="zh-TW" altLang="en-US" b="1" dirty="0" smtClean="0"/>
              <a:t>真細菌域（</a:t>
            </a:r>
            <a:r>
              <a:rPr lang="en-US" altLang="zh-TW" b="1" dirty="0" smtClean="0">
                <a:latin typeface="Times New Roman" pitchFamily="18" charset="0"/>
                <a:cs typeface="Times New Roman" pitchFamily="18" charset="0"/>
              </a:rPr>
              <a:t>Bacteria</a:t>
            </a:r>
            <a:r>
              <a:rPr lang="zh-TW" altLang="en-US" b="1" dirty="0" smtClean="0"/>
              <a:t>）</a:t>
            </a:r>
            <a:endParaRPr lang="zh-TW" altLang="en-US" sz="2800" b="1" dirty="0" smtClean="0"/>
          </a:p>
          <a:p>
            <a:pPr lvl="1" eaLnBrk="1" hangingPunct="1"/>
            <a:r>
              <a:rPr lang="zh-TW" altLang="en-US" sz="2400" dirty="0" smtClean="0">
                <a:solidFill>
                  <a:srgbClr val="FF0000"/>
                </a:solidFill>
              </a:rPr>
              <a:t>細胞結構</a:t>
            </a:r>
          </a:p>
          <a:p>
            <a:pPr lvl="1" eaLnBrk="1" hangingPunct="1"/>
            <a:r>
              <a:rPr lang="en-US" altLang="zh-TW" sz="2400" dirty="0" smtClean="0">
                <a:latin typeface="Times New Roman" pitchFamily="18" charset="0"/>
                <a:cs typeface="Times New Roman" pitchFamily="18" charset="0"/>
              </a:rPr>
              <a:t>0.5-1μm x</a:t>
            </a:r>
            <a:r>
              <a:rPr lang="en-US" altLang="zh-TW" sz="2400" dirty="0" smtClean="0"/>
              <a:t> </a:t>
            </a:r>
            <a:r>
              <a:rPr lang="en-US" altLang="zh-TW" sz="2400" dirty="0" smtClean="0">
                <a:latin typeface="Times New Roman" pitchFamily="18" charset="0"/>
                <a:cs typeface="Times New Roman" pitchFamily="18" charset="0"/>
              </a:rPr>
              <a:t>2-5 </a:t>
            </a:r>
            <a:r>
              <a:rPr lang="en-US" altLang="zh-TW" sz="2400" dirty="0" err="1" smtClean="0">
                <a:latin typeface="Times New Roman" pitchFamily="18" charset="0"/>
                <a:cs typeface="Times New Roman" pitchFamily="18" charset="0"/>
              </a:rPr>
              <a:t>μm</a:t>
            </a:r>
            <a:r>
              <a:rPr lang="en-US" altLang="zh-TW" sz="2400" dirty="0" smtClean="0">
                <a:latin typeface="Times New Roman" pitchFamily="18" charset="0"/>
                <a:cs typeface="Times New Roman" pitchFamily="18" charset="0"/>
              </a:rPr>
              <a:t> (1 </a:t>
            </a:r>
            <a:r>
              <a:rPr lang="en-US" altLang="zh-TW" sz="2400" dirty="0" err="1" smtClean="0">
                <a:latin typeface="Times New Roman" pitchFamily="18" charset="0"/>
                <a:cs typeface="Times New Roman" pitchFamily="18" charset="0"/>
              </a:rPr>
              <a:t>μm</a:t>
            </a:r>
            <a:r>
              <a:rPr lang="en-US" altLang="zh-TW" sz="2400" dirty="0" smtClean="0">
                <a:latin typeface="Times New Roman" pitchFamily="18" charset="0"/>
                <a:cs typeface="Times New Roman" pitchFamily="18" charset="0"/>
              </a:rPr>
              <a:t> = 10</a:t>
            </a:r>
            <a:r>
              <a:rPr lang="en-US" altLang="zh-TW" sz="2400" baseline="30000" dirty="0" smtClean="0">
                <a:latin typeface="Times New Roman" pitchFamily="18" charset="0"/>
                <a:cs typeface="Times New Roman" pitchFamily="18" charset="0"/>
              </a:rPr>
              <a:t>-6</a:t>
            </a:r>
            <a:r>
              <a:rPr lang="en-US" altLang="zh-TW" sz="2400" dirty="0" smtClean="0">
                <a:latin typeface="Times New Roman" pitchFamily="18" charset="0"/>
                <a:cs typeface="Times New Roman" pitchFamily="18" charset="0"/>
              </a:rPr>
              <a:t> m)</a:t>
            </a:r>
          </a:p>
          <a:p>
            <a:pPr lvl="1" eaLnBrk="1" hangingPunct="1"/>
            <a:r>
              <a:rPr lang="zh-TW" altLang="en-US" sz="2400" dirty="0" smtClean="0">
                <a:solidFill>
                  <a:srgbClr val="FF0000"/>
                </a:solidFill>
              </a:rPr>
              <a:t>獨立自主</a:t>
            </a:r>
          </a:p>
          <a:p>
            <a:pPr lvl="1" eaLnBrk="1" hangingPunct="1"/>
            <a:r>
              <a:rPr lang="zh-TW" altLang="en-US" sz="2400" dirty="0" smtClean="0"/>
              <a:t>如：金黃色葡萄球菌、肺炎雙球菌、肉毒桿菌、炭疽桿菌、大腸桿菌及肺結核桿菌等</a:t>
            </a:r>
            <a:endParaRPr lang="en-US" altLang="zh-TW" sz="2400" dirty="0" smtClean="0"/>
          </a:p>
          <a:p>
            <a:pPr lvl="1" eaLnBrk="1" hangingPunct="1"/>
            <a:endParaRPr lang="zh-TW" altLang="en-US" sz="2400" dirty="0" smtClean="0"/>
          </a:p>
        </p:txBody>
      </p:sp>
      <p:sp>
        <p:nvSpPr>
          <p:cNvPr id="5" name="投影片編號版面配置區 5"/>
          <p:cNvSpPr>
            <a:spLocks noGrp="1"/>
          </p:cNvSpPr>
          <p:nvPr>
            <p:ph type="sldNum" sz="quarter" idx="4294967295"/>
          </p:nvPr>
        </p:nvSpPr>
        <p:spPr>
          <a:xfrm>
            <a:off x="6976133" y="6237312"/>
            <a:ext cx="2132371" cy="365125"/>
          </a:xfrm>
          <a:prstGeom prst="rect">
            <a:avLst/>
          </a:prstGeom>
        </p:spPr>
        <p:txBody>
          <a:bodyPr/>
          <a:lstStyle/>
          <a:p>
            <a:pPr>
              <a:defRPr/>
            </a:pPr>
            <a:fld id="{5CE35F81-B9B3-4F96-8E4C-BF725B4265AD}" type="slidenum">
              <a:rPr lang="en-US" altLang="zh-TW"/>
              <a:pPr>
                <a:defRPr/>
              </a:pPr>
              <a:t>9</a:t>
            </a:fld>
            <a:endParaRPr lang="en-US" altLang="zh-TW"/>
          </a:p>
        </p:txBody>
      </p:sp>
      <p:sp>
        <p:nvSpPr>
          <p:cNvPr id="6" name="文字方塊 5"/>
          <p:cNvSpPr txBox="1"/>
          <p:nvPr/>
        </p:nvSpPr>
        <p:spPr>
          <a:xfrm>
            <a:off x="7277408" y="428626"/>
            <a:ext cx="1866592" cy="461963"/>
          </a:xfrm>
          <a:prstGeom prst="rect">
            <a:avLst/>
          </a:prstGeom>
          <a:noFill/>
        </p:spPr>
        <p:txBody>
          <a:bodyPr>
            <a:spAutoFit/>
          </a:bodyPr>
          <a:lstStyle/>
          <a:p>
            <a:pPr>
              <a:defRPr/>
            </a:pPr>
            <a:r>
              <a:rPr lang="zh-TW" altLang="en-US" sz="2400" dirty="0">
                <a:latin typeface="標楷體" panose="03000509000000000000" pitchFamily="65" charset="-120"/>
                <a:ea typeface="標楷體" panose="03000509000000000000" pitchFamily="65" charset="-120"/>
              </a:rPr>
              <a:t>原核生物</a:t>
            </a:r>
          </a:p>
        </p:txBody>
      </p:sp>
      <p:pic>
        <p:nvPicPr>
          <p:cNvPr id="7" name="內容版面配置區 4"/>
          <p:cNvPicPr>
            <a:picLocks noChangeAspect="1"/>
          </p:cNvPicPr>
          <p:nvPr/>
        </p:nvPicPr>
        <p:blipFill>
          <a:blip r:embed="rId3"/>
          <a:stretch>
            <a:fillRect/>
          </a:stretch>
        </p:blipFill>
        <p:spPr>
          <a:xfrm>
            <a:off x="1979712" y="3789040"/>
            <a:ext cx="3985709" cy="3007221"/>
          </a:xfrm>
          <a:prstGeom prst="rect">
            <a:avLst/>
          </a:prstGeom>
        </p:spPr>
      </p:pic>
      <p:sp>
        <p:nvSpPr>
          <p:cNvPr id="8" name="文字方塊 7"/>
          <p:cNvSpPr txBox="1"/>
          <p:nvPr/>
        </p:nvSpPr>
        <p:spPr>
          <a:xfrm>
            <a:off x="6147034" y="5301208"/>
            <a:ext cx="1893325" cy="1200329"/>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資料來源：</a:t>
            </a:r>
            <a:r>
              <a:rPr lang="en-US" altLang="zh-TW" dirty="0">
                <a:ea typeface="標楷體" panose="03000509000000000000" pitchFamily="65" charset="-120"/>
                <a:hlinkClick r:id="rId4"/>
              </a:rPr>
              <a:t>https://</a:t>
            </a:r>
            <a:r>
              <a:rPr lang="en-US" altLang="zh-TW" dirty="0" smtClean="0">
                <a:ea typeface="標楷體" panose="03000509000000000000" pitchFamily="65" charset="-120"/>
                <a:hlinkClick r:id="rId4"/>
              </a:rPr>
              <a:t>zh.wikipedia.org/wiki/</a:t>
            </a:r>
            <a:r>
              <a:rPr lang="zh-TW" altLang="en-US" dirty="0" smtClean="0">
                <a:latin typeface="標楷體" panose="03000509000000000000" pitchFamily="65" charset="-120"/>
                <a:ea typeface="標楷體" panose="03000509000000000000" pitchFamily="65" charset="-120"/>
              </a:rPr>
              <a:t>細菌結構</a:t>
            </a:r>
            <a:endParaRPr lang="zh-TW" altLang="en-US" dirty="0">
              <a:latin typeface="標楷體" panose="03000509000000000000" pitchFamily="65" charset="-120"/>
              <a:ea typeface="標楷體" panose="03000509000000000000" pitchFamily="65" charset="-120"/>
            </a:endParaRPr>
          </a:p>
        </p:txBody>
      </p:sp>
      <p:sp>
        <p:nvSpPr>
          <p:cNvPr id="9" name="文字方塊 8"/>
          <p:cNvSpPr txBox="1"/>
          <p:nvPr/>
        </p:nvSpPr>
        <p:spPr>
          <a:xfrm>
            <a:off x="6084168" y="3534107"/>
            <a:ext cx="2260748" cy="830997"/>
          </a:xfrm>
          <a:prstGeom prst="rect">
            <a:avLst/>
          </a:prstGeom>
          <a:noFill/>
        </p:spPr>
        <p:txBody>
          <a:bodyPr wrap="square">
            <a:spAutoFit/>
          </a:bodyPr>
          <a:lstStyle/>
          <a:p>
            <a:pPr>
              <a:defRPr/>
            </a:pPr>
            <a:r>
              <a:rPr lang="zh-TW" altLang="en-US" sz="2400" dirty="0">
                <a:latin typeface="標楷體" panose="03000509000000000000" pitchFamily="65" charset="-120"/>
                <a:ea typeface="標楷體" panose="03000509000000000000" pitchFamily="65" charset="-120"/>
                <a:hlinkClick r:id="rId5" tooltip="革蘭氏陽性菌"/>
              </a:rPr>
              <a:t>革蘭氏陽性菌</a:t>
            </a:r>
            <a:r>
              <a:rPr lang="zh-TW" altLang="en-US" sz="2400" dirty="0">
                <a:latin typeface="標楷體" panose="03000509000000000000" pitchFamily="65" charset="-120"/>
                <a:ea typeface="標楷體" panose="03000509000000000000" pitchFamily="65" charset="-120"/>
              </a:rPr>
              <a:t>的結構圖</a:t>
            </a:r>
          </a:p>
        </p:txBody>
      </p:sp>
    </p:spTree>
    <p:extLst>
      <p:ext uri="{BB962C8B-B14F-4D97-AF65-F5344CB8AC3E}">
        <p14:creationId xmlns:p14="http://schemas.microsoft.com/office/powerpoint/2010/main" val="543635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7634</Words>
  <Application>Microsoft Office PowerPoint</Application>
  <PresentationFormat>如螢幕大小 (4:3)</PresentationFormat>
  <Paragraphs>759</Paragraphs>
  <Slides>58</Slides>
  <Notes>35</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58</vt:i4>
      </vt:variant>
    </vt:vector>
  </HeadingPairs>
  <TitlesOfParts>
    <vt:vector size="60" baseType="lpstr">
      <vt:lpstr>Office 佈景主題</vt:lpstr>
      <vt:lpstr>Photo Editor Photo</vt:lpstr>
      <vt:lpstr>PowerPoint 簡報</vt:lpstr>
      <vt:lpstr>本教材中所有投影片內容(含文字檔及圖檔)著作權皆屬於本部所有。  一、種子師資：對任一單張投影片之教材須完整擷取進行授課，不得將任一單張投影片內容任意進行修改及編輯。  二、作為一般授課使用之參考資料時需標註引用出處。</vt:lpstr>
      <vt:lpstr>PowerPoint 簡報</vt:lpstr>
      <vt:lpstr>壹、生物簡介</vt:lpstr>
      <vt:lpstr>生物分類</vt:lpstr>
      <vt:lpstr>病毒(Virus)</vt:lpstr>
      <vt:lpstr>          流感與新型流感</vt:lpstr>
      <vt:lpstr>古細菌域（Archaea）</vt:lpstr>
      <vt:lpstr>真細菌域（Bacteria）</vt:lpstr>
      <vt:lpstr>真菌 (Fungi)</vt:lpstr>
      <vt:lpstr>原生生物界（Protista或Protoctista）</vt:lpstr>
      <vt:lpstr>高等植物</vt:lpstr>
      <vt:lpstr>高等動物</vt:lpstr>
      <vt:lpstr>節肢動物</vt:lpstr>
      <vt:lpstr>貳、生物性危害的影響</vt:lpstr>
      <vt:lpstr>生物性危害</vt:lpstr>
      <vt:lpstr>心理恐慌</vt:lpstr>
      <vt:lpstr>參、生物性危害的來源     與傳播途徑 </vt:lpstr>
      <vt:lpstr>生物性危害的來源</vt:lpstr>
      <vt:lpstr>危害進入人體的途徑</vt:lpstr>
      <vt:lpstr>生物性危害之傳播途徑</vt:lpstr>
      <vt:lpstr>生物性危害之傳播途徑</vt:lpstr>
      <vt:lpstr>生物性危害之傳播途徑</vt:lpstr>
      <vt:lpstr>PowerPoint 簡報</vt:lpstr>
      <vt:lpstr>肆、生物性危害分級 </vt:lpstr>
      <vt:lpstr>生物危害分級</vt:lpstr>
      <vt:lpstr>生物危害分級</vt:lpstr>
      <vt:lpstr>生物危害分級</vt:lpstr>
      <vt:lpstr>生物危害分級</vt:lpstr>
      <vt:lpstr>PowerPoint 簡報</vt:lpstr>
      <vt:lpstr>真的會發生健康影響嗎？</vt:lpstr>
      <vt:lpstr>伍、生物性危害的預防與控制 </vt:lpstr>
      <vt:lpstr>PowerPoint 簡報</vt:lpstr>
      <vt:lpstr>環境管理</vt:lpstr>
      <vt:lpstr>人員管理</vt:lpstr>
      <vt:lpstr>PowerPoint 簡報</vt:lpstr>
      <vt:lpstr>PowerPoint 簡報</vt:lpstr>
      <vt:lpstr>PowerPoint 簡報</vt:lpstr>
      <vt:lpstr>生物安全等級、生物危害標識</vt:lpstr>
      <vt:lpstr>生物材料、實驗室安全等級區分</vt:lpstr>
      <vt:lpstr>生物安全資料表 MATERIAL SAFETY DATA SHEET - INFECTIOUS SUBSTANCES(BSDS)</vt:lpstr>
      <vt:lpstr>生物安全資料表      MATERIAL SAFETY DATA SHEET - INFECTIOUS SUBSTANCES (BSDS) </vt:lpstr>
      <vt:lpstr>標準洗手步驟</vt:lpstr>
      <vt:lpstr>標準微生物操作原則</vt:lpstr>
      <vt:lpstr>減少噴濺的產生</vt:lpstr>
      <vt:lpstr>PowerPoint 簡報</vt:lpstr>
      <vt:lpstr>物理消毒與殺菌方法</vt:lpstr>
      <vt:lpstr>化學消毒劑使用注意事項</vt:lpstr>
      <vt:lpstr>PowerPoint 簡報</vt:lpstr>
      <vt:lpstr>PowerPoint 簡報</vt:lpstr>
      <vt:lpstr>資料來源</vt:lpstr>
      <vt:lpstr>案例分享</vt:lpstr>
      <vt:lpstr>從事登革熱病毒研究作業發生研究生感染登革熱災害</vt:lpstr>
      <vt:lpstr>具感染力之蚊蟲培育箱</vt:lpstr>
      <vt:lpstr>高溫滅菌釜使用紀錄</vt:lpstr>
      <vt:lpstr>登革熱病毒株儲存標示不清管制不良</vt:lpstr>
      <vt:lpstr>災害原因分析</vt:lpstr>
      <vt:lpstr>防災對策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47</cp:revision>
  <dcterms:created xsi:type="dcterms:W3CDTF">2017-04-04T09:35:48Z</dcterms:created>
  <dcterms:modified xsi:type="dcterms:W3CDTF">2018-07-11T06:36:27Z</dcterms:modified>
</cp:coreProperties>
</file>