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3" r:id="rId2"/>
    <p:sldId id="29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7" r:id="rId29"/>
    <p:sldId id="288" r:id="rId30"/>
    <p:sldId id="289" r:id="rId31"/>
    <p:sldId id="291" r:id="rId32"/>
    <p:sldId id="292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標楷體" panose="03000509000000000000" pitchFamily="65" charset="-120"/>
              </a:defRPr>
            </a:lvl1pPr>
          </a:lstStyle>
          <a:p>
            <a:fld id="{5A8767ED-7600-4CEB-A97D-B8C094C1CB4B}" type="datetimeFigureOut">
              <a:rPr lang="zh-TW" altLang="en-US" smtClean="0"/>
              <a:pPr/>
              <a:t>2018/7/11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標楷體" panose="03000509000000000000" pitchFamily="65" charset="-120"/>
              </a:defRPr>
            </a:lvl1pPr>
          </a:lstStyle>
          <a:p>
            <a:fld id="{42A9114D-2A06-434D-8397-A0458236F01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006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24066-8E7F-4E59-AC94-FA63FA7F706E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rtl="0" eaLnBrk="1" fontAlgn="ctr" latinLnBrk="0" hangingPunct="1"/>
            <a:r>
              <a:rPr lang="en-US" altLang="zh-TW" sz="1300" dirty="0"/>
              <a:t>20170421</a:t>
            </a:r>
          </a:p>
          <a:p>
            <a:pPr defTabSz="952642" eaLnBrk="1" fontAlgn="ctr" hangingPunct="1">
              <a:defRPr/>
            </a:pPr>
            <a:r>
              <a:rPr lang="en-US" altLang="zh-TW" dirty="0" smtClean="0"/>
              <a:t>※</a:t>
            </a:r>
            <a:r>
              <a:rPr lang="zh-TW" altLang="en-US" dirty="0" smtClean="0"/>
              <a:t>通過培訓營認證教師使用此教材授課之教學說明：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05996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62FE1-2744-4809-B8D9-93664164EDD0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化學危害要構成人體健康危害，首先</a:t>
            </a:r>
            <a:r>
              <a:rPr lang="zh-TW" altLang="en-US" dirty="0" smtClean="0"/>
              <a:t>要發生</a:t>
            </a:r>
            <a:r>
              <a:rPr lang="zh-TW" altLang="en-US" b="1" dirty="0" smtClean="0"/>
              <a:t>暴露</a:t>
            </a:r>
            <a:r>
              <a:rPr lang="zh-TW" altLang="en-US" b="0" dirty="0" smtClean="0"/>
              <a:t>的事實</a:t>
            </a:r>
            <a:r>
              <a:rPr lang="zh-TW" altLang="en-US" dirty="0" smtClean="0"/>
              <a:t>。</a:t>
            </a:r>
            <a:r>
              <a:rPr lang="zh-TW" altLang="en-US" dirty="0" smtClean="0">
                <a:ea typeface="細明體" pitchFamily="49" charset="-120"/>
              </a:rPr>
              <a:t>有害物在</a:t>
            </a:r>
            <a:r>
              <a:rPr lang="zh-TW" altLang="en-US" dirty="0">
                <a:ea typeface="細明體" pitchFamily="49" charset="-120"/>
              </a:rPr>
              <a:t>人體與環境的</a:t>
            </a:r>
            <a:r>
              <a:rPr lang="zh-TW" altLang="en-US" dirty="0" smtClean="0">
                <a:ea typeface="細明體" pitchFamily="49" charset="-120"/>
              </a:rPr>
              <a:t>交界處出現，經由不同暴露途徑</a:t>
            </a:r>
            <a:r>
              <a:rPr lang="en-US" altLang="zh-TW" dirty="0" smtClean="0">
                <a:ea typeface="細明體" pitchFamily="49" charset="-120"/>
              </a:rPr>
              <a:t>(</a:t>
            </a:r>
            <a:r>
              <a:rPr lang="zh-TW" altLang="en-US" dirty="0" smtClean="0">
                <a:ea typeface="細明體" pitchFamily="49" charset="-120"/>
              </a:rPr>
              <a:t>飲食、呼吸、皮膚吸收、注射</a:t>
            </a:r>
            <a:r>
              <a:rPr lang="en-US" altLang="zh-TW" dirty="0" smtClean="0">
                <a:ea typeface="細明體" pitchFamily="49" charset="-120"/>
              </a:rPr>
              <a:t>)</a:t>
            </a:r>
            <a:r>
              <a:rPr lang="zh-TW" altLang="en-US" dirty="0" smtClean="0">
                <a:ea typeface="細明體" pitchFamily="49" charset="-120"/>
              </a:rPr>
              <a:t> 進入</a:t>
            </a:r>
            <a:r>
              <a:rPr lang="zh-TW" altLang="en-US" dirty="0">
                <a:ea typeface="細明體" pitchFamily="49" charset="-120"/>
              </a:rPr>
              <a:t>人體</a:t>
            </a:r>
            <a:r>
              <a:rPr lang="en-US" altLang="zh-TW" dirty="0" smtClean="0">
                <a:ea typeface="細明體" pitchFamily="49" charset="-120"/>
              </a:rPr>
              <a:t>，</a:t>
            </a:r>
            <a:r>
              <a:rPr lang="zh-TW" altLang="en-US" dirty="0" smtClean="0">
                <a:ea typeface="細明體" pitchFamily="49" charset="-120"/>
              </a:rPr>
              <a:t>透過吸收、代謝及血液輸送，在</a:t>
            </a:r>
            <a:r>
              <a:rPr lang="zh-TW" altLang="en-US" dirty="0">
                <a:ea typeface="細明體" pitchFamily="49" charset="-120"/>
              </a:rPr>
              <a:t>體內的主要</a:t>
            </a:r>
            <a:r>
              <a:rPr lang="zh-TW" altLang="en-US" b="1" dirty="0" smtClean="0">
                <a:ea typeface="細明體" pitchFamily="49" charset="-120"/>
              </a:rPr>
              <a:t>作用部位，</a:t>
            </a:r>
            <a:r>
              <a:rPr lang="zh-TW" altLang="en-US" dirty="0" smtClean="0">
                <a:ea typeface="細明體" pitchFamily="49" charset="-120"/>
              </a:rPr>
              <a:t>影響細胞組織</a:t>
            </a:r>
            <a:r>
              <a:rPr lang="zh-TW" altLang="en-US" b="1" dirty="0" smtClean="0">
                <a:ea typeface="細明體" pitchFamily="49" charset="-120"/>
              </a:rPr>
              <a:t>結構</a:t>
            </a:r>
            <a:r>
              <a:rPr lang="zh-TW" altLang="en-US" dirty="0" smtClean="0">
                <a:ea typeface="細明體" pitchFamily="49" charset="-120"/>
              </a:rPr>
              <a:t>或</a:t>
            </a:r>
            <a:r>
              <a:rPr lang="zh-TW" altLang="en-US" b="1" dirty="0" smtClean="0">
                <a:ea typeface="細明體" pitchFamily="49" charset="-120"/>
              </a:rPr>
              <a:t>機能</a:t>
            </a:r>
            <a:r>
              <a:rPr lang="zh-TW" altLang="en-US" b="0" dirty="0" smtClean="0">
                <a:ea typeface="細明體" pitchFamily="49" charset="-120"/>
              </a:rPr>
              <a:t>，進而造成</a:t>
            </a:r>
            <a:r>
              <a:rPr lang="zh-TW" altLang="en-US" b="1" dirty="0" smtClean="0">
                <a:ea typeface="細明體" pitchFamily="49" charset="-120"/>
              </a:rPr>
              <a:t>危害</a:t>
            </a:r>
            <a:r>
              <a:rPr lang="zh-TW" altLang="en-US" dirty="0" smtClean="0">
                <a:ea typeface="細明體" pitchFamily="49" charset="-120"/>
              </a:rPr>
              <a:t>。</a:t>
            </a:r>
            <a:endParaRPr lang="en-US" altLang="zh-TW" dirty="0">
              <a:ea typeface="細明體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881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危害物質在暴露過量的情況下，有發生危害的可能，而危害程度與發生機率則與</a:t>
            </a:r>
            <a:r>
              <a:rPr lang="zh-TW" altLang="en-US" b="1" dirty="0" smtClean="0"/>
              <a:t>劑量</a:t>
            </a:r>
            <a:r>
              <a:rPr lang="zh-TW" altLang="en-US" dirty="0" smtClean="0"/>
              <a:t>相關。</a:t>
            </a:r>
            <a:endParaRPr lang="en-US" altLang="zh-TW" dirty="0" smtClean="0"/>
          </a:p>
          <a:p>
            <a:r>
              <a:rPr lang="zh-TW" altLang="en-US" dirty="0" smtClean="0"/>
              <a:t>劑量基本定義─特定物質進入身體的</a:t>
            </a:r>
            <a:r>
              <a:rPr lang="zh-TW" altLang="en-US" b="1" dirty="0" smtClean="0"/>
              <a:t>總量</a:t>
            </a:r>
            <a:r>
              <a:rPr lang="zh-TW" altLang="en-US" dirty="0" smtClean="0"/>
              <a:t>，或者在體內分布的</a:t>
            </a:r>
            <a:r>
              <a:rPr lang="zh-TW" altLang="en-US" b="1" dirty="0" smtClean="0"/>
              <a:t>濃度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091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409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4846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F4114-268E-4209-A167-6964E72F1EC6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實驗場所化學性危害的預防首重</a:t>
            </a:r>
            <a:r>
              <a:rPr lang="zh-TW" altLang="en-US" b="1" dirty="0" smtClean="0"/>
              <a:t>暴露預防</a:t>
            </a:r>
            <a:r>
              <a:rPr lang="zh-TW" altLang="en-US" b="0" dirty="0" smtClean="0"/>
              <a:t>。在不改變實驗設計的前提下，預防呼吸和皮膚暴露是最重要的目標。</a:t>
            </a:r>
            <a:endParaRPr lang="en-US" altLang="zh-TW" b="0" dirty="0" smtClean="0"/>
          </a:p>
          <a:p>
            <a:r>
              <a:rPr lang="zh-TW" altLang="en-US" b="0" dirty="0" smtClean="0"/>
              <a:t>化學物的暴露雖然可能透過</a:t>
            </a:r>
            <a:r>
              <a:rPr lang="zh-TW" altLang="en-US" b="1" dirty="0" smtClean="0"/>
              <a:t>呼吸</a:t>
            </a:r>
            <a:r>
              <a:rPr lang="zh-TW" altLang="en-US" b="0" dirty="0" smtClean="0"/>
              <a:t>、</a:t>
            </a:r>
            <a:r>
              <a:rPr lang="zh-TW" altLang="en-US" b="1" dirty="0" smtClean="0"/>
              <a:t>飲食</a:t>
            </a:r>
            <a:r>
              <a:rPr lang="zh-TW" altLang="en-US" b="0" dirty="0" smtClean="0"/>
              <a:t>、</a:t>
            </a:r>
            <a:r>
              <a:rPr lang="zh-TW" altLang="en-US" b="1" dirty="0" smtClean="0"/>
              <a:t>皮膚接觸</a:t>
            </a:r>
            <a:r>
              <a:rPr lang="zh-TW" altLang="en-US" b="0" dirty="0" smtClean="0"/>
              <a:t>和</a:t>
            </a:r>
            <a:r>
              <a:rPr lang="zh-TW" altLang="en-US" b="1" dirty="0" smtClean="0"/>
              <a:t>注射</a:t>
            </a:r>
            <a:r>
              <a:rPr lang="zh-TW" altLang="en-US" b="0" dirty="0" smtClean="0"/>
              <a:t>等方式發生，在實驗場所的暴露途徑主要是呼吸和皮膚暴露。</a:t>
            </a:r>
            <a:endParaRPr lang="en-US" altLang="zh-TW" b="0" dirty="0" smtClean="0"/>
          </a:p>
          <a:p>
            <a:r>
              <a:rPr lang="zh-TW" altLang="en-US" b="0" dirty="0" smtClean="0"/>
              <a:t>呼吸暴露只在危害物質進入空氣時發生，而皮膚吸收的預防只針對</a:t>
            </a:r>
            <a:r>
              <a:rPr lang="zh-TW" altLang="en-US" b="1" dirty="0" smtClean="0"/>
              <a:t>可能透過皮膚吸收的物質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r>
              <a:rPr lang="zh-TW" altLang="en-US" b="0" dirty="0" smtClean="0"/>
              <a:t>化學品的</a:t>
            </a:r>
            <a:r>
              <a:rPr lang="zh-TW" altLang="en-US" b="1" dirty="0" smtClean="0"/>
              <a:t>安全資料表</a:t>
            </a:r>
            <a:r>
              <a:rPr lang="zh-TW" altLang="en-US" b="0" dirty="0" smtClean="0"/>
              <a:t>中可以查詢物質可能發生的暴露途徑，再針對使用或衍生的化學物質進行暴露控制預防。</a:t>
            </a:r>
            <a:endParaRPr lang="en-US" altLang="zh-TW" b="0" dirty="0"/>
          </a:p>
        </p:txBody>
      </p:sp>
    </p:spTree>
    <p:extLst>
      <p:ext uri="{BB962C8B-B14F-4D97-AF65-F5344CB8AC3E}">
        <p14:creationId xmlns:p14="http://schemas.microsoft.com/office/powerpoint/2010/main" val="3756507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F4114-268E-4209-A167-6964E72F1EC6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暴露通俗的說法指接觸。更完整的界定為</a:t>
            </a:r>
            <a:r>
              <a:rPr lang="en-US" altLang="zh-TW" dirty="0">
                <a:latin typeface="Arial"/>
              </a:rPr>
              <a:t>“</a:t>
            </a:r>
            <a:r>
              <a:rPr lang="zh-TW" altLang="en-US" dirty="0"/>
              <a:t>個人在某空間內，經過一段時間，與一個或多個生物的、化學的或物理的介質接觸</a:t>
            </a:r>
            <a:r>
              <a:rPr lang="en-US" altLang="zh-TW" dirty="0"/>
              <a:t>" [US NRC, 1991a] </a:t>
            </a:r>
            <a:endParaRPr lang="zh-TW" altLang="en-US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42949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拋棄式呼吸防護具以單次使用為原則，濾材主要為去除粒狀物，少數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如活性碳口罩</a:t>
            </a:r>
            <a:r>
              <a:rPr lang="en-US" altLang="zh-TW" dirty="0" smtClean="0"/>
              <a:t>)</a:t>
            </a:r>
            <a:r>
              <a:rPr lang="zh-TW" altLang="en-US" dirty="0" smtClean="0"/>
              <a:t>可吸附有機物質或特定化合物。</a:t>
            </a:r>
            <a:endParaRPr lang="en-US" altLang="zh-TW" dirty="0" smtClean="0"/>
          </a:p>
          <a:p>
            <a:r>
              <a:rPr lang="zh-TW" altLang="en-US" dirty="0" smtClean="0"/>
              <a:t>正確配戴對的防護具，才能達到預防危害的效果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4321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手套、防護衣、防護鞋、面罩等防護具可保護眼睛及皮膚不受化學品直接傷害，但必須選用適合的防護具類型及大小，依照建議的方式確實使用。非拋棄式的防護具應定期維護保養，並參考建議使用年限更新，拋棄式防護具應避免重複使用。</a:t>
            </a:r>
            <a:endParaRPr lang="en-US" altLang="zh-TW" dirty="0" smtClean="0"/>
          </a:p>
          <a:p>
            <a:r>
              <a:rPr lang="zh-TW" altLang="en-US" dirty="0" smtClean="0"/>
              <a:t>危害化學品的安全資料表有建議使用之個人防護具，可參酌建議方式實施個人防護。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8495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800" dirty="0"/>
              <a:t>高階</a:t>
            </a:r>
            <a:endParaRPr lang="en-US" altLang="zh-TW" sz="800" dirty="0"/>
          </a:p>
          <a:p>
            <a:pPr algn="l" eaLnBrk="1" hangingPunct="1">
              <a:lnSpc>
                <a:spcPct val="130000"/>
              </a:lnSpc>
              <a:defRPr/>
            </a:pPr>
            <a:r>
              <a:rPr lang="zh-TW" altLang="en-US" sz="800" dirty="0" smtClean="0"/>
              <a:t>取代：使用危害性較低</a:t>
            </a:r>
            <a:r>
              <a:rPr lang="zh-TW" altLang="en-US" sz="800" dirty="0"/>
              <a:t>的化學品</a:t>
            </a:r>
            <a:endParaRPr lang="en-US" altLang="zh-TW" sz="8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800" dirty="0" smtClean="0"/>
              <a:t>從重要性與有效性來看，工程控制 </a:t>
            </a:r>
            <a:r>
              <a:rPr lang="en-US" altLang="zh-TW" sz="800" dirty="0" smtClean="0"/>
              <a:t>&gt;</a:t>
            </a:r>
            <a:r>
              <a:rPr lang="zh-TW" altLang="en-US" sz="800" dirty="0" smtClean="0"/>
              <a:t> 行政管理 </a:t>
            </a:r>
            <a:r>
              <a:rPr lang="en-US" altLang="zh-TW" sz="800" dirty="0" smtClean="0"/>
              <a:t>&gt;</a:t>
            </a:r>
            <a:r>
              <a:rPr lang="zh-TW" altLang="en-US" sz="800" dirty="0" smtClean="0"/>
              <a:t> 個人防護</a:t>
            </a:r>
            <a:endParaRPr lang="en-US" altLang="zh-TW" sz="800" dirty="0" smtClean="0"/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800" dirty="0" smtClean="0"/>
              <a:t>工程控制：透過改變製程、改變環境的方式，降低危害程度</a:t>
            </a:r>
            <a:endParaRPr lang="en-US" altLang="zh-TW" sz="800" dirty="0" smtClean="0"/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800" dirty="0" smtClean="0"/>
              <a:t>行政管理：而是透過行政管理的方式降低暴露。不改變</a:t>
            </a:r>
            <a:endParaRPr lang="en-US" altLang="zh-TW" sz="800" dirty="0" smtClean="0"/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800" dirty="0" smtClean="0"/>
              <a:t>例：若要</a:t>
            </a:r>
            <a:r>
              <a:rPr lang="zh-TW" altLang="en-US" sz="800" dirty="0"/>
              <a:t>降低空氣中化學品蒸氣的濃度</a:t>
            </a:r>
            <a:r>
              <a:rPr lang="zh-TW" altLang="en-US" sz="800" dirty="0" smtClean="0"/>
              <a:t>，「避免</a:t>
            </a:r>
            <a:r>
              <a:rPr lang="zh-TW" altLang="en-US" sz="800" dirty="0"/>
              <a:t>化學品</a:t>
            </a:r>
            <a:r>
              <a:rPr lang="zh-TW" altLang="en-US" sz="800" dirty="0" smtClean="0"/>
              <a:t>揮發」要比「開啟</a:t>
            </a:r>
            <a:r>
              <a:rPr lang="zh-TW" altLang="en-US" sz="800" dirty="0"/>
              <a:t>換氣</a:t>
            </a:r>
            <a:r>
              <a:rPr lang="zh-TW" altLang="en-US" sz="800" dirty="0" smtClean="0"/>
              <a:t>系統」或「戴防毒面具」更有效</a:t>
            </a:r>
            <a:endParaRPr lang="en-US" altLang="zh-TW" sz="800" dirty="0"/>
          </a:p>
          <a:p>
            <a:pPr eaLnBrk="1" hangingPunct="1">
              <a:lnSpc>
                <a:spcPct val="130000"/>
              </a:lnSpc>
              <a:defRPr/>
            </a:pPr>
            <a:endParaRPr lang="en-US" altLang="zh-TW" sz="8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800" dirty="0"/>
              <a:t>補充說明</a:t>
            </a:r>
            <a:r>
              <a:rPr lang="en-US" altLang="zh-TW" sz="800" dirty="0"/>
              <a:t>:</a:t>
            </a:r>
            <a:endParaRPr lang="zh-TW" altLang="en-US" sz="8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800" dirty="0"/>
              <a:t>特定化學物質危害預防標準</a:t>
            </a:r>
            <a:r>
              <a:rPr lang="en-US" altLang="zh-TW" sz="800" dirty="0"/>
              <a:t>(97.07.31)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800" dirty="0"/>
              <a:t>第 </a:t>
            </a:r>
            <a:r>
              <a:rPr lang="en-US" altLang="zh-TW" sz="800" dirty="0"/>
              <a:t>6 </a:t>
            </a:r>
            <a:r>
              <a:rPr lang="zh-TW" altLang="en-US" sz="800" dirty="0"/>
              <a:t>條 　 為防止特定化學物質引起職業災害，雇主應致力確認所使用物質之毒性，尋求替代物之使用、建立適當作業方法、改善有關設施與作業環境並採取其他必要措施。</a:t>
            </a:r>
            <a:endParaRPr lang="en-US" altLang="zh-TW" sz="800" dirty="0"/>
          </a:p>
          <a:p>
            <a:pPr eaLnBrk="1" hangingPunct="1">
              <a:lnSpc>
                <a:spcPct val="130000"/>
              </a:lnSpc>
              <a:defRPr/>
            </a:pPr>
            <a:endParaRPr lang="en-US" altLang="zh-TW" sz="8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800" dirty="0"/>
              <a:t>以改善環境，設置相關設備來控制危害，稱為</a:t>
            </a:r>
            <a:r>
              <a:rPr lang="zh-TW" altLang="en-US" sz="800" b="1" dirty="0"/>
              <a:t>工程控制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800" b="1" dirty="0"/>
              <a:t>工程控制的一般</a:t>
            </a:r>
            <a:r>
              <a:rPr lang="zh-TW" altLang="en-US" sz="800" b="1" dirty="0" smtClean="0"/>
              <a:t>原則</a:t>
            </a:r>
            <a:endParaRPr lang="en-US" altLang="zh-TW" sz="800" b="1" dirty="0" smtClean="0"/>
          </a:p>
          <a:p>
            <a:pPr marL="164901" indent="-164901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zh-TW" altLang="en-US" sz="800" dirty="0" smtClean="0"/>
              <a:t>取代─毒性較低的材料、危害性較低的程序或設備代替原來的方式</a:t>
            </a:r>
            <a:endParaRPr lang="en-US" altLang="zh-TW" sz="800" dirty="0"/>
          </a:p>
          <a:p>
            <a:pPr marL="164901" indent="-164901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zh-TW" altLang="en-US" sz="800" dirty="0" smtClean="0"/>
              <a:t>密閉或隔離─將有害物局限在特定空間以內，以避免人員暴露</a:t>
            </a:r>
            <a:endParaRPr lang="en-US" altLang="zh-TW" sz="800" dirty="0"/>
          </a:p>
          <a:p>
            <a:pPr marL="164901" indent="-164901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zh-TW" altLang="en-US" sz="800" dirty="0"/>
              <a:t>製程控制</a:t>
            </a:r>
            <a:r>
              <a:rPr lang="zh-TW" altLang="en-US" sz="800" dirty="0" smtClean="0"/>
              <a:t>改變─避免危害物逸散進入環境</a:t>
            </a:r>
            <a:endParaRPr lang="en-US" altLang="zh-TW" sz="800" dirty="0"/>
          </a:p>
          <a:p>
            <a:pPr marL="164901" indent="-164901" eaLnBrk="1" hangingPunct="1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zh-TW" altLang="en-US" sz="800" dirty="0"/>
              <a:t>通風</a:t>
            </a:r>
            <a:r>
              <a:rPr lang="zh-TW" altLang="en-US" sz="800" dirty="0" smtClean="0"/>
              <a:t>排氣─將危害物帶離工作區，或以稀釋的方式降低危害</a:t>
            </a:r>
            <a:r>
              <a:rPr lang="en-US" altLang="zh-TW" sz="800" dirty="0" smtClean="0"/>
              <a:t>(</a:t>
            </a:r>
            <a:r>
              <a:rPr lang="zh-TW" altLang="en-US" sz="800" dirty="0" smtClean="0"/>
              <a:t>僅適用於低危害性化學品</a:t>
            </a:r>
            <a:r>
              <a:rPr lang="en-US" altLang="zh-TW" sz="800" dirty="0" smtClean="0"/>
              <a:t>)</a:t>
            </a:r>
            <a:endParaRPr lang="en-US" altLang="zh-TW" sz="800" dirty="0"/>
          </a:p>
          <a:p>
            <a:pPr eaLnBrk="1" hangingPunct="1">
              <a:lnSpc>
                <a:spcPct val="130000"/>
              </a:lnSpc>
              <a:buFont typeface="Arial" pitchFamily="34" charset="0"/>
              <a:buNone/>
              <a:defRPr/>
            </a:pPr>
            <a:endParaRPr lang="en-US" altLang="zh-TW" sz="8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zh-TW" sz="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800" b="1" dirty="0"/>
              <a:t>製程操控的改變</a:t>
            </a:r>
          </a:p>
          <a:p>
            <a:pPr marL="164901" indent="-16490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zh-TW" altLang="en-US" sz="800" dirty="0"/>
              <a:t>製程操控變項的</a:t>
            </a:r>
            <a:r>
              <a:rPr lang="zh-TW" altLang="en-US" sz="800" dirty="0" smtClean="0"/>
              <a:t>改變─變更操作條件以降低危害物釋放或逸散的程度</a:t>
            </a:r>
            <a:endParaRPr lang="en-US" altLang="zh-TW" sz="800" dirty="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TW" altLang="en-US" sz="800" dirty="0" smtClean="0"/>
              <a:t>例：改變某些製程運作</a:t>
            </a:r>
            <a:r>
              <a:rPr lang="zh-TW" altLang="en-US" sz="800" dirty="0"/>
              <a:t>的溫度及</a:t>
            </a:r>
            <a:r>
              <a:rPr lang="zh-TW" altLang="en-US" sz="800" dirty="0" smtClean="0"/>
              <a:t>壓力條件，不至於</a:t>
            </a:r>
            <a:r>
              <a:rPr lang="zh-TW" altLang="en-US" sz="800" dirty="0"/>
              <a:t>影響</a:t>
            </a:r>
            <a:r>
              <a:rPr lang="zh-TW" altLang="en-US" sz="800" dirty="0" smtClean="0"/>
              <a:t>產值但可以降低危害物逸散。</a:t>
            </a:r>
            <a:endParaRPr lang="zh-TW" altLang="en-US" sz="800" dirty="0"/>
          </a:p>
          <a:p>
            <a:pPr marL="164901" indent="-16490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zh-TW" altLang="en-US" sz="800" dirty="0" smtClean="0"/>
              <a:t>製程安排 </a:t>
            </a:r>
            <a:r>
              <a:rPr lang="en-US" altLang="zh-TW" sz="800" dirty="0"/>
              <a:t>:</a:t>
            </a:r>
            <a:r>
              <a:rPr lang="zh-TW" altLang="en-US" sz="800" dirty="0"/>
              <a:t> </a:t>
            </a:r>
            <a:r>
              <a:rPr lang="zh-TW" altLang="en-US" sz="800" dirty="0" smtClean="0"/>
              <a:t>藉由工作流程的重新安排，降低危害程度。</a:t>
            </a:r>
            <a:endParaRPr lang="en-US" altLang="zh-TW" sz="800" dirty="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zh-TW" altLang="en-US" sz="800" dirty="0" smtClean="0"/>
              <a:t>例：變更工作程序，使危害物的使用採循序進行的方式而非同時運作，以降低物質排放的速率。</a:t>
            </a:r>
            <a:endParaRPr lang="zh-TW" altLang="en-US" sz="8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zh-TW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800" b="1" dirty="0"/>
              <a:t>局排氣</a:t>
            </a:r>
            <a:r>
              <a:rPr lang="zh-TW" altLang="en-US" sz="800" b="1" dirty="0" smtClean="0"/>
              <a:t>設備</a:t>
            </a:r>
            <a:r>
              <a:rPr lang="zh-TW" altLang="en-US" sz="800" dirty="0" smtClean="0"/>
              <a:t>在危害</a:t>
            </a:r>
            <a:r>
              <a:rPr lang="zh-TW" altLang="en-US" sz="800" dirty="0"/>
              <a:t>物發生</a:t>
            </a:r>
            <a:r>
              <a:rPr lang="zh-TW" altLang="en-US" sz="800" dirty="0" smtClean="0"/>
              <a:t>源或附近，可直接</a:t>
            </a:r>
            <a:r>
              <a:rPr lang="zh-TW" altLang="en-US" sz="800" dirty="0"/>
              <a:t>將危害</a:t>
            </a:r>
            <a:r>
              <a:rPr lang="zh-TW" altLang="en-US" sz="800" dirty="0" smtClean="0"/>
              <a:t>物排除，避免污染排放源周邊環境</a:t>
            </a:r>
            <a:endParaRPr lang="en-US" altLang="zh-TW" sz="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zh-TW" altLang="en-US" sz="800" b="1" dirty="0" smtClean="0"/>
              <a:t>整體換氣設備</a:t>
            </a:r>
            <a:r>
              <a:rPr lang="zh-TW" altLang="en-US" sz="800" b="0" dirty="0" smtClean="0"/>
              <a:t>以供應新鮮空氣為主要目的，透過自然通風</a:t>
            </a:r>
            <a:r>
              <a:rPr lang="en-US" altLang="zh-TW" sz="800" b="0" dirty="0" smtClean="0"/>
              <a:t>(</a:t>
            </a:r>
            <a:r>
              <a:rPr lang="zh-TW" altLang="en-US" sz="800" b="0" dirty="0" smtClean="0"/>
              <a:t>開起門、窗</a:t>
            </a:r>
            <a:r>
              <a:rPr lang="en-US" altLang="zh-TW" sz="800" b="0" dirty="0" smtClean="0"/>
              <a:t>)</a:t>
            </a:r>
            <a:r>
              <a:rPr lang="zh-TW" altLang="en-US" sz="800" b="0" dirty="0" smtClean="0"/>
              <a:t>或機械通風</a:t>
            </a:r>
            <a:r>
              <a:rPr lang="en-US" altLang="zh-TW" sz="800" b="0" dirty="0" smtClean="0"/>
              <a:t>(</a:t>
            </a:r>
            <a:r>
              <a:rPr lang="zh-TW" altLang="en-US" sz="800" b="0" dirty="0" smtClean="0"/>
              <a:t>以機械設備送風</a:t>
            </a:r>
            <a:r>
              <a:rPr lang="en-US" altLang="zh-TW" sz="800" b="0" dirty="0" smtClean="0"/>
              <a:t>)</a:t>
            </a:r>
            <a:r>
              <a:rPr lang="zh-TW" altLang="en-US" sz="800" b="0" dirty="0" smtClean="0"/>
              <a:t>的方式，可稀釋空氣中危害程度較低的污染物</a:t>
            </a:r>
            <a:endParaRPr lang="en-US" altLang="zh-TW" sz="800" b="1" dirty="0"/>
          </a:p>
        </p:txBody>
      </p:sp>
    </p:spTree>
    <p:extLst>
      <p:ext uri="{BB962C8B-B14F-4D97-AF65-F5344CB8AC3E}">
        <p14:creationId xmlns:p14="http://schemas.microsoft.com/office/powerpoint/2010/main" val="673436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實驗場所若使用危害性化學品，最重要的維護預防措施是避免危害性化學品逸散。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607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化學性危害定義及舉例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2777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局部排氣系統</a:t>
            </a:r>
            <a:r>
              <a:rPr lang="en-US" altLang="zh-TW" dirty="0" smtClean="0"/>
              <a:t>(</a:t>
            </a:r>
            <a:r>
              <a:rPr lang="zh-TW" altLang="en-US" dirty="0" smtClean="0"/>
              <a:t>排氣櫃</a:t>
            </a:r>
            <a:r>
              <a:rPr lang="en-US" altLang="zh-TW" dirty="0" smtClean="0"/>
              <a:t>)</a:t>
            </a:r>
            <a:r>
              <a:rPr lang="zh-TW" altLang="en-US" dirty="0" smtClean="0"/>
              <a:t>雖然可以降低危害性化學品逸散的機會，但並不是所有化學品運作都能在抽氣櫃中進行。</a:t>
            </a:r>
            <a:endParaRPr lang="en-US" altLang="zh-TW" dirty="0" smtClean="0"/>
          </a:p>
          <a:p>
            <a:r>
              <a:rPr lang="zh-TW" altLang="en-US" dirty="0" smtClean="0"/>
              <a:t>一般而言化學實驗室應避免使用空調冷氣，以免化學品散布整個實驗室空間而導致危害。電風扇可能影響排氣櫃的控制效能，也要避免在排氣櫃附近使用。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4826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排氣櫃的使用注意事項</a:t>
            </a:r>
          </a:p>
          <a:p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564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470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844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470"/>
            <a:r>
              <a:rPr lang="zh-TW" altLang="en-US" dirty="0" smtClean="0"/>
              <a:t>毒理學基本概念介紹</a:t>
            </a:r>
            <a:endParaRPr lang="en-US" altLang="zh-TW" dirty="0" smtClean="0"/>
          </a:p>
          <a:p>
            <a:pPr defTabSz="879470"/>
            <a:r>
              <a:rPr lang="zh-TW" altLang="en-US" dirty="0" smtClean="0"/>
              <a:t>化學物質引發危害，大部分與進入途徑、代謝反應及標的器官有關，而危害發生機率與危害嚴重程度則直接受到劑量的影響。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678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470"/>
            <a:r>
              <a:rPr lang="zh-TW" altLang="en-US" dirty="0" smtClean="0"/>
              <a:t>暴露通俗的說法指接觸。較完整的定義為</a:t>
            </a:r>
            <a:r>
              <a:rPr lang="zh-TW" altLang="en-US" baseline="0" dirty="0" smtClean="0">
                <a:latin typeface="Arial"/>
              </a:rPr>
              <a:t>「</a:t>
            </a:r>
            <a:r>
              <a:rPr lang="zh-TW" altLang="en-US" dirty="0" smtClean="0"/>
              <a:t>個人在某空間內，經過一段時間，與一個或多個生物、化學物質或物理介質</a:t>
            </a:r>
            <a:r>
              <a:rPr lang="en-US" altLang="zh-TW" dirty="0" smtClean="0"/>
              <a:t>(</a:t>
            </a:r>
            <a:r>
              <a:rPr lang="zh-TW" altLang="en-US" dirty="0" smtClean="0"/>
              <a:t>能量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的接觸」</a:t>
            </a:r>
            <a:r>
              <a:rPr lang="en-US" altLang="zh-TW" dirty="0" smtClean="0"/>
              <a:t> [US NRC, 1991a] </a:t>
            </a:r>
          </a:p>
          <a:p>
            <a:pPr defTabSz="879470"/>
            <a:r>
              <a:rPr lang="zh-TW" altLang="en-US" dirty="0" smtClean="0"/>
              <a:t>物理性危害大多肇因於身體接受過多特定形式的能量</a:t>
            </a:r>
            <a:r>
              <a:rPr lang="en-US" altLang="zh-TW" dirty="0" smtClean="0"/>
              <a:t>(</a:t>
            </a:r>
            <a:r>
              <a:rPr lang="zh-TW" altLang="en-US" dirty="0" smtClean="0"/>
              <a:t>電、光、熱、動能、力、溫度、氣壓等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而產生的結果，化學性危害則是過量物質進入身體的結果。</a:t>
            </a:r>
            <a:endParaRPr lang="en-US" altLang="zh-TW" dirty="0" smtClean="0"/>
          </a:p>
          <a:p>
            <a:pPr defTabSz="879470"/>
            <a:r>
              <a:rPr lang="zh-TW" altLang="en-US" dirty="0" smtClean="0"/>
              <a:t>生物性危害可能來自生物在人體內</a:t>
            </a:r>
            <a:r>
              <a:rPr lang="en-US" altLang="zh-TW" dirty="0" smtClean="0"/>
              <a:t>(</a:t>
            </a:r>
            <a:r>
              <a:rPr lang="zh-TW" altLang="en-US" dirty="0" smtClean="0"/>
              <a:t>或表面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的生長繁殖，也可能是因為生物的代謝產物、碎片殘骸、或生物本身造成的結果。</a:t>
            </a:r>
            <a:endParaRPr lang="en-US" altLang="zh-TW" dirty="0" smtClean="0"/>
          </a:p>
          <a:p>
            <a:pPr defTabSz="879470"/>
            <a:r>
              <a:rPr lang="zh-TW" altLang="en-US" dirty="0" smtClean="0"/>
              <a:t>不論是物理性、化學性或生物性危害的發生，都是</a:t>
            </a:r>
            <a:r>
              <a:rPr lang="zh-TW" altLang="en-US" b="1" dirty="0" smtClean="0"/>
              <a:t>暴露</a:t>
            </a:r>
            <a:r>
              <a:rPr lang="zh-TW" altLang="en-US" dirty="0" smtClean="0"/>
              <a:t>造成的結果。透過預防暴露或降低暴露程度，或能有效控制或預防危害。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017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F4114-268E-4209-A167-6964E72F1EC6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暴露的發生途徑可經由呼吸、飲食、皮膚吸收、注射等途徑進入身體。胎兒發育期間，危害物質也可能透過胎盤和臍帶侵入。</a:t>
            </a:r>
            <a:endParaRPr lang="en-US" altLang="zh-TW" dirty="0" smtClean="0"/>
          </a:p>
          <a:p>
            <a:r>
              <a:rPr lang="zh-TW" altLang="en-US" dirty="0" smtClean="0"/>
              <a:t>暴露的發生主要來自與含有危害物的環境的接觸，但暴露的事實不一定都能被當事人察覺。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283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7D33F-8E7B-4BB2-A9CE-887AC4219C78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5070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ANSI (American National Standard Institute)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定義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按發生過程及性狀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en-US" altLang="zh-TW" dirty="0" smtClean="0">
                <a:latin typeface="Arial"/>
                <a:ea typeface="標楷體" pitchFamily="65" charset="-120"/>
              </a:rPr>
              <a:t> 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粉塵：機械方式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研磨、切割、破碎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產生的固體微粒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顆粒大小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0.1~25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Symbol" pitchFamily="18" charset="2"/>
              </a:rPr>
              <a:t>m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。例：二氧化矽、石綿、鉛塵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en-US" altLang="zh-TW" dirty="0" smtClean="0">
                <a:latin typeface="Arial"/>
                <a:ea typeface="標楷體" pitchFamily="65" charset="-120"/>
              </a:rPr>
              <a:t> 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燻煙：金屬受熱氣化後冷卻凝結形成的固體微粒，形成過程中常伴隨氧化等化學反應；粒徑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0.01~5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Symbol" pitchFamily="18" charset="2"/>
              </a:rPr>
              <a:t>m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Symbol" pitchFamily="18" charset="2"/>
              </a:rPr>
              <a:t>。例：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鉛、鐵、銅等及其氧化物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油煙：有機物質受熱氣化冷凝，或反應形成的微小液滴 ，粒徑通常在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Symbol" pitchFamily="18" charset="2"/>
              </a:rPr>
              <a:t>m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Symbol" pitchFamily="18" charset="2"/>
              </a:rPr>
              <a:t>以下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en-US" altLang="zh-TW" dirty="0" smtClean="0">
                <a:latin typeface="Arial"/>
                <a:ea typeface="標楷體" pitchFamily="65" charset="-120"/>
              </a:rPr>
              <a:t> 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霧滴：噴霧或氣態冷卻凝結形成的微小液滴；粒徑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1~20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Symbol" pitchFamily="18" charset="2"/>
              </a:rPr>
              <a:t>m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Symbol" pitchFamily="18" charset="2"/>
              </a:rPr>
              <a:t>。例：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酸霧、鉻霧、農藥霧滴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en-US" altLang="zh-TW" dirty="0" smtClean="0">
                <a:latin typeface="Arial"/>
                <a:ea typeface="標楷體" pitchFamily="65" charset="-120"/>
              </a:rPr>
              <a:t> 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蒸氣：常溫常壓下液體或固體物質揮發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液體氣化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或昇華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固體氣化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形成。例：氣體分子、有機溶劑之蒸氣、碘蒸氣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en-US" altLang="zh-TW" dirty="0" smtClean="0">
                <a:latin typeface="Arial"/>
                <a:ea typeface="標楷體" pitchFamily="65" charset="-120"/>
              </a:rPr>
              <a:t> 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氣體：一種能藉擴散作用而均勻地占有其被包圍空間之物質；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CO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H</a:t>
            </a:r>
            <a:r>
              <a:rPr lang="en-US" altLang="zh-TW" sz="1400" baseline="-300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Cl</a:t>
            </a:r>
            <a:r>
              <a:rPr lang="en-US" altLang="zh-TW" sz="1400" baseline="-30000" dirty="0">
                <a:latin typeface="標楷體" pitchFamily="65" charset="-120"/>
                <a:ea typeface="標楷體" pitchFamily="65" charset="-120"/>
              </a:rPr>
              <a:t>2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292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FDAA1-0CF2-48CD-A51D-3EA84A19635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681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教育部校園職業安全衛生知能提升暨教育訓練推動計畫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DD0B003-F82D-4400-B5BB-2FCB1299E0FF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6309320"/>
            <a:ext cx="9144000" cy="1463912"/>
          </a:xfrm>
          <a:prstGeom prst="rect">
            <a:avLst/>
          </a:prstGeom>
        </p:spPr>
      </p:pic>
      <p:pic>
        <p:nvPicPr>
          <p:cNvPr id="2050" name="Picture 2" descr="\\192.168.0.1\volume9\蘇佳瑩\套用公版教材\圖片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531440"/>
            <a:ext cx="913765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1" y="247095"/>
            <a:ext cx="852567" cy="8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1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B8B2E80F-AE2B-4203-AB3C-1DBE71B6B6CE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76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A39F45E-74FD-4EDF-AD9A-541CA3BD61F6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831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78507"/>
            <a:ext cx="7715200" cy="1143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6825204F-1CA0-4042-9450-82F7C682A4FF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12160" y="6165304"/>
            <a:ext cx="2895600" cy="365125"/>
          </a:xfrm>
        </p:spPr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491880" y="6165304"/>
            <a:ext cx="2133600" cy="365125"/>
          </a:xfrm>
        </p:spPr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728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CF84039D-3F52-40F4-B138-5D17AF966ECC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196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1B26DDE2-C6F9-4F54-9779-B2F1D8AFB786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887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8AFA3602-77D6-4F9C-8104-C1CA63B059B8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886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8930E5C4-3015-490E-B457-74016D60A522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601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78E2835-1708-4C50-9A0F-36F426D07561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36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1F98A508-D1DA-458A-8FBE-CFBD6A835F3D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76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EE68C18C-1108-432B-AF10-709073428FFE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671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192.168.0.1\volume9\蘇佳瑩\套用公版教材\圖片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3765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E6F008DC-0E5C-47DE-AFEB-5B67A5A14C85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7336"/>
            <a:ext cx="9144000" cy="14813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0" y="233320"/>
            <a:ext cx="864096" cy="8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9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</a:rPr>
              <a:t>化學性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</a:rPr>
              <a:t>危害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E2</a:t>
            </a:r>
            <a:r>
              <a:rPr lang="zh-TW" altLang="en-US" dirty="0" smtClean="0">
                <a:solidFill>
                  <a:schemeClr val="tx1"/>
                </a:solidFill>
              </a:rPr>
              <a:t>暴露標準與控制</a:t>
            </a:r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危害化學品的呼吸暴露</a:t>
            </a:r>
            <a:endParaRPr lang="zh-TW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816" y="1484784"/>
            <a:ext cx="8229600" cy="4161139"/>
          </a:xfrm>
        </p:spPr>
        <p:txBody>
          <a:bodyPr/>
          <a:lstStyle/>
          <a:p>
            <a:r>
              <a:rPr lang="zh-TW" altLang="en-US" dirty="0" smtClean="0"/>
              <a:t>部分化學品可能在使用時逸散至空氣中</a:t>
            </a:r>
            <a:endParaRPr lang="en-US" altLang="zh-TW" dirty="0" smtClean="0"/>
          </a:p>
          <a:p>
            <a:r>
              <a:rPr lang="zh-TW" altLang="en-US" dirty="0" smtClean="0"/>
              <a:t>在空氣中的物質，不論是氣態、固態或液態，都有可能經由呼吸而進入體內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氣體吸入呼吸道，可能直接造成呼吸系統的危害，或經由血液循環運送到全身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漂浮在空氣中的液體和固體顆粒，可能經由呼吸進入體內，顆粒較小的物質，有時部分會隨呼氣離開人體</a:t>
            </a:r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14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空氣中化學物質的型態分類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69303"/>
            <a:ext cx="8244916" cy="4923993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 smtClean="0"/>
              <a:t>氣體：常溫常壓下為氣態的物質，經由擴散作用均勻分布在限定空間中</a:t>
            </a:r>
          </a:p>
          <a:p>
            <a:r>
              <a:rPr lang="zh-TW" altLang="en-US" sz="2800" dirty="0" smtClean="0"/>
              <a:t>蒸氣：常溫常壓下為液體或固體，但有部分可以氣體形式存在，此氣體形式稱為蒸氣</a:t>
            </a:r>
          </a:p>
          <a:p>
            <a:r>
              <a:rPr lang="zh-TW" altLang="en-US" sz="2800" dirty="0" smtClean="0"/>
              <a:t>霧滴：噴霧或氣態冷卻凝結的液滴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zh-TW" altLang="en-US" sz="2800" dirty="0" smtClean="0"/>
              <a:t>粒徑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20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Symbol" pitchFamily="18" charset="2"/>
              </a:rPr>
              <a:t>m)</a:t>
            </a:r>
            <a:endParaRPr lang="en-US" altLang="zh-TW" sz="2800" dirty="0" smtClean="0"/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ymbol" pitchFamily="18" charset="2"/>
              </a:rPr>
              <a:t>油煙：有機物質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ymbol" pitchFamily="18" charset="2"/>
              </a:rPr>
              <a:t>油類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在高溫下氣化冷凝或反應後形成的固體微粒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粒徑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Symbol" pitchFamily="18" charset="2"/>
              </a:rPr>
              <a:t> m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800" dirty="0" smtClean="0"/>
          </a:p>
          <a:p>
            <a:r>
              <a:rPr lang="zh-TW" altLang="en-US" sz="2800" dirty="0" smtClean="0"/>
              <a:t>燻煙：金屬在高溫下氣化冷凝或反應後產生的固體微粒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/>
              <a:t>粒徑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0.01 ~ 5 </a:t>
            </a:r>
            <a:r>
              <a:rPr lang="en-US" altLang="zh-TW" sz="2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Symbol" pitchFamily="18" charset="2"/>
              </a:rPr>
              <a:t>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Symbol" pitchFamily="18" charset="2"/>
              </a:rPr>
              <a:t>m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sym typeface="Symbol" pitchFamily="18" charset="2"/>
            </a:endParaRPr>
          </a:p>
          <a:p>
            <a:r>
              <a:rPr lang="zh-TW" altLang="en-US" sz="2800" dirty="0" smtClean="0"/>
              <a:t>粉塵：經研磨、破碎產生而進入空氣的固體顆粒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粒徑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0.1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~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25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sym typeface="Symbol" pitchFamily="18" charset="2"/>
              </a:rPr>
              <a:t>m)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92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健康的皮膚具有部分防水特性，水份不容易直接穿透皮膚表層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腐蝕性較強的化學品</a:t>
            </a:r>
            <a:r>
              <a:rPr lang="en-US" altLang="zh-TW" dirty="0" smtClean="0"/>
              <a:t>(</a:t>
            </a:r>
            <a:r>
              <a:rPr lang="zh-TW" altLang="en-US" dirty="0" smtClean="0"/>
              <a:t>強酸、強鹼、腐蝕性化學品</a:t>
            </a:r>
            <a:r>
              <a:rPr lang="en-US" altLang="zh-TW" dirty="0" smtClean="0"/>
              <a:t>)</a:t>
            </a:r>
            <a:r>
              <a:rPr lang="zh-TW" altLang="en-US" dirty="0" smtClean="0"/>
              <a:t>可能直接破壞皮膚結構而造成傷害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脂溶性物質可能穿透皮膚表層，若能達到皮膚的微血管，則有可能透過皮膚吸收運送到全身各處</a:t>
            </a:r>
            <a:endParaRPr lang="zh-TW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危害化學品的皮膚暴露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42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由暴露到危害的過程</a:t>
            </a:r>
            <a:endParaRPr lang="zh-TW" alt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2267744" y="1363899"/>
            <a:ext cx="6681681" cy="5269135"/>
          </a:xfrm>
        </p:spPr>
        <p:txBody>
          <a:bodyPr/>
          <a:lstStyle/>
          <a:p>
            <a:r>
              <a:rPr lang="zh-TW" altLang="en-US" dirty="0"/>
              <a:t>有害物</a:t>
            </a:r>
            <a:r>
              <a:rPr lang="zh-TW" altLang="en-US" dirty="0" smtClean="0"/>
              <a:t>透過不同方式侵入</a:t>
            </a:r>
            <a:r>
              <a:rPr lang="en-US" altLang="zh-TW" dirty="0" smtClean="0"/>
              <a:t>，</a:t>
            </a:r>
            <a:r>
              <a:rPr lang="zh-TW" altLang="en-US" dirty="0"/>
              <a:t>在主要作用部位造成危害</a:t>
            </a:r>
            <a:r>
              <a:rPr lang="zh-TW" altLang="en-US" dirty="0" smtClean="0"/>
              <a:t>效應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侵入總量超出身體耐受程度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過量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時</a:t>
            </a:r>
            <a:r>
              <a:rPr lang="zh-TW" altLang="en-US" dirty="0" smtClean="0"/>
              <a:t>即有發生危害的可能</a:t>
            </a:r>
            <a:endParaRPr lang="en-US" altLang="zh-TW" dirty="0"/>
          </a:p>
          <a:p>
            <a:r>
              <a:rPr lang="zh-TW" altLang="en-US" dirty="0" smtClean="0"/>
              <a:t>危害發生的方式</a:t>
            </a:r>
            <a:endParaRPr lang="en-US" altLang="zh-TW" dirty="0"/>
          </a:p>
          <a:p>
            <a:pPr lvl="1"/>
            <a:r>
              <a:rPr lang="zh-TW" altLang="en-US" dirty="0" smtClean="0"/>
              <a:t>在接觸部位直接造成傷害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進入體內，在轉換、排除的過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程中造成危害效應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暴露到危害之間可能很快速，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也可能很緩慢</a:t>
            </a:r>
            <a:endParaRPr lang="en-US" altLang="zh-TW" dirty="0" smtClean="0"/>
          </a:p>
        </p:txBody>
      </p:sp>
      <p:grpSp>
        <p:nvGrpSpPr>
          <p:cNvPr id="27" name="群組 26"/>
          <p:cNvGrpSpPr/>
          <p:nvPr/>
        </p:nvGrpSpPr>
        <p:grpSpPr>
          <a:xfrm>
            <a:off x="7804771" y="3720634"/>
            <a:ext cx="1221204" cy="2648155"/>
            <a:chOff x="181114" y="2675630"/>
            <a:chExt cx="1221204" cy="2648155"/>
          </a:xfrm>
        </p:grpSpPr>
        <p:sp>
          <p:nvSpPr>
            <p:cNvPr id="8" name="向下箭號 7"/>
            <p:cNvSpPr/>
            <p:nvPr/>
          </p:nvSpPr>
          <p:spPr>
            <a:xfrm>
              <a:off x="457200" y="3075740"/>
              <a:ext cx="658416" cy="1865427"/>
            </a:xfrm>
            <a:prstGeom prst="downArrow">
              <a:avLst/>
            </a:prstGeom>
            <a:gradFill flip="none" rotWithShape="1">
              <a:gsLst>
                <a:gs pos="0">
                  <a:srgbClr val="990000"/>
                </a:gs>
                <a:gs pos="48000">
                  <a:schemeClr val="accent3">
                    <a:lumMod val="8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91730" y="267563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容易察覺</a:t>
              </a:r>
              <a:endParaRPr lang="zh-TW" altLang="en-US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81114" y="492367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solidFill>
                    <a:srgbClr val="99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不</a:t>
              </a:r>
              <a:r>
                <a:rPr lang="zh-TW" altLang="en-US" sz="2000" b="1" dirty="0" smtClean="0">
                  <a:solidFill>
                    <a:srgbClr val="99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易察覺</a:t>
              </a:r>
              <a:endParaRPr lang="zh-TW" altLang="en-US" sz="2000" b="1" dirty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45981" y="1611114"/>
            <a:ext cx="1710951" cy="4219040"/>
            <a:chOff x="7164287" y="1724857"/>
            <a:chExt cx="1710951" cy="4219040"/>
          </a:xfrm>
        </p:grpSpPr>
        <p:sp>
          <p:nvSpPr>
            <p:cNvPr id="101380" name="Text Box 4"/>
            <p:cNvSpPr txBox="1">
              <a:spLocks noChangeArrowheads="1"/>
            </p:cNvSpPr>
            <p:nvPr/>
          </p:nvSpPr>
          <p:spPr bwMode="auto">
            <a:xfrm>
              <a:off x="7503639" y="1724857"/>
              <a:ext cx="1050504" cy="461665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暴露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1381" name="Text Box 5"/>
            <p:cNvSpPr txBox="1">
              <a:spLocks noChangeArrowheads="1"/>
            </p:cNvSpPr>
            <p:nvPr/>
          </p:nvSpPr>
          <p:spPr bwMode="auto">
            <a:xfrm>
              <a:off x="7503639" y="2664201"/>
              <a:ext cx="1050504" cy="461665"/>
            </a:xfrm>
            <a:prstGeom prst="rect">
              <a:avLst/>
            </a:prstGeom>
            <a:solidFill>
              <a:schemeClr val="hlink">
                <a:alpha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吸收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1382" name="Text Box 6"/>
            <p:cNvSpPr txBox="1">
              <a:spLocks noChangeArrowheads="1"/>
            </p:cNvSpPr>
            <p:nvPr/>
          </p:nvSpPr>
          <p:spPr bwMode="auto">
            <a:xfrm>
              <a:off x="7164287" y="3603545"/>
              <a:ext cx="1710951" cy="461665"/>
            </a:xfrm>
            <a:prstGeom prst="rect">
              <a:avLst/>
            </a:prstGeom>
            <a:solidFill>
              <a:srgbClr val="99CCFF">
                <a:alpha val="60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轉化與分配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7164287" y="4542889"/>
              <a:ext cx="1709328" cy="46166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組織或器官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1384" name="Text Box 8"/>
            <p:cNvSpPr txBox="1">
              <a:spLocks noChangeArrowheads="1"/>
            </p:cNvSpPr>
            <p:nvPr/>
          </p:nvSpPr>
          <p:spPr bwMode="auto">
            <a:xfrm>
              <a:off x="7483281" y="5482232"/>
              <a:ext cx="1050504" cy="461665"/>
            </a:xfrm>
            <a:prstGeom prst="rect">
              <a:avLst/>
            </a:prstGeom>
            <a:solidFill>
              <a:srgbClr val="FF3300">
                <a:alpha val="6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效應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12" name="直線單箭頭接點 11"/>
            <p:cNvCxnSpPr>
              <a:stCxn id="101380" idx="2"/>
              <a:endCxn id="101381" idx="0"/>
            </p:cNvCxnSpPr>
            <p:nvPr/>
          </p:nvCxnSpPr>
          <p:spPr>
            <a:xfrm>
              <a:off x="8028891" y="2186522"/>
              <a:ext cx="0" cy="47767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>
              <a:stCxn id="101381" idx="2"/>
              <a:endCxn id="101382" idx="0"/>
            </p:cNvCxnSpPr>
            <p:nvPr/>
          </p:nvCxnSpPr>
          <p:spPr>
            <a:xfrm flipH="1">
              <a:off x="8019763" y="3125866"/>
              <a:ext cx="9128" cy="47767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101382" idx="2"/>
              <a:endCxn id="101383" idx="0"/>
            </p:cNvCxnSpPr>
            <p:nvPr/>
          </p:nvCxnSpPr>
          <p:spPr>
            <a:xfrm flipH="1">
              <a:off x="8018951" y="4065210"/>
              <a:ext cx="812" cy="47767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101383" idx="2"/>
              <a:endCxn id="101384" idx="0"/>
            </p:cNvCxnSpPr>
            <p:nvPr/>
          </p:nvCxnSpPr>
          <p:spPr>
            <a:xfrm flipH="1">
              <a:off x="8008533" y="5004554"/>
              <a:ext cx="10418" cy="4776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字方塊 27"/>
          <p:cNvSpPr txBox="1"/>
          <p:nvPr/>
        </p:nvSpPr>
        <p:spPr>
          <a:xfrm>
            <a:off x="1887417" y="2433759"/>
            <a:ext cx="553998" cy="695062"/>
          </a:xfrm>
          <a:prstGeom prst="rect">
            <a:avLst/>
          </a:prstGeom>
          <a:solidFill>
            <a:srgbClr val="FFC000"/>
          </a:solidFill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除</a:t>
            </a:r>
          </a:p>
        </p:txBody>
      </p:sp>
      <p:cxnSp>
        <p:nvCxnSpPr>
          <p:cNvPr id="30" name="直線單箭頭接點 29"/>
          <p:cNvCxnSpPr>
            <a:stCxn id="101381" idx="3"/>
            <a:endCxn id="28" idx="1"/>
          </p:cNvCxnSpPr>
          <p:nvPr/>
        </p:nvCxnSpPr>
        <p:spPr>
          <a:xfrm flipV="1">
            <a:off x="1535837" y="2781290"/>
            <a:ext cx="351580" cy="1"/>
          </a:xfrm>
          <a:prstGeom prst="straightConnector1">
            <a:avLst/>
          </a:prstGeom>
          <a:ln w="25400">
            <a:solidFill>
              <a:srgbClr val="FF9999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接點 31"/>
          <p:cNvCxnSpPr>
            <a:stCxn id="101382" idx="3"/>
            <a:endCxn id="28" idx="2"/>
          </p:cNvCxnSpPr>
          <p:nvPr/>
        </p:nvCxnSpPr>
        <p:spPr>
          <a:xfrm flipV="1">
            <a:off x="1856932" y="3128821"/>
            <a:ext cx="307484" cy="591814"/>
          </a:xfrm>
          <a:prstGeom prst="bentConnector2">
            <a:avLst/>
          </a:prstGeom>
          <a:ln w="25400">
            <a:solidFill>
              <a:srgbClr val="FF7C8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08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過量的暴露可能造成危害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89364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dirty="0" smtClean="0"/>
              <a:t>化學</a:t>
            </a:r>
            <a:r>
              <a:rPr lang="zh-TW" altLang="en-US" dirty="0"/>
              <a:t>性</a:t>
            </a:r>
            <a:r>
              <a:rPr lang="zh-TW" altLang="en-US" dirty="0" smtClean="0"/>
              <a:t>危害類型繁多，危害反應與</a:t>
            </a:r>
            <a:r>
              <a:rPr lang="zh-TW" altLang="en-US" dirty="0" smtClean="0">
                <a:solidFill>
                  <a:srgbClr val="FF0000"/>
                </a:solidFill>
              </a:rPr>
              <a:t>劑量</a:t>
            </a:r>
            <a:r>
              <a:rPr lang="zh-TW" altLang="en-US" dirty="0" smtClean="0"/>
              <a:t>有關</a:t>
            </a:r>
            <a:endParaRPr lang="en-US" altLang="zh-TW" dirty="0" smtClean="0"/>
          </a:p>
          <a:p>
            <a:r>
              <a:rPr lang="zh-TW" altLang="en-US" dirty="0" smtClean="0"/>
              <a:t>劑量定義：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特定物</a:t>
            </a:r>
            <a:r>
              <a:rPr lang="zh-TW" altLang="en-US" dirty="0"/>
              <a:t>質</a:t>
            </a:r>
            <a:r>
              <a:rPr lang="zh-TW" altLang="en-US" dirty="0" smtClean="0"/>
              <a:t>進入身體的總量，可以分為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單次進入的量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單次劑量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lvl="2"/>
            <a:r>
              <a:rPr lang="zh-TW" altLang="en-US" dirty="0" smtClean="0"/>
              <a:t>累積進入的量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累積劑量</a:t>
            </a:r>
            <a:endParaRPr lang="en-US" altLang="zh-TW" dirty="0" smtClean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zh-TW" altLang="en-US" dirty="0" smtClean="0"/>
              <a:t>身體對物質的耐受性常受</a:t>
            </a:r>
            <a:r>
              <a:rPr lang="zh-TW" altLang="en-US" dirty="0" smtClean="0">
                <a:solidFill>
                  <a:srgbClr val="FF0000"/>
                </a:solidFill>
              </a:rPr>
              <a:t>濃度</a:t>
            </a:r>
            <a:r>
              <a:rPr lang="zh-TW" altLang="en-US" dirty="0" smtClean="0"/>
              <a:t>影響，因此有時以</a:t>
            </a:r>
            <a:r>
              <a:rPr lang="zh-TW" altLang="en-US" dirty="0" smtClean="0">
                <a:solidFill>
                  <a:srgbClr val="FF0000"/>
                </a:solidFill>
              </a:rPr>
              <a:t>單位體重分配的物質質量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</a:t>
            </a:r>
            <a:r>
              <a:rPr lang="en-US" altLang="zh-TW" dirty="0" smtClean="0">
                <a:solidFill>
                  <a:srgbClr val="FF0000"/>
                </a:solidFill>
              </a:rPr>
              <a:t>mg/kg</a:t>
            </a:r>
            <a:r>
              <a:rPr lang="en-US" altLang="zh-TW" dirty="0" smtClean="0"/>
              <a:t>)</a:t>
            </a:r>
            <a:r>
              <a:rPr lang="zh-TW" altLang="en-US" dirty="0" smtClean="0"/>
              <a:t>來描述劑量</a:t>
            </a:r>
            <a:endParaRPr lang="en-US" altLang="zh-TW" dirty="0" smtClean="0"/>
          </a:p>
          <a:p>
            <a:r>
              <a:rPr lang="zh-TW" altLang="en-US" dirty="0" smtClean="0"/>
              <a:t>劑量過高時可能引起程度不同的危害反</a:t>
            </a:r>
            <a:r>
              <a:rPr lang="zh-TW" altLang="en-US" dirty="0"/>
              <a:t>應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67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33553" r="36543"/>
          <a:stretch/>
        </p:blipFill>
        <p:spPr>
          <a:xfrm>
            <a:off x="4139951" y="2564904"/>
            <a:ext cx="1440160" cy="3954780"/>
          </a:xfrm>
          <a:prstGeom prst="rect">
            <a:avLst/>
          </a:prstGeom>
        </p:spPr>
      </p:pic>
      <p:sp>
        <p:nvSpPr>
          <p:cNvPr id="24" name="弧形箭號 (下彎) 23"/>
          <p:cNvSpPr/>
          <p:nvPr/>
        </p:nvSpPr>
        <p:spPr>
          <a:xfrm rot="1896692" flipV="1">
            <a:off x="1329531" y="2449177"/>
            <a:ext cx="3676626" cy="2131762"/>
          </a:xfrm>
          <a:prstGeom prst="curvedDownArrow">
            <a:avLst>
              <a:gd name="adj1" fmla="val 25000"/>
              <a:gd name="adj2" fmla="val 56901"/>
              <a:gd name="adj3" fmla="val 25000"/>
            </a:avLst>
          </a:prstGeom>
          <a:solidFill>
            <a:srgbClr val="C8A938">
              <a:alpha val="49804"/>
            </a:srgbClr>
          </a:solidFill>
          <a:ln w="9525">
            <a:solidFill>
              <a:schemeClr val="accent5">
                <a:lumMod val="90000"/>
                <a:alpha val="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76525"/>
            <a:ext cx="8229600" cy="646331"/>
          </a:xfrm>
        </p:spPr>
        <p:txBody>
          <a:bodyPr/>
          <a:lstStyle/>
          <a:p>
            <a:r>
              <a:rPr lang="zh-TW" altLang="en-US" dirty="0" smtClean="0"/>
              <a:t>暴露、內在劑量與危害反應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187624" y="155243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外在環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境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230114" y="3831463"/>
            <a:ext cx="107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暴露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6946206" y="3531283"/>
            <a:ext cx="258079" cy="964008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rgbClr val="FFC000">
                  <a:alpha val="80000"/>
                  <a:lumMod val="47000"/>
                  <a:lumOff val="53000"/>
                </a:srgbClr>
              </a:gs>
            </a:gsLst>
            <a:lin ang="16200000" scaled="0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64767" y="4542294"/>
            <a:ext cx="1620957" cy="523220"/>
          </a:xfrm>
          <a:prstGeom prst="rect">
            <a:avLst/>
          </a:prstGeom>
          <a:solidFill>
            <a:srgbClr val="FF7C80">
              <a:alpha val="70000"/>
            </a:srgbClr>
          </a:solidFill>
          <a:ln w="25400">
            <a:solidFill>
              <a:srgbClr val="FF9999"/>
            </a:solidFill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8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危害反應</a:t>
            </a:r>
          </a:p>
        </p:txBody>
      </p:sp>
      <p:sp>
        <p:nvSpPr>
          <p:cNvPr id="10" name="十六角星形 9"/>
          <p:cNvSpPr/>
          <p:nvPr/>
        </p:nvSpPr>
        <p:spPr>
          <a:xfrm>
            <a:off x="4138584" y="3765727"/>
            <a:ext cx="1709901" cy="1459127"/>
          </a:xfrm>
          <a:prstGeom prst="star16">
            <a:avLst>
              <a:gd name="adj" fmla="val 42949"/>
            </a:avLst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吸收、轉化</a:t>
            </a:r>
            <a:endParaRPr lang="zh-TW" altLang="en-US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264767" y="2961060"/>
            <a:ext cx="1620957" cy="523220"/>
          </a:xfrm>
          <a:prstGeom prst="borderCallout2">
            <a:avLst>
              <a:gd name="adj1" fmla="val 18750"/>
              <a:gd name="adj2" fmla="val 721"/>
              <a:gd name="adj3" fmla="val 18750"/>
              <a:gd name="adj4" fmla="val -16667"/>
              <a:gd name="adj5" fmla="val 173321"/>
              <a:gd name="adj6" fmla="val -73335"/>
            </a:avLst>
          </a:prstGeom>
          <a:solidFill>
            <a:srgbClr val="FFC000">
              <a:alpha val="70000"/>
            </a:srgbClr>
          </a:solidFill>
          <a:ln w="3492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內在劑量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818924" y="6120044"/>
            <a:ext cx="2133600" cy="365125"/>
          </a:xfrm>
        </p:spPr>
        <p:txBody>
          <a:bodyPr/>
          <a:lstStyle/>
          <a:p>
            <a:fld id="{A36E6B7E-3405-4ABC-8F0A-11CAAA034E4E}" type="slidenum">
              <a:rPr lang="zh-TW" altLang="en-US" smtClean="0">
                <a:latin typeface="標楷體" panose="03000509000000000000" pitchFamily="65" charset="-120"/>
              </a:rPr>
              <a:pPr/>
              <a:t>15</a:t>
            </a:fld>
            <a:endParaRPr lang="zh-TW" altLang="en-US" dirty="0"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7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有害化學品的健康危害與暴露─小結</a:t>
            </a:r>
            <a:endParaRPr lang="zh-TW" altLang="en-US" dirty="0"/>
          </a:p>
        </p:txBody>
      </p:sp>
      <p:sp>
        <p:nvSpPr>
          <p:cNvPr id="16" name="內容版面配置區 15"/>
          <p:cNvSpPr>
            <a:spLocks noGrp="1"/>
          </p:cNvSpPr>
          <p:nvPr>
            <p:ph idx="1"/>
          </p:nvPr>
        </p:nvSpPr>
        <p:spPr>
          <a:xfrm>
            <a:off x="455816" y="1484784"/>
            <a:ext cx="8229600" cy="1668149"/>
          </a:xfrm>
        </p:spPr>
        <p:txBody>
          <a:bodyPr/>
          <a:lstStyle/>
          <a:p>
            <a:r>
              <a:rPr lang="zh-TW" altLang="en-US" dirty="0" smtClean="0"/>
              <a:t>所有化學品引起的健康危害，都是暴露引發的結果</a:t>
            </a:r>
            <a:endParaRPr lang="en-US" altLang="zh-TW" dirty="0" smtClean="0"/>
          </a:p>
          <a:p>
            <a:r>
              <a:rPr lang="zh-TW" altLang="en-US" dirty="0" smtClean="0"/>
              <a:t>預防或降</a:t>
            </a:r>
            <a:r>
              <a:rPr lang="zh-TW" altLang="en-US" dirty="0"/>
              <a:t>低</a:t>
            </a:r>
            <a:r>
              <a:rPr lang="zh-TW" altLang="en-US" dirty="0" smtClean="0"/>
              <a:t>暴露，有助於預防或降低</a:t>
            </a:r>
            <a:r>
              <a:rPr lang="zh-TW" altLang="en-US" dirty="0"/>
              <a:t>危害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002" y="4275913"/>
            <a:ext cx="3255161" cy="236013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54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貳、化學性危害的控制預防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5816" y="1484784"/>
            <a:ext cx="8229600" cy="2880320"/>
          </a:xfrm>
        </p:spPr>
        <p:txBody>
          <a:bodyPr/>
          <a:lstStyle/>
          <a:p>
            <a:r>
              <a:rPr lang="zh-TW" altLang="en-US" dirty="0" smtClean="0"/>
              <a:t>沒有暴露，就沒有危害</a:t>
            </a:r>
            <a:endParaRPr lang="en-US" altLang="zh-TW" dirty="0" smtClean="0"/>
          </a:p>
          <a:p>
            <a:r>
              <a:rPr lang="zh-TW" altLang="en-US" dirty="0" smtClean="0"/>
              <a:t>避免暴露過量，能降低危害發生的可能性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降低暴露濃度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縮短暴露時間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降低暴露頻率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01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實驗場所化學品的危害預防</a:t>
            </a:r>
            <a:endParaRPr lang="zh-TW" alt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816" y="1484784"/>
            <a:ext cx="8229600" cy="3330142"/>
          </a:xfrm>
        </p:spPr>
        <p:txBody>
          <a:bodyPr/>
          <a:lstStyle/>
          <a:p>
            <a:r>
              <a:rPr lang="zh-TW" altLang="en-US" dirty="0" smtClean="0"/>
              <a:t>化學品的健康危害只在</a:t>
            </a:r>
            <a:r>
              <a:rPr lang="zh-TW" altLang="en-US" dirty="0" smtClean="0">
                <a:solidFill>
                  <a:srgbClr val="FF0000"/>
                </a:solidFill>
              </a:rPr>
              <a:t>暴露後</a:t>
            </a:r>
            <a:r>
              <a:rPr lang="zh-TW" altLang="en-US" dirty="0" smtClean="0"/>
              <a:t>才可能發生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化學品的暴露可能不只一種途徑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有時不同暴露途徑可能產生不同的後果</a:t>
            </a:r>
            <a:endParaRPr lang="en-US" altLang="zh-TW" dirty="0" smtClean="0"/>
          </a:p>
          <a:p>
            <a:r>
              <a:rPr lang="zh-TW" altLang="en-US" dirty="0" smtClean="0"/>
              <a:t>在實驗場所應注意</a:t>
            </a:r>
            <a:r>
              <a:rPr lang="zh-TW" altLang="en-US" dirty="0" smtClean="0">
                <a:solidFill>
                  <a:srgbClr val="FF0000"/>
                </a:solidFill>
              </a:rPr>
              <a:t>呼吸吸入</a:t>
            </a:r>
            <a:r>
              <a:rPr lang="zh-TW" altLang="en-US" dirty="0" smtClean="0"/>
              <a:t>與</a:t>
            </a:r>
            <a:r>
              <a:rPr lang="zh-TW" altLang="en-US" dirty="0" smtClean="0">
                <a:solidFill>
                  <a:srgbClr val="FF0000"/>
                </a:solidFill>
              </a:rPr>
              <a:t>皮膚接觸</a:t>
            </a:r>
            <a:r>
              <a:rPr lang="zh-TW" altLang="en-US" dirty="0" smtClean="0"/>
              <a:t>的危害預防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實驗場所嚴禁飲食</a:t>
            </a:r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64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實驗場所化學品的危害預防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9267"/>
            <a:ext cx="8229600" cy="2185214"/>
          </a:xfr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安全資料表</a:t>
            </a:r>
            <a:r>
              <a:rPr lang="zh-TW" altLang="en-US" dirty="0"/>
              <a:t>可做為辨識潛在暴露途徑的參考依據</a:t>
            </a:r>
          </a:p>
          <a:p>
            <a:pPr lvl="1"/>
            <a:r>
              <a:rPr lang="zh-TW" altLang="en-US" dirty="0" smtClean="0"/>
              <a:t>儲存及使用上的安全</a:t>
            </a:r>
            <a:r>
              <a:rPr lang="zh-TW" altLang="en-US" dirty="0"/>
              <a:t>注意事項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操作使用時建議的</a:t>
            </a:r>
            <a:r>
              <a:rPr lang="zh-TW" altLang="en-US" dirty="0" smtClean="0">
                <a:solidFill>
                  <a:srgbClr val="FF0000"/>
                </a:solidFill>
              </a:rPr>
              <a:t>個人防護</a:t>
            </a:r>
            <a:r>
              <a:rPr lang="zh-TW" altLang="en-US" dirty="0" smtClean="0"/>
              <a:t>方式</a:t>
            </a:r>
            <a:endParaRPr lang="en-US" altLang="zh-TW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33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691416" y="2348880"/>
            <a:ext cx="7772400" cy="1470025"/>
          </a:xfrm>
        </p:spPr>
        <p:txBody>
          <a:bodyPr/>
          <a:lstStyle/>
          <a:p>
            <a:pPr marL="0" indent="0" algn="l"/>
            <a:r>
              <a:rPr lang="zh-TW" altLang="en-US" sz="2400" dirty="0"/>
              <a:t>本教材中所有投影片內容</a:t>
            </a:r>
            <a:r>
              <a:rPr lang="en-US" altLang="zh-TW" sz="2400" dirty="0"/>
              <a:t>(</a:t>
            </a:r>
            <a:r>
              <a:rPr lang="zh-TW" altLang="en-US" sz="2400" dirty="0"/>
              <a:t>含文字檔及圖檔</a:t>
            </a:r>
            <a:r>
              <a:rPr lang="en-US" altLang="zh-TW" sz="2400" dirty="0"/>
              <a:t>)</a:t>
            </a:r>
            <a:r>
              <a:rPr lang="zh-TW" altLang="en-US" sz="2400" dirty="0"/>
              <a:t>著作權皆屬於本部所有</a:t>
            </a:r>
            <a:r>
              <a:rPr lang="zh-TW" altLang="en-US" sz="2400" dirty="0" smtClean="0"/>
              <a:t>。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en-US" sz="2400" dirty="0"/>
              <a:t>一、種子</a:t>
            </a:r>
            <a:r>
              <a:rPr lang="zh-TW" altLang="en-US" sz="2400" dirty="0" smtClean="0"/>
              <a:t>師資：對</a:t>
            </a:r>
            <a:r>
              <a:rPr lang="zh-TW" altLang="en-US" sz="2400" dirty="0"/>
              <a:t>任一單張投影片之教材須完整擷取進行授課，不得將任一單張投影片內容任意進行修改及編輯。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二</a:t>
            </a:r>
            <a:r>
              <a:rPr lang="zh-TW" altLang="en-US" sz="2400" dirty="0"/>
              <a:t>、作為一般授課</a:t>
            </a:r>
            <a:r>
              <a:rPr lang="zh-TW" altLang="en-US" sz="2400" dirty="0" smtClean="0"/>
              <a:t>使用之</a:t>
            </a:r>
            <a:r>
              <a:rPr lang="zh-TW" altLang="en-US" sz="2400" dirty="0"/>
              <a:t>參考</a:t>
            </a:r>
            <a:r>
              <a:rPr lang="zh-TW" altLang="en-US" sz="2400" dirty="0" smtClean="0"/>
              <a:t>資料時需</a:t>
            </a:r>
            <a:r>
              <a:rPr lang="zh-TW" altLang="en-US" sz="2400" dirty="0"/>
              <a:t>標註引用出處。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43808" y="764704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教材使用注意事項</a:t>
            </a:r>
          </a:p>
        </p:txBody>
      </p:sp>
    </p:spTree>
    <p:extLst>
      <p:ext uri="{BB962C8B-B14F-4D97-AF65-F5344CB8AC3E}">
        <p14:creationId xmlns:p14="http://schemas.microsoft.com/office/powerpoint/2010/main" val="3351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化學性危害的個人防護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5816" y="1484784"/>
            <a:ext cx="8229600" cy="3921073"/>
          </a:xfrm>
        </p:spPr>
        <p:txBody>
          <a:bodyPr/>
          <a:lstStyle/>
          <a:p>
            <a:r>
              <a:rPr lang="zh-TW" altLang="en-US" dirty="0" smtClean="0"/>
              <a:t>在主要暴露途徑，阻擋物質與組織的接觸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呼吸防護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皮膚防護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黏膜</a:t>
            </a:r>
            <a:r>
              <a:rPr lang="en-US" altLang="zh-TW" dirty="0" smtClean="0"/>
              <a:t>(</a:t>
            </a:r>
            <a:r>
              <a:rPr lang="zh-TW" altLang="en-US" dirty="0" smtClean="0"/>
              <a:t>眼睛</a:t>
            </a:r>
            <a:r>
              <a:rPr lang="en-US" altLang="zh-TW" dirty="0" smtClean="0"/>
              <a:t>)</a:t>
            </a:r>
            <a:r>
              <a:rPr lang="zh-TW" altLang="en-US" dirty="0" smtClean="0"/>
              <a:t>防護</a:t>
            </a:r>
            <a:endParaRPr lang="en-US" altLang="zh-TW" dirty="0" smtClean="0"/>
          </a:p>
          <a:p>
            <a:r>
              <a:rPr lang="zh-TW" altLang="en-US" dirty="0" smtClean="0"/>
              <a:t>除了化學性危害的防護，不同類型的個人防護具也能幫助預防或降低其他危害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墜落、衝擊、切割、穿刺、噪音、感電</a:t>
            </a:r>
            <a:r>
              <a:rPr lang="en-US" altLang="zh-TW" dirty="0" smtClean="0"/>
              <a:t>...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28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化學性危害的呼吸防護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7694" y="1484784"/>
            <a:ext cx="7968612" cy="3730252"/>
          </a:xfrm>
        </p:spPr>
        <p:txBody>
          <a:bodyPr/>
          <a:lstStyle/>
          <a:p>
            <a:r>
              <a:rPr lang="zh-TW" altLang="en-US" dirty="0" smtClean="0"/>
              <a:t>避免或減少危害物經由呼吸道進入人體而造成危害</a:t>
            </a:r>
            <a:endParaRPr lang="en-US" altLang="zh-TW" dirty="0" smtClean="0"/>
          </a:p>
          <a:p>
            <a:r>
              <a:rPr lang="zh-TW" altLang="en-US" dirty="0" smtClean="0"/>
              <a:t>呼吸防護具通常戴在口鼻外，防護的方式可分為</a:t>
            </a:r>
            <a:r>
              <a:rPr lang="zh-TW" altLang="en-US" dirty="0" smtClean="0">
                <a:solidFill>
                  <a:srgbClr val="FF0000"/>
                </a:solidFill>
              </a:rPr>
              <a:t>供氣式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FF0000"/>
                </a:solidFill>
              </a:rPr>
              <a:t>空氣清淨式</a:t>
            </a:r>
            <a:r>
              <a:rPr lang="zh-TW" altLang="en-US" dirty="0" smtClean="0"/>
              <a:t>兩大類型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供氣式呼吸防護具提供乾淨的空氣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空</a:t>
            </a:r>
            <a:r>
              <a:rPr lang="zh-TW" altLang="en-US" dirty="0"/>
              <a:t>氣</a:t>
            </a:r>
            <a:r>
              <a:rPr lang="zh-TW" altLang="en-US" dirty="0" smtClean="0"/>
              <a:t>清淨式呼吸防護具去除吸入空氣中的雜質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61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供氣式呼吸防護具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35796" y="1618313"/>
            <a:ext cx="5949620" cy="2031325"/>
          </a:xfrm>
        </p:spPr>
        <p:txBody>
          <a:bodyPr/>
          <a:lstStyle/>
          <a:p>
            <a:r>
              <a:rPr lang="zh-TW" altLang="en-US" sz="3000" dirty="0" smtClean="0"/>
              <a:t>從外部供應乾淨空氣，人員不受周圍空氣污染程度影響</a:t>
            </a:r>
            <a:endParaRPr lang="en-US" altLang="zh-TW" sz="3000" dirty="0" smtClean="0"/>
          </a:p>
          <a:p>
            <a:r>
              <a:rPr lang="zh-TW" altLang="en-US" sz="3000" dirty="0" smtClean="0"/>
              <a:t>外部供應空氣透過管路連接到配戴者，活動範圍相對受限</a:t>
            </a:r>
            <a:endParaRPr lang="en-US" altLang="zh-TW" sz="30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2" y="332656"/>
            <a:ext cx="2388644" cy="33169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789040"/>
            <a:ext cx="3321690" cy="2363948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517628" y="3717032"/>
            <a:ext cx="499047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kumimoji="1" lang="zh-TW" altLang="en-US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"/>
              <a:defRPr kumimoji="1" lang="zh-TW" altLang="en-US" sz="3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Ø"/>
              <a:defRPr kumimoji="1" lang="zh-TW" altLang="en-US" sz="2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3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人員攜帶空氣鋼瓶，活動範圍較不受環境條件影響</a:t>
            </a:r>
            <a:endParaRPr lang="en-US" altLang="zh-TW" sz="3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活動時間受鋼瓶容量限制，裝置重量負荷高，人員必須先接受專業訓練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55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空氣清淨式呼吸防護具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5816" y="1484784"/>
            <a:ext cx="8230984" cy="4801314"/>
          </a:xfrm>
        </p:spPr>
        <p:txBody>
          <a:bodyPr/>
          <a:lstStyle/>
          <a:p>
            <a:r>
              <a:rPr lang="zh-TW" altLang="en-US" sz="3000" dirty="0" smtClean="0"/>
              <a:t>防護具罩住口鼻，吸氣時空氣先通過空氣清淨裝置，以去除標的污染物</a:t>
            </a:r>
            <a:endParaRPr lang="en-US" altLang="zh-TW" sz="3000" dirty="0" smtClean="0"/>
          </a:p>
          <a:p>
            <a:r>
              <a:rPr lang="zh-TW" altLang="en-US" sz="3000" dirty="0" smtClean="0"/>
              <a:t>空氣清淨裝置依污染物類型而</a:t>
            </a:r>
            <a:r>
              <a:rPr lang="zh-TW" altLang="en-US" sz="3000" dirty="0"/>
              <a:t>異</a:t>
            </a:r>
            <a:endParaRPr lang="en-US" altLang="zh-TW" sz="3000" dirty="0" smtClean="0"/>
          </a:p>
          <a:p>
            <a:pPr lvl="1"/>
            <a:r>
              <a:rPr lang="zh-TW" altLang="en-US" dirty="0" smtClean="0"/>
              <a:t>一至二個空氣清淨裝置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部分呼吸防護具也涵蓋臉部和眼睛的防護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 smtClean="0"/>
              <a:t>全罩式呼吸防護具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dirty="0" smtClean="0"/>
          </a:p>
          <a:p>
            <a:r>
              <a:rPr lang="zh-TW" altLang="en-US" sz="3000" dirty="0" smtClean="0"/>
              <a:t>不同物質須使用不同的空氣清淨裝置</a:t>
            </a:r>
            <a:endParaRPr lang="en-US" altLang="zh-TW" sz="3000" dirty="0" smtClean="0"/>
          </a:p>
          <a:p>
            <a:pPr lvl="1"/>
            <a:r>
              <a:rPr lang="zh-TW" altLang="en-US" dirty="0" smtClean="0"/>
              <a:t>例：有機溶劑蒸氣、氯氣、粉塵、酸性氣體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不適合缺氧環境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743" t="12317" b="14571"/>
          <a:stretch/>
        </p:blipFill>
        <p:spPr>
          <a:xfrm>
            <a:off x="7164288" y="123664"/>
            <a:ext cx="1706456" cy="12961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16" y="146572"/>
            <a:ext cx="1199860" cy="119986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2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空氣清淨式呼吸防護具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84784"/>
            <a:ext cx="5112568" cy="453650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有時空氣污染程度較高，為確保吸入空氣清淨程度，可配合</a:t>
            </a:r>
            <a:r>
              <a:rPr lang="zh-TW" altLang="en-US" dirty="0" smtClean="0">
                <a:solidFill>
                  <a:srgbClr val="FF0000"/>
                </a:solidFill>
              </a:rPr>
              <a:t>動力裝置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FF0000"/>
                </a:solidFill>
              </a:rPr>
              <a:t>空氣清淨裝置</a:t>
            </a:r>
            <a:r>
              <a:rPr lang="zh-TW" altLang="en-US" dirty="0" smtClean="0"/>
              <a:t>供應空氣給使用者。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空氣中仍須有充足的氧氣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一般用於緊急應變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743" t="12317" b="14571"/>
          <a:stretch/>
        </p:blipFill>
        <p:spPr>
          <a:xfrm>
            <a:off x="7554488" y="287112"/>
            <a:ext cx="1482008" cy="11256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6632"/>
            <a:ext cx="1224136" cy="12241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484784"/>
            <a:ext cx="3168352" cy="4523111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958257" y="6165304"/>
            <a:ext cx="2133600" cy="365125"/>
          </a:xfrm>
        </p:spPr>
        <p:txBody>
          <a:bodyPr/>
          <a:lstStyle/>
          <a:p>
            <a:fld id="{A36E6B7E-3405-4ABC-8F0A-11CAAA034E4E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89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拋棄式呼吸防護</a:t>
            </a:r>
            <a:r>
              <a:rPr lang="zh-TW" altLang="en-US" dirty="0"/>
              <a:t>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5816" y="1484784"/>
            <a:ext cx="8229600" cy="5022914"/>
          </a:xfrm>
        </p:spPr>
        <p:txBody>
          <a:bodyPr/>
          <a:lstStyle/>
          <a:p>
            <a:r>
              <a:rPr lang="zh-TW" altLang="en-US" sz="3000" dirty="0" smtClean="0"/>
              <a:t>單次使用的呼吸防護具</a:t>
            </a:r>
            <a:endParaRPr lang="en-US" altLang="zh-TW" sz="3000" dirty="0" smtClean="0"/>
          </a:p>
          <a:p>
            <a:pPr lvl="1"/>
            <a:r>
              <a:rPr lang="zh-TW" altLang="en-US" dirty="0" smtClean="0"/>
              <a:t>去除吸入空氣中的粒狀物</a:t>
            </a:r>
            <a:endParaRPr lang="en-US" altLang="zh-TW" dirty="0"/>
          </a:p>
          <a:p>
            <a:pPr lvl="1"/>
            <a:r>
              <a:rPr lang="zh-TW" altLang="en-US" dirty="0" smtClean="0"/>
              <a:t>少數可去除有限的氣狀物</a:t>
            </a:r>
            <a:endParaRPr lang="en-US" altLang="zh-TW" dirty="0" smtClean="0"/>
          </a:p>
          <a:p>
            <a:r>
              <a:rPr lang="zh-TW" altLang="en-US" sz="3000" dirty="0" smtClean="0"/>
              <a:t>過濾材質可分為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N,</a:t>
            </a:r>
            <a:r>
              <a: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R,</a:t>
            </a:r>
            <a:r>
              <a: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TW" altLang="en-US" sz="3000" dirty="0" smtClean="0"/>
              <a:t>三種類型</a:t>
            </a:r>
            <a:endParaRPr lang="en-US" altLang="zh-TW" sz="3000" dirty="0" smtClean="0"/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N: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濾材可攔截粒狀物，但無法去除油類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R: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濾材可去除含油類粒狀物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限單次使用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P: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濾材可去除含油類粒狀物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可重複使用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“N95”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可去除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的非油類粉塵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除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選用類別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外，需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正確配戴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才能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有效防護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058" y="538895"/>
            <a:ext cx="2371725" cy="193357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6165304"/>
            <a:ext cx="2133600" cy="365125"/>
          </a:xfrm>
        </p:spPr>
        <p:txBody>
          <a:bodyPr/>
          <a:lstStyle/>
          <a:p>
            <a:fld id="{A36E6B7E-3405-4ABC-8F0A-11CAAA034E4E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30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皮膚防護具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5816" y="1484784"/>
            <a:ext cx="8229600" cy="4918269"/>
          </a:xfrm>
        </p:spPr>
        <p:txBody>
          <a:bodyPr/>
          <a:lstStyle/>
          <a:p>
            <a:r>
              <a:rPr lang="zh-TW" altLang="en-US" dirty="0" smtClean="0"/>
              <a:t>工作服、手套、工作鞋、面罩</a:t>
            </a:r>
            <a:endParaRPr lang="en-US" altLang="zh-TW" dirty="0" smtClean="0"/>
          </a:p>
          <a:p>
            <a:r>
              <a:rPr lang="zh-TW" altLang="en-US" dirty="0" smtClean="0"/>
              <a:t>透過阻隔的方式，保護皮膚、黏膜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 smtClean="0"/>
              <a:t>尤其是眼睛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 smtClean="0"/>
              <a:t>不</a:t>
            </a:r>
            <a:r>
              <a:rPr lang="zh-TW" altLang="en-US" dirty="0"/>
              <a:t>因</a:t>
            </a:r>
            <a:r>
              <a:rPr lang="zh-TW" altLang="en-US" dirty="0" smtClean="0"/>
              <a:t>直接接觸化學品而產生危害</a:t>
            </a:r>
            <a:endParaRPr lang="en-US" altLang="zh-TW" dirty="0" smtClean="0"/>
          </a:p>
          <a:p>
            <a:r>
              <a:rPr lang="zh-TW" altLang="en-US" dirty="0" smtClean="0"/>
              <a:t>阻隔材料必須能抵擋化學品的滲透</a:t>
            </a:r>
            <a:endParaRPr lang="en-US" altLang="zh-TW" dirty="0" smtClean="0"/>
          </a:p>
          <a:p>
            <a:pPr lvl="1"/>
            <a:r>
              <a:rPr lang="zh-TW" altLang="en-US" dirty="0"/>
              <a:t>不</a:t>
            </a:r>
            <a:r>
              <a:rPr lang="zh-TW" altLang="en-US" dirty="0" smtClean="0"/>
              <a:t>同物質、狀態需要不同材質的抵擋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防護具的使用期限隨著物質和材料而異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慎選適當的防護具</a:t>
            </a:r>
            <a:r>
              <a:rPr lang="en-US" altLang="zh-TW" dirty="0" smtClean="0"/>
              <a:t>(</a:t>
            </a:r>
            <a:r>
              <a:rPr lang="zh-TW" altLang="en-US" dirty="0" smtClean="0"/>
              <a:t>類型、大小必須適當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/>
              <a:t>使用前應詳閱說明書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防護具的維護保</a:t>
            </a:r>
            <a:r>
              <a:rPr lang="zh-TW" altLang="en-US" dirty="0"/>
              <a:t>養</a:t>
            </a:r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0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395288" y="-395064"/>
            <a:ext cx="87487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/>
            <a:endParaRPr lang="zh-TW" altLang="en-US" sz="3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71600" y="-27384"/>
            <a:ext cx="7715200" cy="1143000"/>
          </a:xfrm>
        </p:spPr>
        <p:txBody>
          <a:bodyPr/>
          <a:lstStyle/>
          <a:p>
            <a:r>
              <a:rPr lang="zh-TW" altLang="en-US" dirty="0" smtClean="0"/>
              <a:t>化學性危害控制預防的基本原則</a:t>
            </a:r>
            <a:endParaRPr lang="zh-TW" altLang="en-US" dirty="0"/>
          </a:p>
        </p:txBody>
      </p:sp>
      <p:pic>
        <p:nvPicPr>
          <p:cNvPr id="48136" name="Picture 6" descr="圖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225" y="2318792"/>
            <a:ext cx="7163549" cy="2035495"/>
          </a:xfrm>
          <a:noFill/>
        </p:spPr>
      </p:pic>
      <p:sp>
        <p:nvSpPr>
          <p:cNvPr id="48137" name="Text Box 7"/>
          <p:cNvSpPr txBox="1">
            <a:spLocks noChangeArrowheads="1"/>
          </p:cNvSpPr>
          <p:nvPr/>
        </p:nvSpPr>
        <p:spPr bwMode="auto">
          <a:xfrm>
            <a:off x="810838" y="4354287"/>
            <a:ext cx="2614375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使用低危害物質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低危害實驗設計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密閉危害物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避免危害物逸散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設備維護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3580034" y="4354287"/>
            <a:ext cx="2447925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環境整頓管理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一般換氣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稀釋通風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拉長距離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監測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6182780" y="4354287"/>
            <a:ext cx="2377008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教育訓練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職務輪調</a:t>
            </a:r>
            <a:endParaRPr lang="zh-TW" altLang="en-US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人員隔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離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個人監測系統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個人防護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</a:t>
            </a:r>
            <a:endParaRPr lang="zh-TW" altLang="en-US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781164" y="1096868"/>
            <a:ext cx="79056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kumimoji="1" lang="zh-TW" altLang="en-US"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"/>
              <a:defRPr kumimoji="1" lang="zh-TW" altLang="en-US" sz="3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Wingdings" panose="05000000000000000000" pitchFamily="2" charset="2"/>
              <a:buChar char="Ø"/>
              <a:defRPr kumimoji="1" lang="zh-TW" altLang="en-US" sz="2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3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三種方式：工程控制、行政管理、個人防護</a:t>
            </a:r>
            <a:endParaRPr lang="en-US" altLang="zh-TW" sz="3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適用於源頭、傳輸途徑或接受端</a:t>
            </a:r>
            <a:r>
              <a:rPr lang="en-US" altLang="zh-TW" sz="3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30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0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1351431" y="2293943"/>
            <a:ext cx="1533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源頭管制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497896" y="2293943"/>
            <a:ext cx="2071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傳輸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途徑管制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6182780" y="2293943"/>
            <a:ext cx="1714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3491880" y="6059413"/>
            <a:ext cx="2133600" cy="365125"/>
          </a:xfrm>
        </p:spPr>
        <p:txBody>
          <a:bodyPr/>
          <a:lstStyle/>
          <a:p>
            <a:fld id="{A36E6B7E-3405-4ABC-8F0A-11CAAA034E4E}" type="slidenum">
              <a:rPr lang="zh-TW" altLang="en-US" smtClean="0"/>
              <a:pPr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861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避免有害化學物質逸散</a:t>
            </a:r>
            <a:endParaRPr lang="zh-TW" altLang="en-US" dirty="0"/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儲存藥品時應緊閉瓶蓋</a:t>
            </a:r>
          </a:p>
          <a:p>
            <a:r>
              <a:rPr lang="zh-TW" altLang="en-US" smtClean="0"/>
              <a:t>取用藥品時儘可能縮短瓶蓋開啟的時間</a:t>
            </a:r>
          </a:p>
          <a:p>
            <a:r>
              <a:rPr lang="zh-TW" altLang="en-US" smtClean="0"/>
              <a:t>在排氣櫃</a:t>
            </a:r>
            <a:r>
              <a:rPr lang="en-US" altLang="zh-TW" smtClean="0"/>
              <a:t>(Hood)</a:t>
            </a:r>
            <a:r>
              <a:rPr lang="zh-TW" altLang="en-US" smtClean="0"/>
              <a:t>中操作揮發性化學物質</a:t>
            </a:r>
            <a:endParaRPr lang="en-US" altLang="zh-TW" smtClean="0"/>
          </a:p>
          <a:p>
            <a:pPr lvl="1"/>
            <a:r>
              <a:rPr lang="zh-TW" altLang="en-US" smtClean="0"/>
              <a:t>操作期間使用排氣裝置、儘量放低拉門</a:t>
            </a:r>
          </a:p>
          <a:p>
            <a:r>
              <a:rPr lang="zh-TW" altLang="en-US" smtClean="0"/>
              <a:t>量取藥品時使用藥匙、漏斗等工具，避免藥品潑灑至容器外</a:t>
            </a:r>
            <a:endParaRPr lang="en-US" altLang="zh-TW" smtClean="0"/>
          </a:p>
          <a:p>
            <a:pPr lvl="1"/>
            <a:r>
              <a:rPr lang="zh-TW" altLang="en-US" smtClean="0"/>
              <a:t>工具使用前應確實清潔，避免藥品交互污染</a:t>
            </a:r>
            <a:endParaRPr lang="en-US" altLang="zh-TW" smtClean="0"/>
          </a:p>
          <a:p>
            <a:pPr lvl="1"/>
            <a:r>
              <a:rPr lang="zh-TW" altLang="en-US" smtClean="0"/>
              <a:t>穿戴實驗衣及手套可降低皮膚接觸藥品機會</a:t>
            </a:r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57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通風控制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5816" y="1484784"/>
            <a:ext cx="8229600" cy="3736407"/>
          </a:xfrm>
        </p:spPr>
        <p:txBody>
          <a:bodyPr/>
          <a:lstStyle/>
          <a:p>
            <a:r>
              <a:rPr lang="zh-TW" altLang="en-US" dirty="0" smtClean="0"/>
              <a:t>使用危害性化學品</a:t>
            </a:r>
            <a:r>
              <a:rPr lang="zh-TW" altLang="en-US" dirty="0"/>
              <a:t>時，實驗場所應</a:t>
            </a:r>
            <a:r>
              <a:rPr lang="zh-TW" altLang="en-US" dirty="0" smtClean="0"/>
              <a:t>避免使用空調冷氣</a:t>
            </a:r>
            <a:endParaRPr lang="en-US" altLang="zh-TW" dirty="0" smtClean="0"/>
          </a:p>
          <a:p>
            <a:r>
              <a:rPr lang="zh-TW" altLang="en-US" dirty="0" smtClean="0"/>
              <a:t>儘可能在排氣櫃使用危害性化學品，排氣櫃的拉門應儘量拉低，以減少化學品逸散的可能</a:t>
            </a:r>
            <a:endParaRPr lang="en-US" altLang="zh-TW" dirty="0"/>
          </a:p>
          <a:p>
            <a:r>
              <a:rPr lang="zh-TW" altLang="en-US" dirty="0" smtClean="0"/>
              <a:t>排氣櫃附近應避免使用電扇，以避免氣流干擾排氣櫃功能</a:t>
            </a:r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48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本單元內容</a:t>
            </a:r>
            <a:endParaRPr lang="zh-TW" alt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1775826" y="1484784"/>
            <a:ext cx="5592348" cy="1206933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l" eaLnBrk="1" hangingPunct="1">
              <a:lnSpc>
                <a:spcPct val="125000"/>
              </a:lnSpc>
              <a:buNone/>
            </a:pPr>
            <a:r>
              <a:rPr lang="zh-TW" altLang="en-US" sz="2800" b="0" dirty="0" smtClean="0">
                <a:solidFill>
                  <a:schemeClr val="accent4"/>
                </a:solidFill>
              </a:rPr>
              <a:t>壹、有害化學品的健康危害與暴露</a:t>
            </a:r>
            <a:endParaRPr lang="en-US" altLang="zh-TW" sz="2800" b="0" dirty="0" smtClean="0">
              <a:solidFill>
                <a:schemeClr val="accent4"/>
              </a:solidFill>
            </a:endParaRPr>
          </a:p>
          <a:p>
            <a:pPr marL="0" indent="0" algn="l" eaLnBrk="1" hangingPunct="1">
              <a:lnSpc>
                <a:spcPct val="125000"/>
              </a:lnSpc>
              <a:buNone/>
            </a:pPr>
            <a:r>
              <a:rPr lang="zh-TW" altLang="en-US" sz="2800" b="0" dirty="0" smtClean="0">
                <a:solidFill>
                  <a:schemeClr val="accent4"/>
                </a:solidFill>
              </a:rPr>
              <a:t>貳、化學性危害的控制預防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30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排</a:t>
            </a:r>
            <a:r>
              <a:rPr lang="zh-TW" altLang="en-US" dirty="0" smtClean="0"/>
              <a:t>氣櫃使用注意事項</a:t>
            </a:r>
            <a:endParaRPr lang="zh-TW" altLang="en-US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816" y="1196752"/>
            <a:ext cx="8229600" cy="4893647"/>
          </a:xfrm>
        </p:spPr>
        <p:txBody>
          <a:bodyPr/>
          <a:lstStyle/>
          <a:p>
            <a:r>
              <a:rPr lang="zh-TW" altLang="en-US" sz="3000" dirty="0" smtClean="0"/>
              <a:t>確認系統是否完整</a:t>
            </a:r>
            <a:r>
              <a:rPr lang="en-US" altLang="zh-TW" sz="3000" dirty="0" smtClean="0"/>
              <a:t>?</a:t>
            </a:r>
            <a:r>
              <a:rPr lang="zh-TW" altLang="en-US" sz="3000" dirty="0" smtClean="0"/>
              <a:t>安裝是否正確</a:t>
            </a:r>
            <a:r>
              <a:rPr lang="en-US" altLang="zh-TW" sz="3000" dirty="0" smtClean="0"/>
              <a:t>?</a:t>
            </a:r>
          </a:p>
          <a:p>
            <a:r>
              <a:rPr lang="zh-TW" altLang="en-US" sz="3000" dirty="0" smtClean="0"/>
              <a:t>排氣管路是否有破損</a:t>
            </a:r>
            <a:r>
              <a:rPr lang="en-US" altLang="zh-TW" sz="3000" dirty="0" smtClean="0"/>
              <a:t>?</a:t>
            </a:r>
          </a:p>
          <a:p>
            <a:r>
              <a:rPr lang="zh-TW" altLang="en-US" sz="3000" dirty="0" smtClean="0"/>
              <a:t>排氣櫃內避免堆放雜物</a:t>
            </a:r>
          </a:p>
          <a:p>
            <a:r>
              <a:rPr lang="zh-TW" altLang="en-US" sz="3000" dirty="0" smtClean="0"/>
              <a:t>排氣過濾裝置類型需能去除污染物</a:t>
            </a:r>
          </a:p>
          <a:p>
            <a:pPr marL="901700" lvl="1" indent="-444500"/>
            <a:r>
              <a:rPr lang="zh-TW" altLang="en-US" dirty="0" smtClean="0"/>
              <a:t>有機溶劑─活性碳濾網</a:t>
            </a:r>
            <a:endParaRPr lang="en-US" altLang="zh-TW" dirty="0" smtClean="0"/>
          </a:p>
          <a:p>
            <a:pPr marL="901700" lvl="1" indent="-444500"/>
            <a:r>
              <a:rPr lang="zh-TW" altLang="en-US" dirty="0" smtClean="0"/>
              <a:t>酸性氣體與霧滴─水洗塔</a:t>
            </a:r>
          </a:p>
          <a:p>
            <a:r>
              <a:rPr lang="zh-TW" altLang="en-US" sz="3000" dirty="0" smtClean="0"/>
              <a:t>檢查排氣過濾系統功能是否正常</a:t>
            </a:r>
            <a:r>
              <a:rPr lang="en-US" altLang="zh-TW" sz="3000" dirty="0" smtClean="0"/>
              <a:t>?</a:t>
            </a:r>
          </a:p>
          <a:p>
            <a:r>
              <a:rPr lang="zh-TW" altLang="en-US" sz="3000" dirty="0" smtClean="0"/>
              <a:t>如有可能，應定期清洗排氣管路，避免污染物附著殘留內部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28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實驗場所的自我保護</a:t>
            </a:r>
            <a:endParaRPr lang="zh-TW" alt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455816" y="1484784"/>
            <a:ext cx="8229600" cy="3853363"/>
          </a:xfrm>
        </p:spPr>
        <p:txBody>
          <a:bodyPr/>
          <a:lstStyle/>
          <a:p>
            <a:r>
              <a:rPr lang="zh-TW" altLang="en-US" sz="3000" dirty="0" smtClean="0"/>
              <a:t>事先查閱化學品的安全資料表</a:t>
            </a:r>
            <a:endParaRPr lang="en-US" altLang="zh-TW" sz="3000" dirty="0" smtClean="0"/>
          </a:p>
          <a:p>
            <a:pPr lvl="1"/>
            <a:r>
              <a:rPr lang="zh-TW" altLang="en-US" sz="2800" dirty="0" smtClean="0"/>
              <a:t>依照建議方式，安全地儲存及使用化學品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依照建議正確使用各種防護措施</a:t>
            </a:r>
            <a:endParaRPr lang="en-US" altLang="zh-TW" sz="2800" dirty="0" smtClean="0"/>
          </a:p>
          <a:p>
            <a:r>
              <a:rPr lang="zh-TW" altLang="en-US" sz="3000" dirty="0"/>
              <a:t>確實遵守實驗場所安全衛生守則</a:t>
            </a:r>
            <a:endParaRPr lang="en-US" altLang="zh-TW" sz="3000" dirty="0"/>
          </a:p>
          <a:p>
            <a:r>
              <a:rPr lang="zh-TW" altLang="en-US" sz="3000" dirty="0"/>
              <a:t>確實執行標準實驗程序</a:t>
            </a:r>
            <a:endParaRPr lang="en-US" altLang="zh-TW" sz="3000" dirty="0"/>
          </a:p>
          <a:p>
            <a:r>
              <a:rPr lang="zh-TW" altLang="en-US" sz="3000" dirty="0" smtClean="0"/>
              <a:t>發生緊急狀況時，依照建議</a:t>
            </a:r>
            <a:r>
              <a:rPr lang="en-US" altLang="zh-TW" sz="3000" dirty="0" smtClean="0"/>
              <a:t/>
            </a:r>
            <a:br>
              <a:rPr lang="en-US" altLang="zh-TW" sz="3000" dirty="0" smtClean="0"/>
            </a:br>
            <a:r>
              <a:rPr lang="zh-TW" altLang="en-US" sz="3000" dirty="0" smtClean="0"/>
              <a:t>方式處理、急救及善後</a:t>
            </a:r>
            <a:endParaRPr lang="en-US" altLang="zh-TW" sz="3000" dirty="0" smtClean="0"/>
          </a:p>
        </p:txBody>
      </p:sp>
      <p:grpSp>
        <p:nvGrpSpPr>
          <p:cNvPr id="10" name="群組 9"/>
          <p:cNvGrpSpPr/>
          <p:nvPr/>
        </p:nvGrpSpPr>
        <p:grpSpPr>
          <a:xfrm>
            <a:off x="5796136" y="3861048"/>
            <a:ext cx="3062287" cy="2263775"/>
            <a:chOff x="5436096" y="4141788"/>
            <a:chExt cx="3062287" cy="2263775"/>
          </a:xfrm>
        </p:grpSpPr>
        <p:pic>
          <p:nvPicPr>
            <p:cNvPr id="26522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6096" y="4141788"/>
              <a:ext cx="3062287" cy="2263775"/>
            </a:xfrm>
            <a:prstGeom prst="rect">
              <a:avLst/>
            </a:prstGeom>
            <a:noFill/>
          </p:spPr>
        </p:pic>
        <p:sp>
          <p:nvSpPr>
            <p:cNvPr id="2" name="矩形 1"/>
            <p:cNvSpPr/>
            <p:nvPr/>
          </p:nvSpPr>
          <p:spPr>
            <a:xfrm>
              <a:off x="6280979" y="5507072"/>
              <a:ext cx="216024" cy="28803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46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編撰者：</a:t>
            </a:r>
            <a:r>
              <a:rPr lang="zh-TW" altLang="en-US" dirty="0"/>
              <a:t>中國醫藥大學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周子傑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</a:rPr>
              <a:t>編修者</a:t>
            </a:r>
            <a:r>
              <a:rPr lang="zh-TW" altLang="en-US" dirty="0"/>
              <a:t>：</a:t>
            </a:r>
            <a:r>
              <a:rPr lang="zh-TW" altLang="en-US" dirty="0" smtClean="0">
                <a:latin typeface="標楷體" panose="03000509000000000000" pitchFamily="65" charset="-120"/>
              </a:rPr>
              <a:t>長榮</a:t>
            </a:r>
            <a:r>
              <a:rPr lang="zh-TW" altLang="en-US" dirty="0">
                <a:latin typeface="標楷體" panose="03000509000000000000" pitchFamily="65" charset="-120"/>
              </a:rPr>
              <a:t>大學團隊</a:t>
            </a:r>
            <a:r>
              <a:rPr lang="en-US" altLang="zh-TW" dirty="0" smtClean="0">
                <a:latin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</a:rPr>
              <a:t>黃玉立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參考資料：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機械設備安全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年編修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─</a:t>
            </a:r>
            <a:r>
              <a:rPr lang="zh-TW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大專校院實驗室安全衛生考試中心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02896" y="6237312"/>
            <a:ext cx="2133600" cy="365125"/>
          </a:xfrm>
        </p:spPr>
        <p:txBody>
          <a:bodyPr/>
          <a:lstStyle/>
          <a:p>
            <a:pPr>
              <a:defRPr/>
            </a:pPr>
            <a:fld id="{2C463222-3884-42D2-8A9D-F71189E9DF7D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壹、化學性危害</a:t>
            </a:r>
            <a:endParaRPr lang="zh-TW" altLang="en-US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87694" y="1376772"/>
            <a:ext cx="7968612" cy="3293209"/>
          </a:xfrm>
        </p:spPr>
        <p:txBody>
          <a:bodyPr/>
          <a:lstStyle/>
          <a:p>
            <a:r>
              <a:rPr lang="zh-TW" altLang="en-US" dirty="0" smtClean="0"/>
              <a:t>化學品在製造、使用的過程中，或廢棄後引起的危害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環境破壞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設備損壞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導致人員傷害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疾病、中毒、死亡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89" y="4724437"/>
            <a:ext cx="2324671" cy="165626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428" y="3919211"/>
            <a:ext cx="1905000" cy="24003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882" y="3555269"/>
            <a:ext cx="2036188" cy="283789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/>
          <a:srcRect b="9023"/>
          <a:stretch/>
        </p:blipFill>
        <p:spPr>
          <a:xfrm>
            <a:off x="216377" y="4543514"/>
            <a:ext cx="1619712" cy="1800201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913335" y="6155276"/>
            <a:ext cx="2133600" cy="365125"/>
          </a:xfrm>
        </p:spPr>
        <p:txBody>
          <a:bodyPr/>
          <a:lstStyle/>
          <a:p>
            <a:fld id="{A36E6B7E-3405-4ABC-8F0A-11CAAA034E4E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42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大部分的化學性危害是可以預防的</a:t>
            </a:r>
            <a:endParaRPr lang="zh-TW" altLang="en-US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5816" y="1484784"/>
            <a:ext cx="8229600" cy="3194721"/>
          </a:xfrm>
        </p:spPr>
        <p:txBody>
          <a:bodyPr/>
          <a:lstStyle/>
          <a:p>
            <a:r>
              <a:rPr lang="zh-TW" altLang="en-US" dirty="0" smtClean="0"/>
              <a:t>了解危害發生的方式有助於預防危害</a:t>
            </a:r>
            <a:endParaRPr lang="en-US" altLang="zh-TW" dirty="0" smtClean="0"/>
          </a:p>
          <a:p>
            <a:r>
              <a:rPr lang="zh-TW" altLang="en-US" dirty="0" smtClean="0"/>
              <a:t>本單元將介紹</a:t>
            </a:r>
            <a:r>
              <a:rPr lang="zh-TW" altLang="en-US" dirty="0" smtClean="0">
                <a:solidFill>
                  <a:srgbClr val="FF0000"/>
                </a:solidFill>
              </a:rPr>
              <a:t>健康危害</a:t>
            </a:r>
            <a:r>
              <a:rPr lang="zh-TW" altLang="en-US" dirty="0" smtClean="0"/>
              <a:t>的控制預防原則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有害化學品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法源依據─職業安全衛生法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其他相關法源依據</a:t>
            </a:r>
            <a:r>
              <a:rPr lang="zh-TW" altLang="en-US" dirty="0"/>
              <a:t>─</a:t>
            </a:r>
            <a:r>
              <a:rPr lang="zh-TW" altLang="en-US" dirty="0" smtClean="0"/>
              <a:t>毒性化學物質管理法、農藥管理法</a:t>
            </a:r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84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化學物質的健康危害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9969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健康危害</a:t>
            </a:r>
            <a:r>
              <a:rPr lang="zh-TW" altLang="en-US" dirty="0" smtClean="0"/>
              <a:t>泛指身體結構或機能的破壞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損傷、刺激、細胞異常增生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組織異常、結構異常、功能異常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疾病、死亡</a:t>
            </a:r>
            <a:endParaRPr lang="en-US" altLang="zh-TW" dirty="0" smtClean="0"/>
          </a:p>
          <a:p>
            <a:r>
              <a:rPr lang="zh-TW" altLang="en-US" dirty="0" smtClean="0"/>
              <a:t>化學物質造成健康危害的方式各有不同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直接造成接觸部位組織細胞的破壞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經由血液循環到特定部位累積造成危害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代謝排除過程造成特定部位的破壞</a:t>
            </a:r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37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化學物質的健康危害</a:t>
            </a:r>
            <a:r>
              <a:rPr lang="en-US" altLang="zh-TW" smtClean="0"/>
              <a:t>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84784"/>
            <a:ext cx="8580680" cy="468052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單一物質在不同環境或條件下可能引起不同的危害</a:t>
            </a:r>
            <a:endParaRPr lang="en-US" altLang="zh-TW" sz="2800" dirty="0" smtClean="0"/>
          </a:p>
          <a:p>
            <a:pPr lvl="1"/>
            <a:r>
              <a:rPr lang="zh-TW" altLang="en-US" dirty="0" smtClean="0"/>
              <a:t>物質從不同途徑進入身體時，可能因為代謝途徑或代謝速率而影響危害程度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引發危害的可能是物質或它的代謝產物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破壞細胞組織結構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干擾正常生理機能</a:t>
            </a:r>
          </a:p>
          <a:p>
            <a:pPr lvl="1"/>
            <a:r>
              <a:rPr lang="zh-TW" altLang="en-US" dirty="0" smtClean="0"/>
              <a:t>體內累積的量越高，產生的危害通常越嚴重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過量</a:t>
            </a:r>
            <a:r>
              <a:rPr lang="zh-TW" altLang="en-US" dirty="0" smtClean="0"/>
              <a:t>產生</a:t>
            </a:r>
            <a:r>
              <a:rPr lang="zh-TW" altLang="en-US" dirty="0" smtClean="0">
                <a:solidFill>
                  <a:srgbClr val="FF0000"/>
                </a:solidFill>
              </a:rPr>
              <a:t>危害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11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化學物質的健康危害</a:t>
            </a:r>
            <a:r>
              <a:rPr lang="en-US" altLang="zh-TW" dirty="0" smtClean="0"/>
              <a:t>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07360"/>
          </a:xfrm>
        </p:spPr>
        <p:txBody>
          <a:bodyPr/>
          <a:lstStyle/>
          <a:p>
            <a:r>
              <a:rPr lang="zh-TW" altLang="en-US" dirty="0" smtClean="0"/>
              <a:t>不同物質可能相</a:t>
            </a:r>
            <a:r>
              <a:rPr lang="zh-TW" altLang="en-US" dirty="0"/>
              <a:t>互</a:t>
            </a:r>
            <a:r>
              <a:rPr lang="zh-TW" altLang="en-US" dirty="0" smtClean="0"/>
              <a:t>影響個別的危害程度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相加反應─兩種物質造成的反應相當於個別危害反應相加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加成反應─同時存在產生的效應高於總和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抵減反應─效應相互抵消</a:t>
            </a:r>
            <a:endParaRPr lang="en-US" altLang="zh-TW" dirty="0"/>
          </a:p>
          <a:p>
            <a:r>
              <a:rPr lang="zh-TW" altLang="en-US" dirty="0" smtClean="0"/>
              <a:t>危害必須經過</a:t>
            </a:r>
            <a:r>
              <a:rPr lang="zh-TW" altLang="en-US" dirty="0" smtClean="0">
                <a:solidFill>
                  <a:srgbClr val="FF0000"/>
                </a:solidFill>
              </a:rPr>
              <a:t>實際暴露</a:t>
            </a:r>
            <a:r>
              <a:rPr lang="zh-TW" altLang="en-US" dirty="0" smtClean="0"/>
              <a:t>才可能產生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劑量</a:t>
            </a:r>
            <a:r>
              <a:rPr lang="zh-TW" altLang="en-US" dirty="0" smtClean="0"/>
              <a:t>是影響</a:t>
            </a:r>
            <a:r>
              <a:rPr lang="zh-TW" altLang="en-US" dirty="0" smtClean="0">
                <a:solidFill>
                  <a:srgbClr val="FF0000"/>
                </a:solidFill>
              </a:rPr>
              <a:t>危害發生</a:t>
            </a:r>
            <a:r>
              <a:rPr lang="zh-TW" altLang="en-US" dirty="0" smtClean="0"/>
              <a:t>與</a:t>
            </a:r>
            <a:r>
              <a:rPr lang="zh-TW" altLang="en-US" dirty="0" smtClean="0">
                <a:solidFill>
                  <a:srgbClr val="FF0000"/>
                </a:solidFill>
              </a:rPr>
              <a:t>嚴重程度</a:t>
            </a:r>
            <a:r>
              <a:rPr lang="zh-TW" altLang="en-US" dirty="0" smtClean="0"/>
              <a:t>的關鍵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沒有暴露，就不必顧慮危害</a:t>
            </a:r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12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暴露發生的方式</a:t>
            </a:r>
            <a:endParaRPr lang="zh-TW" alt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53034"/>
          </a:xfrm>
        </p:spPr>
        <p:txBody>
          <a:bodyPr>
            <a:spAutoFit/>
          </a:bodyPr>
          <a:lstStyle/>
          <a:p>
            <a:r>
              <a:rPr lang="zh-TW" altLang="en-US" dirty="0" smtClean="0"/>
              <a:t>危害性化學物侵入人體的方式有四種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呼吸吸入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飲食攝入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皮膚接觸、吸收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其他途徑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如注射</a:t>
            </a:r>
            <a:r>
              <a:rPr lang="en-US" altLang="zh-TW" dirty="0" smtClean="0"/>
              <a:t>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" t="1271" r="52857" b="20999"/>
          <a:stretch/>
        </p:blipFill>
        <p:spPr>
          <a:xfrm flipH="1">
            <a:off x="863588" y="4545124"/>
            <a:ext cx="1404156" cy="198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19691" r="21791"/>
          <a:stretch/>
        </p:blipFill>
        <p:spPr>
          <a:xfrm>
            <a:off x="2483767" y="4558534"/>
            <a:ext cx="1621881" cy="19442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233201" y="4426629"/>
            <a:ext cx="1687277" cy="188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6"/>
          <a:srcRect l="17508" t="6142" r="18301" b="10700"/>
          <a:stretch/>
        </p:blipFill>
        <p:spPr>
          <a:xfrm>
            <a:off x="5894569" y="4558533"/>
            <a:ext cx="1351169" cy="196533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741" y="4178621"/>
            <a:ext cx="1466043" cy="2226942"/>
          </a:xfrm>
          <a:prstGeom prst="rect">
            <a:avLst/>
          </a:prstGeom>
        </p:spPr>
      </p:pic>
      <p:sp>
        <p:nvSpPr>
          <p:cNvPr id="10" name="右大括弧 9"/>
          <p:cNvSpPr/>
          <p:nvPr/>
        </p:nvSpPr>
        <p:spPr>
          <a:xfrm flipV="1">
            <a:off x="4595557" y="2310416"/>
            <a:ext cx="202017" cy="1942817"/>
          </a:xfrm>
          <a:prstGeom prst="rightBrace">
            <a:avLst>
              <a:gd name="adj1" fmla="val 41097"/>
              <a:gd name="adj2" fmla="val 7753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797574" y="2305448"/>
            <a:ext cx="3687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99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單一物質的暴露途徑可能不只一種；有時單一暴露途徑可能含有多種危害物</a:t>
            </a:r>
            <a:endParaRPr lang="zh-TW" altLang="en-US" sz="2800" dirty="0">
              <a:solidFill>
                <a:srgbClr val="99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732949" y="6040438"/>
            <a:ext cx="2133600" cy="365125"/>
          </a:xfrm>
        </p:spPr>
        <p:txBody>
          <a:bodyPr/>
          <a:lstStyle/>
          <a:p>
            <a:fld id="{A36E6B7E-3405-4ABC-8F0A-11CAAA034E4E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2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2833</Words>
  <Application>Microsoft Office PowerPoint</Application>
  <PresentationFormat>如螢幕大小 (4:3)</PresentationFormat>
  <Paragraphs>332</Paragraphs>
  <Slides>32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PowerPoint 簡報</vt:lpstr>
      <vt:lpstr>本教材中所有投影片內容(含文字檔及圖檔)著作權皆屬於本部所有。  一、種子師資：對任一單張投影片之教材須完整擷取進行授課，不得將任一單張投影片內容任意進行修改及編輯。  二、作為一般授課使用之參考資料時需標註引用出處。</vt:lpstr>
      <vt:lpstr>本單元內容</vt:lpstr>
      <vt:lpstr>壹、化學性危害</vt:lpstr>
      <vt:lpstr>大部分的化學性危害是可以預防的</vt:lpstr>
      <vt:lpstr>化學物質的健康危害</vt:lpstr>
      <vt:lpstr>化學物質的健康危害(2)</vt:lpstr>
      <vt:lpstr>化學物質的健康危害(3)</vt:lpstr>
      <vt:lpstr>暴露發生的方式</vt:lpstr>
      <vt:lpstr>危害化學品的呼吸暴露</vt:lpstr>
      <vt:lpstr>空氣中化學物質的型態分類</vt:lpstr>
      <vt:lpstr>危害化學品的皮膚暴露</vt:lpstr>
      <vt:lpstr>由暴露到危害的過程</vt:lpstr>
      <vt:lpstr>過量的暴露可能造成危害</vt:lpstr>
      <vt:lpstr>暴露、內在劑量與危害反應</vt:lpstr>
      <vt:lpstr>有害化學品的健康危害與暴露─小結</vt:lpstr>
      <vt:lpstr>貳、化學性危害的控制預防</vt:lpstr>
      <vt:lpstr>實驗場所化學品的危害預防</vt:lpstr>
      <vt:lpstr>實驗場所化學品的危害預防(2)</vt:lpstr>
      <vt:lpstr>化學性危害的個人防護</vt:lpstr>
      <vt:lpstr>化學性危害的呼吸防護</vt:lpstr>
      <vt:lpstr>供氣式呼吸防護具</vt:lpstr>
      <vt:lpstr>空氣清淨式呼吸防護具</vt:lpstr>
      <vt:lpstr>空氣清淨式呼吸防護具(2)</vt:lpstr>
      <vt:lpstr>拋棄式呼吸防護具</vt:lpstr>
      <vt:lpstr>皮膚防護具</vt:lpstr>
      <vt:lpstr>化學性危害控制預防的基本原則</vt:lpstr>
      <vt:lpstr>避免有害化學物質逸散</vt:lpstr>
      <vt:lpstr>通風控制</vt:lpstr>
      <vt:lpstr>排氣櫃使用注意事項</vt:lpstr>
      <vt:lpstr>實驗場所的自我保護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ytdai</dc:creator>
  <cp:lastModifiedBy>User</cp:lastModifiedBy>
  <cp:revision>35</cp:revision>
  <dcterms:created xsi:type="dcterms:W3CDTF">2017-04-04T09:35:48Z</dcterms:created>
  <dcterms:modified xsi:type="dcterms:W3CDTF">2018-07-11T06:50:34Z</dcterms:modified>
</cp:coreProperties>
</file>