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17" r:id="rId2"/>
    <p:sldId id="318"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80" r:id="rId24"/>
    <p:sldId id="281" r:id="rId25"/>
    <p:sldId id="283" r:id="rId26"/>
    <p:sldId id="284" r:id="rId27"/>
    <p:sldId id="285" r:id="rId28"/>
    <p:sldId id="286" r:id="rId29"/>
    <p:sldId id="287" r:id="rId30"/>
    <p:sldId id="288" r:id="rId31"/>
    <p:sldId id="292" r:id="rId32"/>
    <p:sldId id="293" r:id="rId33"/>
    <p:sldId id="294" r:id="rId34"/>
    <p:sldId id="295" r:id="rId35"/>
    <p:sldId id="296" r:id="rId36"/>
    <p:sldId id="298" r:id="rId37"/>
    <p:sldId id="299" r:id="rId38"/>
    <p:sldId id="300" r:id="rId39"/>
    <p:sldId id="301" r:id="rId40"/>
    <p:sldId id="302" r:id="rId41"/>
    <p:sldId id="303" r:id="rId42"/>
    <p:sldId id="305" r:id="rId43"/>
    <p:sldId id="306" r:id="rId44"/>
    <p:sldId id="308" r:id="rId45"/>
    <p:sldId id="309" r:id="rId46"/>
    <p:sldId id="311" r:id="rId47"/>
    <p:sldId id="312" r:id="rId48"/>
    <p:sldId id="313" r:id="rId49"/>
    <p:sldId id="314" r:id="rId50"/>
    <p:sldId id="315" r:id="rId51"/>
    <p:sldId id="316" r:id="rId52"/>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7" d="100"/>
          <a:sy n="117" d="100"/>
        </p:scale>
        <p:origin x="-1464" y="-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標楷體" panose="03000509000000000000" pitchFamily="65" charset="-120"/>
              </a:defRPr>
            </a:lvl1pPr>
          </a:lstStyle>
          <a:p>
            <a:endParaRPr lang="zh-TW" altLang="en-US" dirty="0"/>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標楷體" panose="03000509000000000000" pitchFamily="65" charset="-120"/>
              </a:defRPr>
            </a:lvl1pPr>
          </a:lstStyle>
          <a:p>
            <a:fld id="{5A8767ED-7600-4CEB-A97D-B8C094C1CB4B}" type="datetimeFigureOut">
              <a:rPr lang="zh-TW" altLang="en-US" smtClean="0"/>
              <a:pPr/>
              <a:t>2018/7/11</a:t>
            </a:fld>
            <a:endParaRPr lang="zh-TW" altLang="en-US" dirty="0"/>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dirty="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標楷體" panose="03000509000000000000" pitchFamily="65" charset="-120"/>
              </a:defRPr>
            </a:lvl1pPr>
          </a:lstStyle>
          <a:p>
            <a:fld id="{42A9114D-2A06-434D-8397-A0458236F01F}" type="slidenum">
              <a:rPr lang="zh-TW" altLang="en-US" smtClean="0"/>
              <a:pPr/>
              <a:t>‹#›</a:t>
            </a:fld>
            <a:endParaRPr lang="zh-TW" altLang="en-US" dirty="0"/>
          </a:p>
        </p:txBody>
      </p:sp>
    </p:spTree>
    <p:extLst>
      <p:ext uri="{BB962C8B-B14F-4D97-AF65-F5344CB8AC3E}">
        <p14:creationId xmlns:p14="http://schemas.microsoft.com/office/powerpoint/2010/main" val="210006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標楷體" panose="03000509000000000000" pitchFamily="65" charset="-120"/>
        <a:cs typeface="+mn-cs"/>
      </a:defRPr>
    </a:lvl1pPr>
    <a:lvl2pPr marL="457200" algn="l" defTabSz="914400" rtl="0" eaLnBrk="1" latinLnBrk="0" hangingPunct="1">
      <a:defRPr sz="1200" kern="1200">
        <a:solidFill>
          <a:schemeClr val="tx1"/>
        </a:solidFill>
        <a:latin typeface="+mn-lt"/>
        <a:ea typeface="標楷體" panose="03000509000000000000" pitchFamily="65" charset="-120"/>
        <a:cs typeface="+mn-cs"/>
      </a:defRPr>
    </a:lvl2pPr>
    <a:lvl3pPr marL="914400" algn="l" defTabSz="914400" rtl="0" eaLnBrk="1" latinLnBrk="0" hangingPunct="1">
      <a:defRPr sz="1200" kern="1200">
        <a:solidFill>
          <a:schemeClr val="tx1"/>
        </a:solidFill>
        <a:latin typeface="+mn-lt"/>
        <a:ea typeface="標楷體" panose="03000509000000000000" pitchFamily="65" charset="-120"/>
        <a:cs typeface="+mn-cs"/>
      </a:defRPr>
    </a:lvl3pPr>
    <a:lvl4pPr marL="1371600" algn="l" defTabSz="914400" rtl="0" eaLnBrk="1" latinLnBrk="0" hangingPunct="1">
      <a:defRPr sz="1200" kern="1200">
        <a:solidFill>
          <a:schemeClr val="tx1"/>
        </a:solidFill>
        <a:latin typeface="+mn-lt"/>
        <a:ea typeface="標楷體" panose="03000509000000000000" pitchFamily="65" charset="-120"/>
        <a:cs typeface="+mn-cs"/>
      </a:defRPr>
    </a:lvl4pPr>
    <a:lvl5pPr marL="1828800" algn="l" defTabSz="914400" rtl="0" eaLnBrk="1" latinLnBrk="0" hangingPunct="1">
      <a:defRPr sz="1200" kern="1200">
        <a:solidFill>
          <a:schemeClr val="tx1"/>
        </a:solidFill>
        <a:latin typeface="+mn-lt"/>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3224066-8E7F-4E59-AC94-FA63FA7F706E}" type="slidenum">
              <a:rPr lang="en-US" altLang="zh-TW" smtClean="0"/>
              <a:pPr/>
              <a:t>3</a:t>
            </a:fld>
            <a:endParaRPr lang="en-US" altLang="zh-TW"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altLang="zh-TW" dirty="0" smtClean="0"/>
              <a:t>※</a:t>
            </a:r>
            <a:r>
              <a:rPr lang="zh-TW" altLang="en-US" dirty="0" smtClean="0"/>
              <a:t>通過培訓營認證教師使用此教材授課之教學說明：</a:t>
            </a:r>
          </a:p>
          <a:p>
            <a:pPr eaLnBrk="1" hangingPunct="1"/>
            <a:endParaRPr lang="en-US" altLang="zh-TW" dirty="0" smtClean="0"/>
          </a:p>
          <a:p>
            <a:pPr eaLnBrk="1" hangingPunct="1"/>
            <a:r>
              <a:rPr lang="zh-TW" altLang="en-US" dirty="0" smtClean="0"/>
              <a:t>初階</a:t>
            </a:r>
            <a:r>
              <a:rPr lang="en-US" altLang="zh-TW" dirty="0" smtClean="0"/>
              <a:t>(</a:t>
            </a:r>
            <a:r>
              <a:rPr lang="zh-TW" altLang="en-US" dirty="0" smtClean="0"/>
              <a:t>國民中小學</a:t>
            </a:r>
          </a:p>
          <a:p>
            <a:pPr eaLnBrk="1" hangingPunct="1"/>
            <a:r>
              <a:rPr lang="zh-TW" altLang="en-US" dirty="0" smtClean="0"/>
              <a:t> </a:t>
            </a:r>
            <a:r>
              <a:rPr lang="en-US" altLang="zh-TW" dirty="0" smtClean="0"/>
              <a:t>p4-6</a:t>
            </a:r>
            <a:r>
              <a:rPr lang="zh-TW" altLang="en-US" dirty="0" smtClean="0"/>
              <a:t>，</a:t>
            </a:r>
            <a:r>
              <a:rPr lang="en-US" altLang="zh-TW" dirty="0" smtClean="0"/>
              <a:t>p13-14</a:t>
            </a:r>
            <a:r>
              <a:rPr lang="zh-TW" altLang="en-US" dirty="0" smtClean="0"/>
              <a:t>， </a:t>
            </a:r>
            <a:r>
              <a:rPr lang="en-US" altLang="zh-TW" dirty="0" smtClean="0"/>
              <a:t>p23-25</a:t>
            </a:r>
            <a:r>
              <a:rPr lang="zh-TW" altLang="en-US" dirty="0" smtClean="0"/>
              <a:t>， </a:t>
            </a:r>
            <a:r>
              <a:rPr lang="en-US" altLang="zh-TW" dirty="0" smtClean="0"/>
              <a:t>p29</a:t>
            </a:r>
            <a:r>
              <a:rPr lang="zh-TW" altLang="en-US" dirty="0" smtClean="0"/>
              <a:t>，</a:t>
            </a:r>
            <a:r>
              <a:rPr lang="en-US" altLang="zh-TW" dirty="0" smtClean="0"/>
              <a:t>p35</a:t>
            </a:r>
            <a:r>
              <a:rPr lang="zh-TW" altLang="en-US" dirty="0" smtClean="0"/>
              <a:t>， </a:t>
            </a:r>
            <a:r>
              <a:rPr lang="en-US" altLang="zh-TW" dirty="0" smtClean="0"/>
              <a:t>p36</a:t>
            </a:r>
          </a:p>
          <a:p>
            <a:pPr eaLnBrk="1" hangingPunct="1"/>
            <a:endParaRPr lang="en-US" altLang="zh-TW" dirty="0" smtClean="0"/>
          </a:p>
          <a:p>
            <a:pPr eaLnBrk="1" hangingPunct="1"/>
            <a:r>
              <a:rPr lang="zh-TW" altLang="en-US" dirty="0" smtClean="0"/>
              <a:t>中階</a:t>
            </a:r>
            <a:r>
              <a:rPr lang="en-US" altLang="zh-TW" dirty="0" smtClean="0"/>
              <a:t>(</a:t>
            </a:r>
            <a:r>
              <a:rPr lang="zh-TW" altLang="en-US" dirty="0" smtClean="0"/>
              <a:t>高中</a:t>
            </a:r>
            <a:r>
              <a:rPr lang="en-US" altLang="zh-TW" dirty="0" smtClean="0"/>
              <a:t>/</a:t>
            </a:r>
            <a:r>
              <a:rPr lang="zh-TW" altLang="en-US" dirty="0" smtClean="0"/>
              <a:t>工</a:t>
            </a:r>
            <a:r>
              <a:rPr lang="en-US" altLang="zh-TW" dirty="0" smtClean="0"/>
              <a:t>/</a:t>
            </a:r>
            <a:r>
              <a:rPr lang="zh-TW" altLang="en-US" dirty="0" smtClean="0"/>
              <a:t>職</a:t>
            </a:r>
            <a:r>
              <a:rPr lang="en-US" altLang="zh-TW" dirty="0" smtClean="0"/>
              <a:t>)</a:t>
            </a:r>
          </a:p>
          <a:p>
            <a:pPr eaLnBrk="1" hangingPunct="1"/>
            <a:r>
              <a:rPr lang="en-US" altLang="zh-TW" dirty="0" smtClean="0"/>
              <a:t>p7-12</a:t>
            </a:r>
            <a:r>
              <a:rPr lang="zh-TW" altLang="en-US" dirty="0" smtClean="0"/>
              <a:t>，</a:t>
            </a:r>
            <a:r>
              <a:rPr lang="en-US" altLang="zh-TW" dirty="0" smtClean="0"/>
              <a:t>p15-17</a:t>
            </a:r>
            <a:r>
              <a:rPr lang="zh-TW" altLang="en-US" dirty="0" smtClean="0"/>
              <a:t>，</a:t>
            </a:r>
            <a:r>
              <a:rPr lang="en-US" altLang="zh-TW" dirty="0" smtClean="0"/>
              <a:t>p22</a:t>
            </a:r>
            <a:r>
              <a:rPr lang="zh-TW" altLang="en-US" dirty="0" smtClean="0"/>
              <a:t>，</a:t>
            </a:r>
            <a:r>
              <a:rPr lang="en-US" altLang="zh-TW" dirty="0" smtClean="0"/>
              <a:t>p30</a:t>
            </a:r>
            <a:r>
              <a:rPr lang="zh-TW" altLang="en-US" dirty="0" smtClean="0"/>
              <a:t>，</a:t>
            </a:r>
            <a:r>
              <a:rPr lang="en-US" altLang="zh-TW" dirty="0" smtClean="0"/>
              <a:t>p37-43</a:t>
            </a:r>
            <a:r>
              <a:rPr lang="zh-TW" altLang="en-US" dirty="0" smtClean="0"/>
              <a:t>，</a:t>
            </a:r>
            <a:r>
              <a:rPr lang="en-US" altLang="zh-TW" dirty="0" smtClean="0"/>
              <a:t>p51</a:t>
            </a:r>
            <a:r>
              <a:rPr lang="zh-TW" altLang="en-US" dirty="0" smtClean="0"/>
              <a:t>，</a:t>
            </a:r>
            <a:r>
              <a:rPr lang="en-US" altLang="zh-TW" dirty="0" smtClean="0"/>
              <a:t>p53</a:t>
            </a:r>
            <a:r>
              <a:rPr lang="zh-TW" altLang="en-US" dirty="0" smtClean="0"/>
              <a:t>，</a:t>
            </a:r>
            <a:r>
              <a:rPr lang="en-US" altLang="zh-TW" dirty="0" smtClean="0"/>
              <a:t>p56</a:t>
            </a:r>
            <a:r>
              <a:rPr lang="zh-TW" altLang="en-US" dirty="0" smtClean="0"/>
              <a:t>，</a:t>
            </a:r>
            <a:r>
              <a:rPr lang="en-US" altLang="zh-TW" dirty="0" smtClean="0"/>
              <a:t>p59-60</a:t>
            </a:r>
            <a:r>
              <a:rPr lang="zh-TW" altLang="en-US" dirty="0" smtClean="0"/>
              <a:t>，</a:t>
            </a:r>
            <a:r>
              <a:rPr lang="en-US" altLang="zh-TW" dirty="0" smtClean="0"/>
              <a:t>p65-75</a:t>
            </a:r>
          </a:p>
          <a:p>
            <a:pPr eaLnBrk="1" hangingPunct="1"/>
            <a:endParaRPr lang="en-US" altLang="zh-TW" dirty="0" smtClean="0"/>
          </a:p>
          <a:p>
            <a:pPr eaLnBrk="1" hangingPunct="1"/>
            <a:r>
              <a:rPr lang="zh-TW" altLang="en-US" dirty="0" smtClean="0"/>
              <a:t>進階</a:t>
            </a:r>
            <a:r>
              <a:rPr lang="en-US" altLang="zh-TW" dirty="0" smtClean="0"/>
              <a:t>(</a:t>
            </a:r>
            <a:r>
              <a:rPr lang="zh-TW" altLang="en-US" dirty="0" smtClean="0"/>
              <a:t>大專校院</a:t>
            </a:r>
            <a:r>
              <a:rPr lang="en-US" altLang="zh-TW" dirty="0" smtClean="0"/>
              <a:t>)</a:t>
            </a:r>
          </a:p>
          <a:p>
            <a:pPr eaLnBrk="1" hangingPunct="1"/>
            <a:r>
              <a:rPr lang="en-US" altLang="zh-TW" dirty="0" smtClean="0"/>
              <a:t>p18-21</a:t>
            </a:r>
            <a:r>
              <a:rPr lang="zh-TW" altLang="en-US" dirty="0" smtClean="0"/>
              <a:t>，</a:t>
            </a:r>
            <a:r>
              <a:rPr lang="en-US" altLang="zh-TW" dirty="0" smtClean="0"/>
              <a:t>p27-28</a:t>
            </a:r>
            <a:r>
              <a:rPr lang="zh-TW" altLang="en-US" dirty="0" smtClean="0"/>
              <a:t>，</a:t>
            </a:r>
            <a:r>
              <a:rPr lang="en-US" altLang="zh-TW" dirty="0" smtClean="0"/>
              <a:t>p31-34</a:t>
            </a:r>
            <a:r>
              <a:rPr lang="zh-TW" altLang="en-US" dirty="0" smtClean="0"/>
              <a:t>，</a:t>
            </a:r>
            <a:r>
              <a:rPr lang="en-US" altLang="zh-TW" dirty="0" smtClean="0"/>
              <a:t>p44-50</a:t>
            </a:r>
            <a:r>
              <a:rPr lang="zh-TW" altLang="en-US" dirty="0" smtClean="0"/>
              <a:t>，</a:t>
            </a:r>
            <a:r>
              <a:rPr lang="en-US" altLang="zh-TW" dirty="0" smtClean="0"/>
              <a:t>p52</a:t>
            </a:r>
            <a:r>
              <a:rPr lang="zh-TW" altLang="en-US" dirty="0" smtClean="0"/>
              <a:t>，</a:t>
            </a:r>
            <a:r>
              <a:rPr lang="en-US" altLang="zh-TW" dirty="0" smtClean="0"/>
              <a:t>p54-55</a:t>
            </a:r>
            <a:r>
              <a:rPr lang="zh-TW" altLang="en-US" dirty="0" smtClean="0"/>
              <a:t>，</a:t>
            </a:r>
            <a:r>
              <a:rPr lang="en-US" altLang="zh-TW" dirty="0" smtClean="0"/>
              <a:t>p57-58</a:t>
            </a:r>
            <a:r>
              <a:rPr lang="zh-TW" altLang="en-US" dirty="0" smtClean="0"/>
              <a:t>，</a:t>
            </a:r>
            <a:r>
              <a:rPr lang="en-US" altLang="zh-TW" dirty="0" smtClean="0"/>
              <a:t>p61-64</a:t>
            </a:r>
          </a:p>
          <a:p>
            <a:pPr eaLnBrk="1" hangingPunct="1"/>
            <a:endParaRPr lang="zh-TW" altLang="zh-TW" dirty="0" smtClean="0"/>
          </a:p>
        </p:txBody>
      </p:sp>
    </p:spTree>
    <p:extLst>
      <p:ext uri="{BB962C8B-B14F-4D97-AF65-F5344CB8AC3E}">
        <p14:creationId xmlns:p14="http://schemas.microsoft.com/office/powerpoint/2010/main" val="3567182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pitchFamily="65" charset="-120"/>
              </a:defRPr>
            </a:lvl1pPr>
            <a:lvl2pPr marL="742950" indent="-285750" eaLnBrk="0" hangingPunct="0">
              <a:defRPr kumimoji="1" sz="2400">
                <a:solidFill>
                  <a:schemeClr val="tx1"/>
                </a:solidFill>
                <a:latin typeface="Arial" charset="0"/>
                <a:ea typeface="標楷體" pitchFamily="65" charset="-120"/>
              </a:defRPr>
            </a:lvl2pPr>
            <a:lvl3pPr marL="1143000" indent="-228600" eaLnBrk="0" hangingPunct="0">
              <a:defRPr kumimoji="1" sz="2400">
                <a:solidFill>
                  <a:schemeClr val="tx1"/>
                </a:solidFill>
                <a:latin typeface="Arial" charset="0"/>
                <a:ea typeface="標楷體" pitchFamily="65" charset="-120"/>
              </a:defRPr>
            </a:lvl3pPr>
            <a:lvl4pPr marL="1600200" indent="-228600" eaLnBrk="0" hangingPunct="0">
              <a:defRPr kumimoji="1" sz="2400">
                <a:solidFill>
                  <a:schemeClr val="tx1"/>
                </a:solidFill>
                <a:latin typeface="Arial" charset="0"/>
                <a:ea typeface="標楷體" pitchFamily="65" charset="-120"/>
              </a:defRPr>
            </a:lvl4pPr>
            <a:lvl5pPr marL="2057400" indent="-228600" eaLnBrk="0" hangingPunct="0">
              <a:defRPr kumimoji="1" sz="2400">
                <a:solidFill>
                  <a:schemeClr val="tx1"/>
                </a:solidFill>
                <a:latin typeface="Arial"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charset="0"/>
                <a:ea typeface="標楷體" pitchFamily="65" charset="-120"/>
              </a:defRPr>
            </a:lvl9pPr>
          </a:lstStyle>
          <a:p>
            <a:pPr algn="r" eaLnBrk="1" hangingPunct="1"/>
            <a:fld id="{890E0D5C-4FCF-4D4B-B069-0CDEEAF318BA}" type="slidenum">
              <a:rPr lang="zh-TW" altLang="en-US" sz="1200">
                <a:latin typeface="Times New Roman" pitchFamily="18" charset="0"/>
                <a:ea typeface="新細明體" charset="-120"/>
              </a:rPr>
              <a:pPr algn="r" eaLnBrk="1" hangingPunct="1"/>
              <a:t>13</a:t>
            </a:fld>
            <a:endParaRPr lang="en-US" altLang="zh-TW" sz="1200">
              <a:latin typeface="Times New Roman" pitchFamily="18" charset="0"/>
              <a:ea typeface="新細明體" charset="-12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ea typeface="新細明體" charset="-120"/>
              </a:rPr>
              <a:t>中階</a:t>
            </a:r>
          </a:p>
        </p:txBody>
      </p:sp>
    </p:spTree>
    <p:extLst>
      <p:ext uri="{BB962C8B-B14F-4D97-AF65-F5344CB8AC3E}">
        <p14:creationId xmlns:p14="http://schemas.microsoft.com/office/powerpoint/2010/main" val="603685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中階</a:t>
            </a:r>
            <a:endParaRPr lang="en-US" altLang="zh-TW" dirty="0" smtClean="0"/>
          </a:p>
          <a:p>
            <a:r>
              <a:rPr lang="zh-TW" altLang="en-US" dirty="0" smtClean="0"/>
              <a:t>過去稱為物質安全資料表</a:t>
            </a:r>
            <a:r>
              <a:rPr lang="en-US" altLang="zh-TW" dirty="0" smtClean="0"/>
              <a:t>(MSDS)</a:t>
            </a:r>
            <a:r>
              <a:rPr lang="zh-TW" altLang="en-US" dirty="0" smtClean="0"/>
              <a:t>，目前改為安全資料表</a:t>
            </a:r>
            <a:r>
              <a:rPr lang="en-US" altLang="zh-TW" dirty="0" smtClean="0"/>
              <a:t>(SDS)</a:t>
            </a:r>
            <a:r>
              <a:rPr lang="zh-TW" altLang="en-US" dirty="0" smtClean="0"/>
              <a:t>，安全資料表中說明化學物質之性質，進入實驗室前應先閱讀</a:t>
            </a:r>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14</a:t>
            </a:fld>
            <a:endParaRPr lang="en-US" altLang="zh-TW"/>
          </a:p>
        </p:txBody>
      </p:sp>
    </p:spTree>
    <p:extLst>
      <p:ext uri="{BB962C8B-B14F-4D97-AF65-F5344CB8AC3E}">
        <p14:creationId xmlns:p14="http://schemas.microsoft.com/office/powerpoint/2010/main" val="2353974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ea typeface="新細明體" charset="-120"/>
              </a:rPr>
              <a:t>中階</a:t>
            </a:r>
            <a:endParaRPr lang="en-US" altLang="zh-TW" dirty="0" smtClean="0">
              <a:ea typeface="新細明體" charset="-120"/>
            </a:endParaRPr>
          </a:p>
          <a:p>
            <a:r>
              <a:rPr lang="zh-TW" altLang="en-US" dirty="0" smtClean="0">
                <a:ea typeface="新細明體" charset="-120"/>
              </a:rPr>
              <a:t>介紹安全資料表中可能的內容，但須注意並非所有列出的內容皆一定顯示，部分資料可因無數據而無法顯示</a:t>
            </a:r>
          </a:p>
        </p:txBody>
      </p:sp>
    </p:spTree>
    <p:extLst>
      <p:ext uri="{BB962C8B-B14F-4D97-AF65-F5344CB8AC3E}">
        <p14:creationId xmlns:p14="http://schemas.microsoft.com/office/powerpoint/2010/main" val="1870045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高階</a:t>
            </a:r>
            <a:endParaRPr lang="en-US" altLang="zh-TW" dirty="0" smtClean="0"/>
          </a:p>
          <a:p>
            <a:r>
              <a:rPr lang="zh-TW" altLang="en-US" dirty="0" smtClean="0"/>
              <a:t>安全資料表中所顯示各項內容說明</a:t>
            </a:r>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16</a:t>
            </a:fld>
            <a:endParaRPr lang="en-US" altLang="zh-TW"/>
          </a:p>
        </p:txBody>
      </p:sp>
    </p:spTree>
    <p:extLst>
      <p:ext uri="{BB962C8B-B14F-4D97-AF65-F5344CB8AC3E}">
        <p14:creationId xmlns:p14="http://schemas.microsoft.com/office/powerpoint/2010/main" val="1584329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高階</a:t>
            </a:r>
          </a:p>
          <a:p>
            <a:r>
              <a:rPr lang="zh-TW" altLang="en-US" dirty="0" smtClean="0"/>
              <a:t>安全資料表中所顯示各項內容說明</a:t>
            </a:r>
          </a:p>
          <a:p>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17</a:t>
            </a:fld>
            <a:endParaRPr lang="en-US" altLang="zh-TW"/>
          </a:p>
        </p:txBody>
      </p:sp>
    </p:spTree>
    <p:extLst>
      <p:ext uri="{BB962C8B-B14F-4D97-AF65-F5344CB8AC3E}">
        <p14:creationId xmlns:p14="http://schemas.microsoft.com/office/powerpoint/2010/main" val="2084731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高階</a:t>
            </a:r>
          </a:p>
          <a:p>
            <a:r>
              <a:rPr lang="zh-TW" altLang="en-US" dirty="0" smtClean="0"/>
              <a:t>安全資料表中所顯示各項內容說明</a:t>
            </a:r>
          </a:p>
          <a:p>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18</a:t>
            </a:fld>
            <a:endParaRPr lang="en-US" altLang="zh-TW"/>
          </a:p>
        </p:txBody>
      </p:sp>
    </p:spTree>
    <p:extLst>
      <p:ext uri="{BB962C8B-B14F-4D97-AF65-F5344CB8AC3E}">
        <p14:creationId xmlns:p14="http://schemas.microsoft.com/office/powerpoint/2010/main" val="743421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高階</a:t>
            </a:r>
          </a:p>
          <a:p>
            <a:r>
              <a:rPr lang="zh-TW" altLang="en-US" dirty="0" smtClean="0"/>
              <a:t>安全資料表中所顯示各項內容說明</a:t>
            </a:r>
          </a:p>
          <a:p>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19</a:t>
            </a:fld>
            <a:endParaRPr lang="en-US" altLang="zh-TW"/>
          </a:p>
        </p:txBody>
      </p:sp>
    </p:spTree>
    <p:extLst>
      <p:ext uri="{BB962C8B-B14F-4D97-AF65-F5344CB8AC3E}">
        <p14:creationId xmlns:p14="http://schemas.microsoft.com/office/powerpoint/2010/main" val="1798109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BD8CF8-E0E8-483A-91F6-4521EE08177F}" type="slidenum">
              <a:rPr lang="zh-TW" altLang="en-US"/>
              <a:pPr/>
              <a:t>21</a:t>
            </a:fld>
            <a:endParaRPr lang="en-US" altLang="zh-TW"/>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zh-TW" altLang="en-US" dirty="0" smtClean="0"/>
              <a:t>中階</a:t>
            </a:r>
            <a:endParaRPr lang="en-US" altLang="zh-TW" dirty="0" smtClean="0"/>
          </a:p>
          <a:p>
            <a:r>
              <a:rPr lang="zh-TW" altLang="en-US" dirty="0" smtClean="0"/>
              <a:t>化學危害不必然</a:t>
            </a:r>
            <a:r>
              <a:rPr lang="zh-TW" altLang="en-US" dirty="0"/>
              <a:t>會造成重大</a:t>
            </a:r>
            <a:r>
              <a:rPr lang="zh-TW" altLang="en-US" dirty="0" smtClean="0"/>
              <a:t>的傷害。</a:t>
            </a:r>
            <a:r>
              <a:rPr lang="zh-TW" altLang="en-US" dirty="0"/>
              <a:t>認識化學</a:t>
            </a:r>
            <a:r>
              <a:rPr lang="zh-TW" altLang="en-US" dirty="0" smtClean="0"/>
              <a:t>物的潛在危害，透過正確</a:t>
            </a:r>
            <a:r>
              <a:rPr lang="zh-TW" altLang="en-US" dirty="0"/>
              <a:t>的操作與使用，可以避免許多化學危害可能構成的災害（包括人體健康的影響）。</a:t>
            </a:r>
          </a:p>
        </p:txBody>
      </p:sp>
    </p:spTree>
    <p:extLst>
      <p:ext uri="{BB962C8B-B14F-4D97-AF65-F5344CB8AC3E}">
        <p14:creationId xmlns:p14="http://schemas.microsoft.com/office/powerpoint/2010/main" val="1961745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92341F-C6D7-4783-B9B1-3333A793EA47}" type="slidenum">
              <a:rPr lang="zh-TW" altLang="en-US"/>
              <a:pPr/>
              <a:t>22</a:t>
            </a:fld>
            <a:endParaRPr lang="en-US" altLang="zh-TW"/>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r>
              <a:rPr lang="zh-TW" altLang="en-US" dirty="0" smtClean="0"/>
              <a:t>初階</a:t>
            </a:r>
            <a:endParaRPr lang="en-US" altLang="zh-TW" dirty="0" smtClean="0"/>
          </a:p>
          <a:p>
            <a:r>
              <a:rPr lang="zh-TW" altLang="en-US" dirty="0" smtClean="0"/>
              <a:t>介紹攝入毒化物、危險物與有害物可能產生之影響</a:t>
            </a:r>
            <a:endParaRPr lang="zh-TW" altLang="en-US" dirty="0"/>
          </a:p>
        </p:txBody>
      </p:sp>
    </p:spTree>
    <p:extLst>
      <p:ext uri="{BB962C8B-B14F-4D97-AF65-F5344CB8AC3E}">
        <p14:creationId xmlns:p14="http://schemas.microsoft.com/office/powerpoint/2010/main" val="2843777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初階</a:t>
            </a:r>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23</a:t>
            </a:fld>
            <a:endParaRPr lang="en-US" altLang="zh-TW"/>
          </a:p>
        </p:txBody>
      </p:sp>
    </p:spTree>
    <p:extLst>
      <p:ext uri="{BB962C8B-B14F-4D97-AF65-F5344CB8AC3E}">
        <p14:creationId xmlns:p14="http://schemas.microsoft.com/office/powerpoint/2010/main" val="2202368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初階</a:t>
            </a:r>
            <a:endParaRPr lang="en-US" altLang="zh-TW" dirty="0" smtClean="0"/>
          </a:p>
          <a:p>
            <a:r>
              <a:rPr lang="zh-TW" altLang="en-US" dirty="0" smtClean="0"/>
              <a:t>提供化學性危害之定義</a:t>
            </a:r>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5</a:t>
            </a:fld>
            <a:endParaRPr lang="en-US" altLang="zh-TW"/>
          </a:p>
        </p:txBody>
      </p:sp>
    </p:spTree>
    <p:extLst>
      <p:ext uri="{BB962C8B-B14F-4D97-AF65-F5344CB8AC3E}">
        <p14:creationId xmlns:p14="http://schemas.microsoft.com/office/powerpoint/2010/main" val="864349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中階</a:t>
            </a:r>
            <a:endParaRPr lang="en-US" altLang="zh-TW" dirty="0" smtClean="0"/>
          </a:p>
          <a:p>
            <a:r>
              <a:rPr lang="zh-TW" altLang="en-US" dirty="0" smtClean="0"/>
              <a:t>一般接觸途徑包括吸入、食入與皮膚接觸，靜脈注射屬於自願性</a:t>
            </a:r>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24</a:t>
            </a:fld>
            <a:endParaRPr lang="en-US" altLang="zh-TW"/>
          </a:p>
        </p:txBody>
      </p:sp>
    </p:spTree>
    <p:extLst>
      <p:ext uri="{BB962C8B-B14F-4D97-AF65-F5344CB8AC3E}">
        <p14:creationId xmlns:p14="http://schemas.microsoft.com/office/powerpoint/2010/main" val="3729252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高階</a:t>
            </a:r>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25</a:t>
            </a:fld>
            <a:endParaRPr lang="en-US" altLang="zh-TW"/>
          </a:p>
        </p:txBody>
      </p:sp>
    </p:spTree>
    <p:extLst>
      <p:ext uri="{BB962C8B-B14F-4D97-AF65-F5344CB8AC3E}">
        <p14:creationId xmlns:p14="http://schemas.microsoft.com/office/powerpoint/2010/main" val="3811607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高階</a:t>
            </a:r>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26</a:t>
            </a:fld>
            <a:endParaRPr lang="en-US" altLang="zh-TW"/>
          </a:p>
        </p:txBody>
      </p:sp>
    </p:spTree>
    <p:extLst>
      <p:ext uri="{BB962C8B-B14F-4D97-AF65-F5344CB8AC3E}">
        <p14:creationId xmlns:p14="http://schemas.microsoft.com/office/powerpoint/2010/main" val="2251462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高階</a:t>
            </a:r>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27</a:t>
            </a:fld>
            <a:endParaRPr lang="en-US" altLang="zh-TW"/>
          </a:p>
        </p:txBody>
      </p:sp>
    </p:spTree>
    <p:extLst>
      <p:ext uri="{BB962C8B-B14F-4D97-AF65-F5344CB8AC3E}">
        <p14:creationId xmlns:p14="http://schemas.microsoft.com/office/powerpoint/2010/main" val="3996079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8F99D0-506D-4E02-8F9E-4270F762ADC3}" type="slidenum">
              <a:rPr lang="en-US" altLang="zh-TW"/>
              <a:pPr/>
              <a:t>28</a:t>
            </a:fld>
            <a:endParaRPr lang="en-US" altLang="zh-TW"/>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r>
              <a:rPr lang="zh-TW" altLang="en-US" dirty="0" smtClean="0"/>
              <a:t>初階</a:t>
            </a:r>
            <a:endParaRPr lang="zh-TW" altLang="en-US" dirty="0"/>
          </a:p>
        </p:txBody>
      </p:sp>
    </p:spTree>
    <p:extLst>
      <p:ext uri="{BB962C8B-B14F-4D97-AF65-F5344CB8AC3E}">
        <p14:creationId xmlns:p14="http://schemas.microsoft.com/office/powerpoint/2010/main" val="3157395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初階</a:t>
            </a:r>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29</a:t>
            </a:fld>
            <a:endParaRPr lang="en-US" altLang="zh-TW"/>
          </a:p>
        </p:txBody>
      </p:sp>
    </p:spTree>
    <p:extLst>
      <p:ext uri="{BB962C8B-B14F-4D97-AF65-F5344CB8AC3E}">
        <p14:creationId xmlns:p14="http://schemas.microsoft.com/office/powerpoint/2010/main" val="3001135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B13FE-2F08-4260-991E-5BF0E24664BE}" type="slidenum">
              <a:rPr lang="en-US" altLang="zh-TW"/>
              <a:pPr/>
              <a:t>30</a:t>
            </a:fld>
            <a:endParaRPr lang="en-US" altLang="zh-TW"/>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r>
              <a:rPr lang="zh-TW" altLang="en-US" dirty="0" smtClean="0"/>
              <a:t>中階</a:t>
            </a:r>
            <a:endParaRPr lang="zh-TW" altLang="en-US" dirty="0"/>
          </a:p>
        </p:txBody>
      </p:sp>
    </p:spTree>
    <p:extLst>
      <p:ext uri="{BB962C8B-B14F-4D97-AF65-F5344CB8AC3E}">
        <p14:creationId xmlns:p14="http://schemas.microsoft.com/office/powerpoint/2010/main" val="1244993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圖像版面配置區 1"/>
          <p:cNvSpPr>
            <a:spLocks noGrp="1" noRot="1" noChangeAspect="1" noTextEdit="1"/>
          </p:cNvSpPr>
          <p:nvPr>
            <p:ph type="sldImg"/>
          </p:nvPr>
        </p:nvSpPr>
        <p:spPr>
          <a:ln/>
        </p:spPr>
      </p:sp>
      <p:sp>
        <p:nvSpPr>
          <p:cNvPr id="114691" name="備忘稿版面配置區 2"/>
          <p:cNvSpPr>
            <a:spLocks noGrp="1"/>
          </p:cNvSpPr>
          <p:nvPr>
            <p:ph type="body" idx="1"/>
          </p:nvPr>
        </p:nvSpPr>
        <p:spPr>
          <a:noFill/>
          <a:ln/>
        </p:spPr>
        <p:txBody>
          <a:bodyPr/>
          <a:lstStyle/>
          <a:p>
            <a:pPr>
              <a:lnSpc>
                <a:spcPct val="80000"/>
              </a:lnSpc>
            </a:pPr>
            <a:r>
              <a:rPr lang="zh-TW" altLang="en-US" sz="900" dirty="0" smtClean="0">
                <a:ea typeface="新細明體" charset="-120"/>
              </a:rPr>
              <a:t>中階</a:t>
            </a:r>
            <a:endParaRPr lang="en-US" altLang="zh-TW" sz="900" dirty="0" smtClean="0">
              <a:ea typeface="新細明體" charset="-120"/>
            </a:endParaRPr>
          </a:p>
          <a:p>
            <a:pPr>
              <a:lnSpc>
                <a:spcPct val="80000"/>
              </a:lnSpc>
            </a:pPr>
            <a:r>
              <a:rPr lang="zh-TW" altLang="en-US" sz="900" dirty="0" smtClean="0">
                <a:ea typeface="新細明體" charset="-120"/>
              </a:rPr>
              <a:t>重點提示</a:t>
            </a:r>
            <a:r>
              <a:rPr lang="en-US" altLang="zh-TW" sz="900" dirty="0" smtClean="0">
                <a:ea typeface="新細明體" charset="-120"/>
              </a:rPr>
              <a:t>:</a:t>
            </a:r>
          </a:p>
          <a:p>
            <a:pPr>
              <a:lnSpc>
                <a:spcPct val="80000"/>
              </a:lnSpc>
            </a:pPr>
            <a:r>
              <a:rPr lang="en-US" altLang="zh-TW" sz="900" dirty="0" smtClean="0">
                <a:ea typeface="新細明體" charset="-120"/>
              </a:rPr>
              <a:t>1.</a:t>
            </a:r>
            <a:r>
              <a:rPr lang="zh-TW" altLang="en-US" sz="900" dirty="0" smtClean="0">
                <a:ea typeface="新細明體" charset="-120"/>
              </a:rPr>
              <a:t>實驗室要有門禁與不能飲水飲食等等本張投影片與其他投影片敘述的事項，不僅是健康要求，是有法規依據的。</a:t>
            </a:r>
          </a:p>
          <a:p>
            <a:pPr>
              <a:lnSpc>
                <a:spcPct val="80000"/>
              </a:lnSpc>
            </a:pPr>
            <a:endParaRPr lang="en-US" altLang="zh-TW" sz="900" dirty="0" smtClean="0">
              <a:ea typeface="新細明體" charset="-120"/>
            </a:endParaRPr>
          </a:p>
          <a:p>
            <a:pPr>
              <a:lnSpc>
                <a:spcPct val="80000"/>
              </a:lnSpc>
            </a:pPr>
            <a:r>
              <a:rPr lang="zh-TW" altLang="en-US" sz="900" dirty="0" smtClean="0">
                <a:ea typeface="新細明體" charset="-120"/>
              </a:rPr>
              <a:t>補充說明</a:t>
            </a:r>
            <a:r>
              <a:rPr lang="en-US" altLang="zh-TW" sz="900" dirty="0" smtClean="0">
                <a:ea typeface="新細明體" charset="-120"/>
              </a:rPr>
              <a:t>:</a:t>
            </a:r>
          </a:p>
          <a:p>
            <a:pPr>
              <a:lnSpc>
                <a:spcPct val="80000"/>
              </a:lnSpc>
            </a:pPr>
            <a:r>
              <a:rPr lang="en-US" altLang="zh-TW" sz="900" dirty="0" smtClean="0">
                <a:ea typeface="新細明體" charset="-120"/>
              </a:rPr>
              <a:t>1.</a:t>
            </a:r>
            <a:r>
              <a:rPr lang="zh-TW" altLang="en-US" sz="900" dirty="0" smtClean="0">
                <a:ea typeface="新細明體" charset="-120"/>
              </a:rPr>
              <a:t>例</a:t>
            </a:r>
            <a:r>
              <a:rPr lang="en-US" altLang="zh-TW" sz="900" dirty="0" smtClean="0">
                <a:ea typeface="新細明體" charset="-120"/>
              </a:rPr>
              <a:t>.</a:t>
            </a:r>
            <a:r>
              <a:rPr lang="zh-TW" altLang="en-US" sz="900" dirty="0" smtClean="0">
                <a:ea typeface="新細明體" charset="-120"/>
              </a:rPr>
              <a:t>在使用三氯甲烷</a:t>
            </a:r>
            <a:r>
              <a:rPr lang="en-US" altLang="zh-TW" sz="900" dirty="0" smtClean="0">
                <a:ea typeface="新細明體" charset="-120"/>
              </a:rPr>
              <a:t>Chloroform)</a:t>
            </a:r>
            <a:r>
              <a:rPr lang="zh-TW" altLang="en-US" sz="900" dirty="0" smtClean="0">
                <a:ea typeface="新細明體" charset="-120"/>
              </a:rPr>
              <a:t>與硫化氫的場所，學生吃東西被勞檢單位抓到，要他不能吃還繼續吃</a:t>
            </a:r>
            <a:r>
              <a:rPr lang="en-US" altLang="zh-TW" sz="900" dirty="0" smtClean="0">
                <a:ea typeface="新細明體" charset="-120"/>
              </a:rPr>
              <a:t>(</a:t>
            </a:r>
            <a:r>
              <a:rPr lang="zh-TW" altLang="en-US" sz="900" dirty="0" smtClean="0">
                <a:ea typeface="新細明體" charset="-120"/>
              </a:rPr>
              <a:t>經通知限期改善而不如期改善</a:t>
            </a:r>
            <a:r>
              <a:rPr lang="en-US" altLang="zh-TW" sz="900" dirty="0" smtClean="0">
                <a:ea typeface="新細明體" charset="-120"/>
              </a:rPr>
              <a:t>)</a:t>
            </a:r>
            <a:r>
              <a:rPr lang="zh-TW" altLang="en-US" sz="900" dirty="0" smtClean="0">
                <a:ea typeface="新細明體" charset="-120"/>
              </a:rPr>
              <a:t>，處新台幣三萬元以上十五萬元以下罰鍰，當然，是罰雇主。</a:t>
            </a:r>
          </a:p>
          <a:p>
            <a:pPr>
              <a:lnSpc>
                <a:spcPct val="80000"/>
              </a:lnSpc>
            </a:pPr>
            <a:r>
              <a:rPr lang="en-US" altLang="zh-TW" sz="900" dirty="0" smtClean="0">
                <a:ea typeface="新細明體" charset="-120"/>
              </a:rPr>
              <a:t>2.</a:t>
            </a:r>
            <a:r>
              <a:rPr lang="zh-TW" altLang="en-US" sz="900" dirty="0" smtClean="0">
                <a:ea typeface="新細明體" charset="-120"/>
              </a:rPr>
              <a:t>同樣在上述場所，因學生吃東西而發生誤食死亡的職業災害，處三年以下有期徒刑、拘役或科或併科新台幣十五萬元以下罰金。同樣，是罰雇主。</a:t>
            </a:r>
          </a:p>
          <a:p>
            <a:pPr>
              <a:lnSpc>
                <a:spcPct val="80000"/>
              </a:lnSpc>
            </a:pPr>
            <a:r>
              <a:rPr lang="zh-TW" altLang="zh-TW" sz="900" dirty="0" smtClean="0">
                <a:ea typeface="新細明體" charset="-120"/>
              </a:rPr>
              <a:t>特定化學物質危害預防標準</a:t>
            </a:r>
            <a:r>
              <a:rPr lang="en-US" altLang="zh-TW" sz="900" dirty="0" smtClean="0">
                <a:ea typeface="新細明體" charset="-120"/>
              </a:rPr>
              <a:t>(97.07.31)</a:t>
            </a:r>
            <a:endParaRPr lang="zh-TW" altLang="zh-TW" sz="900" dirty="0" smtClean="0">
              <a:ea typeface="新細明體" charset="-120"/>
            </a:endParaRPr>
          </a:p>
          <a:p>
            <a:pPr>
              <a:lnSpc>
                <a:spcPct val="80000"/>
              </a:lnSpc>
            </a:pPr>
            <a:r>
              <a:rPr lang="zh-TW" altLang="zh-TW" sz="900" dirty="0" smtClean="0">
                <a:ea typeface="新細明體" charset="-120"/>
              </a:rPr>
              <a:t>第</a:t>
            </a:r>
            <a:r>
              <a:rPr lang="en-US" altLang="zh-TW" sz="900" dirty="0" smtClean="0">
                <a:ea typeface="新細明體" charset="-120"/>
              </a:rPr>
              <a:t> 40 </a:t>
            </a:r>
            <a:r>
              <a:rPr lang="zh-TW" altLang="zh-TW" sz="900" dirty="0" smtClean="0">
                <a:ea typeface="新細明體" charset="-120"/>
              </a:rPr>
              <a:t>條 　 雇主應禁止勞工在特定化學物質作業場所吸菸或飲食，且應將其意旨揭示於該作業場所之顯明易見之處。</a:t>
            </a:r>
          </a:p>
          <a:p>
            <a:pPr>
              <a:lnSpc>
                <a:spcPct val="80000"/>
              </a:lnSpc>
            </a:pPr>
            <a:endParaRPr lang="en-US" altLang="zh-TW" sz="900" dirty="0" smtClean="0">
              <a:ea typeface="新細明體" charset="-120"/>
            </a:endParaRPr>
          </a:p>
          <a:p>
            <a:pPr>
              <a:lnSpc>
                <a:spcPct val="80000"/>
              </a:lnSpc>
            </a:pPr>
            <a:r>
              <a:rPr lang="zh-TW" altLang="zh-TW" sz="900" dirty="0" smtClean="0">
                <a:ea typeface="新細明體" charset="-120"/>
              </a:rPr>
              <a:t>勞工安全衛生設施規則</a:t>
            </a:r>
            <a:r>
              <a:rPr lang="en-US" altLang="zh-TW" sz="900" dirty="0" smtClean="0">
                <a:ea typeface="新細明體" charset="-120"/>
              </a:rPr>
              <a:t>(98.10.13)</a:t>
            </a:r>
            <a:endParaRPr lang="zh-TW" altLang="zh-TW" sz="900" dirty="0" smtClean="0">
              <a:ea typeface="新細明體" charset="-120"/>
            </a:endParaRPr>
          </a:p>
          <a:p>
            <a:pPr>
              <a:lnSpc>
                <a:spcPct val="80000"/>
              </a:lnSpc>
            </a:pPr>
            <a:r>
              <a:rPr lang="zh-TW" altLang="zh-TW" sz="900" dirty="0" smtClean="0">
                <a:ea typeface="新細明體" charset="-120"/>
              </a:rPr>
              <a:t>第</a:t>
            </a:r>
            <a:r>
              <a:rPr lang="en-US" altLang="zh-TW" sz="900" dirty="0" smtClean="0">
                <a:ea typeface="新細明體" charset="-120"/>
              </a:rPr>
              <a:t> 299 </a:t>
            </a:r>
            <a:r>
              <a:rPr lang="zh-TW" altLang="zh-TW" sz="900" dirty="0" smtClean="0">
                <a:ea typeface="新細明體" charset="-120"/>
              </a:rPr>
              <a:t>條 　 雇主應於明顯易見之處所標明，並禁止非從事作業有關之人員進入下列工作場所：</a:t>
            </a:r>
          </a:p>
          <a:p>
            <a:pPr>
              <a:lnSpc>
                <a:spcPct val="80000"/>
              </a:lnSpc>
            </a:pPr>
            <a:r>
              <a:rPr lang="zh-TW" altLang="zh-TW" sz="900" dirty="0" smtClean="0">
                <a:ea typeface="新細明體" charset="-120"/>
              </a:rPr>
              <a:t>一、處置大量高熱物體或顯著濕熱之場所。</a:t>
            </a:r>
          </a:p>
          <a:p>
            <a:pPr>
              <a:lnSpc>
                <a:spcPct val="80000"/>
              </a:lnSpc>
            </a:pPr>
            <a:r>
              <a:rPr lang="zh-TW" altLang="zh-TW" sz="900" dirty="0" smtClean="0">
                <a:ea typeface="新細明體" charset="-120"/>
              </a:rPr>
              <a:t>二、處置大量低溫物體或顯著寒冷之場所。</a:t>
            </a:r>
          </a:p>
          <a:p>
            <a:pPr>
              <a:lnSpc>
                <a:spcPct val="80000"/>
              </a:lnSpc>
            </a:pPr>
            <a:r>
              <a:rPr lang="zh-TW" altLang="zh-TW" sz="900" dirty="0" smtClean="0">
                <a:ea typeface="新細明體" charset="-120"/>
              </a:rPr>
              <a:t>三、強烈微波、射頻波或雷射等非游離輻射之場所。</a:t>
            </a:r>
          </a:p>
          <a:p>
            <a:pPr>
              <a:lnSpc>
                <a:spcPct val="80000"/>
              </a:lnSpc>
            </a:pPr>
            <a:r>
              <a:rPr lang="zh-TW" altLang="zh-TW" sz="900" dirty="0" smtClean="0">
                <a:ea typeface="新細明體" charset="-120"/>
              </a:rPr>
              <a:t>四、氧氣濃度未滿百分之十八之場所。</a:t>
            </a:r>
          </a:p>
          <a:p>
            <a:pPr>
              <a:lnSpc>
                <a:spcPct val="80000"/>
              </a:lnSpc>
            </a:pPr>
            <a:r>
              <a:rPr lang="zh-TW" altLang="zh-TW" sz="900" dirty="0" smtClean="0">
                <a:ea typeface="新細明體" charset="-120"/>
              </a:rPr>
              <a:t>五、有害物超過容許濃度之場所。</a:t>
            </a:r>
          </a:p>
          <a:p>
            <a:pPr>
              <a:lnSpc>
                <a:spcPct val="80000"/>
              </a:lnSpc>
            </a:pPr>
            <a:r>
              <a:rPr lang="zh-TW" altLang="zh-TW" sz="900" dirty="0" smtClean="0">
                <a:ea typeface="新細明體" charset="-120"/>
              </a:rPr>
              <a:t>六、處置特殊有害物之場所。</a:t>
            </a:r>
          </a:p>
          <a:p>
            <a:pPr>
              <a:lnSpc>
                <a:spcPct val="80000"/>
              </a:lnSpc>
            </a:pPr>
            <a:r>
              <a:rPr lang="zh-TW" altLang="zh-TW" sz="900" dirty="0" smtClean="0">
                <a:ea typeface="新細明體" charset="-120"/>
              </a:rPr>
              <a:t>七、生物病原體顯著污染之場所。</a:t>
            </a:r>
          </a:p>
          <a:p>
            <a:pPr>
              <a:lnSpc>
                <a:spcPct val="80000"/>
              </a:lnSpc>
            </a:pPr>
            <a:r>
              <a:rPr lang="zh-TW" altLang="zh-TW" sz="900" dirty="0" smtClean="0">
                <a:ea typeface="新細明體" charset="-120"/>
              </a:rPr>
              <a:t>前項禁止進入之規定，對於緊急時並使用有效之防護具之有關人員不適用之。</a:t>
            </a:r>
          </a:p>
          <a:p>
            <a:pPr>
              <a:lnSpc>
                <a:spcPct val="80000"/>
              </a:lnSpc>
            </a:pPr>
            <a:endParaRPr lang="en-US" altLang="zh-TW" sz="900" dirty="0" smtClean="0">
              <a:ea typeface="新細明體" charset="-120"/>
            </a:endParaRPr>
          </a:p>
          <a:p>
            <a:pPr>
              <a:lnSpc>
                <a:spcPct val="80000"/>
              </a:lnSpc>
            </a:pPr>
            <a:r>
              <a:rPr lang="zh-TW" altLang="zh-TW" sz="900" dirty="0" smtClean="0">
                <a:ea typeface="新細明體" charset="-120"/>
              </a:rPr>
              <a:t>有機溶劑中毒預防規則</a:t>
            </a:r>
            <a:r>
              <a:rPr lang="en-US" altLang="zh-TW" sz="900" dirty="0" smtClean="0">
                <a:ea typeface="新細明體" charset="-120"/>
              </a:rPr>
              <a:t>(92.12.31)</a:t>
            </a:r>
            <a:endParaRPr lang="zh-TW" altLang="zh-TW" sz="900" dirty="0" smtClean="0">
              <a:ea typeface="新細明體" charset="-120"/>
            </a:endParaRPr>
          </a:p>
          <a:p>
            <a:pPr>
              <a:lnSpc>
                <a:spcPct val="80000"/>
              </a:lnSpc>
            </a:pPr>
            <a:r>
              <a:rPr lang="zh-TW" altLang="zh-TW" sz="900" dirty="0" smtClean="0">
                <a:ea typeface="新細明體" charset="-120"/>
              </a:rPr>
              <a:t>第</a:t>
            </a:r>
            <a:r>
              <a:rPr lang="en-US" altLang="zh-TW" sz="900" dirty="0" smtClean="0">
                <a:ea typeface="新細明體" charset="-120"/>
              </a:rPr>
              <a:t> 25 </a:t>
            </a:r>
            <a:r>
              <a:rPr lang="zh-TW" altLang="zh-TW" sz="900" dirty="0" smtClean="0">
                <a:ea typeface="新細明體" charset="-120"/>
              </a:rPr>
              <a:t>條 　 雇主於室內儲藏有機溶劑或其混存物時，</a:t>
            </a:r>
            <a:r>
              <a:rPr lang="en-US" altLang="zh-TW" sz="900" dirty="0" smtClean="0">
                <a:ea typeface="新細明體" charset="-120"/>
              </a:rPr>
              <a:t>……</a:t>
            </a:r>
            <a:r>
              <a:rPr lang="zh-TW" altLang="zh-TW" sz="900" dirty="0" smtClean="0">
                <a:ea typeface="新細明體" charset="-120"/>
              </a:rPr>
              <a:t>，該儲藏場所應依下列規定：</a:t>
            </a:r>
          </a:p>
          <a:p>
            <a:pPr>
              <a:lnSpc>
                <a:spcPct val="80000"/>
              </a:lnSpc>
            </a:pPr>
            <a:r>
              <a:rPr lang="zh-TW" altLang="zh-TW" sz="900" dirty="0" smtClean="0">
                <a:ea typeface="新細明體" charset="-120"/>
              </a:rPr>
              <a:t>一、防止與作業無關人員進入之措施。</a:t>
            </a:r>
          </a:p>
          <a:p>
            <a:pPr>
              <a:lnSpc>
                <a:spcPct val="80000"/>
              </a:lnSpc>
            </a:pPr>
            <a:r>
              <a:rPr lang="en-US" altLang="zh-TW" sz="900" dirty="0" smtClean="0">
                <a:ea typeface="新細明體" charset="-120"/>
              </a:rPr>
              <a:t>……</a:t>
            </a:r>
            <a:endParaRPr lang="zh-TW" altLang="zh-TW" sz="900" dirty="0" smtClean="0">
              <a:ea typeface="新細明體" charset="-120"/>
            </a:endParaRPr>
          </a:p>
          <a:p>
            <a:pPr>
              <a:lnSpc>
                <a:spcPct val="80000"/>
              </a:lnSpc>
            </a:pPr>
            <a:endParaRPr lang="zh-TW" altLang="en-US" sz="900" dirty="0" smtClean="0">
              <a:ea typeface="新細明體" charset="-120"/>
            </a:endParaRPr>
          </a:p>
        </p:txBody>
      </p:sp>
      <p:sp>
        <p:nvSpPr>
          <p:cNvPr id="114692" name="投影片編號版面配置區 3"/>
          <p:cNvSpPr>
            <a:spLocks noGrp="1"/>
          </p:cNvSpPr>
          <p:nvPr>
            <p:ph type="sldNum" sz="quarter" idx="5"/>
          </p:nvPr>
        </p:nvSpPr>
        <p:spPr>
          <a:noFill/>
        </p:spPr>
        <p:txBody>
          <a:bodyPr/>
          <a:lstStyle/>
          <a:p>
            <a:fld id="{BF661323-5471-4A91-A31D-958F888C811B}" type="slidenum">
              <a:rPr lang="zh-TW" altLang="en-US" smtClean="0">
                <a:ea typeface="新細明體" charset="-120"/>
              </a:rPr>
              <a:pPr/>
              <a:t>32</a:t>
            </a:fld>
            <a:endParaRPr lang="en-US" altLang="zh-TW" smtClean="0">
              <a:ea typeface="新細明體" charset="-120"/>
            </a:endParaRPr>
          </a:p>
        </p:txBody>
      </p:sp>
    </p:spTree>
    <p:extLst>
      <p:ext uri="{BB962C8B-B14F-4D97-AF65-F5344CB8AC3E}">
        <p14:creationId xmlns:p14="http://schemas.microsoft.com/office/powerpoint/2010/main" val="288249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r>
              <a:rPr lang="zh-TW" altLang="en-US" dirty="0" smtClean="0">
                <a:ea typeface="新細明體" charset="-120"/>
              </a:rPr>
              <a:t>中階</a:t>
            </a:r>
            <a:endParaRPr lang="en-US" altLang="zh-TW" dirty="0" smtClean="0">
              <a:ea typeface="新細明體" charset="-120"/>
            </a:endParaRPr>
          </a:p>
          <a:p>
            <a:r>
              <a:rPr lang="zh-TW" altLang="en-US" dirty="0" smtClean="0">
                <a:ea typeface="新細明體" charset="-120"/>
              </a:rPr>
              <a:t>補充說明</a:t>
            </a:r>
            <a:r>
              <a:rPr lang="en-US" altLang="zh-TW" dirty="0" smtClean="0">
                <a:ea typeface="新細明體" charset="-120"/>
              </a:rPr>
              <a:t>:</a:t>
            </a:r>
          </a:p>
          <a:p>
            <a:r>
              <a:rPr lang="zh-TW" altLang="zh-TW" dirty="0" smtClean="0">
                <a:ea typeface="新細明體" charset="-120"/>
              </a:rPr>
              <a:t>勞工安全衛生設施規則</a:t>
            </a:r>
            <a:r>
              <a:rPr lang="en-US" altLang="zh-TW" dirty="0" smtClean="0">
                <a:ea typeface="新細明體" charset="-120"/>
              </a:rPr>
              <a:t>(98.10.13)</a:t>
            </a:r>
            <a:endParaRPr lang="zh-TW" altLang="zh-TW" dirty="0" smtClean="0">
              <a:ea typeface="新細明體" charset="-120"/>
            </a:endParaRPr>
          </a:p>
          <a:p>
            <a:r>
              <a:rPr lang="zh-TW" altLang="zh-TW" dirty="0" smtClean="0">
                <a:ea typeface="新細明體" charset="-120"/>
              </a:rPr>
              <a:t>第</a:t>
            </a:r>
            <a:r>
              <a:rPr lang="en-US" altLang="zh-TW" dirty="0" smtClean="0">
                <a:ea typeface="新細明體" charset="-120"/>
              </a:rPr>
              <a:t> 21 </a:t>
            </a:r>
            <a:r>
              <a:rPr lang="zh-TW" altLang="zh-TW" dirty="0" smtClean="0">
                <a:ea typeface="新細明體" charset="-120"/>
              </a:rPr>
              <a:t>條 　 雇主對於勞工工作場所之通道、地板、階梯，應保持不致使勞工跌倒、滑倒、踩傷等之安全狀態，或採取必要之預防措施。</a:t>
            </a:r>
          </a:p>
          <a:p>
            <a:r>
              <a:rPr lang="zh-TW" altLang="zh-TW" dirty="0" smtClean="0">
                <a:ea typeface="新細明體" charset="-120"/>
              </a:rPr>
              <a:t>第</a:t>
            </a:r>
            <a:r>
              <a:rPr lang="en-US" altLang="zh-TW" dirty="0" smtClean="0">
                <a:ea typeface="新細明體" charset="-120"/>
              </a:rPr>
              <a:t> 22 </a:t>
            </a:r>
            <a:r>
              <a:rPr lang="zh-TW" altLang="zh-TW" dirty="0" smtClean="0">
                <a:ea typeface="新細明體" charset="-120"/>
              </a:rPr>
              <a:t>條 　 雇主應使勞工於機械、器具或設備之操作、修理、調整及其他工作過程中，有足夠之活動空間，不得因機械、器具或設備之原料或產品等置放致對勞工活動、避難、救難有不利因素。</a:t>
            </a:r>
          </a:p>
          <a:p>
            <a:r>
              <a:rPr lang="zh-TW" altLang="zh-TW" dirty="0" smtClean="0">
                <a:ea typeface="新細明體" charset="-120"/>
              </a:rPr>
              <a:t>雇主使勞工從事前項作業，有接觸機械、器具或設備之高溫熱表面引起灼燙傷之虞時，應設置警示標誌、適當之隔熱等必要之安全設施。</a:t>
            </a:r>
          </a:p>
          <a:p>
            <a:r>
              <a:rPr lang="zh-TW" altLang="zh-TW" dirty="0" smtClean="0">
                <a:ea typeface="新細明體" charset="-120"/>
              </a:rPr>
              <a:t>第</a:t>
            </a:r>
            <a:r>
              <a:rPr lang="en-US" altLang="zh-TW" dirty="0" smtClean="0">
                <a:ea typeface="新細明體" charset="-120"/>
              </a:rPr>
              <a:t> 31 </a:t>
            </a:r>
            <a:r>
              <a:rPr lang="zh-TW" altLang="zh-TW" dirty="0" smtClean="0">
                <a:ea typeface="新細明體" charset="-120"/>
              </a:rPr>
              <a:t>條 　 雇主對於室內工作場所，應依下列規定設置足夠勞工使用之通道：</a:t>
            </a:r>
          </a:p>
          <a:p>
            <a:r>
              <a:rPr lang="zh-TW" altLang="zh-TW" dirty="0" smtClean="0">
                <a:ea typeface="新細明體" charset="-120"/>
              </a:rPr>
              <a:t>一、應有適應其用途之寬度，其主要人行道不得小於一公尺。</a:t>
            </a:r>
          </a:p>
          <a:p>
            <a:r>
              <a:rPr lang="zh-TW" altLang="zh-TW" dirty="0" smtClean="0">
                <a:ea typeface="新細明體" charset="-120"/>
              </a:rPr>
              <a:t>二、各機械間或其他設備間通道不得小於八十公分。</a:t>
            </a:r>
          </a:p>
          <a:p>
            <a:r>
              <a:rPr lang="zh-TW" altLang="zh-TW" dirty="0" smtClean="0">
                <a:ea typeface="新細明體" charset="-120"/>
              </a:rPr>
              <a:t>三、自路面起算二公尺高度之範圍內，不得有障礙物。但因工作之必要，經採防護措施者，不在此限。</a:t>
            </a:r>
          </a:p>
          <a:p>
            <a:r>
              <a:rPr lang="zh-TW" altLang="zh-TW" dirty="0" smtClean="0">
                <a:ea typeface="新細明體" charset="-120"/>
              </a:rPr>
              <a:t>四、主要人行道及有關安全門、安全梯應有明顯標示。</a:t>
            </a:r>
          </a:p>
          <a:p>
            <a:r>
              <a:rPr lang="zh-TW" altLang="zh-TW" dirty="0" smtClean="0">
                <a:ea typeface="新細明體" charset="-120"/>
              </a:rPr>
              <a:t>勞工安全衛生設施規則</a:t>
            </a:r>
            <a:r>
              <a:rPr lang="en-US" altLang="zh-TW" dirty="0" smtClean="0">
                <a:ea typeface="新細明體" charset="-120"/>
              </a:rPr>
              <a:t>981013</a:t>
            </a:r>
            <a:endParaRPr lang="zh-TW" altLang="zh-TW" dirty="0" smtClean="0">
              <a:ea typeface="新細明體" charset="-120"/>
            </a:endParaRPr>
          </a:p>
          <a:p>
            <a:r>
              <a:rPr lang="zh-TW" altLang="zh-TW" dirty="0" smtClean="0">
                <a:ea typeface="新細明體" charset="-120"/>
              </a:rPr>
              <a:t>第</a:t>
            </a:r>
            <a:r>
              <a:rPr lang="en-US" altLang="zh-TW" dirty="0" smtClean="0">
                <a:ea typeface="新細明體" charset="-120"/>
              </a:rPr>
              <a:t> 309 </a:t>
            </a:r>
            <a:r>
              <a:rPr lang="zh-TW" altLang="zh-TW" dirty="0" smtClean="0">
                <a:ea typeface="新細明體" charset="-120"/>
              </a:rPr>
              <a:t>條 　 雇主對於勞工經常作業之室內作業場所，除設備及自地面算起高度超過四</a:t>
            </a:r>
          </a:p>
          <a:p>
            <a:r>
              <a:rPr lang="zh-TW" altLang="zh-TW" dirty="0" smtClean="0">
                <a:ea typeface="新細明體" charset="-120"/>
              </a:rPr>
              <a:t>公尺以上之空間不計外，</a:t>
            </a:r>
            <a:r>
              <a:rPr lang="zh-TW" altLang="zh-TW" b="1" dirty="0" smtClean="0">
                <a:ea typeface="新細明體" charset="-120"/>
              </a:rPr>
              <a:t>每一勞工原則上應有十立方公尺以上之空間。</a:t>
            </a:r>
            <a:endParaRPr lang="zh-TW" altLang="zh-TW" dirty="0" smtClean="0">
              <a:ea typeface="新細明體" charset="-120"/>
            </a:endParaRPr>
          </a:p>
          <a:p>
            <a:endParaRPr kumimoji="0" lang="en-US" altLang="zh-TW" dirty="0" smtClean="0">
              <a:ea typeface="新細明體" charset="-120"/>
            </a:endParaRPr>
          </a:p>
          <a:p>
            <a:r>
              <a:rPr lang="zh-TW" altLang="zh-TW" dirty="0" smtClean="0">
                <a:ea typeface="新細明體" charset="-120"/>
              </a:rPr>
              <a:t>勞工安全衛生設施規則</a:t>
            </a:r>
            <a:r>
              <a:rPr lang="en-US" altLang="zh-TW" dirty="0" smtClean="0">
                <a:ea typeface="新細明體" charset="-120"/>
              </a:rPr>
              <a:t>(98.10.13)</a:t>
            </a:r>
            <a:endParaRPr lang="zh-TW" altLang="zh-TW" dirty="0" smtClean="0">
              <a:ea typeface="新細明體" charset="-120"/>
            </a:endParaRPr>
          </a:p>
          <a:p>
            <a:r>
              <a:rPr lang="zh-TW" altLang="zh-TW" dirty="0" smtClean="0">
                <a:ea typeface="新細明體" charset="-120"/>
              </a:rPr>
              <a:t>第</a:t>
            </a:r>
            <a:r>
              <a:rPr lang="en-US" altLang="zh-TW" dirty="0" smtClean="0">
                <a:ea typeface="新細明體" charset="-120"/>
              </a:rPr>
              <a:t> 27 </a:t>
            </a:r>
            <a:r>
              <a:rPr lang="zh-TW" altLang="zh-TW" dirty="0" smtClean="0">
                <a:ea typeface="新細明體" charset="-120"/>
              </a:rPr>
              <a:t>條 　 雇主設置之安全門及安全梯於勞工工作期間內不得上鎖，其通道不得堆置物品。</a:t>
            </a:r>
          </a:p>
          <a:p>
            <a:r>
              <a:rPr lang="zh-TW" altLang="zh-TW" dirty="0" smtClean="0">
                <a:ea typeface="新細明體" charset="-120"/>
              </a:rPr>
              <a:t>第</a:t>
            </a:r>
            <a:r>
              <a:rPr lang="en-US" altLang="zh-TW" dirty="0" smtClean="0">
                <a:ea typeface="新細明體" charset="-120"/>
              </a:rPr>
              <a:t> 34 </a:t>
            </a:r>
            <a:r>
              <a:rPr lang="zh-TW" altLang="zh-TW" dirty="0" smtClean="0">
                <a:ea typeface="新細明體" charset="-120"/>
              </a:rPr>
              <a:t>條 　 雇主對不經常使用之緊急避難用出口、通道或避難器具，應標示其目的，且維持隨時能應用之狀態。</a:t>
            </a:r>
          </a:p>
          <a:p>
            <a:r>
              <a:rPr lang="zh-TW" altLang="zh-TW" dirty="0" smtClean="0">
                <a:ea typeface="新細明體" charset="-120"/>
              </a:rPr>
              <a:t>設置於前項出口或通道之門，應為外開式。</a:t>
            </a:r>
          </a:p>
          <a:p>
            <a:endParaRPr kumimoji="0" lang="en-US" altLang="zh-TW" dirty="0" smtClean="0">
              <a:ea typeface="新細明體" charset="-120"/>
            </a:endParaRPr>
          </a:p>
          <a:p>
            <a:endParaRPr kumimoji="0" lang="en-US" altLang="zh-TW" dirty="0" smtClean="0">
              <a:ea typeface="新細明體" charset="-120"/>
            </a:endParaRPr>
          </a:p>
          <a:p>
            <a:r>
              <a:rPr kumimoji="0" lang="zh-TW" altLang="en-US" dirty="0" smtClean="0">
                <a:ea typeface="新細明體" charset="-120"/>
              </a:rPr>
              <a:t>鋼瓶及設備的固定：目前實驗室雖然已將大多數的鋼瓶加以固定，但許多建築物的隔間牆只是輕隔間，牆面以石膏板為主，沒有足夠的強度固定鋼瓶架，釘於牆面之固定釘可能會被拉出， 需多點固定或另設鋼鐵架台以確保安全。至於儀器設備則可在桌邊加凸緣，或以固定式角架加以固定。</a:t>
            </a:r>
          </a:p>
          <a:p>
            <a:endParaRPr kumimoji="0" lang="zh-TW" altLang="en-US" dirty="0" smtClean="0">
              <a:ea typeface="新細明體" charset="-120"/>
            </a:endParaRPr>
          </a:p>
          <a:p>
            <a:r>
              <a:rPr kumimoji="0" lang="zh-TW" altLang="en-US" dirty="0" smtClean="0">
                <a:ea typeface="新細明體" charset="-120"/>
              </a:rPr>
              <a:t>部份資料來源</a:t>
            </a:r>
            <a:r>
              <a:rPr kumimoji="0" lang="en-US" altLang="zh-TW" dirty="0" smtClean="0">
                <a:ea typeface="新細明體" charset="-120"/>
              </a:rPr>
              <a:t>:</a:t>
            </a:r>
            <a:r>
              <a:rPr kumimoji="0" lang="zh-TW" altLang="en-US" dirty="0" smtClean="0">
                <a:ea typeface="新細明體" charset="-120"/>
              </a:rPr>
              <a:t>台灣大學緊急應變計畫</a:t>
            </a:r>
          </a:p>
          <a:p>
            <a:endParaRPr lang="zh-TW" altLang="en-US" dirty="0" smtClean="0">
              <a:ea typeface="新細明體" charset="-120"/>
            </a:endParaRPr>
          </a:p>
        </p:txBody>
      </p:sp>
    </p:spTree>
    <p:extLst>
      <p:ext uri="{BB962C8B-B14F-4D97-AF65-F5344CB8AC3E}">
        <p14:creationId xmlns:p14="http://schemas.microsoft.com/office/powerpoint/2010/main" val="945538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投影片圖像版面配置區 1"/>
          <p:cNvSpPr>
            <a:spLocks noGrp="1" noRot="1" noChangeAspect="1" noTextEdit="1"/>
          </p:cNvSpPr>
          <p:nvPr>
            <p:ph type="sldImg"/>
          </p:nvPr>
        </p:nvSpPr>
        <p:spPr>
          <a:ln/>
        </p:spPr>
      </p:sp>
      <p:sp>
        <p:nvSpPr>
          <p:cNvPr id="116739" name="備忘稿版面配置區 2"/>
          <p:cNvSpPr>
            <a:spLocks noGrp="1"/>
          </p:cNvSpPr>
          <p:nvPr>
            <p:ph type="body" idx="1"/>
          </p:nvPr>
        </p:nvSpPr>
        <p:spPr>
          <a:noFill/>
          <a:ln/>
        </p:spPr>
        <p:txBody>
          <a:bodyPr/>
          <a:lstStyle/>
          <a:p>
            <a:pPr>
              <a:lnSpc>
                <a:spcPct val="80000"/>
              </a:lnSpc>
            </a:pPr>
            <a:r>
              <a:rPr lang="zh-TW" altLang="en-US" sz="1100" dirty="0" smtClean="0">
                <a:ea typeface="新細明體" charset="-120"/>
              </a:rPr>
              <a:t>高階</a:t>
            </a:r>
            <a:endParaRPr lang="en-US" altLang="zh-TW" sz="1100" dirty="0" smtClean="0">
              <a:ea typeface="新細明體" charset="-120"/>
            </a:endParaRPr>
          </a:p>
          <a:p>
            <a:pPr>
              <a:lnSpc>
                <a:spcPct val="80000"/>
              </a:lnSpc>
            </a:pPr>
            <a:r>
              <a:rPr lang="zh-TW" altLang="en-US" sz="1100" dirty="0" smtClean="0">
                <a:ea typeface="新細明體" charset="-120"/>
              </a:rPr>
              <a:t>重點提示</a:t>
            </a:r>
            <a:r>
              <a:rPr lang="en-US" altLang="zh-TW" sz="1100" dirty="0" smtClean="0">
                <a:ea typeface="新細明體" charset="-120"/>
              </a:rPr>
              <a:t>:</a:t>
            </a:r>
          </a:p>
          <a:p>
            <a:pPr>
              <a:lnSpc>
                <a:spcPct val="80000"/>
              </a:lnSpc>
            </a:pPr>
            <a:r>
              <a:rPr lang="en-US" altLang="zh-TW" sz="1100" dirty="0" smtClean="0">
                <a:ea typeface="新細明體" charset="-120"/>
              </a:rPr>
              <a:t>1.</a:t>
            </a:r>
            <a:r>
              <a:rPr lang="zh-TW" altLang="en-US" sz="1100" dirty="0" smtClean="0">
                <a:ea typeface="新細明體" charset="-120"/>
              </a:rPr>
              <a:t>根據第</a:t>
            </a:r>
            <a:r>
              <a:rPr lang="en-US" altLang="zh-TW" sz="1100" dirty="0" smtClean="0">
                <a:ea typeface="新細明體" charset="-120"/>
              </a:rPr>
              <a:t>2</a:t>
            </a:r>
            <a:r>
              <a:rPr lang="zh-TW" altLang="en-US" sz="1100" dirty="0" smtClean="0">
                <a:ea typeface="新細明體" charset="-120"/>
              </a:rPr>
              <a:t>項，</a:t>
            </a:r>
            <a:r>
              <a:rPr lang="zh-TW" altLang="en-US" dirty="0" smtClean="0">
                <a:ea typeface="新細明體" charset="-120"/>
              </a:rPr>
              <a:t>實驗室不可以塞滿器材設備</a:t>
            </a:r>
            <a:endParaRPr lang="en-US" altLang="zh-TW" sz="1100" dirty="0" smtClean="0">
              <a:ea typeface="新細明體" charset="-120"/>
            </a:endParaRPr>
          </a:p>
          <a:p>
            <a:pPr>
              <a:lnSpc>
                <a:spcPct val="80000"/>
              </a:lnSpc>
            </a:pPr>
            <a:r>
              <a:rPr lang="en-US" altLang="zh-TW" sz="1100" dirty="0" smtClean="0">
                <a:ea typeface="新細明體" charset="-120"/>
              </a:rPr>
              <a:t>2.</a:t>
            </a:r>
            <a:r>
              <a:rPr lang="zh-TW" altLang="en-US" sz="1100" dirty="0" smtClean="0">
                <a:ea typeface="新細明體" charset="-120"/>
              </a:rPr>
              <a:t>第</a:t>
            </a:r>
            <a:r>
              <a:rPr lang="en-US" altLang="zh-TW" sz="1100" dirty="0" smtClean="0">
                <a:ea typeface="新細明體" charset="-120"/>
              </a:rPr>
              <a:t>3</a:t>
            </a:r>
            <a:r>
              <a:rPr lang="zh-TW" altLang="en-US" sz="1100" dirty="0" smtClean="0">
                <a:ea typeface="新細明體" charset="-120"/>
              </a:rPr>
              <a:t>項的洩露設備，</a:t>
            </a:r>
            <a:r>
              <a:rPr lang="zh-TW" altLang="en-US" dirty="0" smtClean="0">
                <a:ea typeface="新細明體" charset="-120"/>
              </a:rPr>
              <a:t>例如吸收劑等，要確認性質適合實驗室的化學品，雖然大多數吸收劑都是通用型，但還是有某些化學品須選用特別的吸收劑，或是有某類特別針對性的吸收劑，另外還要注意吸收劑的保存期限。</a:t>
            </a:r>
          </a:p>
          <a:p>
            <a:pPr>
              <a:lnSpc>
                <a:spcPct val="80000"/>
              </a:lnSpc>
            </a:pPr>
            <a:r>
              <a:rPr lang="en-US" altLang="zh-TW" dirty="0" smtClean="0">
                <a:ea typeface="新細明體" charset="-120"/>
              </a:rPr>
              <a:t>3.</a:t>
            </a:r>
            <a:r>
              <a:rPr lang="zh-TW" altLang="en-US" dirty="0" smtClean="0">
                <a:ea typeface="新細明體" charset="-120"/>
              </a:rPr>
              <a:t>開封後的吸收劑如果瓶蓋沒蓋緊，很容易就受潮失效</a:t>
            </a:r>
          </a:p>
          <a:p>
            <a:pPr>
              <a:lnSpc>
                <a:spcPct val="80000"/>
              </a:lnSpc>
            </a:pPr>
            <a:endParaRPr lang="zh-TW" altLang="en-US" dirty="0" smtClean="0">
              <a:ea typeface="新細明體" charset="-120"/>
            </a:endParaRPr>
          </a:p>
          <a:p>
            <a:pPr>
              <a:lnSpc>
                <a:spcPct val="80000"/>
              </a:lnSpc>
            </a:pPr>
            <a:r>
              <a:rPr lang="zh-TW" altLang="en-US" dirty="0" smtClean="0">
                <a:ea typeface="新細明體" charset="-120"/>
              </a:rPr>
              <a:t>補充說明</a:t>
            </a:r>
            <a:r>
              <a:rPr lang="en-US" altLang="zh-TW" dirty="0" smtClean="0">
                <a:ea typeface="新細明體" charset="-120"/>
              </a:rPr>
              <a:t>:</a:t>
            </a:r>
            <a:endParaRPr lang="en-US" altLang="zh-TW" sz="1100" dirty="0" smtClean="0">
              <a:ea typeface="新細明體" charset="-120"/>
            </a:endParaRPr>
          </a:p>
          <a:p>
            <a:pPr>
              <a:lnSpc>
                <a:spcPct val="80000"/>
              </a:lnSpc>
            </a:pPr>
            <a:r>
              <a:rPr lang="zh-TW" altLang="en-US" sz="1100" dirty="0" smtClean="0">
                <a:ea typeface="新細明體" charset="-120"/>
              </a:rPr>
              <a:t>勞工安全衛生設施規則</a:t>
            </a:r>
            <a:r>
              <a:rPr lang="en-US" altLang="zh-TW" sz="1100" dirty="0" smtClean="0">
                <a:ea typeface="新細明體" charset="-120"/>
              </a:rPr>
              <a:t>(98.10.13)</a:t>
            </a:r>
          </a:p>
          <a:p>
            <a:pPr>
              <a:lnSpc>
                <a:spcPct val="80000"/>
              </a:lnSpc>
            </a:pPr>
            <a:r>
              <a:rPr lang="zh-TW" altLang="en-US" sz="1100" dirty="0" smtClean="0">
                <a:ea typeface="新細明體" charset="-120"/>
              </a:rPr>
              <a:t>第 </a:t>
            </a:r>
            <a:r>
              <a:rPr lang="en-US" altLang="zh-TW" sz="1100" dirty="0" smtClean="0">
                <a:ea typeface="新細明體" charset="-120"/>
              </a:rPr>
              <a:t>21 </a:t>
            </a:r>
            <a:r>
              <a:rPr lang="zh-TW" altLang="en-US" sz="1100" dirty="0" smtClean="0">
                <a:ea typeface="新細明體" charset="-120"/>
              </a:rPr>
              <a:t>條 　 雇主對於勞工工作場所之通道、地板、階梯，應保持不致使勞工跌倒、滑倒、踩傷等之安全狀態，或採取必要之預防措施。</a:t>
            </a:r>
          </a:p>
          <a:p>
            <a:pPr>
              <a:lnSpc>
                <a:spcPct val="80000"/>
              </a:lnSpc>
            </a:pPr>
            <a:r>
              <a:rPr lang="zh-TW" altLang="en-US" sz="1100" dirty="0" smtClean="0">
                <a:ea typeface="新細明體" charset="-120"/>
              </a:rPr>
              <a:t>第 </a:t>
            </a:r>
            <a:r>
              <a:rPr lang="en-US" altLang="zh-TW" sz="1100" dirty="0" smtClean="0">
                <a:ea typeface="新細明體" charset="-120"/>
              </a:rPr>
              <a:t>22 </a:t>
            </a:r>
            <a:r>
              <a:rPr lang="zh-TW" altLang="en-US" sz="1100" dirty="0" smtClean="0">
                <a:ea typeface="新細明體" charset="-120"/>
              </a:rPr>
              <a:t>條 　 雇主應使勞工於機械、器具或設備之操作、修理、調整及其他工作過程中，有足夠之活動空間，不得因機械、器具或設備之原料或產品等置放致對勞工活動、避難、救難有不利因素。</a:t>
            </a:r>
          </a:p>
          <a:p>
            <a:pPr>
              <a:lnSpc>
                <a:spcPct val="80000"/>
              </a:lnSpc>
            </a:pPr>
            <a:r>
              <a:rPr lang="zh-TW" altLang="en-US" sz="1100" dirty="0" smtClean="0">
                <a:ea typeface="新細明體" charset="-120"/>
              </a:rPr>
              <a:t>雇主使勞工從事前項作業，有接觸機械、器具或設備之高溫熱表面引起灼燙傷之虞時，應設置警示標誌、適當之隔熱等必要之安全設施。</a:t>
            </a:r>
          </a:p>
          <a:p>
            <a:pPr>
              <a:lnSpc>
                <a:spcPct val="80000"/>
              </a:lnSpc>
            </a:pPr>
            <a:r>
              <a:rPr lang="zh-TW" altLang="en-US" sz="1100" dirty="0" smtClean="0">
                <a:ea typeface="新細明體" charset="-120"/>
              </a:rPr>
              <a:t>第 </a:t>
            </a:r>
            <a:r>
              <a:rPr lang="en-US" altLang="zh-TW" sz="1100" dirty="0" smtClean="0">
                <a:ea typeface="新細明體" charset="-120"/>
              </a:rPr>
              <a:t>31 </a:t>
            </a:r>
            <a:r>
              <a:rPr lang="zh-TW" altLang="en-US" sz="1100" dirty="0" smtClean="0">
                <a:ea typeface="新細明體" charset="-120"/>
              </a:rPr>
              <a:t>條 　 雇主對於室內工作場所，應依下列規定設置足夠勞工使用之通道：</a:t>
            </a:r>
          </a:p>
          <a:p>
            <a:pPr>
              <a:lnSpc>
                <a:spcPct val="80000"/>
              </a:lnSpc>
            </a:pPr>
            <a:r>
              <a:rPr lang="zh-TW" altLang="en-US" sz="1100" dirty="0" smtClean="0">
                <a:ea typeface="新細明體" charset="-120"/>
              </a:rPr>
              <a:t>一、應有適應其用途之寬度，其主要人行道不得小於一公尺。</a:t>
            </a:r>
          </a:p>
          <a:p>
            <a:pPr>
              <a:lnSpc>
                <a:spcPct val="80000"/>
              </a:lnSpc>
            </a:pPr>
            <a:r>
              <a:rPr lang="zh-TW" altLang="en-US" sz="1100" dirty="0" smtClean="0">
                <a:ea typeface="新細明體" charset="-120"/>
              </a:rPr>
              <a:t>二、各機械間或其他設備間通道不得小於八十公分。</a:t>
            </a:r>
          </a:p>
          <a:p>
            <a:pPr>
              <a:lnSpc>
                <a:spcPct val="80000"/>
              </a:lnSpc>
            </a:pPr>
            <a:r>
              <a:rPr lang="zh-TW" altLang="en-US" sz="1100" dirty="0" smtClean="0">
                <a:ea typeface="新細明體" charset="-120"/>
              </a:rPr>
              <a:t>三、自路面起算二公尺高度之範圍內，不得有障礙物。但因工作之必要，經採防護措施者，不在此限。</a:t>
            </a:r>
          </a:p>
          <a:p>
            <a:pPr>
              <a:lnSpc>
                <a:spcPct val="80000"/>
              </a:lnSpc>
            </a:pPr>
            <a:r>
              <a:rPr lang="zh-TW" altLang="en-US" sz="1100" dirty="0" smtClean="0">
                <a:ea typeface="新細明體" charset="-120"/>
              </a:rPr>
              <a:t>四、主要人行道及有關安全門、安全梯應有明顯標示。</a:t>
            </a:r>
          </a:p>
          <a:p>
            <a:pPr>
              <a:lnSpc>
                <a:spcPct val="80000"/>
              </a:lnSpc>
            </a:pPr>
            <a:r>
              <a:rPr lang="zh-TW" altLang="en-US" sz="1100" dirty="0" smtClean="0">
                <a:ea typeface="新細明體" charset="-120"/>
              </a:rPr>
              <a:t>勞工安全衛生設施規則</a:t>
            </a:r>
            <a:r>
              <a:rPr lang="en-US" altLang="zh-TW" sz="1100" dirty="0" smtClean="0">
                <a:ea typeface="新細明體" charset="-120"/>
              </a:rPr>
              <a:t>(98.10.13)</a:t>
            </a:r>
          </a:p>
          <a:p>
            <a:pPr>
              <a:lnSpc>
                <a:spcPct val="80000"/>
              </a:lnSpc>
            </a:pPr>
            <a:r>
              <a:rPr lang="zh-TW" altLang="en-US" sz="1100" dirty="0" smtClean="0">
                <a:ea typeface="新細明體" charset="-120"/>
              </a:rPr>
              <a:t>第 </a:t>
            </a:r>
            <a:r>
              <a:rPr lang="en-US" altLang="zh-TW" sz="1100" dirty="0" smtClean="0">
                <a:ea typeface="新細明體" charset="-120"/>
              </a:rPr>
              <a:t>309 </a:t>
            </a:r>
            <a:r>
              <a:rPr lang="zh-TW" altLang="en-US" sz="1100" dirty="0" smtClean="0">
                <a:ea typeface="新細明體" charset="-120"/>
              </a:rPr>
              <a:t>條 　 雇主對於勞工經常作業之室內作業場所，除設備及自地面算起高度超過四</a:t>
            </a:r>
          </a:p>
          <a:p>
            <a:pPr>
              <a:lnSpc>
                <a:spcPct val="80000"/>
              </a:lnSpc>
            </a:pPr>
            <a:r>
              <a:rPr lang="zh-TW" altLang="en-US" sz="1100" dirty="0" smtClean="0">
                <a:ea typeface="新細明體" charset="-120"/>
              </a:rPr>
              <a:t>公尺以上之空間不計外，每一勞工原則上應有十立方公尺以上之空間。</a:t>
            </a:r>
            <a:endParaRPr lang="en-US" altLang="zh-TW" sz="1100" dirty="0" smtClean="0">
              <a:ea typeface="新細明體" charset="-120"/>
            </a:endParaRPr>
          </a:p>
          <a:p>
            <a:pPr>
              <a:lnSpc>
                <a:spcPct val="80000"/>
              </a:lnSpc>
            </a:pPr>
            <a:endParaRPr lang="en-US" altLang="zh-TW" sz="1100" dirty="0" smtClean="0">
              <a:ea typeface="新細明體" charset="-120"/>
            </a:endParaRPr>
          </a:p>
        </p:txBody>
      </p:sp>
      <p:sp>
        <p:nvSpPr>
          <p:cNvPr id="116740" name="投影片編號版面配置區 3"/>
          <p:cNvSpPr>
            <a:spLocks noGrp="1"/>
          </p:cNvSpPr>
          <p:nvPr>
            <p:ph type="sldNum" sz="quarter" idx="5"/>
          </p:nvPr>
        </p:nvSpPr>
        <p:spPr>
          <a:noFill/>
        </p:spPr>
        <p:txBody>
          <a:bodyPr/>
          <a:lstStyle/>
          <a:p>
            <a:fld id="{29614837-456F-4654-9B2D-926081AA4126}" type="slidenum">
              <a:rPr lang="zh-TW" altLang="en-US" smtClean="0">
                <a:ea typeface="新細明體" charset="-120"/>
              </a:rPr>
              <a:pPr/>
              <a:t>34</a:t>
            </a:fld>
            <a:endParaRPr lang="en-US" altLang="zh-TW" smtClean="0">
              <a:ea typeface="新細明體" charset="-120"/>
            </a:endParaRPr>
          </a:p>
        </p:txBody>
      </p:sp>
    </p:spTree>
    <p:extLst>
      <p:ext uri="{BB962C8B-B14F-4D97-AF65-F5344CB8AC3E}">
        <p14:creationId xmlns:p14="http://schemas.microsoft.com/office/powerpoint/2010/main" val="3565533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初階</a:t>
            </a:r>
            <a:endParaRPr lang="en-US" altLang="zh-TW" dirty="0" smtClean="0"/>
          </a:p>
          <a:p>
            <a:r>
              <a:rPr lang="zh-TW" altLang="en-US" dirty="0" smtClean="0"/>
              <a:t>說明毒化物、危險物與有害物管理須注意事項</a:t>
            </a:r>
            <a:endParaRPr lang="en-US" altLang="zh-TW" dirty="0" smtClean="0"/>
          </a:p>
          <a:p>
            <a:pPr marL="171450" indent="-171450">
              <a:buFont typeface="Arial" panose="020B0604020202020204" pitchFamily="34" charset="0"/>
              <a:buChar char="•"/>
            </a:pPr>
            <a:r>
              <a:rPr lang="zh-TW" altLang="en-US" dirty="0" smtClean="0"/>
              <a:t>毒性化學物質透過環保署「毒性化學物質管理法」列表管制毒性化學物質，所有列管物質需依法令規定申請許可並定期申報</a:t>
            </a:r>
            <a:endParaRPr lang="en-US" altLang="zh-TW" dirty="0" smtClean="0"/>
          </a:p>
          <a:p>
            <a:pPr marL="171450" indent="-171450">
              <a:buFont typeface="Arial" panose="020B0604020202020204" pitchFamily="34" charset="0"/>
              <a:buChar char="•"/>
            </a:pPr>
            <a:r>
              <a:rPr lang="zh-TW" altLang="en-US" dirty="0" smtClean="0"/>
              <a:t>危害性化學品包括「危險物」及「有害物」，依勞動部公告的「危害性化學品標示及通識規則」標示危害特性及管理預防危害。</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6</a:t>
            </a:fld>
            <a:endParaRPr lang="en-US" altLang="zh-TW"/>
          </a:p>
        </p:txBody>
      </p:sp>
    </p:spTree>
    <p:extLst>
      <p:ext uri="{BB962C8B-B14F-4D97-AF65-F5344CB8AC3E}">
        <p14:creationId xmlns:p14="http://schemas.microsoft.com/office/powerpoint/2010/main" val="2095111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F36EF29-75D0-4F14-8C79-A9FAB6EBEBAB}" type="slidenum">
              <a:rPr lang="en-US" altLang="zh-TW" smtClean="0"/>
              <a:pPr/>
              <a:t>35</a:t>
            </a:fld>
            <a:endParaRPr lang="en-US" altLang="zh-TW"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TW" altLang="en-US" dirty="0" smtClean="0"/>
              <a:t>高階</a:t>
            </a:r>
            <a:endParaRPr lang="en-US" altLang="zh-TW" dirty="0" smtClean="0"/>
          </a:p>
        </p:txBody>
      </p:sp>
    </p:spTree>
    <p:extLst>
      <p:ext uri="{BB962C8B-B14F-4D97-AF65-F5344CB8AC3E}">
        <p14:creationId xmlns:p14="http://schemas.microsoft.com/office/powerpoint/2010/main" val="2677725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BB61963-40BD-4177-A67E-33A0BE42780F}" type="slidenum">
              <a:rPr kumimoji="0" lang="en-US" altLang="zh-TW" sz="1200">
                <a:latin typeface="Calibri" pitchFamily="34" charset="0"/>
              </a:rPr>
              <a:pPr algn="r"/>
              <a:t>36</a:t>
            </a:fld>
            <a:endParaRPr kumimoji="0" lang="en-US" altLang="zh-TW" sz="1200">
              <a:latin typeface="Calibri"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lnSpc>
                <a:spcPct val="90000"/>
              </a:lnSpc>
              <a:spcBef>
                <a:spcPct val="0"/>
              </a:spcBef>
            </a:pPr>
            <a:r>
              <a:rPr kumimoji="0" lang="zh-TW" altLang="en-US" sz="1000" dirty="0" smtClean="0">
                <a:ea typeface="新細明體" charset="-120"/>
              </a:rPr>
              <a:t>高階</a:t>
            </a:r>
            <a:endParaRPr kumimoji="0" lang="en-US" altLang="zh-TW" sz="1000" dirty="0" smtClean="0">
              <a:ea typeface="新細明體" charset="-120"/>
            </a:endParaRPr>
          </a:p>
          <a:p>
            <a:pPr eaLnBrk="1" hangingPunct="1">
              <a:lnSpc>
                <a:spcPct val="90000"/>
              </a:lnSpc>
              <a:spcBef>
                <a:spcPct val="0"/>
              </a:spcBef>
            </a:pPr>
            <a:r>
              <a:rPr kumimoji="0" lang="zh-TW" altLang="en-US" sz="1000" dirty="0" smtClean="0">
                <a:ea typeface="新細明體" charset="-120"/>
              </a:rPr>
              <a:t>重點提示</a:t>
            </a:r>
            <a:r>
              <a:rPr kumimoji="0" lang="en-US" altLang="zh-TW" sz="1000" dirty="0" smtClean="0">
                <a:ea typeface="新細明體" charset="-120"/>
              </a:rPr>
              <a:t>:</a:t>
            </a:r>
          </a:p>
          <a:p>
            <a:pPr eaLnBrk="1" hangingPunct="1">
              <a:lnSpc>
                <a:spcPct val="90000"/>
              </a:lnSpc>
              <a:spcBef>
                <a:spcPct val="0"/>
              </a:spcBef>
            </a:pPr>
            <a:r>
              <a:rPr kumimoji="0" lang="en-US" altLang="zh-TW" sz="1000" dirty="0" smtClean="0">
                <a:ea typeface="新細明體" charset="-120"/>
              </a:rPr>
              <a:t>1.</a:t>
            </a:r>
            <a:r>
              <a:rPr kumimoji="0" lang="zh-TW" altLang="en-US" sz="1000" dirty="0" smtClean="0">
                <a:ea typeface="新細明體" charset="-120"/>
              </a:rPr>
              <a:t>填報運作紀錄，過去舊規定是要每日填寫，即使沒用也要寫</a:t>
            </a:r>
            <a:r>
              <a:rPr kumimoji="0" lang="en-US" altLang="zh-TW" sz="1000" dirty="0" smtClean="0">
                <a:ea typeface="新細明體" charset="-120"/>
              </a:rPr>
              <a:t>0</a:t>
            </a:r>
            <a:r>
              <a:rPr kumimoji="0" lang="zh-TW" altLang="en-US" sz="1000" dirty="0" smtClean="0">
                <a:ea typeface="新細明體" charset="-120"/>
              </a:rPr>
              <a:t>。修改後的規定是有用</a:t>
            </a:r>
            <a:r>
              <a:rPr kumimoji="0" lang="en-US" altLang="zh-TW" sz="1000" dirty="0" smtClean="0">
                <a:ea typeface="新細明體" charset="-120"/>
              </a:rPr>
              <a:t>(</a:t>
            </a:r>
            <a:r>
              <a:rPr kumimoji="0" lang="zh-TW" altLang="en-US" sz="1000" dirty="0" smtClean="0">
                <a:ea typeface="新細明體" charset="-120"/>
              </a:rPr>
              <a:t>毒化物的量有改變</a:t>
            </a:r>
            <a:r>
              <a:rPr kumimoji="0" lang="en-US" altLang="zh-TW" sz="1000" dirty="0" smtClean="0">
                <a:ea typeface="新細明體" charset="-120"/>
              </a:rPr>
              <a:t>)</a:t>
            </a:r>
            <a:r>
              <a:rPr kumimoji="0" lang="zh-TW" altLang="en-US" sz="1000" dirty="0" smtClean="0">
                <a:ea typeface="新細明體" charset="-120"/>
              </a:rPr>
              <a:t>才要記錄。</a:t>
            </a:r>
          </a:p>
          <a:p>
            <a:pPr eaLnBrk="1" hangingPunct="1">
              <a:lnSpc>
                <a:spcPct val="90000"/>
              </a:lnSpc>
              <a:spcBef>
                <a:spcPct val="0"/>
              </a:spcBef>
            </a:pPr>
            <a:endParaRPr lang="zh-TW" altLang="en-US" sz="1000" dirty="0" smtClean="0">
              <a:ea typeface="新細明體" charset="-120"/>
            </a:endParaRPr>
          </a:p>
          <a:p>
            <a:pPr eaLnBrk="1" hangingPunct="1">
              <a:lnSpc>
                <a:spcPct val="90000"/>
              </a:lnSpc>
              <a:spcBef>
                <a:spcPct val="0"/>
              </a:spcBef>
            </a:pPr>
            <a:r>
              <a:rPr lang="zh-TW" altLang="en-US" sz="1000" dirty="0" smtClean="0">
                <a:ea typeface="新細明體" charset="-120"/>
              </a:rPr>
              <a:t>補充說明</a:t>
            </a:r>
            <a:r>
              <a:rPr lang="en-US" altLang="zh-TW" sz="1000" dirty="0" smtClean="0">
                <a:ea typeface="新細明體" charset="-120"/>
              </a:rPr>
              <a:t>:</a:t>
            </a:r>
          </a:p>
          <a:p>
            <a:pPr eaLnBrk="1" hangingPunct="1">
              <a:lnSpc>
                <a:spcPct val="90000"/>
              </a:lnSpc>
              <a:spcBef>
                <a:spcPct val="0"/>
              </a:spcBef>
            </a:pPr>
            <a:r>
              <a:rPr lang="zh-TW" altLang="en-US" sz="1000" b="1" dirty="0" smtClean="0">
                <a:ea typeface="新細明體" charset="-120"/>
              </a:rPr>
              <a:t>學術機構運作毒性化學物質管理辦法</a:t>
            </a:r>
            <a:r>
              <a:rPr lang="en-US" altLang="zh-TW" sz="1000" b="1" dirty="0" smtClean="0">
                <a:ea typeface="新細明體" charset="-120"/>
              </a:rPr>
              <a:t>(101.12.20)</a:t>
            </a:r>
            <a:r>
              <a:rPr lang="zh-TW" altLang="en-US" sz="1000" b="1" dirty="0" smtClean="0">
                <a:ea typeface="新細明體" charset="-120"/>
              </a:rPr>
              <a:t>：</a:t>
            </a:r>
            <a:endParaRPr lang="en-US" altLang="zh-TW" sz="1000" b="1" dirty="0" smtClean="0">
              <a:ea typeface="新細明體" charset="-120"/>
            </a:endParaRPr>
          </a:p>
          <a:p>
            <a:pPr eaLnBrk="1" hangingPunct="1">
              <a:lnSpc>
                <a:spcPct val="90000"/>
              </a:lnSpc>
              <a:spcBef>
                <a:spcPct val="0"/>
              </a:spcBef>
            </a:pPr>
            <a:r>
              <a:rPr lang="zh-TW" altLang="en-US" sz="1000" b="1" dirty="0" smtClean="0">
                <a:ea typeface="新細明體" charset="-120"/>
              </a:rPr>
              <a:t>本辦法 </a:t>
            </a:r>
            <a:r>
              <a:rPr lang="en-US" altLang="zh-TW" sz="1000" b="1" dirty="0" smtClean="0">
                <a:ea typeface="新細明體" charset="-120"/>
              </a:rPr>
              <a:t>101.12.20  </a:t>
            </a:r>
            <a:r>
              <a:rPr lang="zh-TW" altLang="en-US" sz="1000" b="1" dirty="0" smtClean="0">
                <a:ea typeface="新細明體" charset="-120"/>
              </a:rPr>
              <a:t>修正之第 </a:t>
            </a:r>
            <a:r>
              <a:rPr lang="en-US" altLang="zh-TW" sz="1000" b="1" dirty="0" smtClean="0">
                <a:ea typeface="新細明體" charset="-120"/>
              </a:rPr>
              <a:t>7  </a:t>
            </a:r>
            <a:r>
              <a:rPr lang="zh-TW" altLang="en-US" sz="1000" b="1" dirty="0" smtClean="0">
                <a:ea typeface="新細明體" charset="-120"/>
              </a:rPr>
              <a:t>條第 </a:t>
            </a:r>
            <a:r>
              <a:rPr lang="en-US" altLang="zh-TW" sz="1000" b="1" dirty="0" smtClean="0">
                <a:ea typeface="新細明體" charset="-120"/>
              </a:rPr>
              <a:t>1  </a:t>
            </a:r>
            <a:r>
              <a:rPr lang="zh-TW" altLang="en-US" sz="1000" b="1" dirty="0" smtClean="0">
                <a:ea typeface="新細明體" charset="-120"/>
              </a:rPr>
              <a:t>項至第 </a:t>
            </a:r>
            <a:r>
              <a:rPr lang="en-US" altLang="zh-TW" sz="1000" b="1" dirty="0" smtClean="0">
                <a:ea typeface="新細明體" charset="-120"/>
              </a:rPr>
              <a:t>3  </a:t>
            </a:r>
            <a:r>
              <a:rPr lang="zh-TW" altLang="en-US" sz="1000" b="1" dirty="0" smtClean="0">
                <a:ea typeface="新細明體" charset="-120"/>
              </a:rPr>
              <a:t>項規定自中華民國一百零三年三月三十一日施行。</a:t>
            </a:r>
          </a:p>
          <a:p>
            <a:pPr eaLnBrk="1" hangingPunct="1">
              <a:lnSpc>
                <a:spcPct val="90000"/>
              </a:lnSpc>
              <a:spcBef>
                <a:spcPct val="0"/>
              </a:spcBef>
            </a:pPr>
            <a:r>
              <a:rPr lang="zh-TW" altLang="en-US" sz="1000" dirty="0" smtClean="0">
                <a:ea typeface="新細明體" charset="-120"/>
              </a:rPr>
              <a:t>第五條</a:t>
            </a:r>
            <a:endParaRPr lang="en-US" altLang="zh-TW" sz="1000" dirty="0" smtClean="0">
              <a:ea typeface="新細明體" charset="-120"/>
            </a:endParaRPr>
          </a:p>
          <a:p>
            <a:pPr eaLnBrk="1" hangingPunct="1">
              <a:lnSpc>
                <a:spcPct val="90000"/>
              </a:lnSpc>
              <a:spcBef>
                <a:spcPct val="0"/>
              </a:spcBef>
            </a:pPr>
            <a:r>
              <a:rPr lang="zh-TW" altLang="en-US" sz="1000" dirty="0" smtClean="0">
                <a:ea typeface="新細明體" charset="-120"/>
              </a:rPr>
              <a:t>學術機構之運作單位運作毒性化學物質者，學術機構之許可、登記或核可之申請文件應先經委員會審議通過後，依毒性化學物質管理法及其相關法規規定辦理，並副知各該主管教育行政機關。</a:t>
            </a:r>
          </a:p>
          <a:p>
            <a:pPr eaLnBrk="1" hangingPunct="1">
              <a:lnSpc>
                <a:spcPct val="90000"/>
              </a:lnSpc>
              <a:spcBef>
                <a:spcPct val="0"/>
              </a:spcBef>
            </a:pPr>
            <a:r>
              <a:rPr lang="zh-TW" altLang="en-US" sz="1000" dirty="0" smtClean="0">
                <a:ea typeface="新細明體" charset="-120"/>
              </a:rPr>
              <a:t>前項毒性化學物質得貯存於學術機構之運作單位內。</a:t>
            </a:r>
          </a:p>
          <a:p>
            <a:pPr eaLnBrk="1" hangingPunct="1">
              <a:lnSpc>
                <a:spcPct val="90000"/>
              </a:lnSpc>
              <a:spcBef>
                <a:spcPct val="0"/>
              </a:spcBef>
            </a:pPr>
            <a:r>
              <a:rPr lang="zh-TW" altLang="en-US" sz="1000" dirty="0" smtClean="0">
                <a:ea typeface="新細明體" charset="-120"/>
              </a:rPr>
              <a:t>第一類至第三類毒性化學物質停止運作期間超過六個月者，得將所剩毒性化學物質列冊報主管機關核准後，依下列方式處理之：</a:t>
            </a:r>
          </a:p>
          <a:p>
            <a:pPr eaLnBrk="1" hangingPunct="1">
              <a:lnSpc>
                <a:spcPct val="90000"/>
              </a:lnSpc>
              <a:spcBef>
                <a:spcPct val="0"/>
              </a:spcBef>
            </a:pPr>
            <a:r>
              <a:rPr lang="zh-TW" altLang="en-US" sz="1000" dirty="0" smtClean="0">
                <a:ea typeface="新細明體" charset="-120"/>
              </a:rPr>
              <a:t>一、退回原製造或販賣者。</a:t>
            </a:r>
          </a:p>
          <a:p>
            <a:pPr eaLnBrk="1" hangingPunct="1">
              <a:lnSpc>
                <a:spcPct val="90000"/>
              </a:lnSpc>
              <a:spcBef>
                <a:spcPct val="0"/>
              </a:spcBef>
            </a:pPr>
            <a:r>
              <a:rPr lang="zh-TW" altLang="en-US" sz="1000" dirty="0" smtClean="0">
                <a:ea typeface="新細明體" charset="-120"/>
              </a:rPr>
              <a:t>二、販賣或轉讓他人。</a:t>
            </a:r>
          </a:p>
          <a:p>
            <a:pPr eaLnBrk="1" hangingPunct="1">
              <a:lnSpc>
                <a:spcPct val="90000"/>
              </a:lnSpc>
              <a:spcBef>
                <a:spcPct val="0"/>
              </a:spcBef>
            </a:pPr>
            <a:r>
              <a:rPr lang="zh-TW" altLang="en-US" sz="1000" dirty="0" smtClean="0">
                <a:ea typeface="新細明體" charset="-120"/>
              </a:rPr>
              <a:t>三、依廢棄物清理有關法規規定處置。</a:t>
            </a:r>
            <a:endParaRPr lang="en-US" altLang="zh-TW" sz="1000" dirty="0" smtClean="0">
              <a:ea typeface="新細明體" charset="-120"/>
            </a:endParaRPr>
          </a:p>
          <a:p>
            <a:pPr eaLnBrk="1" hangingPunct="1">
              <a:lnSpc>
                <a:spcPct val="90000"/>
              </a:lnSpc>
              <a:spcBef>
                <a:spcPct val="0"/>
              </a:spcBef>
            </a:pPr>
            <a:endParaRPr lang="en-US" altLang="zh-TW" sz="1000" dirty="0" smtClean="0">
              <a:ea typeface="新細明體" charset="-120"/>
            </a:endParaRPr>
          </a:p>
          <a:p>
            <a:pPr eaLnBrk="1" hangingPunct="1">
              <a:lnSpc>
                <a:spcPct val="90000"/>
              </a:lnSpc>
              <a:spcBef>
                <a:spcPct val="0"/>
              </a:spcBef>
            </a:pPr>
            <a:r>
              <a:rPr lang="zh-TW" altLang="en-US" sz="1000" dirty="0" smtClean="0">
                <a:ea typeface="新細明體" charset="-120"/>
              </a:rPr>
              <a:t>第</a:t>
            </a:r>
            <a:r>
              <a:rPr lang="en-US" altLang="zh-TW" sz="1000" dirty="0" smtClean="0">
                <a:ea typeface="新細明體" charset="-120"/>
              </a:rPr>
              <a:t>7</a:t>
            </a:r>
            <a:r>
              <a:rPr lang="zh-TW" altLang="en-US" sz="1000" dirty="0" smtClean="0">
                <a:ea typeface="新細明體" charset="-120"/>
              </a:rPr>
              <a:t>條    學術機構之運作單位運作毒性化學物質，應依毒性化學物質及其成分含量，分別按實際運作情形依毒性化學物質運作及釋放量紀錄管理辦法第三條第一項規定公告之格式確實記錄，逐日填寫毒性化學物質運作紀錄表，並以書面或電子檔案方式保存。</a:t>
            </a:r>
          </a:p>
          <a:p>
            <a:pPr eaLnBrk="1" hangingPunct="1">
              <a:lnSpc>
                <a:spcPct val="90000"/>
              </a:lnSpc>
              <a:spcBef>
                <a:spcPct val="0"/>
              </a:spcBef>
            </a:pPr>
            <a:r>
              <a:rPr lang="zh-TW" altLang="en-US" sz="1000" dirty="0" smtClean="0">
                <a:ea typeface="新細明體" charset="-120"/>
              </a:rPr>
              <a:t>學術機構之運作單位應將運作毒性化學物質紀錄表交由委員會彙整並審核後，由學術機構採網路傳輸方式於每年一月三十一日、四月三十日、七月三十一日、十月三十一日前，向毒性化學物質所在地之主管機關申報前三個月毒性化學物質運作紀錄表。</a:t>
            </a:r>
          </a:p>
          <a:p>
            <a:pPr eaLnBrk="1" hangingPunct="1">
              <a:lnSpc>
                <a:spcPct val="90000"/>
              </a:lnSpc>
              <a:spcBef>
                <a:spcPct val="0"/>
              </a:spcBef>
            </a:pPr>
            <a:r>
              <a:rPr lang="zh-TW" altLang="en-US" sz="1000" dirty="0" smtClean="0">
                <a:ea typeface="新細明體" charset="-120"/>
              </a:rPr>
              <a:t>毒性化學物質各種運作（量）無變動者，第一項之逐日記錄得以逐月記錄替代之，並於每年一月三十一日前，申報前一年毒性化學物質運作紀錄表，不受前項申報規定期限之限制。</a:t>
            </a:r>
          </a:p>
          <a:p>
            <a:pPr eaLnBrk="1" hangingPunct="1">
              <a:lnSpc>
                <a:spcPct val="90000"/>
              </a:lnSpc>
              <a:spcBef>
                <a:spcPct val="0"/>
              </a:spcBef>
            </a:pPr>
            <a:r>
              <a:rPr lang="zh-TW" altLang="en-US" sz="1000" dirty="0" smtClean="0">
                <a:ea typeface="新細明體" charset="-120"/>
              </a:rPr>
              <a:t>毒性化學物質運作紀錄表，應於各學術機構之運作單位妥善保存三年備查。</a:t>
            </a:r>
          </a:p>
          <a:p>
            <a:pPr eaLnBrk="1" hangingPunct="1">
              <a:lnSpc>
                <a:spcPct val="90000"/>
              </a:lnSpc>
              <a:spcBef>
                <a:spcPct val="0"/>
              </a:spcBef>
            </a:pPr>
            <a:r>
              <a:rPr lang="zh-TW" altLang="en-US" sz="1000" dirty="0" smtClean="0">
                <a:ea typeface="新細明體" charset="-120"/>
              </a:rPr>
              <a:t>第一項至第三項規定，自中華民國一百零三年三月三十一日施行。</a:t>
            </a:r>
          </a:p>
          <a:p>
            <a:pPr eaLnBrk="1" hangingPunct="1">
              <a:lnSpc>
                <a:spcPct val="90000"/>
              </a:lnSpc>
              <a:spcBef>
                <a:spcPct val="0"/>
              </a:spcBef>
            </a:pPr>
            <a:endParaRPr lang="en-US" altLang="zh-TW" sz="1000" dirty="0" smtClean="0">
              <a:ea typeface="新細明體" charset="-120"/>
            </a:endParaRPr>
          </a:p>
          <a:p>
            <a:pPr eaLnBrk="1" hangingPunct="1">
              <a:lnSpc>
                <a:spcPct val="90000"/>
              </a:lnSpc>
              <a:spcBef>
                <a:spcPct val="0"/>
              </a:spcBef>
            </a:pPr>
            <a:r>
              <a:rPr lang="en-US" altLang="zh-TW" sz="1000" dirty="0" smtClean="0">
                <a:ea typeface="新細明體" charset="-120"/>
              </a:rPr>
              <a:t>(((</a:t>
            </a:r>
            <a:r>
              <a:rPr lang="zh-TW" altLang="en-US" sz="1000" dirty="0" smtClean="0">
                <a:ea typeface="新細明體" charset="-120"/>
              </a:rPr>
              <a:t>以下為舊條文第</a:t>
            </a:r>
            <a:r>
              <a:rPr lang="en-US" altLang="zh-TW" sz="1000" dirty="0" smtClean="0">
                <a:ea typeface="新細明體" charset="-120"/>
              </a:rPr>
              <a:t>7</a:t>
            </a:r>
            <a:r>
              <a:rPr lang="zh-TW" altLang="en-US" sz="1000" dirty="0" smtClean="0">
                <a:ea typeface="新細明體" charset="-120"/>
              </a:rPr>
              <a:t>條</a:t>
            </a:r>
            <a:endParaRPr lang="en-US" altLang="zh-TW" sz="1000" dirty="0" smtClean="0">
              <a:ea typeface="新細明體" charset="-120"/>
            </a:endParaRPr>
          </a:p>
          <a:p>
            <a:pPr eaLnBrk="1" hangingPunct="1">
              <a:lnSpc>
                <a:spcPct val="90000"/>
              </a:lnSpc>
              <a:spcBef>
                <a:spcPct val="0"/>
              </a:spcBef>
            </a:pPr>
            <a:r>
              <a:rPr lang="zh-TW" altLang="en-US" sz="1000" dirty="0" smtClean="0">
                <a:ea typeface="新細明體" charset="-120"/>
              </a:rPr>
              <a:t>第</a:t>
            </a:r>
            <a:r>
              <a:rPr lang="en-US" altLang="zh-TW" sz="1000" dirty="0" smtClean="0">
                <a:ea typeface="新細明體" charset="-120"/>
              </a:rPr>
              <a:t>7</a:t>
            </a:r>
            <a:r>
              <a:rPr lang="zh-TW" altLang="en-US" sz="1000" dirty="0" smtClean="0">
                <a:ea typeface="新細明體" charset="-120"/>
              </a:rPr>
              <a:t>條</a:t>
            </a:r>
            <a:endParaRPr lang="en-US" altLang="zh-TW" sz="1000" dirty="0" smtClean="0">
              <a:ea typeface="新細明體" charset="-120"/>
            </a:endParaRPr>
          </a:p>
          <a:p>
            <a:pPr eaLnBrk="1" hangingPunct="1">
              <a:lnSpc>
                <a:spcPct val="90000"/>
              </a:lnSpc>
              <a:spcBef>
                <a:spcPct val="0"/>
              </a:spcBef>
            </a:pPr>
            <a:r>
              <a:rPr lang="zh-TW" altLang="en-US" sz="1000" dirty="0" smtClean="0">
                <a:ea typeface="新細明體" charset="-120"/>
              </a:rPr>
              <a:t>學術機構之運作單位運作毒性化學物質，應依毒性化學物質及其成分含量分別按實際運作情形確實記錄，逐日填寫毒性化學物質運作紀錄表，並以書面或電子檔案方式保存。但毒性化學物質運作（量）無變動者，得免記載。</a:t>
            </a:r>
          </a:p>
          <a:p>
            <a:pPr eaLnBrk="1" hangingPunct="1">
              <a:lnSpc>
                <a:spcPct val="90000"/>
              </a:lnSpc>
              <a:spcBef>
                <a:spcPct val="0"/>
              </a:spcBef>
            </a:pPr>
            <a:r>
              <a:rPr lang="zh-TW" altLang="en-US" sz="1000" dirty="0" smtClean="0">
                <a:ea typeface="新細明體" charset="-120"/>
              </a:rPr>
              <a:t>學術機構之運作單位運作毒性化學物質，應逐月填寫毒性化學物質運作紀錄申報表，並經委員會審核後，由學術機構採網路傳輸方式於每年一月三十一日前，向毒性化學物質所在地之主管機關申報前一年毒性化學物質運作紀錄申報表，並副知各該主管教育行政機關。</a:t>
            </a:r>
          </a:p>
          <a:p>
            <a:pPr eaLnBrk="1" hangingPunct="1">
              <a:lnSpc>
                <a:spcPct val="90000"/>
              </a:lnSpc>
              <a:spcBef>
                <a:spcPct val="0"/>
              </a:spcBef>
            </a:pPr>
            <a:r>
              <a:rPr lang="zh-TW" altLang="en-US" sz="1000" dirty="0" smtClean="0">
                <a:ea typeface="新細明體" charset="-120"/>
              </a:rPr>
              <a:t>前二項毒性化學物質運作紀錄表及毒性化學物質運作紀錄申報表，應於各學術機構之運作單位妥善保存三年備查。</a:t>
            </a:r>
            <a:r>
              <a:rPr lang="en-US" altLang="zh-TW" sz="1000" dirty="0" smtClean="0">
                <a:ea typeface="新細明體" charset="-120"/>
              </a:rPr>
              <a:t>)))</a:t>
            </a:r>
            <a:endParaRPr lang="zh-TW" altLang="en-US" sz="1000" dirty="0" smtClean="0">
              <a:ea typeface="新細明體" charset="-120"/>
            </a:endParaRPr>
          </a:p>
          <a:p>
            <a:pPr eaLnBrk="1" hangingPunct="1">
              <a:lnSpc>
                <a:spcPct val="90000"/>
              </a:lnSpc>
              <a:spcBef>
                <a:spcPct val="0"/>
              </a:spcBef>
            </a:pPr>
            <a:endParaRPr lang="en-US" altLang="zh-TW" sz="1000" b="1" dirty="0" smtClean="0">
              <a:ea typeface="新細明體" charset="-120"/>
            </a:endParaRPr>
          </a:p>
          <a:p>
            <a:pPr eaLnBrk="1" hangingPunct="1">
              <a:lnSpc>
                <a:spcPct val="90000"/>
              </a:lnSpc>
              <a:spcBef>
                <a:spcPct val="0"/>
              </a:spcBef>
            </a:pPr>
            <a:r>
              <a:rPr lang="zh-TW" altLang="en-US" sz="1000" b="1" dirty="0" smtClean="0">
                <a:ea typeface="新細明體" charset="-120"/>
              </a:rPr>
              <a:t>第 </a:t>
            </a:r>
            <a:r>
              <a:rPr lang="en-US" altLang="zh-TW" sz="1000" b="1" dirty="0" smtClean="0">
                <a:ea typeface="新細明體" charset="-120"/>
              </a:rPr>
              <a:t>8 </a:t>
            </a:r>
            <a:r>
              <a:rPr lang="zh-TW" altLang="en-US" sz="1000" b="1" dirty="0" smtClean="0">
                <a:ea typeface="新細明體" charset="-120"/>
              </a:rPr>
              <a:t>條 </a:t>
            </a:r>
          </a:p>
          <a:p>
            <a:pPr eaLnBrk="1" hangingPunct="1">
              <a:lnSpc>
                <a:spcPct val="90000"/>
              </a:lnSpc>
              <a:spcBef>
                <a:spcPct val="0"/>
              </a:spcBef>
            </a:pPr>
            <a:r>
              <a:rPr lang="zh-TW" altLang="en-US" sz="1000" dirty="0" smtClean="0">
                <a:ea typeface="新細明體" charset="-120"/>
              </a:rPr>
              <a:t>學術機構毒性化學物質容器、包裝或其運作單位及設施之標示，應依毒性化學物質標示及安全資料表管理辦法規定辦理。</a:t>
            </a:r>
          </a:p>
          <a:p>
            <a:pPr eaLnBrk="1" hangingPunct="1">
              <a:lnSpc>
                <a:spcPct val="90000"/>
              </a:lnSpc>
              <a:spcBef>
                <a:spcPct val="0"/>
              </a:spcBef>
            </a:pPr>
            <a:r>
              <a:rPr lang="zh-TW" altLang="en-US" sz="1000" dirty="0" smtClean="0">
                <a:ea typeface="新細明體" charset="-120"/>
              </a:rPr>
              <a:t>前項容器之容積在一百毫升以下者，得僅標示名稱、危害圖式及警示語。</a:t>
            </a:r>
          </a:p>
          <a:p>
            <a:pPr eaLnBrk="1" hangingPunct="1">
              <a:lnSpc>
                <a:spcPct val="90000"/>
              </a:lnSpc>
              <a:spcBef>
                <a:spcPct val="0"/>
              </a:spcBef>
            </a:pPr>
            <a:r>
              <a:rPr lang="zh-TW" altLang="en-US" sz="1000" dirty="0" smtClean="0">
                <a:ea typeface="新細明體" charset="-120"/>
              </a:rPr>
              <a:t>  </a:t>
            </a:r>
          </a:p>
        </p:txBody>
      </p:sp>
    </p:spTree>
    <p:extLst>
      <p:ext uri="{BB962C8B-B14F-4D97-AF65-F5344CB8AC3E}">
        <p14:creationId xmlns:p14="http://schemas.microsoft.com/office/powerpoint/2010/main" val="3422550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高階</a:t>
            </a:r>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37</a:t>
            </a:fld>
            <a:endParaRPr lang="en-US" altLang="zh-TW"/>
          </a:p>
        </p:txBody>
      </p:sp>
    </p:spTree>
    <p:extLst>
      <p:ext uri="{BB962C8B-B14F-4D97-AF65-F5344CB8AC3E}">
        <p14:creationId xmlns:p14="http://schemas.microsoft.com/office/powerpoint/2010/main" val="1979909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r>
              <a:rPr lang="zh-TW" altLang="en-US" dirty="0" smtClean="0">
                <a:ea typeface="新細明體" charset="-120"/>
              </a:rPr>
              <a:t>中階</a:t>
            </a:r>
            <a:endParaRPr lang="en-US" altLang="zh-TW" dirty="0" smtClean="0">
              <a:ea typeface="新細明體" charset="-120"/>
            </a:endParaRPr>
          </a:p>
          <a:p>
            <a:r>
              <a:rPr lang="zh-TW" altLang="en-US" dirty="0" smtClean="0">
                <a:ea typeface="新細明體" charset="-120"/>
              </a:rPr>
              <a:t>重點提示</a:t>
            </a:r>
            <a:r>
              <a:rPr lang="en-US" altLang="zh-TW" dirty="0" smtClean="0">
                <a:ea typeface="新細明體" charset="-120"/>
              </a:rPr>
              <a:t>:</a:t>
            </a:r>
          </a:p>
          <a:p>
            <a:r>
              <a:rPr lang="en-US" altLang="zh-TW" dirty="0" smtClean="0">
                <a:ea typeface="新細明體" charset="-120"/>
              </a:rPr>
              <a:t>1.</a:t>
            </a:r>
            <a:r>
              <a:rPr lang="zh-TW" altLang="en-US" dirty="0" smtClean="0">
                <a:ea typeface="新細明體" charset="-120"/>
              </a:rPr>
              <a:t>化學品資訊與任何變動都要記錄</a:t>
            </a:r>
            <a:r>
              <a:rPr lang="en-US" altLang="zh-TW" dirty="0" smtClean="0">
                <a:ea typeface="新細明體" charset="-120"/>
              </a:rPr>
              <a:t>!</a:t>
            </a:r>
          </a:p>
          <a:p>
            <a:endParaRPr lang="en-US" altLang="zh-TW" dirty="0" smtClean="0">
              <a:ea typeface="新細明體" charset="-120"/>
            </a:endParaRPr>
          </a:p>
          <a:p>
            <a:r>
              <a:rPr lang="zh-TW" altLang="en-US" dirty="0" smtClean="0">
                <a:ea typeface="新細明體" charset="-120"/>
              </a:rPr>
              <a:t>補充說明</a:t>
            </a:r>
            <a:r>
              <a:rPr lang="en-US" altLang="zh-TW" dirty="0" smtClean="0">
                <a:ea typeface="新細明體" charset="-120"/>
              </a:rPr>
              <a:t>:</a:t>
            </a:r>
          </a:p>
          <a:p>
            <a:r>
              <a:rPr lang="en-US" altLang="zh-TW" dirty="0" smtClean="0">
                <a:ea typeface="新細明體" charset="-120"/>
              </a:rPr>
              <a:t>1. </a:t>
            </a:r>
            <a:r>
              <a:rPr lang="zh-TW" altLang="en-US" dirty="0" smtClean="0">
                <a:ea typeface="新細明體" charset="-120"/>
              </a:rPr>
              <a:t>「清單」是危害通識中的法規名詞，因為危害通識並沒有要求每次使用都要記錄這件事，只是要求工作場所要有所有化學物質</a:t>
            </a:r>
            <a:r>
              <a:rPr lang="en-US" altLang="zh-TW" dirty="0" smtClean="0">
                <a:ea typeface="新細明體" charset="-120"/>
              </a:rPr>
              <a:t>(</a:t>
            </a:r>
            <a:r>
              <a:rPr lang="zh-TW" altLang="en-US" dirty="0" smtClean="0">
                <a:ea typeface="新細明體" charset="-120"/>
              </a:rPr>
              <a:t>危害物質</a:t>
            </a:r>
            <a:r>
              <a:rPr lang="en-US" altLang="zh-TW" dirty="0" smtClean="0">
                <a:ea typeface="新細明體" charset="-120"/>
              </a:rPr>
              <a:t>)</a:t>
            </a:r>
            <a:r>
              <a:rPr lang="zh-TW" altLang="en-US" dirty="0" smtClean="0">
                <a:ea typeface="新細明體" charset="-120"/>
              </a:rPr>
              <a:t>的相關資料表列</a:t>
            </a:r>
            <a:r>
              <a:rPr lang="en-US" altLang="zh-TW" dirty="0" smtClean="0">
                <a:ea typeface="新細明體" charset="-120"/>
              </a:rPr>
              <a:t>(</a:t>
            </a:r>
            <a:r>
              <a:rPr lang="zh-TW" altLang="en-US" dirty="0" smtClean="0">
                <a:ea typeface="新細明體" charset="-120"/>
              </a:rPr>
              <a:t>物品名稱、其他名稱、安全資料表索引碼、製造商或供應商名稱、地址及電話、使用資料及貯存資料等項目</a:t>
            </a:r>
            <a:r>
              <a:rPr lang="en-US" altLang="zh-TW" dirty="0" smtClean="0">
                <a:ea typeface="新細明體" charset="-120"/>
              </a:rPr>
              <a:t>)</a:t>
            </a:r>
            <a:r>
              <a:rPr lang="zh-TW" altLang="en-US" dirty="0" smtClean="0">
                <a:ea typeface="新細明體" charset="-120"/>
              </a:rPr>
              <a:t>，相形之下，毒化法的「運作紀錄」的形式比較適合學校的需求。因為本教材基本上依據無害通識的架構與精神，在此暫時使用「清單」來表示實驗室的化學品記錄表</a:t>
            </a:r>
            <a:endParaRPr lang="en-US" altLang="zh-TW" dirty="0" smtClean="0">
              <a:ea typeface="新細明體" charset="-120"/>
            </a:endParaRPr>
          </a:p>
          <a:p>
            <a:r>
              <a:rPr lang="en-US" altLang="zh-TW" dirty="0" smtClean="0">
                <a:ea typeface="新細明體" charset="-120"/>
              </a:rPr>
              <a:t>2.</a:t>
            </a:r>
            <a:r>
              <a:rPr lang="zh-TW" altLang="en-US" dirty="0" smtClean="0">
                <a:ea typeface="新細明體" charset="-120"/>
              </a:rPr>
              <a:t>實驗室發生災害時，搶救單位可利用清單考量適當的搶救方式</a:t>
            </a:r>
          </a:p>
          <a:p>
            <a:r>
              <a:rPr lang="en-US" altLang="zh-TW" dirty="0" smtClean="0">
                <a:ea typeface="新細明體" charset="-120"/>
              </a:rPr>
              <a:t>3.</a:t>
            </a:r>
            <a:r>
              <a:rPr lang="zh-TW" altLang="en-US" dirty="0" smtClean="0">
                <a:ea typeface="新細明體" charset="-120"/>
              </a:rPr>
              <a:t>各校化學品清單軟體、規定不同。照片為教育部環保小組化學品管理系統</a:t>
            </a:r>
            <a:r>
              <a:rPr kumimoji="0" lang="en-US" altLang="zh-TW" dirty="0" smtClean="0">
                <a:ea typeface="新細明體" charset="-120"/>
              </a:rPr>
              <a:t>http://140.96.179.65/labchem/</a:t>
            </a:r>
            <a:endParaRPr lang="zh-TW" altLang="en-US" dirty="0" smtClean="0">
              <a:ea typeface="新細明體" charset="-120"/>
            </a:endParaRPr>
          </a:p>
          <a:p>
            <a:endParaRPr lang="en-US" altLang="zh-TW" dirty="0" smtClean="0">
              <a:ea typeface="新細明體" charset="-120"/>
            </a:endParaRPr>
          </a:p>
          <a:p>
            <a:r>
              <a:rPr lang="zh-TW" altLang="en-US" dirty="0" smtClean="0">
                <a:ea typeface="新細明體" charset="-120"/>
              </a:rPr>
              <a:t>危險物與有害物標示及通識規則</a:t>
            </a:r>
            <a:r>
              <a:rPr lang="en-US" altLang="zh-TW" dirty="0" smtClean="0">
                <a:ea typeface="新細明體" charset="-120"/>
              </a:rPr>
              <a:t>(96.10.19)</a:t>
            </a:r>
          </a:p>
          <a:p>
            <a:r>
              <a:rPr lang="zh-TW" altLang="en-US" dirty="0" smtClean="0">
                <a:ea typeface="新細明體" charset="-120"/>
              </a:rPr>
              <a:t>第 </a:t>
            </a:r>
            <a:r>
              <a:rPr lang="en-US" altLang="zh-TW" dirty="0" smtClean="0">
                <a:ea typeface="新細明體" charset="-120"/>
              </a:rPr>
              <a:t>17 </a:t>
            </a:r>
            <a:r>
              <a:rPr lang="zh-TW" altLang="en-US" dirty="0" smtClean="0">
                <a:ea typeface="新細明體" charset="-120"/>
              </a:rPr>
              <a:t>條  雇主為防止勞工未確實知悉危害物質之危害資訊，致引起之職業災害，應採取下列必要措施：</a:t>
            </a:r>
          </a:p>
          <a:p>
            <a:r>
              <a:rPr lang="zh-TW" altLang="en-US" dirty="0" smtClean="0">
                <a:ea typeface="新細明體" charset="-120"/>
              </a:rPr>
              <a:t>一、依實際狀況訂定危害通識計畫，適時檢討更新，並依計畫確實執行，其執行紀錄保存三年。</a:t>
            </a:r>
          </a:p>
          <a:p>
            <a:r>
              <a:rPr lang="zh-TW" altLang="en-US" dirty="0" smtClean="0">
                <a:ea typeface="新細明體" charset="-120"/>
              </a:rPr>
              <a:t>二、製作危害物質清單，其內容應含物品名稱、其他名稱、安全資料表索引碼、製造商或供應商名稱、地址及電話、使用資料及貯存資料等項目，其格式參照附表六。</a:t>
            </a:r>
          </a:p>
          <a:p>
            <a:r>
              <a:rPr lang="zh-TW" altLang="en-US" dirty="0" smtClean="0">
                <a:ea typeface="新細明體" charset="-120"/>
              </a:rPr>
              <a:t>三、將危害物質之安全資料表置於工作場所易取得之處。</a:t>
            </a:r>
          </a:p>
          <a:p>
            <a:r>
              <a:rPr lang="zh-TW" altLang="en-US" dirty="0" smtClean="0">
                <a:ea typeface="新細明體" charset="-120"/>
              </a:rPr>
              <a:t>四、使勞工接受製造、處置或使用危險物、有害物之教育訓練，其課程內容及時數依勞工安全衛生教育訓練規則之規定辦理。</a:t>
            </a:r>
          </a:p>
          <a:p>
            <a:r>
              <a:rPr lang="zh-TW" altLang="en-US" dirty="0" smtClean="0">
                <a:ea typeface="新細明體" charset="-120"/>
              </a:rPr>
              <a:t>五、其他使勞工確實知悉危害物質資訊之必要措施。</a:t>
            </a:r>
          </a:p>
          <a:p>
            <a:r>
              <a:rPr lang="zh-TW" altLang="en-US" dirty="0" smtClean="0">
                <a:ea typeface="新細明體" charset="-120"/>
              </a:rPr>
              <a:t>前項第一款危害通識計畫應含危害物質清單、安全資料表、標示、危害通識教育訓練等必要項目之擬定、執行、紀錄及修正措施。</a:t>
            </a:r>
          </a:p>
          <a:p>
            <a:endParaRPr lang="en-US" altLang="zh-TW" dirty="0" smtClean="0">
              <a:ea typeface="新細明體" charset="-120"/>
            </a:endParaRPr>
          </a:p>
          <a:p>
            <a:pPr eaLnBrk="1" hangingPunct="1">
              <a:lnSpc>
                <a:spcPct val="90000"/>
              </a:lnSpc>
              <a:spcBef>
                <a:spcPct val="0"/>
              </a:spcBef>
            </a:pPr>
            <a:r>
              <a:rPr kumimoji="0" lang="zh-TW" altLang="en-US" sz="1000" b="1" dirty="0" smtClean="0">
                <a:solidFill>
                  <a:srgbClr val="000000"/>
                </a:solidFill>
                <a:latin typeface="Calibri" pitchFamily="34" charset="0"/>
                <a:ea typeface="新細明體" charset="-120"/>
              </a:rPr>
              <a:t>學術機構運作毒性化學物質管理辦法</a:t>
            </a:r>
            <a:r>
              <a:rPr kumimoji="0" lang="en-US" altLang="zh-TW" sz="1000" b="1" dirty="0" smtClean="0">
                <a:solidFill>
                  <a:srgbClr val="000000"/>
                </a:solidFill>
                <a:latin typeface="Calibri" pitchFamily="34" charset="0"/>
                <a:ea typeface="新細明體" charset="-120"/>
              </a:rPr>
              <a:t>(101.12.20)</a:t>
            </a:r>
            <a:r>
              <a:rPr kumimoji="0" lang="zh-TW" altLang="en-US" sz="1000" b="1" dirty="0" smtClean="0">
                <a:solidFill>
                  <a:srgbClr val="000000"/>
                </a:solidFill>
                <a:latin typeface="Calibri" pitchFamily="34" charset="0"/>
                <a:ea typeface="新細明體" charset="-120"/>
              </a:rPr>
              <a:t>：</a:t>
            </a:r>
            <a:endParaRPr kumimoji="0" lang="en-US" altLang="zh-TW" sz="1000" b="1" dirty="0" smtClean="0">
              <a:solidFill>
                <a:srgbClr val="000000"/>
              </a:solidFill>
              <a:latin typeface="Calibri" pitchFamily="34" charset="0"/>
              <a:ea typeface="新細明體" charset="-120"/>
            </a:endParaRPr>
          </a:p>
          <a:p>
            <a:pPr eaLnBrk="1" hangingPunct="1">
              <a:lnSpc>
                <a:spcPct val="90000"/>
              </a:lnSpc>
              <a:spcBef>
                <a:spcPct val="0"/>
              </a:spcBef>
            </a:pPr>
            <a:r>
              <a:rPr kumimoji="0" lang="zh-TW" altLang="en-US" sz="1000" b="1" dirty="0" smtClean="0">
                <a:solidFill>
                  <a:srgbClr val="000000"/>
                </a:solidFill>
                <a:latin typeface="Calibri" pitchFamily="34" charset="0"/>
                <a:ea typeface="新細明體" charset="-120"/>
              </a:rPr>
              <a:t>本辦法 </a:t>
            </a:r>
            <a:r>
              <a:rPr kumimoji="0" lang="en-US" altLang="zh-TW" sz="1000" b="1" dirty="0" smtClean="0">
                <a:solidFill>
                  <a:srgbClr val="000000"/>
                </a:solidFill>
                <a:latin typeface="Calibri" pitchFamily="34" charset="0"/>
                <a:ea typeface="新細明體" charset="-120"/>
              </a:rPr>
              <a:t>101.12.20  </a:t>
            </a:r>
            <a:r>
              <a:rPr kumimoji="0" lang="zh-TW" altLang="en-US" sz="1000" b="1" dirty="0" smtClean="0">
                <a:solidFill>
                  <a:srgbClr val="000000"/>
                </a:solidFill>
                <a:latin typeface="Calibri" pitchFamily="34" charset="0"/>
                <a:ea typeface="新細明體" charset="-120"/>
              </a:rPr>
              <a:t>修正之第 </a:t>
            </a:r>
            <a:r>
              <a:rPr kumimoji="0" lang="en-US" altLang="zh-TW" sz="1000" b="1" dirty="0" smtClean="0">
                <a:solidFill>
                  <a:srgbClr val="000000"/>
                </a:solidFill>
                <a:latin typeface="Calibri" pitchFamily="34" charset="0"/>
                <a:ea typeface="新細明體" charset="-120"/>
              </a:rPr>
              <a:t>7  </a:t>
            </a:r>
            <a:r>
              <a:rPr kumimoji="0" lang="zh-TW" altLang="en-US" sz="1000" b="1" dirty="0" smtClean="0">
                <a:solidFill>
                  <a:srgbClr val="000000"/>
                </a:solidFill>
                <a:latin typeface="Calibri" pitchFamily="34" charset="0"/>
                <a:ea typeface="新細明體" charset="-120"/>
              </a:rPr>
              <a:t>條第 </a:t>
            </a:r>
            <a:r>
              <a:rPr kumimoji="0" lang="en-US" altLang="zh-TW" sz="1000" b="1" dirty="0" smtClean="0">
                <a:solidFill>
                  <a:srgbClr val="000000"/>
                </a:solidFill>
                <a:latin typeface="Calibri" pitchFamily="34" charset="0"/>
                <a:ea typeface="新細明體" charset="-120"/>
              </a:rPr>
              <a:t>1  </a:t>
            </a:r>
            <a:r>
              <a:rPr kumimoji="0" lang="zh-TW" altLang="en-US" sz="1000" b="1" dirty="0" smtClean="0">
                <a:solidFill>
                  <a:srgbClr val="000000"/>
                </a:solidFill>
                <a:latin typeface="Calibri" pitchFamily="34" charset="0"/>
                <a:ea typeface="新細明體" charset="-120"/>
              </a:rPr>
              <a:t>項至第 </a:t>
            </a:r>
            <a:r>
              <a:rPr kumimoji="0" lang="en-US" altLang="zh-TW" sz="1000" b="1" dirty="0" smtClean="0">
                <a:solidFill>
                  <a:srgbClr val="000000"/>
                </a:solidFill>
                <a:latin typeface="Calibri" pitchFamily="34" charset="0"/>
                <a:ea typeface="新細明體" charset="-120"/>
              </a:rPr>
              <a:t>3  </a:t>
            </a:r>
            <a:r>
              <a:rPr kumimoji="0" lang="zh-TW" altLang="en-US" sz="1000" b="1" dirty="0" smtClean="0">
                <a:solidFill>
                  <a:srgbClr val="000000"/>
                </a:solidFill>
                <a:latin typeface="Calibri" pitchFamily="34" charset="0"/>
                <a:ea typeface="新細明體" charset="-120"/>
              </a:rPr>
              <a:t>項規定自中華民國一百零三年三月三十一日施行。</a:t>
            </a:r>
          </a:p>
          <a:p>
            <a:pPr eaLnBrk="1" hangingPunct="1">
              <a:lnSpc>
                <a:spcPct val="90000"/>
              </a:lnSpc>
              <a:spcBef>
                <a:spcPct val="0"/>
              </a:spcBef>
            </a:pPr>
            <a:r>
              <a:rPr kumimoji="0" lang="zh-TW" altLang="en-US" sz="1000" dirty="0" smtClean="0">
                <a:solidFill>
                  <a:srgbClr val="000000"/>
                </a:solidFill>
                <a:latin typeface="Calibri" pitchFamily="34" charset="0"/>
                <a:ea typeface="新細明體" charset="-120"/>
              </a:rPr>
              <a:t>第</a:t>
            </a:r>
            <a:r>
              <a:rPr kumimoji="0" lang="en-US" altLang="zh-TW" sz="1000" dirty="0" smtClean="0">
                <a:solidFill>
                  <a:srgbClr val="000000"/>
                </a:solidFill>
                <a:latin typeface="Calibri" pitchFamily="34" charset="0"/>
                <a:ea typeface="新細明體" charset="-120"/>
              </a:rPr>
              <a:t>7</a:t>
            </a:r>
            <a:r>
              <a:rPr kumimoji="0" lang="zh-TW" altLang="en-US" sz="1000" dirty="0" smtClean="0">
                <a:solidFill>
                  <a:srgbClr val="000000"/>
                </a:solidFill>
                <a:latin typeface="Calibri" pitchFamily="34" charset="0"/>
                <a:ea typeface="新細明體" charset="-120"/>
              </a:rPr>
              <a:t>條    學術機構之運作單位運作毒性化學物質，應依毒性化學物質及其成分含量，分別按實際運作情形依毒性化學物質運作及釋放量紀錄管理辦法第三條第一項規定公告之格式確實記錄，逐日填寫毒性化學物質運作紀錄表，並以書面或電子檔案方式保存。</a:t>
            </a:r>
          </a:p>
          <a:p>
            <a:pPr eaLnBrk="1" hangingPunct="1">
              <a:lnSpc>
                <a:spcPct val="90000"/>
              </a:lnSpc>
              <a:spcBef>
                <a:spcPct val="0"/>
              </a:spcBef>
            </a:pPr>
            <a:r>
              <a:rPr kumimoji="0" lang="zh-TW" altLang="en-US" sz="1000" dirty="0" smtClean="0">
                <a:solidFill>
                  <a:srgbClr val="000000"/>
                </a:solidFill>
                <a:latin typeface="Calibri" pitchFamily="34" charset="0"/>
                <a:ea typeface="新細明體" charset="-120"/>
              </a:rPr>
              <a:t>學術機構之運作單位應將運作毒性化學物質紀錄表交由委員會彙整並審核後，由學術機構採網路傳輸方式於每年一月三十一日、四月三十日、七月三十一日、十月三十一日前，向毒性化學物質所在地之主管機關申報前三個月毒性化學物質運作紀錄表。</a:t>
            </a:r>
          </a:p>
          <a:p>
            <a:pPr eaLnBrk="1" hangingPunct="1">
              <a:lnSpc>
                <a:spcPct val="90000"/>
              </a:lnSpc>
              <a:spcBef>
                <a:spcPct val="0"/>
              </a:spcBef>
            </a:pPr>
            <a:r>
              <a:rPr kumimoji="0" lang="zh-TW" altLang="en-US" sz="1000" dirty="0" smtClean="0">
                <a:solidFill>
                  <a:srgbClr val="000000"/>
                </a:solidFill>
                <a:latin typeface="Calibri" pitchFamily="34" charset="0"/>
                <a:ea typeface="新細明體" charset="-120"/>
              </a:rPr>
              <a:t>毒性化學物質各種運作（量）無變動者，第一項之逐日記錄得以逐月記錄替代之，並於每年一月三十一日前，申報前一年毒性化學物質運作紀錄表，不受前項申報規定期限之限制。</a:t>
            </a:r>
          </a:p>
          <a:p>
            <a:pPr eaLnBrk="1" hangingPunct="1">
              <a:lnSpc>
                <a:spcPct val="90000"/>
              </a:lnSpc>
              <a:spcBef>
                <a:spcPct val="0"/>
              </a:spcBef>
            </a:pPr>
            <a:r>
              <a:rPr kumimoji="0" lang="zh-TW" altLang="en-US" sz="1000" dirty="0" smtClean="0">
                <a:solidFill>
                  <a:srgbClr val="000000"/>
                </a:solidFill>
                <a:latin typeface="Calibri" pitchFamily="34" charset="0"/>
                <a:ea typeface="新細明體" charset="-120"/>
              </a:rPr>
              <a:t>毒性化學物質運作紀錄表，應於各學術機構之運作單位妥善保存三年備查。</a:t>
            </a:r>
          </a:p>
          <a:p>
            <a:pPr eaLnBrk="1" hangingPunct="1">
              <a:lnSpc>
                <a:spcPct val="90000"/>
              </a:lnSpc>
              <a:spcBef>
                <a:spcPct val="0"/>
              </a:spcBef>
            </a:pPr>
            <a:r>
              <a:rPr kumimoji="0" lang="zh-TW" altLang="en-US" sz="1000" dirty="0" smtClean="0">
                <a:solidFill>
                  <a:srgbClr val="000000"/>
                </a:solidFill>
                <a:latin typeface="Calibri" pitchFamily="34" charset="0"/>
                <a:ea typeface="新細明體" charset="-120"/>
              </a:rPr>
              <a:t>第一項至第三項規定，自中華民國一百零三年三月三十一日施行。</a:t>
            </a:r>
          </a:p>
          <a:p>
            <a:pPr eaLnBrk="1" hangingPunct="1">
              <a:lnSpc>
                <a:spcPct val="90000"/>
              </a:lnSpc>
              <a:spcBef>
                <a:spcPct val="0"/>
              </a:spcBef>
            </a:pPr>
            <a:endParaRPr kumimoji="0" lang="en-US" altLang="zh-TW" sz="1000" dirty="0" smtClean="0">
              <a:solidFill>
                <a:srgbClr val="000000"/>
              </a:solidFill>
              <a:latin typeface="Calibri" pitchFamily="34" charset="0"/>
              <a:ea typeface="新細明體" charset="-120"/>
            </a:endParaRPr>
          </a:p>
          <a:p>
            <a:pPr eaLnBrk="1" hangingPunct="1">
              <a:lnSpc>
                <a:spcPct val="90000"/>
              </a:lnSpc>
              <a:spcBef>
                <a:spcPct val="0"/>
              </a:spcBef>
            </a:pPr>
            <a:r>
              <a:rPr kumimoji="0" lang="en-US" altLang="zh-TW" sz="1000" dirty="0" smtClean="0">
                <a:solidFill>
                  <a:srgbClr val="000000"/>
                </a:solidFill>
                <a:latin typeface="Calibri" pitchFamily="34" charset="0"/>
                <a:ea typeface="新細明體" charset="-120"/>
              </a:rPr>
              <a:t>(((</a:t>
            </a:r>
            <a:r>
              <a:rPr kumimoji="0" lang="zh-TW" altLang="en-US" sz="1000" dirty="0" smtClean="0">
                <a:solidFill>
                  <a:srgbClr val="000000"/>
                </a:solidFill>
                <a:latin typeface="Calibri" pitchFamily="34" charset="0"/>
                <a:ea typeface="新細明體" charset="-120"/>
              </a:rPr>
              <a:t>以下為舊條文第</a:t>
            </a:r>
            <a:r>
              <a:rPr kumimoji="0" lang="en-US" altLang="zh-TW" sz="1000" dirty="0" smtClean="0">
                <a:solidFill>
                  <a:srgbClr val="000000"/>
                </a:solidFill>
                <a:latin typeface="Calibri" pitchFamily="34" charset="0"/>
                <a:ea typeface="新細明體" charset="-120"/>
              </a:rPr>
              <a:t>7</a:t>
            </a:r>
            <a:r>
              <a:rPr kumimoji="0" lang="zh-TW" altLang="en-US" sz="1000" dirty="0" smtClean="0">
                <a:solidFill>
                  <a:srgbClr val="000000"/>
                </a:solidFill>
                <a:latin typeface="Calibri" pitchFamily="34" charset="0"/>
                <a:ea typeface="新細明體" charset="-120"/>
              </a:rPr>
              <a:t>條</a:t>
            </a:r>
            <a:endParaRPr kumimoji="0" lang="en-US" altLang="zh-TW" sz="1000" dirty="0" smtClean="0">
              <a:solidFill>
                <a:srgbClr val="000000"/>
              </a:solidFill>
              <a:latin typeface="Calibri" pitchFamily="34" charset="0"/>
              <a:ea typeface="新細明體" charset="-120"/>
            </a:endParaRPr>
          </a:p>
          <a:p>
            <a:pPr eaLnBrk="1" hangingPunct="1">
              <a:lnSpc>
                <a:spcPct val="90000"/>
              </a:lnSpc>
              <a:spcBef>
                <a:spcPct val="0"/>
              </a:spcBef>
            </a:pPr>
            <a:r>
              <a:rPr kumimoji="0" lang="zh-TW" altLang="en-US" sz="1000" dirty="0" smtClean="0">
                <a:solidFill>
                  <a:srgbClr val="000000"/>
                </a:solidFill>
                <a:latin typeface="Calibri" pitchFamily="34" charset="0"/>
                <a:ea typeface="新細明體" charset="-120"/>
              </a:rPr>
              <a:t>第</a:t>
            </a:r>
            <a:r>
              <a:rPr kumimoji="0" lang="en-US" altLang="zh-TW" sz="1000" dirty="0" smtClean="0">
                <a:solidFill>
                  <a:srgbClr val="000000"/>
                </a:solidFill>
                <a:latin typeface="Calibri" pitchFamily="34" charset="0"/>
                <a:ea typeface="新細明體" charset="-120"/>
              </a:rPr>
              <a:t>7</a:t>
            </a:r>
            <a:r>
              <a:rPr kumimoji="0" lang="zh-TW" altLang="en-US" sz="1000" dirty="0" smtClean="0">
                <a:solidFill>
                  <a:srgbClr val="000000"/>
                </a:solidFill>
                <a:latin typeface="Calibri" pitchFamily="34" charset="0"/>
                <a:ea typeface="新細明體" charset="-120"/>
              </a:rPr>
              <a:t>條</a:t>
            </a:r>
            <a:endParaRPr kumimoji="0" lang="en-US" altLang="zh-TW" sz="1000" dirty="0" smtClean="0">
              <a:solidFill>
                <a:srgbClr val="000000"/>
              </a:solidFill>
              <a:latin typeface="Calibri" pitchFamily="34" charset="0"/>
              <a:ea typeface="新細明體" charset="-120"/>
            </a:endParaRPr>
          </a:p>
          <a:p>
            <a:pPr eaLnBrk="1" hangingPunct="1">
              <a:lnSpc>
                <a:spcPct val="90000"/>
              </a:lnSpc>
              <a:spcBef>
                <a:spcPct val="0"/>
              </a:spcBef>
            </a:pPr>
            <a:r>
              <a:rPr kumimoji="0" lang="zh-TW" altLang="en-US" sz="1000" dirty="0" smtClean="0">
                <a:solidFill>
                  <a:srgbClr val="000000"/>
                </a:solidFill>
                <a:latin typeface="Calibri" pitchFamily="34" charset="0"/>
                <a:ea typeface="新細明體" charset="-120"/>
              </a:rPr>
              <a:t>學術機構之運作單位運作毒性化學物質，應依毒性化學物質及其成分含量分別按實際運作情形確實記錄，逐日填寫毒性化學物質運作紀錄表，並以書面或電子檔案方式保存。但毒性化學物質運作（量）無變動者，得免記載。</a:t>
            </a:r>
          </a:p>
          <a:p>
            <a:pPr eaLnBrk="1" hangingPunct="1">
              <a:lnSpc>
                <a:spcPct val="90000"/>
              </a:lnSpc>
              <a:spcBef>
                <a:spcPct val="0"/>
              </a:spcBef>
            </a:pPr>
            <a:r>
              <a:rPr kumimoji="0" lang="zh-TW" altLang="en-US" sz="1000" dirty="0" smtClean="0">
                <a:solidFill>
                  <a:srgbClr val="000000"/>
                </a:solidFill>
                <a:latin typeface="Calibri" pitchFamily="34" charset="0"/>
                <a:ea typeface="新細明體" charset="-120"/>
              </a:rPr>
              <a:t>學術機構之運作單位運作毒性化學物質，應逐月填寫毒性化學物質運作紀錄申報表，並經委員會審核後，由學術機構採網路傳輸方式於每年一月三十一日前，向毒性化學物質所在地之主管機關申報前一年毒性化學物質運作紀錄申報表，並副知各該主管教育行政機關。</a:t>
            </a:r>
          </a:p>
          <a:p>
            <a:pPr eaLnBrk="1" hangingPunct="1">
              <a:lnSpc>
                <a:spcPct val="90000"/>
              </a:lnSpc>
              <a:spcBef>
                <a:spcPct val="0"/>
              </a:spcBef>
            </a:pPr>
            <a:r>
              <a:rPr kumimoji="0" lang="zh-TW" altLang="en-US" sz="1000" dirty="0" smtClean="0">
                <a:solidFill>
                  <a:srgbClr val="000000"/>
                </a:solidFill>
                <a:latin typeface="Calibri" pitchFamily="34" charset="0"/>
                <a:ea typeface="新細明體" charset="-120"/>
              </a:rPr>
              <a:t>前二項毒性化學物質運作紀錄表及毒性化學物質運作紀錄申報表，應於各學術機構之運作單位妥善保存三年備查。</a:t>
            </a:r>
            <a:r>
              <a:rPr kumimoji="0" lang="en-US" altLang="zh-TW" sz="1000" dirty="0" smtClean="0">
                <a:solidFill>
                  <a:srgbClr val="000000"/>
                </a:solidFill>
                <a:latin typeface="Calibri" pitchFamily="34" charset="0"/>
                <a:ea typeface="新細明體" charset="-120"/>
              </a:rPr>
              <a:t>)))</a:t>
            </a:r>
            <a:endParaRPr kumimoji="0" lang="zh-TW" altLang="en-US" sz="1000" dirty="0" smtClean="0">
              <a:solidFill>
                <a:srgbClr val="000000"/>
              </a:solidFill>
              <a:latin typeface="Calibri" pitchFamily="34" charset="0"/>
              <a:ea typeface="新細明體" charset="-120"/>
            </a:endParaRPr>
          </a:p>
        </p:txBody>
      </p:sp>
    </p:spTree>
    <p:extLst>
      <p:ext uri="{BB962C8B-B14F-4D97-AF65-F5344CB8AC3E}">
        <p14:creationId xmlns:p14="http://schemas.microsoft.com/office/powerpoint/2010/main" val="549664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r>
              <a:rPr kumimoji="0" lang="zh-TW" altLang="en-US" dirty="0" smtClean="0">
                <a:ea typeface="新細明體" charset="-120"/>
              </a:rPr>
              <a:t>高階</a:t>
            </a:r>
            <a:endParaRPr kumimoji="0" lang="en-US" altLang="zh-TW" dirty="0" smtClean="0">
              <a:ea typeface="新細明體" charset="-120"/>
            </a:endParaRPr>
          </a:p>
          <a:p>
            <a:r>
              <a:rPr kumimoji="0" lang="zh-TW" altLang="en-US" dirty="0" smtClean="0">
                <a:ea typeface="新細明體" charset="-120"/>
              </a:rPr>
              <a:t>補充說明</a:t>
            </a:r>
            <a:r>
              <a:rPr kumimoji="0" lang="en-US" altLang="zh-TW" dirty="0" smtClean="0">
                <a:ea typeface="新細明體" charset="-120"/>
              </a:rPr>
              <a:t>:</a:t>
            </a:r>
          </a:p>
          <a:p>
            <a:r>
              <a:rPr kumimoji="0" lang="zh-TW" altLang="en-US" dirty="0" smtClean="0">
                <a:ea typeface="新細明體" charset="-120"/>
              </a:rPr>
              <a:t>入口網站  </a:t>
            </a:r>
            <a:r>
              <a:rPr kumimoji="0" lang="en-US" altLang="zh-TW" dirty="0" smtClean="0">
                <a:ea typeface="新細明體" charset="-120"/>
              </a:rPr>
              <a:t>http://140.96.179.65/labchem/</a:t>
            </a:r>
          </a:p>
          <a:p>
            <a:r>
              <a:rPr kumimoji="0" lang="zh-TW" altLang="en-US" dirty="0" smtClean="0">
                <a:ea typeface="新細明體" charset="-120"/>
              </a:rPr>
              <a:t>教育部依實驗室負責人</a:t>
            </a:r>
            <a:r>
              <a:rPr kumimoji="0" lang="en-US" altLang="zh-TW" dirty="0" smtClean="0">
                <a:ea typeface="新細明體" charset="-120"/>
              </a:rPr>
              <a:t>(</a:t>
            </a:r>
            <a:r>
              <a:rPr kumimoji="0" lang="zh-TW" altLang="en-US" dirty="0" smtClean="0">
                <a:ea typeface="新細明體" charset="-120"/>
              </a:rPr>
              <a:t>教師</a:t>
            </a:r>
            <a:r>
              <a:rPr kumimoji="0" lang="en-US" altLang="zh-TW" dirty="0" smtClean="0">
                <a:ea typeface="新細明體" charset="-120"/>
              </a:rPr>
              <a:t>)</a:t>
            </a:r>
            <a:r>
              <a:rPr kumimoji="0" lang="zh-TW" altLang="en-US" dirty="0" smtClean="0">
                <a:ea typeface="新細明體" charset="-120"/>
              </a:rPr>
              <a:t>為對象，給予帳號、密碼。</a:t>
            </a:r>
          </a:p>
          <a:p>
            <a:r>
              <a:rPr kumimoji="0" lang="zh-TW" altLang="en-US" dirty="0" smtClean="0">
                <a:ea typeface="新細明體" charset="-120"/>
              </a:rPr>
              <a:t>化學品登錄是以該物質的</a:t>
            </a:r>
            <a:r>
              <a:rPr kumimoji="0" lang="zh-TW" altLang="en-US" b="1" dirty="0" smtClean="0">
                <a:solidFill>
                  <a:srgbClr val="FF3300"/>
                </a:solidFill>
                <a:ea typeface="新細明體" charset="-120"/>
              </a:rPr>
              <a:t>化學文摘社登記號碼（</a:t>
            </a:r>
            <a:r>
              <a:rPr kumimoji="0" lang="en-US" altLang="zh-TW" b="1" dirty="0" smtClean="0">
                <a:solidFill>
                  <a:srgbClr val="FF3300"/>
                </a:solidFill>
                <a:ea typeface="新細明體" charset="-120"/>
              </a:rPr>
              <a:t>CAS No.</a:t>
            </a:r>
            <a:r>
              <a:rPr kumimoji="0" lang="zh-TW" altLang="en-US" b="1" dirty="0" smtClean="0">
                <a:solidFill>
                  <a:srgbClr val="FF3300"/>
                </a:solidFill>
                <a:ea typeface="新細明體" charset="-120"/>
              </a:rPr>
              <a:t>）</a:t>
            </a:r>
            <a:r>
              <a:rPr kumimoji="0" lang="zh-TW" altLang="en-US" dirty="0" smtClean="0">
                <a:ea typeface="新細明體" charset="-120"/>
              </a:rPr>
              <a:t>為基準</a:t>
            </a:r>
          </a:p>
          <a:p>
            <a:r>
              <a:rPr kumimoji="0" lang="zh-TW" altLang="en-US" dirty="0" smtClean="0">
                <a:ea typeface="新細明體" charset="-120"/>
              </a:rPr>
              <a:t>第一次登入後以瓶為單位，鍵入實驗室內各種藥品存量與狀況，系統會給予</a:t>
            </a:r>
            <a:r>
              <a:rPr kumimoji="0" lang="en-US" altLang="zh-TW" dirty="0" smtClean="0">
                <a:ea typeface="新細明體" charset="-120"/>
              </a:rPr>
              <a:t>”</a:t>
            </a:r>
            <a:r>
              <a:rPr kumimoji="0" lang="zh-TW" altLang="en-US" dirty="0" smtClean="0">
                <a:ea typeface="新細明體" charset="-120"/>
              </a:rPr>
              <a:t>每一瓶</a:t>
            </a:r>
            <a:r>
              <a:rPr kumimoji="0" lang="en-US" altLang="zh-TW" dirty="0" smtClean="0">
                <a:ea typeface="新細明體" charset="-120"/>
              </a:rPr>
              <a:t>”</a:t>
            </a:r>
            <a:r>
              <a:rPr kumimoji="0" lang="zh-TW" altLang="en-US" dirty="0" smtClean="0">
                <a:ea typeface="新細明體" charset="-120"/>
              </a:rPr>
              <a:t>一個化學品</a:t>
            </a:r>
            <a:r>
              <a:rPr kumimoji="0" lang="en-US" altLang="zh-TW" dirty="0" smtClean="0">
                <a:ea typeface="新細明體" charset="-120"/>
              </a:rPr>
              <a:t>ID(</a:t>
            </a:r>
            <a:r>
              <a:rPr kumimoji="0" lang="zh-TW" altLang="en-US" dirty="0" smtClean="0">
                <a:ea typeface="新細明體" charset="-120"/>
              </a:rPr>
              <a:t>要記在每瓶的的包裝上</a:t>
            </a:r>
            <a:r>
              <a:rPr kumimoji="0" lang="en-US" altLang="zh-TW" dirty="0" smtClean="0">
                <a:ea typeface="新細明體" charset="-120"/>
              </a:rPr>
              <a:t>)</a:t>
            </a:r>
            <a:r>
              <a:rPr kumimoji="0" lang="zh-TW" altLang="en-US" dirty="0" smtClean="0">
                <a:ea typeface="新細明體" charset="-120"/>
              </a:rPr>
              <a:t>，之後每次使用</a:t>
            </a:r>
            <a:r>
              <a:rPr kumimoji="0" lang="en-US" altLang="zh-TW" dirty="0" smtClean="0">
                <a:ea typeface="新細明體" charset="-120"/>
              </a:rPr>
              <a:t>(</a:t>
            </a:r>
            <a:r>
              <a:rPr kumimoji="0" lang="zh-TW" altLang="en-US" dirty="0" smtClean="0">
                <a:ea typeface="新細明體" charset="-120"/>
              </a:rPr>
              <a:t>減量</a:t>
            </a:r>
            <a:r>
              <a:rPr kumimoji="0" lang="en-US" altLang="zh-TW" dirty="0" smtClean="0">
                <a:ea typeface="新細明體" charset="-120"/>
              </a:rPr>
              <a:t>)</a:t>
            </a:r>
            <a:r>
              <a:rPr kumimoji="0" lang="zh-TW" altLang="en-US" dirty="0" smtClean="0">
                <a:ea typeface="新細明體" charset="-120"/>
              </a:rPr>
              <a:t>與新購藥品時在進去更新資料。</a:t>
            </a:r>
          </a:p>
          <a:p>
            <a:r>
              <a:rPr kumimoji="0" lang="zh-TW" altLang="en-US" dirty="0" smtClean="0">
                <a:ea typeface="新細明體" charset="-120"/>
              </a:rPr>
              <a:t>系統可以藥品狀況自動整理出特定表格，圖中是該實驗室在操作毒化物減量作業時的表格</a:t>
            </a:r>
            <a:r>
              <a:rPr kumimoji="0" lang="en-US" altLang="zh-TW" dirty="0" smtClean="0">
                <a:ea typeface="新細明體" charset="-120"/>
              </a:rPr>
              <a:t>(</a:t>
            </a:r>
            <a:r>
              <a:rPr kumimoji="0" lang="zh-TW" altLang="en-US" dirty="0" smtClean="0">
                <a:ea typeface="新細明體" charset="-120"/>
              </a:rPr>
              <a:t>不是毒化物的不會出現在這邊</a:t>
            </a:r>
            <a:r>
              <a:rPr kumimoji="0" lang="en-US" altLang="zh-TW" dirty="0" smtClean="0">
                <a:ea typeface="新細明體" charset="-120"/>
              </a:rPr>
              <a:t>)</a:t>
            </a:r>
            <a:r>
              <a:rPr kumimoji="0" lang="zh-TW" altLang="en-US" dirty="0" smtClean="0">
                <a:ea typeface="新細明體" charset="-120"/>
              </a:rPr>
              <a:t>。</a:t>
            </a:r>
          </a:p>
        </p:txBody>
      </p:sp>
    </p:spTree>
    <p:extLst>
      <p:ext uri="{BB962C8B-B14F-4D97-AF65-F5344CB8AC3E}">
        <p14:creationId xmlns:p14="http://schemas.microsoft.com/office/powerpoint/2010/main" val="1427876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r>
              <a:rPr kumimoji="0" lang="zh-TW" altLang="en-US" dirty="0" smtClean="0">
                <a:ea typeface="新細明體" charset="-120"/>
              </a:rPr>
              <a:t>中階</a:t>
            </a:r>
            <a:endParaRPr kumimoji="0" lang="en-US" altLang="zh-TW" dirty="0" smtClean="0">
              <a:ea typeface="新細明體" charset="-120"/>
            </a:endParaRPr>
          </a:p>
          <a:p>
            <a:r>
              <a:rPr kumimoji="0" lang="zh-TW" altLang="en-US" dirty="0" smtClean="0">
                <a:ea typeface="新細明體" charset="-120"/>
              </a:rPr>
              <a:t>補充說明</a:t>
            </a:r>
            <a:r>
              <a:rPr kumimoji="0" lang="en-US" altLang="zh-TW" dirty="0" smtClean="0">
                <a:ea typeface="新細明體" charset="-120"/>
              </a:rPr>
              <a:t>:</a:t>
            </a:r>
          </a:p>
          <a:p>
            <a:r>
              <a:rPr kumimoji="0" lang="zh-TW" altLang="en-US" dirty="0" smtClean="0">
                <a:ea typeface="新細明體" charset="-120"/>
              </a:rPr>
              <a:t>部份資料來源</a:t>
            </a:r>
            <a:r>
              <a:rPr kumimoji="0" lang="en-US" altLang="zh-TW" dirty="0" smtClean="0">
                <a:ea typeface="新細明體" charset="-120"/>
              </a:rPr>
              <a:t>:</a:t>
            </a:r>
            <a:r>
              <a:rPr kumimoji="0" lang="zh-TW" altLang="en-US" dirty="0" smtClean="0">
                <a:ea typeface="新細明體" charset="-120"/>
              </a:rPr>
              <a:t>台灣大學緊急應變計畫</a:t>
            </a:r>
            <a:endParaRPr kumimoji="0" lang="en-US" altLang="zh-TW" dirty="0" smtClean="0">
              <a:ea typeface="新細明體" charset="-120"/>
            </a:endParaRPr>
          </a:p>
          <a:p>
            <a:endParaRPr kumimoji="0" lang="en-US" altLang="zh-TW" dirty="0" smtClean="0">
              <a:ea typeface="新細明體" charset="-120"/>
            </a:endParaRPr>
          </a:p>
          <a:p>
            <a:r>
              <a:rPr kumimoji="0" lang="zh-TW" altLang="en-US" dirty="0" smtClean="0">
                <a:ea typeface="新細明體" charset="-120"/>
              </a:rPr>
              <a:t>勞工安全衛生設施規則</a:t>
            </a:r>
            <a:r>
              <a:rPr kumimoji="0" lang="en-US" altLang="zh-TW" dirty="0" smtClean="0">
                <a:ea typeface="新細明體" charset="-120"/>
              </a:rPr>
              <a:t>(98.10.13)</a:t>
            </a:r>
          </a:p>
          <a:p>
            <a:r>
              <a:rPr kumimoji="0" lang="zh-TW" altLang="en-US" dirty="0" smtClean="0">
                <a:ea typeface="新細明體" charset="-120"/>
              </a:rPr>
              <a:t>第 </a:t>
            </a:r>
            <a:r>
              <a:rPr kumimoji="0" lang="en-US" altLang="zh-TW" dirty="0" smtClean="0">
                <a:ea typeface="新細明體" charset="-120"/>
              </a:rPr>
              <a:t>184 </a:t>
            </a:r>
            <a:r>
              <a:rPr kumimoji="0" lang="zh-TW" altLang="en-US" dirty="0" smtClean="0">
                <a:ea typeface="新細明體" charset="-120"/>
              </a:rPr>
              <a:t>條 　 雇主對於危險物製造、處置之工作場所，為防止爆炸、火災，應依下列規定辦理：</a:t>
            </a:r>
          </a:p>
          <a:p>
            <a:r>
              <a:rPr kumimoji="0" lang="zh-TW" altLang="en-US" dirty="0" smtClean="0">
                <a:ea typeface="新細明體" charset="-120"/>
              </a:rPr>
              <a:t>一、爆炸性物質，應遠離煙火、或有發火源之虞之物，並不得加熱、摩擦、衝擊。</a:t>
            </a:r>
          </a:p>
          <a:p>
            <a:r>
              <a:rPr kumimoji="0" lang="zh-TW" altLang="en-US" dirty="0" smtClean="0">
                <a:ea typeface="新細明體" charset="-120"/>
              </a:rPr>
              <a:t>二、著火性物質，應遠離煙火、或有發火源之虞之物，並不得加熱、摩擦或衝擊或使其接觸促進氧化之物質或水。</a:t>
            </a:r>
          </a:p>
          <a:p>
            <a:r>
              <a:rPr kumimoji="0" lang="zh-TW" altLang="en-US" dirty="0" smtClean="0">
                <a:ea typeface="新細明體" charset="-120"/>
              </a:rPr>
              <a:t>三、氧化性物質，不得使其接觸促進其分解之物質，並不得予以加熱、摩擦或撞擊。</a:t>
            </a:r>
          </a:p>
          <a:p>
            <a:r>
              <a:rPr kumimoji="0" lang="zh-TW" altLang="en-US" dirty="0" smtClean="0">
                <a:ea typeface="新細明體" charset="-120"/>
              </a:rPr>
              <a:t>四、易燃液體，應遠離煙火或有發火源之虞之物，未經許可不得灌注、蒸發或加熱。</a:t>
            </a:r>
          </a:p>
          <a:p>
            <a:r>
              <a:rPr kumimoji="0" lang="zh-TW" altLang="en-US" dirty="0" smtClean="0">
                <a:ea typeface="新細明體" charset="-120"/>
              </a:rPr>
              <a:t>五、除製造、處置必需之用料外，不得任意放置危險物。</a:t>
            </a:r>
          </a:p>
          <a:p>
            <a:r>
              <a:rPr kumimoji="0" lang="zh-TW" altLang="en-US" dirty="0" smtClean="0">
                <a:ea typeface="新細明體" charset="-120"/>
              </a:rPr>
              <a:t>第 </a:t>
            </a:r>
            <a:r>
              <a:rPr kumimoji="0" lang="en-US" altLang="zh-TW" dirty="0" smtClean="0">
                <a:ea typeface="新細明體" charset="-120"/>
              </a:rPr>
              <a:t>191 </a:t>
            </a:r>
            <a:r>
              <a:rPr kumimoji="0" lang="zh-TW" altLang="en-US" dirty="0" smtClean="0">
                <a:ea typeface="新細明體" charset="-120"/>
              </a:rPr>
              <a:t>條 　 雇主對於異類物品接觸有引起爆炸、火災、危險之虞者，應單獨儲放，搬運時應使用專用之運搬機械。但經採取防止接觸之設施者，不在此限。</a:t>
            </a:r>
          </a:p>
          <a:p>
            <a:endParaRPr kumimoji="0" lang="en-US" altLang="zh-TW" dirty="0" smtClean="0">
              <a:ea typeface="新細明體" charset="-120"/>
            </a:endParaRPr>
          </a:p>
          <a:p>
            <a:r>
              <a:rPr kumimoji="0" lang="zh-TW" altLang="en-US" dirty="0" smtClean="0">
                <a:ea typeface="新細明體" charset="-120"/>
              </a:rPr>
              <a:t>有機溶劑中毒預防規則</a:t>
            </a:r>
            <a:r>
              <a:rPr kumimoji="0" lang="en-US" altLang="zh-TW" dirty="0" smtClean="0">
                <a:ea typeface="新細明體" charset="-120"/>
              </a:rPr>
              <a:t>(92.12.31)</a:t>
            </a:r>
          </a:p>
          <a:p>
            <a:r>
              <a:rPr kumimoji="0" lang="zh-TW" altLang="en-US" dirty="0" smtClean="0">
                <a:ea typeface="新細明體" charset="-120"/>
              </a:rPr>
              <a:t>第 </a:t>
            </a:r>
            <a:r>
              <a:rPr kumimoji="0" lang="en-US" altLang="zh-TW" dirty="0" smtClean="0">
                <a:ea typeface="新細明體" charset="-120"/>
              </a:rPr>
              <a:t>25 </a:t>
            </a:r>
            <a:r>
              <a:rPr kumimoji="0" lang="zh-TW" altLang="en-US" dirty="0" smtClean="0">
                <a:ea typeface="新細明體" charset="-120"/>
              </a:rPr>
              <a:t>條 　 雇主於室內儲藏有機溶劑或其混存物時，應使用備有栓蓋之堅固容器，以免有機溶劑或其混存物之溢出、漏洩、滲洩或擴散，該儲藏場所應依下列規定：</a:t>
            </a:r>
          </a:p>
          <a:p>
            <a:r>
              <a:rPr kumimoji="0" lang="zh-TW" altLang="en-US" dirty="0" smtClean="0">
                <a:ea typeface="新細明體" charset="-120"/>
              </a:rPr>
              <a:t>一、防止與作業無關人員進入之措施。</a:t>
            </a:r>
          </a:p>
          <a:p>
            <a:r>
              <a:rPr kumimoji="0" lang="zh-TW" altLang="en-US" dirty="0" smtClean="0">
                <a:ea typeface="新細明體" charset="-120"/>
              </a:rPr>
              <a:t>二、將有機溶劑蒸氣排除於室外。</a:t>
            </a:r>
          </a:p>
          <a:p>
            <a:endParaRPr kumimoji="0" lang="en-US" altLang="zh-TW" dirty="0" smtClean="0">
              <a:ea typeface="新細明體" charset="-120"/>
            </a:endParaRPr>
          </a:p>
          <a:p>
            <a:r>
              <a:rPr kumimoji="0" lang="zh-TW" altLang="en-US" dirty="0" smtClean="0">
                <a:ea typeface="新細明體" charset="-120"/>
              </a:rPr>
              <a:t>特定化學物質危害預防標準</a:t>
            </a:r>
            <a:r>
              <a:rPr kumimoji="0" lang="en-US" altLang="zh-TW" dirty="0" smtClean="0">
                <a:ea typeface="新細明體" charset="-120"/>
              </a:rPr>
              <a:t>(97.07.31)</a:t>
            </a:r>
          </a:p>
          <a:p>
            <a:r>
              <a:rPr kumimoji="0" lang="zh-TW" altLang="en-US" dirty="0" smtClean="0">
                <a:ea typeface="新細明體" charset="-120"/>
              </a:rPr>
              <a:t>第 </a:t>
            </a:r>
            <a:r>
              <a:rPr kumimoji="0" lang="en-US" altLang="zh-TW" dirty="0" smtClean="0">
                <a:ea typeface="新細明體" charset="-120"/>
              </a:rPr>
              <a:t>33 </a:t>
            </a:r>
            <a:r>
              <a:rPr kumimoji="0" lang="zh-TW" altLang="en-US" dirty="0" smtClean="0">
                <a:ea typeface="新細明體" charset="-120"/>
              </a:rPr>
              <a:t>條 　 雇主使勞工從事特定化學物質之搬運或儲存時，為防止該物質之漏洩、溢出，應使用適當之容器或確實包裝，並保管該物質於一定之場所。</a:t>
            </a:r>
          </a:p>
          <a:p>
            <a:r>
              <a:rPr kumimoji="0" lang="zh-TW" altLang="en-US" dirty="0" smtClean="0">
                <a:ea typeface="新細明體" charset="-120"/>
              </a:rPr>
              <a:t>雇主對曾使用於特定化學物質之搬運、儲存之容器或包裝，應採取不致該物質飛散之措施；保管時應堆置於一定之場所。</a:t>
            </a:r>
          </a:p>
          <a:p>
            <a:endParaRPr kumimoji="0" lang="zh-TW" altLang="en-US" dirty="0" smtClean="0">
              <a:ea typeface="新細明體" charset="-120"/>
            </a:endParaRPr>
          </a:p>
          <a:p>
            <a:r>
              <a:rPr kumimoji="0" lang="zh-TW" altLang="en-US" dirty="0" smtClean="0">
                <a:ea typeface="新細明體" charset="-120"/>
              </a:rPr>
              <a:t>列管毒性化學物質及其運作管理事項</a:t>
            </a:r>
            <a:r>
              <a:rPr kumimoji="0" lang="en-US" altLang="zh-TW" dirty="0" smtClean="0">
                <a:ea typeface="新細明體" charset="-120"/>
              </a:rPr>
              <a:t>(102.01.24)</a:t>
            </a:r>
          </a:p>
          <a:p>
            <a:r>
              <a:rPr kumimoji="0" lang="zh-TW" altLang="en-US" dirty="0" smtClean="0">
                <a:ea typeface="新細明體" charset="-120"/>
              </a:rPr>
              <a:t>六、貯存毒性化學物質應採用不排放、不洩漏之密閉式堅固容器、包裝，並置於陰涼乾燥處所，貯存場所應有專人妥善管理。</a:t>
            </a:r>
          </a:p>
          <a:p>
            <a:endParaRPr kumimoji="0" lang="en-US" altLang="zh-TW" dirty="0" smtClean="0">
              <a:ea typeface="新細明體" charset="-120"/>
            </a:endParaRPr>
          </a:p>
          <a:p>
            <a:endParaRPr kumimoji="0" lang="zh-TW" altLang="en-US" dirty="0" smtClean="0">
              <a:ea typeface="新細明體" charset="-120"/>
            </a:endParaRPr>
          </a:p>
        </p:txBody>
      </p:sp>
    </p:spTree>
    <p:extLst>
      <p:ext uri="{BB962C8B-B14F-4D97-AF65-F5344CB8AC3E}">
        <p14:creationId xmlns:p14="http://schemas.microsoft.com/office/powerpoint/2010/main" val="2920554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p:cNvSpPr>
            <a:spLocks noGrp="1" noRot="1" noChangeAspect="1" noTextEdit="1"/>
          </p:cNvSpPr>
          <p:nvPr>
            <p:ph type="sldImg"/>
          </p:nvPr>
        </p:nvSpPr>
        <p:spPr>
          <a:ln/>
        </p:spPr>
      </p:sp>
      <p:sp>
        <p:nvSpPr>
          <p:cNvPr id="122883" name="備忘稿版面配置區 2"/>
          <p:cNvSpPr>
            <a:spLocks noGrp="1"/>
          </p:cNvSpPr>
          <p:nvPr>
            <p:ph type="body" idx="1"/>
          </p:nvPr>
        </p:nvSpPr>
        <p:spPr>
          <a:noFill/>
          <a:ln/>
        </p:spPr>
        <p:txBody>
          <a:bodyPr/>
          <a:lstStyle/>
          <a:p>
            <a:r>
              <a:rPr lang="zh-TW" altLang="en-US" dirty="0" smtClean="0">
                <a:ea typeface="新細明體" charset="-120"/>
              </a:rPr>
              <a:t>高階</a:t>
            </a:r>
            <a:endParaRPr lang="en-US" altLang="zh-TW" dirty="0" smtClean="0">
              <a:ea typeface="新細明體" charset="-120"/>
            </a:endParaRPr>
          </a:p>
          <a:p>
            <a:r>
              <a:rPr lang="zh-TW" altLang="en-US" dirty="0" smtClean="0">
                <a:ea typeface="新細明體" charset="-120"/>
              </a:rPr>
              <a:t>補充說明</a:t>
            </a:r>
            <a:r>
              <a:rPr lang="en-US" altLang="zh-TW" dirty="0" smtClean="0">
                <a:ea typeface="新細明體" charset="-120"/>
              </a:rPr>
              <a:t>:</a:t>
            </a:r>
          </a:p>
          <a:p>
            <a:r>
              <a:rPr lang="zh-TW" altLang="en-US" dirty="0" smtClean="0">
                <a:ea typeface="新細明體" charset="-120"/>
              </a:rPr>
              <a:t>危險物與有害物標示及通識規則</a:t>
            </a:r>
            <a:r>
              <a:rPr lang="en-US" altLang="zh-TW" dirty="0" smtClean="0">
                <a:ea typeface="新細明體" charset="-120"/>
              </a:rPr>
              <a:t>(96.10.19)</a:t>
            </a:r>
          </a:p>
          <a:p>
            <a:r>
              <a:rPr lang="zh-TW" altLang="en-US" dirty="0" smtClean="0">
                <a:ea typeface="新細明體" charset="-120"/>
              </a:rPr>
              <a:t>第 </a:t>
            </a:r>
            <a:r>
              <a:rPr lang="en-US" altLang="zh-TW" dirty="0" smtClean="0">
                <a:ea typeface="新細明體" charset="-120"/>
              </a:rPr>
              <a:t>5 </a:t>
            </a:r>
            <a:r>
              <a:rPr lang="zh-TW" altLang="en-US" dirty="0" smtClean="0">
                <a:ea typeface="新細明體" charset="-120"/>
              </a:rPr>
              <a:t>條  雇主對裝有危害物質之容器，應依附表二規定之分類及危害圖式，參照附表三之格式明顯標示下列事項，所用文字以中文為主，必要時輔以外文：</a:t>
            </a:r>
            <a:r>
              <a:rPr lang="en-US" altLang="zh-TW" dirty="0" smtClean="0">
                <a:ea typeface="新細明體" charset="-120"/>
              </a:rPr>
              <a:t>…</a:t>
            </a:r>
          </a:p>
          <a:p>
            <a:endParaRPr lang="en-US" altLang="zh-TW" dirty="0" smtClean="0">
              <a:ea typeface="新細明體" charset="-120"/>
            </a:endParaRPr>
          </a:p>
          <a:p>
            <a:pPr eaLnBrk="1" hangingPunct="1">
              <a:spcBef>
                <a:spcPct val="0"/>
              </a:spcBef>
            </a:pPr>
            <a:r>
              <a:rPr kumimoji="0" lang="zh-TW" altLang="en-US" b="1" dirty="0" smtClean="0">
                <a:solidFill>
                  <a:srgbClr val="000000"/>
                </a:solidFill>
                <a:latin typeface="Calibri" pitchFamily="34" charset="0"/>
                <a:ea typeface="新細明體" charset="-120"/>
              </a:rPr>
              <a:t>學術機構運作毒性化學物質管理辦法</a:t>
            </a:r>
            <a:r>
              <a:rPr kumimoji="0" lang="en-US" altLang="zh-TW" b="1" dirty="0" smtClean="0">
                <a:solidFill>
                  <a:srgbClr val="000000"/>
                </a:solidFill>
                <a:latin typeface="Calibri" pitchFamily="34" charset="0"/>
                <a:ea typeface="新細明體" charset="-120"/>
              </a:rPr>
              <a:t>(101.12.20)</a:t>
            </a:r>
          </a:p>
          <a:p>
            <a:r>
              <a:rPr lang="zh-TW" altLang="en-US" dirty="0" smtClean="0">
                <a:ea typeface="新細明體" charset="-120"/>
              </a:rPr>
              <a:t>第 </a:t>
            </a:r>
            <a:r>
              <a:rPr lang="en-US" altLang="zh-TW" dirty="0" smtClean="0">
                <a:ea typeface="新細明體" charset="-120"/>
              </a:rPr>
              <a:t>8 </a:t>
            </a:r>
            <a:r>
              <a:rPr lang="zh-TW" altLang="en-US" dirty="0" smtClean="0">
                <a:ea typeface="新細明體" charset="-120"/>
              </a:rPr>
              <a:t>條   學術機構毒性化學物質容器、包裝或其運作單位及設施之標示，應依毒性化學物質標示及安全資料表管理辦法規定辦理。</a:t>
            </a:r>
          </a:p>
          <a:p>
            <a:r>
              <a:rPr lang="zh-TW" altLang="en-US" dirty="0" smtClean="0">
                <a:ea typeface="新細明體" charset="-120"/>
              </a:rPr>
              <a:t>前項容器之容積在一百毫升以下者，得僅標示名稱、危害圖式及警示語。</a:t>
            </a:r>
          </a:p>
          <a:p>
            <a:endParaRPr lang="zh-TW" altLang="en-US" dirty="0" smtClean="0">
              <a:ea typeface="新細明體" charset="-120"/>
            </a:endParaRPr>
          </a:p>
          <a:p>
            <a:endParaRPr lang="zh-TW" altLang="en-US" dirty="0" smtClean="0">
              <a:ea typeface="新細明體" charset="-120"/>
            </a:endParaRPr>
          </a:p>
        </p:txBody>
      </p:sp>
      <p:sp>
        <p:nvSpPr>
          <p:cNvPr id="122884" name="投影片編號版面配置區 3"/>
          <p:cNvSpPr>
            <a:spLocks noGrp="1"/>
          </p:cNvSpPr>
          <p:nvPr>
            <p:ph type="sldNum" sz="quarter" idx="5"/>
          </p:nvPr>
        </p:nvSpPr>
        <p:spPr>
          <a:noFill/>
        </p:spPr>
        <p:txBody>
          <a:bodyPr/>
          <a:lstStyle/>
          <a:p>
            <a:fld id="{82028D4D-3BE1-41F3-88BD-CB371C1420D0}" type="slidenum">
              <a:rPr lang="zh-TW" altLang="en-US" smtClean="0">
                <a:ea typeface="新細明體" charset="-120"/>
              </a:rPr>
              <a:pPr/>
              <a:t>41</a:t>
            </a:fld>
            <a:endParaRPr lang="en-US" altLang="zh-TW" smtClean="0">
              <a:ea typeface="新細明體" charset="-120"/>
            </a:endParaRPr>
          </a:p>
        </p:txBody>
      </p:sp>
    </p:spTree>
    <p:extLst>
      <p:ext uri="{BB962C8B-B14F-4D97-AF65-F5344CB8AC3E}">
        <p14:creationId xmlns:p14="http://schemas.microsoft.com/office/powerpoint/2010/main" val="582879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投影片圖像版面配置區 1"/>
          <p:cNvSpPr>
            <a:spLocks noGrp="1" noRot="1" noChangeAspect="1" noTextEdit="1"/>
          </p:cNvSpPr>
          <p:nvPr>
            <p:ph type="sldImg"/>
          </p:nvPr>
        </p:nvSpPr>
        <p:spPr>
          <a:ln/>
        </p:spPr>
      </p:sp>
      <p:sp>
        <p:nvSpPr>
          <p:cNvPr id="124931" name="備忘稿版面配置區 2"/>
          <p:cNvSpPr>
            <a:spLocks noGrp="1"/>
          </p:cNvSpPr>
          <p:nvPr>
            <p:ph type="body" idx="1"/>
          </p:nvPr>
        </p:nvSpPr>
        <p:spPr>
          <a:noFill/>
          <a:ln/>
        </p:spPr>
        <p:txBody>
          <a:bodyPr/>
          <a:lstStyle/>
          <a:p>
            <a:pPr>
              <a:lnSpc>
                <a:spcPct val="90000"/>
              </a:lnSpc>
            </a:pPr>
            <a:r>
              <a:rPr lang="zh-TW" altLang="en-US" dirty="0" smtClean="0">
                <a:ea typeface="新細明體" charset="-120"/>
              </a:rPr>
              <a:t>中階</a:t>
            </a:r>
            <a:endParaRPr lang="en-US" altLang="zh-TW" dirty="0" smtClean="0">
              <a:ea typeface="新細明體" charset="-120"/>
            </a:endParaRPr>
          </a:p>
          <a:p>
            <a:pPr>
              <a:lnSpc>
                <a:spcPct val="90000"/>
              </a:lnSpc>
            </a:pPr>
            <a:r>
              <a:rPr lang="zh-TW" altLang="en-US" dirty="0" smtClean="0">
                <a:ea typeface="新細明體" charset="-120"/>
              </a:rPr>
              <a:t>補充說明</a:t>
            </a:r>
            <a:r>
              <a:rPr lang="en-US" altLang="zh-TW" dirty="0" smtClean="0">
                <a:ea typeface="新細明體" charset="-120"/>
              </a:rPr>
              <a:t>:</a:t>
            </a:r>
          </a:p>
          <a:p>
            <a:pPr>
              <a:lnSpc>
                <a:spcPct val="90000"/>
              </a:lnSpc>
            </a:pPr>
            <a:r>
              <a:rPr lang="zh-TW" altLang="en-US" dirty="0" smtClean="0">
                <a:ea typeface="新細明體" charset="-120"/>
              </a:rPr>
              <a:t>勞工安全衛生設施規則</a:t>
            </a:r>
            <a:r>
              <a:rPr lang="en-US" altLang="zh-TW" dirty="0" smtClean="0">
                <a:ea typeface="新細明體" charset="-120"/>
              </a:rPr>
              <a:t>(98.10.13)</a:t>
            </a:r>
          </a:p>
          <a:p>
            <a:pPr>
              <a:lnSpc>
                <a:spcPct val="90000"/>
              </a:lnSpc>
            </a:pPr>
            <a:r>
              <a:rPr lang="zh-TW" altLang="en-US" dirty="0" smtClean="0">
                <a:ea typeface="新細明體" charset="-120"/>
              </a:rPr>
              <a:t>第 </a:t>
            </a:r>
            <a:r>
              <a:rPr lang="en-US" altLang="zh-TW" dirty="0" smtClean="0">
                <a:ea typeface="新細明體" charset="-120"/>
              </a:rPr>
              <a:t>156 </a:t>
            </a:r>
            <a:r>
              <a:rPr lang="zh-TW" altLang="en-US" dirty="0" smtClean="0">
                <a:ea typeface="新細明體" charset="-120"/>
              </a:rPr>
              <a:t>條 　 雇主對於強酸、強鹼等有腐蝕性物質之搬運，應使用特別設計之車輛或工具。</a:t>
            </a:r>
          </a:p>
          <a:p>
            <a:pPr>
              <a:lnSpc>
                <a:spcPct val="90000"/>
              </a:lnSpc>
            </a:pPr>
            <a:endParaRPr lang="en-US" altLang="zh-TW" dirty="0" smtClean="0">
              <a:ea typeface="新細明體" charset="-120"/>
            </a:endParaRPr>
          </a:p>
          <a:p>
            <a:pPr>
              <a:lnSpc>
                <a:spcPct val="90000"/>
              </a:lnSpc>
            </a:pPr>
            <a:r>
              <a:rPr lang="zh-TW" altLang="zh-TW" dirty="0" smtClean="0">
                <a:ea typeface="新細明體" charset="-120"/>
              </a:rPr>
              <a:t>有機溶劑中毒預防規則</a:t>
            </a:r>
            <a:r>
              <a:rPr lang="en-US" altLang="zh-TW" dirty="0" smtClean="0">
                <a:ea typeface="新細明體" charset="-120"/>
              </a:rPr>
              <a:t>(92.12.31)</a:t>
            </a:r>
            <a:endParaRPr lang="zh-TW" altLang="zh-TW" dirty="0" smtClean="0">
              <a:ea typeface="新細明體" charset="-120"/>
            </a:endParaRPr>
          </a:p>
          <a:p>
            <a:pPr>
              <a:lnSpc>
                <a:spcPct val="90000"/>
              </a:lnSpc>
            </a:pPr>
            <a:r>
              <a:rPr lang="zh-TW" altLang="zh-TW" dirty="0" smtClean="0">
                <a:ea typeface="新細明體" charset="-120"/>
              </a:rPr>
              <a:t>第</a:t>
            </a:r>
            <a:r>
              <a:rPr lang="en-US" altLang="zh-TW" dirty="0" smtClean="0">
                <a:ea typeface="新細明體" charset="-120"/>
              </a:rPr>
              <a:t> 25 </a:t>
            </a:r>
            <a:r>
              <a:rPr lang="zh-TW" altLang="zh-TW" dirty="0" smtClean="0">
                <a:ea typeface="新細明體" charset="-120"/>
              </a:rPr>
              <a:t>條 　 雇主於室內儲藏有機溶劑或其混存物時，應使用備有栓蓋之堅固容器，以免有機溶劑或其混存物之溢出、漏洩、滲洩或擴散，該儲藏場所應依下列</a:t>
            </a:r>
          </a:p>
          <a:p>
            <a:pPr>
              <a:lnSpc>
                <a:spcPct val="90000"/>
              </a:lnSpc>
            </a:pPr>
            <a:r>
              <a:rPr lang="zh-TW" altLang="zh-TW" dirty="0" smtClean="0">
                <a:ea typeface="新細明體" charset="-120"/>
              </a:rPr>
              <a:t>規定：</a:t>
            </a:r>
          </a:p>
          <a:p>
            <a:pPr>
              <a:lnSpc>
                <a:spcPct val="90000"/>
              </a:lnSpc>
            </a:pPr>
            <a:r>
              <a:rPr lang="zh-TW" altLang="zh-TW" dirty="0" smtClean="0">
                <a:ea typeface="新細明體" charset="-120"/>
              </a:rPr>
              <a:t>一、防止與作業無關人員進入之措施。</a:t>
            </a:r>
          </a:p>
          <a:p>
            <a:pPr>
              <a:lnSpc>
                <a:spcPct val="90000"/>
              </a:lnSpc>
            </a:pPr>
            <a:r>
              <a:rPr lang="zh-TW" altLang="zh-TW" dirty="0" smtClean="0">
                <a:ea typeface="新細明體" charset="-120"/>
              </a:rPr>
              <a:t>二、將有機溶劑蒸氣排除於室外。</a:t>
            </a:r>
          </a:p>
          <a:p>
            <a:pPr>
              <a:lnSpc>
                <a:spcPct val="90000"/>
              </a:lnSpc>
            </a:pPr>
            <a:endParaRPr lang="en-US" altLang="zh-TW" dirty="0" smtClean="0">
              <a:ea typeface="新細明體" charset="-120"/>
            </a:endParaRPr>
          </a:p>
          <a:p>
            <a:pPr>
              <a:lnSpc>
                <a:spcPct val="90000"/>
              </a:lnSpc>
            </a:pPr>
            <a:r>
              <a:rPr lang="zh-TW" altLang="en-US" dirty="0" smtClean="0">
                <a:ea typeface="新細明體" charset="-120"/>
              </a:rPr>
              <a:t>特定化學物質危害預防標準</a:t>
            </a:r>
            <a:r>
              <a:rPr lang="en-US" altLang="zh-TW" dirty="0" smtClean="0">
                <a:ea typeface="新細明體" charset="-120"/>
              </a:rPr>
              <a:t>(97.07.31)</a:t>
            </a:r>
          </a:p>
          <a:p>
            <a:pPr>
              <a:lnSpc>
                <a:spcPct val="90000"/>
              </a:lnSpc>
            </a:pPr>
            <a:r>
              <a:rPr lang="zh-TW" altLang="en-US" dirty="0" smtClean="0">
                <a:ea typeface="新細明體" charset="-120"/>
              </a:rPr>
              <a:t>第 </a:t>
            </a:r>
            <a:r>
              <a:rPr lang="en-US" altLang="zh-TW" dirty="0" smtClean="0">
                <a:ea typeface="新細明體" charset="-120"/>
              </a:rPr>
              <a:t>33 </a:t>
            </a:r>
            <a:r>
              <a:rPr lang="zh-TW" altLang="en-US" dirty="0" smtClean="0">
                <a:ea typeface="新細明體" charset="-120"/>
              </a:rPr>
              <a:t>條 　 雇主使勞工從事特定化學物質之搬運或儲存時，為防止該物質之漏洩、溢出，應使用適當之容器或確實包裝，並保管該物質於一定之場所。</a:t>
            </a:r>
          </a:p>
          <a:p>
            <a:pPr>
              <a:lnSpc>
                <a:spcPct val="90000"/>
              </a:lnSpc>
            </a:pPr>
            <a:r>
              <a:rPr lang="zh-TW" altLang="en-US" dirty="0" smtClean="0">
                <a:ea typeface="新細明體" charset="-120"/>
              </a:rPr>
              <a:t>雇主對曾使用於特定化學物質之搬運、儲存之容器或包裝，應採取不致該物質飛散之措施；保管時應堆置於一定之場所。</a:t>
            </a:r>
          </a:p>
          <a:p>
            <a:pPr>
              <a:lnSpc>
                <a:spcPct val="90000"/>
              </a:lnSpc>
            </a:pPr>
            <a:endParaRPr lang="en-US" altLang="zh-TW" dirty="0" smtClean="0">
              <a:ea typeface="新細明體" charset="-120"/>
            </a:endParaRPr>
          </a:p>
          <a:p>
            <a:pPr>
              <a:lnSpc>
                <a:spcPct val="90000"/>
              </a:lnSpc>
            </a:pPr>
            <a:endParaRPr lang="en-US" altLang="zh-TW" dirty="0" smtClean="0">
              <a:ea typeface="新細明體" charset="-120"/>
            </a:endParaRPr>
          </a:p>
          <a:p>
            <a:pPr>
              <a:lnSpc>
                <a:spcPct val="90000"/>
              </a:lnSpc>
            </a:pPr>
            <a:r>
              <a:rPr lang="zh-TW" altLang="en-US" dirty="0" smtClean="0">
                <a:ea typeface="新細明體" charset="-120"/>
              </a:rPr>
              <a:t>毒性化學物質管理法</a:t>
            </a:r>
            <a:r>
              <a:rPr lang="en-US" altLang="zh-TW" dirty="0" smtClean="0">
                <a:ea typeface="新細明體" charset="-120"/>
              </a:rPr>
              <a:t>(102.12.11.)</a:t>
            </a:r>
          </a:p>
          <a:p>
            <a:pPr>
              <a:lnSpc>
                <a:spcPct val="90000"/>
              </a:lnSpc>
            </a:pPr>
            <a:r>
              <a:rPr lang="zh-TW" altLang="en-US" dirty="0" smtClean="0">
                <a:ea typeface="新細明體" charset="-120"/>
              </a:rPr>
              <a:t>第 </a:t>
            </a:r>
            <a:r>
              <a:rPr lang="en-US" altLang="zh-TW" dirty="0" smtClean="0">
                <a:ea typeface="新細明體" charset="-120"/>
              </a:rPr>
              <a:t>19 </a:t>
            </a:r>
            <a:r>
              <a:rPr lang="zh-TW" altLang="en-US" dirty="0" smtClean="0">
                <a:ea typeface="新細明體" charset="-120"/>
              </a:rPr>
              <a:t>條</a:t>
            </a:r>
          </a:p>
          <a:p>
            <a:pPr>
              <a:lnSpc>
                <a:spcPct val="90000"/>
              </a:lnSpc>
            </a:pPr>
            <a:r>
              <a:rPr lang="zh-TW" altLang="en-US" dirty="0" smtClean="0">
                <a:ea typeface="新細明體" charset="-120"/>
              </a:rPr>
              <a:t>　第一類至第三類毒性化學物質之運作過程中，應維持其防止排放或洩漏設施之正常操作，並備有應變器材。</a:t>
            </a:r>
          </a:p>
          <a:p>
            <a:pPr>
              <a:lnSpc>
                <a:spcPct val="90000"/>
              </a:lnSpc>
            </a:pPr>
            <a:r>
              <a:rPr lang="zh-TW" altLang="en-US" dirty="0" smtClean="0">
                <a:ea typeface="新細明體" charset="-120"/>
              </a:rPr>
              <a:t>前項應變器材及偵測與警報設備之設置、構造、操作、檢查、維護、保養、校正、記錄、紀錄保存及其他應遵行事項之辦法，由中央主管機關定之。</a:t>
            </a:r>
          </a:p>
          <a:p>
            <a:pPr>
              <a:lnSpc>
                <a:spcPct val="90000"/>
              </a:lnSpc>
            </a:pPr>
            <a:endParaRPr lang="zh-TW" altLang="en-US" dirty="0" smtClean="0">
              <a:ea typeface="新細明體" charset="-120"/>
            </a:endParaRPr>
          </a:p>
        </p:txBody>
      </p:sp>
      <p:sp>
        <p:nvSpPr>
          <p:cNvPr id="124932" name="投影片編號版面配置區 3"/>
          <p:cNvSpPr>
            <a:spLocks noGrp="1"/>
          </p:cNvSpPr>
          <p:nvPr>
            <p:ph type="sldNum" sz="quarter" idx="5"/>
          </p:nvPr>
        </p:nvSpPr>
        <p:spPr>
          <a:noFill/>
        </p:spPr>
        <p:txBody>
          <a:bodyPr/>
          <a:lstStyle/>
          <a:p>
            <a:fld id="{4B94F6BA-393A-4A79-8110-A7DB0A0D3DC2}" type="slidenum">
              <a:rPr lang="zh-TW" altLang="en-US" smtClean="0">
                <a:ea typeface="新細明體" charset="-120"/>
              </a:rPr>
              <a:pPr/>
              <a:t>42</a:t>
            </a:fld>
            <a:endParaRPr lang="en-US" altLang="zh-TW" smtClean="0">
              <a:ea typeface="新細明體" charset="-120"/>
            </a:endParaRPr>
          </a:p>
        </p:txBody>
      </p:sp>
    </p:spTree>
    <p:extLst>
      <p:ext uri="{BB962C8B-B14F-4D97-AF65-F5344CB8AC3E}">
        <p14:creationId xmlns:p14="http://schemas.microsoft.com/office/powerpoint/2010/main" val="3840046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zh-TW" altLang="en-US" dirty="0" smtClean="0">
                <a:ea typeface="新細明體" charset="-120"/>
              </a:rPr>
              <a:t>高階</a:t>
            </a:r>
            <a:endParaRPr lang="en-US" altLang="zh-TW" dirty="0" smtClean="0">
              <a:ea typeface="新細明體" charset="-120"/>
            </a:endParaRPr>
          </a:p>
          <a:p>
            <a:pPr>
              <a:defRPr/>
            </a:pPr>
            <a:r>
              <a:rPr lang="zh-TW" altLang="en-US" dirty="0" smtClean="0">
                <a:ea typeface="新細明體" charset="-120"/>
              </a:rPr>
              <a:t>重點說明</a:t>
            </a:r>
            <a:r>
              <a:rPr lang="en-US" altLang="zh-TW" dirty="0" smtClean="0">
                <a:ea typeface="新細明體" charset="-120"/>
              </a:rPr>
              <a:t>:</a:t>
            </a:r>
          </a:p>
          <a:p>
            <a:pPr marL="171450" indent="-171450">
              <a:buFont typeface="Arial" pitchFamily="34" charset="0"/>
              <a:buChar char="•"/>
              <a:defRPr/>
            </a:pPr>
            <a:r>
              <a:rPr lang="zh-TW" altLang="en-US" dirty="0" smtClean="0">
                <a:ea typeface="新細明體" charset="-120"/>
              </a:rPr>
              <a:t>使用化學氣櫃的注意事項繁多，投影片中列出的條文為一般研究生有能力注意、執行的部分</a:t>
            </a:r>
            <a:endParaRPr lang="en-US" altLang="zh-TW" dirty="0" smtClean="0">
              <a:ea typeface="新細明體" charset="-120"/>
            </a:endParaRPr>
          </a:p>
          <a:p>
            <a:pPr marL="171450" indent="-171450">
              <a:buFont typeface="Arial" pitchFamily="34" charset="0"/>
              <a:buChar char="•"/>
              <a:defRPr/>
            </a:pPr>
            <a:r>
              <a:rPr lang="zh-TW" altLang="en-US" dirty="0" smtClean="0">
                <a:ea typeface="新細明體" charset="-120"/>
              </a:rPr>
              <a:t>排氣櫃玻璃門的開度應依氣櫃效能檢測的結果，如果該氣櫃裝設至實驗室後未進行過效能檢測，至少應設定在氣櫃製造商的建議高度</a:t>
            </a:r>
            <a:endParaRPr lang="en-US" altLang="zh-TW" dirty="0" smtClean="0">
              <a:ea typeface="新細明體" charset="-120"/>
            </a:endParaRPr>
          </a:p>
          <a:p>
            <a:pPr marL="171450" indent="-171450">
              <a:buFont typeface="Arial" pitchFamily="34" charset="0"/>
              <a:buChar char="•"/>
              <a:defRPr/>
            </a:pPr>
            <a:r>
              <a:rPr lang="zh-TW" altLang="en-US" dirty="0" smtClean="0">
                <a:ea typeface="新細明體" charset="-120"/>
              </a:rPr>
              <a:t>額外的人員停留於氣櫃開口附近會影響氣流，降低吸氣效能</a:t>
            </a:r>
            <a:endParaRPr lang="en-US" altLang="zh-TW" dirty="0" smtClean="0">
              <a:ea typeface="新細明體" charset="-120"/>
            </a:endParaRPr>
          </a:p>
          <a:p>
            <a:pPr marL="171450" indent="-171450">
              <a:buFont typeface="Arial" pitchFamily="34" charset="0"/>
              <a:buChar char="•"/>
              <a:defRPr/>
            </a:pPr>
            <a:r>
              <a:rPr lang="zh-TW" altLang="en-US" dirty="0" smtClean="0">
                <a:ea typeface="新細明體" charset="-120"/>
              </a:rPr>
              <a:t>氣櫃內放置多餘的物品會影響氣流</a:t>
            </a:r>
            <a:endParaRPr lang="en-US" altLang="zh-TW" dirty="0" smtClean="0">
              <a:ea typeface="新細明體" charset="-120"/>
            </a:endParaRPr>
          </a:p>
          <a:p>
            <a:pPr>
              <a:defRPr/>
            </a:pPr>
            <a:endParaRPr lang="en-US" altLang="zh-TW" dirty="0" smtClean="0">
              <a:ea typeface="新細明體" charset="-120"/>
            </a:endParaRPr>
          </a:p>
          <a:p>
            <a:pPr>
              <a:defRPr/>
            </a:pPr>
            <a:r>
              <a:rPr lang="zh-TW" altLang="en-US" dirty="0" smtClean="0">
                <a:ea typeface="新細明體" charset="-120"/>
              </a:rPr>
              <a:t>補充說明</a:t>
            </a:r>
            <a:r>
              <a:rPr lang="en-US" altLang="zh-TW" dirty="0" smtClean="0">
                <a:ea typeface="新細明體" charset="-120"/>
              </a:rPr>
              <a:t>:</a:t>
            </a:r>
            <a:r>
              <a:rPr lang="zh-TW" altLang="en-US" dirty="0" smtClean="0">
                <a:ea typeface="新細明體" charset="-120"/>
              </a:rPr>
              <a:t> 以下資訊來自</a:t>
            </a:r>
            <a:r>
              <a:rPr lang="en-US" altLang="zh-TW" dirty="0" smtClean="0">
                <a:ea typeface="新細明體" charset="-120"/>
              </a:rPr>
              <a:t>”</a:t>
            </a:r>
            <a:r>
              <a:rPr lang="zh-TW" altLang="en-US" dirty="0" smtClean="0">
                <a:ea typeface="新細明體" charset="-120"/>
              </a:rPr>
              <a:t>排氣櫃原理與安全衛生注意事項 </a:t>
            </a:r>
            <a:r>
              <a:rPr lang="en-US" altLang="zh-TW" dirty="0" smtClean="0">
                <a:ea typeface="新細明體" charset="-120"/>
              </a:rPr>
              <a:t>”</a:t>
            </a:r>
            <a:r>
              <a:rPr lang="zh-TW" altLang="en-US" dirty="0" smtClean="0">
                <a:ea typeface="新細明體" charset="-120"/>
              </a:rPr>
              <a:t>進階班教材</a:t>
            </a:r>
            <a:endParaRPr lang="en-US" altLang="zh-TW" dirty="0" smtClean="0">
              <a:ea typeface="新細明體" charset="-120"/>
            </a:endParaRPr>
          </a:p>
          <a:p>
            <a:pPr marL="171450" indent="-171450">
              <a:buFont typeface="Arial" pitchFamily="34" charset="0"/>
              <a:buChar char="•"/>
              <a:defRPr/>
            </a:pPr>
            <a:r>
              <a:rPr lang="zh-TW" altLang="en-US" dirty="0" smtClean="0">
                <a:ea typeface="新細明體" charset="-120"/>
              </a:rPr>
              <a:t>排氣櫃不是儲物櫃，除長時間連續實驗的情況外，應於下班前清空內部物品。</a:t>
            </a:r>
          </a:p>
          <a:p>
            <a:pPr marL="171450" indent="-171450">
              <a:buFont typeface="Arial" pitchFamily="34" charset="0"/>
              <a:buChar char="•"/>
              <a:defRPr/>
            </a:pPr>
            <a:r>
              <a:rPr lang="zh-TW" altLang="en-US" dirty="0" smtClean="0">
                <a:ea typeface="新細明體" charset="-120"/>
              </a:rPr>
              <a:t>排氣櫃、其他抽氣罩、通風導管與送排風機，共同構成實驗室通風系統。除非於設計階段已作充分考量，且已教育實驗室人員如何使用，否則建議同時啟動或關閉這些設備。</a:t>
            </a:r>
          </a:p>
          <a:p>
            <a:pPr marL="171450" indent="-171450">
              <a:buFont typeface="Arial" pitchFamily="34" charset="0"/>
              <a:buChar char="•"/>
              <a:defRPr/>
            </a:pPr>
            <a:r>
              <a:rPr lang="zh-TW" altLang="en-US" dirty="0" smtClean="0">
                <a:ea typeface="新細明體" charset="-120"/>
              </a:rPr>
              <a:t>排氣櫃的設計用途是包圍、拘束於櫃體內產生的空氣中有害媒介物。排氣櫃是無動力、無濾網的被動通風元件。排氣櫃的尾氣須全部排放到戶外。</a:t>
            </a:r>
          </a:p>
          <a:p>
            <a:pPr marL="171450" indent="-171450">
              <a:buFont typeface="Arial" pitchFamily="34" charset="0"/>
              <a:buChar char="•"/>
              <a:defRPr/>
            </a:pPr>
            <a:r>
              <a:rPr lang="zh-TW" altLang="en-US" dirty="0" smtClean="0">
                <a:ea typeface="新細明體" charset="-120"/>
              </a:rPr>
              <a:t>實驗室內若有任何與通風有關的設施進行維護増刪修改、鑽洞開孔等工作，則須於完工後重新檢查通風性能，確認未因施工而發生不良影響。</a:t>
            </a:r>
          </a:p>
          <a:p>
            <a:pPr marL="171450" indent="-171450">
              <a:buFont typeface="Arial" pitchFamily="34" charset="0"/>
              <a:buChar char="•"/>
              <a:defRPr/>
            </a:pPr>
            <a:r>
              <a:rPr lang="zh-TW" altLang="en-US" dirty="0" smtClean="0">
                <a:ea typeface="新細明體" charset="-120"/>
              </a:rPr>
              <a:t>實驗室若設在有中央空調設備的大型建築物內，宜妥善規劃其用途與空氣清淨方案，否則空調電費將十分可觀，請行政職人員特別留意。</a:t>
            </a:r>
          </a:p>
          <a:p>
            <a:pPr marL="171450" indent="-171450">
              <a:buFont typeface="Arial" pitchFamily="34" charset="0"/>
              <a:buChar char="•"/>
              <a:defRPr/>
            </a:pPr>
            <a:r>
              <a:rPr lang="zh-TW" altLang="en-US" dirty="0" smtClean="0">
                <a:ea typeface="新細明體" charset="-120"/>
              </a:rPr>
              <a:t>排氣櫃啟動時，實驗室的門窗應始終維持在固定的啟閉狀態，不可以隨意開關門窗。</a:t>
            </a:r>
          </a:p>
          <a:p>
            <a:pPr marL="171450" indent="-171450">
              <a:buFont typeface="Arial" pitchFamily="34" charset="0"/>
              <a:buChar char="•"/>
              <a:defRPr/>
            </a:pPr>
            <a:r>
              <a:rPr lang="zh-TW" altLang="en-US" dirty="0" smtClean="0">
                <a:ea typeface="新細明體" charset="-120"/>
              </a:rPr>
              <a:t>若實驗室門外直通大氣且位於迎風面，須嚴格管制門窗開啟幅度，以防止自然風衝擊排氣櫃正面；若此問題無法解決，則應另行安裝機械通風換氣設備，並經常監測實驗室氣壓是否有異常變化。</a:t>
            </a:r>
          </a:p>
          <a:p>
            <a:pPr marL="171450" indent="-171450">
              <a:buFont typeface="Arial" pitchFamily="34" charset="0"/>
              <a:buChar char="•"/>
              <a:defRPr/>
            </a:pPr>
            <a:r>
              <a:rPr lang="zh-TW" altLang="en-US" dirty="0" smtClean="0">
                <a:ea typeface="新細明體" charset="-120"/>
              </a:rPr>
              <a:t>排氣櫃操作開口之適當高度，可由風速計量測或追蹤氣體實驗結果驗證之；一般而言，此高度對應於操作開口平均吸入風速為</a:t>
            </a:r>
            <a:r>
              <a:rPr lang="en-US" altLang="zh-TW" dirty="0" smtClean="0">
                <a:ea typeface="新細明體" charset="-120"/>
              </a:rPr>
              <a:t>0.3-0.5m/s</a:t>
            </a:r>
            <a:r>
              <a:rPr lang="zh-TW" altLang="en-US" dirty="0" smtClean="0">
                <a:ea typeface="新細明體" charset="-120"/>
              </a:rPr>
              <a:t>的狀況。</a:t>
            </a:r>
          </a:p>
          <a:p>
            <a:pPr marL="171450" indent="-171450">
              <a:buFont typeface="Arial" pitchFamily="34" charset="0"/>
              <a:buChar char="•"/>
              <a:defRPr/>
            </a:pPr>
            <a:r>
              <a:rPr lang="zh-TW" altLang="en-US" dirty="0" smtClean="0">
                <a:ea typeface="新細明體" charset="-120"/>
              </a:rPr>
              <a:t>排氣櫃開口與內部的分風板不宜遭物品遮蔽。</a:t>
            </a:r>
          </a:p>
          <a:p>
            <a:pPr marL="171450" indent="-171450">
              <a:buFont typeface="Arial" pitchFamily="34" charset="0"/>
              <a:buChar char="•"/>
              <a:defRPr/>
            </a:pPr>
            <a:r>
              <a:rPr lang="zh-TW" altLang="en-US" dirty="0" smtClean="0">
                <a:ea typeface="新細明體" charset="-120"/>
              </a:rPr>
              <a:t>非必要時不站立於排氣櫃開口，作完實驗就離開。</a:t>
            </a:r>
          </a:p>
          <a:p>
            <a:pPr marL="171450" indent="-171450">
              <a:buFont typeface="Arial" pitchFamily="34" charset="0"/>
              <a:buChar char="•"/>
              <a:defRPr/>
            </a:pPr>
            <a:r>
              <a:rPr lang="zh-TW" altLang="en-US" dirty="0" smtClean="0">
                <a:ea typeface="新細明體" charset="-120"/>
              </a:rPr>
              <a:t>櫃內物品不可緊貼拉門後方放置，以防止有害物利用排氣櫃內部大型低速渦流與貼附效應捲出。</a:t>
            </a:r>
          </a:p>
          <a:p>
            <a:pPr marL="171450" indent="-171450">
              <a:buFont typeface="Arial" pitchFamily="34" charset="0"/>
              <a:buChar char="•"/>
              <a:defRPr/>
            </a:pPr>
            <a:r>
              <a:rPr lang="zh-TW" altLang="en-US" dirty="0" smtClean="0">
                <a:ea typeface="新細明體" charset="-120"/>
              </a:rPr>
              <a:t>排氣櫃開口維持於檢測人員指定的高度。</a:t>
            </a:r>
          </a:p>
          <a:p>
            <a:pPr marL="171450" indent="-171450">
              <a:buFont typeface="Arial" pitchFamily="34" charset="0"/>
              <a:buChar char="•"/>
              <a:defRPr/>
            </a:pPr>
            <a:r>
              <a:rPr lang="zh-TW" altLang="en-US" dirty="0" smtClean="0">
                <a:ea typeface="新細明體" charset="-120"/>
              </a:rPr>
              <a:t>切勿將排氣櫃當作生物安全操作櫃使用。</a:t>
            </a:r>
          </a:p>
          <a:p>
            <a:pPr marL="171450" indent="-171450">
              <a:buFont typeface="Arial" pitchFamily="34" charset="0"/>
              <a:buChar char="•"/>
              <a:defRPr/>
            </a:pPr>
            <a:r>
              <a:rPr lang="zh-TW" altLang="en-US" dirty="0" smtClean="0">
                <a:ea typeface="新細明體" charset="-120"/>
              </a:rPr>
              <a:t>有害物燻煙中若含過氯酸（</a:t>
            </a:r>
            <a:r>
              <a:rPr lang="en-US" altLang="zh-TW" dirty="0" smtClean="0">
                <a:ea typeface="新細明體" charset="-120"/>
              </a:rPr>
              <a:t>HClO4</a:t>
            </a:r>
            <a:r>
              <a:rPr lang="zh-TW" altLang="en-US" dirty="0" smtClean="0">
                <a:ea typeface="新細明體" charset="-120"/>
              </a:rPr>
              <a:t>）等高腐蝕性物質，則須另使用抗強烈腐蝕的專用排氣櫃。</a:t>
            </a:r>
          </a:p>
          <a:p>
            <a:pPr marL="171450" indent="-171450">
              <a:buFont typeface="Arial" pitchFamily="34" charset="0"/>
              <a:buChar char="•"/>
              <a:defRPr/>
            </a:pPr>
            <a:r>
              <a:rPr lang="zh-TW" altLang="en-US" dirty="0" smtClean="0">
                <a:ea typeface="新細明體" charset="-120"/>
              </a:rPr>
              <a:t>除非另有實驗室「總通風量恆定設計」，否則排氣櫃操作開口宜經常維持固定，不必經常開關。</a:t>
            </a:r>
          </a:p>
          <a:p>
            <a:pPr marL="171450" indent="-171450">
              <a:buFont typeface="Arial" pitchFamily="34" charset="0"/>
              <a:buChar char="•"/>
              <a:defRPr/>
            </a:pPr>
            <a:r>
              <a:rPr lang="zh-TW" altLang="en-US" dirty="0" smtClean="0">
                <a:ea typeface="新細明體" charset="-120"/>
              </a:rPr>
              <a:t>於實驗室行走時，應避免行經排氣櫃正面；若無法避免，則宜放慢腳步，並盡量遠離排氣櫃正面。</a:t>
            </a:r>
          </a:p>
          <a:p>
            <a:pPr marL="171450" indent="-171450">
              <a:buFont typeface="Arial" pitchFamily="34" charset="0"/>
              <a:buChar char="•"/>
              <a:defRPr/>
            </a:pPr>
            <a:r>
              <a:rPr lang="zh-TW" altLang="en-US" dirty="0" smtClean="0">
                <a:ea typeface="新細明體" charset="-120"/>
              </a:rPr>
              <a:t>排氣櫃性能容易受環境條件的影響而走樣，建議經常量測操作開口風速，以維護操作者健康。</a:t>
            </a:r>
          </a:p>
          <a:p>
            <a:pPr marL="171450" indent="-171450">
              <a:buFont typeface="Arial" pitchFamily="34" charset="0"/>
              <a:buChar char="•"/>
              <a:defRPr/>
            </a:pPr>
            <a:r>
              <a:rPr lang="zh-TW" altLang="en-US" dirty="0" smtClean="0">
                <a:ea typeface="新細明體" charset="-120"/>
              </a:rPr>
              <a:t>如欲嚴格檢驗一部排氣櫃究竟能否完善地保護操作人員，可利用追蹤氣體濃度監測方法作驗證，但此驗證結果只對檢測當時的通風條件有意義。</a:t>
            </a:r>
          </a:p>
          <a:p>
            <a:pPr marL="171450" indent="-171450">
              <a:buFont typeface="Arial" pitchFamily="34" charset="0"/>
              <a:buChar char="•"/>
              <a:defRPr/>
            </a:pPr>
            <a:r>
              <a:rPr lang="zh-TW" altLang="en-US" dirty="0" smtClean="0">
                <a:ea typeface="新細明體" charset="-120"/>
              </a:rPr>
              <a:t>排氣櫃的正常運轉有賴於整個實驗室通風系統的協調，而非單靠購買昂貴排氣櫃或花大錢安裝精密通風控制系統就能如願。</a:t>
            </a:r>
          </a:p>
          <a:p>
            <a:pPr marL="171450" indent="-171450">
              <a:buFont typeface="Arial" pitchFamily="34" charset="0"/>
              <a:buChar char="•"/>
              <a:defRPr/>
            </a:pPr>
            <a:r>
              <a:rPr lang="zh-TW" altLang="en-US" dirty="0" smtClean="0">
                <a:ea typeface="新細明體" charset="-120"/>
              </a:rPr>
              <a:t>了解系統阻抗與實驗室大樓週遭環境天候，有助於設計或研判如何快速調整排氣櫃系統效能。</a:t>
            </a:r>
          </a:p>
          <a:p>
            <a:pPr marL="171450" indent="-171450">
              <a:buFont typeface="Arial" pitchFamily="34" charset="0"/>
              <a:buChar char="•"/>
              <a:defRPr/>
            </a:pPr>
            <a:r>
              <a:rPr lang="zh-TW" altLang="en-US" dirty="0" smtClean="0">
                <a:ea typeface="新細明體" charset="-120"/>
              </a:rPr>
              <a:t>排氣櫃尾氣依法須先處理後才能排放。</a:t>
            </a:r>
          </a:p>
          <a:p>
            <a:pPr marL="171450" indent="-171450">
              <a:buFont typeface="Arial" pitchFamily="34" charset="0"/>
              <a:buChar char="•"/>
              <a:defRPr/>
            </a:pPr>
            <a:r>
              <a:rPr lang="zh-TW" altLang="en-US" dirty="0" smtClean="0">
                <a:ea typeface="新細明體" charset="-120"/>
              </a:rPr>
              <a:t>排氣櫃主要結構雖已定型，但因各種細部修改方式不同，市售產品種類極多，且</a:t>
            </a:r>
            <a:r>
              <a:rPr lang="en-US" altLang="zh-TW" dirty="0" smtClean="0">
                <a:ea typeface="新細明體" charset="-120"/>
              </a:rPr>
              <a:t>SOP</a:t>
            </a:r>
            <a:r>
              <a:rPr lang="zh-TW" altLang="en-US" dirty="0" smtClean="0">
                <a:ea typeface="新細明體" charset="-120"/>
              </a:rPr>
              <a:t>仍在發展當中，請勇於質疑並積極修改，以產生更好的</a:t>
            </a:r>
            <a:r>
              <a:rPr lang="en-US" altLang="zh-TW" dirty="0" smtClean="0">
                <a:ea typeface="新細明體" charset="-120"/>
              </a:rPr>
              <a:t>SOP</a:t>
            </a:r>
            <a:r>
              <a:rPr lang="zh-TW" altLang="en-US" dirty="0" smtClean="0">
                <a:ea typeface="新細明體" charset="-120"/>
              </a:rPr>
              <a:t>。</a:t>
            </a:r>
          </a:p>
          <a:p>
            <a:pPr>
              <a:defRPr/>
            </a:pPr>
            <a:endParaRPr lang="en-US" altLang="zh-TW" dirty="0" smtClean="0">
              <a:ea typeface="新細明體" charset="-120"/>
            </a:endParaRPr>
          </a:p>
          <a:p>
            <a:pPr>
              <a:defRPr/>
            </a:pPr>
            <a:endParaRPr lang="en-US" altLang="zh-TW" dirty="0" smtClean="0">
              <a:ea typeface="新細明體" charset="-120"/>
            </a:endParaRPr>
          </a:p>
          <a:p>
            <a:pPr>
              <a:defRPr/>
            </a:pPr>
            <a:r>
              <a:rPr lang="zh-TW" altLang="en-US" dirty="0" smtClean="0">
                <a:ea typeface="新細明體" charset="-120"/>
              </a:rPr>
              <a:t>法規</a:t>
            </a:r>
            <a:endParaRPr lang="en-US" altLang="zh-TW" dirty="0" smtClean="0">
              <a:ea typeface="新細明體" charset="-120"/>
            </a:endParaRPr>
          </a:p>
          <a:p>
            <a:pPr>
              <a:defRPr/>
            </a:pPr>
            <a:r>
              <a:rPr lang="zh-TW" altLang="zh-TW" dirty="0" smtClean="0">
                <a:ea typeface="新細明體" charset="-120"/>
              </a:rPr>
              <a:t>有機溶劑中毒預防規則</a:t>
            </a:r>
            <a:r>
              <a:rPr lang="en-US" altLang="zh-TW" dirty="0" smtClean="0">
                <a:ea typeface="新細明體" charset="-120"/>
              </a:rPr>
              <a:t>(92.12.31)</a:t>
            </a:r>
            <a:endParaRPr lang="zh-TW" altLang="zh-TW" dirty="0" smtClean="0">
              <a:ea typeface="新細明體" charset="-120"/>
            </a:endParaRPr>
          </a:p>
          <a:p>
            <a:pPr>
              <a:defRPr/>
            </a:pPr>
            <a:r>
              <a:rPr lang="zh-TW" altLang="zh-TW" dirty="0" smtClean="0">
                <a:ea typeface="新細明體" charset="-120"/>
              </a:rPr>
              <a:t>第</a:t>
            </a:r>
            <a:r>
              <a:rPr lang="en-US" altLang="zh-TW" dirty="0" smtClean="0">
                <a:ea typeface="新細明體" charset="-120"/>
              </a:rPr>
              <a:t> 6 </a:t>
            </a:r>
            <a:r>
              <a:rPr lang="zh-TW" altLang="zh-TW" dirty="0" smtClean="0">
                <a:ea typeface="新細明體" charset="-120"/>
              </a:rPr>
              <a:t>條 　 雇主使勞工於下列各款規定之作業場所，從事各該款有關之有機溶劑作業時，應依下列規定：</a:t>
            </a:r>
          </a:p>
          <a:p>
            <a:pPr>
              <a:defRPr/>
            </a:pPr>
            <a:r>
              <a:rPr lang="zh-TW" altLang="zh-TW" dirty="0" smtClean="0">
                <a:ea typeface="新細明體" charset="-120"/>
              </a:rPr>
              <a:t>一、於室內作業場所或儲槽等之作業場所，從事有關第一種有機溶劑或其混存物之作業，應於各該作業場所設置密閉設備或局部排氣裝置。</a:t>
            </a:r>
          </a:p>
          <a:p>
            <a:pPr>
              <a:defRPr/>
            </a:pPr>
            <a:r>
              <a:rPr lang="zh-TW" altLang="zh-TW" dirty="0" smtClean="0">
                <a:ea typeface="新細明體" charset="-120"/>
              </a:rPr>
              <a:t>二、於室內作業場所或儲槽等之作業場所，從事有關第二種有機溶劑或其混存物之作業，應於各該作業場所設置密閉設備、局部排氣裝置或整體換氣裝置。</a:t>
            </a:r>
          </a:p>
          <a:p>
            <a:pPr>
              <a:defRPr/>
            </a:pPr>
            <a:r>
              <a:rPr lang="zh-TW" altLang="zh-TW" dirty="0" smtClean="0">
                <a:ea typeface="新細明體" charset="-120"/>
              </a:rPr>
              <a:t>三、於儲槽等之作業場所或通風不充分之室內作業場所，從事有關第三種有機溶劑或其混存物之作業，應於各該作業場所設置密閉設備、局部排氣裝置或整體換氣裝置。</a:t>
            </a:r>
          </a:p>
          <a:p>
            <a:pPr>
              <a:defRPr/>
            </a:pPr>
            <a:r>
              <a:rPr lang="zh-TW" altLang="zh-TW" dirty="0" smtClean="0">
                <a:ea typeface="新細明體" charset="-120"/>
              </a:rPr>
              <a:t>第</a:t>
            </a:r>
            <a:r>
              <a:rPr lang="en-US" altLang="zh-TW" dirty="0" smtClean="0">
                <a:ea typeface="新細明體" charset="-120"/>
              </a:rPr>
              <a:t> 12 </a:t>
            </a:r>
            <a:r>
              <a:rPr lang="zh-TW" altLang="zh-TW" dirty="0" smtClean="0">
                <a:ea typeface="新細明體" charset="-120"/>
              </a:rPr>
              <a:t>條 　 雇主設置之局部排氣裝置之氣罩及導管，應依下列之規定：</a:t>
            </a:r>
          </a:p>
          <a:p>
            <a:pPr>
              <a:defRPr/>
            </a:pPr>
            <a:r>
              <a:rPr lang="zh-TW" altLang="zh-TW" dirty="0" smtClean="0">
                <a:ea typeface="新細明體" charset="-120"/>
              </a:rPr>
              <a:t>一、氣罩應設置於每一有機溶劑蒸氣發生源。</a:t>
            </a:r>
          </a:p>
          <a:p>
            <a:pPr>
              <a:defRPr/>
            </a:pPr>
            <a:r>
              <a:rPr lang="zh-TW" altLang="zh-TW" dirty="0" smtClean="0">
                <a:ea typeface="新細明體" charset="-120"/>
              </a:rPr>
              <a:t>二、外裝型氣罩應儘量接近有機溶劑蒸氣發生源。</a:t>
            </a:r>
          </a:p>
          <a:p>
            <a:pPr>
              <a:defRPr/>
            </a:pPr>
            <a:r>
              <a:rPr lang="zh-TW" altLang="zh-TW" dirty="0" smtClean="0">
                <a:ea typeface="新細明體" charset="-120"/>
              </a:rPr>
              <a:t>三、氣罩應視作業方法、有機溶劑蒸氣之擴散狀況及有機溶劑之比重等，選擇適於吸引該有機溶劑蒸氣之型式及大小。</a:t>
            </a:r>
          </a:p>
          <a:p>
            <a:pPr>
              <a:defRPr/>
            </a:pPr>
            <a:r>
              <a:rPr lang="zh-TW" altLang="zh-TW" dirty="0" smtClean="0">
                <a:ea typeface="新細明體" charset="-120"/>
              </a:rPr>
              <a:t>四、應儘量縮短導管長度、減少彎曲數目，且應於適當處所設置易於清掃之清潔口與測定孔。</a:t>
            </a:r>
          </a:p>
          <a:p>
            <a:pPr>
              <a:defRPr/>
            </a:pPr>
            <a:r>
              <a:rPr lang="zh-TW" altLang="en-US" dirty="0" smtClean="0">
                <a:ea typeface="新細明體" charset="-120"/>
              </a:rPr>
              <a:t>第 </a:t>
            </a:r>
            <a:r>
              <a:rPr lang="en-US" altLang="zh-TW" dirty="0" smtClean="0">
                <a:ea typeface="新細明體" charset="-120"/>
              </a:rPr>
              <a:t>18 </a:t>
            </a:r>
            <a:r>
              <a:rPr lang="zh-TW" altLang="en-US" dirty="0" smtClean="0">
                <a:ea typeface="新細明體" charset="-120"/>
              </a:rPr>
              <a:t>條 　 雇主使勞工從事有機溶劑作業時，對有機溶劑作業之室內作業場所及儲槽等之作業場所，實施通風設備運轉狀況、勞工作業情形、空氣流通效果及有機溶劑或其混存物使用情形等，應隨時確認並採取必要措施。</a:t>
            </a:r>
            <a:r>
              <a:rPr lang="en-US" altLang="zh-TW" dirty="0" smtClean="0">
                <a:ea typeface="新細明體" charset="-120"/>
              </a:rPr>
              <a:t> </a:t>
            </a:r>
          </a:p>
          <a:p>
            <a:pPr>
              <a:defRPr/>
            </a:pPr>
            <a:endParaRPr lang="zh-TW" altLang="zh-TW" dirty="0" smtClean="0">
              <a:ea typeface="新細明體" charset="-120"/>
            </a:endParaRPr>
          </a:p>
          <a:p>
            <a:pPr>
              <a:defRPr/>
            </a:pPr>
            <a:r>
              <a:rPr lang="zh-TW" altLang="zh-TW" dirty="0" smtClean="0">
                <a:ea typeface="新細明體" charset="-120"/>
              </a:rPr>
              <a:t>特定化學物質危害預防標準</a:t>
            </a:r>
            <a:r>
              <a:rPr lang="en-US" altLang="zh-TW" dirty="0" smtClean="0">
                <a:ea typeface="新細明體" charset="-120"/>
              </a:rPr>
              <a:t>(97.07.31)</a:t>
            </a:r>
            <a:endParaRPr lang="zh-TW" altLang="zh-TW" dirty="0" smtClean="0">
              <a:ea typeface="新細明體" charset="-120"/>
            </a:endParaRPr>
          </a:p>
          <a:p>
            <a:pPr>
              <a:defRPr/>
            </a:pPr>
            <a:r>
              <a:rPr lang="zh-TW" altLang="zh-TW" dirty="0" smtClean="0">
                <a:ea typeface="新細明體" charset="-120"/>
              </a:rPr>
              <a:t>第</a:t>
            </a:r>
            <a:r>
              <a:rPr lang="en-US" altLang="zh-TW" dirty="0" smtClean="0">
                <a:ea typeface="新細明體" charset="-120"/>
              </a:rPr>
              <a:t> 8 </a:t>
            </a:r>
            <a:r>
              <a:rPr lang="zh-TW" altLang="zh-TW" dirty="0" smtClean="0">
                <a:ea typeface="新細明體" charset="-120"/>
              </a:rPr>
              <a:t>條 　 前條核定基準如下：</a:t>
            </a:r>
          </a:p>
          <a:p>
            <a:pPr>
              <a:defRPr/>
            </a:pPr>
            <a:r>
              <a:rPr lang="zh-TW" altLang="zh-TW" b="1" dirty="0" smtClean="0">
                <a:ea typeface="新細明體" charset="-120"/>
              </a:rPr>
              <a:t>一、製造設備應為密閉設備。但在作業性質上設置該項設備顯有困難，而將其置於氣櫃內者，不在此限。</a:t>
            </a:r>
            <a:endParaRPr lang="zh-TW" altLang="zh-TW" dirty="0" smtClean="0">
              <a:ea typeface="新細明體" charset="-120"/>
            </a:endParaRPr>
          </a:p>
          <a:p>
            <a:pPr>
              <a:defRPr/>
            </a:pPr>
            <a:r>
              <a:rPr lang="zh-TW" altLang="zh-TW" dirty="0" smtClean="0">
                <a:ea typeface="新細明體" charset="-120"/>
              </a:rPr>
              <a:t>二、設置製造設備場所之地板及牆壁應以不浸透性材料構築，且應為易於用水清洗之構造。</a:t>
            </a:r>
          </a:p>
          <a:p>
            <a:pPr>
              <a:defRPr/>
            </a:pPr>
            <a:r>
              <a:rPr lang="zh-TW" altLang="zh-TW" dirty="0" smtClean="0">
                <a:ea typeface="新細明體" charset="-120"/>
              </a:rPr>
              <a:t>三、從事製造或使用甲類物質者，應具有預防該物質引起危害健康之必要知識。</a:t>
            </a:r>
          </a:p>
          <a:p>
            <a:pPr>
              <a:defRPr/>
            </a:pPr>
            <a:r>
              <a:rPr lang="zh-TW" altLang="zh-TW" dirty="0" smtClean="0">
                <a:ea typeface="新細明體" charset="-120"/>
              </a:rPr>
              <a:t>四、儲存甲類物質時，應採用不漏洩、不溢出等之堅固容器，並應依危險物及有害物通識規則規定予以標示。</a:t>
            </a:r>
          </a:p>
          <a:p>
            <a:pPr>
              <a:defRPr/>
            </a:pPr>
            <a:r>
              <a:rPr lang="zh-TW" altLang="zh-TW" dirty="0" smtClean="0">
                <a:ea typeface="新細明體" charset="-120"/>
              </a:rPr>
              <a:t>五、甲類物質應保管於一定之場所，並將其意旨揭示於顯明易見之處。</a:t>
            </a:r>
          </a:p>
          <a:p>
            <a:pPr>
              <a:defRPr/>
            </a:pPr>
            <a:r>
              <a:rPr lang="zh-TW" altLang="zh-TW" dirty="0" smtClean="0">
                <a:ea typeface="新細明體" charset="-120"/>
              </a:rPr>
              <a:t>六、供給從事製造或使用甲類物質之勞工使用不浸透性防護圍巾及防護手套等個人防護具。</a:t>
            </a:r>
          </a:p>
          <a:p>
            <a:pPr>
              <a:defRPr/>
            </a:pPr>
            <a:r>
              <a:rPr lang="zh-TW" altLang="zh-TW" dirty="0" smtClean="0">
                <a:ea typeface="新細明體" charset="-120"/>
              </a:rPr>
              <a:t>七、製造場所應禁止與該作業無關之人員進入，並將其意旨揭示於顯明易見之處。</a:t>
            </a:r>
          </a:p>
          <a:p>
            <a:pPr>
              <a:defRPr/>
            </a:pPr>
            <a:r>
              <a:rPr lang="en-US" altLang="zh-TW" dirty="0" smtClean="0">
                <a:ea typeface="新細明體" charset="-120"/>
              </a:rPr>
              <a:t> </a:t>
            </a:r>
            <a:endParaRPr lang="zh-TW" altLang="zh-TW" dirty="0" smtClean="0">
              <a:ea typeface="新細明體" charset="-120"/>
            </a:endParaRPr>
          </a:p>
          <a:p>
            <a:pPr>
              <a:defRPr/>
            </a:pPr>
            <a:r>
              <a:rPr lang="zh-TW" altLang="zh-TW" dirty="0" smtClean="0">
                <a:ea typeface="新細明體" charset="-120"/>
              </a:rPr>
              <a:t>第</a:t>
            </a:r>
            <a:r>
              <a:rPr lang="en-US" altLang="zh-TW" dirty="0" smtClean="0">
                <a:ea typeface="新細明體" charset="-120"/>
              </a:rPr>
              <a:t> 13 </a:t>
            </a:r>
            <a:r>
              <a:rPr lang="zh-TW" altLang="zh-TW" dirty="0" smtClean="0">
                <a:ea typeface="新細明體" charset="-120"/>
              </a:rPr>
              <a:t>條 　 雇主使勞工處置、使用乙類物質，將乙類物質投入容器、自容器取出或投入反應槽等之作業時，應於該作業場所設置可密閉各該物質之氣體、蒸氣或粉塵發生源之密閉設備或使用包圍型氣罩之局部排氣裝置。</a:t>
            </a:r>
          </a:p>
          <a:p>
            <a:pPr>
              <a:defRPr/>
            </a:pPr>
            <a:r>
              <a:rPr lang="zh-TW" altLang="zh-TW" dirty="0" smtClean="0">
                <a:ea typeface="新細明體" charset="-120"/>
              </a:rPr>
              <a:t>例</a:t>
            </a:r>
            <a:r>
              <a:rPr lang="en-US" altLang="zh-TW" dirty="0" smtClean="0">
                <a:ea typeface="新細明體" charset="-120"/>
              </a:rPr>
              <a:t>:</a:t>
            </a:r>
            <a:r>
              <a:rPr lang="zh-TW" altLang="zh-TW" dirty="0" smtClean="0">
                <a:ea typeface="新細明體" charset="-120"/>
              </a:rPr>
              <a:t>乙類物質，如三氯甲苯，及含有三氯甲苯占其重量超過百分之○．五之混合物</a:t>
            </a:r>
          </a:p>
          <a:p>
            <a:pPr>
              <a:defRPr/>
            </a:pPr>
            <a:r>
              <a:rPr lang="en-US" altLang="zh-TW" dirty="0" smtClean="0">
                <a:ea typeface="新細明體" charset="-120"/>
              </a:rPr>
              <a:t> </a:t>
            </a:r>
            <a:endParaRPr lang="zh-TW" altLang="zh-TW" dirty="0" smtClean="0">
              <a:ea typeface="新細明體" charset="-120"/>
            </a:endParaRPr>
          </a:p>
          <a:p>
            <a:pPr>
              <a:defRPr/>
            </a:pPr>
            <a:r>
              <a:rPr lang="zh-TW" altLang="zh-TW" dirty="0" smtClean="0">
                <a:ea typeface="新細明體" charset="-120"/>
              </a:rPr>
              <a:t>第</a:t>
            </a:r>
            <a:r>
              <a:rPr lang="en-US" altLang="zh-TW" dirty="0" smtClean="0">
                <a:ea typeface="新細明體" charset="-120"/>
              </a:rPr>
              <a:t> 17 </a:t>
            </a:r>
            <a:r>
              <a:rPr lang="zh-TW" altLang="zh-TW" dirty="0" smtClean="0">
                <a:ea typeface="新細明體" charset="-120"/>
              </a:rPr>
              <a:t>條 　 雇主依本標準規定設置之局部排氣裝置，依下列規定：</a:t>
            </a:r>
          </a:p>
          <a:p>
            <a:pPr>
              <a:defRPr/>
            </a:pPr>
            <a:r>
              <a:rPr lang="zh-TW" altLang="zh-TW" b="1" dirty="0" smtClean="0">
                <a:ea typeface="新細明體" charset="-120"/>
              </a:rPr>
              <a:t>一、氣罩應置於每一氣體、蒸氣或粉塵發生源；如為外裝型或接受型之氣罩，則應接近各該發生源設置。</a:t>
            </a:r>
            <a:endParaRPr lang="zh-TW" altLang="zh-TW" dirty="0" smtClean="0">
              <a:ea typeface="新細明體" charset="-120"/>
            </a:endParaRPr>
          </a:p>
          <a:p>
            <a:pPr>
              <a:defRPr/>
            </a:pPr>
            <a:r>
              <a:rPr lang="zh-TW" altLang="zh-TW" dirty="0" smtClean="0">
                <a:ea typeface="新細明體" charset="-120"/>
              </a:rPr>
              <a:t>二、應儘量縮短導管長度、減少彎曲數目，且應於適當處所設置易於清掃之清潔口與測定孔。</a:t>
            </a:r>
          </a:p>
          <a:p>
            <a:pPr>
              <a:defRPr/>
            </a:pPr>
            <a:r>
              <a:rPr lang="zh-TW" altLang="zh-TW" dirty="0" smtClean="0">
                <a:ea typeface="新細明體" charset="-120"/>
              </a:rPr>
              <a:t>三、設置有除塵裝置或廢氣處理裝置者，其排氣機應置於各該裝置之後。</a:t>
            </a:r>
          </a:p>
          <a:p>
            <a:pPr>
              <a:defRPr/>
            </a:pPr>
            <a:r>
              <a:rPr lang="en-US" altLang="zh-TW" dirty="0" smtClean="0">
                <a:ea typeface="新細明體" charset="-120"/>
              </a:rPr>
              <a:t>    </a:t>
            </a:r>
            <a:r>
              <a:rPr lang="zh-TW" altLang="zh-TW" dirty="0" smtClean="0">
                <a:ea typeface="新細明體" charset="-120"/>
              </a:rPr>
              <a:t>但所吸引之氣體、蒸氣或粉塵無爆炸之虞且不致腐蝕該排氣機者，不在此限。</a:t>
            </a:r>
          </a:p>
          <a:p>
            <a:pPr>
              <a:defRPr/>
            </a:pPr>
            <a:r>
              <a:rPr lang="zh-TW" altLang="zh-TW" dirty="0" smtClean="0">
                <a:ea typeface="新細明體" charset="-120"/>
              </a:rPr>
              <a:t>四、排氣口應置於室外。</a:t>
            </a:r>
          </a:p>
          <a:p>
            <a:pPr>
              <a:defRPr/>
            </a:pPr>
            <a:r>
              <a:rPr lang="zh-TW" altLang="zh-TW" dirty="0" smtClean="0">
                <a:ea typeface="新細明體" charset="-120"/>
              </a:rPr>
              <a:t>五、於製造或處置特定化學物質之作業時間內有效運轉，降低空氣中有害物濃度。</a:t>
            </a:r>
          </a:p>
          <a:p>
            <a:pPr>
              <a:defRPr/>
            </a:pPr>
            <a:r>
              <a:rPr lang="zh-TW" altLang="en-US" dirty="0" smtClean="0">
                <a:ea typeface="新細明體" charset="-120"/>
              </a:rPr>
              <a:t>第 </a:t>
            </a:r>
            <a:r>
              <a:rPr lang="en-US" altLang="zh-TW" dirty="0" smtClean="0">
                <a:ea typeface="新細明體" charset="-120"/>
              </a:rPr>
              <a:t>38 </a:t>
            </a:r>
            <a:r>
              <a:rPr lang="zh-TW" altLang="en-US" dirty="0" smtClean="0">
                <a:ea typeface="新細明體" charset="-120"/>
              </a:rPr>
              <a:t>條 　 雇主設置之密閉設備、局部排氣裝置或整體換氣裝置，應由專業人員妥為設計，並維持其性能。</a:t>
            </a:r>
            <a:endParaRPr lang="en-US" altLang="zh-TW" dirty="0" smtClean="0">
              <a:ea typeface="新細明體" charset="-120"/>
            </a:endParaRPr>
          </a:p>
          <a:p>
            <a:pPr>
              <a:defRPr/>
            </a:pPr>
            <a:endParaRPr lang="en-US" altLang="zh-TW" dirty="0" smtClean="0">
              <a:ea typeface="新細明體" charset="-120"/>
            </a:endParaRPr>
          </a:p>
          <a:p>
            <a:pPr>
              <a:defRPr/>
            </a:pPr>
            <a:endParaRPr lang="zh-TW" altLang="zh-TW" dirty="0" smtClean="0">
              <a:ea typeface="新細明體" charset="-120"/>
            </a:endParaRPr>
          </a:p>
          <a:p>
            <a:pPr>
              <a:defRPr/>
            </a:pPr>
            <a:r>
              <a:rPr lang="zh-TW" altLang="zh-TW" dirty="0" smtClean="0">
                <a:ea typeface="新細明體" charset="-120"/>
              </a:rPr>
              <a:t>勞工安全衛生設施規則</a:t>
            </a:r>
            <a:r>
              <a:rPr lang="en-US" altLang="zh-TW" dirty="0" smtClean="0">
                <a:ea typeface="新細明體" charset="-120"/>
              </a:rPr>
              <a:t>(98.10.13)</a:t>
            </a:r>
            <a:endParaRPr lang="zh-TW" altLang="zh-TW" dirty="0" smtClean="0">
              <a:ea typeface="新細明體" charset="-120"/>
            </a:endParaRPr>
          </a:p>
          <a:p>
            <a:pPr>
              <a:defRPr/>
            </a:pPr>
            <a:endParaRPr lang="en-US" altLang="zh-TW" dirty="0" smtClean="0">
              <a:ea typeface="新細明體" charset="-120"/>
            </a:endParaRPr>
          </a:p>
          <a:p>
            <a:pPr>
              <a:defRPr/>
            </a:pPr>
            <a:r>
              <a:rPr lang="zh-TW" altLang="en-US" dirty="0" smtClean="0">
                <a:ea typeface="新細明體" charset="-120"/>
              </a:rPr>
              <a:t>第 </a:t>
            </a:r>
            <a:r>
              <a:rPr lang="en-US" altLang="zh-TW" dirty="0" smtClean="0">
                <a:ea typeface="新細明體" charset="-120"/>
              </a:rPr>
              <a:t>40 </a:t>
            </a:r>
            <a:r>
              <a:rPr lang="zh-TW" altLang="en-US" dirty="0" smtClean="0">
                <a:ea typeface="新細明體" charset="-120"/>
              </a:rPr>
              <a:t>條 　 雇主對局部排氣裝置、空氣清淨裝置及吹吸型換氣裝置應每年依下列規定定期實施檢查一次：</a:t>
            </a:r>
          </a:p>
          <a:p>
            <a:pPr>
              <a:defRPr/>
            </a:pPr>
            <a:r>
              <a:rPr lang="zh-TW" altLang="en-US" dirty="0" smtClean="0">
                <a:ea typeface="新細明體" charset="-120"/>
              </a:rPr>
              <a:t>一、氣罩、導管及排氣機之磨損、腐蝕、凹凸及其他損害之狀況及程度。</a:t>
            </a:r>
          </a:p>
          <a:p>
            <a:pPr>
              <a:defRPr/>
            </a:pPr>
            <a:r>
              <a:rPr lang="zh-TW" altLang="en-US" dirty="0" smtClean="0">
                <a:ea typeface="新細明體" charset="-120"/>
              </a:rPr>
              <a:t>二、導管或排氣機之塵埃聚積狀況。</a:t>
            </a:r>
          </a:p>
          <a:p>
            <a:pPr>
              <a:defRPr/>
            </a:pPr>
            <a:r>
              <a:rPr lang="zh-TW" altLang="en-US" dirty="0" smtClean="0">
                <a:ea typeface="新細明體" charset="-120"/>
              </a:rPr>
              <a:t>三、排氣機之注油潤滑狀況。</a:t>
            </a:r>
          </a:p>
          <a:p>
            <a:pPr>
              <a:defRPr/>
            </a:pPr>
            <a:r>
              <a:rPr lang="zh-TW" altLang="en-US" dirty="0" smtClean="0">
                <a:ea typeface="新細明體" charset="-120"/>
              </a:rPr>
              <a:t>四、導管接觸部分之狀況。</a:t>
            </a:r>
          </a:p>
          <a:p>
            <a:pPr>
              <a:defRPr/>
            </a:pPr>
            <a:r>
              <a:rPr lang="zh-TW" altLang="en-US" dirty="0" smtClean="0">
                <a:ea typeface="新細明體" charset="-120"/>
              </a:rPr>
              <a:t>五、連接電動機與排氣機之皮帶之鬆弛狀況。</a:t>
            </a:r>
          </a:p>
          <a:p>
            <a:pPr>
              <a:defRPr/>
            </a:pPr>
            <a:r>
              <a:rPr lang="zh-TW" altLang="en-US" dirty="0" smtClean="0">
                <a:ea typeface="新細明體" charset="-120"/>
              </a:rPr>
              <a:t>六、吸氣及排氣之能力。</a:t>
            </a:r>
          </a:p>
          <a:p>
            <a:pPr>
              <a:defRPr/>
            </a:pPr>
            <a:r>
              <a:rPr lang="zh-TW" altLang="en-US" dirty="0" smtClean="0">
                <a:ea typeface="新細明體" charset="-120"/>
              </a:rPr>
              <a:t>七、設置於排放導管上之採樣設施是否牢固、鏽蝕、損壞、崩塌或其他妨</a:t>
            </a:r>
          </a:p>
          <a:p>
            <a:pPr>
              <a:defRPr/>
            </a:pPr>
            <a:r>
              <a:rPr lang="zh-TW" altLang="en-US" dirty="0" smtClean="0">
                <a:ea typeface="新細明體" charset="-120"/>
              </a:rPr>
              <a:t>    礙作業安全事項。</a:t>
            </a:r>
          </a:p>
          <a:p>
            <a:pPr>
              <a:defRPr/>
            </a:pPr>
            <a:r>
              <a:rPr lang="zh-TW" altLang="en-US" dirty="0" smtClean="0">
                <a:ea typeface="新細明體" charset="-120"/>
              </a:rPr>
              <a:t>八、其他保持性能之必要事項。</a:t>
            </a:r>
          </a:p>
          <a:p>
            <a:pPr>
              <a:defRPr/>
            </a:pPr>
            <a:endParaRPr lang="en-US" altLang="zh-TW" dirty="0" smtClean="0">
              <a:ea typeface="新細明體" charset="-120"/>
            </a:endParaRPr>
          </a:p>
          <a:p>
            <a:pPr>
              <a:defRPr/>
            </a:pPr>
            <a:endParaRPr lang="en-US" altLang="zh-TW" dirty="0" smtClean="0">
              <a:ea typeface="新細明體" charset="-120"/>
            </a:endParaRPr>
          </a:p>
          <a:p>
            <a:pPr>
              <a:defRPr/>
            </a:pPr>
            <a:r>
              <a:rPr lang="zh-TW" altLang="zh-TW" dirty="0" smtClean="0">
                <a:ea typeface="新細明體" charset="-120"/>
              </a:rPr>
              <a:t>第</a:t>
            </a:r>
            <a:r>
              <a:rPr lang="en-US" altLang="zh-TW" dirty="0" smtClean="0">
                <a:ea typeface="新細明體" charset="-120"/>
              </a:rPr>
              <a:t> 292 </a:t>
            </a:r>
            <a:r>
              <a:rPr lang="zh-TW" altLang="zh-TW" dirty="0" smtClean="0">
                <a:ea typeface="新細明體" charset="-120"/>
              </a:rPr>
              <a:t>條 　 雇主對於有害氣體、蒸氣、粉塵等作業場所，應依下列規定辦理：</a:t>
            </a:r>
          </a:p>
          <a:p>
            <a:pPr>
              <a:defRPr/>
            </a:pPr>
            <a:r>
              <a:rPr lang="zh-TW" altLang="zh-TW" dirty="0" smtClean="0">
                <a:ea typeface="新細明體" charset="-120"/>
              </a:rPr>
              <a:t>一、工作場所內發生有害氣體、蒸氣、粉塵時，應視其性質，採取密閉設備、局部排氣裝置、整體換氣裝置或以其他方法導入新鮮空氣等適當措施，使其不超過勞工作業環境空氣中有害物容許濃度標準之規定。</a:t>
            </a:r>
          </a:p>
          <a:p>
            <a:pPr>
              <a:defRPr/>
            </a:pPr>
            <a:r>
              <a:rPr lang="en-US" altLang="zh-TW" dirty="0" smtClean="0">
                <a:ea typeface="新細明體" charset="-120"/>
              </a:rPr>
              <a:t>    </a:t>
            </a:r>
            <a:r>
              <a:rPr lang="zh-TW" altLang="zh-TW" dirty="0" smtClean="0">
                <a:ea typeface="新細明體" charset="-120"/>
              </a:rPr>
              <a:t>如勞工有發生中毒之虞時，應停止作業並採取緊急措施。</a:t>
            </a:r>
          </a:p>
          <a:p>
            <a:pPr>
              <a:defRPr/>
            </a:pPr>
            <a:r>
              <a:rPr lang="zh-TW" altLang="zh-TW" dirty="0" smtClean="0">
                <a:ea typeface="新細明體" charset="-120"/>
              </a:rPr>
              <a:t>二、勞工暴露於有害氣體、蒸氣、粉塵等之作業時，其空氣中濃度超過八小時日時量平均容許濃度、短時間時量平均容許濃度或最高容許濃度者，應改善其作業方法、縮短工作時間或採取其他保護措施。</a:t>
            </a:r>
          </a:p>
          <a:p>
            <a:pPr>
              <a:defRPr/>
            </a:pPr>
            <a:r>
              <a:rPr lang="zh-TW" altLang="zh-TW" dirty="0" smtClean="0">
                <a:ea typeface="新細明體" charset="-120"/>
              </a:rPr>
              <a:t>三、有害物工作場所，應依有機溶劑、鉛、四烷基鉛、粉塵特定化學物質等有害物危害預防法規之規定，設置通風設備，並使其有效運轉。</a:t>
            </a:r>
          </a:p>
          <a:p>
            <a:pPr>
              <a:defRPr/>
            </a:pPr>
            <a:endParaRPr lang="en-US" altLang="zh-TW" dirty="0" smtClean="0">
              <a:ea typeface="新細明體" charset="-120"/>
            </a:endParaRPr>
          </a:p>
          <a:p>
            <a:pPr>
              <a:defRPr/>
            </a:pPr>
            <a:endParaRPr lang="zh-TW" altLang="en-US" dirty="0" smtClean="0">
              <a:ea typeface="新細明體" charset="-120"/>
            </a:endParaRPr>
          </a:p>
          <a:p>
            <a:pPr>
              <a:defRPr/>
            </a:pPr>
            <a:endParaRPr lang="zh-TW" altLang="en-US" dirty="0" smtClean="0">
              <a:ea typeface="新細明體" charset="-120"/>
            </a:endParaRPr>
          </a:p>
          <a:p>
            <a:pPr>
              <a:defRPr/>
            </a:pPr>
            <a:endParaRPr lang="zh-TW" altLang="en-US" dirty="0" smtClean="0">
              <a:ea typeface="新細明體" charset="-120"/>
            </a:endParaRPr>
          </a:p>
          <a:p>
            <a:pPr>
              <a:defRPr/>
            </a:pPr>
            <a:endParaRPr lang="zh-TW" altLang="en-US" dirty="0" smtClean="0">
              <a:ea typeface="新細明體" charset="-120"/>
            </a:endParaRPr>
          </a:p>
        </p:txBody>
      </p:sp>
    </p:spTree>
    <p:extLst>
      <p:ext uri="{BB962C8B-B14F-4D97-AF65-F5344CB8AC3E}">
        <p14:creationId xmlns:p14="http://schemas.microsoft.com/office/powerpoint/2010/main" val="3685549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AB832E1C-CF15-4C9D-877D-E6717FCB3D1D}" type="slidenum">
              <a:rPr lang="zh-TW" altLang="en-US" smtClean="0">
                <a:ea typeface="新細明體" charset="-120"/>
              </a:rPr>
              <a:pPr/>
              <a:t>44</a:t>
            </a:fld>
            <a:endParaRPr lang="en-US" altLang="zh-TW" smtClean="0">
              <a:ea typeface="新細明體" charset="-12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r>
              <a:rPr lang="zh-TW" altLang="en-US" dirty="0" smtClean="0">
                <a:ea typeface="新細明體" charset="-120"/>
              </a:rPr>
              <a:t>中階</a:t>
            </a:r>
            <a:endParaRPr lang="en-US" altLang="zh-TW" dirty="0" smtClean="0">
              <a:ea typeface="新細明體" charset="-120"/>
            </a:endParaRPr>
          </a:p>
          <a:p>
            <a:pPr eaLnBrk="1" hangingPunct="1"/>
            <a:r>
              <a:rPr lang="zh-TW" altLang="en-US" dirty="0" smtClean="0">
                <a:ea typeface="新細明體" charset="-120"/>
              </a:rPr>
              <a:t>補充說明</a:t>
            </a:r>
            <a:r>
              <a:rPr lang="en-US" altLang="zh-TW" dirty="0" smtClean="0">
                <a:ea typeface="新細明體" charset="-120"/>
              </a:rPr>
              <a:t>:</a:t>
            </a:r>
          </a:p>
          <a:p>
            <a:pPr eaLnBrk="1" hangingPunct="1"/>
            <a:r>
              <a:rPr lang="zh-TW" altLang="en-US" dirty="0" smtClean="0">
                <a:ea typeface="新細明體" charset="-120"/>
              </a:rPr>
              <a:t>勞工安全衛生設施規則</a:t>
            </a:r>
            <a:r>
              <a:rPr lang="en-US" altLang="zh-TW" dirty="0" smtClean="0">
                <a:ea typeface="新細明體" charset="-120"/>
              </a:rPr>
              <a:t>(98.10.13)</a:t>
            </a:r>
          </a:p>
          <a:p>
            <a:pPr eaLnBrk="1" hangingPunct="1"/>
            <a:r>
              <a:rPr lang="zh-TW" altLang="en-US" dirty="0" smtClean="0">
                <a:ea typeface="新細明體" charset="-120"/>
              </a:rPr>
              <a:t>第 </a:t>
            </a:r>
            <a:r>
              <a:rPr lang="en-US" altLang="zh-TW" dirty="0" smtClean="0">
                <a:ea typeface="新細明體" charset="-120"/>
              </a:rPr>
              <a:t>277 </a:t>
            </a:r>
            <a:r>
              <a:rPr lang="zh-TW" altLang="en-US" dirty="0" smtClean="0">
                <a:ea typeface="新細明體" charset="-120"/>
              </a:rPr>
              <a:t>條 　 雇主供給勞工使用之個人防護具或防護器具，應依下列規定辦理： </a:t>
            </a:r>
          </a:p>
          <a:p>
            <a:pPr eaLnBrk="1" hangingPunct="1"/>
            <a:r>
              <a:rPr lang="zh-TW" altLang="en-US" dirty="0" smtClean="0">
                <a:ea typeface="新細明體" charset="-120"/>
              </a:rPr>
              <a:t>一、保持清潔，並予必要之消毒。 </a:t>
            </a:r>
          </a:p>
          <a:p>
            <a:pPr eaLnBrk="1" hangingPunct="1"/>
            <a:r>
              <a:rPr lang="zh-TW" altLang="en-US" dirty="0" smtClean="0">
                <a:ea typeface="新細明體" charset="-120"/>
              </a:rPr>
              <a:t>二、經常檢查，保持其性能，不用時並妥予保存。 </a:t>
            </a:r>
          </a:p>
          <a:p>
            <a:pPr eaLnBrk="1" hangingPunct="1"/>
            <a:r>
              <a:rPr lang="zh-TW" altLang="en-US" dirty="0" smtClean="0">
                <a:ea typeface="新細明體" charset="-120"/>
              </a:rPr>
              <a:t>三、防護具或防護器具應準備足夠使用之數量，個人使用之防護具應置備與作業勞工人數相同或以上之數量，並以個人專用為原則。</a:t>
            </a:r>
          </a:p>
          <a:p>
            <a:pPr eaLnBrk="1" hangingPunct="1"/>
            <a:r>
              <a:rPr lang="zh-TW" altLang="en-US" dirty="0" smtClean="0">
                <a:ea typeface="新細明體" charset="-120"/>
              </a:rPr>
              <a:t>四、如對勞工有感染疾病之虞時，應置備個人專用防護器具，或作預防感染疾病之措施。</a:t>
            </a:r>
          </a:p>
          <a:p>
            <a:pPr eaLnBrk="1" hangingPunct="1"/>
            <a:r>
              <a:rPr lang="zh-TW" altLang="en-US" dirty="0" smtClean="0">
                <a:ea typeface="新細明體" charset="-120"/>
              </a:rPr>
              <a:t>前項個人防護具或防護器具有關呼吸防護具之選擇、使用及維護方法，應依國家標準 </a:t>
            </a:r>
            <a:r>
              <a:rPr lang="en-US" altLang="zh-TW" dirty="0" smtClean="0">
                <a:ea typeface="新細明體" charset="-120"/>
              </a:rPr>
              <a:t>CNS 14258 Z3035  </a:t>
            </a:r>
            <a:r>
              <a:rPr lang="zh-TW" altLang="en-US" dirty="0" smtClean="0">
                <a:ea typeface="新細明體" charset="-120"/>
              </a:rPr>
              <a:t>辦理。</a:t>
            </a:r>
          </a:p>
          <a:p>
            <a:pPr eaLnBrk="1" hangingPunct="1"/>
            <a:r>
              <a:rPr lang="zh-TW" altLang="en-US" dirty="0" smtClean="0">
                <a:ea typeface="新細明體" charset="-120"/>
              </a:rPr>
              <a:t>第 </a:t>
            </a:r>
            <a:r>
              <a:rPr lang="en-US" altLang="zh-TW" dirty="0" smtClean="0">
                <a:ea typeface="新細明體" charset="-120"/>
              </a:rPr>
              <a:t>287 </a:t>
            </a:r>
            <a:r>
              <a:rPr lang="zh-TW" altLang="en-US" dirty="0" smtClean="0">
                <a:ea typeface="新細明體" charset="-120"/>
              </a:rPr>
              <a:t>條 　 雇主對於勞工有暴露於高溫、低溫、非游離輻射線、生物病原體、有害氣體、蒸氣、粉塵或其他有害物之虞者，應置備安全衛生防護具，如安全面罩、防塵口罩、防毒面具、防護眼鏡、防護衣等適當之防護具，並使勞工確實使用。</a:t>
            </a:r>
          </a:p>
          <a:p>
            <a:pPr eaLnBrk="1" hangingPunct="1"/>
            <a:r>
              <a:rPr lang="zh-TW" altLang="en-US" dirty="0" smtClean="0">
                <a:ea typeface="新細明體" charset="-120"/>
              </a:rPr>
              <a:t> </a:t>
            </a:r>
          </a:p>
          <a:p>
            <a:pPr eaLnBrk="1" hangingPunct="1"/>
            <a:r>
              <a:rPr lang="zh-TW" altLang="en-US" dirty="0" smtClean="0">
                <a:ea typeface="新細明體" charset="-120"/>
              </a:rPr>
              <a:t>第 </a:t>
            </a:r>
            <a:r>
              <a:rPr lang="en-US" altLang="zh-TW" dirty="0" smtClean="0">
                <a:ea typeface="新細明體" charset="-120"/>
              </a:rPr>
              <a:t>288 </a:t>
            </a:r>
            <a:r>
              <a:rPr lang="zh-TW" altLang="en-US" dirty="0" smtClean="0">
                <a:ea typeface="新細明體" charset="-120"/>
              </a:rPr>
              <a:t>條 　 雇主對於勞工在作業中使用之物質，有因接觸而傷害皮膚、感染、或經由皮膚滲透吸收而發生中毒等之虞時，應置備不浸透性防護衣、防護手套、防護靴、防護鞋等適當防護具，或提供必要之塗敷用防護膏，並使勞工使用。</a:t>
            </a:r>
          </a:p>
          <a:p>
            <a:pPr eaLnBrk="1" hangingPunct="1"/>
            <a:r>
              <a:rPr lang="zh-TW" altLang="en-US" dirty="0" smtClean="0">
                <a:ea typeface="新細明體" charset="-120"/>
              </a:rPr>
              <a:t> </a:t>
            </a:r>
          </a:p>
          <a:p>
            <a:pPr eaLnBrk="1" hangingPunct="1"/>
            <a:r>
              <a:rPr lang="zh-TW" altLang="en-US" dirty="0" smtClean="0">
                <a:ea typeface="新細明體" charset="-120"/>
              </a:rPr>
              <a:t>第 </a:t>
            </a:r>
            <a:r>
              <a:rPr lang="en-US" altLang="zh-TW" dirty="0" smtClean="0">
                <a:ea typeface="新細明體" charset="-120"/>
              </a:rPr>
              <a:t>289 </a:t>
            </a:r>
            <a:r>
              <a:rPr lang="zh-TW" altLang="en-US" dirty="0" smtClean="0">
                <a:ea typeface="新細明體" charset="-120"/>
              </a:rPr>
              <a:t>條 　 雇主對於從事輸送腐蝕性物質之勞工，為防止腐蝕性物質之飛濺、漏洩或溢流致危害勞工，應使勞工使用適當之防護具。</a:t>
            </a:r>
          </a:p>
          <a:p>
            <a:pPr eaLnBrk="1" hangingPunct="1"/>
            <a:r>
              <a:rPr lang="zh-TW" altLang="en-US" dirty="0" smtClean="0">
                <a:ea typeface="新細明體" charset="-120"/>
              </a:rPr>
              <a:t> </a:t>
            </a:r>
            <a:endParaRPr lang="en-US" altLang="zh-TW" dirty="0" smtClean="0">
              <a:ea typeface="新細明體" charset="-120"/>
            </a:endParaRPr>
          </a:p>
          <a:p>
            <a:pPr eaLnBrk="1" hangingPunct="1"/>
            <a:r>
              <a:rPr lang="zh-TW" altLang="en-US" dirty="0" smtClean="0">
                <a:ea typeface="新細明體" charset="-120"/>
              </a:rPr>
              <a:t>有機溶劑中毒預防規則</a:t>
            </a:r>
            <a:r>
              <a:rPr lang="en-US" altLang="zh-TW" dirty="0" smtClean="0">
                <a:ea typeface="新細明體" charset="-120"/>
              </a:rPr>
              <a:t>(92.12.31)</a:t>
            </a:r>
          </a:p>
          <a:p>
            <a:pPr eaLnBrk="1" hangingPunct="1"/>
            <a:r>
              <a:rPr lang="zh-TW" altLang="en-US" dirty="0" smtClean="0">
                <a:ea typeface="新細明體" charset="-120"/>
              </a:rPr>
              <a:t>第 </a:t>
            </a:r>
            <a:r>
              <a:rPr lang="en-US" altLang="zh-TW" dirty="0" smtClean="0">
                <a:ea typeface="新細明體" charset="-120"/>
              </a:rPr>
              <a:t>24 </a:t>
            </a:r>
            <a:r>
              <a:rPr lang="zh-TW" altLang="en-US" dirty="0" smtClean="0">
                <a:ea typeface="新細明體" charset="-120"/>
              </a:rPr>
              <a:t>條 　 雇主對於前二條規定作業期間，應置備與作業勞工人數相同數量以上之必</a:t>
            </a:r>
          </a:p>
          <a:p>
            <a:pPr eaLnBrk="1" hangingPunct="1"/>
            <a:r>
              <a:rPr lang="zh-TW" altLang="en-US" dirty="0" smtClean="0">
                <a:ea typeface="新細明體" charset="-120"/>
              </a:rPr>
              <a:t>要防護具，保持其性能及清潔，並使勞工確實使用。</a:t>
            </a:r>
          </a:p>
          <a:p>
            <a:pPr eaLnBrk="1" hangingPunct="1"/>
            <a:endParaRPr lang="zh-TW" altLang="en-US" dirty="0" smtClean="0">
              <a:ea typeface="新細明體" charset="-120"/>
            </a:endParaRPr>
          </a:p>
          <a:p>
            <a:pPr eaLnBrk="1" hangingPunct="1"/>
            <a:r>
              <a:rPr lang="zh-TW" altLang="en-US" dirty="0" smtClean="0">
                <a:ea typeface="新細明體" charset="-120"/>
              </a:rPr>
              <a:t>特定化學物質危害預防標準</a:t>
            </a:r>
            <a:r>
              <a:rPr lang="en-US" altLang="zh-TW" dirty="0" smtClean="0">
                <a:ea typeface="新細明體" charset="-120"/>
              </a:rPr>
              <a:t>(97.07.31)</a:t>
            </a:r>
          </a:p>
          <a:p>
            <a:pPr eaLnBrk="1" hangingPunct="1"/>
            <a:r>
              <a:rPr lang="zh-TW" altLang="en-US" dirty="0" smtClean="0">
                <a:ea typeface="新細明體" charset="-120"/>
              </a:rPr>
              <a:t>第 </a:t>
            </a:r>
            <a:r>
              <a:rPr lang="en-US" altLang="zh-TW" dirty="0" smtClean="0">
                <a:ea typeface="新細明體" charset="-120"/>
              </a:rPr>
              <a:t>8 </a:t>
            </a:r>
            <a:r>
              <a:rPr lang="zh-TW" altLang="en-US" dirty="0" smtClean="0">
                <a:ea typeface="新細明體" charset="-120"/>
              </a:rPr>
              <a:t>條 　 前條核定基準如下：</a:t>
            </a:r>
          </a:p>
          <a:p>
            <a:pPr eaLnBrk="1" hangingPunct="1"/>
            <a:r>
              <a:rPr lang="zh-TW" altLang="en-US" dirty="0" smtClean="0">
                <a:ea typeface="新細明體" charset="-120"/>
              </a:rPr>
              <a:t>一、製造設備應為密閉設備。但在作業性質上設置該項設備顯有困難，而將其置於氣櫃內者，不在此限。</a:t>
            </a:r>
          </a:p>
          <a:p>
            <a:pPr eaLnBrk="1" hangingPunct="1"/>
            <a:r>
              <a:rPr lang="zh-TW" altLang="en-US" dirty="0" smtClean="0">
                <a:ea typeface="新細明體" charset="-120"/>
              </a:rPr>
              <a:t>二、設置製造設備場所之地板及牆壁應以不浸透性材料構築，且應為易於用水清洗之構造。</a:t>
            </a:r>
          </a:p>
          <a:p>
            <a:pPr eaLnBrk="1" hangingPunct="1"/>
            <a:r>
              <a:rPr lang="zh-TW" altLang="en-US" dirty="0" smtClean="0">
                <a:ea typeface="新細明體" charset="-120"/>
              </a:rPr>
              <a:t>三、從事製造或使用甲類物質者，應具有預防該物質引起危害健康之必要知識。</a:t>
            </a:r>
          </a:p>
          <a:p>
            <a:pPr eaLnBrk="1" hangingPunct="1"/>
            <a:r>
              <a:rPr lang="zh-TW" altLang="en-US" dirty="0" smtClean="0">
                <a:ea typeface="新細明體" charset="-120"/>
              </a:rPr>
              <a:t>四、儲存甲類物質時，應採用不漏洩、不溢出等之堅固容器，並應依危險物及有害物通識規則規定予以標示。</a:t>
            </a:r>
          </a:p>
          <a:p>
            <a:pPr eaLnBrk="1" hangingPunct="1"/>
            <a:r>
              <a:rPr lang="zh-TW" altLang="en-US" dirty="0" smtClean="0">
                <a:ea typeface="新細明體" charset="-120"/>
              </a:rPr>
              <a:t>五、甲類物質應保管於一定之場所，並將其意旨揭示於顯明易見之處。</a:t>
            </a:r>
          </a:p>
          <a:p>
            <a:pPr eaLnBrk="1" hangingPunct="1"/>
            <a:r>
              <a:rPr lang="zh-TW" altLang="en-US" dirty="0" smtClean="0">
                <a:ea typeface="新細明體" charset="-120"/>
              </a:rPr>
              <a:t>六、供給從事製造或使用甲類物質之勞工使用不浸透性防護圍巾及防護手套等個人防護具。</a:t>
            </a:r>
          </a:p>
          <a:p>
            <a:pPr eaLnBrk="1" hangingPunct="1"/>
            <a:r>
              <a:rPr lang="zh-TW" altLang="en-US" dirty="0" smtClean="0">
                <a:ea typeface="新細明體" charset="-120"/>
              </a:rPr>
              <a:t>七、製造場所應禁止與該作業無關之人員進入，並將其意旨揭示於顯明易見之處。</a:t>
            </a:r>
          </a:p>
          <a:p>
            <a:pPr eaLnBrk="1" hangingPunct="1"/>
            <a:r>
              <a:rPr lang="zh-TW" altLang="en-US" dirty="0" smtClean="0">
                <a:ea typeface="新細明體" charset="-120"/>
              </a:rPr>
              <a:t>第 </a:t>
            </a:r>
            <a:r>
              <a:rPr lang="en-US" altLang="zh-TW" dirty="0" smtClean="0">
                <a:ea typeface="新細明體" charset="-120"/>
              </a:rPr>
              <a:t>50 </a:t>
            </a:r>
            <a:r>
              <a:rPr lang="zh-TW" altLang="en-US" dirty="0" smtClean="0">
                <a:ea typeface="新細明體" charset="-120"/>
              </a:rPr>
              <a:t>條 　 雇主對製造、處置或使用特定化學物質之作業場所，應依下列規定置備與同一工作時間作業勞工人數相同數量以上之適當必要防護具，並保持其性能及清潔，使勞工確實使用。</a:t>
            </a:r>
          </a:p>
          <a:p>
            <a:pPr eaLnBrk="1" hangingPunct="1"/>
            <a:r>
              <a:rPr lang="zh-TW" altLang="en-US" dirty="0" smtClean="0">
                <a:ea typeface="新細明體" charset="-120"/>
              </a:rPr>
              <a:t>一、為防止勞工於該作業場所吸入該物質之氣體、蒸氣或粉塵引起之健康危害，應置備必要之呼吸用防護具。</a:t>
            </a:r>
          </a:p>
          <a:p>
            <a:pPr eaLnBrk="1" hangingPunct="1"/>
            <a:r>
              <a:rPr lang="zh-TW" altLang="en-US" dirty="0" smtClean="0">
                <a:ea typeface="新細明體" charset="-120"/>
              </a:rPr>
              <a:t>二、為防止勞工於該作業場所接觸該物質等引起皮膚障害或由皮膚吸收引起健康危害，應置備必要之不浸透性防護衣、防護手套、防護鞋及塗敷劑等。</a:t>
            </a:r>
          </a:p>
          <a:p>
            <a:pPr eaLnBrk="1" hangingPunct="1"/>
            <a:r>
              <a:rPr lang="zh-TW" altLang="en-US" dirty="0" smtClean="0">
                <a:ea typeface="新細明體" charset="-120"/>
              </a:rPr>
              <a:t>三、為防止特定化學物質對視機能之影響，應置備必要之防護眼鏡。</a:t>
            </a:r>
          </a:p>
          <a:p>
            <a:pPr eaLnBrk="1" hangingPunct="1"/>
            <a:endParaRPr lang="en-US" altLang="zh-TW" dirty="0" smtClean="0">
              <a:ea typeface="新細明體" charset="-120"/>
            </a:endParaRPr>
          </a:p>
        </p:txBody>
      </p:sp>
    </p:spTree>
    <p:extLst>
      <p:ext uri="{BB962C8B-B14F-4D97-AF65-F5344CB8AC3E}">
        <p14:creationId xmlns:p14="http://schemas.microsoft.com/office/powerpoint/2010/main" val="352828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初階</a:t>
            </a:r>
            <a:endParaRPr lang="en-US" altLang="zh-TW" dirty="0" smtClean="0"/>
          </a:p>
          <a:p>
            <a:r>
              <a:rPr lang="zh-TW" altLang="en-US" dirty="0" smtClean="0"/>
              <a:t>介紹簡單毒化物觀念。</a:t>
            </a:r>
            <a:endParaRPr lang="en-US" altLang="zh-TW" dirty="0" smtClean="0"/>
          </a:p>
          <a:p>
            <a:r>
              <a:rPr lang="zh-TW" altLang="en-US" dirty="0" smtClean="0"/>
              <a:t>毒性化學物質所公告的項目將隨時間增加，目前所公告的毒性化學物質約</a:t>
            </a:r>
            <a:r>
              <a:rPr lang="en-US" altLang="zh-TW" dirty="0" smtClean="0"/>
              <a:t>300</a:t>
            </a:r>
            <a:r>
              <a:rPr lang="zh-TW" altLang="en-US" dirty="0" smtClean="0"/>
              <a:t>種。</a:t>
            </a:r>
          </a:p>
          <a:p>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7</a:t>
            </a:fld>
            <a:endParaRPr lang="en-US" altLang="zh-TW"/>
          </a:p>
        </p:txBody>
      </p:sp>
    </p:spTree>
    <p:extLst>
      <p:ext uri="{BB962C8B-B14F-4D97-AF65-F5344CB8AC3E}">
        <p14:creationId xmlns:p14="http://schemas.microsoft.com/office/powerpoint/2010/main" val="2595339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AB832E1C-CF15-4C9D-877D-E6717FCB3D1D}" type="slidenum">
              <a:rPr lang="zh-TW" altLang="en-US" smtClean="0">
                <a:ea typeface="新細明體" charset="-120"/>
              </a:rPr>
              <a:pPr/>
              <a:t>45</a:t>
            </a:fld>
            <a:endParaRPr lang="en-US" altLang="zh-TW" smtClean="0">
              <a:ea typeface="新細明體" charset="-12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r>
              <a:rPr lang="zh-TW" altLang="en-US" dirty="0" smtClean="0">
                <a:ea typeface="新細明體" charset="-120"/>
              </a:rPr>
              <a:t>中階</a:t>
            </a:r>
            <a:endParaRPr lang="en-US" altLang="zh-TW" dirty="0" smtClean="0">
              <a:ea typeface="新細明體" charset="-120"/>
            </a:endParaRPr>
          </a:p>
          <a:p>
            <a:pPr eaLnBrk="1" hangingPunct="1"/>
            <a:r>
              <a:rPr lang="zh-TW" altLang="en-US" dirty="0" smtClean="0">
                <a:ea typeface="新細明體" charset="-120"/>
              </a:rPr>
              <a:t>補充說明</a:t>
            </a:r>
            <a:r>
              <a:rPr lang="en-US" altLang="zh-TW" dirty="0" smtClean="0">
                <a:ea typeface="新細明體" charset="-120"/>
              </a:rPr>
              <a:t>:</a:t>
            </a:r>
          </a:p>
          <a:p>
            <a:pPr eaLnBrk="1" hangingPunct="1"/>
            <a:r>
              <a:rPr lang="zh-TW" altLang="en-US" dirty="0" smtClean="0">
                <a:ea typeface="新細明體" charset="-120"/>
              </a:rPr>
              <a:t>勞工安全衛生設施規則</a:t>
            </a:r>
            <a:r>
              <a:rPr lang="en-US" altLang="zh-TW" dirty="0" smtClean="0">
                <a:ea typeface="新細明體" charset="-120"/>
              </a:rPr>
              <a:t>(98.10.13)</a:t>
            </a:r>
          </a:p>
          <a:p>
            <a:pPr eaLnBrk="1" hangingPunct="1"/>
            <a:r>
              <a:rPr lang="zh-TW" altLang="en-US" dirty="0" smtClean="0">
                <a:ea typeface="新細明體" charset="-120"/>
              </a:rPr>
              <a:t>第 </a:t>
            </a:r>
            <a:r>
              <a:rPr lang="en-US" altLang="zh-TW" dirty="0" smtClean="0">
                <a:ea typeface="新細明體" charset="-120"/>
              </a:rPr>
              <a:t>277 </a:t>
            </a:r>
            <a:r>
              <a:rPr lang="zh-TW" altLang="en-US" dirty="0" smtClean="0">
                <a:ea typeface="新細明體" charset="-120"/>
              </a:rPr>
              <a:t>條 　 雇主供給勞工使用之個人防護具或防護器具，應依下列規定辦理： </a:t>
            </a:r>
          </a:p>
          <a:p>
            <a:pPr eaLnBrk="1" hangingPunct="1"/>
            <a:r>
              <a:rPr lang="zh-TW" altLang="en-US" dirty="0" smtClean="0">
                <a:ea typeface="新細明體" charset="-120"/>
              </a:rPr>
              <a:t>一、保持清潔，並予必要之消毒。 </a:t>
            </a:r>
          </a:p>
          <a:p>
            <a:pPr eaLnBrk="1" hangingPunct="1"/>
            <a:r>
              <a:rPr lang="zh-TW" altLang="en-US" dirty="0" smtClean="0">
                <a:ea typeface="新細明體" charset="-120"/>
              </a:rPr>
              <a:t>二、經常檢查，保持其性能，不用時並妥予保存。 </a:t>
            </a:r>
          </a:p>
          <a:p>
            <a:pPr eaLnBrk="1" hangingPunct="1"/>
            <a:r>
              <a:rPr lang="zh-TW" altLang="en-US" dirty="0" smtClean="0">
                <a:ea typeface="新細明體" charset="-120"/>
              </a:rPr>
              <a:t>三、防護具或防護器具應準備足夠使用之數量，個人使用之防護具應置備與作業勞工人數相同或以上之數量，並以個人專用為原則。</a:t>
            </a:r>
          </a:p>
          <a:p>
            <a:pPr eaLnBrk="1" hangingPunct="1"/>
            <a:r>
              <a:rPr lang="zh-TW" altLang="en-US" dirty="0" smtClean="0">
                <a:ea typeface="新細明體" charset="-120"/>
              </a:rPr>
              <a:t>四、如對勞工有感染疾病之虞時，應置備個人專用防護器具，或作預防感染疾病之措施。</a:t>
            </a:r>
          </a:p>
          <a:p>
            <a:pPr eaLnBrk="1" hangingPunct="1"/>
            <a:r>
              <a:rPr lang="zh-TW" altLang="en-US" dirty="0" smtClean="0">
                <a:ea typeface="新細明體" charset="-120"/>
              </a:rPr>
              <a:t>前項個人防護具或防護器具有關呼吸防護具之選擇、使用及維護方法，應依國家標準 </a:t>
            </a:r>
            <a:r>
              <a:rPr lang="en-US" altLang="zh-TW" dirty="0" smtClean="0">
                <a:ea typeface="新細明體" charset="-120"/>
              </a:rPr>
              <a:t>CNS 14258 Z3035  </a:t>
            </a:r>
            <a:r>
              <a:rPr lang="zh-TW" altLang="en-US" dirty="0" smtClean="0">
                <a:ea typeface="新細明體" charset="-120"/>
              </a:rPr>
              <a:t>辦理。</a:t>
            </a:r>
          </a:p>
          <a:p>
            <a:pPr eaLnBrk="1" hangingPunct="1"/>
            <a:r>
              <a:rPr lang="zh-TW" altLang="en-US" dirty="0" smtClean="0">
                <a:ea typeface="新細明體" charset="-120"/>
              </a:rPr>
              <a:t>第 </a:t>
            </a:r>
            <a:r>
              <a:rPr lang="en-US" altLang="zh-TW" dirty="0" smtClean="0">
                <a:ea typeface="新細明體" charset="-120"/>
              </a:rPr>
              <a:t>287 </a:t>
            </a:r>
            <a:r>
              <a:rPr lang="zh-TW" altLang="en-US" dirty="0" smtClean="0">
                <a:ea typeface="新細明體" charset="-120"/>
              </a:rPr>
              <a:t>條 　 雇主對於勞工有暴露於高溫、低溫、非游離輻射線、生物病原體、有害氣體、蒸氣、粉塵或其他有害物之虞者，應置備安全衛生防護具，如安全面罩、防塵口罩、防毒面具、防護眼鏡、防護衣等適當之防護具，並使勞工確實使用。</a:t>
            </a:r>
          </a:p>
          <a:p>
            <a:pPr eaLnBrk="1" hangingPunct="1"/>
            <a:r>
              <a:rPr lang="zh-TW" altLang="en-US" dirty="0" smtClean="0">
                <a:ea typeface="新細明體" charset="-120"/>
              </a:rPr>
              <a:t> </a:t>
            </a:r>
          </a:p>
          <a:p>
            <a:pPr eaLnBrk="1" hangingPunct="1"/>
            <a:r>
              <a:rPr lang="zh-TW" altLang="en-US" dirty="0" smtClean="0">
                <a:ea typeface="新細明體" charset="-120"/>
              </a:rPr>
              <a:t>第 </a:t>
            </a:r>
            <a:r>
              <a:rPr lang="en-US" altLang="zh-TW" dirty="0" smtClean="0">
                <a:ea typeface="新細明體" charset="-120"/>
              </a:rPr>
              <a:t>288 </a:t>
            </a:r>
            <a:r>
              <a:rPr lang="zh-TW" altLang="en-US" dirty="0" smtClean="0">
                <a:ea typeface="新細明體" charset="-120"/>
              </a:rPr>
              <a:t>條 　 雇主對於勞工在作業中使用之物質，有因接觸而傷害皮膚、感染、或經由皮膚滲透吸收而發生中毒等之虞時，應置備不浸透性防護衣、防護手套、防護靴、防護鞋等適當防護具，或提供必要之塗敷用防護膏，並使勞工使用。</a:t>
            </a:r>
          </a:p>
          <a:p>
            <a:pPr eaLnBrk="1" hangingPunct="1"/>
            <a:r>
              <a:rPr lang="zh-TW" altLang="en-US" dirty="0" smtClean="0">
                <a:ea typeface="新細明體" charset="-120"/>
              </a:rPr>
              <a:t> </a:t>
            </a:r>
          </a:p>
          <a:p>
            <a:pPr eaLnBrk="1" hangingPunct="1"/>
            <a:r>
              <a:rPr lang="zh-TW" altLang="en-US" dirty="0" smtClean="0">
                <a:ea typeface="新細明體" charset="-120"/>
              </a:rPr>
              <a:t>第 </a:t>
            </a:r>
            <a:r>
              <a:rPr lang="en-US" altLang="zh-TW" dirty="0" smtClean="0">
                <a:ea typeface="新細明體" charset="-120"/>
              </a:rPr>
              <a:t>289 </a:t>
            </a:r>
            <a:r>
              <a:rPr lang="zh-TW" altLang="en-US" dirty="0" smtClean="0">
                <a:ea typeface="新細明體" charset="-120"/>
              </a:rPr>
              <a:t>條 　 雇主對於從事輸送腐蝕性物質之勞工，為防止腐蝕性物質之飛濺、漏洩或溢流致危害勞工，應使勞工使用適當之防護具。</a:t>
            </a:r>
          </a:p>
          <a:p>
            <a:pPr eaLnBrk="1" hangingPunct="1"/>
            <a:r>
              <a:rPr lang="zh-TW" altLang="en-US" dirty="0" smtClean="0">
                <a:ea typeface="新細明體" charset="-120"/>
              </a:rPr>
              <a:t> </a:t>
            </a:r>
            <a:endParaRPr lang="en-US" altLang="zh-TW" dirty="0" smtClean="0">
              <a:ea typeface="新細明體" charset="-120"/>
            </a:endParaRPr>
          </a:p>
          <a:p>
            <a:pPr eaLnBrk="1" hangingPunct="1"/>
            <a:r>
              <a:rPr lang="zh-TW" altLang="en-US" dirty="0" smtClean="0">
                <a:ea typeface="新細明體" charset="-120"/>
              </a:rPr>
              <a:t>有機溶劑中毒預防規則</a:t>
            </a:r>
            <a:r>
              <a:rPr lang="en-US" altLang="zh-TW" dirty="0" smtClean="0">
                <a:ea typeface="新細明體" charset="-120"/>
              </a:rPr>
              <a:t>(92.12.31)</a:t>
            </a:r>
          </a:p>
          <a:p>
            <a:pPr eaLnBrk="1" hangingPunct="1"/>
            <a:r>
              <a:rPr lang="zh-TW" altLang="en-US" dirty="0" smtClean="0">
                <a:ea typeface="新細明體" charset="-120"/>
              </a:rPr>
              <a:t>第 </a:t>
            </a:r>
            <a:r>
              <a:rPr lang="en-US" altLang="zh-TW" dirty="0" smtClean="0">
                <a:ea typeface="新細明體" charset="-120"/>
              </a:rPr>
              <a:t>24 </a:t>
            </a:r>
            <a:r>
              <a:rPr lang="zh-TW" altLang="en-US" dirty="0" smtClean="0">
                <a:ea typeface="新細明體" charset="-120"/>
              </a:rPr>
              <a:t>條 　 雇主對於前二條規定作業期間，應置備與作業勞工人數相同數量以上之必</a:t>
            </a:r>
          </a:p>
          <a:p>
            <a:pPr eaLnBrk="1" hangingPunct="1"/>
            <a:r>
              <a:rPr lang="zh-TW" altLang="en-US" dirty="0" smtClean="0">
                <a:ea typeface="新細明體" charset="-120"/>
              </a:rPr>
              <a:t>要防護具，保持其性能及清潔，並使勞工確實使用。</a:t>
            </a:r>
          </a:p>
          <a:p>
            <a:pPr eaLnBrk="1" hangingPunct="1"/>
            <a:endParaRPr lang="zh-TW" altLang="en-US" dirty="0" smtClean="0">
              <a:ea typeface="新細明體" charset="-120"/>
            </a:endParaRPr>
          </a:p>
          <a:p>
            <a:pPr eaLnBrk="1" hangingPunct="1"/>
            <a:r>
              <a:rPr lang="zh-TW" altLang="en-US" dirty="0" smtClean="0">
                <a:ea typeface="新細明體" charset="-120"/>
              </a:rPr>
              <a:t>特定化學物質危害預防標準</a:t>
            </a:r>
            <a:r>
              <a:rPr lang="en-US" altLang="zh-TW" dirty="0" smtClean="0">
                <a:ea typeface="新細明體" charset="-120"/>
              </a:rPr>
              <a:t>(97.07.31)</a:t>
            </a:r>
          </a:p>
          <a:p>
            <a:pPr eaLnBrk="1" hangingPunct="1"/>
            <a:r>
              <a:rPr lang="zh-TW" altLang="en-US" dirty="0" smtClean="0">
                <a:ea typeface="新細明體" charset="-120"/>
              </a:rPr>
              <a:t>第 </a:t>
            </a:r>
            <a:r>
              <a:rPr lang="en-US" altLang="zh-TW" dirty="0" smtClean="0">
                <a:ea typeface="新細明體" charset="-120"/>
              </a:rPr>
              <a:t>8 </a:t>
            </a:r>
            <a:r>
              <a:rPr lang="zh-TW" altLang="en-US" dirty="0" smtClean="0">
                <a:ea typeface="新細明體" charset="-120"/>
              </a:rPr>
              <a:t>條 　 前條核定基準如下：</a:t>
            </a:r>
          </a:p>
          <a:p>
            <a:pPr eaLnBrk="1" hangingPunct="1"/>
            <a:r>
              <a:rPr lang="zh-TW" altLang="en-US" dirty="0" smtClean="0">
                <a:ea typeface="新細明體" charset="-120"/>
              </a:rPr>
              <a:t>一、製造設備應為密閉設備。但在作業性質上設置該項設備顯有困難，而將其置於氣櫃內者，不在此限。</a:t>
            </a:r>
          </a:p>
          <a:p>
            <a:pPr eaLnBrk="1" hangingPunct="1"/>
            <a:r>
              <a:rPr lang="zh-TW" altLang="en-US" dirty="0" smtClean="0">
                <a:ea typeface="新細明體" charset="-120"/>
              </a:rPr>
              <a:t>二、設置製造設備場所之地板及牆壁應以不浸透性材料構築，且應為易於用水清洗之構造。</a:t>
            </a:r>
          </a:p>
          <a:p>
            <a:pPr eaLnBrk="1" hangingPunct="1"/>
            <a:r>
              <a:rPr lang="zh-TW" altLang="en-US" dirty="0" smtClean="0">
                <a:ea typeface="新細明體" charset="-120"/>
              </a:rPr>
              <a:t>三、從事製造或使用甲類物質者，應具有預防該物質引起危害健康之必要知識。</a:t>
            </a:r>
          </a:p>
          <a:p>
            <a:pPr eaLnBrk="1" hangingPunct="1"/>
            <a:r>
              <a:rPr lang="zh-TW" altLang="en-US" dirty="0" smtClean="0">
                <a:ea typeface="新細明體" charset="-120"/>
              </a:rPr>
              <a:t>四、儲存甲類物質時，應採用不漏洩、不溢出等之堅固容器，並應依危險物及有害物通識規則規定予以標示。</a:t>
            </a:r>
          </a:p>
          <a:p>
            <a:pPr eaLnBrk="1" hangingPunct="1"/>
            <a:r>
              <a:rPr lang="zh-TW" altLang="en-US" dirty="0" smtClean="0">
                <a:ea typeface="新細明體" charset="-120"/>
              </a:rPr>
              <a:t>五、甲類物質應保管於一定之場所，並將其意旨揭示於顯明易見之處。</a:t>
            </a:r>
          </a:p>
          <a:p>
            <a:pPr eaLnBrk="1" hangingPunct="1"/>
            <a:r>
              <a:rPr lang="zh-TW" altLang="en-US" dirty="0" smtClean="0">
                <a:ea typeface="新細明體" charset="-120"/>
              </a:rPr>
              <a:t>六、供給從事製造或使用甲類物質之勞工使用不浸透性防護圍巾及防護手套等個人防護具。</a:t>
            </a:r>
          </a:p>
          <a:p>
            <a:pPr eaLnBrk="1" hangingPunct="1"/>
            <a:r>
              <a:rPr lang="zh-TW" altLang="en-US" dirty="0" smtClean="0">
                <a:ea typeface="新細明體" charset="-120"/>
              </a:rPr>
              <a:t>七、製造場所應禁止與該作業無關之人員進入，並將其意旨揭示於顯明易見之處。</a:t>
            </a:r>
          </a:p>
          <a:p>
            <a:pPr eaLnBrk="1" hangingPunct="1"/>
            <a:r>
              <a:rPr lang="zh-TW" altLang="en-US" dirty="0" smtClean="0">
                <a:ea typeface="新細明體" charset="-120"/>
              </a:rPr>
              <a:t>第 </a:t>
            </a:r>
            <a:r>
              <a:rPr lang="en-US" altLang="zh-TW" dirty="0" smtClean="0">
                <a:ea typeface="新細明體" charset="-120"/>
              </a:rPr>
              <a:t>50 </a:t>
            </a:r>
            <a:r>
              <a:rPr lang="zh-TW" altLang="en-US" dirty="0" smtClean="0">
                <a:ea typeface="新細明體" charset="-120"/>
              </a:rPr>
              <a:t>條 　 雇主對製造、處置或使用特定化學物質之作業場所，應依下列規定置備與同一工作時間作業勞工人數相同數量以上之適當必要防護具，並保持其性能及清潔，使勞工確實使用。</a:t>
            </a:r>
          </a:p>
          <a:p>
            <a:pPr eaLnBrk="1" hangingPunct="1"/>
            <a:r>
              <a:rPr lang="zh-TW" altLang="en-US" dirty="0" smtClean="0">
                <a:ea typeface="新細明體" charset="-120"/>
              </a:rPr>
              <a:t>一、為防止勞工於該作業場所吸入該物質之氣體、蒸氣或粉塵引起之健康危害，應置備必要之呼吸用防護具。</a:t>
            </a:r>
          </a:p>
          <a:p>
            <a:pPr eaLnBrk="1" hangingPunct="1"/>
            <a:r>
              <a:rPr lang="zh-TW" altLang="en-US" dirty="0" smtClean="0">
                <a:ea typeface="新細明體" charset="-120"/>
              </a:rPr>
              <a:t>二、為防止勞工於該作業場所接觸該物質等引起皮膚障害或由皮膚吸收引起健康危害，應置備必要之不浸透性防護衣、防護手套、防護鞋及塗敷劑等。</a:t>
            </a:r>
          </a:p>
          <a:p>
            <a:pPr eaLnBrk="1" hangingPunct="1"/>
            <a:r>
              <a:rPr lang="zh-TW" altLang="en-US" dirty="0" smtClean="0">
                <a:ea typeface="新細明體" charset="-120"/>
              </a:rPr>
              <a:t>三、為防止特定化學物質對視機能之影響，應置備必要之防護眼鏡。</a:t>
            </a:r>
          </a:p>
          <a:p>
            <a:pPr eaLnBrk="1" hangingPunct="1"/>
            <a:endParaRPr lang="en-US" altLang="zh-TW" dirty="0" smtClean="0">
              <a:ea typeface="新細明體" charset="-120"/>
            </a:endParaRPr>
          </a:p>
        </p:txBody>
      </p:sp>
    </p:spTree>
    <p:extLst>
      <p:ext uri="{BB962C8B-B14F-4D97-AF65-F5344CB8AC3E}">
        <p14:creationId xmlns:p14="http://schemas.microsoft.com/office/powerpoint/2010/main" val="41087674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圖像版面配置區 1"/>
          <p:cNvSpPr>
            <a:spLocks noGrp="1" noRot="1" noChangeAspect="1" noTextEdit="1"/>
          </p:cNvSpPr>
          <p:nvPr>
            <p:ph type="sldImg"/>
          </p:nvPr>
        </p:nvSpPr>
        <p:spPr>
          <a:ln/>
        </p:spPr>
      </p:sp>
      <p:sp>
        <p:nvSpPr>
          <p:cNvPr id="129027" name="備忘稿版面配置區 2"/>
          <p:cNvSpPr>
            <a:spLocks noGrp="1"/>
          </p:cNvSpPr>
          <p:nvPr>
            <p:ph type="body" idx="1"/>
          </p:nvPr>
        </p:nvSpPr>
        <p:spPr>
          <a:noFill/>
          <a:ln/>
        </p:spPr>
        <p:txBody>
          <a:bodyPr/>
          <a:lstStyle/>
          <a:p>
            <a:r>
              <a:rPr lang="zh-TW" altLang="en-US" sz="1100" dirty="0" smtClean="0">
                <a:ea typeface="新細明體" charset="-120"/>
              </a:rPr>
              <a:t>中階</a:t>
            </a:r>
            <a:endParaRPr lang="en-US" altLang="zh-TW" sz="1100" dirty="0" smtClean="0">
              <a:ea typeface="新細明體" charset="-120"/>
            </a:endParaRPr>
          </a:p>
          <a:p>
            <a:r>
              <a:rPr lang="zh-TW" altLang="en-US" sz="1100" dirty="0" smtClean="0">
                <a:ea typeface="新細明體" charset="-120"/>
              </a:rPr>
              <a:t>重點提示</a:t>
            </a:r>
            <a:r>
              <a:rPr lang="en-US" altLang="zh-TW" sz="1100" dirty="0" smtClean="0">
                <a:ea typeface="新細明體" charset="-120"/>
              </a:rPr>
              <a:t>:</a:t>
            </a:r>
          </a:p>
          <a:p>
            <a:r>
              <a:rPr lang="en-US" altLang="zh-TW" sz="1100" dirty="0" smtClean="0">
                <a:ea typeface="新細明體" charset="-120"/>
              </a:rPr>
              <a:t>      </a:t>
            </a:r>
            <a:r>
              <a:rPr lang="zh-TW" altLang="en-US" sz="1100" dirty="0" smtClean="0">
                <a:ea typeface="新細明體" charset="-120"/>
              </a:rPr>
              <a:t>鋼鐵材質的容器不可以拿來裝酸類的廢液，例如鐵桶裝硝酸，鐵桶很快就會消失。</a:t>
            </a:r>
          </a:p>
          <a:p>
            <a:endParaRPr lang="zh-TW" altLang="en-US" sz="1100" dirty="0" smtClean="0">
              <a:ea typeface="新細明體" charset="-120"/>
            </a:endParaRPr>
          </a:p>
          <a:p>
            <a:r>
              <a:rPr lang="zh-TW" altLang="en-US" sz="1100" dirty="0" smtClean="0">
                <a:ea typeface="新細明體" charset="-120"/>
              </a:rPr>
              <a:t>補充說明</a:t>
            </a:r>
            <a:r>
              <a:rPr lang="en-US" altLang="zh-TW" sz="1100" dirty="0" smtClean="0">
                <a:ea typeface="新細明體" charset="-120"/>
              </a:rPr>
              <a:t>:</a:t>
            </a:r>
          </a:p>
          <a:p>
            <a:r>
              <a:rPr lang="zh-TW" altLang="en-US" sz="1100" dirty="0" smtClean="0">
                <a:ea typeface="新細明體" charset="-120"/>
              </a:rPr>
              <a:t>勞工安全衛生設施規則</a:t>
            </a:r>
            <a:r>
              <a:rPr lang="en-US" altLang="zh-TW" sz="1100" dirty="0" smtClean="0">
                <a:ea typeface="新細明體" charset="-120"/>
              </a:rPr>
              <a:t>981013</a:t>
            </a:r>
          </a:p>
          <a:p>
            <a:r>
              <a:rPr lang="zh-TW" altLang="en-US" sz="1100" dirty="0" smtClean="0">
                <a:ea typeface="新細明體" charset="-120"/>
              </a:rPr>
              <a:t>第 </a:t>
            </a:r>
            <a:r>
              <a:rPr lang="en-US" altLang="zh-TW" sz="1100" dirty="0" smtClean="0">
                <a:ea typeface="新細明體" charset="-120"/>
              </a:rPr>
              <a:t>293 </a:t>
            </a:r>
            <a:r>
              <a:rPr lang="zh-TW" altLang="en-US" sz="1100" dirty="0" smtClean="0">
                <a:ea typeface="新細明體" charset="-120"/>
              </a:rPr>
              <a:t>條 　 雇主為防止含有有害物之廢氣、廢液、殘渣等廢棄物危害勞工，應採取必要防護措施，排出廢棄之。 </a:t>
            </a:r>
          </a:p>
          <a:p>
            <a:r>
              <a:rPr lang="zh-TW" altLang="en-US" sz="1100" dirty="0" smtClean="0">
                <a:ea typeface="新細明體" charset="-120"/>
              </a:rPr>
              <a:t>前項廢棄物之排放標準，應依環境保護有關法令規定辦理。</a:t>
            </a:r>
          </a:p>
          <a:p>
            <a:r>
              <a:rPr lang="zh-TW" altLang="en-US" sz="1100" dirty="0" smtClean="0">
                <a:ea typeface="新細明體" charset="-120"/>
              </a:rPr>
              <a:t>有機溶劑中毒預防規則</a:t>
            </a:r>
            <a:r>
              <a:rPr lang="en-US" altLang="zh-TW" sz="1100" dirty="0" smtClean="0">
                <a:ea typeface="新細明體" charset="-120"/>
              </a:rPr>
              <a:t>(92.12.31)</a:t>
            </a:r>
          </a:p>
          <a:p>
            <a:r>
              <a:rPr lang="zh-TW" altLang="en-US" sz="1100" dirty="0" smtClean="0">
                <a:ea typeface="新細明體" charset="-120"/>
              </a:rPr>
              <a:t>第 </a:t>
            </a:r>
            <a:r>
              <a:rPr lang="en-US" altLang="zh-TW" sz="1100" dirty="0" smtClean="0">
                <a:ea typeface="新細明體" charset="-120"/>
              </a:rPr>
              <a:t>26 </a:t>
            </a:r>
            <a:r>
              <a:rPr lang="zh-TW" altLang="en-US" sz="1100" dirty="0" smtClean="0">
                <a:ea typeface="新細明體" charset="-120"/>
              </a:rPr>
              <a:t>條 　 雇主對於曾儲存有機溶劑或其混存物之容器而有發散有機溶劑蒸氣之虞者，應將該容器予以密閉或堆積於室外之一定場所。</a:t>
            </a:r>
            <a:endParaRPr lang="en-US" altLang="zh-TW" sz="1100" dirty="0" smtClean="0">
              <a:ea typeface="新細明體" charset="-120"/>
            </a:endParaRPr>
          </a:p>
          <a:p>
            <a:endParaRPr lang="en-US" altLang="zh-TW" sz="1100" dirty="0" smtClean="0">
              <a:ea typeface="新細明體" charset="-120"/>
            </a:endParaRPr>
          </a:p>
          <a:p>
            <a:r>
              <a:rPr lang="zh-TW" altLang="zh-TW" sz="1100" dirty="0" smtClean="0">
                <a:ea typeface="新細明體" charset="-120"/>
              </a:rPr>
              <a:t>事業廢棄物貯存清除處理方法及設施標準</a:t>
            </a:r>
            <a:r>
              <a:rPr lang="en-US" altLang="zh-TW" sz="1100" dirty="0" smtClean="0">
                <a:ea typeface="新細明體" charset="-120"/>
              </a:rPr>
              <a:t>(95.12.14)</a:t>
            </a:r>
            <a:endParaRPr lang="zh-TW" altLang="en-US" sz="1100" dirty="0" smtClean="0">
              <a:ea typeface="新細明體" charset="-120"/>
            </a:endParaRPr>
          </a:p>
          <a:p>
            <a:r>
              <a:rPr lang="zh-TW" altLang="en-US" sz="1100" dirty="0" smtClean="0">
                <a:ea typeface="新細明體" charset="-120"/>
              </a:rPr>
              <a:t>第 </a:t>
            </a:r>
            <a:r>
              <a:rPr lang="en-US" altLang="zh-TW" sz="1100" dirty="0" smtClean="0">
                <a:ea typeface="新細明體" charset="-120"/>
              </a:rPr>
              <a:t>11 </a:t>
            </a:r>
            <a:r>
              <a:rPr lang="zh-TW" altLang="en-US" sz="1100" dirty="0" smtClean="0">
                <a:ea typeface="新細明體" charset="-120"/>
              </a:rPr>
              <a:t>條 　 有害事業廢棄物之貯存設施，除生物醫療廢棄物之廢尖銳器具及感染性廢棄物外，應符合下列規定：</a:t>
            </a:r>
          </a:p>
          <a:p>
            <a:r>
              <a:rPr lang="zh-TW" altLang="en-US" sz="1100" dirty="0" smtClean="0">
                <a:ea typeface="新細明體" charset="-120"/>
              </a:rPr>
              <a:t>一、應設置專門貯存場所，其地面應堅固，四周採用抗蝕及不透水材料襯墊或構築。</a:t>
            </a:r>
          </a:p>
          <a:p>
            <a:r>
              <a:rPr lang="zh-TW" altLang="en-US" sz="1100" dirty="0" smtClean="0">
                <a:ea typeface="新細明體" charset="-120"/>
              </a:rPr>
              <a:t>二、應有防止地面水、雨水及地下水流入、滲透之設備或措施。 </a:t>
            </a:r>
          </a:p>
          <a:p>
            <a:r>
              <a:rPr lang="zh-TW" altLang="en-US" sz="1100" dirty="0" smtClean="0">
                <a:ea typeface="新細明體" charset="-120"/>
              </a:rPr>
              <a:t>三、由貯存設施產生之廢液、廢氣、惡臭等，應有收集或防止其污染地面水體、地下水體、空氣、土壤之設備或措施。</a:t>
            </a:r>
          </a:p>
          <a:p>
            <a:r>
              <a:rPr lang="zh-TW" altLang="en-US" sz="1100" dirty="0" smtClean="0">
                <a:ea typeface="新細明體" charset="-120"/>
              </a:rPr>
              <a:t>四、應於明顯處，設置白底、紅字、黑框之警告標示，並有災害防止設備。</a:t>
            </a:r>
          </a:p>
          <a:p>
            <a:r>
              <a:rPr lang="zh-TW" altLang="en-US" sz="1100" dirty="0" smtClean="0">
                <a:ea typeface="新細明體" charset="-120"/>
              </a:rPr>
              <a:t>五、設於地下之貯存容器，應有液位檢查、防漏措施及偵漏系統。 </a:t>
            </a:r>
          </a:p>
          <a:p>
            <a:r>
              <a:rPr lang="zh-TW" altLang="en-US" sz="1100" dirty="0" smtClean="0">
                <a:ea typeface="新細明體" charset="-120"/>
              </a:rPr>
              <a:t>六、應配置所須之警報設備、滅火、照明設備或緊急沖淋安全設備。 </a:t>
            </a:r>
          </a:p>
          <a:p>
            <a:r>
              <a:rPr lang="zh-TW" altLang="en-US" sz="1100" dirty="0" smtClean="0">
                <a:ea typeface="新細明體" charset="-120"/>
              </a:rPr>
              <a:t>七、屬有害事業廢棄物認定標準所認定之易燃性事業廢棄物、反應性事業廢棄物及毒性化學物質廢棄物，應依其危害特性種類配置所須之監測設備。其監測設備得準用毒性化學物質管理法、職業安全衛生法之監測設備規範。</a:t>
            </a:r>
          </a:p>
          <a:p>
            <a:endParaRPr lang="zh-TW" altLang="en-US" sz="1100" dirty="0" smtClean="0">
              <a:ea typeface="新細明體" charset="-120"/>
            </a:endParaRPr>
          </a:p>
        </p:txBody>
      </p:sp>
      <p:sp>
        <p:nvSpPr>
          <p:cNvPr id="129028" name="投影片編號版面配置區 3"/>
          <p:cNvSpPr>
            <a:spLocks noGrp="1"/>
          </p:cNvSpPr>
          <p:nvPr>
            <p:ph type="sldNum" sz="quarter" idx="5"/>
          </p:nvPr>
        </p:nvSpPr>
        <p:spPr>
          <a:noFill/>
        </p:spPr>
        <p:txBody>
          <a:bodyPr/>
          <a:lstStyle/>
          <a:p>
            <a:fld id="{FA6D4946-833A-4217-8687-1AB6FEDD4040}" type="slidenum">
              <a:rPr lang="zh-TW" altLang="en-US" smtClean="0">
                <a:ea typeface="新細明體" charset="-120"/>
              </a:rPr>
              <a:pPr/>
              <a:t>46</a:t>
            </a:fld>
            <a:endParaRPr lang="en-US" altLang="zh-TW" smtClean="0">
              <a:ea typeface="新細明體" charset="-120"/>
            </a:endParaRPr>
          </a:p>
        </p:txBody>
      </p:sp>
    </p:spTree>
    <p:extLst>
      <p:ext uri="{BB962C8B-B14F-4D97-AF65-F5344CB8AC3E}">
        <p14:creationId xmlns:p14="http://schemas.microsoft.com/office/powerpoint/2010/main" val="2536470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投影片圖像版面配置區 1"/>
          <p:cNvSpPr>
            <a:spLocks noGrp="1" noRot="1" noChangeAspect="1" noTextEdit="1"/>
          </p:cNvSpPr>
          <p:nvPr>
            <p:ph type="sldImg"/>
          </p:nvPr>
        </p:nvSpPr>
        <p:spPr>
          <a:ln/>
        </p:spPr>
      </p:sp>
      <p:sp>
        <p:nvSpPr>
          <p:cNvPr id="130051" name="備忘稿版面配置區 2"/>
          <p:cNvSpPr>
            <a:spLocks noGrp="1"/>
          </p:cNvSpPr>
          <p:nvPr>
            <p:ph type="body" idx="1"/>
          </p:nvPr>
        </p:nvSpPr>
        <p:spPr>
          <a:noFill/>
          <a:ln/>
        </p:spPr>
        <p:txBody>
          <a:bodyPr/>
          <a:lstStyle/>
          <a:p>
            <a:r>
              <a:rPr lang="zh-TW" altLang="en-US" dirty="0" smtClean="0">
                <a:ea typeface="新細明體" charset="-120"/>
              </a:rPr>
              <a:t>高階</a:t>
            </a:r>
            <a:endParaRPr lang="en-US" altLang="zh-TW" dirty="0" smtClean="0">
              <a:ea typeface="新細明體" charset="-120"/>
            </a:endParaRPr>
          </a:p>
          <a:p>
            <a:r>
              <a:rPr lang="zh-TW" altLang="en-US" dirty="0" smtClean="0">
                <a:ea typeface="新細明體" charset="-120"/>
              </a:rPr>
              <a:t>補充說明</a:t>
            </a:r>
          </a:p>
          <a:p>
            <a:r>
              <a:rPr lang="zh-TW" altLang="zh-TW" dirty="0" smtClean="0">
                <a:ea typeface="新細明體" charset="-120"/>
              </a:rPr>
              <a:t>有害事業廢棄物認定標準</a:t>
            </a:r>
            <a:r>
              <a:rPr lang="en-US" altLang="zh-TW" dirty="0" smtClean="0">
                <a:ea typeface="新細明體" charset="-120"/>
              </a:rPr>
              <a:t>(98.06.05)</a:t>
            </a:r>
          </a:p>
          <a:p>
            <a:endParaRPr lang="en-US" altLang="zh-TW" dirty="0" smtClean="0">
              <a:ea typeface="新細明體" charset="-120"/>
            </a:endParaRPr>
          </a:p>
          <a:p>
            <a:r>
              <a:rPr lang="zh-TW" altLang="zh-TW" dirty="0" smtClean="0">
                <a:ea typeface="新細明體" charset="-120"/>
              </a:rPr>
              <a:t>事業廢棄物貯存清除處理方法及設施標準</a:t>
            </a:r>
            <a:r>
              <a:rPr lang="en-US" altLang="zh-TW" dirty="0" smtClean="0">
                <a:ea typeface="新細明體" charset="-120"/>
              </a:rPr>
              <a:t>(95.12.14)</a:t>
            </a:r>
            <a:endParaRPr lang="zh-TW" altLang="zh-TW" dirty="0" smtClean="0">
              <a:ea typeface="新細明體" charset="-120"/>
            </a:endParaRPr>
          </a:p>
          <a:p>
            <a:r>
              <a:rPr lang="zh-TW" altLang="zh-TW" dirty="0" smtClean="0">
                <a:ea typeface="新細明體" charset="-120"/>
              </a:rPr>
              <a:t>第</a:t>
            </a:r>
            <a:r>
              <a:rPr lang="en-US" altLang="zh-TW" dirty="0" smtClean="0">
                <a:ea typeface="新細明體" charset="-120"/>
              </a:rPr>
              <a:t> 6 </a:t>
            </a:r>
            <a:r>
              <a:rPr lang="zh-TW" altLang="zh-TW" dirty="0" smtClean="0">
                <a:ea typeface="新細明體" charset="-120"/>
              </a:rPr>
              <a:t>條 　 一般事業廢棄物之貯存方法，應符合下列規定：</a:t>
            </a:r>
          </a:p>
          <a:p>
            <a:r>
              <a:rPr lang="zh-TW" altLang="zh-TW" dirty="0" smtClean="0">
                <a:ea typeface="新細明體" charset="-120"/>
              </a:rPr>
              <a:t>一、</a:t>
            </a:r>
            <a:r>
              <a:rPr lang="zh-TW" altLang="zh-TW" b="1" dirty="0" smtClean="0">
                <a:ea typeface="新細明體" charset="-120"/>
              </a:rPr>
              <a:t>應依事業廢棄物主要成分特性分類貯存。</a:t>
            </a:r>
            <a:r>
              <a:rPr lang="en-US" altLang="zh-TW" dirty="0" smtClean="0">
                <a:ea typeface="新細明體" charset="-120"/>
              </a:rPr>
              <a:t> </a:t>
            </a:r>
            <a:endParaRPr lang="zh-TW" altLang="zh-TW" dirty="0" smtClean="0">
              <a:ea typeface="新細明體" charset="-120"/>
            </a:endParaRPr>
          </a:p>
          <a:p>
            <a:r>
              <a:rPr lang="zh-TW" altLang="zh-TW" dirty="0" smtClean="0">
                <a:ea typeface="新細明體" charset="-120"/>
              </a:rPr>
              <a:t>二、貯存地點、容器、設施應保持清潔完整，不得有廢棄物飛揚、逸散、滲出、污染地面或散發惡臭情事。</a:t>
            </a:r>
          </a:p>
          <a:p>
            <a:r>
              <a:rPr lang="zh-TW" altLang="zh-TW" dirty="0" smtClean="0">
                <a:ea typeface="新細明體" charset="-120"/>
              </a:rPr>
              <a:t>三、貯存容器、設施應與所存放之廢棄物具有相容性，不具相容性之廢棄物應分別貯存。</a:t>
            </a:r>
          </a:p>
          <a:p>
            <a:r>
              <a:rPr lang="zh-TW" altLang="zh-TW" dirty="0" smtClean="0">
                <a:ea typeface="新細明體" charset="-120"/>
              </a:rPr>
              <a:t>四、貯存地點、容器及設施，應於明顯處以中文標示廢棄物名稱。</a:t>
            </a:r>
            <a:r>
              <a:rPr lang="en-US" altLang="zh-TW" dirty="0" smtClean="0">
                <a:ea typeface="新細明體" charset="-120"/>
              </a:rPr>
              <a:t> </a:t>
            </a:r>
            <a:endParaRPr lang="zh-TW" altLang="zh-TW" dirty="0" smtClean="0">
              <a:ea typeface="新細明體" charset="-120"/>
            </a:endParaRPr>
          </a:p>
          <a:p>
            <a:r>
              <a:rPr lang="zh-TW" altLang="zh-TW" dirty="0" smtClean="0">
                <a:ea typeface="新細明體" charset="-120"/>
              </a:rPr>
              <a:t>中央主管機關得依事業別、特定種類之一般事業廢棄物及其數量與特性，公告其包裝標示、貯存期限及申請延長貯存期限申請方式。</a:t>
            </a:r>
          </a:p>
          <a:p>
            <a:endParaRPr lang="en-US" altLang="zh-TW" dirty="0" smtClean="0">
              <a:ea typeface="新細明體" charset="-120"/>
            </a:endParaRPr>
          </a:p>
          <a:p>
            <a:r>
              <a:rPr lang="zh-TW" altLang="zh-TW" dirty="0" smtClean="0">
                <a:ea typeface="新細明體" charset="-120"/>
              </a:rPr>
              <a:t>特定化學物質危害預防標準</a:t>
            </a:r>
            <a:r>
              <a:rPr lang="en-US" altLang="zh-TW" dirty="0" smtClean="0">
                <a:ea typeface="新細明體" charset="-120"/>
              </a:rPr>
              <a:t>(97.07.31)</a:t>
            </a:r>
            <a:endParaRPr lang="zh-TW" altLang="zh-TW" dirty="0" smtClean="0">
              <a:ea typeface="新細明體" charset="-120"/>
            </a:endParaRPr>
          </a:p>
          <a:p>
            <a:r>
              <a:rPr lang="zh-TW" altLang="zh-TW" dirty="0" smtClean="0">
                <a:ea typeface="新細明體" charset="-120"/>
              </a:rPr>
              <a:t>第</a:t>
            </a:r>
            <a:r>
              <a:rPr lang="en-US" altLang="zh-TW" dirty="0" smtClean="0">
                <a:ea typeface="新細明體" charset="-120"/>
              </a:rPr>
              <a:t> 18 </a:t>
            </a:r>
            <a:r>
              <a:rPr lang="zh-TW" altLang="zh-TW" dirty="0" smtClean="0">
                <a:ea typeface="新細明體" charset="-120"/>
              </a:rPr>
              <a:t>條 　 雇主對排水系統、坑或槽桶等，有因含有鹽酸、硝酸或硫酸等之酸性廢液與含有氰化物、硫化物或多硫化物等之廢液接觸或混合，致生成氰化氫或硫化氫之虞時，不得使此等廢液接觸或混合。</a:t>
            </a:r>
          </a:p>
          <a:p>
            <a:endParaRPr lang="zh-TW" altLang="en-US" dirty="0" smtClean="0">
              <a:ea typeface="新細明體" charset="-120"/>
            </a:endParaRPr>
          </a:p>
        </p:txBody>
      </p:sp>
      <p:sp>
        <p:nvSpPr>
          <p:cNvPr id="130052" name="投影片編號版面配置區 3"/>
          <p:cNvSpPr>
            <a:spLocks noGrp="1"/>
          </p:cNvSpPr>
          <p:nvPr>
            <p:ph type="sldNum" sz="quarter" idx="5"/>
          </p:nvPr>
        </p:nvSpPr>
        <p:spPr>
          <a:noFill/>
        </p:spPr>
        <p:txBody>
          <a:bodyPr/>
          <a:lstStyle/>
          <a:p>
            <a:fld id="{5706B141-5D08-44B3-A353-E924928AA954}" type="slidenum">
              <a:rPr lang="zh-TW" altLang="en-US" smtClean="0">
                <a:ea typeface="新細明體" charset="-120"/>
              </a:rPr>
              <a:pPr/>
              <a:t>47</a:t>
            </a:fld>
            <a:endParaRPr lang="en-US" altLang="zh-TW" smtClean="0">
              <a:ea typeface="新細明體" charset="-120"/>
            </a:endParaRPr>
          </a:p>
        </p:txBody>
      </p:sp>
    </p:spTree>
    <p:extLst>
      <p:ext uri="{BB962C8B-B14F-4D97-AF65-F5344CB8AC3E}">
        <p14:creationId xmlns:p14="http://schemas.microsoft.com/office/powerpoint/2010/main" val="908655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圖像版面配置區 1"/>
          <p:cNvSpPr>
            <a:spLocks noGrp="1" noRot="1" noChangeAspect="1" noTextEdit="1"/>
          </p:cNvSpPr>
          <p:nvPr>
            <p:ph type="sldImg"/>
          </p:nvPr>
        </p:nvSpPr>
        <p:spPr>
          <a:ln/>
        </p:spPr>
      </p:sp>
      <p:sp>
        <p:nvSpPr>
          <p:cNvPr id="129027" name="備忘稿版面配置區 2"/>
          <p:cNvSpPr>
            <a:spLocks noGrp="1"/>
          </p:cNvSpPr>
          <p:nvPr>
            <p:ph type="body" idx="1"/>
          </p:nvPr>
        </p:nvSpPr>
        <p:spPr>
          <a:noFill/>
          <a:ln/>
        </p:spPr>
        <p:txBody>
          <a:bodyPr/>
          <a:lstStyle/>
          <a:p>
            <a:r>
              <a:rPr lang="zh-TW" altLang="en-US" sz="1100" dirty="0" smtClean="0">
                <a:ea typeface="新細明體" charset="-120"/>
              </a:rPr>
              <a:t>中階</a:t>
            </a:r>
            <a:endParaRPr lang="en-US" altLang="zh-TW" sz="1100" dirty="0" smtClean="0">
              <a:ea typeface="新細明體" charset="-120"/>
            </a:endParaRPr>
          </a:p>
          <a:p>
            <a:r>
              <a:rPr lang="zh-TW" altLang="en-US" sz="1100" dirty="0" smtClean="0">
                <a:ea typeface="新細明體" charset="-120"/>
              </a:rPr>
              <a:t>重點提示</a:t>
            </a:r>
            <a:r>
              <a:rPr lang="en-US" altLang="zh-TW" sz="1100" dirty="0" smtClean="0">
                <a:ea typeface="新細明體" charset="-120"/>
              </a:rPr>
              <a:t>:</a:t>
            </a:r>
          </a:p>
          <a:p>
            <a:r>
              <a:rPr lang="en-US" altLang="zh-TW" sz="1100" dirty="0" smtClean="0">
                <a:ea typeface="新細明體" charset="-120"/>
              </a:rPr>
              <a:t>      </a:t>
            </a:r>
            <a:r>
              <a:rPr lang="zh-TW" altLang="en-US" sz="1100" dirty="0" smtClean="0">
                <a:ea typeface="新細明體" charset="-120"/>
              </a:rPr>
              <a:t>鋼鐵材質的容器不可以拿來裝酸類的廢液，例如鐵桶裝硝酸，鐵桶很快就會消失。</a:t>
            </a:r>
          </a:p>
          <a:p>
            <a:endParaRPr lang="zh-TW" altLang="en-US" sz="1100" dirty="0" smtClean="0">
              <a:ea typeface="新細明體" charset="-120"/>
            </a:endParaRPr>
          </a:p>
          <a:p>
            <a:r>
              <a:rPr lang="zh-TW" altLang="en-US" sz="1100" dirty="0" smtClean="0">
                <a:ea typeface="新細明體" charset="-120"/>
              </a:rPr>
              <a:t>補充說明</a:t>
            </a:r>
            <a:r>
              <a:rPr lang="en-US" altLang="zh-TW" sz="1100" dirty="0" smtClean="0">
                <a:ea typeface="新細明體" charset="-120"/>
              </a:rPr>
              <a:t>:</a:t>
            </a:r>
          </a:p>
          <a:p>
            <a:r>
              <a:rPr lang="zh-TW" altLang="en-US" sz="1100" dirty="0" smtClean="0">
                <a:ea typeface="新細明體" charset="-120"/>
              </a:rPr>
              <a:t>勞工安全衛生設施規則</a:t>
            </a:r>
            <a:r>
              <a:rPr lang="en-US" altLang="zh-TW" sz="1100" dirty="0" smtClean="0">
                <a:ea typeface="新細明體" charset="-120"/>
              </a:rPr>
              <a:t>981013</a:t>
            </a:r>
          </a:p>
          <a:p>
            <a:r>
              <a:rPr lang="zh-TW" altLang="en-US" sz="1100" dirty="0" smtClean="0">
                <a:ea typeface="新細明體" charset="-120"/>
              </a:rPr>
              <a:t>第 </a:t>
            </a:r>
            <a:r>
              <a:rPr lang="en-US" altLang="zh-TW" sz="1100" dirty="0" smtClean="0">
                <a:ea typeface="新細明體" charset="-120"/>
              </a:rPr>
              <a:t>293 </a:t>
            </a:r>
            <a:r>
              <a:rPr lang="zh-TW" altLang="en-US" sz="1100" dirty="0" smtClean="0">
                <a:ea typeface="新細明體" charset="-120"/>
              </a:rPr>
              <a:t>條 　 雇主為防止含有有害物之廢氣、廢液、殘渣等廢棄物危害勞工，應採取必要防護措施，排出廢棄之。 </a:t>
            </a:r>
          </a:p>
          <a:p>
            <a:r>
              <a:rPr lang="zh-TW" altLang="en-US" sz="1100" dirty="0" smtClean="0">
                <a:ea typeface="新細明體" charset="-120"/>
              </a:rPr>
              <a:t>前項廢棄物之排放標準，應依環境保護有關法令規定辦理。</a:t>
            </a:r>
          </a:p>
          <a:p>
            <a:r>
              <a:rPr lang="zh-TW" altLang="en-US" sz="1100" dirty="0" smtClean="0">
                <a:ea typeface="新細明體" charset="-120"/>
              </a:rPr>
              <a:t>有機溶劑中毒預防規則</a:t>
            </a:r>
            <a:r>
              <a:rPr lang="en-US" altLang="zh-TW" sz="1100" dirty="0" smtClean="0">
                <a:ea typeface="新細明體" charset="-120"/>
              </a:rPr>
              <a:t>(92.12.31)</a:t>
            </a:r>
          </a:p>
          <a:p>
            <a:r>
              <a:rPr lang="zh-TW" altLang="en-US" sz="1100" dirty="0" smtClean="0">
                <a:ea typeface="新細明體" charset="-120"/>
              </a:rPr>
              <a:t>第 </a:t>
            </a:r>
            <a:r>
              <a:rPr lang="en-US" altLang="zh-TW" sz="1100" dirty="0" smtClean="0">
                <a:ea typeface="新細明體" charset="-120"/>
              </a:rPr>
              <a:t>26 </a:t>
            </a:r>
            <a:r>
              <a:rPr lang="zh-TW" altLang="en-US" sz="1100" dirty="0" smtClean="0">
                <a:ea typeface="新細明體" charset="-120"/>
              </a:rPr>
              <a:t>條 　 雇主對於曾儲存有機溶劑或其混存物之容器而有發散有機溶劑蒸氣之虞者，應將該容器予以密閉或堆積於室外之一定場所。</a:t>
            </a:r>
            <a:endParaRPr lang="en-US" altLang="zh-TW" sz="1100" dirty="0" smtClean="0">
              <a:ea typeface="新細明體" charset="-120"/>
            </a:endParaRPr>
          </a:p>
          <a:p>
            <a:endParaRPr lang="en-US" altLang="zh-TW" sz="1100" dirty="0" smtClean="0">
              <a:ea typeface="新細明體" charset="-120"/>
            </a:endParaRPr>
          </a:p>
          <a:p>
            <a:r>
              <a:rPr lang="zh-TW" altLang="zh-TW" sz="1100" dirty="0" smtClean="0">
                <a:ea typeface="新細明體" charset="-120"/>
              </a:rPr>
              <a:t>事業廢棄物貯存清除處理方法及設施標準</a:t>
            </a:r>
            <a:r>
              <a:rPr lang="en-US" altLang="zh-TW" sz="1100" dirty="0" smtClean="0">
                <a:ea typeface="新細明體" charset="-120"/>
              </a:rPr>
              <a:t>(95.12.14)</a:t>
            </a:r>
            <a:endParaRPr lang="zh-TW" altLang="en-US" sz="1100" dirty="0" smtClean="0">
              <a:ea typeface="新細明體" charset="-120"/>
            </a:endParaRPr>
          </a:p>
          <a:p>
            <a:r>
              <a:rPr lang="zh-TW" altLang="en-US" sz="1100" dirty="0" smtClean="0">
                <a:ea typeface="新細明體" charset="-120"/>
              </a:rPr>
              <a:t>第 </a:t>
            </a:r>
            <a:r>
              <a:rPr lang="en-US" altLang="zh-TW" sz="1100" dirty="0" smtClean="0">
                <a:ea typeface="新細明體" charset="-120"/>
              </a:rPr>
              <a:t>11 </a:t>
            </a:r>
            <a:r>
              <a:rPr lang="zh-TW" altLang="en-US" sz="1100" dirty="0" smtClean="0">
                <a:ea typeface="新細明體" charset="-120"/>
              </a:rPr>
              <a:t>條 　 有害事業廢棄物之貯存設施，除生物醫療廢棄物之廢尖銳器具及感染性廢棄物外，應符合下列規定：</a:t>
            </a:r>
          </a:p>
          <a:p>
            <a:r>
              <a:rPr lang="zh-TW" altLang="en-US" sz="1100" dirty="0" smtClean="0">
                <a:ea typeface="新細明體" charset="-120"/>
              </a:rPr>
              <a:t>一、應設置專門貯存場所，其地面應堅固，四周採用抗蝕及不透水材料襯墊或構築。</a:t>
            </a:r>
          </a:p>
          <a:p>
            <a:r>
              <a:rPr lang="zh-TW" altLang="en-US" sz="1100" dirty="0" smtClean="0">
                <a:ea typeface="新細明體" charset="-120"/>
              </a:rPr>
              <a:t>二、應有防止地面水、雨水及地下水流入、滲透之設備或措施。 </a:t>
            </a:r>
          </a:p>
          <a:p>
            <a:r>
              <a:rPr lang="zh-TW" altLang="en-US" sz="1100" dirty="0" smtClean="0">
                <a:ea typeface="新細明體" charset="-120"/>
              </a:rPr>
              <a:t>三、由貯存設施產生之廢液、廢氣、惡臭等，應有收集或防止其污染地面水體、地下水體、空氣、土壤之設備或措施。</a:t>
            </a:r>
          </a:p>
          <a:p>
            <a:r>
              <a:rPr lang="zh-TW" altLang="en-US" sz="1100" dirty="0" smtClean="0">
                <a:ea typeface="新細明體" charset="-120"/>
              </a:rPr>
              <a:t>四、應於明顯處，設置白底、紅字、黑框之警告標示，並有災害防止設備。</a:t>
            </a:r>
          </a:p>
          <a:p>
            <a:r>
              <a:rPr lang="zh-TW" altLang="en-US" sz="1100" dirty="0" smtClean="0">
                <a:ea typeface="新細明體" charset="-120"/>
              </a:rPr>
              <a:t>五、設於地下之貯存容器，應有液位檢查、防漏措施及偵漏系統。 </a:t>
            </a:r>
          </a:p>
          <a:p>
            <a:r>
              <a:rPr lang="zh-TW" altLang="en-US" sz="1100" dirty="0" smtClean="0">
                <a:ea typeface="新細明體" charset="-120"/>
              </a:rPr>
              <a:t>六、應配置所須之警報設備、滅火、照明設備或緊急沖淋安全設備。 </a:t>
            </a:r>
          </a:p>
          <a:p>
            <a:r>
              <a:rPr lang="zh-TW" altLang="en-US" sz="1100" dirty="0" smtClean="0">
                <a:ea typeface="新細明體" charset="-120"/>
              </a:rPr>
              <a:t>七、屬有害事業廢棄物認定標準所認定之易燃性事業廢棄物、反應性事業廢棄物及毒性化學物質廢棄物，應依其危害特性種類配置所須之監測設備。其監測設備得準用毒性化學物質管理法、職業安全衛生法之監測設備規範。</a:t>
            </a:r>
          </a:p>
          <a:p>
            <a:endParaRPr lang="zh-TW" altLang="en-US" sz="1100" dirty="0" smtClean="0">
              <a:ea typeface="新細明體" charset="-120"/>
            </a:endParaRPr>
          </a:p>
        </p:txBody>
      </p:sp>
      <p:sp>
        <p:nvSpPr>
          <p:cNvPr id="129028" name="投影片編號版面配置區 3"/>
          <p:cNvSpPr>
            <a:spLocks noGrp="1"/>
          </p:cNvSpPr>
          <p:nvPr>
            <p:ph type="sldNum" sz="quarter" idx="5"/>
          </p:nvPr>
        </p:nvSpPr>
        <p:spPr>
          <a:noFill/>
        </p:spPr>
        <p:txBody>
          <a:bodyPr/>
          <a:lstStyle/>
          <a:p>
            <a:fld id="{FA6D4946-833A-4217-8687-1AB6FEDD4040}" type="slidenum">
              <a:rPr lang="zh-TW" altLang="en-US" smtClean="0">
                <a:ea typeface="新細明體" charset="-120"/>
              </a:rPr>
              <a:pPr/>
              <a:t>48</a:t>
            </a:fld>
            <a:endParaRPr lang="en-US" altLang="zh-TW" smtClean="0">
              <a:ea typeface="新細明體" charset="-120"/>
            </a:endParaRPr>
          </a:p>
        </p:txBody>
      </p:sp>
    </p:spTree>
    <p:extLst>
      <p:ext uri="{BB962C8B-B14F-4D97-AF65-F5344CB8AC3E}">
        <p14:creationId xmlns:p14="http://schemas.microsoft.com/office/powerpoint/2010/main" val="103030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圖像版面配置區 1"/>
          <p:cNvSpPr>
            <a:spLocks noGrp="1" noRot="1" noChangeAspect="1" noTextEdit="1"/>
          </p:cNvSpPr>
          <p:nvPr>
            <p:ph type="sldImg"/>
          </p:nvPr>
        </p:nvSpPr>
        <p:spPr>
          <a:ln/>
        </p:spPr>
      </p:sp>
      <p:sp>
        <p:nvSpPr>
          <p:cNvPr id="129027" name="備忘稿版面配置區 2"/>
          <p:cNvSpPr>
            <a:spLocks noGrp="1"/>
          </p:cNvSpPr>
          <p:nvPr>
            <p:ph type="body" idx="1"/>
          </p:nvPr>
        </p:nvSpPr>
        <p:spPr>
          <a:noFill/>
          <a:ln/>
        </p:spPr>
        <p:txBody>
          <a:bodyPr/>
          <a:lstStyle/>
          <a:p>
            <a:r>
              <a:rPr lang="zh-TW" altLang="en-US" sz="1100" dirty="0" smtClean="0">
                <a:ea typeface="新細明體" charset="-120"/>
              </a:rPr>
              <a:t>中階</a:t>
            </a:r>
            <a:endParaRPr lang="en-US" altLang="zh-TW" sz="1100" dirty="0" smtClean="0">
              <a:ea typeface="新細明體" charset="-120"/>
            </a:endParaRPr>
          </a:p>
          <a:p>
            <a:r>
              <a:rPr lang="zh-TW" altLang="en-US" sz="1100" dirty="0" smtClean="0">
                <a:ea typeface="新細明體" charset="-120"/>
              </a:rPr>
              <a:t>重點提示</a:t>
            </a:r>
            <a:r>
              <a:rPr lang="en-US" altLang="zh-TW" sz="1100" dirty="0" smtClean="0">
                <a:ea typeface="新細明體" charset="-120"/>
              </a:rPr>
              <a:t>:</a:t>
            </a:r>
          </a:p>
          <a:p>
            <a:r>
              <a:rPr lang="en-US" altLang="zh-TW" sz="1100" dirty="0" smtClean="0">
                <a:ea typeface="新細明體" charset="-120"/>
              </a:rPr>
              <a:t>      </a:t>
            </a:r>
            <a:r>
              <a:rPr lang="zh-TW" altLang="en-US" sz="1100" dirty="0" smtClean="0">
                <a:ea typeface="新細明體" charset="-120"/>
              </a:rPr>
              <a:t>鋼鐵材質的容器不可以拿來裝酸類的廢液，例如鐵桶裝硝酸，鐵桶很快就會消失。</a:t>
            </a:r>
          </a:p>
          <a:p>
            <a:endParaRPr lang="zh-TW" altLang="en-US" sz="1100" dirty="0" smtClean="0">
              <a:ea typeface="新細明體" charset="-120"/>
            </a:endParaRPr>
          </a:p>
          <a:p>
            <a:r>
              <a:rPr lang="zh-TW" altLang="en-US" sz="1100" dirty="0" smtClean="0">
                <a:ea typeface="新細明體" charset="-120"/>
              </a:rPr>
              <a:t>補充說明</a:t>
            </a:r>
            <a:r>
              <a:rPr lang="en-US" altLang="zh-TW" sz="1100" dirty="0" smtClean="0">
                <a:ea typeface="新細明體" charset="-120"/>
              </a:rPr>
              <a:t>:</a:t>
            </a:r>
          </a:p>
          <a:p>
            <a:r>
              <a:rPr lang="zh-TW" altLang="en-US" sz="1100" dirty="0" smtClean="0">
                <a:ea typeface="新細明體" charset="-120"/>
              </a:rPr>
              <a:t>勞工安全衛生設施規則</a:t>
            </a:r>
            <a:r>
              <a:rPr lang="en-US" altLang="zh-TW" sz="1100" dirty="0" smtClean="0">
                <a:ea typeface="新細明體" charset="-120"/>
              </a:rPr>
              <a:t>981013</a:t>
            </a:r>
          </a:p>
          <a:p>
            <a:r>
              <a:rPr lang="zh-TW" altLang="en-US" sz="1100" dirty="0" smtClean="0">
                <a:ea typeface="新細明體" charset="-120"/>
              </a:rPr>
              <a:t>第 </a:t>
            </a:r>
            <a:r>
              <a:rPr lang="en-US" altLang="zh-TW" sz="1100" dirty="0" smtClean="0">
                <a:ea typeface="新細明體" charset="-120"/>
              </a:rPr>
              <a:t>293 </a:t>
            </a:r>
            <a:r>
              <a:rPr lang="zh-TW" altLang="en-US" sz="1100" dirty="0" smtClean="0">
                <a:ea typeface="新細明體" charset="-120"/>
              </a:rPr>
              <a:t>條 　 雇主為防止含有有害物之廢氣、廢液、殘渣等廢棄物危害勞工，應採取必要防護措施，排出廢棄之。 </a:t>
            </a:r>
          </a:p>
          <a:p>
            <a:r>
              <a:rPr lang="zh-TW" altLang="en-US" sz="1100" dirty="0" smtClean="0">
                <a:ea typeface="新細明體" charset="-120"/>
              </a:rPr>
              <a:t>前項廢棄物之排放標準，應依環境保護有關法令規定辦理。</a:t>
            </a:r>
          </a:p>
          <a:p>
            <a:r>
              <a:rPr lang="zh-TW" altLang="en-US" sz="1100" dirty="0" smtClean="0">
                <a:ea typeface="新細明體" charset="-120"/>
              </a:rPr>
              <a:t>有機溶劑中毒預防規則</a:t>
            </a:r>
            <a:r>
              <a:rPr lang="en-US" altLang="zh-TW" sz="1100" dirty="0" smtClean="0">
                <a:ea typeface="新細明體" charset="-120"/>
              </a:rPr>
              <a:t>(92.12.31)</a:t>
            </a:r>
          </a:p>
          <a:p>
            <a:r>
              <a:rPr lang="zh-TW" altLang="en-US" sz="1100" dirty="0" smtClean="0">
                <a:ea typeface="新細明體" charset="-120"/>
              </a:rPr>
              <a:t>第 </a:t>
            </a:r>
            <a:r>
              <a:rPr lang="en-US" altLang="zh-TW" sz="1100" dirty="0" smtClean="0">
                <a:ea typeface="新細明體" charset="-120"/>
              </a:rPr>
              <a:t>26 </a:t>
            </a:r>
            <a:r>
              <a:rPr lang="zh-TW" altLang="en-US" sz="1100" dirty="0" smtClean="0">
                <a:ea typeface="新細明體" charset="-120"/>
              </a:rPr>
              <a:t>條 　 雇主對於曾儲存有機溶劑或其混存物之容器而有發散有機溶劑蒸氣之虞者，應將該容器予以密閉或堆積於室外之一定場所。</a:t>
            </a:r>
            <a:endParaRPr lang="en-US" altLang="zh-TW" sz="1100" dirty="0" smtClean="0">
              <a:ea typeface="新細明體" charset="-120"/>
            </a:endParaRPr>
          </a:p>
          <a:p>
            <a:endParaRPr lang="en-US" altLang="zh-TW" sz="1100" dirty="0" smtClean="0">
              <a:ea typeface="新細明體" charset="-120"/>
            </a:endParaRPr>
          </a:p>
          <a:p>
            <a:r>
              <a:rPr lang="zh-TW" altLang="zh-TW" sz="1100" dirty="0" smtClean="0">
                <a:ea typeface="新細明體" charset="-120"/>
              </a:rPr>
              <a:t>事業廢棄物貯存清除處理方法及設施標準</a:t>
            </a:r>
            <a:r>
              <a:rPr lang="en-US" altLang="zh-TW" sz="1100" dirty="0" smtClean="0">
                <a:ea typeface="新細明體" charset="-120"/>
              </a:rPr>
              <a:t>(95.12.14)</a:t>
            </a:r>
            <a:endParaRPr lang="zh-TW" altLang="en-US" sz="1100" dirty="0" smtClean="0">
              <a:ea typeface="新細明體" charset="-120"/>
            </a:endParaRPr>
          </a:p>
          <a:p>
            <a:r>
              <a:rPr lang="zh-TW" altLang="en-US" sz="1100" dirty="0" smtClean="0">
                <a:ea typeface="新細明體" charset="-120"/>
              </a:rPr>
              <a:t>第 </a:t>
            </a:r>
            <a:r>
              <a:rPr lang="en-US" altLang="zh-TW" sz="1100" dirty="0" smtClean="0">
                <a:ea typeface="新細明體" charset="-120"/>
              </a:rPr>
              <a:t>11 </a:t>
            </a:r>
            <a:r>
              <a:rPr lang="zh-TW" altLang="en-US" sz="1100" dirty="0" smtClean="0">
                <a:ea typeface="新細明體" charset="-120"/>
              </a:rPr>
              <a:t>條 　 有害事業廢棄物之貯存設施，除生物醫療廢棄物之廢尖銳器具及感染性廢棄物外，應符合下列規定：</a:t>
            </a:r>
          </a:p>
          <a:p>
            <a:r>
              <a:rPr lang="zh-TW" altLang="en-US" sz="1100" dirty="0" smtClean="0">
                <a:ea typeface="新細明體" charset="-120"/>
              </a:rPr>
              <a:t>一、應設置專門貯存場所，其地面應堅固，四周採用抗蝕及不透水材料襯墊或構築。</a:t>
            </a:r>
          </a:p>
          <a:p>
            <a:r>
              <a:rPr lang="zh-TW" altLang="en-US" sz="1100" dirty="0" smtClean="0">
                <a:ea typeface="新細明體" charset="-120"/>
              </a:rPr>
              <a:t>二、應有防止地面水、雨水及地下水流入、滲透之設備或措施。 </a:t>
            </a:r>
          </a:p>
          <a:p>
            <a:r>
              <a:rPr lang="zh-TW" altLang="en-US" sz="1100" dirty="0" smtClean="0">
                <a:ea typeface="新細明體" charset="-120"/>
              </a:rPr>
              <a:t>三、由貯存設施產生之廢液、廢氣、惡臭等，應有收集或防止其污染地面水體、地下水體、空氣、土壤之設備或措施。</a:t>
            </a:r>
          </a:p>
          <a:p>
            <a:r>
              <a:rPr lang="zh-TW" altLang="en-US" sz="1100" dirty="0" smtClean="0">
                <a:ea typeface="新細明體" charset="-120"/>
              </a:rPr>
              <a:t>四、應於明顯處，設置白底、紅字、黑框之警告標示，並有災害防止設備。</a:t>
            </a:r>
          </a:p>
          <a:p>
            <a:r>
              <a:rPr lang="zh-TW" altLang="en-US" sz="1100" dirty="0" smtClean="0">
                <a:ea typeface="新細明體" charset="-120"/>
              </a:rPr>
              <a:t>五、設於地下之貯存容器，應有液位檢查、防漏措施及偵漏系統。 </a:t>
            </a:r>
          </a:p>
          <a:p>
            <a:r>
              <a:rPr lang="zh-TW" altLang="en-US" sz="1100" dirty="0" smtClean="0">
                <a:ea typeface="新細明體" charset="-120"/>
              </a:rPr>
              <a:t>六、應配置所須之警報設備、滅火、照明設備或緊急沖淋安全設備。 </a:t>
            </a:r>
          </a:p>
          <a:p>
            <a:r>
              <a:rPr lang="zh-TW" altLang="en-US" sz="1100" dirty="0" smtClean="0">
                <a:ea typeface="新細明體" charset="-120"/>
              </a:rPr>
              <a:t>七、屬有害事業廢棄物認定標準所認定之易燃性事業廢棄物、反應性事業廢棄物及毒性化學物質廢棄物，應依其危害特性種類配置所須之監測設備。其監測設備得準用毒性化學物質管理法、職業安全衛生法之監測設備規範。</a:t>
            </a:r>
          </a:p>
          <a:p>
            <a:endParaRPr lang="zh-TW" altLang="en-US" sz="1100" dirty="0" smtClean="0">
              <a:ea typeface="新細明體" charset="-120"/>
            </a:endParaRPr>
          </a:p>
        </p:txBody>
      </p:sp>
      <p:sp>
        <p:nvSpPr>
          <p:cNvPr id="129028" name="投影片編號版面配置區 3"/>
          <p:cNvSpPr>
            <a:spLocks noGrp="1"/>
          </p:cNvSpPr>
          <p:nvPr>
            <p:ph type="sldNum" sz="quarter" idx="5"/>
          </p:nvPr>
        </p:nvSpPr>
        <p:spPr>
          <a:noFill/>
        </p:spPr>
        <p:txBody>
          <a:bodyPr/>
          <a:lstStyle/>
          <a:p>
            <a:fld id="{FA6D4946-833A-4217-8687-1AB6FEDD4040}" type="slidenum">
              <a:rPr lang="zh-TW" altLang="en-US" smtClean="0">
                <a:ea typeface="新細明體" charset="-120"/>
              </a:rPr>
              <a:pPr/>
              <a:t>49</a:t>
            </a:fld>
            <a:endParaRPr lang="en-US" altLang="zh-TW" smtClean="0">
              <a:ea typeface="新細明體" charset="-120"/>
            </a:endParaRPr>
          </a:p>
        </p:txBody>
      </p:sp>
    </p:spTree>
    <p:extLst>
      <p:ext uri="{BB962C8B-B14F-4D97-AF65-F5344CB8AC3E}">
        <p14:creationId xmlns:p14="http://schemas.microsoft.com/office/powerpoint/2010/main" val="795327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中階</a:t>
            </a:r>
            <a:endParaRPr lang="en-US" altLang="zh-TW" dirty="0" smtClean="0"/>
          </a:p>
          <a:p>
            <a:r>
              <a:rPr lang="zh-TW" altLang="en-US" dirty="0" smtClean="0"/>
              <a:t>毒性化學物質分類，毒性化學物質第一類為環境累積性物質，第二類為慢毒性物質</a:t>
            </a:r>
            <a:endParaRPr lang="en-US" altLang="zh-TW" dirty="0" smtClean="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8</a:t>
            </a:fld>
            <a:endParaRPr lang="en-US" altLang="zh-TW"/>
          </a:p>
        </p:txBody>
      </p:sp>
    </p:spTree>
    <p:extLst>
      <p:ext uri="{BB962C8B-B14F-4D97-AF65-F5344CB8AC3E}">
        <p14:creationId xmlns:p14="http://schemas.microsoft.com/office/powerpoint/2010/main" val="2405137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中階</a:t>
            </a:r>
            <a:endParaRPr lang="en-US" altLang="zh-TW" dirty="0" smtClean="0"/>
          </a:p>
          <a:p>
            <a:r>
              <a:rPr lang="zh-TW" altLang="en-US" dirty="0" smtClean="0"/>
              <a:t>毒性化學物質分類，第三類為急毒性物質、第四類為疑似毒性物質</a:t>
            </a:r>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9</a:t>
            </a:fld>
            <a:endParaRPr lang="en-US" altLang="zh-TW"/>
          </a:p>
        </p:txBody>
      </p:sp>
    </p:spTree>
    <p:extLst>
      <p:ext uri="{BB962C8B-B14F-4D97-AF65-F5344CB8AC3E}">
        <p14:creationId xmlns:p14="http://schemas.microsoft.com/office/powerpoint/2010/main" val="1135431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335663-54A6-4293-AAF0-4632238AD91E}" type="slidenum">
              <a:rPr lang="zh-TW" altLang="en-US"/>
              <a:pPr/>
              <a:t>10</a:t>
            </a:fld>
            <a:endParaRPr lang="en-US" altLang="zh-TW"/>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r>
              <a:rPr lang="zh-TW" altLang="en-US" dirty="0" smtClean="0"/>
              <a:t>中階</a:t>
            </a:r>
            <a:endParaRPr lang="en-US" altLang="zh-TW" dirty="0" smtClean="0"/>
          </a:p>
          <a:p>
            <a:r>
              <a:rPr lang="zh-TW" altLang="en-US" dirty="0" smtClean="0"/>
              <a:t>說明危險物之國家標準 </a:t>
            </a:r>
            <a:r>
              <a:rPr lang="en-US" altLang="zh-TW" dirty="0" smtClean="0"/>
              <a:t>CNS15030 </a:t>
            </a:r>
            <a:r>
              <a:rPr lang="zh-TW" altLang="en-US" dirty="0" smtClean="0"/>
              <a:t>分類與定義</a:t>
            </a:r>
            <a:endParaRPr lang="zh-TW" altLang="en-US" dirty="0"/>
          </a:p>
        </p:txBody>
      </p:sp>
    </p:spTree>
    <p:extLst>
      <p:ext uri="{BB962C8B-B14F-4D97-AF65-F5344CB8AC3E}">
        <p14:creationId xmlns:p14="http://schemas.microsoft.com/office/powerpoint/2010/main" val="2496304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初階：</a:t>
            </a:r>
            <a:endParaRPr lang="en-US" altLang="zh-TW" dirty="0" smtClean="0"/>
          </a:p>
          <a:p>
            <a:r>
              <a:rPr lang="zh-TW" altLang="en-US" dirty="0" smtClean="0"/>
              <a:t>全球調和系統簡介：危害化學品分為物理性危害</a:t>
            </a:r>
            <a:r>
              <a:rPr lang="en-US" altLang="zh-TW" dirty="0" smtClean="0"/>
              <a:t>(</a:t>
            </a:r>
            <a:r>
              <a:rPr lang="zh-TW" altLang="en-US" dirty="0" smtClean="0"/>
              <a:t>危險物</a:t>
            </a:r>
            <a:r>
              <a:rPr lang="en-US" altLang="zh-TW" dirty="0" smtClean="0"/>
              <a:t>)</a:t>
            </a:r>
            <a:r>
              <a:rPr lang="zh-TW" altLang="en-US" dirty="0" smtClean="0"/>
              <a:t>、健康危害</a:t>
            </a:r>
            <a:r>
              <a:rPr lang="en-US" altLang="zh-TW" dirty="0" smtClean="0"/>
              <a:t>(</a:t>
            </a:r>
            <a:r>
              <a:rPr lang="zh-TW" altLang="en-US" dirty="0" smtClean="0"/>
              <a:t>有害物</a:t>
            </a:r>
            <a:r>
              <a:rPr lang="en-US" altLang="zh-TW" dirty="0" smtClean="0"/>
              <a:t>)</a:t>
            </a:r>
            <a:r>
              <a:rPr lang="zh-TW" altLang="en-US" dirty="0" smtClean="0"/>
              <a:t>、環境危害</a:t>
            </a:r>
            <a:r>
              <a:rPr lang="en-US" altLang="zh-TW" dirty="0" smtClean="0"/>
              <a:t>(</a:t>
            </a:r>
            <a:r>
              <a:rPr lang="zh-TW" altLang="en-US" dirty="0" smtClean="0"/>
              <a:t>目前不適用危害通識規則</a:t>
            </a:r>
            <a:r>
              <a:rPr lang="en-US" altLang="zh-TW" dirty="0" smtClean="0"/>
              <a:t>)</a:t>
            </a:r>
            <a:r>
              <a:rPr lang="zh-TW" altLang="en-US" dirty="0" smtClean="0"/>
              <a:t>。單一化學品可能不只一種危害分類。</a:t>
            </a:r>
            <a:endParaRPr lang="zh-TW" altLang="en-US" dirty="0"/>
          </a:p>
        </p:txBody>
      </p:sp>
      <p:sp>
        <p:nvSpPr>
          <p:cNvPr id="4" name="投影片編號版面配置區 3"/>
          <p:cNvSpPr>
            <a:spLocks noGrp="1"/>
          </p:cNvSpPr>
          <p:nvPr>
            <p:ph type="sldNum" sz="quarter" idx="10"/>
          </p:nvPr>
        </p:nvSpPr>
        <p:spPr/>
        <p:txBody>
          <a:bodyPr/>
          <a:lstStyle/>
          <a:p>
            <a:pPr>
              <a:defRPr/>
            </a:pPr>
            <a:fld id="{7A7FDAA1-0CF2-48CD-A51D-3EA84A196355}" type="slidenum">
              <a:rPr lang="en-US" altLang="zh-TW" smtClean="0"/>
              <a:pPr>
                <a:defRPr/>
              </a:pPr>
              <a:t>11</a:t>
            </a:fld>
            <a:endParaRPr lang="en-US" altLang="zh-TW"/>
          </a:p>
        </p:txBody>
      </p:sp>
    </p:spTree>
    <p:extLst>
      <p:ext uri="{BB962C8B-B14F-4D97-AF65-F5344CB8AC3E}">
        <p14:creationId xmlns:p14="http://schemas.microsoft.com/office/powerpoint/2010/main" val="2783844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pitchFamily="65" charset="-120"/>
              </a:defRPr>
            </a:lvl1pPr>
            <a:lvl2pPr marL="742950" indent="-285750" eaLnBrk="0" hangingPunct="0">
              <a:defRPr kumimoji="1" sz="2400">
                <a:solidFill>
                  <a:schemeClr val="tx1"/>
                </a:solidFill>
                <a:latin typeface="Arial" charset="0"/>
                <a:ea typeface="標楷體" pitchFamily="65" charset="-120"/>
              </a:defRPr>
            </a:lvl2pPr>
            <a:lvl3pPr marL="1143000" indent="-228600" eaLnBrk="0" hangingPunct="0">
              <a:defRPr kumimoji="1" sz="2400">
                <a:solidFill>
                  <a:schemeClr val="tx1"/>
                </a:solidFill>
                <a:latin typeface="Arial" charset="0"/>
                <a:ea typeface="標楷體" pitchFamily="65" charset="-120"/>
              </a:defRPr>
            </a:lvl3pPr>
            <a:lvl4pPr marL="1600200" indent="-228600" eaLnBrk="0" hangingPunct="0">
              <a:defRPr kumimoji="1" sz="2400">
                <a:solidFill>
                  <a:schemeClr val="tx1"/>
                </a:solidFill>
                <a:latin typeface="Arial" charset="0"/>
                <a:ea typeface="標楷體" pitchFamily="65" charset="-120"/>
              </a:defRPr>
            </a:lvl4pPr>
            <a:lvl5pPr marL="2057400" indent="-228600" eaLnBrk="0" hangingPunct="0">
              <a:defRPr kumimoji="1" sz="2400">
                <a:solidFill>
                  <a:schemeClr val="tx1"/>
                </a:solidFill>
                <a:latin typeface="Arial"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Arial"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Arial"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Arial"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Arial" charset="0"/>
                <a:ea typeface="標楷體" pitchFamily="65" charset="-120"/>
              </a:defRPr>
            </a:lvl9pPr>
          </a:lstStyle>
          <a:p>
            <a:pPr algn="r" eaLnBrk="1" hangingPunct="1"/>
            <a:fld id="{5B91D8F9-7EB9-44B1-B519-CE2367743732}" type="slidenum">
              <a:rPr lang="zh-TW" altLang="en-US" sz="1200">
                <a:latin typeface="Times New Roman" pitchFamily="18" charset="0"/>
                <a:ea typeface="新細明體" charset="-120"/>
              </a:rPr>
              <a:pPr algn="r" eaLnBrk="1" hangingPunct="1"/>
              <a:t>12</a:t>
            </a:fld>
            <a:endParaRPr lang="en-US" altLang="zh-TW" sz="1200">
              <a:latin typeface="Times New Roman" pitchFamily="18" charset="0"/>
              <a:ea typeface="新細明體" charset="-12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ea typeface="新細明體" charset="-120"/>
              </a:rPr>
              <a:t>初階</a:t>
            </a:r>
          </a:p>
          <a:p>
            <a:pPr eaLnBrk="1" hangingPunct="1"/>
            <a:r>
              <a:rPr lang="zh-TW" altLang="en-US" dirty="0" smtClean="0">
                <a:ea typeface="新細明體" charset="-120"/>
              </a:rPr>
              <a:t>以圖示介紹</a:t>
            </a:r>
            <a:r>
              <a:rPr lang="en-US" altLang="zh-TW" dirty="0" smtClean="0">
                <a:ea typeface="新細明體" charset="-120"/>
              </a:rPr>
              <a:t>GHS</a:t>
            </a:r>
            <a:r>
              <a:rPr lang="zh-TW" altLang="en-US" dirty="0" smtClean="0">
                <a:ea typeface="新細明體" charset="-120"/>
              </a:rPr>
              <a:t>之標示分類</a:t>
            </a:r>
          </a:p>
          <a:p>
            <a:pPr eaLnBrk="1" hangingPunct="1"/>
            <a:endParaRPr lang="en-US" altLang="zh-TW" dirty="0" smtClean="0">
              <a:ea typeface="新細明體" charset="-120"/>
            </a:endParaRPr>
          </a:p>
        </p:txBody>
      </p:sp>
    </p:spTree>
    <p:extLst>
      <p:ext uri="{BB962C8B-B14F-4D97-AF65-F5344CB8AC3E}">
        <p14:creationId xmlns:p14="http://schemas.microsoft.com/office/powerpoint/2010/main" val="2081609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hasCustomPrompt="1"/>
          </p:nvPr>
        </p:nvSpPr>
        <p:spPr>
          <a:xfrm>
            <a:off x="685800" y="2130425"/>
            <a:ext cx="7772400" cy="1470025"/>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教育部校園職業安全衛生知能提升暨教育訓練推動計畫</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7D12DBC4-7031-45B9-93F7-C9AA68E18795}"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6309320"/>
            <a:ext cx="9144000" cy="1463912"/>
          </a:xfrm>
          <a:prstGeom prst="rect">
            <a:avLst/>
          </a:prstGeom>
        </p:spPr>
      </p:pic>
      <p:pic>
        <p:nvPicPr>
          <p:cNvPr id="2050" name="Picture 2" descr="\\192.168.0.1\volume9\蘇佳瑩\套用公版教材\圖片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041" y="247095"/>
            <a:ext cx="852567" cy="861518"/>
          </a:xfrm>
          <a:prstGeom prst="rect">
            <a:avLst/>
          </a:prstGeom>
        </p:spPr>
      </p:pic>
    </p:spTree>
    <p:extLst>
      <p:ext uri="{BB962C8B-B14F-4D97-AF65-F5344CB8AC3E}">
        <p14:creationId xmlns:p14="http://schemas.microsoft.com/office/powerpoint/2010/main" val="12021130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E984EFD6-AD2F-44C2-A190-CE4B3FF5C623}"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758880"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25776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D15DE39A-82B0-483F-B06E-B9CF5171B492}"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438315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981200"/>
            <a:ext cx="381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4114800"/>
            <a:ext cx="381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5"/>
          <p:cNvSpPr>
            <a:spLocks noGrp="1"/>
          </p:cNvSpPr>
          <p:nvPr>
            <p:ph type="dt" sz="half" idx="10"/>
          </p:nvPr>
        </p:nvSpPr>
        <p:spPr>
          <a:xfrm>
            <a:off x="685800" y="6248400"/>
            <a:ext cx="1905000" cy="457200"/>
          </a:xfrm>
          <a:prstGeom prst="rect">
            <a:avLst/>
          </a:prstGeom>
        </p:spPr>
        <p:txBody>
          <a:bodyPr/>
          <a:lstStyle>
            <a:lvl1pPr>
              <a:defRPr/>
            </a:lvl1pPr>
          </a:lstStyle>
          <a:p>
            <a:fld id="{E8E33E45-D2CE-4CAD-9CD9-4ECB340830B6}" type="datetime1">
              <a:rPr lang="zh-TW" altLang="en-US" smtClean="0"/>
              <a:t>2018/7/11</a:t>
            </a:fld>
            <a:endParaRPr lang="en-US" altLang="zh-TW"/>
          </a:p>
        </p:txBody>
      </p:sp>
      <p:sp>
        <p:nvSpPr>
          <p:cNvPr id="7" name="頁尾版面配置區 6"/>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zh-TW"/>
          </a:p>
        </p:txBody>
      </p:sp>
      <p:sp>
        <p:nvSpPr>
          <p:cNvPr id="8" name="投影片編號版面配置區 7"/>
          <p:cNvSpPr>
            <a:spLocks noGrp="1"/>
          </p:cNvSpPr>
          <p:nvPr>
            <p:ph type="sldNum" sz="quarter" idx="12"/>
          </p:nvPr>
        </p:nvSpPr>
        <p:spPr>
          <a:xfrm>
            <a:off x="6915472" y="6093296"/>
            <a:ext cx="1905000" cy="457200"/>
          </a:xfrm>
        </p:spPr>
        <p:txBody>
          <a:bodyPr/>
          <a:lstStyle>
            <a:lvl1pPr>
              <a:defRPr/>
            </a:lvl1pPr>
          </a:lstStyle>
          <a:p>
            <a:fld id="{AD3FC0F2-69F4-42C2-B423-276FF2A42AB5}" type="slidenum">
              <a:rPr lang="zh-TW" altLang="en-US"/>
              <a:pPr/>
              <a:t>‹#›</a:t>
            </a:fld>
            <a:endParaRPr lang="en-US" altLang="zh-TW"/>
          </a:p>
        </p:txBody>
      </p:sp>
    </p:spTree>
    <p:extLst>
      <p:ext uri="{BB962C8B-B14F-4D97-AF65-F5344CB8AC3E}">
        <p14:creationId xmlns:p14="http://schemas.microsoft.com/office/powerpoint/2010/main" val="1738893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685800" y="6248400"/>
            <a:ext cx="1905000" cy="457200"/>
          </a:xfrm>
          <a:prstGeom prst="rect">
            <a:avLst/>
          </a:prstGeom>
        </p:spPr>
        <p:txBody>
          <a:bodyPr/>
          <a:lstStyle>
            <a:lvl1pPr>
              <a:defRPr/>
            </a:lvl1pPr>
          </a:lstStyle>
          <a:p>
            <a:fld id="{E0183409-E9A6-444F-8802-55E028472CED}" type="datetime1">
              <a:rPr lang="zh-TW" altLang="en-US" smtClean="0"/>
              <a:t>2018/7/11</a:t>
            </a:fld>
            <a:endParaRPr lang="en-US" altLang="zh-TW"/>
          </a:p>
        </p:txBody>
      </p:sp>
      <p:sp>
        <p:nvSpPr>
          <p:cNvPr id="6" name="頁尾版面配置區 5"/>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zh-TW"/>
          </a:p>
        </p:txBody>
      </p:sp>
      <p:sp>
        <p:nvSpPr>
          <p:cNvPr id="7" name="投影片編號版面配置區 6"/>
          <p:cNvSpPr>
            <a:spLocks noGrp="1"/>
          </p:cNvSpPr>
          <p:nvPr>
            <p:ph type="sldNum" sz="quarter" idx="12"/>
          </p:nvPr>
        </p:nvSpPr>
        <p:spPr>
          <a:xfrm>
            <a:off x="6987480" y="6068144"/>
            <a:ext cx="1905000" cy="457200"/>
          </a:xfrm>
        </p:spPr>
        <p:txBody>
          <a:bodyPr/>
          <a:lstStyle>
            <a:lvl1pPr>
              <a:defRPr/>
            </a:lvl1pPr>
          </a:lstStyle>
          <a:p>
            <a:fld id="{2811770E-5725-4AC9-830A-502A7C5C1CE7}" type="slidenum">
              <a:rPr lang="en-US" altLang="zh-TW"/>
              <a:pPr/>
              <a:t>‹#›</a:t>
            </a:fld>
            <a:endParaRPr lang="en-US" altLang="zh-TW"/>
          </a:p>
        </p:txBody>
      </p:sp>
    </p:spTree>
    <p:extLst>
      <p:ext uri="{BB962C8B-B14F-4D97-AF65-F5344CB8AC3E}">
        <p14:creationId xmlns:p14="http://schemas.microsoft.com/office/powerpoint/2010/main" val="2607237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971600" y="-27384"/>
            <a:ext cx="7715200" cy="1143000"/>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57200" y="1298178"/>
            <a:ext cx="8229600" cy="4525963"/>
          </a:xfrm>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7" name="日期版面配置區 6"/>
          <p:cNvSpPr>
            <a:spLocks noGrp="1"/>
          </p:cNvSpPr>
          <p:nvPr>
            <p:ph type="dt" sz="half" idx="10"/>
          </p:nvPr>
        </p:nvSpPr>
        <p:spPr/>
        <p:txBody>
          <a:bodyPr/>
          <a:lstStyle/>
          <a:p>
            <a:fld id="{96F3D61F-6AEE-43AE-9523-BB14ECF31A2C}" type="datetime1">
              <a:rPr lang="zh-TW" altLang="en-US" smtClean="0"/>
              <a:t>2018/7/11</a:t>
            </a:fld>
            <a:endParaRPr lang="zh-TW" altLang="en-US" dirty="0"/>
          </a:p>
        </p:txBody>
      </p:sp>
      <p:sp>
        <p:nvSpPr>
          <p:cNvPr id="8" name="頁尾版面配置區 7"/>
          <p:cNvSpPr>
            <a:spLocks noGrp="1"/>
          </p:cNvSpPr>
          <p:nvPr>
            <p:ph type="ftr" sz="quarter" idx="11"/>
          </p:nvPr>
        </p:nvSpPr>
        <p:spPr/>
        <p:txBody>
          <a:bodyPr/>
          <a:lstStyle/>
          <a:p>
            <a:endParaRPr lang="zh-TW" altLang="en-US" dirty="0"/>
          </a:p>
        </p:txBody>
      </p:sp>
      <p:sp>
        <p:nvSpPr>
          <p:cNvPr id="9" name="投影片編號版面配置區 8"/>
          <p:cNvSpPr>
            <a:spLocks noGrp="1"/>
          </p:cNvSpPr>
          <p:nvPr>
            <p:ph type="sldNum" sz="quarter" idx="12"/>
          </p:nvPr>
        </p:nvSpPr>
        <p:spPr>
          <a:xfrm>
            <a:off x="6830888" y="6093296"/>
            <a:ext cx="2133600" cy="365125"/>
          </a:xfrm>
        </p:spPr>
        <p:txBody>
          <a:body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472898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E4151E74-291C-4C85-8B5D-34EBA88A76A7}"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830888"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5719653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45DE92DC-2DE9-4EE0-947D-2EB9257BFE6E}" type="datetime1">
              <a:rPr lang="zh-TW" altLang="en-US" smtClean="0"/>
              <a:t>2018/7/11</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830888"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6088788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ea typeface="標楷體" panose="03000509000000000000" pitchFamily="65" charset="-120"/>
              </a:defRPr>
            </a:lvl1pPr>
          </a:lstStyle>
          <a:p>
            <a:fld id="{CAF06850-3D62-4341-94FF-14FAE9496DB3}" type="datetime1">
              <a:rPr lang="zh-TW" altLang="en-US" smtClean="0"/>
              <a:t>2018/7/11</a:t>
            </a:fld>
            <a:endParaRPr lang="zh-TW" altLang="en-US" dirty="0"/>
          </a:p>
        </p:txBody>
      </p:sp>
      <p:sp>
        <p:nvSpPr>
          <p:cNvPr id="8" name="頁尾版面配置區 7"/>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9" name="投影片編號版面配置區 8"/>
          <p:cNvSpPr>
            <a:spLocks noGrp="1"/>
          </p:cNvSpPr>
          <p:nvPr>
            <p:ph type="sldNum" sz="quarter" idx="12"/>
          </p:nvPr>
        </p:nvSpPr>
        <p:spPr>
          <a:xfrm>
            <a:off x="6830888"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748861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日期版面配置區 2"/>
          <p:cNvSpPr>
            <a:spLocks noGrp="1"/>
          </p:cNvSpPr>
          <p:nvPr>
            <p:ph type="dt" sz="half" idx="10"/>
          </p:nvPr>
        </p:nvSpPr>
        <p:spPr/>
        <p:txBody>
          <a:bodyPr/>
          <a:lstStyle>
            <a:lvl1pPr>
              <a:defRPr>
                <a:ea typeface="標楷體" panose="03000509000000000000" pitchFamily="65" charset="-120"/>
              </a:defRPr>
            </a:lvl1pPr>
          </a:lstStyle>
          <a:p>
            <a:fld id="{7747B968-2502-4CDB-B3AF-9731A88224A4}" type="datetime1">
              <a:rPr lang="zh-TW" altLang="en-US" smtClean="0"/>
              <a:t>2018/7/11</a:t>
            </a:fld>
            <a:endParaRPr lang="zh-TW" altLang="en-US" dirty="0"/>
          </a:p>
        </p:txBody>
      </p:sp>
      <p:sp>
        <p:nvSpPr>
          <p:cNvPr id="4" name="頁尾版面配置區 3"/>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5" name="投影片編號版面配置區 4"/>
          <p:cNvSpPr>
            <a:spLocks noGrp="1"/>
          </p:cNvSpPr>
          <p:nvPr>
            <p:ph type="sldNum" sz="quarter" idx="12"/>
          </p:nvPr>
        </p:nvSpPr>
        <p:spPr>
          <a:xfrm>
            <a:off x="6830888"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486013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ea typeface="標楷體" panose="03000509000000000000" pitchFamily="65" charset="-120"/>
              </a:defRPr>
            </a:lvl1pPr>
          </a:lstStyle>
          <a:p>
            <a:fld id="{19A7CB3D-37E5-43B6-B688-36F54EC7A3D6}" type="datetime1">
              <a:rPr lang="zh-TW" altLang="en-US" smtClean="0"/>
              <a:t>2018/7/11</a:t>
            </a:fld>
            <a:endParaRPr lang="zh-TW" altLang="en-US" dirty="0"/>
          </a:p>
        </p:txBody>
      </p:sp>
      <p:sp>
        <p:nvSpPr>
          <p:cNvPr id="3" name="頁尾版面配置區 2"/>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4" name="投影片編號版面配置區 3"/>
          <p:cNvSpPr>
            <a:spLocks noGrp="1"/>
          </p:cNvSpPr>
          <p:nvPr>
            <p:ph type="sldNum" sz="quarter" idx="12"/>
          </p:nvPr>
        </p:nvSpPr>
        <p:spPr>
          <a:xfrm>
            <a:off x="6830888"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633686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A4088C1B-551F-434D-9804-2D736778890B}" type="datetime1">
              <a:rPr lang="zh-TW" altLang="en-US" smtClean="0"/>
              <a:t>2018/7/11</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830888"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774765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C7877C31-2193-4DFF-95BC-AE8B9B71C3E5}" type="datetime1">
              <a:rPr lang="zh-TW" altLang="en-US" smtClean="0"/>
              <a:t>2018/7/11</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758880"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1671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descr="\\192.168.0.1\volume9\蘇佳瑩\套用公版教材\圖片2.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版面配置區 1"/>
          <p:cNvSpPr>
            <a:spLocks noGrp="1"/>
          </p:cNvSpPr>
          <p:nvPr>
            <p:ph type="title"/>
          </p:nvPr>
        </p:nvSpPr>
        <p:spPr>
          <a:xfrm>
            <a:off x="1187624" y="274638"/>
            <a:ext cx="7499176" cy="1143000"/>
          </a:xfrm>
          <a:prstGeom prst="rect">
            <a:avLst/>
          </a:prstGeom>
        </p:spPr>
        <p:txBody>
          <a:bodyPr vert="horz" lIns="91440" tIns="45720" rIns="91440" bIns="45720" rtlCol="0" anchor="ctr">
            <a:noAutofit/>
          </a:bodyPr>
          <a:lstStyle/>
          <a:p>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標楷體" panose="03000509000000000000" pitchFamily="65" charset="-120"/>
              </a:defRPr>
            </a:lvl1pPr>
          </a:lstStyle>
          <a:p>
            <a:fld id="{884B11CF-A3CF-4345-8AF5-9BD65CE995BD}" type="datetime1">
              <a:rPr lang="zh-TW" altLang="en-US" smtClean="0"/>
              <a:t>2018/7/11</a:t>
            </a:fld>
            <a:endParaRPr lang="zh-TW" altLang="en-US" dirty="0"/>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9" name="圖片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117336"/>
            <a:ext cx="9144000" cy="1481328"/>
          </a:xfrm>
          <a:prstGeom prst="rect">
            <a:avLst/>
          </a:prstGeom>
        </p:spPr>
      </p:pic>
      <p:pic>
        <p:nvPicPr>
          <p:cNvPr id="8" name="圖片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3800" y="233320"/>
            <a:ext cx="864096" cy="873169"/>
          </a:xfrm>
          <a:prstGeom prst="rect">
            <a:avLst/>
          </a:prstGeom>
        </p:spPr>
      </p:pic>
    </p:spTree>
    <p:extLst>
      <p:ext uri="{BB962C8B-B14F-4D97-AF65-F5344CB8AC3E}">
        <p14:creationId xmlns:p14="http://schemas.microsoft.com/office/powerpoint/2010/main" val="1444896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chemeClr val="tx1"/>
          </a:solidFill>
          <a:latin typeface="標楷體" panose="03000509000000000000" pitchFamily="65" charset="-120"/>
          <a:ea typeface="標楷體" panose="03000509000000000000" pitchFamily="65" charset="-12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0.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5.xml"/><Relationship Id="rId7"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6.jpeg"/><Relationship Id="rId5" Type="http://schemas.openxmlformats.org/officeDocument/2006/relationships/image" Target="../media/image22.png"/><Relationship Id="rId10" Type="http://schemas.openxmlformats.org/officeDocument/2006/relationships/image" Target="../media/image25.emf"/><Relationship Id="rId4" Type="http://schemas.openxmlformats.org/officeDocument/2006/relationships/oleObject" Target="../embeddings/oleObject1.bin"/><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6.xml"/><Relationship Id="rId7"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27.png"/><Relationship Id="rId4" Type="http://schemas.openxmlformats.org/officeDocument/2006/relationships/oleObject" Target="../embeddings/oleObject4.bin"/><Relationship Id="rId9"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r>
              <a:rPr lang="zh-TW" altLang="en-US" dirty="0" smtClean="0">
                <a:solidFill>
                  <a:srgbClr val="C00000"/>
                </a:solidFill>
                <a:latin typeface="標楷體" pitchFamily="65" charset="-120"/>
              </a:rPr>
              <a:t>化學性危害</a:t>
            </a:r>
            <a:endParaRPr lang="en-US" altLang="zh-TW" dirty="0" smtClean="0">
              <a:solidFill>
                <a:srgbClr val="C00000"/>
              </a:solidFill>
              <a:latin typeface="標楷體" pitchFamily="65" charset="-120"/>
            </a:endParaRPr>
          </a:p>
          <a:p>
            <a:r>
              <a:rPr lang="en-US" altLang="zh-TW" dirty="0" smtClean="0">
                <a:solidFill>
                  <a:schemeClr val="tx1"/>
                </a:solidFill>
              </a:rPr>
              <a:t>E1</a:t>
            </a:r>
            <a:r>
              <a:rPr lang="zh-TW" altLang="en-US" dirty="0" smtClean="0">
                <a:solidFill>
                  <a:schemeClr val="tx1"/>
                </a:solidFill>
              </a:rPr>
              <a:t>基本概念</a:t>
            </a:r>
            <a:endParaRPr lang="en-US" altLang="zh-TW" dirty="0" smtClean="0">
              <a:solidFill>
                <a:schemeClr val="tx1"/>
              </a:solidFill>
            </a:endParaRPr>
          </a:p>
        </p:txBody>
      </p:sp>
    </p:spTree>
    <p:extLst>
      <p:ext uri="{BB962C8B-B14F-4D97-AF65-F5344CB8AC3E}">
        <p14:creationId xmlns:p14="http://schemas.microsoft.com/office/powerpoint/2010/main" val="2194644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zh-TW" altLang="en-US" dirty="0" smtClean="0">
                <a:latin typeface="Times New Roman" panose="02020603050405020304" pitchFamily="18" charset="0"/>
              </a:rPr>
              <a:t>危害性化學品</a:t>
            </a:r>
            <a:endParaRPr lang="zh-TW" altLang="en-US" dirty="0">
              <a:latin typeface="Times New Roman" panose="02020603050405020304" pitchFamily="18" charset="0"/>
            </a:endParaRPr>
          </a:p>
        </p:txBody>
      </p:sp>
      <p:sp>
        <p:nvSpPr>
          <p:cNvPr id="8195" name="Rectangle 3"/>
          <p:cNvSpPr>
            <a:spLocks noGrp="1" noChangeArrowheads="1"/>
          </p:cNvSpPr>
          <p:nvPr>
            <p:ph type="body" idx="1"/>
          </p:nvPr>
        </p:nvSpPr>
        <p:spPr>
          <a:xfrm>
            <a:off x="457200" y="1600200"/>
            <a:ext cx="8229600" cy="4413516"/>
          </a:xfrm>
        </p:spPr>
        <p:txBody>
          <a:bodyPr>
            <a:spAutoFit/>
          </a:bodyPr>
          <a:lstStyle/>
          <a:p>
            <a:pPr marL="0" indent="0">
              <a:buNone/>
            </a:pPr>
            <a:r>
              <a:rPr lang="zh-TW" altLang="en-US" dirty="0" smtClean="0">
                <a:solidFill>
                  <a:srgbClr val="FF0000"/>
                </a:solidFill>
              </a:rPr>
              <a:t>管理依據：</a:t>
            </a:r>
            <a:r>
              <a:rPr lang="zh-TW" altLang="en-US" u="sng" dirty="0" smtClean="0">
                <a:solidFill>
                  <a:srgbClr val="FF0000"/>
                </a:solidFill>
              </a:rPr>
              <a:t>危害性化學品標示及通識規則</a:t>
            </a:r>
            <a:endParaRPr lang="en-US" altLang="zh-TW" u="sng" dirty="0" smtClean="0">
              <a:solidFill>
                <a:srgbClr val="FF0000"/>
              </a:solidFill>
            </a:endParaRPr>
          </a:p>
          <a:p>
            <a:r>
              <a:rPr lang="zh-TW" altLang="en-US" dirty="0" smtClean="0"/>
              <a:t>危險物具有</a:t>
            </a:r>
            <a:r>
              <a:rPr lang="zh-TW" altLang="en-US" dirty="0" smtClean="0">
                <a:solidFill>
                  <a:srgbClr val="FF0000"/>
                </a:solidFill>
              </a:rPr>
              <a:t>物理性危害</a:t>
            </a:r>
          </a:p>
          <a:p>
            <a:pPr lvl="1"/>
            <a:r>
              <a:rPr lang="zh-TW" altLang="en-US" dirty="0" smtClean="0"/>
              <a:t>易燃、壓縮氣體、爆炸、有機過氧化物、氧化物、不安定（易反應）、或遇水反應</a:t>
            </a:r>
            <a:endParaRPr lang="en-US" altLang="zh-TW" dirty="0" smtClean="0"/>
          </a:p>
          <a:p>
            <a:r>
              <a:rPr lang="zh-TW" altLang="en-US" dirty="0" smtClean="0"/>
              <a:t>有害物具有</a:t>
            </a:r>
            <a:r>
              <a:rPr lang="zh-TW" altLang="en-US" dirty="0" smtClean="0">
                <a:solidFill>
                  <a:srgbClr val="FF0000"/>
                </a:solidFill>
              </a:rPr>
              <a:t>健康危害</a:t>
            </a:r>
          </a:p>
          <a:p>
            <a:pPr lvl="1"/>
            <a:r>
              <a:rPr lang="zh-TW" altLang="en-US" dirty="0" smtClean="0"/>
              <a:t>急性或慢性健康效應</a:t>
            </a:r>
            <a:endParaRPr lang="en-US" altLang="zh-TW" dirty="0" smtClean="0"/>
          </a:p>
          <a:p>
            <a:r>
              <a:rPr lang="zh-TW" altLang="en-US" dirty="0" smtClean="0"/>
              <a:t>危害特性依</a:t>
            </a:r>
            <a:r>
              <a:rPr lang="zh-TW" altLang="en-US" u="sng" dirty="0" smtClean="0">
                <a:solidFill>
                  <a:srgbClr val="FF0000"/>
                </a:solidFill>
              </a:rPr>
              <a:t>國家標準</a:t>
            </a:r>
            <a:r>
              <a:rPr lang="en-US" altLang="zh-TW" u="sng" dirty="0" smtClean="0">
                <a:solidFill>
                  <a:srgbClr val="FF0000"/>
                </a:solidFill>
              </a:rPr>
              <a:t>(CNS15030)</a:t>
            </a:r>
            <a:r>
              <a:rPr lang="zh-TW" altLang="en-US" dirty="0" smtClean="0"/>
              <a:t>分類認定</a:t>
            </a:r>
            <a:endParaRPr lang="en-US" altLang="zh-TW" dirty="0" smtClean="0"/>
          </a:p>
          <a:p>
            <a:pPr lvl="1"/>
            <a:r>
              <a:rPr lang="zh-TW" altLang="en-US" dirty="0" smtClean="0"/>
              <a:t>依照</a:t>
            </a:r>
            <a:r>
              <a:rPr lang="zh-TW" altLang="en-US" dirty="0" smtClean="0">
                <a:solidFill>
                  <a:srgbClr val="FF0000"/>
                </a:solidFill>
              </a:rPr>
              <a:t>化學品全球調和系統</a:t>
            </a:r>
            <a:r>
              <a:rPr lang="zh-TW" altLang="en-US" dirty="0" smtClean="0"/>
              <a:t>分類</a:t>
            </a:r>
            <a:endParaRPr lang="zh-TW" altLang="en-US" dirty="0"/>
          </a:p>
        </p:txBody>
      </p:sp>
      <p:sp>
        <p:nvSpPr>
          <p:cNvPr id="4" name="文字方塊 3"/>
          <p:cNvSpPr txBox="1"/>
          <p:nvPr/>
        </p:nvSpPr>
        <p:spPr>
          <a:xfrm>
            <a:off x="395536" y="6216464"/>
            <a:ext cx="540060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職業安全衛生法、</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危害性化學品標示及通識規則</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latin typeface="Times New Roman" panose="02020603050405020304" pitchFamily="18" charset="0"/>
                <a:cs typeface="Times New Roman" panose="02020603050405020304" pitchFamily="18" charset="0"/>
              </a:rPr>
              <a:pPr/>
              <a:t>10</a:t>
            </a:fld>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4145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化學品</a:t>
            </a:r>
            <a:r>
              <a:rPr lang="zh-TW" altLang="en-US" dirty="0" smtClean="0"/>
              <a:t>全球調和系統</a:t>
            </a:r>
            <a:r>
              <a:rPr lang="en-US" altLang="zh-TW" dirty="0" smtClean="0">
                <a:latin typeface="Times New Roman" panose="02020603050405020304" pitchFamily="18" charset="0"/>
                <a:cs typeface="Times New Roman" panose="02020603050405020304" pitchFamily="18" charset="0"/>
              </a:rPr>
              <a:t>(GHS)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827584" y="1417638"/>
            <a:ext cx="7992888" cy="4776692"/>
          </a:xfrm>
        </p:spPr>
        <p:txBody>
          <a:bodyPr/>
          <a:lstStyle/>
          <a:p>
            <a:r>
              <a:rPr lang="zh-TW" altLang="en-US" dirty="0" smtClean="0"/>
              <a:t>根據物質的危害特性，將化學品進行危害分類，並且設定對應的危害標示及圖示，以提醒使用者化學物質的潛在危害及因應防範措施</a:t>
            </a:r>
            <a:endParaRPr lang="en-US" altLang="zh-TW" dirty="0" smtClean="0"/>
          </a:p>
          <a:p>
            <a:r>
              <a:rPr lang="zh-TW" altLang="en-US" dirty="0" smtClean="0"/>
              <a:t>危害特性可分為三大類、</a:t>
            </a:r>
            <a:r>
              <a:rPr lang="en-US" altLang="zh-TW" dirty="0" smtClean="0"/>
              <a:t>28</a:t>
            </a:r>
            <a:r>
              <a:rPr lang="zh-TW" altLang="en-US" dirty="0" smtClean="0"/>
              <a:t>種危害分類：</a:t>
            </a:r>
            <a:endParaRPr lang="en-US" altLang="zh-TW" dirty="0" smtClean="0"/>
          </a:p>
          <a:p>
            <a:pPr lvl="1"/>
            <a:r>
              <a:rPr lang="zh-TW" altLang="en-US" dirty="0" smtClean="0"/>
              <a:t>物理性危害：如易燃性、爆炸性、強氧化性等</a:t>
            </a:r>
            <a:endParaRPr lang="en-US" altLang="zh-TW" dirty="0" smtClean="0"/>
          </a:p>
          <a:p>
            <a:pPr lvl="1"/>
            <a:r>
              <a:rPr lang="zh-TW" altLang="en-US" dirty="0" smtClean="0"/>
              <a:t>健康危害：如刺激性、生殖毒性等</a:t>
            </a:r>
            <a:endParaRPr lang="en-US" altLang="zh-TW" dirty="0" smtClean="0"/>
          </a:p>
          <a:p>
            <a:pPr lvl="1"/>
            <a:r>
              <a:rPr lang="zh-TW" altLang="en-US" dirty="0" smtClean="0"/>
              <a:t>環境危害：水生環境危害、臭氧層危害</a:t>
            </a:r>
            <a:endParaRPr lang="en-US" altLang="zh-TW" dirty="0" smtClean="0"/>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11</a:t>
            </a:fld>
            <a:endParaRPr lang="zh-TW" altLang="en-US" dirty="0"/>
          </a:p>
        </p:txBody>
      </p:sp>
    </p:spTree>
    <p:extLst>
      <p:ext uri="{BB962C8B-B14F-4D97-AF65-F5344CB8AC3E}">
        <p14:creationId xmlns:p14="http://schemas.microsoft.com/office/powerpoint/2010/main" val="39498255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a:xfrm>
            <a:off x="714375" y="285750"/>
            <a:ext cx="7772400" cy="1143000"/>
          </a:xfrm>
        </p:spPr>
        <p:txBody>
          <a:bodyPr/>
          <a:lstStyle/>
          <a:p>
            <a:pPr eaLnBrk="1" hangingPunct="1"/>
            <a:r>
              <a:rPr lang="zh-TW" altLang="en-US" smtClean="0"/>
              <a:t>圖示</a:t>
            </a:r>
            <a:r>
              <a:rPr lang="en-US" altLang="zh-TW" smtClean="0"/>
              <a:t>-</a:t>
            </a:r>
            <a:r>
              <a:rPr lang="zh-TW" altLang="en-US" smtClean="0"/>
              <a:t>危害類型</a:t>
            </a:r>
            <a:endParaRPr lang="zh-TW" altLang="en-US" smtClean="0">
              <a:solidFill>
                <a:schemeClr val="tx1"/>
              </a:solidFill>
              <a:latin typeface="Tahoma" pitchFamily="34" charset="0"/>
            </a:endParaRPr>
          </a:p>
        </p:txBody>
      </p:sp>
      <p:sp>
        <p:nvSpPr>
          <p:cNvPr id="14341" name="Rectangle 4"/>
          <p:cNvSpPr>
            <a:spLocks noGrp="1" noChangeArrowheads="1"/>
          </p:cNvSpPr>
          <p:nvPr>
            <p:ph idx="1"/>
          </p:nvPr>
        </p:nvSpPr>
        <p:spPr>
          <a:xfrm>
            <a:off x="250825" y="1357314"/>
            <a:ext cx="8425631" cy="4663974"/>
          </a:xfrm>
        </p:spPr>
        <p:txBody>
          <a:bodyPr>
            <a:normAutofit lnSpcReduction="10000"/>
          </a:bodyPr>
          <a:lstStyle/>
          <a:p>
            <a:pPr eaLnBrk="1" hangingPunct="1"/>
            <a:r>
              <a:rPr lang="zh-TW" altLang="en-US" sz="2400" b="1" dirty="0" smtClean="0">
                <a:latin typeface="Tahoma" pitchFamily="34" charset="0"/>
              </a:rPr>
              <a:t>象徵符號</a:t>
            </a:r>
          </a:p>
          <a:p>
            <a:pPr lvl="1" eaLnBrk="1" hangingPunct="1">
              <a:buFontTx/>
              <a:buNone/>
            </a:pPr>
            <a:endParaRPr lang="en-US" altLang="zh-TW" sz="2000" dirty="0" smtClean="0">
              <a:latin typeface="Tahoma" pitchFamily="34" charset="0"/>
            </a:endParaRPr>
          </a:p>
          <a:p>
            <a:pPr lvl="1" eaLnBrk="1" hangingPunct="1">
              <a:buFontTx/>
              <a:buNone/>
            </a:pPr>
            <a:endParaRPr lang="en-US" altLang="zh-TW" sz="2000" dirty="0" smtClean="0">
              <a:latin typeface="Tahoma" pitchFamily="34" charset="0"/>
            </a:endParaRPr>
          </a:p>
          <a:p>
            <a:pPr lvl="1" eaLnBrk="1" hangingPunct="1">
              <a:buFontTx/>
              <a:buNone/>
            </a:pPr>
            <a:endParaRPr lang="en-US" altLang="zh-TW" sz="2000" dirty="0" smtClean="0">
              <a:latin typeface="Tahoma" pitchFamily="34" charset="0"/>
            </a:endParaRPr>
          </a:p>
          <a:p>
            <a:pPr lvl="1" eaLnBrk="1" hangingPunct="1">
              <a:buFontTx/>
              <a:buNone/>
            </a:pPr>
            <a:r>
              <a:rPr lang="zh-TW" altLang="en-US" sz="2200" dirty="0" smtClean="0">
                <a:latin typeface="Tahoma" pitchFamily="34" charset="0"/>
              </a:rPr>
              <a:t>   爆炸－炸彈              毒性－骷髏頭               易燃－火焰</a:t>
            </a:r>
          </a:p>
          <a:p>
            <a:pPr lvl="1" eaLnBrk="1" hangingPunct="1">
              <a:buFontTx/>
              <a:buNone/>
            </a:pPr>
            <a:endParaRPr lang="en-US" altLang="zh-TW" sz="2000" dirty="0" smtClean="0">
              <a:latin typeface="Tahoma" pitchFamily="34" charset="0"/>
            </a:endParaRPr>
          </a:p>
          <a:p>
            <a:pPr lvl="1" eaLnBrk="1" hangingPunct="1">
              <a:buFontTx/>
              <a:buNone/>
            </a:pPr>
            <a:endParaRPr lang="en-US" altLang="zh-TW" sz="2000" dirty="0" smtClean="0">
              <a:latin typeface="Tahoma" pitchFamily="34" charset="0"/>
            </a:endParaRPr>
          </a:p>
          <a:p>
            <a:pPr lvl="1" eaLnBrk="1" hangingPunct="1">
              <a:buFontTx/>
              <a:buNone/>
            </a:pPr>
            <a:endParaRPr lang="en-US" altLang="zh-TW" sz="2000" dirty="0" smtClean="0">
              <a:latin typeface="Tahoma" pitchFamily="34" charset="0"/>
            </a:endParaRPr>
          </a:p>
          <a:p>
            <a:pPr lvl="1" eaLnBrk="1" hangingPunct="1">
              <a:buFontTx/>
              <a:buNone/>
            </a:pPr>
            <a:r>
              <a:rPr lang="zh-TW" altLang="en-US" sz="2200" dirty="0" smtClean="0">
                <a:latin typeface="Tahoma" pitchFamily="34" charset="0"/>
              </a:rPr>
              <a:t>氧化性物質</a:t>
            </a:r>
            <a:r>
              <a:rPr lang="en-US" altLang="zh-TW" sz="2200" dirty="0" smtClean="0">
                <a:latin typeface="Tahoma" pitchFamily="34" charset="0"/>
              </a:rPr>
              <a:t>-</a:t>
            </a:r>
            <a:r>
              <a:rPr lang="zh-TW" altLang="en-US" sz="2200" dirty="0" smtClean="0">
                <a:latin typeface="Tahoma" pitchFamily="34" charset="0"/>
              </a:rPr>
              <a:t>物質燃燒    健康危害</a:t>
            </a:r>
            <a:r>
              <a:rPr lang="en-US" altLang="zh-TW" sz="2200" dirty="0" smtClean="0">
                <a:latin typeface="Tahoma" pitchFamily="34" charset="0"/>
              </a:rPr>
              <a:t>-</a:t>
            </a:r>
            <a:r>
              <a:rPr lang="zh-TW" altLang="en-US" sz="2200" dirty="0" smtClean="0">
                <a:latin typeface="Tahoma" pitchFamily="34" charset="0"/>
              </a:rPr>
              <a:t>人體      腐蝕－腐蝕手及金屬</a:t>
            </a:r>
          </a:p>
          <a:p>
            <a:pPr lvl="1" eaLnBrk="1" hangingPunct="1">
              <a:buFontTx/>
              <a:buNone/>
            </a:pPr>
            <a:endParaRPr lang="en-US" altLang="zh-TW" sz="2000" dirty="0" smtClean="0">
              <a:latin typeface="Tahoma" pitchFamily="34" charset="0"/>
            </a:endParaRPr>
          </a:p>
          <a:p>
            <a:pPr lvl="1" eaLnBrk="1" hangingPunct="1">
              <a:buFontTx/>
              <a:buNone/>
            </a:pPr>
            <a:endParaRPr lang="en-US" altLang="zh-TW" sz="2000" dirty="0" smtClean="0">
              <a:latin typeface="Tahoma" pitchFamily="34" charset="0"/>
            </a:endParaRPr>
          </a:p>
          <a:p>
            <a:pPr lvl="1" eaLnBrk="1" hangingPunct="1">
              <a:buFontTx/>
              <a:buNone/>
            </a:pPr>
            <a:endParaRPr lang="en-US" altLang="zh-TW" sz="2000" dirty="0" smtClean="0">
              <a:latin typeface="Tahoma" pitchFamily="34" charset="0"/>
            </a:endParaRPr>
          </a:p>
          <a:p>
            <a:pPr lvl="1" eaLnBrk="1" hangingPunct="1">
              <a:buFontTx/>
              <a:buNone/>
            </a:pPr>
            <a:r>
              <a:rPr lang="zh-TW" altLang="en-US" sz="2200" dirty="0" smtClean="0">
                <a:latin typeface="Tahoma" pitchFamily="34" charset="0"/>
              </a:rPr>
              <a:t>加壓氣體－氣體鋼瓶      警告</a:t>
            </a:r>
            <a:r>
              <a:rPr lang="en-US" altLang="zh-TW" sz="2200" dirty="0" smtClean="0">
                <a:latin typeface="Tahoma" pitchFamily="34" charset="0"/>
              </a:rPr>
              <a:t>-</a:t>
            </a:r>
            <a:r>
              <a:rPr lang="zh-TW" altLang="en-US" sz="2200" dirty="0" smtClean="0">
                <a:latin typeface="Tahoma" pitchFamily="34" charset="0"/>
              </a:rPr>
              <a:t>驚嘆號          環境</a:t>
            </a:r>
            <a:r>
              <a:rPr lang="en-US" altLang="zh-TW" sz="2200" dirty="0" smtClean="0">
                <a:latin typeface="Tahoma" pitchFamily="34" charset="0"/>
              </a:rPr>
              <a:t>-</a:t>
            </a:r>
            <a:r>
              <a:rPr lang="zh-TW" altLang="en-US" sz="2200" dirty="0" smtClean="0">
                <a:latin typeface="Tahoma" pitchFamily="34" charset="0"/>
              </a:rPr>
              <a:t>水環境危害</a:t>
            </a:r>
          </a:p>
          <a:p>
            <a:pPr lvl="1" eaLnBrk="1" hangingPunct="1">
              <a:buFontTx/>
              <a:buNone/>
            </a:pPr>
            <a:endParaRPr lang="en-US" altLang="zh-TW" sz="2000" dirty="0" smtClean="0">
              <a:latin typeface="Tahoma" pitchFamily="34" charset="0"/>
            </a:endParaRPr>
          </a:p>
        </p:txBody>
      </p:sp>
      <p:sp>
        <p:nvSpPr>
          <p:cNvPr id="6" name="投影片編號版面配置區 5"/>
          <p:cNvSpPr txBox="1">
            <a:spLocks noGrp="1"/>
          </p:cNvSpPr>
          <p:nvPr/>
        </p:nvSpPr>
        <p:spPr bwMode="auto">
          <a:xfrm>
            <a:off x="4427984" y="6324600"/>
            <a:ext cx="1905000" cy="457200"/>
          </a:xfrm>
          <a:prstGeom prst="rect">
            <a:avLst/>
          </a:prstGeom>
          <a:noFill/>
          <a:ln>
            <a:miter lim="800000"/>
            <a:headEnd/>
            <a:tailEnd/>
          </a:ln>
        </p:spPr>
        <p:txBody>
          <a:bodyPr/>
          <a:lstStyle/>
          <a:p>
            <a:pPr algn="r">
              <a:defRPr/>
            </a:pPr>
            <a:endParaRPr kumimoji="0" lang="en-US" altLang="zh-TW" sz="1400" dirty="0">
              <a:latin typeface="Times New Roman" pitchFamily="18" charset="0"/>
              <a:ea typeface="+mn-ea"/>
            </a:endParaRPr>
          </a:p>
        </p:txBody>
      </p:sp>
      <p:pic>
        <p:nvPicPr>
          <p:cNvPr id="14344" name="Picture 5" descr="新圖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3" y="1928813"/>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6" descr="新圖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1928813"/>
            <a:ext cx="895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7" descr="新圖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3063" y="3357563"/>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8" descr="新圖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3063" y="4712147"/>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9" descr="新圖片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0813" y="3357563"/>
            <a:ext cx="895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0" descr="新圖片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1938" y="2000250"/>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1" descr="新圖片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1938" y="4683001"/>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2" descr="新圖片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71938" y="3357563"/>
            <a:ext cx="895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3" descr="l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30975" y="4511675"/>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fld id="{A36E6B7E-3405-4ABC-8F0A-11CAAA034E4E}" type="slidenum">
              <a:rPr lang="zh-TW" altLang="en-US" smtClean="0"/>
              <a:pPr/>
              <a:t>12</a:t>
            </a:fld>
            <a:endParaRPr lang="zh-TW" altLang="en-US" dirty="0"/>
          </a:p>
        </p:txBody>
      </p:sp>
    </p:spTree>
    <p:extLst>
      <p:ext uri="{BB962C8B-B14F-4D97-AF65-F5344CB8AC3E}">
        <p14:creationId xmlns:p14="http://schemas.microsoft.com/office/powerpoint/2010/main" val="1079646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p>
            <a:pPr algn="r">
              <a:defRPr/>
            </a:pPr>
            <a:endParaRPr kumimoji="0" lang="en-US" altLang="zh-TW" sz="1400" dirty="0">
              <a:latin typeface="Times New Roman" pitchFamily="18" charset="0"/>
              <a:ea typeface="+mn-ea"/>
            </a:endParaRPr>
          </a:p>
        </p:txBody>
      </p:sp>
      <p:sp>
        <p:nvSpPr>
          <p:cNvPr id="13316" name="Rectangle 2"/>
          <p:cNvSpPr>
            <a:spLocks noGrp="1" noChangeArrowheads="1"/>
          </p:cNvSpPr>
          <p:nvPr>
            <p:ph type="title" idx="4294967295"/>
          </p:nvPr>
        </p:nvSpPr>
        <p:spPr/>
        <p:txBody>
          <a:bodyPr/>
          <a:lstStyle/>
          <a:p>
            <a:pPr eaLnBrk="1" hangingPunct="1"/>
            <a:r>
              <a:rPr lang="zh-TW" altLang="en-US" dirty="0" smtClean="0">
                <a:solidFill>
                  <a:srgbClr val="C00000"/>
                </a:solidFill>
                <a:latin typeface="Tahoma" pitchFamily="34" charset="0"/>
              </a:rPr>
              <a:t>化學品</a:t>
            </a:r>
            <a:r>
              <a:rPr lang="en-US" altLang="zh-TW" dirty="0" smtClean="0">
                <a:solidFill>
                  <a:srgbClr val="C00000"/>
                </a:solidFill>
                <a:latin typeface="Tahoma" pitchFamily="34" charset="0"/>
              </a:rPr>
              <a:t>(</a:t>
            </a:r>
            <a:r>
              <a:rPr lang="zh-TW" altLang="en-US" dirty="0" smtClean="0">
                <a:solidFill>
                  <a:srgbClr val="C00000"/>
                </a:solidFill>
                <a:latin typeface="Tahoma" pitchFamily="34" charset="0"/>
              </a:rPr>
              <a:t>危害物質</a:t>
            </a:r>
            <a:r>
              <a:rPr lang="en-US" altLang="zh-TW" dirty="0" smtClean="0">
                <a:solidFill>
                  <a:srgbClr val="C00000"/>
                </a:solidFill>
                <a:latin typeface="Tahoma" pitchFamily="34" charset="0"/>
              </a:rPr>
              <a:t>)</a:t>
            </a:r>
            <a:r>
              <a:rPr lang="zh-TW" altLang="en-US" dirty="0" smtClean="0">
                <a:solidFill>
                  <a:srgbClr val="C00000"/>
                </a:solidFill>
                <a:latin typeface="Tahoma" pitchFamily="34" charset="0"/>
              </a:rPr>
              <a:t>容器標示</a:t>
            </a:r>
          </a:p>
        </p:txBody>
      </p:sp>
      <p:sp>
        <p:nvSpPr>
          <p:cNvPr id="13317" name="Rectangle 3"/>
          <p:cNvSpPr>
            <a:spLocks noGrp="1" noChangeArrowheads="1"/>
          </p:cNvSpPr>
          <p:nvPr>
            <p:ph type="body" sz="half" idx="4294967295"/>
          </p:nvPr>
        </p:nvSpPr>
        <p:spPr>
          <a:xfrm>
            <a:off x="685800" y="1412776"/>
            <a:ext cx="7918648" cy="5111849"/>
          </a:xfrm>
        </p:spPr>
        <p:txBody>
          <a:bodyPr/>
          <a:lstStyle/>
          <a:p>
            <a:pPr eaLnBrk="1" hangingPunct="1"/>
            <a:r>
              <a:rPr lang="zh-TW" altLang="en-US" dirty="0" smtClean="0">
                <a:latin typeface="Tahoma" pitchFamily="34" charset="0"/>
              </a:rPr>
              <a:t>化學品容器上的標示包括兩部分：</a:t>
            </a:r>
          </a:p>
          <a:p>
            <a:pPr lvl="1" eaLnBrk="1" hangingPunct="1"/>
            <a:r>
              <a:rPr lang="zh-TW" altLang="en-US" b="1" u="sng" dirty="0" smtClean="0">
                <a:solidFill>
                  <a:srgbClr val="FF3300"/>
                </a:solidFill>
                <a:latin typeface="Tahoma" pitchFamily="34" charset="0"/>
              </a:rPr>
              <a:t>危害圖式</a:t>
            </a:r>
            <a:endParaRPr lang="zh-TW" altLang="en-US" b="1" u="sng" dirty="0" smtClean="0">
              <a:latin typeface="Tahoma" pitchFamily="34" charset="0"/>
            </a:endParaRPr>
          </a:p>
          <a:p>
            <a:pPr lvl="1" eaLnBrk="1" hangingPunct="1"/>
            <a:r>
              <a:rPr lang="zh-TW" altLang="en-US" b="1" u="sng" dirty="0" smtClean="0">
                <a:solidFill>
                  <a:srgbClr val="FF0000"/>
                </a:solidFill>
                <a:latin typeface="Tahoma" pitchFamily="34" charset="0"/>
              </a:rPr>
              <a:t>內容</a:t>
            </a:r>
            <a:r>
              <a:rPr lang="zh-TW" altLang="en-US" dirty="0" smtClean="0">
                <a:latin typeface="Tahoma" pitchFamily="34" charset="0"/>
              </a:rPr>
              <a:t>：</a:t>
            </a:r>
          </a:p>
          <a:p>
            <a:pPr lvl="2" eaLnBrk="1" hangingPunct="1">
              <a:buFontTx/>
              <a:buNone/>
            </a:pPr>
            <a:r>
              <a:rPr lang="zh-TW" altLang="en-US" dirty="0" smtClean="0">
                <a:latin typeface="Tahoma" pitchFamily="34" charset="0"/>
              </a:rPr>
              <a:t>（一）名稱</a:t>
            </a:r>
          </a:p>
          <a:p>
            <a:pPr lvl="2" eaLnBrk="1" hangingPunct="1">
              <a:buFontTx/>
              <a:buNone/>
            </a:pPr>
            <a:r>
              <a:rPr lang="zh-TW" altLang="en-US" dirty="0" smtClean="0">
                <a:latin typeface="Tahoma" pitchFamily="34" charset="0"/>
              </a:rPr>
              <a:t>（二）危害成分</a:t>
            </a:r>
          </a:p>
          <a:p>
            <a:pPr lvl="2" eaLnBrk="1" hangingPunct="1">
              <a:buFontTx/>
              <a:buNone/>
            </a:pPr>
            <a:r>
              <a:rPr lang="zh-TW" altLang="en-US" dirty="0" smtClean="0">
                <a:latin typeface="Tahoma" pitchFamily="34" charset="0"/>
              </a:rPr>
              <a:t>（三）警示語</a:t>
            </a:r>
          </a:p>
          <a:p>
            <a:pPr lvl="2" eaLnBrk="1" hangingPunct="1">
              <a:buFontTx/>
              <a:buNone/>
            </a:pPr>
            <a:r>
              <a:rPr lang="zh-TW" altLang="en-US" dirty="0" smtClean="0">
                <a:latin typeface="Tahoma" pitchFamily="34" charset="0"/>
              </a:rPr>
              <a:t>（四）危害警告訊息</a:t>
            </a:r>
          </a:p>
          <a:p>
            <a:pPr lvl="2" eaLnBrk="1" hangingPunct="1">
              <a:buFontTx/>
              <a:buNone/>
            </a:pPr>
            <a:r>
              <a:rPr lang="zh-TW" altLang="en-US" dirty="0" smtClean="0">
                <a:latin typeface="Tahoma" pitchFamily="34" charset="0"/>
              </a:rPr>
              <a:t>（五）危害防範措施</a:t>
            </a:r>
          </a:p>
          <a:p>
            <a:pPr lvl="2" eaLnBrk="1" hangingPunct="1">
              <a:buFontTx/>
              <a:buNone/>
            </a:pPr>
            <a:r>
              <a:rPr lang="zh-TW" altLang="en-US" dirty="0" smtClean="0">
                <a:latin typeface="Tahoma" pitchFamily="34" charset="0"/>
              </a:rPr>
              <a:t>（六）製造商或供應商之名稱、地址及電話</a:t>
            </a:r>
          </a:p>
        </p:txBody>
      </p:sp>
      <p:sp>
        <p:nvSpPr>
          <p:cNvPr id="6" name="投影片編號版面配置區 5"/>
          <p:cNvSpPr txBox="1">
            <a:spLocks noGrp="1"/>
          </p:cNvSpPr>
          <p:nvPr/>
        </p:nvSpPr>
        <p:spPr bwMode="auto">
          <a:xfrm>
            <a:off x="7239000" y="6400800"/>
            <a:ext cx="1905000" cy="457200"/>
          </a:xfrm>
          <a:prstGeom prst="rect">
            <a:avLst/>
          </a:prstGeom>
          <a:noFill/>
          <a:ln>
            <a:miter lim="800000"/>
            <a:headEnd/>
            <a:tailEnd/>
          </a:ln>
        </p:spPr>
        <p:txBody>
          <a:bodyPr/>
          <a:lstStyle/>
          <a:p>
            <a:pPr algn="r">
              <a:defRPr/>
            </a:pPr>
            <a:endParaRPr kumimoji="0" lang="en-US" altLang="zh-TW" sz="1400" dirty="0">
              <a:latin typeface="Times New Roman" pitchFamily="18" charset="0"/>
              <a:ea typeface="+mn-ea"/>
            </a:endParaRPr>
          </a:p>
        </p:txBody>
      </p:sp>
      <p:sp>
        <p:nvSpPr>
          <p:cNvPr id="8" name="文字方塊 7"/>
          <p:cNvSpPr txBox="1"/>
          <p:nvPr/>
        </p:nvSpPr>
        <p:spPr>
          <a:xfrm>
            <a:off x="827584" y="6216464"/>
            <a:ext cx="360040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dirty="0" smtClean="0"/>
              <a:t>危害</a:t>
            </a:r>
            <a:r>
              <a:rPr lang="zh-TW" altLang="en-US" dirty="0"/>
              <a:t>性化學品標示及通識規則</a:t>
            </a:r>
            <a:endParaRPr lang="zh-TW" altLang="en-US" sz="1800" dirty="0"/>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13</a:t>
            </a:fld>
            <a:endParaRPr lang="zh-TW" altLang="en-US" dirty="0"/>
          </a:p>
        </p:txBody>
      </p:sp>
    </p:spTree>
    <p:extLst>
      <p:ext uri="{BB962C8B-B14F-4D97-AF65-F5344CB8AC3E}">
        <p14:creationId xmlns:p14="http://schemas.microsoft.com/office/powerpoint/2010/main" val="107399265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8229600" cy="1143000"/>
          </a:xfrm>
        </p:spPr>
        <p:txBody>
          <a:bodyPr anchor="ctr"/>
          <a:lstStyle/>
          <a:p>
            <a:pPr algn="l"/>
            <a:r>
              <a:rPr lang="zh-TW" altLang="en-US" dirty="0" smtClean="0"/>
              <a:t>   安全</a:t>
            </a:r>
            <a:r>
              <a:rPr lang="zh-TW" altLang="en-US" dirty="0"/>
              <a:t>資料表</a:t>
            </a:r>
          </a:p>
        </p:txBody>
      </p:sp>
      <p:sp>
        <p:nvSpPr>
          <p:cNvPr id="4" name="內容版面配置區 3"/>
          <p:cNvSpPr>
            <a:spLocks noGrp="1"/>
          </p:cNvSpPr>
          <p:nvPr>
            <p:ph sz="half" idx="1"/>
          </p:nvPr>
        </p:nvSpPr>
        <p:spPr>
          <a:xfrm>
            <a:off x="467544" y="1235893"/>
            <a:ext cx="4186808" cy="5001419"/>
          </a:xfrm>
        </p:spPr>
        <p:txBody>
          <a:bodyPr/>
          <a:lstStyle/>
          <a:p>
            <a:r>
              <a:rPr lang="zh-TW" altLang="en-US" dirty="0"/>
              <a:t>供實驗人員查閱化學品相關的安全衛生注意事項的資料表</a:t>
            </a:r>
          </a:p>
          <a:p>
            <a:r>
              <a:rPr lang="zh-TW" altLang="en-US" dirty="0">
                <a:solidFill>
                  <a:srgbClr val="FF0000"/>
                </a:solidFill>
              </a:rPr>
              <a:t>共十六個</a:t>
            </a:r>
            <a:r>
              <a:rPr lang="zh-TW" altLang="en-US" dirty="0" smtClean="0">
                <a:solidFill>
                  <a:srgbClr val="FF0000"/>
                </a:solidFill>
              </a:rPr>
              <a:t>項目</a:t>
            </a:r>
            <a:endParaRPr lang="en-US" altLang="zh-TW" dirty="0">
              <a:solidFill>
                <a:srgbClr val="FF0000"/>
              </a:solidFill>
            </a:endParaRPr>
          </a:p>
          <a:p>
            <a:r>
              <a:rPr lang="zh-TW" altLang="en-US" dirty="0"/>
              <a:t>通常為</a:t>
            </a:r>
            <a:r>
              <a:rPr lang="en-US" altLang="zh-TW" dirty="0"/>
              <a:t>A4</a:t>
            </a:r>
            <a:r>
              <a:rPr lang="zh-TW" altLang="en-US" dirty="0"/>
              <a:t>大小</a:t>
            </a:r>
            <a:r>
              <a:rPr lang="en-US" altLang="zh-TW" dirty="0"/>
              <a:t>4~6</a:t>
            </a:r>
            <a:r>
              <a:rPr lang="zh-TW" altLang="en-US" dirty="0"/>
              <a:t>頁的紙本或電腦檔案</a:t>
            </a:r>
          </a:p>
          <a:p>
            <a:r>
              <a:rPr lang="zh-TW" altLang="en-US" dirty="0"/>
              <a:t>依法化學品製造商或供應商需</a:t>
            </a:r>
            <a:r>
              <a:rPr lang="zh-TW" altLang="en-US" dirty="0" smtClean="0"/>
              <a:t>提供安全</a:t>
            </a:r>
            <a:r>
              <a:rPr lang="zh-TW" altLang="en-US" dirty="0"/>
              <a:t>資料表給予化學品購買者</a:t>
            </a:r>
          </a:p>
          <a:p>
            <a:endParaRPr lang="zh-TW" altLang="en-US" dirty="0"/>
          </a:p>
        </p:txBody>
      </p:sp>
      <p:pic>
        <p:nvPicPr>
          <p:cNvPr id="7" name="內容版面配置區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99992" y="260648"/>
            <a:ext cx="4464496" cy="5976664"/>
          </a:xfrm>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14</a:t>
            </a:fld>
            <a:endParaRPr lang="zh-TW" altLang="en-US" dirty="0"/>
          </a:p>
        </p:txBody>
      </p:sp>
    </p:spTree>
    <p:extLst>
      <p:ext uri="{BB962C8B-B14F-4D97-AF65-F5344CB8AC3E}">
        <p14:creationId xmlns:p14="http://schemas.microsoft.com/office/powerpoint/2010/main" val="30908928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idx="4294967295"/>
          </p:nvPr>
        </p:nvSpPr>
        <p:spPr>
          <a:xfrm>
            <a:off x="685800" y="609600"/>
            <a:ext cx="7772400" cy="803275"/>
          </a:xfrm>
        </p:spPr>
        <p:txBody>
          <a:bodyPr/>
          <a:lstStyle/>
          <a:p>
            <a:r>
              <a:rPr lang="zh-TW" altLang="en-US" dirty="0" smtClean="0"/>
              <a:t>安全資料表項目</a:t>
            </a:r>
            <a:endParaRPr lang="en-US" altLang="zh-TW" dirty="0" smtClean="0"/>
          </a:p>
        </p:txBody>
      </p:sp>
      <p:pic>
        <p:nvPicPr>
          <p:cNvPr id="20485" name="Picture 3" descr="新ms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85" y="1773238"/>
            <a:ext cx="8534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fld id="{A36E6B7E-3405-4ABC-8F0A-11CAAA034E4E}" type="slidenum">
              <a:rPr lang="zh-TW" altLang="en-US" smtClean="0"/>
              <a:pPr/>
              <a:t>15</a:t>
            </a:fld>
            <a:endParaRPr lang="zh-TW" altLang="en-US" dirty="0"/>
          </a:p>
        </p:txBody>
      </p:sp>
    </p:spTree>
    <p:extLst>
      <p:ext uri="{BB962C8B-B14F-4D97-AF65-F5344CB8AC3E}">
        <p14:creationId xmlns:p14="http://schemas.microsoft.com/office/powerpoint/2010/main" val="23365702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2570" y="328123"/>
            <a:ext cx="7819097" cy="760400"/>
          </a:xfrm>
          <a:custGeom>
            <a:avLst/>
            <a:gdLst>
              <a:gd name="connsiteX0" fmla="*/ 0 w 9144000"/>
              <a:gd name="connsiteY0" fmla="*/ 0 h 838200"/>
              <a:gd name="connsiteX1" fmla="*/ 9143999 w 9144000"/>
              <a:gd name="connsiteY1" fmla="*/ 0 h 838200"/>
              <a:gd name="connsiteX2" fmla="*/ 9143999 w 9144000"/>
              <a:gd name="connsiteY2" fmla="*/ 838200 h 838200"/>
              <a:gd name="connsiteX3" fmla="*/ 0 w 9144000"/>
              <a:gd name="connsiteY3" fmla="*/ 838200 h 838200"/>
              <a:gd name="connsiteX4" fmla="*/ 0 w 9144000"/>
              <a:gd name="connsiteY4" fmla="*/ 0 h 838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838200">
                <a:moveTo>
                  <a:pt x="0" y="0"/>
                </a:moveTo>
                <a:lnTo>
                  <a:pt x="9143999" y="0"/>
                </a:lnTo>
                <a:lnTo>
                  <a:pt x="9143999" y="838200"/>
                </a:lnTo>
                <a:lnTo>
                  <a:pt x="0" y="8382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56" tIns="40078" rIns="80156" bIns="40078" rtlCol="0" anchor="ctr"/>
          <a:lstStyle/>
          <a:p>
            <a:pPr algn="ctr"/>
            <a:endParaRPr lang="zh-CN" altLang="en-US"/>
          </a:p>
        </p:txBody>
      </p:sp>
      <p:sp>
        <p:nvSpPr>
          <p:cNvPr id="3" name="Freeform 3"/>
          <p:cNvSpPr/>
          <p:nvPr/>
        </p:nvSpPr>
        <p:spPr>
          <a:xfrm>
            <a:off x="662570" y="1105806"/>
            <a:ext cx="7819097" cy="760400"/>
          </a:xfrm>
          <a:custGeom>
            <a:avLst/>
            <a:gdLst>
              <a:gd name="connsiteX0" fmla="*/ 0 w 9144000"/>
              <a:gd name="connsiteY0" fmla="*/ 0 h 838200"/>
              <a:gd name="connsiteX1" fmla="*/ 9143999 w 9144000"/>
              <a:gd name="connsiteY1" fmla="*/ 0 h 838200"/>
              <a:gd name="connsiteX2" fmla="*/ 9143999 w 9144000"/>
              <a:gd name="connsiteY2" fmla="*/ 838199 h 838200"/>
              <a:gd name="connsiteX3" fmla="*/ 0 w 9144000"/>
              <a:gd name="connsiteY3" fmla="*/ 838199 h 838200"/>
              <a:gd name="connsiteX4" fmla="*/ 0 w 9144000"/>
              <a:gd name="connsiteY4" fmla="*/ 0 h 838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838200">
                <a:moveTo>
                  <a:pt x="0" y="0"/>
                </a:moveTo>
                <a:lnTo>
                  <a:pt x="9143999" y="0"/>
                </a:lnTo>
                <a:lnTo>
                  <a:pt x="9143999" y="838199"/>
                </a:lnTo>
                <a:lnTo>
                  <a:pt x="0" y="838199"/>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56" tIns="40078" rIns="80156" bIns="40078" rtlCol="0" anchor="ctr"/>
          <a:lstStyle/>
          <a:p>
            <a:pPr algn="ctr"/>
            <a:endParaRPr lang="zh-CN" altLang="en-US"/>
          </a:p>
        </p:txBody>
      </p:sp>
      <p:sp>
        <p:nvSpPr>
          <p:cNvPr id="5" name="Freeform 3"/>
          <p:cNvSpPr/>
          <p:nvPr/>
        </p:nvSpPr>
        <p:spPr>
          <a:xfrm>
            <a:off x="662570" y="1882795"/>
            <a:ext cx="7819097" cy="760400"/>
          </a:xfrm>
          <a:custGeom>
            <a:avLst/>
            <a:gdLst>
              <a:gd name="connsiteX0" fmla="*/ 0 w 9144000"/>
              <a:gd name="connsiteY0" fmla="*/ 0 h 838200"/>
              <a:gd name="connsiteX1" fmla="*/ 9143999 w 9144000"/>
              <a:gd name="connsiteY1" fmla="*/ 0 h 838200"/>
              <a:gd name="connsiteX2" fmla="*/ 9143999 w 9144000"/>
              <a:gd name="connsiteY2" fmla="*/ 838200 h 838200"/>
              <a:gd name="connsiteX3" fmla="*/ 0 w 9144000"/>
              <a:gd name="connsiteY3" fmla="*/ 838200 h 838200"/>
              <a:gd name="connsiteX4" fmla="*/ 0 w 9144000"/>
              <a:gd name="connsiteY4" fmla="*/ 0 h 838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838200">
                <a:moveTo>
                  <a:pt x="0" y="0"/>
                </a:moveTo>
                <a:lnTo>
                  <a:pt x="9143999" y="0"/>
                </a:lnTo>
                <a:lnTo>
                  <a:pt x="9143999" y="838200"/>
                </a:lnTo>
                <a:lnTo>
                  <a:pt x="0" y="8382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56" tIns="40078" rIns="80156" bIns="40078" rtlCol="0" anchor="ctr"/>
          <a:lstStyle/>
          <a:p>
            <a:pPr algn="ctr"/>
            <a:endParaRPr lang="zh-CN" altLang="en-US"/>
          </a:p>
        </p:txBody>
      </p:sp>
      <p:sp>
        <p:nvSpPr>
          <p:cNvPr id="6" name="Freeform 3"/>
          <p:cNvSpPr/>
          <p:nvPr/>
        </p:nvSpPr>
        <p:spPr>
          <a:xfrm>
            <a:off x="662570" y="2660477"/>
            <a:ext cx="7819097" cy="760400"/>
          </a:xfrm>
          <a:custGeom>
            <a:avLst/>
            <a:gdLst>
              <a:gd name="connsiteX0" fmla="*/ 0 w 9144000"/>
              <a:gd name="connsiteY0" fmla="*/ 0 h 838200"/>
              <a:gd name="connsiteX1" fmla="*/ 9143999 w 9144000"/>
              <a:gd name="connsiteY1" fmla="*/ 0 h 838200"/>
              <a:gd name="connsiteX2" fmla="*/ 9143999 w 9144000"/>
              <a:gd name="connsiteY2" fmla="*/ 838200 h 838200"/>
              <a:gd name="connsiteX3" fmla="*/ 0 w 9144000"/>
              <a:gd name="connsiteY3" fmla="*/ 838200 h 838200"/>
              <a:gd name="connsiteX4" fmla="*/ 0 w 9144000"/>
              <a:gd name="connsiteY4" fmla="*/ 0 h 838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838200">
                <a:moveTo>
                  <a:pt x="0" y="0"/>
                </a:moveTo>
                <a:lnTo>
                  <a:pt x="9143999" y="0"/>
                </a:lnTo>
                <a:lnTo>
                  <a:pt x="9143999" y="838200"/>
                </a:lnTo>
                <a:lnTo>
                  <a:pt x="0" y="8382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56" tIns="40078" rIns="80156" bIns="40078" rtlCol="0" anchor="ctr"/>
          <a:lstStyle/>
          <a:p>
            <a:pPr algn="ctr"/>
            <a:endParaRPr lang="zh-CN" altLang="en-US"/>
          </a:p>
        </p:txBody>
      </p:sp>
      <p:sp>
        <p:nvSpPr>
          <p:cNvPr id="8" name="Freeform 3"/>
          <p:cNvSpPr/>
          <p:nvPr/>
        </p:nvSpPr>
        <p:spPr>
          <a:xfrm>
            <a:off x="662569" y="5157192"/>
            <a:ext cx="7819097" cy="760400"/>
          </a:xfrm>
          <a:custGeom>
            <a:avLst/>
            <a:gdLst>
              <a:gd name="connsiteX0" fmla="*/ 0 w 9144000"/>
              <a:gd name="connsiteY0" fmla="*/ 0 h 838200"/>
              <a:gd name="connsiteX1" fmla="*/ 9143999 w 9144000"/>
              <a:gd name="connsiteY1" fmla="*/ 0 h 838200"/>
              <a:gd name="connsiteX2" fmla="*/ 9143999 w 9144000"/>
              <a:gd name="connsiteY2" fmla="*/ 838200 h 838200"/>
              <a:gd name="connsiteX3" fmla="*/ 0 w 9144000"/>
              <a:gd name="connsiteY3" fmla="*/ 838200 h 838200"/>
              <a:gd name="connsiteX4" fmla="*/ 0 w 9144000"/>
              <a:gd name="connsiteY4" fmla="*/ 0 h 838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838200">
                <a:moveTo>
                  <a:pt x="0" y="0"/>
                </a:moveTo>
                <a:lnTo>
                  <a:pt x="9143999" y="0"/>
                </a:lnTo>
                <a:lnTo>
                  <a:pt x="9143999" y="838200"/>
                </a:lnTo>
                <a:lnTo>
                  <a:pt x="0" y="8382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56" tIns="40078" rIns="80156" bIns="40078" rtlCol="0" anchor="ctr"/>
          <a:lstStyle/>
          <a:p>
            <a:pPr algn="ctr"/>
            <a:endParaRPr lang="zh-CN" altLang="en-US"/>
          </a:p>
        </p:txBody>
      </p:sp>
      <p:sp>
        <p:nvSpPr>
          <p:cNvPr id="10" name="Freeform 3"/>
          <p:cNvSpPr/>
          <p:nvPr/>
        </p:nvSpPr>
        <p:spPr>
          <a:xfrm>
            <a:off x="662570" y="5771204"/>
            <a:ext cx="7819097" cy="760400"/>
          </a:xfrm>
          <a:custGeom>
            <a:avLst/>
            <a:gdLst>
              <a:gd name="connsiteX0" fmla="*/ 0 w 9144000"/>
              <a:gd name="connsiteY0" fmla="*/ 0 h 838200"/>
              <a:gd name="connsiteX1" fmla="*/ 9143999 w 9144000"/>
              <a:gd name="connsiteY1" fmla="*/ 0 h 838200"/>
              <a:gd name="connsiteX2" fmla="*/ 9143999 w 9144000"/>
              <a:gd name="connsiteY2" fmla="*/ 838199 h 838200"/>
              <a:gd name="connsiteX3" fmla="*/ 0 w 9144000"/>
              <a:gd name="connsiteY3" fmla="*/ 838199 h 838200"/>
              <a:gd name="connsiteX4" fmla="*/ 0 w 9144000"/>
              <a:gd name="connsiteY4" fmla="*/ 0 h 838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838200">
                <a:moveTo>
                  <a:pt x="0" y="0"/>
                </a:moveTo>
                <a:lnTo>
                  <a:pt x="9143999" y="0"/>
                </a:lnTo>
                <a:lnTo>
                  <a:pt x="9143999" y="838199"/>
                </a:lnTo>
                <a:lnTo>
                  <a:pt x="0" y="838199"/>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56" tIns="40078" rIns="80156" bIns="40078" rtlCol="0" anchor="ctr"/>
          <a:lstStyle/>
          <a:p>
            <a:pPr algn="ctr"/>
            <a:endParaRPr lang="zh-CN" altLang="en-US"/>
          </a:p>
        </p:txBody>
      </p:sp>
      <p:sp>
        <p:nvSpPr>
          <p:cNvPr id="16" name="標題 15"/>
          <p:cNvSpPr>
            <a:spLocks noGrp="1"/>
          </p:cNvSpPr>
          <p:nvPr>
            <p:ph type="title"/>
          </p:nvPr>
        </p:nvSpPr>
        <p:spPr/>
        <p:txBody>
          <a:bodyPr/>
          <a:lstStyle/>
          <a:p>
            <a:r>
              <a:rPr lang="zh-TW" altLang="en-US" dirty="0" smtClean="0"/>
              <a:t>安全</a:t>
            </a:r>
            <a:r>
              <a:rPr lang="zh-TW" altLang="en-US" dirty="0"/>
              <a:t>資料</a:t>
            </a:r>
            <a:r>
              <a:rPr lang="zh-TW" altLang="en-US" dirty="0" smtClean="0"/>
              <a:t>表內容</a:t>
            </a:r>
            <a:endParaRPr lang="zh-TW" altLang="en-US" dirty="0"/>
          </a:p>
        </p:txBody>
      </p:sp>
      <p:sp>
        <p:nvSpPr>
          <p:cNvPr id="17" name="內容版面配置區 16"/>
          <p:cNvSpPr>
            <a:spLocks noGrp="1"/>
          </p:cNvSpPr>
          <p:nvPr>
            <p:ph idx="1"/>
          </p:nvPr>
        </p:nvSpPr>
        <p:spPr>
          <a:xfrm>
            <a:off x="457200" y="1355983"/>
            <a:ext cx="8229600" cy="4525963"/>
          </a:xfrm>
        </p:spPr>
        <p:txBody>
          <a:bodyPr>
            <a:normAutofit fontScale="85000" lnSpcReduction="10000"/>
          </a:bodyPr>
          <a:lstStyle/>
          <a:p>
            <a:pPr>
              <a:lnSpc>
                <a:spcPts val="3400"/>
              </a:lnSpc>
              <a:tabLst>
                <a:tab pos="300586" algn="l"/>
              </a:tabLst>
            </a:pPr>
            <a:r>
              <a:rPr lang="en-US" altLang="zh-CN" sz="2800" b="0" dirty="0" err="1">
                <a:solidFill>
                  <a:srgbClr val="FF0000"/>
                </a:solidFill>
                <a:latin typeface="微軟正黑體" pitchFamily="18" charset="0"/>
                <a:cs typeface="微軟正黑體" pitchFamily="18" charset="0"/>
              </a:rPr>
              <a:t>物品與廠商資料</a:t>
            </a:r>
            <a:r>
              <a:rPr lang="en-US" altLang="zh-CN" sz="2800" b="0" dirty="0" smtClean="0">
                <a:solidFill>
                  <a:srgbClr val="FF0000"/>
                </a:solidFill>
                <a:latin typeface="微軟正黑體" pitchFamily="18" charset="0"/>
                <a:cs typeface="微軟正黑體" pitchFamily="18" charset="0"/>
              </a:rPr>
              <a:t>：</a:t>
            </a:r>
            <a:r>
              <a:rPr lang="zh-TW" altLang="en-US" sz="2800" b="0" dirty="0">
                <a:latin typeface="Times New Roman" pitchFamily="18" charset="0"/>
                <a:cs typeface="Times New Roman" pitchFamily="18" charset="0"/>
              </a:rPr>
              <a:t>化學品名稱、其他名稱、建議用途及限制使用、製造者、輸入者或供應者名稱、地址及電話、緊急聯絡電話</a:t>
            </a:r>
            <a:r>
              <a:rPr lang="en-US" altLang="zh-TW" sz="2800" b="0" dirty="0">
                <a:latin typeface="Times New Roman" pitchFamily="18" charset="0"/>
                <a:cs typeface="Times New Roman" pitchFamily="18" charset="0"/>
              </a:rPr>
              <a:t>/</a:t>
            </a:r>
            <a:r>
              <a:rPr lang="zh-TW" altLang="en-US" sz="2800" b="0" dirty="0">
                <a:latin typeface="Times New Roman" pitchFamily="18" charset="0"/>
                <a:cs typeface="Times New Roman" pitchFamily="18" charset="0"/>
              </a:rPr>
              <a:t>傳真</a:t>
            </a:r>
            <a:r>
              <a:rPr lang="zh-TW" altLang="en-US" sz="2800" b="0" dirty="0" smtClean="0">
                <a:latin typeface="Times New Roman" pitchFamily="18" charset="0"/>
                <a:cs typeface="Times New Roman" pitchFamily="18" charset="0"/>
              </a:rPr>
              <a:t>電話</a:t>
            </a:r>
            <a:endParaRPr lang="en-US" altLang="zh-TW" sz="2800" b="0" dirty="0" smtClean="0">
              <a:latin typeface="Times New Roman" pitchFamily="18" charset="0"/>
              <a:cs typeface="Times New Roman" pitchFamily="18" charset="0"/>
            </a:endParaRPr>
          </a:p>
          <a:p>
            <a:pPr>
              <a:lnSpc>
                <a:spcPts val="3400"/>
              </a:lnSpc>
              <a:tabLst>
                <a:tab pos="300586" algn="l"/>
              </a:tabLst>
            </a:pPr>
            <a:r>
              <a:rPr lang="zh-TW" altLang="en-US" sz="2800" b="0" dirty="0" smtClean="0">
                <a:solidFill>
                  <a:srgbClr val="FF0000"/>
                </a:solidFill>
                <a:latin typeface="微軟正黑體" pitchFamily="18" charset="0"/>
                <a:cs typeface="微軟正黑體" pitchFamily="18" charset="0"/>
              </a:rPr>
              <a:t>危害</a:t>
            </a:r>
            <a:r>
              <a:rPr lang="zh-TW" altLang="en-US" sz="2800" b="0" dirty="0">
                <a:solidFill>
                  <a:srgbClr val="FF0000"/>
                </a:solidFill>
                <a:latin typeface="微軟正黑體" pitchFamily="18" charset="0"/>
                <a:cs typeface="微軟正黑體" pitchFamily="18" charset="0"/>
              </a:rPr>
              <a:t>辨識資料</a:t>
            </a:r>
            <a:r>
              <a:rPr lang="zh-TW" altLang="en-US" sz="2800" b="0" dirty="0" smtClean="0">
                <a:solidFill>
                  <a:srgbClr val="FF0000"/>
                </a:solidFill>
                <a:latin typeface="微軟正黑體" pitchFamily="18" charset="0"/>
                <a:cs typeface="微軟正黑體" pitchFamily="18" charset="0"/>
              </a:rPr>
              <a:t>：</a:t>
            </a:r>
            <a:r>
              <a:rPr lang="zh-TW" altLang="en-US" sz="2800" b="0" dirty="0">
                <a:solidFill>
                  <a:srgbClr val="000000"/>
                </a:solidFill>
                <a:latin typeface="微軟正黑體" pitchFamily="18" charset="0"/>
                <a:cs typeface="微軟正黑體" pitchFamily="18" charset="0"/>
              </a:rPr>
              <a:t>標示內容、其他危害、化學品危害</a:t>
            </a:r>
            <a:r>
              <a:rPr lang="zh-TW" altLang="en-US" sz="2800" b="0" dirty="0" smtClean="0">
                <a:solidFill>
                  <a:srgbClr val="000000"/>
                </a:solidFill>
                <a:latin typeface="微軟正黑體" pitchFamily="18" charset="0"/>
                <a:cs typeface="微軟正黑體" pitchFamily="18" charset="0"/>
              </a:rPr>
              <a:t>分類</a:t>
            </a:r>
            <a:endParaRPr lang="en-US" altLang="zh-TW" sz="2800" b="0" dirty="0" smtClean="0">
              <a:solidFill>
                <a:srgbClr val="000000"/>
              </a:solidFill>
              <a:latin typeface="微軟正黑體" pitchFamily="18" charset="0"/>
              <a:cs typeface="微軟正黑體" pitchFamily="18" charset="0"/>
            </a:endParaRPr>
          </a:p>
          <a:p>
            <a:pPr>
              <a:lnSpc>
                <a:spcPts val="3400"/>
              </a:lnSpc>
              <a:tabLst>
                <a:tab pos="300586" algn="l"/>
              </a:tabLst>
            </a:pPr>
            <a:r>
              <a:rPr lang="zh-TW" altLang="en-US" sz="2800" b="0" dirty="0" smtClean="0">
                <a:solidFill>
                  <a:srgbClr val="FF0000"/>
                </a:solidFill>
                <a:latin typeface="微軟正黑體" pitchFamily="18" charset="0"/>
                <a:cs typeface="微軟正黑體" pitchFamily="18" charset="0"/>
              </a:rPr>
              <a:t>成分</a:t>
            </a:r>
            <a:r>
              <a:rPr lang="zh-TW" altLang="en-US" sz="2800" b="0" dirty="0">
                <a:solidFill>
                  <a:srgbClr val="FF0000"/>
                </a:solidFill>
                <a:latin typeface="微軟正黑體" pitchFamily="18" charset="0"/>
                <a:cs typeface="微軟正黑體" pitchFamily="18" charset="0"/>
              </a:rPr>
              <a:t>辨識資料</a:t>
            </a:r>
            <a:r>
              <a:rPr lang="zh-TW" altLang="en-US" sz="2800" b="0" dirty="0" smtClean="0">
                <a:solidFill>
                  <a:srgbClr val="FF0000"/>
                </a:solidFill>
                <a:latin typeface="微軟正黑體" pitchFamily="18" charset="0"/>
                <a:cs typeface="微軟正黑體" pitchFamily="18" charset="0"/>
              </a:rPr>
              <a:t>：</a:t>
            </a:r>
            <a:endParaRPr lang="en-US" altLang="zh-TW" sz="2800" b="0" dirty="0" smtClean="0">
              <a:solidFill>
                <a:srgbClr val="FF0000"/>
              </a:solidFill>
              <a:latin typeface="微軟正黑體" pitchFamily="18" charset="0"/>
              <a:cs typeface="微軟正黑體" pitchFamily="18" charset="0"/>
            </a:endParaRPr>
          </a:p>
          <a:p>
            <a:pPr marL="324000" indent="0">
              <a:lnSpc>
                <a:spcPts val="3400"/>
              </a:lnSpc>
              <a:buNone/>
              <a:tabLst>
                <a:tab pos="300586" algn="l"/>
              </a:tabLst>
            </a:pPr>
            <a:r>
              <a:rPr lang="zh-TW" altLang="en-US" sz="2800" b="0" dirty="0" smtClean="0">
                <a:solidFill>
                  <a:srgbClr val="000000"/>
                </a:solidFill>
                <a:latin typeface="微軟正黑體" pitchFamily="18" charset="0"/>
                <a:cs typeface="微軟正黑體" pitchFamily="18" charset="0"/>
              </a:rPr>
              <a:t>純</a:t>
            </a:r>
            <a:r>
              <a:rPr lang="zh-TW" altLang="en-US" sz="2800" b="0" dirty="0">
                <a:solidFill>
                  <a:srgbClr val="000000"/>
                </a:solidFill>
                <a:latin typeface="微軟正黑體" pitchFamily="18" charset="0"/>
                <a:cs typeface="微軟正黑體" pitchFamily="18" charset="0"/>
              </a:rPr>
              <a:t>物質：中英文名稱、同義名稱、化學文摘社登記號碼</a:t>
            </a:r>
            <a:r>
              <a:rPr lang="en-US" altLang="zh-TW" sz="2800" b="0" dirty="0">
                <a:solidFill>
                  <a:srgbClr val="000000"/>
                </a:solidFill>
                <a:latin typeface="微軟正黑體" pitchFamily="18" charset="0"/>
                <a:cs typeface="微軟正黑體" pitchFamily="18" charset="0"/>
              </a:rPr>
              <a:t>( CAS No.)</a:t>
            </a:r>
            <a:r>
              <a:rPr lang="zh-TW" altLang="en-US" sz="2800" b="0" dirty="0">
                <a:solidFill>
                  <a:srgbClr val="000000"/>
                </a:solidFill>
                <a:latin typeface="微軟正黑體" pitchFamily="18" charset="0"/>
                <a:cs typeface="微軟正黑體" pitchFamily="18" charset="0"/>
              </a:rPr>
              <a:t>、危害成分</a:t>
            </a:r>
            <a:r>
              <a:rPr lang="en-US" altLang="zh-TW" sz="2800" b="0" dirty="0">
                <a:solidFill>
                  <a:srgbClr val="000000"/>
                </a:solidFill>
                <a:latin typeface="微軟正黑體" pitchFamily="18" charset="0"/>
                <a:cs typeface="微軟正黑體" pitchFamily="18" charset="0"/>
              </a:rPr>
              <a:t>(</a:t>
            </a:r>
            <a:r>
              <a:rPr lang="zh-TW" altLang="en-US" sz="2800" b="0" dirty="0">
                <a:solidFill>
                  <a:srgbClr val="000000"/>
                </a:solidFill>
                <a:latin typeface="微軟正黑體" pitchFamily="18" charset="0"/>
                <a:cs typeface="微軟正黑體" pitchFamily="18" charset="0"/>
              </a:rPr>
              <a:t>成分百分比</a:t>
            </a:r>
            <a:r>
              <a:rPr lang="en-US" altLang="zh-TW" sz="2800" b="0" dirty="0">
                <a:solidFill>
                  <a:srgbClr val="000000"/>
                </a:solidFill>
                <a:latin typeface="微軟正黑體" pitchFamily="18" charset="0"/>
                <a:cs typeface="微軟正黑體" pitchFamily="18" charset="0"/>
              </a:rPr>
              <a:t>)</a:t>
            </a:r>
            <a:r>
              <a:rPr lang="zh-TW" altLang="en-US" sz="2800" b="0" dirty="0">
                <a:solidFill>
                  <a:srgbClr val="000000"/>
                </a:solidFill>
                <a:latin typeface="微軟正黑體" pitchFamily="18" charset="0"/>
                <a:cs typeface="微軟正黑體" pitchFamily="18" charset="0"/>
              </a:rPr>
              <a:t>。</a:t>
            </a:r>
          </a:p>
          <a:p>
            <a:pPr marL="324000" indent="0">
              <a:lnSpc>
                <a:spcPts val="3400"/>
              </a:lnSpc>
              <a:buNone/>
              <a:tabLst>
                <a:tab pos="300586" algn="l"/>
              </a:tabLst>
            </a:pPr>
            <a:r>
              <a:rPr lang="zh-TW" altLang="en-US" sz="2800" b="0" dirty="0">
                <a:solidFill>
                  <a:srgbClr val="000000"/>
                </a:solidFill>
                <a:latin typeface="微軟正黑體" pitchFamily="18" charset="0"/>
                <a:cs typeface="微軟正黑體" pitchFamily="18" charset="0"/>
              </a:rPr>
              <a:t>混合物：化學性質、危害成分之中英文名稱、濃度或濃度範圍（成分百分比</a:t>
            </a:r>
            <a:r>
              <a:rPr lang="zh-TW" altLang="en-US" sz="2800" b="0" dirty="0" smtClean="0">
                <a:solidFill>
                  <a:srgbClr val="000000"/>
                </a:solidFill>
                <a:latin typeface="微軟正黑體" pitchFamily="18" charset="0"/>
                <a:cs typeface="微軟正黑體" pitchFamily="18" charset="0"/>
              </a:rPr>
              <a:t>）</a:t>
            </a:r>
            <a:endParaRPr lang="en-US" altLang="zh-CN" sz="2800" b="0" dirty="0">
              <a:solidFill>
                <a:srgbClr val="000000"/>
              </a:solidFill>
              <a:latin typeface="微軟正黑體" pitchFamily="18" charset="0"/>
              <a:cs typeface="微軟正黑體" pitchFamily="18" charset="0"/>
            </a:endParaRPr>
          </a:p>
          <a:p>
            <a:endParaRPr lang="zh-TW" altLang="en-US" dirty="0"/>
          </a:p>
        </p:txBody>
      </p:sp>
      <p:sp>
        <p:nvSpPr>
          <p:cNvPr id="11" name="文字方塊 10"/>
          <p:cNvSpPr txBox="1"/>
          <p:nvPr/>
        </p:nvSpPr>
        <p:spPr>
          <a:xfrm>
            <a:off x="4881266" y="5661248"/>
            <a:ext cx="360040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dirty="0" smtClean="0"/>
              <a:t>危害</a:t>
            </a:r>
            <a:r>
              <a:rPr lang="zh-TW" altLang="en-US" dirty="0"/>
              <a:t>性化學品標示及通識規則</a:t>
            </a:r>
            <a:endParaRPr lang="zh-TW" altLang="en-US" sz="1800" dirty="0"/>
          </a:p>
        </p:txBody>
      </p:sp>
      <p:sp>
        <p:nvSpPr>
          <p:cNvPr id="7" name="投影片編號版面配置區 6"/>
          <p:cNvSpPr>
            <a:spLocks noGrp="1"/>
          </p:cNvSpPr>
          <p:nvPr>
            <p:ph type="sldNum" sz="quarter" idx="12"/>
          </p:nvPr>
        </p:nvSpPr>
        <p:spPr/>
        <p:txBody>
          <a:bodyPr/>
          <a:lstStyle/>
          <a:p>
            <a:fld id="{A36E6B7E-3405-4ABC-8F0A-11CAAA034E4E}" type="slidenum">
              <a:rPr lang="zh-TW" altLang="en-US" smtClean="0"/>
              <a:pPr/>
              <a:t>16</a:t>
            </a:fld>
            <a:endParaRPr lang="zh-TW" altLang="en-US" dirty="0"/>
          </a:p>
        </p:txBody>
      </p:sp>
    </p:spTree>
    <p:extLst>
      <p:ext uri="{BB962C8B-B14F-4D97-AF65-F5344CB8AC3E}">
        <p14:creationId xmlns:p14="http://schemas.microsoft.com/office/powerpoint/2010/main" val="1631685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安全資料表內容</a:t>
            </a:r>
            <a:r>
              <a:rPr lang="en-US" altLang="zh-TW" dirty="0" smtClean="0"/>
              <a:t>(2)</a:t>
            </a:r>
            <a:endParaRPr lang="zh-TW" altLang="en-US" dirty="0"/>
          </a:p>
        </p:txBody>
      </p:sp>
      <p:sp>
        <p:nvSpPr>
          <p:cNvPr id="3" name="內容版面配置區 2"/>
          <p:cNvSpPr>
            <a:spLocks noGrp="1"/>
          </p:cNvSpPr>
          <p:nvPr>
            <p:ph idx="1"/>
          </p:nvPr>
        </p:nvSpPr>
        <p:spPr>
          <a:xfrm>
            <a:off x="390364" y="1499076"/>
            <a:ext cx="8363272" cy="4641379"/>
          </a:xfrm>
        </p:spPr>
        <p:txBody>
          <a:bodyPr/>
          <a:lstStyle/>
          <a:p>
            <a:pPr>
              <a:lnSpc>
                <a:spcPts val="3400"/>
              </a:lnSpc>
              <a:tabLst>
                <a:tab pos="300586" algn="l"/>
              </a:tabLst>
            </a:pPr>
            <a:r>
              <a:rPr lang="zh-TW" altLang="en-US" sz="2800" b="0" dirty="0">
                <a:solidFill>
                  <a:srgbClr val="FF0000"/>
                </a:solidFill>
                <a:latin typeface="微軟正黑體" pitchFamily="18" charset="0"/>
                <a:cs typeface="微軟正黑體" pitchFamily="18" charset="0"/>
              </a:rPr>
              <a:t>急救</a:t>
            </a:r>
            <a:r>
              <a:rPr lang="zh-TW" altLang="en-US" sz="2800" b="0" dirty="0" smtClean="0">
                <a:solidFill>
                  <a:srgbClr val="FF0000"/>
                </a:solidFill>
                <a:latin typeface="微軟正黑體" pitchFamily="18" charset="0"/>
                <a:cs typeface="微軟正黑體" pitchFamily="18" charset="0"/>
              </a:rPr>
              <a:t>措施：</a:t>
            </a:r>
            <a:r>
              <a:rPr lang="zh-TW" altLang="en-US" sz="2800" b="0" dirty="0" smtClean="0">
                <a:latin typeface="微軟正黑體" pitchFamily="18" charset="0"/>
                <a:cs typeface="微軟正黑體" pitchFamily="18" charset="0"/>
              </a:rPr>
              <a:t>不同</a:t>
            </a:r>
            <a:r>
              <a:rPr lang="zh-TW" altLang="en-US" sz="2800" b="0" dirty="0">
                <a:latin typeface="微軟正黑體" pitchFamily="18" charset="0"/>
                <a:cs typeface="微軟正黑體" pitchFamily="18" charset="0"/>
              </a:rPr>
              <a:t>暴露 途徑之急救方法、最重要</a:t>
            </a:r>
            <a:r>
              <a:rPr lang="zh-TW" altLang="en-US" sz="2800" b="0" dirty="0" smtClean="0">
                <a:latin typeface="微軟正黑體" pitchFamily="18" charset="0"/>
                <a:cs typeface="微軟正黑體" pitchFamily="18" charset="0"/>
              </a:rPr>
              <a:t>症狀及危害</a:t>
            </a:r>
            <a:r>
              <a:rPr lang="zh-TW" altLang="en-US" sz="2800" b="0" dirty="0">
                <a:latin typeface="微軟正黑體" pitchFamily="18" charset="0"/>
                <a:cs typeface="微軟正黑體" pitchFamily="18" charset="0"/>
              </a:rPr>
              <a:t>效應、對急救人員之防護、對醫師</a:t>
            </a:r>
            <a:r>
              <a:rPr lang="zh-TW" altLang="en-US" sz="2800" b="0" dirty="0" smtClean="0">
                <a:latin typeface="微軟正黑體" pitchFamily="18" charset="0"/>
                <a:cs typeface="微軟正黑體" pitchFamily="18" charset="0"/>
              </a:rPr>
              <a:t>之提示</a:t>
            </a:r>
            <a:endParaRPr lang="zh-TW" altLang="en-US" sz="2800" b="0" dirty="0">
              <a:latin typeface="微軟正黑體" pitchFamily="18" charset="0"/>
              <a:cs typeface="微軟正黑體" pitchFamily="18" charset="0"/>
            </a:endParaRPr>
          </a:p>
          <a:p>
            <a:pPr>
              <a:lnSpc>
                <a:spcPts val="3400"/>
              </a:lnSpc>
              <a:tabLst>
                <a:tab pos="300586" algn="l"/>
              </a:tabLst>
            </a:pPr>
            <a:r>
              <a:rPr lang="zh-TW" altLang="en-US" sz="2800" b="0" dirty="0" smtClean="0">
                <a:solidFill>
                  <a:srgbClr val="FF0000"/>
                </a:solidFill>
                <a:latin typeface="微軟正黑體" pitchFamily="18" charset="0"/>
                <a:cs typeface="微軟正黑體" pitchFamily="18" charset="0"/>
              </a:rPr>
              <a:t>滅火措施：</a:t>
            </a:r>
            <a:r>
              <a:rPr lang="zh-TW" altLang="en-US" sz="2800" b="0" dirty="0" smtClean="0">
                <a:latin typeface="微軟正黑體" pitchFamily="18" charset="0"/>
                <a:cs typeface="微軟正黑體" pitchFamily="18" charset="0"/>
              </a:rPr>
              <a:t>適用</a:t>
            </a:r>
            <a:r>
              <a:rPr lang="zh-TW" altLang="en-US" sz="2800" b="0" dirty="0">
                <a:latin typeface="微軟正黑體" pitchFamily="18" charset="0"/>
                <a:cs typeface="微軟正黑體" pitchFamily="18" charset="0"/>
              </a:rPr>
              <a:t>滅火劑、滅火時可能遭遇之特殊危害、特殊滅火程序、消防人員之特殊防護設備</a:t>
            </a:r>
            <a:r>
              <a:rPr lang="zh-TW" altLang="en-US" sz="2800" b="0" dirty="0" smtClean="0">
                <a:latin typeface="微軟正黑體" pitchFamily="18" charset="0"/>
                <a:cs typeface="微軟正黑體" pitchFamily="18" charset="0"/>
              </a:rPr>
              <a:t>。</a:t>
            </a:r>
            <a:endParaRPr lang="en-US" altLang="zh-TW" sz="2800" b="0" dirty="0" smtClean="0">
              <a:latin typeface="微軟正黑體" pitchFamily="18" charset="0"/>
              <a:cs typeface="微軟正黑體" pitchFamily="18" charset="0"/>
            </a:endParaRPr>
          </a:p>
          <a:p>
            <a:pPr>
              <a:lnSpc>
                <a:spcPts val="3400"/>
              </a:lnSpc>
              <a:tabLst>
                <a:tab pos="300586" algn="l"/>
              </a:tabLst>
            </a:pPr>
            <a:r>
              <a:rPr lang="zh-TW" altLang="en-US" sz="2800" b="0" dirty="0" smtClean="0">
                <a:solidFill>
                  <a:srgbClr val="FF0000"/>
                </a:solidFill>
                <a:latin typeface="微軟正黑體" pitchFamily="18" charset="0"/>
                <a:cs typeface="微軟正黑體" pitchFamily="18" charset="0"/>
              </a:rPr>
              <a:t>洩漏</a:t>
            </a:r>
            <a:r>
              <a:rPr lang="zh-TW" altLang="en-US" sz="2800" b="0" dirty="0">
                <a:solidFill>
                  <a:srgbClr val="FF0000"/>
                </a:solidFill>
                <a:latin typeface="微軟正黑體" pitchFamily="18" charset="0"/>
                <a:cs typeface="微軟正黑體" pitchFamily="18" charset="0"/>
              </a:rPr>
              <a:t>處理方法：</a:t>
            </a:r>
            <a:r>
              <a:rPr lang="zh-TW" altLang="en-US" sz="2800" b="0" dirty="0">
                <a:latin typeface="微軟正黑體" pitchFamily="18" charset="0"/>
                <a:cs typeface="微軟正黑體" pitchFamily="18" charset="0"/>
              </a:rPr>
              <a:t>個人應注意事項、環境注意事項、清理方法</a:t>
            </a:r>
            <a:r>
              <a:rPr lang="zh-TW" altLang="en-US" sz="2800" b="0" dirty="0" smtClean="0">
                <a:latin typeface="微軟正黑體" pitchFamily="18" charset="0"/>
                <a:cs typeface="微軟正黑體" pitchFamily="18" charset="0"/>
              </a:rPr>
              <a:t>。</a:t>
            </a:r>
            <a:endParaRPr lang="en-US" altLang="zh-TW" sz="2800" b="0" dirty="0" smtClean="0">
              <a:latin typeface="微軟正黑體" pitchFamily="18" charset="0"/>
              <a:cs typeface="微軟正黑體" pitchFamily="18" charset="0"/>
            </a:endParaRPr>
          </a:p>
          <a:p>
            <a:pPr>
              <a:lnSpc>
                <a:spcPts val="3400"/>
              </a:lnSpc>
              <a:tabLst>
                <a:tab pos="300586" algn="l"/>
              </a:tabLst>
            </a:pPr>
            <a:r>
              <a:rPr lang="zh-TW" altLang="en-US" sz="2800" b="0" dirty="0" smtClean="0">
                <a:solidFill>
                  <a:srgbClr val="FF0000"/>
                </a:solidFill>
                <a:latin typeface="微軟正黑體" pitchFamily="18" charset="0"/>
                <a:cs typeface="微軟正黑體" pitchFamily="18" charset="0"/>
              </a:rPr>
              <a:t>安全</a:t>
            </a:r>
            <a:r>
              <a:rPr lang="zh-TW" altLang="en-US" sz="2800" b="0" dirty="0">
                <a:solidFill>
                  <a:srgbClr val="FF0000"/>
                </a:solidFill>
                <a:latin typeface="微軟正黑體" pitchFamily="18" charset="0"/>
                <a:cs typeface="微軟正黑體" pitchFamily="18" charset="0"/>
              </a:rPr>
              <a:t>處置與儲存方法：</a:t>
            </a:r>
            <a:r>
              <a:rPr lang="zh-TW" altLang="en-US" sz="2800" b="0" dirty="0">
                <a:latin typeface="微軟正黑體" pitchFamily="18" charset="0"/>
                <a:cs typeface="微軟正黑體" pitchFamily="18" charset="0"/>
              </a:rPr>
              <a:t>處置、儲存。</a:t>
            </a:r>
            <a:endParaRPr lang="en-US" altLang="zh-TW" sz="2800" b="0" dirty="0" smtClean="0">
              <a:latin typeface="微軟正黑體" pitchFamily="18" charset="0"/>
              <a:cs typeface="微軟正黑體" pitchFamily="18" charset="0"/>
            </a:endParaRPr>
          </a:p>
          <a:p>
            <a:pPr>
              <a:lnSpc>
                <a:spcPts val="3400"/>
              </a:lnSpc>
              <a:tabLst>
                <a:tab pos="300586" algn="l"/>
              </a:tabLst>
            </a:pPr>
            <a:r>
              <a:rPr lang="zh-TW" altLang="en-US" sz="2800" b="0" dirty="0" smtClean="0">
                <a:solidFill>
                  <a:srgbClr val="FF0000"/>
                </a:solidFill>
                <a:latin typeface="微軟正黑體" pitchFamily="18" charset="0"/>
                <a:cs typeface="微軟正黑體" pitchFamily="18" charset="0"/>
              </a:rPr>
              <a:t>暴露</a:t>
            </a:r>
            <a:r>
              <a:rPr lang="zh-TW" altLang="en-US" sz="2800" b="0" dirty="0">
                <a:solidFill>
                  <a:srgbClr val="FF0000"/>
                </a:solidFill>
                <a:latin typeface="微軟正黑體" pitchFamily="18" charset="0"/>
                <a:cs typeface="微軟正黑體" pitchFamily="18" charset="0"/>
              </a:rPr>
              <a:t>預防</a:t>
            </a:r>
            <a:r>
              <a:rPr lang="zh-TW" altLang="en-US" sz="2800" b="0" dirty="0" smtClean="0">
                <a:solidFill>
                  <a:srgbClr val="FF0000"/>
                </a:solidFill>
                <a:latin typeface="微軟正黑體" pitchFamily="18" charset="0"/>
                <a:cs typeface="微軟正黑體" pitchFamily="18" charset="0"/>
              </a:rPr>
              <a:t>措施：</a:t>
            </a:r>
            <a:r>
              <a:rPr lang="zh-TW" altLang="en-US" sz="2800" b="0" dirty="0" smtClean="0">
                <a:solidFill>
                  <a:srgbClr val="000000"/>
                </a:solidFill>
                <a:latin typeface="微軟正黑體" pitchFamily="18" charset="0"/>
                <a:cs typeface="微軟正黑體" pitchFamily="18" charset="0"/>
              </a:rPr>
              <a:t>工程</a:t>
            </a:r>
            <a:r>
              <a:rPr lang="zh-TW" altLang="en-US" sz="2800" b="0" dirty="0">
                <a:solidFill>
                  <a:srgbClr val="000000"/>
                </a:solidFill>
                <a:latin typeface="微軟正黑體" pitchFamily="18" charset="0"/>
                <a:cs typeface="微軟正黑體" pitchFamily="18" charset="0"/>
              </a:rPr>
              <a:t>控制、控制參數、個人防護設備、衛生措施。</a:t>
            </a:r>
            <a:endParaRPr lang="en-US" altLang="zh-TW" sz="2800" b="0" dirty="0" smtClean="0">
              <a:solidFill>
                <a:srgbClr val="000000"/>
              </a:solidFill>
              <a:latin typeface="微軟正黑體" pitchFamily="18" charset="0"/>
              <a:cs typeface="微軟正黑體" pitchFamily="18" charset="0"/>
            </a:endParaRPr>
          </a:p>
          <a:p>
            <a:pPr>
              <a:lnSpc>
                <a:spcPts val="3400"/>
              </a:lnSpc>
              <a:tabLst>
                <a:tab pos="300586" algn="l"/>
              </a:tabLst>
            </a:pPr>
            <a:endParaRPr lang="zh-TW" altLang="en-US" sz="2800" b="0" dirty="0">
              <a:solidFill>
                <a:srgbClr val="000000"/>
              </a:solidFill>
              <a:latin typeface="微軟正黑體" pitchFamily="18" charset="0"/>
              <a:cs typeface="微軟正黑體" pitchFamily="18" charset="0"/>
            </a:endParaRPr>
          </a:p>
          <a:p>
            <a:pPr>
              <a:lnSpc>
                <a:spcPts val="3400"/>
              </a:lnSpc>
              <a:tabLst>
                <a:tab pos="300586" algn="l"/>
              </a:tabLst>
            </a:pPr>
            <a:endParaRPr lang="zh-TW" altLang="en-US" sz="2800" b="0" dirty="0">
              <a:solidFill>
                <a:srgbClr val="000000"/>
              </a:solidFill>
              <a:latin typeface="微軟正黑體" pitchFamily="18" charset="0"/>
              <a:cs typeface="微軟正黑體" pitchFamily="18" charset="0"/>
            </a:endParaRPr>
          </a:p>
          <a:p>
            <a:pPr>
              <a:lnSpc>
                <a:spcPts val="3400"/>
              </a:lnSpc>
              <a:tabLst>
                <a:tab pos="300586" algn="l"/>
              </a:tabLst>
            </a:pPr>
            <a:endParaRPr lang="en-US" altLang="zh-TW" sz="2800" b="0" dirty="0">
              <a:solidFill>
                <a:srgbClr val="000000"/>
              </a:solidFill>
              <a:latin typeface="微軟正黑體" pitchFamily="18" charset="0"/>
              <a:cs typeface="微軟正黑體" pitchFamily="18" charset="0"/>
            </a:endParaRPr>
          </a:p>
          <a:p>
            <a:pPr>
              <a:lnSpc>
                <a:spcPts val="3400"/>
              </a:lnSpc>
              <a:tabLst>
                <a:tab pos="300586" algn="l"/>
              </a:tabLst>
            </a:pPr>
            <a:endParaRPr lang="en-US" altLang="zh-TW" sz="2800" b="0" dirty="0">
              <a:solidFill>
                <a:srgbClr val="000000"/>
              </a:solidFill>
              <a:latin typeface="微軟正黑體" pitchFamily="18" charset="0"/>
              <a:cs typeface="微軟正黑體" pitchFamily="18" charset="0"/>
            </a:endParaRPr>
          </a:p>
          <a:p>
            <a:endParaRPr lang="zh-TW" altLang="en-US" dirty="0"/>
          </a:p>
        </p:txBody>
      </p:sp>
      <p:sp>
        <p:nvSpPr>
          <p:cNvPr id="4" name="文字方塊 3"/>
          <p:cNvSpPr txBox="1"/>
          <p:nvPr/>
        </p:nvSpPr>
        <p:spPr>
          <a:xfrm>
            <a:off x="4860032" y="5733256"/>
            <a:ext cx="360040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dirty="0" smtClean="0"/>
              <a:t>危害</a:t>
            </a:r>
            <a:r>
              <a:rPr lang="zh-TW" altLang="en-US" dirty="0"/>
              <a:t>性化學品標示及通識規則</a:t>
            </a:r>
            <a:endParaRPr lang="zh-TW" altLang="en-US" sz="1800" dirty="0"/>
          </a:p>
        </p:txBody>
      </p:sp>
      <p:sp>
        <p:nvSpPr>
          <p:cNvPr id="6" name="投影片編號版面配置區 5"/>
          <p:cNvSpPr>
            <a:spLocks noGrp="1"/>
          </p:cNvSpPr>
          <p:nvPr>
            <p:ph type="sldNum" sz="quarter" idx="12"/>
          </p:nvPr>
        </p:nvSpPr>
        <p:spPr/>
        <p:txBody>
          <a:bodyPr/>
          <a:lstStyle/>
          <a:p>
            <a:fld id="{A36E6B7E-3405-4ABC-8F0A-11CAAA034E4E}" type="slidenum">
              <a:rPr lang="zh-TW" altLang="en-US" smtClean="0"/>
              <a:pPr/>
              <a:t>17</a:t>
            </a:fld>
            <a:endParaRPr lang="zh-TW" altLang="en-US" dirty="0"/>
          </a:p>
        </p:txBody>
      </p:sp>
    </p:spTree>
    <p:extLst>
      <p:ext uri="{BB962C8B-B14F-4D97-AF65-F5344CB8AC3E}">
        <p14:creationId xmlns:p14="http://schemas.microsoft.com/office/powerpoint/2010/main" val="2621058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p:txBody>
          <a:bodyPr/>
          <a:lstStyle/>
          <a:p>
            <a:r>
              <a:rPr lang="zh-TW" altLang="en-US" dirty="0" smtClean="0"/>
              <a:t>安全資料表內容</a:t>
            </a:r>
            <a:r>
              <a:rPr lang="en-US" altLang="zh-TW" dirty="0" smtClean="0"/>
              <a:t>(3)</a:t>
            </a:r>
            <a:endParaRPr lang="zh-TW" altLang="en-US" dirty="0"/>
          </a:p>
        </p:txBody>
      </p:sp>
      <p:sp>
        <p:nvSpPr>
          <p:cNvPr id="3" name="內容版面配置區 2"/>
          <p:cNvSpPr>
            <a:spLocks noGrp="1"/>
          </p:cNvSpPr>
          <p:nvPr>
            <p:ph idx="1"/>
          </p:nvPr>
        </p:nvSpPr>
        <p:spPr>
          <a:xfrm>
            <a:off x="683568" y="1600200"/>
            <a:ext cx="8015264" cy="4525963"/>
          </a:xfrm>
        </p:spPr>
        <p:txBody>
          <a:bodyPr/>
          <a:lstStyle/>
          <a:p>
            <a:pPr algn="just"/>
            <a:r>
              <a:rPr lang="zh-TW" altLang="en-US" sz="2800" b="0" dirty="0" smtClean="0">
                <a:solidFill>
                  <a:srgbClr val="FF0000"/>
                </a:solidFill>
              </a:rPr>
              <a:t>物理及化學性質：</a:t>
            </a:r>
            <a:r>
              <a:rPr lang="zh-TW" altLang="en-US" sz="2800" b="0" dirty="0" smtClean="0"/>
              <a:t>外觀、</a:t>
            </a:r>
            <a:r>
              <a:rPr lang="zh-TW" altLang="en-US" sz="2800" b="0" dirty="0"/>
              <a:t>氣味、嗅覺閾值、</a:t>
            </a:r>
            <a:r>
              <a:rPr lang="en-US" altLang="zh-TW" sz="2800" b="0" dirty="0">
                <a:latin typeface="Times New Roman" panose="02020603050405020304" pitchFamily="18" charset="0"/>
                <a:cs typeface="Times New Roman" panose="02020603050405020304" pitchFamily="18" charset="0"/>
              </a:rPr>
              <a:t>pH</a:t>
            </a:r>
            <a:r>
              <a:rPr lang="zh-TW" altLang="en-US" sz="2800" b="0" dirty="0"/>
              <a:t>值、熔點、沸點</a:t>
            </a:r>
            <a:r>
              <a:rPr lang="en-US" altLang="zh-TW" sz="2800" b="0" dirty="0"/>
              <a:t>/</a:t>
            </a:r>
            <a:r>
              <a:rPr lang="zh-TW" altLang="en-US" sz="2800" b="0" dirty="0"/>
              <a:t>沸點範圍、易燃</a:t>
            </a:r>
            <a:r>
              <a:rPr lang="zh-TW" altLang="en-US" sz="2800" b="0" dirty="0" smtClean="0"/>
              <a:t>性、</a:t>
            </a:r>
            <a:r>
              <a:rPr lang="zh-TW" altLang="en-US" sz="2800" b="0" dirty="0"/>
              <a:t>分解溫度、閃火點、自燃溫度、爆炸界限、蒸氣壓、蒸氣密度、</a:t>
            </a:r>
            <a:r>
              <a:rPr lang="zh-TW" altLang="en-US" sz="2800" b="0" dirty="0" smtClean="0"/>
              <a:t>密度</a:t>
            </a:r>
            <a:r>
              <a:rPr lang="zh-TW" altLang="en-US" sz="2800" b="0" dirty="0"/>
              <a:t>等</a:t>
            </a:r>
            <a:endParaRPr lang="en-US" altLang="zh-TW" sz="2800" b="0" dirty="0" smtClean="0"/>
          </a:p>
          <a:p>
            <a:pPr algn="just"/>
            <a:r>
              <a:rPr lang="zh-TW" altLang="en-US" sz="2800" b="0" dirty="0" smtClean="0">
                <a:solidFill>
                  <a:srgbClr val="FF0000"/>
                </a:solidFill>
              </a:rPr>
              <a:t>安定</a:t>
            </a:r>
            <a:r>
              <a:rPr lang="zh-TW" altLang="en-US" sz="2800" b="0" dirty="0">
                <a:solidFill>
                  <a:srgbClr val="FF0000"/>
                </a:solidFill>
              </a:rPr>
              <a:t>性與反應性</a:t>
            </a:r>
            <a:r>
              <a:rPr lang="zh-TW" altLang="en-US" sz="2800" b="0" dirty="0" smtClean="0">
                <a:solidFill>
                  <a:srgbClr val="FF0000"/>
                </a:solidFill>
              </a:rPr>
              <a:t>：</a:t>
            </a:r>
            <a:r>
              <a:rPr lang="zh-TW" altLang="en-US" sz="2800" b="0" dirty="0"/>
              <a:t>安定性、特殊狀況下可能之危害反應、應避免之狀況、應避免之物質、危害分解</a:t>
            </a:r>
            <a:r>
              <a:rPr lang="zh-TW" altLang="en-US" sz="2800" b="0" dirty="0" smtClean="0"/>
              <a:t>物</a:t>
            </a:r>
            <a:endParaRPr lang="en-US" altLang="zh-TW" sz="2800" b="0" dirty="0" smtClean="0"/>
          </a:p>
          <a:p>
            <a:pPr algn="just"/>
            <a:r>
              <a:rPr lang="zh-TW" altLang="en-US" sz="2800" b="0" dirty="0" smtClean="0">
                <a:solidFill>
                  <a:srgbClr val="FF0000"/>
                </a:solidFill>
              </a:rPr>
              <a:t>毒性</a:t>
            </a:r>
            <a:r>
              <a:rPr lang="zh-TW" altLang="en-US" sz="2800" b="0" dirty="0">
                <a:solidFill>
                  <a:srgbClr val="FF0000"/>
                </a:solidFill>
              </a:rPr>
              <a:t>資料</a:t>
            </a:r>
            <a:r>
              <a:rPr lang="en-US" altLang="zh-TW" sz="2800" b="0" dirty="0" smtClean="0">
                <a:solidFill>
                  <a:srgbClr val="FF0000"/>
                </a:solidFill>
              </a:rPr>
              <a:t>﹕</a:t>
            </a:r>
            <a:r>
              <a:rPr lang="zh-TW" altLang="en-US" sz="2800" b="0" dirty="0" smtClean="0"/>
              <a:t>暴露途徑</a:t>
            </a:r>
            <a:r>
              <a:rPr lang="zh-TW" altLang="en-US" sz="2800" b="0" dirty="0"/>
              <a:t>、症狀、急毒性、慢毒性或長期</a:t>
            </a:r>
            <a:r>
              <a:rPr lang="zh-TW" altLang="en-US" sz="2800" b="0" dirty="0" smtClean="0"/>
              <a:t>毒性</a:t>
            </a:r>
            <a:endParaRPr lang="zh-TW" altLang="en-US" sz="2800" b="0" dirty="0"/>
          </a:p>
        </p:txBody>
      </p:sp>
      <p:sp>
        <p:nvSpPr>
          <p:cNvPr id="4" name="文字方塊 3"/>
          <p:cNvSpPr txBox="1"/>
          <p:nvPr/>
        </p:nvSpPr>
        <p:spPr>
          <a:xfrm>
            <a:off x="4860032" y="5661248"/>
            <a:ext cx="360040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dirty="0" smtClean="0"/>
              <a:t>危害</a:t>
            </a:r>
            <a:r>
              <a:rPr lang="zh-TW" altLang="en-US" dirty="0"/>
              <a:t>性化學品標示及通識規則</a:t>
            </a:r>
            <a:endParaRPr lang="zh-TW" altLang="en-US" sz="1800" dirty="0"/>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18</a:t>
            </a:fld>
            <a:endParaRPr lang="zh-TW" altLang="en-US" dirty="0"/>
          </a:p>
        </p:txBody>
      </p:sp>
    </p:spTree>
    <p:extLst>
      <p:ext uri="{BB962C8B-B14F-4D97-AF65-F5344CB8AC3E}">
        <p14:creationId xmlns:p14="http://schemas.microsoft.com/office/powerpoint/2010/main" val="696549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567" y="1181296"/>
            <a:ext cx="8003233" cy="4641379"/>
          </a:xfrm>
        </p:spPr>
        <p:txBody>
          <a:bodyPr/>
          <a:lstStyle/>
          <a:p>
            <a:r>
              <a:rPr lang="zh-TW" altLang="en-US" sz="2800" b="0" dirty="0">
                <a:solidFill>
                  <a:srgbClr val="FF0000"/>
                </a:solidFill>
              </a:rPr>
              <a:t>生態資料：</a:t>
            </a:r>
            <a:r>
              <a:rPr lang="zh-TW" altLang="en-US" sz="2800" b="0" dirty="0"/>
              <a:t>生態毒性、持久性及降解性、生物蓄積性、土壤中之流動性、其他不良</a:t>
            </a:r>
            <a:r>
              <a:rPr lang="zh-TW" altLang="en-US" sz="2800" b="0" dirty="0" smtClean="0"/>
              <a:t>效應</a:t>
            </a:r>
            <a:endParaRPr lang="en-US" altLang="zh-TW" sz="2800" b="0" dirty="0" smtClean="0"/>
          </a:p>
          <a:p>
            <a:r>
              <a:rPr lang="zh-TW" altLang="en-US" sz="2800" b="0" dirty="0" smtClean="0">
                <a:solidFill>
                  <a:srgbClr val="FF0000"/>
                </a:solidFill>
              </a:rPr>
              <a:t>廢棄</a:t>
            </a:r>
            <a:r>
              <a:rPr lang="zh-TW" altLang="en-US" sz="2800" b="0" dirty="0">
                <a:solidFill>
                  <a:srgbClr val="FF0000"/>
                </a:solidFill>
              </a:rPr>
              <a:t>處置</a:t>
            </a:r>
            <a:r>
              <a:rPr lang="zh-TW" altLang="en-US" sz="2800" b="0" dirty="0" smtClean="0">
                <a:solidFill>
                  <a:srgbClr val="FF0000"/>
                </a:solidFill>
              </a:rPr>
              <a:t>方法</a:t>
            </a:r>
            <a:r>
              <a:rPr lang="en-US" altLang="zh-TW" sz="2800" b="0" dirty="0" smtClean="0">
                <a:solidFill>
                  <a:srgbClr val="FF0000"/>
                </a:solidFill>
              </a:rPr>
              <a:t>:</a:t>
            </a:r>
            <a:r>
              <a:rPr lang="zh-TW" altLang="en-US" sz="2800" b="0" dirty="0"/>
              <a:t>廢棄處置方法</a:t>
            </a:r>
            <a:r>
              <a:rPr lang="zh-TW" altLang="en-US" sz="2800" b="0" dirty="0" smtClean="0"/>
              <a:t>。</a:t>
            </a:r>
            <a:endParaRPr lang="en-US" altLang="zh-TW" sz="2800" b="0" dirty="0" smtClean="0"/>
          </a:p>
          <a:p>
            <a:r>
              <a:rPr lang="zh-TW" altLang="en-US" sz="2800" b="0" dirty="0" smtClean="0">
                <a:solidFill>
                  <a:srgbClr val="FF0000"/>
                </a:solidFill>
              </a:rPr>
              <a:t>運送</a:t>
            </a:r>
            <a:r>
              <a:rPr lang="zh-TW" altLang="en-US" sz="2800" b="0" dirty="0">
                <a:solidFill>
                  <a:srgbClr val="FF0000"/>
                </a:solidFill>
              </a:rPr>
              <a:t>資料</a:t>
            </a:r>
            <a:r>
              <a:rPr lang="zh-TW" altLang="en-US" sz="2800" b="0" dirty="0" smtClean="0">
                <a:solidFill>
                  <a:srgbClr val="FF0000"/>
                </a:solidFill>
              </a:rPr>
              <a:t>：</a:t>
            </a:r>
            <a:r>
              <a:rPr lang="zh-TW" altLang="en-US" sz="2800" b="0" dirty="0" smtClean="0"/>
              <a:t>國際</a:t>
            </a:r>
            <a:r>
              <a:rPr lang="zh-TW" altLang="en-US" sz="2800" b="0" dirty="0"/>
              <a:t>運送規定、聯合國編號、國內運送規定、特殊運送方法及</a:t>
            </a:r>
            <a:r>
              <a:rPr lang="zh-TW" altLang="en-US" sz="2800" b="0" dirty="0" smtClean="0"/>
              <a:t>注意事項</a:t>
            </a:r>
            <a:endParaRPr lang="en-US" altLang="zh-TW" sz="2800" b="0" dirty="0" smtClean="0"/>
          </a:p>
          <a:p>
            <a:r>
              <a:rPr lang="zh-TW" altLang="en-US" sz="2800" b="0" dirty="0">
                <a:solidFill>
                  <a:srgbClr val="FF0000"/>
                </a:solidFill>
              </a:rPr>
              <a:t>法規資料</a:t>
            </a:r>
            <a:r>
              <a:rPr lang="zh-TW" altLang="en-US" sz="2800" b="0" dirty="0" smtClean="0">
                <a:solidFill>
                  <a:srgbClr val="FF0000"/>
                </a:solidFill>
              </a:rPr>
              <a:t>：</a:t>
            </a:r>
            <a:r>
              <a:rPr lang="zh-TW" altLang="en-US" sz="2800" b="0" dirty="0" smtClean="0"/>
              <a:t>適用法規</a:t>
            </a:r>
            <a:endParaRPr lang="en-US" altLang="zh-TW" sz="2800" b="0" dirty="0" smtClean="0"/>
          </a:p>
          <a:p>
            <a:r>
              <a:rPr lang="zh-TW" altLang="en-US" sz="2800" b="0" dirty="0" smtClean="0">
                <a:solidFill>
                  <a:srgbClr val="FF0000"/>
                </a:solidFill>
              </a:rPr>
              <a:t>其他</a:t>
            </a:r>
            <a:r>
              <a:rPr lang="zh-TW" altLang="en-US" sz="2800" b="0" dirty="0">
                <a:solidFill>
                  <a:srgbClr val="FF0000"/>
                </a:solidFill>
              </a:rPr>
              <a:t>資料</a:t>
            </a:r>
            <a:r>
              <a:rPr lang="zh-TW" altLang="en-US" sz="2800" b="0" dirty="0" smtClean="0">
                <a:solidFill>
                  <a:srgbClr val="FF0000"/>
                </a:solidFill>
              </a:rPr>
              <a:t>：</a:t>
            </a:r>
            <a:r>
              <a:rPr lang="zh-TW" altLang="en-US" sz="2800" b="0" dirty="0" smtClean="0"/>
              <a:t>參考</a:t>
            </a:r>
            <a:r>
              <a:rPr lang="zh-TW" altLang="en-US" sz="2800" b="0" dirty="0"/>
              <a:t>文獻、製表單位、製表人、製表日期</a:t>
            </a:r>
          </a:p>
          <a:p>
            <a:endParaRPr lang="zh-TW" altLang="en-US" sz="2800" b="0" dirty="0"/>
          </a:p>
          <a:p>
            <a:endParaRPr lang="en-US" altLang="zh-TW" sz="2800" b="0" dirty="0" smtClean="0"/>
          </a:p>
          <a:p>
            <a:endParaRPr lang="zh-TW" altLang="en-US" sz="2800" b="0" dirty="0"/>
          </a:p>
          <a:p>
            <a:endParaRPr lang="zh-TW" altLang="en-US" sz="2800" b="0" dirty="0"/>
          </a:p>
          <a:p>
            <a:endParaRPr lang="en-US" altLang="zh-TW" sz="2800" b="0" dirty="0" smtClean="0"/>
          </a:p>
          <a:p>
            <a:endParaRPr lang="zh-TW" altLang="en-US" sz="2800" b="0" dirty="0"/>
          </a:p>
          <a:p>
            <a:endParaRPr lang="zh-TW" altLang="en-US" sz="2800" dirty="0"/>
          </a:p>
        </p:txBody>
      </p:sp>
      <p:sp>
        <p:nvSpPr>
          <p:cNvPr id="4" name="文字方塊 3"/>
          <p:cNvSpPr txBox="1"/>
          <p:nvPr/>
        </p:nvSpPr>
        <p:spPr>
          <a:xfrm>
            <a:off x="4580584" y="5373216"/>
            <a:ext cx="360040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dirty="0" smtClean="0"/>
              <a:t>危害</a:t>
            </a:r>
            <a:r>
              <a:rPr lang="zh-TW" altLang="en-US" dirty="0"/>
              <a:t>性化學品標示及通識規則</a:t>
            </a:r>
            <a:endParaRPr lang="zh-TW" altLang="en-US" sz="1800" dirty="0"/>
          </a:p>
        </p:txBody>
      </p:sp>
      <p:sp>
        <p:nvSpPr>
          <p:cNvPr id="6" name="標題 1"/>
          <p:cNvSpPr>
            <a:spLocks noGrp="1"/>
          </p:cNvSpPr>
          <p:nvPr>
            <p:ph type="title"/>
          </p:nvPr>
        </p:nvSpPr>
        <p:spPr>
          <a:xfrm>
            <a:off x="971600" y="-18256"/>
            <a:ext cx="7715200" cy="1143000"/>
          </a:xfrm>
        </p:spPr>
        <p:txBody>
          <a:bodyPr/>
          <a:lstStyle/>
          <a:p>
            <a:r>
              <a:rPr lang="zh-TW" altLang="en-US" dirty="0" smtClean="0"/>
              <a:t>安全資料表內容</a:t>
            </a:r>
            <a:r>
              <a:rPr lang="en-US" altLang="zh-TW" dirty="0" smtClean="0"/>
              <a:t>(4)</a:t>
            </a:r>
            <a:endParaRPr lang="zh-TW" altLang="en-US" dirty="0"/>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19</a:t>
            </a:fld>
            <a:endParaRPr lang="zh-TW" altLang="en-US" dirty="0"/>
          </a:p>
        </p:txBody>
      </p:sp>
    </p:spTree>
    <p:extLst>
      <p:ext uri="{BB962C8B-B14F-4D97-AF65-F5344CB8AC3E}">
        <p14:creationId xmlns:p14="http://schemas.microsoft.com/office/powerpoint/2010/main" val="4231855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691416" y="2348880"/>
            <a:ext cx="7772400" cy="1470025"/>
          </a:xfrm>
        </p:spPr>
        <p:txBody>
          <a:bodyPr/>
          <a:lstStyle/>
          <a:p>
            <a:pPr marL="0" indent="0" algn="l"/>
            <a:r>
              <a:rPr lang="zh-TW" altLang="en-US" sz="2400" dirty="0"/>
              <a:t>本教材中所有投影片內容</a:t>
            </a:r>
            <a:r>
              <a:rPr lang="en-US" altLang="zh-TW" sz="2400" dirty="0"/>
              <a:t>(</a:t>
            </a:r>
            <a:r>
              <a:rPr lang="zh-TW" altLang="en-US" sz="2400" dirty="0"/>
              <a:t>含文字檔及圖檔</a:t>
            </a:r>
            <a:r>
              <a:rPr lang="en-US" altLang="zh-TW" sz="2400" dirty="0"/>
              <a:t>)</a:t>
            </a:r>
            <a:r>
              <a:rPr lang="zh-TW" altLang="en-US" sz="2400" dirty="0"/>
              <a:t>著作權皆屬於本部所有</a:t>
            </a:r>
            <a:r>
              <a:rPr lang="zh-TW" altLang="en-US" sz="2400" dirty="0" smtClean="0"/>
              <a:t>。</a:t>
            </a:r>
            <a:r>
              <a:rPr lang="en-US" altLang="zh-TW" sz="2400" dirty="0" smtClean="0"/>
              <a:t/>
            </a:r>
            <a:br>
              <a:rPr lang="en-US" altLang="zh-TW" sz="2400" dirty="0" smtClean="0"/>
            </a:br>
            <a:r>
              <a:rPr lang="en-US" altLang="zh-TW" sz="2400" dirty="0"/>
              <a:t/>
            </a:r>
            <a:br>
              <a:rPr lang="en-US" altLang="zh-TW" sz="2400" dirty="0"/>
            </a:br>
            <a:r>
              <a:rPr lang="zh-TW" altLang="en-US" sz="2400" dirty="0"/>
              <a:t>一、種子</a:t>
            </a:r>
            <a:r>
              <a:rPr lang="zh-TW" altLang="en-US" sz="2400" dirty="0" smtClean="0"/>
              <a:t>師資：對</a:t>
            </a:r>
            <a:r>
              <a:rPr lang="zh-TW" altLang="en-US" sz="2400" dirty="0"/>
              <a:t>任一單張投影片之教材須完整擷取進行授課，不得將任一單張投影片內容任意進行修改及編輯。</a:t>
            </a:r>
            <a:r>
              <a:rPr lang="en-US" altLang="zh-TW" sz="2400" dirty="0"/>
              <a:t/>
            </a:r>
            <a:br>
              <a:rPr lang="en-US" altLang="zh-TW" sz="2400" dirty="0"/>
            </a:br>
            <a:r>
              <a:rPr lang="en-US" altLang="zh-TW" sz="2400" dirty="0" smtClean="0"/>
              <a:t/>
            </a:r>
            <a:br>
              <a:rPr lang="en-US" altLang="zh-TW" sz="2400" dirty="0" smtClean="0"/>
            </a:br>
            <a:r>
              <a:rPr lang="zh-TW" altLang="en-US" sz="2400" dirty="0" smtClean="0"/>
              <a:t>二</a:t>
            </a:r>
            <a:r>
              <a:rPr lang="zh-TW" altLang="en-US" sz="2400" dirty="0"/>
              <a:t>、作為一般授課</a:t>
            </a:r>
            <a:r>
              <a:rPr lang="zh-TW" altLang="en-US" sz="2400" dirty="0" smtClean="0"/>
              <a:t>使用之</a:t>
            </a:r>
            <a:r>
              <a:rPr lang="zh-TW" altLang="en-US" sz="2400" dirty="0"/>
              <a:t>參考</a:t>
            </a:r>
            <a:r>
              <a:rPr lang="zh-TW" altLang="en-US" sz="2400" dirty="0" smtClean="0"/>
              <a:t>資料時需</a:t>
            </a:r>
            <a:r>
              <a:rPr lang="zh-TW" altLang="en-US" sz="2400" dirty="0"/>
              <a:t>標註引用出處。</a:t>
            </a:r>
          </a:p>
        </p:txBody>
      </p:sp>
      <p:sp>
        <p:nvSpPr>
          <p:cNvPr id="3" name="內容版面配置區 2"/>
          <p:cNvSpPr>
            <a:spLocks noGrp="1"/>
          </p:cNvSpPr>
          <p:nvPr>
            <p:ph type="subTitle" idx="1"/>
          </p:nvPr>
        </p:nvSpPr>
        <p:spPr/>
        <p:txBody>
          <a:bodyPr>
            <a:normAutofit/>
          </a:bodyPr>
          <a:lstStyle/>
          <a:p>
            <a:pPr marL="0" indent="0">
              <a:buNone/>
            </a:pPr>
            <a:r>
              <a:rPr lang="en-US" altLang="zh-TW" dirty="0"/>
              <a:t/>
            </a:r>
            <a:br>
              <a:rPr lang="en-US" altLang="zh-TW" dirty="0"/>
            </a:br>
            <a:endParaRPr lang="zh-TW" altLang="en-US" dirty="0"/>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2</a:t>
            </a:fld>
            <a:endParaRPr lang="zh-TW" altLang="en-US" dirty="0"/>
          </a:p>
        </p:txBody>
      </p:sp>
      <p:sp>
        <p:nvSpPr>
          <p:cNvPr id="6" name="矩形 5"/>
          <p:cNvSpPr/>
          <p:nvPr/>
        </p:nvSpPr>
        <p:spPr>
          <a:xfrm>
            <a:off x="2843808" y="764704"/>
            <a:ext cx="3467616" cy="584775"/>
          </a:xfrm>
          <a:prstGeom prst="rect">
            <a:avLst/>
          </a:prstGeom>
        </p:spPr>
        <p:txBody>
          <a:bodyPr wrap="none">
            <a:spAutoFit/>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教材使用注意事項</a:t>
            </a:r>
          </a:p>
        </p:txBody>
      </p:sp>
    </p:spTree>
    <p:extLst>
      <p:ext uri="{BB962C8B-B14F-4D97-AF65-F5344CB8AC3E}">
        <p14:creationId xmlns:p14="http://schemas.microsoft.com/office/powerpoint/2010/main" val="23996341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8824" y="2574032"/>
            <a:ext cx="8229600" cy="1143000"/>
          </a:xfrm>
        </p:spPr>
        <p:txBody>
          <a:bodyPr/>
          <a:lstStyle/>
          <a:p>
            <a:pPr indent="631825" eaLnBrk="1" hangingPunct="1">
              <a:lnSpc>
                <a:spcPct val="125000"/>
              </a:lnSpc>
            </a:pPr>
            <a:r>
              <a:rPr lang="zh-TW" altLang="en-US" dirty="0" smtClean="0"/>
              <a:t>貳、化學性危害的認知</a:t>
            </a: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20</a:t>
            </a:fld>
            <a:endParaRPr lang="zh-TW" altLang="en-US" dirty="0"/>
          </a:p>
        </p:txBody>
      </p:sp>
    </p:spTree>
    <p:extLst>
      <p:ext uri="{BB962C8B-B14F-4D97-AF65-F5344CB8AC3E}">
        <p14:creationId xmlns:p14="http://schemas.microsoft.com/office/powerpoint/2010/main" val="1452176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zh-TW" altLang="en-US" smtClean="0"/>
              <a:t>化學品的潛在危害與危害效應</a:t>
            </a:r>
            <a:endParaRPr lang="en-US" altLang="zh-TW" dirty="0"/>
          </a:p>
        </p:txBody>
      </p:sp>
      <p:sp>
        <p:nvSpPr>
          <p:cNvPr id="121859" name="Rectangle 3"/>
          <p:cNvSpPr>
            <a:spLocks noGrp="1" noChangeArrowheads="1"/>
          </p:cNvSpPr>
          <p:nvPr>
            <p:ph type="body" idx="1"/>
          </p:nvPr>
        </p:nvSpPr>
        <p:spPr>
          <a:xfrm>
            <a:off x="457200" y="1340768"/>
            <a:ext cx="8229600" cy="4805363"/>
          </a:xfrm>
        </p:spPr>
        <p:txBody>
          <a:bodyPr/>
          <a:lstStyle/>
          <a:p>
            <a:pPr marL="0" indent="0">
              <a:buNone/>
            </a:pPr>
            <a:r>
              <a:rPr lang="zh-TW" altLang="en-US" dirty="0" smtClean="0"/>
              <a:t>化學品具有「潛在危害」，並不表示接觸後一定會造成危害效應，而是</a:t>
            </a:r>
            <a:r>
              <a:rPr lang="zh-TW" altLang="en-US" dirty="0" smtClean="0">
                <a:solidFill>
                  <a:srgbClr val="FF0000"/>
                </a:solidFill>
              </a:rPr>
              <a:t>具有造成危害的可能性</a:t>
            </a:r>
            <a:endParaRPr lang="en-US" altLang="zh-TW" dirty="0" smtClean="0">
              <a:solidFill>
                <a:srgbClr val="FF0000"/>
              </a:solidFill>
            </a:endParaRPr>
          </a:p>
          <a:p>
            <a:r>
              <a:rPr lang="zh-TW" altLang="en-US" dirty="0" smtClean="0"/>
              <a:t>危害性化學品可能導致嚴重危害如爆炸、火災、中毒等，但並不表示這個物質一定會發生危害</a:t>
            </a:r>
            <a:endParaRPr lang="en-US" altLang="zh-TW" dirty="0" smtClean="0"/>
          </a:p>
          <a:p>
            <a:r>
              <a:rPr lang="zh-TW" altLang="en-US" dirty="0" smtClean="0"/>
              <a:t>了解潛在危害及發生原因後，若能善加管理、正確操作與使用危害物質，將有助於避免或降低危害發生的機會</a:t>
            </a:r>
            <a:endParaRPr lang="en-US" altLang="zh-TW" dirty="0" smtClean="0"/>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21</a:t>
            </a:fld>
            <a:endParaRPr lang="zh-TW" altLang="en-US" dirty="0"/>
          </a:p>
        </p:txBody>
      </p:sp>
    </p:spTree>
    <p:extLst>
      <p:ext uri="{BB962C8B-B14F-4D97-AF65-F5344CB8AC3E}">
        <p14:creationId xmlns:p14="http://schemas.microsoft.com/office/powerpoint/2010/main" val="4062198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zh-TW" altLang="en-US" smtClean="0"/>
              <a:t>化學品的健康危害</a:t>
            </a:r>
            <a:endParaRPr lang="zh-TW" altLang="en-US" dirty="0"/>
          </a:p>
        </p:txBody>
      </p:sp>
      <p:sp>
        <p:nvSpPr>
          <p:cNvPr id="11267" name="Rectangle 3"/>
          <p:cNvSpPr>
            <a:spLocks noGrp="1" noChangeArrowheads="1"/>
          </p:cNvSpPr>
          <p:nvPr>
            <p:ph type="body" idx="1"/>
          </p:nvPr>
        </p:nvSpPr>
        <p:spPr>
          <a:xfrm>
            <a:off x="457200" y="1398293"/>
            <a:ext cx="8363272" cy="4525963"/>
          </a:xfrm>
        </p:spPr>
        <p:txBody>
          <a:bodyPr>
            <a:normAutofit lnSpcReduction="10000"/>
          </a:bodyPr>
          <a:lstStyle/>
          <a:p>
            <a:r>
              <a:rPr lang="zh-TW" altLang="en-US" dirty="0" smtClean="0"/>
              <a:t>化學品或代謝產物可能干擾身體的正常運作機能，造成健康危害</a:t>
            </a:r>
            <a:endParaRPr lang="en-US" altLang="zh-TW" dirty="0" smtClean="0"/>
          </a:p>
          <a:p>
            <a:r>
              <a:rPr lang="zh-TW" altLang="en-US" dirty="0" smtClean="0"/>
              <a:t>按照暴露與危害發生的間隔時間長短，可分為急性效應與慢性效應</a:t>
            </a:r>
            <a:endParaRPr lang="en-US" altLang="zh-TW" dirty="0" smtClean="0"/>
          </a:p>
          <a:p>
            <a:pPr lvl="1"/>
            <a:r>
              <a:rPr lang="zh-TW" altLang="en-US" dirty="0" smtClean="0"/>
              <a:t>急性效應時間較短，慢性效應發生時間較長</a:t>
            </a:r>
            <a:endParaRPr lang="en-US" altLang="zh-TW" dirty="0" smtClean="0"/>
          </a:p>
          <a:p>
            <a:pPr lvl="1"/>
            <a:r>
              <a:rPr lang="zh-TW" altLang="en-US" dirty="0" smtClean="0"/>
              <a:t>危害效應可能十分明顯</a:t>
            </a:r>
            <a:r>
              <a:rPr lang="en-US" altLang="zh-TW" dirty="0" smtClean="0"/>
              <a:t>(</a:t>
            </a:r>
            <a:r>
              <a:rPr lang="zh-TW" altLang="en-US" dirty="0" smtClean="0"/>
              <a:t>噁心、嘔吐、神經麻痺、呼吸困難</a:t>
            </a:r>
            <a:r>
              <a:rPr lang="en-US" altLang="zh-TW" dirty="0" smtClean="0"/>
              <a:t>)</a:t>
            </a:r>
            <a:r>
              <a:rPr lang="zh-TW" altLang="en-US" dirty="0" smtClean="0"/>
              <a:t>，也可能</a:t>
            </a:r>
            <a:r>
              <a:rPr lang="zh-TW" altLang="en-US" dirty="0"/>
              <a:t>不易立即察覺</a:t>
            </a:r>
            <a:r>
              <a:rPr lang="en-US" altLang="zh-TW" dirty="0" smtClean="0"/>
              <a:t>(</a:t>
            </a:r>
            <a:r>
              <a:rPr lang="zh-TW" altLang="en-US" dirty="0" smtClean="0"/>
              <a:t>生理機能退化、組織增生、腫瘤</a:t>
            </a:r>
            <a:r>
              <a:rPr lang="en-US" altLang="zh-TW" dirty="0" smtClean="0"/>
              <a:t>)</a:t>
            </a:r>
          </a:p>
          <a:p>
            <a:pPr lvl="1"/>
            <a:r>
              <a:rPr lang="zh-TW" altLang="en-US" dirty="0" smtClean="0"/>
              <a:t>各種物質的危害特性不同，有時也互相影響</a:t>
            </a:r>
            <a:endParaRPr lang="zh-TW" altLang="en-US" dirty="0"/>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22</a:t>
            </a:fld>
            <a:endParaRPr lang="zh-TW" altLang="en-US" dirty="0"/>
          </a:p>
        </p:txBody>
      </p:sp>
    </p:spTree>
    <p:extLst>
      <p:ext uri="{BB962C8B-B14F-4D97-AF65-F5344CB8AC3E}">
        <p14:creationId xmlns:p14="http://schemas.microsoft.com/office/powerpoint/2010/main" val="22110635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p:txBody>
          <a:bodyPr/>
          <a:lstStyle/>
          <a:p>
            <a:r>
              <a:rPr lang="zh-TW" altLang="en-US" dirty="0"/>
              <a:t>化學性危害的基本概念</a:t>
            </a:r>
          </a:p>
        </p:txBody>
      </p:sp>
      <p:pic>
        <p:nvPicPr>
          <p:cNvPr id="467972" name="Picture 4" descr="PE02002_"/>
          <p:cNvPicPr>
            <a:picLocks noChangeAspect="1" noChangeArrowheads="1"/>
          </p:cNvPicPr>
          <p:nvPr/>
        </p:nvPicPr>
        <p:blipFill>
          <a:blip r:embed="rId3" cstate="print"/>
          <a:srcRect/>
          <a:stretch>
            <a:fillRect/>
          </a:stretch>
        </p:blipFill>
        <p:spPr bwMode="auto">
          <a:xfrm>
            <a:off x="6823075" y="4495800"/>
            <a:ext cx="2320925" cy="2362200"/>
          </a:xfrm>
          <a:prstGeom prst="rect">
            <a:avLst/>
          </a:prstGeom>
          <a:noFill/>
        </p:spPr>
      </p:pic>
      <p:pic>
        <p:nvPicPr>
          <p:cNvPr id="467973" name="Picture 5" descr="HM00361_"/>
          <p:cNvPicPr>
            <a:picLocks noChangeAspect="1" noChangeArrowheads="1"/>
          </p:cNvPicPr>
          <p:nvPr/>
        </p:nvPicPr>
        <p:blipFill>
          <a:blip r:embed="rId4" cstate="print"/>
          <a:srcRect/>
          <a:stretch>
            <a:fillRect/>
          </a:stretch>
        </p:blipFill>
        <p:spPr bwMode="auto">
          <a:xfrm>
            <a:off x="304800" y="2590800"/>
            <a:ext cx="2895600" cy="2613025"/>
          </a:xfrm>
          <a:prstGeom prst="rect">
            <a:avLst/>
          </a:prstGeom>
          <a:noFill/>
        </p:spPr>
      </p:pic>
      <p:cxnSp>
        <p:nvCxnSpPr>
          <p:cNvPr id="467974" name="AutoShape 6"/>
          <p:cNvCxnSpPr>
            <a:cxnSpLocks noChangeShapeType="1"/>
          </p:cNvCxnSpPr>
          <p:nvPr/>
        </p:nvCxnSpPr>
        <p:spPr bwMode="auto">
          <a:xfrm>
            <a:off x="3200400" y="3897313"/>
            <a:ext cx="3657600" cy="2122487"/>
          </a:xfrm>
          <a:prstGeom prst="curvedConnector3">
            <a:avLst>
              <a:gd name="adj1" fmla="val 50000"/>
            </a:avLst>
          </a:prstGeom>
          <a:noFill/>
          <a:ln w="15875">
            <a:solidFill>
              <a:schemeClr val="tx1"/>
            </a:solidFill>
            <a:round/>
            <a:headEnd/>
            <a:tailEnd type="triangle" w="med" len="med"/>
          </a:ln>
          <a:effectLst/>
        </p:spPr>
      </p:cxnSp>
      <p:sp>
        <p:nvSpPr>
          <p:cNvPr id="467975" name="Text Box 7"/>
          <p:cNvSpPr txBox="1">
            <a:spLocks noChangeArrowheads="1"/>
          </p:cNvSpPr>
          <p:nvPr/>
        </p:nvSpPr>
        <p:spPr bwMode="auto">
          <a:xfrm>
            <a:off x="517525" y="5529263"/>
            <a:ext cx="2012950" cy="457200"/>
          </a:xfrm>
          <a:prstGeom prst="rect">
            <a:avLst/>
          </a:prstGeom>
          <a:noFill/>
          <a:ln w="9525">
            <a:noFill/>
            <a:miter lim="800000"/>
            <a:headEnd/>
            <a:tailEnd/>
          </a:ln>
          <a:effectLst/>
        </p:spPr>
        <p:txBody>
          <a:bodyPr wrap="none">
            <a:spAutoFit/>
          </a:bodyPr>
          <a:lstStyle/>
          <a:p>
            <a:pPr>
              <a:spcBef>
                <a:spcPct val="0"/>
              </a:spcBef>
              <a:buClrTx/>
              <a:buSzTx/>
              <a:buFontTx/>
              <a:buNone/>
            </a:pPr>
            <a:r>
              <a:rPr lang="zh-TW" altLang="en-US" sz="2400">
                <a:solidFill>
                  <a:schemeClr val="tx1"/>
                </a:solidFill>
                <a:latin typeface="標楷體" panose="03000509000000000000" pitchFamily="65" charset="-120"/>
                <a:ea typeface="標楷體" panose="03000509000000000000" pitchFamily="65" charset="-120"/>
              </a:rPr>
              <a:t>化學物發生源</a:t>
            </a:r>
          </a:p>
        </p:txBody>
      </p:sp>
      <p:sp>
        <p:nvSpPr>
          <p:cNvPr id="467976" name="Text Box 8"/>
          <p:cNvSpPr txBox="1">
            <a:spLocks noChangeArrowheads="1"/>
          </p:cNvSpPr>
          <p:nvPr/>
        </p:nvSpPr>
        <p:spPr bwMode="auto">
          <a:xfrm>
            <a:off x="5072102" y="2781300"/>
            <a:ext cx="553998" cy="2246769"/>
          </a:xfrm>
          <a:prstGeom prst="rect">
            <a:avLst/>
          </a:prstGeom>
          <a:noFill/>
          <a:ln w="9525">
            <a:noFill/>
            <a:miter lim="800000"/>
            <a:headEnd/>
            <a:tailEnd/>
          </a:ln>
          <a:effectLst/>
        </p:spPr>
        <p:txBody>
          <a:bodyPr vert="eaVert" wrap="none">
            <a:spAutoFit/>
          </a:bodyPr>
          <a:lstStyle/>
          <a:p>
            <a:pPr>
              <a:spcBef>
                <a:spcPct val="0"/>
              </a:spcBef>
              <a:buClrTx/>
              <a:buSzTx/>
              <a:buFontTx/>
              <a:buNone/>
            </a:pPr>
            <a:r>
              <a:rPr lang="zh-TW" altLang="en-US" sz="2400">
                <a:solidFill>
                  <a:schemeClr val="tx1"/>
                </a:solidFill>
                <a:latin typeface="標楷體" panose="03000509000000000000" pitchFamily="65" charset="-120"/>
                <a:ea typeface="標楷體" panose="03000509000000000000" pitchFamily="65" charset="-120"/>
              </a:rPr>
              <a:t>化學物傳輸路徑</a:t>
            </a:r>
          </a:p>
        </p:txBody>
      </p:sp>
      <p:sp>
        <p:nvSpPr>
          <p:cNvPr id="467977" name="Text Box 9"/>
          <p:cNvSpPr txBox="1">
            <a:spLocks noChangeArrowheads="1"/>
          </p:cNvSpPr>
          <p:nvPr/>
        </p:nvSpPr>
        <p:spPr bwMode="auto">
          <a:xfrm>
            <a:off x="6732588" y="3860800"/>
            <a:ext cx="2012950" cy="457200"/>
          </a:xfrm>
          <a:prstGeom prst="rect">
            <a:avLst/>
          </a:prstGeom>
          <a:noFill/>
          <a:ln w="9525">
            <a:noFill/>
            <a:miter lim="800000"/>
            <a:headEnd/>
            <a:tailEnd/>
          </a:ln>
          <a:effectLst/>
        </p:spPr>
        <p:txBody>
          <a:bodyPr wrap="none">
            <a:spAutoFit/>
          </a:bodyPr>
          <a:lstStyle/>
          <a:p>
            <a:pPr>
              <a:spcBef>
                <a:spcPct val="0"/>
              </a:spcBef>
              <a:buClrTx/>
              <a:buSzTx/>
              <a:buFontTx/>
              <a:buNone/>
            </a:pPr>
            <a:r>
              <a:rPr lang="zh-TW" altLang="en-US" sz="2400">
                <a:solidFill>
                  <a:schemeClr val="tx1"/>
                </a:solidFill>
                <a:latin typeface="標楷體" panose="03000509000000000000" pitchFamily="65" charset="-120"/>
                <a:ea typeface="標楷體" panose="03000509000000000000" pitchFamily="65" charset="-120"/>
              </a:rPr>
              <a:t>化學物接受者</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latin typeface="標楷體" panose="03000509000000000000" pitchFamily="65" charset="-120"/>
              </a:rPr>
              <a:pPr/>
              <a:t>23</a:t>
            </a:fld>
            <a:endParaRPr lang="zh-TW" altLang="en-US" dirty="0">
              <a:latin typeface="標楷體" panose="03000509000000000000" pitchFamily="65" charset="-120"/>
            </a:endParaRPr>
          </a:p>
        </p:txBody>
      </p:sp>
    </p:spTree>
    <p:extLst>
      <p:ext uri="{BB962C8B-B14F-4D97-AF65-F5344CB8AC3E}">
        <p14:creationId xmlns:p14="http://schemas.microsoft.com/office/powerpoint/2010/main" val="12384142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化學物質與人體接觸之途徑</a:t>
            </a:r>
            <a:endParaRPr lang="zh-TW" altLang="en-US" dirty="0"/>
          </a:p>
        </p:txBody>
      </p:sp>
      <p:sp>
        <p:nvSpPr>
          <p:cNvPr id="3" name="內容版面配置區 2"/>
          <p:cNvSpPr>
            <a:spLocks noGrp="1"/>
          </p:cNvSpPr>
          <p:nvPr>
            <p:ph idx="1"/>
          </p:nvPr>
        </p:nvSpPr>
        <p:spPr/>
        <p:txBody>
          <a:bodyPr/>
          <a:lstStyle/>
          <a:p>
            <a:r>
              <a:rPr lang="zh-TW" altLang="en-US" dirty="0" smtClean="0">
                <a:solidFill>
                  <a:srgbClr val="FF0000"/>
                </a:solidFill>
              </a:rPr>
              <a:t>吸入</a:t>
            </a:r>
            <a:r>
              <a:rPr lang="en-US" altLang="zh-TW" dirty="0" smtClean="0">
                <a:solidFill>
                  <a:srgbClr val="FF0000"/>
                </a:solidFill>
              </a:rPr>
              <a:t>:</a:t>
            </a:r>
            <a:r>
              <a:rPr lang="zh-TW" altLang="en-US" b="0" dirty="0"/>
              <a:t>化學物質可以氣體、液體、微粒的</a:t>
            </a:r>
            <a:r>
              <a:rPr lang="zh-TW" altLang="en-US" b="0" dirty="0" smtClean="0"/>
              <a:t>形式透過呼吸道進入人體。</a:t>
            </a:r>
            <a:endParaRPr lang="en-US" altLang="zh-TW" b="0" dirty="0" smtClean="0"/>
          </a:p>
          <a:p>
            <a:r>
              <a:rPr lang="zh-TW" altLang="en-US" dirty="0">
                <a:solidFill>
                  <a:srgbClr val="FF0000"/>
                </a:solidFill>
              </a:rPr>
              <a:t>由</a:t>
            </a:r>
            <a:r>
              <a:rPr lang="zh-TW" altLang="en-US" dirty="0" smtClean="0">
                <a:solidFill>
                  <a:srgbClr val="FF0000"/>
                </a:solidFill>
              </a:rPr>
              <a:t>口食入</a:t>
            </a:r>
            <a:r>
              <a:rPr lang="en-US" altLang="zh-TW" dirty="0" smtClean="0">
                <a:solidFill>
                  <a:srgbClr val="FF0000"/>
                </a:solidFill>
              </a:rPr>
              <a:t>:</a:t>
            </a:r>
            <a:r>
              <a:rPr lang="zh-TW" altLang="en-US" b="0" dirty="0" smtClean="0"/>
              <a:t>可能為誤食，或是以食品添加物方式進入人體。</a:t>
            </a:r>
            <a:endParaRPr lang="en-US" altLang="zh-TW" b="0" dirty="0" smtClean="0"/>
          </a:p>
          <a:p>
            <a:r>
              <a:rPr lang="zh-TW" altLang="en-US" dirty="0" smtClean="0">
                <a:solidFill>
                  <a:srgbClr val="FF0000"/>
                </a:solidFill>
              </a:rPr>
              <a:t>皮膚接觸</a:t>
            </a:r>
            <a:r>
              <a:rPr lang="en-US" altLang="zh-TW" dirty="0" smtClean="0">
                <a:solidFill>
                  <a:srgbClr val="FF0000"/>
                </a:solidFill>
              </a:rPr>
              <a:t>:</a:t>
            </a:r>
            <a:r>
              <a:rPr lang="zh-TW" altLang="en-US" b="0" dirty="0" smtClean="0"/>
              <a:t>部分化學物質可直接對皮膚造成傷害，或穿透皮膚進入人體造成傷害。</a:t>
            </a:r>
            <a:endParaRPr lang="en-US" altLang="zh-TW" b="0" dirty="0" smtClean="0"/>
          </a:p>
          <a:p>
            <a:r>
              <a:rPr lang="zh-TW" altLang="en-US" dirty="0" smtClean="0">
                <a:solidFill>
                  <a:srgbClr val="FF0000"/>
                </a:solidFill>
              </a:rPr>
              <a:t>其他</a:t>
            </a:r>
            <a:r>
              <a:rPr lang="en-US" altLang="zh-TW" dirty="0" smtClean="0">
                <a:solidFill>
                  <a:srgbClr val="FF0000"/>
                </a:solidFill>
              </a:rPr>
              <a:t>(</a:t>
            </a:r>
            <a:r>
              <a:rPr lang="zh-TW" altLang="en-US" dirty="0" smtClean="0">
                <a:solidFill>
                  <a:srgbClr val="FF0000"/>
                </a:solidFill>
              </a:rPr>
              <a:t>如靜脈注射</a:t>
            </a:r>
            <a:r>
              <a:rPr lang="en-US" altLang="zh-TW" dirty="0" smtClean="0">
                <a:solidFill>
                  <a:srgbClr val="FF0000"/>
                </a:solidFill>
              </a:rPr>
              <a:t>)</a:t>
            </a:r>
            <a:endParaRPr lang="zh-TW" altLang="en-US" dirty="0">
              <a:solidFill>
                <a:srgbClr val="FF0000"/>
              </a:solidFill>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24</a:t>
            </a:fld>
            <a:endParaRPr lang="zh-TW" altLang="en-US" dirty="0"/>
          </a:p>
        </p:txBody>
      </p:sp>
    </p:spTree>
    <p:extLst>
      <p:ext uri="{BB962C8B-B14F-4D97-AF65-F5344CB8AC3E}">
        <p14:creationId xmlns:p14="http://schemas.microsoft.com/office/powerpoint/2010/main" val="3534947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Times New Roman" panose="02020603050405020304" pitchFamily="18" charset="0"/>
                <a:cs typeface="Times New Roman" panose="02020603050405020304" pitchFamily="18" charset="0"/>
              </a:rPr>
              <a:t>SDS</a:t>
            </a:r>
            <a:r>
              <a:rPr lang="zh-TW" altLang="en-US" dirty="0" smtClean="0">
                <a:latin typeface="Times New Roman" panose="02020603050405020304" pitchFamily="18" charset="0"/>
                <a:cs typeface="Times New Roman" panose="02020603050405020304" pitchFamily="18" charset="0"/>
              </a:rPr>
              <a:t>的製作</a:t>
            </a:r>
            <a:endParaRPr lang="zh-TW" altLang="en-US" dirty="0"/>
          </a:p>
        </p:txBody>
      </p:sp>
      <p:sp>
        <p:nvSpPr>
          <p:cNvPr id="3" name="內容版面配置區 2"/>
          <p:cNvSpPr>
            <a:spLocks noGrp="1"/>
          </p:cNvSpPr>
          <p:nvPr>
            <p:ph idx="1"/>
          </p:nvPr>
        </p:nvSpPr>
        <p:spPr>
          <a:xfrm>
            <a:off x="457200" y="1412776"/>
            <a:ext cx="8363272" cy="5447645"/>
          </a:xfrm>
        </p:spPr>
        <p:txBody>
          <a:bodyPr/>
          <a:lstStyle/>
          <a:p>
            <a:r>
              <a:rPr lang="zh-TW" altLang="en-US" sz="2800" dirty="0"/>
              <a:t>依</a:t>
            </a:r>
            <a:r>
              <a:rPr lang="zh-TW" altLang="en-US" sz="2800" u="sng" dirty="0">
                <a:solidFill>
                  <a:srgbClr val="FF0000"/>
                </a:solidFill>
              </a:rPr>
              <a:t>危害性化學品標示及通識</a:t>
            </a:r>
            <a:r>
              <a:rPr lang="zh-TW" altLang="en-US" sz="2800" u="sng" dirty="0" smtClean="0">
                <a:solidFill>
                  <a:srgbClr val="FF0000"/>
                </a:solidFill>
              </a:rPr>
              <a:t>規則</a:t>
            </a:r>
            <a:r>
              <a:rPr lang="zh-TW" altLang="en-US" sz="2800" dirty="0" smtClean="0"/>
              <a:t>辦理</a:t>
            </a:r>
            <a:endParaRPr lang="en-US" altLang="zh-TW" sz="2800" u="sng" dirty="0" smtClean="0"/>
          </a:p>
          <a:p>
            <a:pPr lvl="1"/>
            <a:r>
              <a:rPr lang="zh-TW" altLang="en-US" sz="2600" dirty="0" smtClean="0">
                <a:solidFill>
                  <a:srgbClr val="FF0000"/>
                </a:solidFill>
              </a:rPr>
              <a:t>雇主</a:t>
            </a:r>
            <a:r>
              <a:rPr lang="zh-TW" altLang="en-US" sz="2600" dirty="0" smtClean="0"/>
              <a:t>對含有危害物質之物品，應準備安全資料表</a:t>
            </a:r>
            <a:endParaRPr lang="en-US" altLang="zh-TW" sz="2600" dirty="0" smtClean="0"/>
          </a:p>
          <a:p>
            <a:pPr lvl="1"/>
            <a:r>
              <a:rPr lang="zh-TW" altLang="en-US" sz="2600" dirty="0" smtClean="0"/>
              <a:t>安全資料表應置於工作場所中</a:t>
            </a:r>
            <a:r>
              <a:rPr lang="zh-TW" altLang="en-US" sz="2600" dirty="0" smtClean="0">
                <a:solidFill>
                  <a:srgbClr val="FF0000"/>
                </a:solidFill>
              </a:rPr>
              <a:t>易取得之處</a:t>
            </a:r>
            <a:endParaRPr lang="en-US" altLang="zh-TW" sz="2600" dirty="0" smtClean="0">
              <a:solidFill>
                <a:srgbClr val="FF0000"/>
              </a:solidFill>
            </a:endParaRPr>
          </a:p>
          <a:p>
            <a:pPr lvl="1"/>
            <a:r>
              <a:rPr lang="zh-TW" altLang="en-US" sz="2800" dirty="0" smtClean="0"/>
              <a:t>製造商或供應商對前條之物品為含有二種以上危害物質之混合物時，應依其</a:t>
            </a:r>
            <a:r>
              <a:rPr lang="zh-TW" altLang="en-US" sz="2800" dirty="0" smtClean="0">
                <a:solidFill>
                  <a:srgbClr val="FF0000"/>
                </a:solidFill>
              </a:rPr>
              <a:t>混合後之健康及物理危害性，製作一份安全資料表</a:t>
            </a:r>
            <a:endParaRPr lang="en-US" altLang="zh-TW" sz="2800" dirty="0" smtClean="0">
              <a:solidFill>
                <a:srgbClr val="FF0000"/>
              </a:solidFill>
            </a:endParaRPr>
          </a:p>
          <a:p>
            <a:endParaRPr lang="zh-TW" altLang="en-US" sz="2800" dirty="0" smtClean="0"/>
          </a:p>
          <a:p>
            <a:endParaRPr lang="en-US" altLang="zh-TW" sz="2800" dirty="0" smtClean="0"/>
          </a:p>
          <a:p>
            <a:endParaRPr lang="zh-TW" altLang="en-US" sz="2800" dirty="0" smtClean="0"/>
          </a:p>
          <a:p>
            <a:endParaRPr lang="zh-TW" altLang="en-US" sz="2800" dirty="0" smtClean="0"/>
          </a:p>
          <a:p>
            <a:endParaRPr lang="zh-TW" altLang="en-US" sz="2800" dirty="0"/>
          </a:p>
        </p:txBody>
      </p:sp>
      <p:sp>
        <p:nvSpPr>
          <p:cNvPr id="4" name="文字方塊 3"/>
          <p:cNvSpPr txBox="1"/>
          <p:nvPr/>
        </p:nvSpPr>
        <p:spPr>
          <a:xfrm>
            <a:off x="611560" y="5589240"/>
            <a:ext cx="3168352"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dirty="0"/>
              <a:t>危害性化學品標示及通識</a:t>
            </a:r>
            <a:r>
              <a:rPr lang="zh-TW" altLang="en-US" dirty="0" smtClean="0"/>
              <a:t>規則</a:t>
            </a:r>
            <a:endParaRPr lang="zh-TW" altLang="en-US" dirty="0"/>
          </a:p>
        </p:txBody>
      </p:sp>
      <p:sp>
        <p:nvSpPr>
          <p:cNvPr id="6" name="投影片編號版面配置區 5"/>
          <p:cNvSpPr>
            <a:spLocks noGrp="1"/>
          </p:cNvSpPr>
          <p:nvPr>
            <p:ph type="sldNum" sz="quarter" idx="12"/>
          </p:nvPr>
        </p:nvSpPr>
        <p:spPr/>
        <p:txBody>
          <a:bodyPr/>
          <a:lstStyle/>
          <a:p>
            <a:fld id="{A36E6B7E-3405-4ABC-8F0A-11CAAA034E4E}" type="slidenum">
              <a:rPr lang="zh-TW" altLang="en-US" smtClean="0"/>
              <a:pPr/>
              <a:t>25</a:t>
            </a:fld>
            <a:endParaRPr lang="zh-TW" altLang="en-US" dirty="0"/>
          </a:p>
        </p:txBody>
      </p:sp>
    </p:spTree>
    <p:extLst>
      <p:ext uri="{BB962C8B-B14F-4D97-AF65-F5344CB8AC3E}">
        <p14:creationId xmlns:p14="http://schemas.microsoft.com/office/powerpoint/2010/main" val="34349683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危害性化學品認定方式</a:t>
            </a:r>
            <a:endParaRPr lang="zh-TW" altLang="en-US" dirty="0"/>
          </a:p>
        </p:txBody>
      </p:sp>
      <p:sp>
        <p:nvSpPr>
          <p:cNvPr id="3" name="內容版面配置區 2"/>
          <p:cNvSpPr>
            <a:spLocks noGrp="1"/>
          </p:cNvSpPr>
          <p:nvPr>
            <p:ph idx="1"/>
          </p:nvPr>
        </p:nvSpPr>
        <p:spPr>
          <a:xfrm>
            <a:off x="457200" y="1600200"/>
            <a:ext cx="8229600" cy="4277072"/>
          </a:xfrm>
        </p:spPr>
        <p:txBody>
          <a:bodyPr/>
          <a:lstStyle/>
          <a:p>
            <a:r>
              <a:rPr lang="zh-TW" altLang="en-US" sz="2800" b="0" dirty="0"/>
              <a:t>危害物質主要成分濃度</a:t>
            </a:r>
            <a:r>
              <a:rPr lang="zh-TW" altLang="en-US" sz="2800" b="0" dirty="0">
                <a:solidFill>
                  <a:srgbClr val="FF0000"/>
                </a:solidFill>
              </a:rPr>
              <a:t>重量百分比在</a:t>
            </a:r>
            <a:r>
              <a:rPr lang="zh-TW" altLang="en-US" sz="2800" b="0" dirty="0" smtClean="0">
                <a:solidFill>
                  <a:srgbClr val="FF0000"/>
                </a:solidFill>
              </a:rPr>
              <a:t>百分之一</a:t>
            </a:r>
            <a:r>
              <a:rPr lang="zh-TW" altLang="en-US" sz="2800" b="0" dirty="0">
                <a:solidFill>
                  <a:srgbClr val="FF0000"/>
                </a:solidFill>
              </a:rPr>
              <a:t>以上者</a:t>
            </a:r>
            <a:r>
              <a:rPr lang="zh-TW" altLang="en-US" sz="2800" b="0" dirty="0"/>
              <a:t>，應列出其化學</a:t>
            </a:r>
            <a:r>
              <a:rPr lang="zh-TW" altLang="en-US" sz="2800" b="0" dirty="0" smtClean="0"/>
              <a:t>名稱</a:t>
            </a:r>
            <a:endParaRPr lang="en-US" altLang="zh-TW" sz="2800" b="0" dirty="0" smtClean="0"/>
          </a:p>
          <a:p>
            <a:r>
              <a:rPr lang="zh-TW" altLang="en-US" sz="2800" b="0" dirty="0" smtClean="0"/>
              <a:t>危害特性</a:t>
            </a:r>
            <a:r>
              <a:rPr lang="zh-TW" altLang="en-US" sz="2800" b="0" dirty="0"/>
              <a:t>之</a:t>
            </a:r>
            <a:r>
              <a:rPr lang="zh-TW" altLang="en-US" sz="2800" b="0" dirty="0" smtClean="0"/>
              <a:t>判定方式</a:t>
            </a:r>
            <a:endParaRPr lang="en-US" altLang="zh-TW" sz="2800" b="0" dirty="0"/>
          </a:p>
          <a:p>
            <a:pPr marL="901700" lvl="1" indent="-444500"/>
            <a:r>
              <a:rPr lang="zh-TW" altLang="en-US" sz="2600" b="0" dirty="0" smtClean="0"/>
              <a:t>混合物</a:t>
            </a:r>
            <a:r>
              <a:rPr lang="zh-TW" altLang="en-US" sz="2600" b="0" dirty="0"/>
              <a:t>已作整體測試者，依整體測試</a:t>
            </a:r>
            <a:r>
              <a:rPr lang="zh-TW" altLang="en-US" sz="2600" b="0" dirty="0" smtClean="0"/>
              <a:t>結果</a:t>
            </a:r>
            <a:endParaRPr lang="en-US" altLang="zh-TW" sz="2600" b="0" dirty="0" smtClean="0"/>
          </a:p>
          <a:p>
            <a:pPr marL="901700" lvl="1" indent="-444500">
              <a:tabLst>
                <a:tab pos="985838" algn="l"/>
              </a:tabLst>
            </a:pPr>
            <a:r>
              <a:rPr lang="zh-TW" altLang="en-US" sz="2800" b="0" dirty="0" smtClean="0"/>
              <a:t>未</a:t>
            </a:r>
            <a:r>
              <a:rPr lang="zh-TW" altLang="en-US" sz="2800" b="0" dirty="0"/>
              <a:t>作整體測試者，其健康危害性，除具有</a:t>
            </a:r>
            <a:r>
              <a:rPr lang="zh-TW" altLang="en-US" sz="2800" b="0" dirty="0" smtClean="0"/>
              <a:t>科</a:t>
            </a:r>
            <a:r>
              <a:rPr lang="zh-TW" altLang="en-US" sz="2800" b="0" dirty="0"/>
              <a:t>	學</a:t>
            </a:r>
            <a:r>
              <a:rPr lang="zh-TW" altLang="en-US" sz="2800" b="0" dirty="0" smtClean="0"/>
              <a:t>資料</a:t>
            </a:r>
            <a:r>
              <a:rPr lang="zh-TW" altLang="en-US" sz="2800" b="0" dirty="0"/>
              <a:t>佐證外，視同具有各該成分之健康</a:t>
            </a:r>
            <a:r>
              <a:rPr lang="zh-TW" altLang="en-US" sz="2800" b="0" dirty="0" smtClean="0"/>
              <a:t>危害性</a:t>
            </a:r>
            <a:endParaRPr lang="en-US" altLang="zh-TW" sz="2800" b="0" dirty="0" smtClean="0"/>
          </a:p>
          <a:p>
            <a:pPr marL="901700" lvl="1" indent="-444500">
              <a:tabLst>
                <a:tab pos="985838" algn="l"/>
              </a:tabLst>
            </a:pPr>
            <a:r>
              <a:rPr lang="zh-TW" altLang="en-US" sz="2800" b="0" dirty="0" smtClean="0"/>
              <a:t>對於</a:t>
            </a:r>
            <a:r>
              <a:rPr lang="zh-TW" altLang="en-US" sz="2800" b="0" dirty="0"/>
              <a:t>燃燒、爆炸及反應性等物理</a:t>
            </a:r>
            <a:r>
              <a:rPr lang="zh-TW" altLang="en-US" sz="2800" b="0" dirty="0" smtClean="0"/>
              <a:t>危害性</a:t>
            </a:r>
            <a:r>
              <a:rPr lang="zh-TW" altLang="en-US" sz="2800" b="0" dirty="0"/>
              <a:t>應使用有</a:t>
            </a:r>
            <a:r>
              <a:rPr lang="zh-TW" altLang="en-US" sz="2800" b="0" dirty="0" smtClean="0"/>
              <a:t>科學</a:t>
            </a:r>
            <a:r>
              <a:rPr lang="zh-TW" altLang="en-US" sz="2800" b="0" dirty="0"/>
              <a:t>根據之資料，評估其物理</a:t>
            </a:r>
            <a:r>
              <a:rPr lang="zh-TW" altLang="en-US" sz="2800" b="0" dirty="0" smtClean="0"/>
              <a:t>危害</a:t>
            </a:r>
            <a:r>
              <a:rPr lang="zh-TW" altLang="en-US" sz="2800" b="0" dirty="0"/>
              <a:t>性</a:t>
            </a:r>
          </a:p>
          <a:p>
            <a:pPr marL="0" indent="0">
              <a:buNone/>
            </a:pPr>
            <a:endParaRPr lang="zh-TW" altLang="en-US" b="0" dirty="0" smtClean="0"/>
          </a:p>
          <a:p>
            <a:endParaRPr lang="zh-TW" altLang="en-US" dirty="0"/>
          </a:p>
        </p:txBody>
      </p:sp>
      <p:sp>
        <p:nvSpPr>
          <p:cNvPr id="6" name="文字方塊 5"/>
          <p:cNvSpPr txBox="1"/>
          <p:nvPr/>
        </p:nvSpPr>
        <p:spPr>
          <a:xfrm>
            <a:off x="611560" y="6130926"/>
            <a:ext cx="3168352"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dirty="0"/>
              <a:t>危害性化學品標示及通識</a:t>
            </a:r>
            <a:r>
              <a:rPr lang="zh-TW" altLang="en-US" dirty="0" smtClean="0"/>
              <a:t>規則</a:t>
            </a:r>
            <a:endParaRPr lang="zh-TW" altLang="en-US" dirty="0"/>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26</a:t>
            </a:fld>
            <a:endParaRPr lang="zh-TW" altLang="en-US" dirty="0"/>
          </a:p>
        </p:txBody>
      </p:sp>
    </p:spTree>
    <p:extLst>
      <p:ext uri="{BB962C8B-B14F-4D97-AF65-F5344CB8AC3E}">
        <p14:creationId xmlns:p14="http://schemas.microsoft.com/office/powerpoint/2010/main" val="19577176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b="0" dirty="0"/>
              <a:t>混合物屬同一種類之物品，其</a:t>
            </a:r>
            <a:r>
              <a:rPr lang="zh-TW" altLang="en-US" b="0" dirty="0">
                <a:solidFill>
                  <a:srgbClr val="FF0000"/>
                </a:solidFill>
              </a:rPr>
              <a:t>濃度</a:t>
            </a:r>
            <a:r>
              <a:rPr lang="zh-TW" altLang="en-US" b="0" dirty="0" smtClean="0">
                <a:solidFill>
                  <a:srgbClr val="FF0000"/>
                </a:solidFill>
              </a:rPr>
              <a:t>不同而</a:t>
            </a:r>
            <a:r>
              <a:rPr lang="zh-TW" altLang="en-US" b="0" dirty="0">
                <a:solidFill>
                  <a:srgbClr val="FF0000"/>
                </a:solidFill>
              </a:rPr>
              <a:t>主要成分、用途及危害性相同時</a:t>
            </a:r>
            <a:r>
              <a:rPr lang="zh-TW" altLang="en-US" b="0" dirty="0"/>
              <a:t>，</a:t>
            </a:r>
            <a:r>
              <a:rPr lang="zh-TW" altLang="en-US" b="0" dirty="0" smtClean="0"/>
              <a:t>得使用</a:t>
            </a:r>
            <a:r>
              <a:rPr lang="zh-TW" altLang="en-US" b="0" dirty="0"/>
              <a:t>同一</a:t>
            </a:r>
            <a:r>
              <a:rPr lang="zh-TW" altLang="en-US" b="0" dirty="0" smtClean="0"/>
              <a:t>份安全</a:t>
            </a:r>
            <a:r>
              <a:rPr lang="zh-TW" altLang="en-US" b="0" dirty="0"/>
              <a:t>資料表，但應</a:t>
            </a:r>
            <a:r>
              <a:rPr lang="zh-TW" altLang="en-US" b="0" dirty="0" smtClean="0"/>
              <a:t>註明不同</a:t>
            </a:r>
            <a:r>
              <a:rPr lang="zh-TW" altLang="en-US" b="0" dirty="0"/>
              <a:t>物品</a:t>
            </a:r>
            <a:r>
              <a:rPr lang="zh-TW" altLang="en-US" b="0" dirty="0" smtClean="0"/>
              <a:t>名稱</a:t>
            </a:r>
            <a:endParaRPr lang="en-US" altLang="zh-TW" b="0" dirty="0" smtClean="0"/>
          </a:p>
          <a:p>
            <a:r>
              <a:rPr lang="zh-TW" altLang="en-US" b="0" dirty="0"/>
              <a:t>至少每三</a:t>
            </a:r>
            <a:r>
              <a:rPr lang="zh-TW" altLang="en-US" b="0" dirty="0" smtClean="0"/>
              <a:t>年檢討安全</a:t>
            </a:r>
            <a:r>
              <a:rPr lang="zh-TW" altLang="en-US" b="0" dirty="0"/>
              <a:t>資料表內容</a:t>
            </a:r>
            <a:r>
              <a:rPr lang="zh-TW" altLang="en-US" b="0" dirty="0" smtClean="0"/>
              <a:t>之正確性</a:t>
            </a:r>
            <a:r>
              <a:rPr lang="zh-TW" altLang="en-US" b="0" dirty="0"/>
              <a:t>，並</a:t>
            </a:r>
            <a:r>
              <a:rPr lang="zh-TW" altLang="en-US" b="0" dirty="0" smtClean="0"/>
              <a:t>予以更新</a:t>
            </a:r>
            <a:endParaRPr lang="en-US" altLang="zh-TW" b="0" dirty="0" smtClean="0"/>
          </a:p>
          <a:p>
            <a:endParaRPr lang="en-US" altLang="zh-TW" b="0" dirty="0" smtClean="0"/>
          </a:p>
          <a:p>
            <a:endParaRPr lang="zh-TW" altLang="en-US" dirty="0"/>
          </a:p>
          <a:p>
            <a:endParaRPr lang="zh-TW" altLang="en-US" dirty="0"/>
          </a:p>
        </p:txBody>
      </p:sp>
      <p:sp>
        <p:nvSpPr>
          <p:cNvPr id="6" name="文字方塊 5"/>
          <p:cNvSpPr txBox="1"/>
          <p:nvPr/>
        </p:nvSpPr>
        <p:spPr>
          <a:xfrm>
            <a:off x="611560" y="5661248"/>
            <a:ext cx="3168352"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dirty="0"/>
              <a:t>危害性化學品標示及通識</a:t>
            </a:r>
            <a:r>
              <a:rPr lang="zh-TW" altLang="en-US" dirty="0" smtClean="0"/>
              <a:t>規則</a:t>
            </a:r>
            <a:endParaRPr lang="zh-TW" altLang="en-US" dirty="0"/>
          </a:p>
        </p:txBody>
      </p:sp>
      <p:sp>
        <p:nvSpPr>
          <p:cNvPr id="7" name="標題 1"/>
          <p:cNvSpPr>
            <a:spLocks noGrp="1"/>
          </p:cNvSpPr>
          <p:nvPr>
            <p:ph type="title"/>
          </p:nvPr>
        </p:nvSpPr>
        <p:spPr/>
        <p:txBody>
          <a:bodyPr/>
          <a:lstStyle/>
          <a:p>
            <a:r>
              <a:rPr lang="zh-TW" altLang="en-US" dirty="0" smtClean="0"/>
              <a:t>危害性化學品認定方式</a:t>
            </a:r>
            <a:r>
              <a:rPr lang="en-US" altLang="zh-TW" dirty="0" smtClean="0"/>
              <a:t>(2)</a:t>
            </a:r>
            <a:endParaRPr lang="zh-TW" altLang="en-US" dirty="0"/>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27</a:t>
            </a:fld>
            <a:endParaRPr lang="zh-TW" altLang="en-US" dirty="0"/>
          </a:p>
        </p:txBody>
      </p:sp>
    </p:spTree>
    <p:extLst>
      <p:ext uri="{BB962C8B-B14F-4D97-AF65-F5344CB8AC3E}">
        <p14:creationId xmlns:p14="http://schemas.microsoft.com/office/powerpoint/2010/main" val="29300084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685800" y="0"/>
            <a:ext cx="7772400" cy="755650"/>
          </a:xfrm>
        </p:spPr>
        <p:txBody>
          <a:bodyPr/>
          <a:lstStyle/>
          <a:p>
            <a:r>
              <a:rPr lang="zh-TW" altLang="en-US" sz="4000" b="1" dirty="0" smtClean="0">
                <a:solidFill>
                  <a:srgbClr val="000099"/>
                </a:solidFill>
                <a:effectLst/>
              </a:rPr>
              <a:t>文明</a:t>
            </a:r>
            <a:r>
              <a:rPr lang="zh-TW" altLang="en-US" sz="4000" b="1" dirty="0">
                <a:solidFill>
                  <a:srgbClr val="000099"/>
                </a:solidFill>
                <a:effectLst/>
              </a:rPr>
              <a:t>生活中的</a:t>
            </a:r>
            <a:r>
              <a:rPr lang="zh-TW" altLang="en-US" sz="4000" b="1" dirty="0" smtClean="0">
                <a:solidFill>
                  <a:srgbClr val="000099"/>
                </a:solidFill>
                <a:effectLst/>
              </a:rPr>
              <a:t>化學品</a:t>
            </a:r>
            <a:endParaRPr lang="zh-TW" altLang="en-US" sz="4000" b="1" dirty="0">
              <a:solidFill>
                <a:srgbClr val="000099"/>
              </a:solidFill>
              <a:effectLst/>
            </a:endParaRPr>
          </a:p>
        </p:txBody>
      </p:sp>
      <p:sp>
        <p:nvSpPr>
          <p:cNvPr id="260101" name="Rectangle 5"/>
          <p:cNvSpPr>
            <a:spLocks noChangeArrowheads="1"/>
          </p:cNvSpPr>
          <p:nvPr/>
        </p:nvSpPr>
        <p:spPr bwMode="auto">
          <a:xfrm>
            <a:off x="36513" y="1017042"/>
            <a:ext cx="2159000" cy="539750"/>
          </a:xfrm>
          <a:prstGeom prst="rect">
            <a:avLst/>
          </a:prstGeom>
          <a:noFill/>
          <a:ln w="9525">
            <a:solidFill>
              <a:schemeClr val="tx1"/>
            </a:solidFill>
            <a:miter lim="800000"/>
            <a:headEnd/>
            <a:tailEnd/>
          </a:ln>
          <a:effectLst/>
        </p:spPr>
        <p:txBody>
          <a:bodyPr anchor="ctr"/>
          <a:lstStyle/>
          <a:p>
            <a:pPr marL="342900" indent="-342900" algn="ctr">
              <a:lnSpc>
                <a:spcPct val="90000"/>
              </a:lnSpc>
              <a:buClr>
                <a:schemeClr val="tx1"/>
              </a:buClr>
              <a:buFont typeface="Wingdings" pitchFamily="2" charset="2"/>
              <a:buNone/>
            </a:pPr>
            <a:r>
              <a:rPr lang="zh-TW" altLang="en-US" dirty="0">
                <a:solidFill>
                  <a:schemeClr val="tx1"/>
                </a:solidFill>
                <a:latin typeface="標楷體" panose="03000509000000000000" pitchFamily="65" charset="-120"/>
                <a:ea typeface="標楷體" panose="03000509000000000000" pitchFamily="65" charset="-120"/>
              </a:rPr>
              <a:t>工作</a:t>
            </a:r>
            <a:r>
              <a:rPr lang="en-US" altLang="zh-TW" dirty="0">
                <a:solidFill>
                  <a:schemeClr val="tx1"/>
                </a:solidFill>
                <a:latin typeface="標楷體" panose="03000509000000000000" pitchFamily="65" charset="-120"/>
                <a:ea typeface="標楷體" panose="03000509000000000000" pitchFamily="65" charset="-120"/>
              </a:rPr>
              <a:t>(</a:t>
            </a:r>
            <a:r>
              <a:rPr lang="zh-TW" altLang="en-US" dirty="0">
                <a:solidFill>
                  <a:schemeClr val="tx1"/>
                </a:solidFill>
                <a:latin typeface="標楷體" panose="03000509000000000000" pitchFamily="65" charset="-120"/>
                <a:ea typeface="標楷體" panose="03000509000000000000" pitchFamily="65" charset="-120"/>
              </a:rPr>
              <a:t>實驗</a:t>
            </a:r>
            <a:r>
              <a:rPr lang="en-US" altLang="zh-TW" dirty="0">
                <a:solidFill>
                  <a:schemeClr val="tx1"/>
                </a:solidFill>
                <a:latin typeface="標楷體" panose="03000509000000000000" pitchFamily="65" charset="-120"/>
                <a:ea typeface="標楷體" panose="03000509000000000000" pitchFamily="65" charset="-120"/>
              </a:rPr>
              <a:t>)</a:t>
            </a:r>
          </a:p>
        </p:txBody>
      </p:sp>
      <p:sp>
        <p:nvSpPr>
          <p:cNvPr id="260104" name="Rectangle 8"/>
          <p:cNvSpPr>
            <a:spLocks noChangeArrowheads="1"/>
          </p:cNvSpPr>
          <p:nvPr/>
        </p:nvSpPr>
        <p:spPr bwMode="auto">
          <a:xfrm>
            <a:off x="6156325" y="1017042"/>
            <a:ext cx="1439863" cy="539750"/>
          </a:xfrm>
          <a:prstGeom prst="rect">
            <a:avLst/>
          </a:prstGeom>
          <a:noFill/>
          <a:ln w="9525">
            <a:solidFill>
              <a:schemeClr val="tx1"/>
            </a:solidFill>
            <a:miter lim="800000"/>
            <a:headEnd/>
            <a:tailEnd/>
          </a:ln>
          <a:effectLst/>
        </p:spPr>
        <p:txBody>
          <a:bodyPr anchor="ctr"/>
          <a:lstStyle/>
          <a:p>
            <a:pPr marL="342900" indent="-342900" algn="ctr">
              <a:lnSpc>
                <a:spcPct val="90000"/>
              </a:lnSpc>
              <a:buClr>
                <a:schemeClr val="tx1"/>
              </a:buClr>
              <a:buFont typeface="Wingdings" pitchFamily="2" charset="2"/>
              <a:buNone/>
            </a:pPr>
            <a:r>
              <a:rPr lang="zh-TW" altLang="en-US">
                <a:solidFill>
                  <a:schemeClr val="tx1"/>
                </a:solidFill>
                <a:latin typeface="標楷體" panose="03000509000000000000" pitchFamily="65" charset="-120"/>
                <a:ea typeface="標楷體" panose="03000509000000000000" pitchFamily="65" charset="-120"/>
              </a:rPr>
              <a:t>食物</a:t>
            </a:r>
          </a:p>
        </p:txBody>
      </p:sp>
      <p:sp>
        <p:nvSpPr>
          <p:cNvPr id="260105" name="Rectangle 9"/>
          <p:cNvSpPr>
            <a:spLocks noChangeArrowheads="1"/>
          </p:cNvSpPr>
          <p:nvPr/>
        </p:nvSpPr>
        <p:spPr bwMode="auto">
          <a:xfrm>
            <a:off x="4572000" y="1017042"/>
            <a:ext cx="1439863" cy="539750"/>
          </a:xfrm>
          <a:prstGeom prst="rect">
            <a:avLst/>
          </a:prstGeom>
          <a:noFill/>
          <a:ln w="9525">
            <a:solidFill>
              <a:schemeClr val="tx1"/>
            </a:solidFill>
            <a:miter lim="800000"/>
            <a:headEnd/>
            <a:tailEnd/>
          </a:ln>
          <a:effectLst/>
        </p:spPr>
        <p:txBody>
          <a:bodyPr anchor="ctr"/>
          <a:lstStyle/>
          <a:p>
            <a:pPr marL="342900" indent="-342900" algn="ctr">
              <a:lnSpc>
                <a:spcPct val="90000"/>
              </a:lnSpc>
              <a:buClr>
                <a:schemeClr val="tx1"/>
              </a:buClr>
              <a:buFont typeface="Wingdings" pitchFamily="2" charset="2"/>
              <a:buNone/>
            </a:pPr>
            <a:r>
              <a:rPr lang="zh-TW" altLang="en-US">
                <a:solidFill>
                  <a:schemeClr val="tx1"/>
                </a:solidFill>
                <a:latin typeface="標楷體" panose="03000509000000000000" pitchFamily="65" charset="-120"/>
                <a:ea typeface="標楷體" panose="03000509000000000000" pitchFamily="65" charset="-120"/>
              </a:rPr>
              <a:t>用品</a:t>
            </a:r>
          </a:p>
        </p:txBody>
      </p:sp>
      <p:sp>
        <p:nvSpPr>
          <p:cNvPr id="260106" name="Rectangle 10"/>
          <p:cNvSpPr>
            <a:spLocks noChangeArrowheads="1"/>
          </p:cNvSpPr>
          <p:nvPr/>
        </p:nvSpPr>
        <p:spPr bwMode="auto">
          <a:xfrm>
            <a:off x="7667625" y="1017042"/>
            <a:ext cx="1439863" cy="539750"/>
          </a:xfrm>
          <a:prstGeom prst="rect">
            <a:avLst/>
          </a:prstGeom>
          <a:noFill/>
          <a:ln w="9525">
            <a:solidFill>
              <a:schemeClr val="tx1"/>
            </a:solidFill>
            <a:miter lim="800000"/>
            <a:headEnd/>
            <a:tailEnd/>
          </a:ln>
          <a:effectLst/>
        </p:spPr>
        <p:txBody>
          <a:bodyPr anchor="ctr"/>
          <a:lstStyle/>
          <a:p>
            <a:pPr marL="342900" indent="-342900" algn="ctr">
              <a:lnSpc>
                <a:spcPct val="90000"/>
              </a:lnSpc>
              <a:buClr>
                <a:schemeClr val="tx1"/>
              </a:buClr>
              <a:buFont typeface="Wingdings" pitchFamily="2" charset="2"/>
              <a:buNone/>
            </a:pPr>
            <a:r>
              <a:rPr lang="zh-TW" altLang="en-US">
                <a:solidFill>
                  <a:schemeClr val="tx1"/>
                </a:solidFill>
                <a:latin typeface="標楷體" panose="03000509000000000000" pitchFamily="65" charset="-120"/>
                <a:ea typeface="標楷體" panose="03000509000000000000" pitchFamily="65" charset="-120"/>
              </a:rPr>
              <a:t>環境</a:t>
            </a:r>
          </a:p>
        </p:txBody>
      </p:sp>
      <p:sp>
        <p:nvSpPr>
          <p:cNvPr id="260107" name="Rectangle 11"/>
          <p:cNvSpPr>
            <a:spLocks noChangeArrowheads="1"/>
          </p:cNvSpPr>
          <p:nvPr/>
        </p:nvSpPr>
        <p:spPr bwMode="auto">
          <a:xfrm>
            <a:off x="2268538" y="1017042"/>
            <a:ext cx="2159000" cy="539750"/>
          </a:xfrm>
          <a:prstGeom prst="rect">
            <a:avLst/>
          </a:prstGeom>
          <a:noFill/>
          <a:ln w="9525">
            <a:solidFill>
              <a:schemeClr val="tx1"/>
            </a:solidFill>
            <a:miter lim="800000"/>
            <a:headEnd/>
            <a:tailEnd/>
          </a:ln>
          <a:effectLst/>
        </p:spPr>
        <p:txBody>
          <a:bodyPr anchor="ctr"/>
          <a:lstStyle/>
          <a:p>
            <a:pPr marL="342900" indent="-342900" algn="ctr">
              <a:lnSpc>
                <a:spcPct val="90000"/>
              </a:lnSpc>
              <a:buClr>
                <a:schemeClr val="tx1"/>
              </a:buClr>
              <a:buFont typeface="Wingdings" pitchFamily="2" charset="2"/>
              <a:buNone/>
            </a:pPr>
            <a:r>
              <a:rPr lang="zh-TW" altLang="en-US">
                <a:solidFill>
                  <a:schemeClr val="tx1"/>
                </a:solidFill>
                <a:latin typeface="標楷體" panose="03000509000000000000" pitchFamily="65" charset="-120"/>
                <a:ea typeface="標楷體" panose="03000509000000000000" pitchFamily="65" charset="-120"/>
              </a:rPr>
              <a:t>工作</a:t>
            </a:r>
            <a:r>
              <a:rPr lang="en-US" altLang="zh-TW">
                <a:solidFill>
                  <a:schemeClr val="tx1"/>
                </a:solidFill>
                <a:latin typeface="標楷體" panose="03000509000000000000" pitchFamily="65" charset="-120"/>
                <a:ea typeface="標楷體" panose="03000509000000000000" pitchFamily="65" charset="-120"/>
              </a:rPr>
              <a:t>(</a:t>
            </a:r>
            <a:r>
              <a:rPr lang="zh-TW" altLang="en-US">
                <a:solidFill>
                  <a:schemeClr val="tx1"/>
                </a:solidFill>
                <a:latin typeface="標楷體" panose="03000509000000000000" pitchFamily="65" charset="-120"/>
                <a:ea typeface="標楷體" panose="03000509000000000000" pitchFamily="65" charset="-120"/>
              </a:rPr>
              <a:t>職業</a:t>
            </a:r>
            <a:r>
              <a:rPr lang="en-US" altLang="zh-TW">
                <a:solidFill>
                  <a:schemeClr val="tx1"/>
                </a:solidFill>
                <a:latin typeface="標楷體" panose="03000509000000000000" pitchFamily="65" charset="-120"/>
                <a:ea typeface="標楷體" panose="03000509000000000000" pitchFamily="65" charset="-120"/>
              </a:rPr>
              <a:t>)</a:t>
            </a:r>
          </a:p>
        </p:txBody>
      </p:sp>
      <p:sp>
        <p:nvSpPr>
          <p:cNvPr id="260115" name="Line 19"/>
          <p:cNvSpPr>
            <a:spLocks noChangeShapeType="1"/>
          </p:cNvSpPr>
          <p:nvPr/>
        </p:nvSpPr>
        <p:spPr bwMode="auto">
          <a:xfrm flipV="1">
            <a:off x="1187450" y="692150"/>
            <a:ext cx="6769100" cy="0"/>
          </a:xfrm>
          <a:prstGeom prst="line">
            <a:avLst/>
          </a:prstGeom>
          <a:noFill/>
          <a:ln w="25400">
            <a:solidFill>
              <a:schemeClr val="tx1"/>
            </a:solidFill>
            <a:round/>
            <a:headEnd/>
            <a:tailEnd/>
          </a:ln>
          <a:effectLst/>
        </p:spPr>
        <p:txBody>
          <a:bodyPr/>
          <a:lstStyle/>
          <a:p>
            <a:endParaRPr lang="zh-TW" altLang="en-US">
              <a:latin typeface="標楷體" panose="03000509000000000000" pitchFamily="65" charset="-120"/>
              <a:ea typeface="標楷體" panose="03000509000000000000" pitchFamily="65" charset="-120"/>
            </a:endParaRPr>
          </a:p>
        </p:txBody>
      </p:sp>
      <p:pic>
        <p:nvPicPr>
          <p:cNvPr id="260122" name="Picture 26" descr="圖6"/>
          <p:cNvPicPr>
            <a:picLocks noGrp="1" noChangeAspect="1" noChangeArrowheads="1"/>
          </p:cNvPicPr>
          <p:nvPr>
            <p:ph sz="half" idx="1"/>
          </p:nvPr>
        </p:nvPicPr>
        <p:blipFill>
          <a:blip r:embed="rId3" cstate="print"/>
          <a:srcRect/>
          <a:stretch>
            <a:fillRect/>
          </a:stretch>
        </p:blipFill>
        <p:spPr>
          <a:xfrm>
            <a:off x="971550" y="1535113"/>
            <a:ext cx="6981825" cy="5322887"/>
          </a:xfrm>
          <a:noFill/>
          <a:ln/>
        </p:spPr>
      </p:pic>
      <p:sp>
        <p:nvSpPr>
          <p:cNvPr id="3" name="投影片編號版面配置區 2"/>
          <p:cNvSpPr>
            <a:spLocks noGrp="1"/>
          </p:cNvSpPr>
          <p:nvPr>
            <p:ph type="sldNum" sz="quarter" idx="12"/>
          </p:nvPr>
        </p:nvSpPr>
        <p:spPr/>
        <p:txBody>
          <a:bodyPr/>
          <a:lstStyle/>
          <a:p>
            <a:fld id="{A36E6B7E-3405-4ABC-8F0A-11CAAA034E4E}" type="slidenum">
              <a:rPr lang="zh-TW" altLang="en-US" smtClean="0">
                <a:latin typeface="標楷體" panose="03000509000000000000" pitchFamily="65" charset="-120"/>
              </a:rPr>
              <a:pPr/>
              <a:t>28</a:t>
            </a:fld>
            <a:endParaRPr lang="zh-TW" altLang="en-US" dirty="0">
              <a:latin typeface="標楷體" panose="03000509000000000000" pitchFamily="65" charset="-120"/>
            </a:endParaRPr>
          </a:p>
        </p:txBody>
      </p:sp>
    </p:spTree>
    <p:extLst>
      <p:ext uri="{BB962C8B-B14F-4D97-AF65-F5344CB8AC3E}">
        <p14:creationId xmlns:p14="http://schemas.microsoft.com/office/powerpoint/2010/main" val="16127363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1115616" y="44450"/>
            <a:ext cx="5183584" cy="1143000"/>
          </a:xfrm>
        </p:spPr>
        <p:txBody>
          <a:bodyPr/>
          <a:lstStyle/>
          <a:p>
            <a:r>
              <a:rPr lang="zh-TW" altLang="en-US" sz="4000" b="1" dirty="0">
                <a:solidFill>
                  <a:schemeClr val="tx1"/>
                </a:solidFill>
                <a:effectLst/>
                <a:latin typeface="新細明體" charset="-120"/>
              </a:rPr>
              <a:t>實驗室常見</a:t>
            </a:r>
            <a:r>
              <a:rPr lang="zh-TW" altLang="en-US" sz="4000" b="1" dirty="0" smtClean="0">
                <a:solidFill>
                  <a:schemeClr val="tx1"/>
                </a:solidFill>
                <a:effectLst/>
                <a:latin typeface="新細明體" charset="-120"/>
              </a:rPr>
              <a:t>的危害化學品</a:t>
            </a:r>
            <a:endParaRPr lang="zh-TW" altLang="en-US" sz="4000" b="1" dirty="0">
              <a:solidFill>
                <a:schemeClr val="tx1"/>
              </a:solidFill>
              <a:effectLst/>
              <a:latin typeface="新細明體" charset="-120"/>
            </a:endParaRPr>
          </a:p>
        </p:txBody>
      </p:sp>
      <p:sp>
        <p:nvSpPr>
          <p:cNvPr id="352259" name="Rectangle 3"/>
          <p:cNvSpPr>
            <a:spLocks noGrp="1" noChangeArrowheads="1"/>
          </p:cNvSpPr>
          <p:nvPr>
            <p:ph type="body" sz="half" idx="1"/>
          </p:nvPr>
        </p:nvSpPr>
        <p:spPr>
          <a:xfrm>
            <a:off x="179388" y="1125538"/>
            <a:ext cx="6048375" cy="4679950"/>
          </a:xfrm>
          <a:noFill/>
          <a:ln/>
        </p:spPr>
        <p:txBody>
          <a:bodyPr/>
          <a:lstStyle/>
          <a:p>
            <a:pPr>
              <a:lnSpc>
                <a:spcPct val="120000"/>
              </a:lnSpc>
              <a:buFont typeface="Wingdings" pitchFamily="2" charset="2"/>
              <a:buNone/>
            </a:pPr>
            <a:r>
              <a:rPr lang="zh-TW" altLang="en-US" sz="2400" b="1" dirty="0">
                <a:latin typeface="標楷體" panose="03000509000000000000" pitchFamily="65" charset="-120"/>
              </a:rPr>
              <a:t>酸 </a:t>
            </a:r>
            <a:r>
              <a:rPr lang="en-US" altLang="zh-TW" sz="2400" b="1" dirty="0">
                <a:latin typeface="標楷體" panose="03000509000000000000" pitchFamily="65" charset="-120"/>
              </a:rPr>
              <a:t>(</a:t>
            </a:r>
            <a:r>
              <a:rPr lang="en-US" altLang="zh-TW" sz="2400" b="1" dirty="0" err="1">
                <a:latin typeface="標楷體" panose="03000509000000000000" pitchFamily="65" charset="-120"/>
              </a:rPr>
              <a:t>HCl</a:t>
            </a:r>
            <a:r>
              <a:rPr lang="en-US" altLang="zh-TW" sz="2400" b="1" dirty="0">
                <a:latin typeface="標楷體" panose="03000509000000000000" pitchFamily="65" charset="-120"/>
              </a:rPr>
              <a:t>, H</a:t>
            </a:r>
            <a:r>
              <a:rPr lang="en-US" altLang="zh-TW" sz="2400" b="1" baseline="-25000" dirty="0">
                <a:latin typeface="標楷體" panose="03000509000000000000" pitchFamily="65" charset="-120"/>
              </a:rPr>
              <a:t>2</a:t>
            </a:r>
            <a:r>
              <a:rPr lang="en-US" altLang="zh-TW" sz="2400" b="1" dirty="0">
                <a:latin typeface="標楷體" panose="03000509000000000000" pitchFamily="65" charset="-120"/>
              </a:rPr>
              <a:t>SO</a:t>
            </a:r>
            <a:r>
              <a:rPr lang="en-US" altLang="zh-TW" sz="2400" b="1" baseline="-25000" dirty="0">
                <a:latin typeface="標楷體" panose="03000509000000000000" pitchFamily="65" charset="-120"/>
              </a:rPr>
              <a:t>4</a:t>
            </a:r>
            <a:r>
              <a:rPr lang="en-US" altLang="zh-TW" sz="2400" b="1" dirty="0">
                <a:latin typeface="標楷體" panose="03000509000000000000" pitchFamily="65" charset="-120"/>
              </a:rPr>
              <a:t>, HNO</a:t>
            </a:r>
            <a:r>
              <a:rPr lang="en-US" altLang="zh-TW" sz="2400" b="1" baseline="-25000" dirty="0">
                <a:latin typeface="標楷體" panose="03000509000000000000" pitchFamily="65" charset="-120"/>
              </a:rPr>
              <a:t>3</a:t>
            </a:r>
            <a:r>
              <a:rPr lang="en-US" altLang="zh-TW" sz="2400" b="1" dirty="0">
                <a:latin typeface="標楷體" panose="03000509000000000000" pitchFamily="65" charset="-120"/>
              </a:rPr>
              <a:t>, C</a:t>
            </a:r>
            <a:r>
              <a:rPr lang="en-US" altLang="zh-TW" sz="2400" b="1" baseline="-25000" dirty="0">
                <a:latin typeface="標楷體" panose="03000509000000000000" pitchFamily="65" charset="-120"/>
              </a:rPr>
              <a:t>2</a:t>
            </a:r>
            <a:r>
              <a:rPr lang="en-US" altLang="zh-TW" sz="2400" b="1" dirty="0">
                <a:latin typeface="標楷體" panose="03000509000000000000" pitchFamily="65" charset="-120"/>
              </a:rPr>
              <a:t>H</a:t>
            </a:r>
            <a:r>
              <a:rPr lang="en-US" altLang="zh-TW" sz="2400" b="1" baseline="-25000" dirty="0">
                <a:latin typeface="標楷體" panose="03000509000000000000" pitchFamily="65" charset="-120"/>
              </a:rPr>
              <a:t>5</a:t>
            </a:r>
            <a:r>
              <a:rPr lang="en-US" altLang="zh-TW" sz="2400" b="1" dirty="0">
                <a:latin typeface="標楷體" panose="03000509000000000000" pitchFamily="65" charset="-120"/>
              </a:rPr>
              <a:t>COOH)</a:t>
            </a:r>
          </a:p>
          <a:p>
            <a:pPr>
              <a:lnSpc>
                <a:spcPct val="120000"/>
              </a:lnSpc>
              <a:buFont typeface="Wingdings" pitchFamily="2" charset="2"/>
              <a:buNone/>
            </a:pPr>
            <a:r>
              <a:rPr lang="zh-TW" altLang="en-US" sz="2400" b="1" dirty="0">
                <a:latin typeface="標楷體" panose="03000509000000000000" pitchFamily="65" charset="-120"/>
              </a:rPr>
              <a:t>鹼 </a:t>
            </a:r>
            <a:r>
              <a:rPr lang="en-US" altLang="zh-TW" sz="2400" b="1" dirty="0">
                <a:latin typeface="標楷體" panose="03000509000000000000" pitchFamily="65" charset="-120"/>
              </a:rPr>
              <a:t>(</a:t>
            </a:r>
            <a:r>
              <a:rPr lang="en-US" altLang="zh-TW" sz="2400" b="1" dirty="0" err="1">
                <a:latin typeface="標楷體" panose="03000509000000000000" pitchFamily="65" charset="-120"/>
              </a:rPr>
              <a:t>NaOH</a:t>
            </a:r>
            <a:r>
              <a:rPr lang="en-US" altLang="zh-TW" sz="2400" b="1" dirty="0">
                <a:latin typeface="標楷體" panose="03000509000000000000" pitchFamily="65" charset="-120"/>
              </a:rPr>
              <a:t>, Na</a:t>
            </a:r>
            <a:r>
              <a:rPr lang="en-US" altLang="zh-TW" sz="2400" b="1" baseline="-25000" dirty="0">
                <a:latin typeface="標楷體" panose="03000509000000000000" pitchFamily="65" charset="-120"/>
              </a:rPr>
              <a:t>2</a:t>
            </a:r>
            <a:r>
              <a:rPr lang="en-US" altLang="zh-TW" sz="2400" b="1" dirty="0">
                <a:latin typeface="標楷體" panose="03000509000000000000" pitchFamily="65" charset="-120"/>
              </a:rPr>
              <a:t>CO</a:t>
            </a:r>
            <a:r>
              <a:rPr lang="en-US" altLang="zh-TW" sz="2400" b="1" baseline="-25000" dirty="0">
                <a:latin typeface="標楷體" panose="03000509000000000000" pitchFamily="65" charset="-120"/>
              </a:rPr>
              <a:t>3</a:t>
            </a:r>
            <a:r>
              <a:rPr lang="en-US" altLang="zh-TW" sz="2400" b="1" dirty="0">
                <a:latin typeface="標楷體" panose="03000509000000000000" pitchFamily="65" charset="-120"/>
              </a:rPr>
              <a:t>)</a:t>
            </a:r>
          </a:p>
          <a:p>
            <a:pPr>
              <a:lnSpc>
                <a:spcPct val="120000"/>
              </a:lnSpc>
              <a:buFont typeface="Wingdings" pitchFamily="2" charset="2"/>
              <a:buNone/>
            </a:pPr>
            <a:r>
              <a:rPr lang="zh-TW" altLang="en-US" sz="2400" b="1" dirty="0">
                <a:latin typeface="標楷體" panose="03000509000000000000" pitchFamily="65" charset="-120"/>
              </a:rPr>
              <a:t>有機溶劑 </a:t>
            </a:r>
            <a:r>
              <a:rPr lang="en-US" altLang="zh-TW" sz="2400" b="1" dirty="0">
                <a:latin typeface="標楷體" panose="03000509000000000000" pitchFamily="65" charset="-120"/>
              </a:rPr>
              <a:t>(CH</a:t>
            </a:r>
            <a:r>
              <a:rPr lang="en-US" altLang="zh-TW" sz="2400" b="1" baseline="-25000" dirty="0">
                <a:latin typeface="標楷體" panose="03000509000000000000" pitchFamily="65" charset="-120"/>
              </a:rPr>
              <a:t>3</a:t>
            </a:r>
            <a:r>
              <a:rPr lang="en-US" altLang="zh-TW" sz="2400" b="1" dirty="0">
                <a:latin typeface="標楷體" panose="03000509000000000000" pitchFamily="65" charset="-120"/>
              </a:rPr>
              <a:t>OH, CHCl</a:t>
            </a:r>
            <a:r>
              <a:rPr lang="en-US" altLang="zh-TW" sz="2400" b="1" baseline="-25000" dirty="0">
                <a:latin typeface="標楷體" panose="03000509000000000000" pitchFamily="65" charset="-120"/>
              </a:rPr>
              <a:t>3</a:t>
            </a:r>
            <a:r>
              <a:rPr lang="en-US" altLang="zh-TW" sz="2400" b="1" dirty="0">
                <a:latin typeface="標楷體" panose="03000509000000000000" pitchFamily="65" charset="-120"/>
              </a:rPr>
              <a:t>, CCl</a:t>
            </a:r>
            <a:r>
              <a:rPr lang="en-US" altLang="zh-TW" sz="2400" b="1" baseline="-25000" dirty="0">
                <a:latin typeface="標楷體" panose="03000509000000000000" pitchFamily="65" charset="-120"/>
              </a:rPr>
              <a:t>4</a:t>
            </a:r>
            <a:r>
              <a:rPr lang="en-US" altLang="zh-TW" sz="2400" b="1" dirty="0">
                <a:latin typeface="標楷體" panose="03000509000000000000" pitchFamily="65" charset="-120"/>
              </a:rPr>
              <a:t>, </a:t>
            </a:r>
          </a:p>
          <a:p>
            <a:pPr>
              <a:lnSpc>
                <a:spcPct val="120000"/>
              </a:lnSpc>
              <a:buFont typeface="Wingdings" pitchFamily="2" charset="2"/>
              <a:buNone/>
            </a:pPr>
            <a:r>
              <a:rPr lang="en-US" altLang="zh-TW" sz="2400" b="1" dirty="0">
                <a:latin typeface="標楷體" panose="03000509000000000000" pitchFamily="65" charset="-120"/>
              </a:rPr>
              <a:t>                 C</a:t>
            </a:r>
            <a:r>
              <a:rPr lang="en-US" altLang="zh-TW" sz="2400" b="1" baseline="-25000" dirty="0">
                <a:latin typeface="標楷體" panose="03000509000000000000" pitchFamily="65" charset="-120"/>
              </a:rPr>
              <a:t>6</a:t>
            </a:r>
            <a:r>
              <a:rPr lang="en-US" altLang="zh-TW" sz="2400" b="1" dirty="0">
                <a:latin typeface="標楷體" panose="03000509000000000000" pitchFamily="65" charset="-120"/>
              </a:rPr>
              <a:t>H</a:t>
            </a:r>
            <a:r>
              <a:rPr lang="en-US" altLang="zh-TW" sz="2400" b="1" baseline="-25000" dirty="0">
                <a:latin typeface="標楷體" panose="03000509000000000000" pitchFamily="65" charset="-120"/>
              </a:rPr>
              <a:t>12</a:t>
            </a:r>
            <a:r>
              <a:rPr lang="en-US" altLang="zh-TW" sz="2400" b="1" dirty="0">
                <a:latin typeface="標楷體" panose="03000509000000000000" pitchFamily="65" charset="-120"/>
              </a:rPr>
              <a:t>, C</a:t>
            </a:r>
            <a:r>
              <a:rPr lang="en-US" altLang="zh-TW" sz="2400" b="1" baseline="-25000" dirty="0">
                <a:latin typeface="標楷體" panose="03000509000000000000" pitchFamily="65" charset="-120"/>
              </a:rPr>
              <a:t>6</a:t>
            </a:r>
            <a:r>
              <a:rPr lang="en-US" altLang="zh-TW" sz="2400" b="1" dirty="0">
                <a:latin typeface="標楷體" panose="03000509000000000000" pitchFamily="65" charset="-120"/>
              </a:rPr>
              <a:t>H</a:t>
            </a:r>
            <a:r>
              <a:rPr lang="en-US" altLang="zh-TW" sz="2400" b="1" baseline="-25000" dirty="0">
                <a:latin typeface="標楷體" panose="03000509000000000000" pitchFamily="65" charset="-120"/>
              </a:rPr>
              <a:t>10</a:t>
            </a:r>
            <a:r>
              <a:rPr lang="en-US" altLang="zh-TW" sz="2400" b="1" dirty="0">
                <a:latin typeface="標楷體" panose="03000509000000000000" pitchFamily="65" charset="-120"/>
              </a:rPr>
              <a:t>, C</a:t>
            </a:r>
            <a:r>
              <a:rPr lang="en-US" altLang="zh-TW" sz="2400" b="1" baseline="-25000" dirty="0">
                <a:latin typeface="標楷體" panose="03000509000000000000" pitchFamily="65" charset="-120"/>
              </a:rPr>
              <a:t>6</a:t>
            </a:r>
            <a:r>
              <a:rPr lang="en-US" altLang="zh-TW" sz="2400" b="1" dirty="0">
                <a:latin typeface="標楷體" panose="03000509000000000000" pitchFamily="65" charset="-120"/>
              </a:rPr>
              <a:t>H</a:t>
            </a:r>
            <a:r>
              <a:rPr lang="en-US" altLang="zh-TW" sz="2400" b="1" baseline="-25000" dirty="0">
                <a:latin typeface="標楷體" panose="03000509000000000000" pitchFamily="65" charset="-120"/>
              </a:rPr>
              <a:t>6</a:t>
            </a:r>
            <a:r>
              <a:rPr lang="en-US" altLang="zh-TW" sz="2400" b="1" dirty="0">
                <a:latin typeface="標楷體" panose="03000509000000000000" pitchFamily="65" charset="-120"/>
              </a:rPr>
              <a:t>, C</a:t>
            </a:r>
            <a:r>
              <a:rPr lang="en-US" altLang="zh-TW" sz="2400" b="1" baseline="-25000" dirty="0">
                <a:latin typeface="標楷體" panose="03000509000000000000" pitchFamily="65" charset="-120"/>
              </a:rPr>
              <a:t>6</a:t>
            </a:r>
            <a:r>
              <a:rPr lang="en-US" altLang="zh-TW" sz="2400" b="1" dirty="0">
                <a:latin typeface="標楷體" panose="03000509000000000000" pitchFamily="65" charset="-120"/>
              </a:rPr>
              <a:t>H</a:t>
            </a:r>
            <a:r>
              <a:rPr lang="en-US" altLang="zh-TW" sz="2400" b="1" baseline="-25000" dirty="0">
                <a:latin typeface="標楷體" panose="03000509000000000000" pitchFamily="65" charset="-120"/>
              </a:rPr>
              <a:t>5</a:t>
            </a:r>
            <a:r>
              <a:rPr lang="en-US" altLang="zh-TW" sz="2400" b="1" dirty="0">
                <a:latin typeface="標楷體" panose="03000509000000000000" pitchFamily="65" charset="-120"/>
              </a:rPr>
              <a:t>NH</a:t>
            </a:r>
            <a:r>
              <a:rPr lang="en-US" altLang="zh-TW" sz="2400" b="1" baseline="-25000" dirty="0">
                <a:latin typeface="標楷體" panose="03000509000000000000" pitchFamily="65" charset="-120"/>
              </a:rPr>
              <a:t>2</a:t>
            </a:r>
            <a:r>
              <a:rPr lang="en-US" altLang="zh-TW" sz="2400" b="1" dirty="0">
                <a:latin typeface="標楷體" panose="03000509000000000000" pitchFamily="65" charset="-120"/>
              </a:rPr>
              <a:t>)</a:t>
            </a:r>
          </a:p>
          <a:p>
            <a:pPr>
              <a:lnSpc>
                <a:spcPct val="120000"/>
              </a:lnSpc>
              <a:buFont typeface="Wingdings" pitchFamily="2" charset="2"/>
              <a:buNone/>
            </a:pPr>
            <a:r>
              <a:rPr lang="zh-TW" altLang="en-US" sz="2400" b="1" dirty="0">
                <a:latin typeface="標楷體" panose="03000509000000000000" pitchFamily="65" charset="-120"/>
              </a:rPr>
              <a:t>氣體鋼瓶 </a:t>
            </a:r>
            <a:r>
              <a:rPr lang="en-US" altLang="zh-TW" sz="2400" b="1" dirty="0">
                <a:latin typeface="標楷體" panose="03000509000000000000" pitchFamily="65" charset="-120"/>
              </a:rPr>
              <a:t>(H</a:t>
            </a:r>
            <a:r>
              <a:rPr lang="en-US" altLang="zh-TW" sz="2400" b="1" baseline="-25000" dirty="0">
                <a:latin typeface="標楷體" panose="03000509000000000000" pitchFamily="65" charset="-120"/>
              </a:rPr>
              <a:t>2</a:t>
            </a:r>
            <a:r>
              <a:rPr lang="en-US" altLang="zh-TW" sz="2400" b="1" dirty="0">
                <a:latin typeface="標楷體" panose="03000509000000000000" pitchFamily="65" charset="-120"/>
              </a:rPr>
              <a:t>, He, O</a:t>
            </a:r>
            <a:r>
              <a:rPr lang="en-US" altLang="zh-TW" sz="2400" b="1" baseline="-25000" dirty="0">
                <a:latin typeface="標楷體" panose="03000509000000000000" pitchFamily="65" charset="-120"/>
              </a:rPr>
              <a:t>2</a:t>
            </a:r>
            <a:r>
              <a:rPr lang="en-US" altLang="zh-TW" sz="2400" b="1" dirty="0">
                <a:latin typeface="標楷體" panose="03000509000000000000" pitchFamily="65" charset="-120"/>
              </a:rPr>
              <a:t>, C</a:t>
            </a:r>
            <a:r>
              <a:rPr lang="en-US" altLang="zh-TW" sz="2400" b="1" baseline="-25000" dirty="0">
                <a:latin typeface="標楷體" panose="03000509000000000000" pitchFamily="65" charset="-120"/>
              </a:rPr>
              <a:t>2</a:t>
            </a:r>
            <a:r>
              <a:rPr lang="en-US" altLang="zh-TW" sz="2400" b="1" dirty="0">
                <a:latin typeface="標楷體" panose="03000509000000000000" pitchFamily="65" charset="-120"/>
              </a:rPr>
              <a:t>H</a:t>
            </a:r>
            <a:r>
              <a:rPr lang="en-US" altLang="zh-TW" sz="2400" b="1" baseline="-25000" dirty="0">
                <a:latin typeface="標楷體" panose="03000509000000000000" pitchFamily="65" charset="-120"/>
              </a:rPr>
              <a:t>6</a:t>
            </a:r>
            <a:r>
              <a:rPr lang="en-US" altLang="zh-TW" sz="2400" b="1" dirty="0">
                <a:latin typeface="標楷體" panose="03000509000000000000" pitchFamily="65" charset="-120"/>
              </a:rPr>
              <a:t>, </a:t>
            </a:r>
            <a:r>
              <a:rPr lang="en-US" altLang="zh-TW" sz="2400" b="1" dirty="0" err="1">
                <a:latin typeface="標楷體" panose="03000509000000000000" pitchFamily="65" charset="-120"/>
              </a:rPr>
              <a:t>Ar</a:t>
            </a:r>
            <a:r>
              <a:rPr lang="en-US" altLang="zh-TW" sz="2400" b="1" dirty="0">
                <a:latin typeface="標楷體" panose="03000509000000000000" pitchFamily="65" charset="-120"/>
              </a:rPr>
              <a:t>, CO</a:t>
            </a:r>
            <a:r>
              <a:rPr lang="en-US" altLang="zh-TW" sz="2400" b="1" baseline="-25000" dirty="0">
                <a:latin typeface="標楷體" panose="03000509000000000000" pitchFamily="65" charset="-120"/>
              </a:rPr>
              <a:t>2</a:t>
            </a:r>
            <a:r>
              <a:rPr lang="en-US" altLang="zh-TW" sz="2400" b="1" dirty="0">
                <a:latin typeface="標楷體" panose="03000509000000000000" pitchFamily="65" charset="-120"/>
              </a:rPr>
              <a:t>)</a:t>
            </a:r>
          </a:p>
          <a:p>
            <a:pPr>
              <a:lnSpc>
                <a:spcPct val="120000"/>
              </a:lnSpc>
              <a:buFont typeface="Wingdings" pitchFamily="2" charset="2"/>
              <a:buNone/>
            </a:pPr>
            <a:r>
              <a:rPr lang="zh-TW" altLang="en-US" sz="2400" b="1" dirty="0">
                <a:latin typeface="標楷體" panose="03000509000000000000" pitchFamily="65" charset="-120"/>
              </a:rPr>
              <a:t>氧化劑 </a:t>
            </a:r>
            <a:r>
              <a:rPr lang="en-US" altLang="zh-TW" sz="2400" b="1" dirty="0">
                <a:latin typeface="標楷體" panose="03000509000000000000" pitchFamily="65" charset="-120"/>
              </a:rPr>
              <a:t>(KMnO</a:t>
            </a:r>
            <a:r>
              <a:rPr lang="en-US" altLang="zh-TW" sz="2400" b="1" baseline="-25000" dirty="0">
                <a:latin typeface="標楷體" panose="03000509000000000000" pitchFamily="65" charset="-120"/>
              </a:rPr>
              <a:t>4</a:t>
            </a:r>
            <a:r>
              <a:rPr lang="en-US" altLang="zh-TW" sz="2400" b="1" dirty="0">
                <a:latin typeface="標楷體" panose="03000509000000000000" pitchFamily="65" charset="-120"/>
              </a:rPr>
              <a:t>, K</a:t>
            </a:r>
            <a:r>
              <a:rPr lang="en-US" altLang="zh-TW" sz="2400" b="1" baseline="-25000" dirty="0">
                <a:latin typeface="標楷體" panose="03000509000000000000" pitchFamily="65" charset="-120"/>
              </a:rPr>
              <a:t>2</a:t>
            </a:r>
            <a:r>
              <a:rPr lang="en-US" altLang="zh-TW" sz="2400" b="1" dirty="0">
                <a:latin typeface="標楷體" panose="03000509000000000000" pitchFamily="65" charset="-120"/>
              </a:rPr>
              <a:t>Cr</a:t>
            </a:r>
            <a:r>
              <a:rPr lang="en-US" altLang="zh-TW" sz="2400" b="1" baseline="-25000" dirty="0">
                <a:latin typeface="標楷體" panose="03000509000000000000" pitchFamily="65" charset="-120"/>
              </a:rPr>
              <a:t>2</a:t>
            </a:r>
            <a:r>
              <a:rPr lang="en-US" altLang="zh-TW" sz="2400" b="1" dirty="0">
                <a:latin typeface="標楷體" panose="03000509000000000000" pitchFamily="65" charset="-120"/>
              </a:rPr>
              <a:t>O</a:t>
            </a:r>
            <a:r>
              <a:rPr lang="en-US" altLang="zh-TW" sz="2400" b="1" baseline="-25000" dirty="0">
                <a:latin typeface="標楷體" panose="03000509000000000000" pitchFamily="65" charset="-120"/>
              </a:rPr>
              <a:t>7</a:t>
            </a:r>
            <a:r>
              <a:rPr lang="en-US" altLang="zh-TW" sz="2400" b="1" dirty="0">
                <a:latin typeface="標楷體" panose="03000509000000000000" pitchFamily="65" charset="-120"/>
              </a:rPr>
              <a:t>)</a:t>
            </a:r>
          </a:p>
          <a:p>
            <a:pPr>
              <a:lnSpc>
                <a:spcPct val="120000"/>
              </a:lnSpc>
              <a:buFont typeface="Wingdings" pitchFamily="2" charset="2"/>
              <a:buNone/>
            </a:pPr>
            <a:r>
              <a:rPr lang="zh-TW" altLang="en-US" sz="2400" b="1" dirty="0">
                <a:latin typeface="標楷體" panose="03000509000000000000" pitchFamily="65" charset="-120"/>
              </a:rPr>
              <a:t>砷化物 </a:t>
            </a:r>
            <a:r>
              <a:rPr lang="en-US" altLang="zh-TW" sz="2400" b="1" dirty="0">
                <a:latin typeface="標楷體" panose="03000509000000000000" pitchFamily="65" charset="-120"/>
              </a:rPr>
              <a:t>(</a:t>
            </a:r>
            <a:r>
              <a:rPr lang="zh-TW" altLang="en-US" sz="2400" b="1" dirty="0">
                <a:latin typeface="標楷體" panose="03000509000000000000" pitchFamily="65" charset="-120"/>
              </a:rPr>
              <a:t>砷酸鹽</a:t>
            </a:r>
            <a:r>
              <a:rPr lang="en-US" altLang="zh-TW" sz="2400" b="1" dirty="0">
                <a:latin typeface="標楷體" panose="03000509000000000000" pitchFamily="65" charset="-120"/>
              </a:rPr>
              <a:t>)</a:t>
            </a:r>
          </a:p>
          <a:p>
            <a:pPr>
              <a:lnSpc>
                <a:spcPct val="120000"/>
              </a:lnSpc>
              <a:buFont typeface="Wingdings" pitchFamily="2" charset="2"/>
              <a:buNone/>
            </a:pPr>
            <a:r>
              <a:rPr lang="zh-TW" altLang="en-US" sz="2400" b="1" dirty="0">
                <a:latin typeface="標楷體" panose="03000509000000000000" pitchFamily="65" charset="-120"/>
              </a:rPr>
              <a:t>鋁化物 </a:t>
            </a:r>
            <a:r>
              <a:rPr lang="en-US" altLang="zh-TW" sz="2400" b="1" dirty="0">
                <a:latin typeface="標楷體" panose="03000509000000000000" pitchFamily="65" charset="-120"/>
              </a:rPr>
              <a:t>(</a:t>
            </a:r>
            <a:r>
              <a:rPr lang="zh-TW" altLang="en-US" sz="2400" b="1" dirty="0">
                <a:latin typeface="標楷體" panose="03000509000000000000" pitchFamily="65" charset="-120"/>
              </a:rPr>
              <a:t>氫氧化鋁</a:t>
            </a:r>
            <a:r>
              <a:rPr lang="en-US" altLang="zh-TW" sz="2400" b="1" dirty="0">
                <a:latin typeface="標楷體" panose="03000509000000000000" pitchFamily="65" charset="-120"/>
              </a:rPr>
              <a:t>)</a:t>
            </a:r>
          </a:p>
        </p:txBody>
      </p:sp>
      <p:graphicFrame>
        <p:nvGraphicFramePr>
          <p:cNvPr id="352260" name="Object 4"/>
          <p:cNvGraphicFramePr>
            <a:graphicFrameLocks noGrp="1" noChangeAspect="1"/>
          </p:cNvGraphicFramePr>
          <p:nvPr>
            <p:ph sz="quarter" idx="2"/>
          </p:nvPr>
        </p:nvGraphicFramePr>
        <p:xfrm>
          <a:off x="6227763" y="115888"/>
          <a:ext cx="2849562" cy="2132012"/>
        </p:xfrm>
        <a:graphic>
          <a:graphicData uri="http://schemas.openxmlformats.org/presentationml/2006/ole">
            <mc:AlternateContent xmlns:mc="http://schemas.openxmlformats.org/markup-compatibility/2006">
              <mc:Choice xmlns:v="urn:schemas-microsoft-com:vml" Requires="v">
                <p:oleObj spid="_x0000_s1056" name="Photo Editor 影像 " r:id="rId4" imgW="9752381" imgH="7295238" progId="">
                  <p:embed/>
                </p:oleObj>
              </mc:Choice>
              <mc:Fallback>
                <p:oleObj name="Photo Editor 影像 " r:id="rId4" imgW="9752381" imgH="729523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115888"/>
                        <a:ext cx="284956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2262" name="Object 6"/>
          <p:cNvGraphicFramePr>
            <a:graphicFrameLocks noGrp="1" noChangeAspect="1"/>
          </p:cNvGraphicFramePr>
          <p:nvPr>
            <p:ph sz="quarter" idx="3"/>
            <p:extLst>
              <p:ext uri="{D42A27DB-BD31-4B8C-83A1-F6EECF244321}">
                <p14:modId xmlns:p14="http://schemas.microsoft.com/office/powerpoint/2010/main" val="3904792299"/>
              </p:ext>
            </p:extLst>
          </p:nvPr>
        </p:nvGraphicFramePr>
        <p:xfrm>
          <a:off x="5181601" y="4766961"/>
          <a:ext cx="2649537" cy="1989138"/>
        </p:xfrm>
        <a:graphic>
          <a:graphicData uri="http://schemas.openxmlformats.org/presentationml/2006/ole">
            <mc:AlternateContent xmlns:mc="http://schemas.openxmlformats.org/markup-compatibility/2006">
              <mc:Choice xmlns:v="urn:schemas-microsoft-com:vml" Requires="v">
                <p:oleObj spid="_x0000_s1057" name="Photo Editor 影像 " r:id="rId6" imgW="9716856" imgH="7287642" progId="">
                  <p:embed/>
                </p:oleObj>
              </mc:Choice>
              <mc:Fallback>
                <p:oleObj name="Photo Editor 影像 " r:id="rId6" imgW="9716856" imgH="7287642"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1" y="4766961"/>
                        <a:ext cx="2649537" cy="198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2264" name="Object 8"/>
          <p:cNvGraphicFramePr>
            <a:graphicFrameLocks noChangeAspect="1"/>
          </p:cNvGraphicFramePr>
          <p:nvPr/>
        </p:nvGraphicFramePr>
        <p:xfrm>
          <a:off x="6156325" y="2276475"/>
          <a:ext cx="2749550" cy="2062163"/>
        </p:xfrm>
        <a:graphic>
          <a:graphicData uri="http://schemas.openxmlformats.org/presentationml/2006/ole">
            <mc:AlternateContent xmlns:mc="http://schemas.openxmlformats.org/markup-compatibility/2006">
              <mc:Choice xmlns:v="urn:schemas-microsoft-com:vml" Requires="v">
                <p:oleObj spid="_x0000_s1058" name="Photo Editor 影像 " r:id="rId8" imgW="9716856" imgH="7287642" progId="">
                  <p:embed/>
                </p:oleObj>
              </mc:Choice>
              <mc:Fallback>
                <p:oleObj name="Photo Editor 影像 " r:id="rId8" imgW="9716856" imgH="7287642"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6325" y="2276475"/>
                        <a:ext cx="274955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52265" name="Picture 9"/>
          <p:cNvPicPr>
            <a:picLocks noChangeAspect="1" noChangeArrowheads="1"/>
          </p:cNvPicPr>
          <p:nvPr/>
        </p:nvPicPr>
        <p:blipFill>
          <a:blip r:embed="rId10" cstate="print"/>
          <a:srcRect/>
          <a:stretch>
            <a:fillRect/>
          </a:stretch>
        </p:blipFill>
        <p:spPr bwMode="auto">
          <a:xfrm>
            <a:off x="2951164" y="5136849"/>
            <a:ext cx="2159000" cy="1619250"/>
          </a:xfrm>
          <a:prstGeom prst="rect">
            <a:avLst/>
          </a:prstGeom>
          <a:noFill/>
          <a:ln w="9525" algn="ctr">
            <a:noFill/>
            <a:miter lim="800000"/>
            <a:headEnd/>
            <a:tailEnd/>
          </a:ln>
          <a:effectLst/>
        </p:spPr>
      </p:pic>
      <p:pic>
        <p:nvPicPr>
          <p:cNvPr id="352267" name="Picture 11"/>
          <p:cNvPicPr>
            <a:picLocks noChangeAspect="1" noChangeArrowheads="1"/>
          </p:cNvPicPr>
          <p:nvPr/>
        </p:nvPicPr>
        <p:blipFill>
          <a:blip r:embed="rId11" cstate="print"/>
          <a:srcRect/>
          <a:stretch>
            <a:fillRect/>
          </a:stretch>
        </p:blipFill>
        <p:spPr bwMode="auto">
          <a:xfrm>
            <a:off x="34925" y="5165725"/>
            <a:ext cx="1235075" cy="1647825"/>
          </a:xfrm>
          <a:prstGeom prst="rect">
            <a:avLst/>
          </a:prstGeom>
          <a:noFill/>
          <a:ln w="9525" algn="ctr">
            <a:noFill/>
            <a:miter lim="800000"/>
            <a:headEnd/>
            <a:tailEnd/>
          </a:ln>
          <a:effectLst/>
        </p:spPr>
      </p:pic>
      <p:sp>
        <p:nvSpPr>
          <p:cNvPr id="2" name="投影片編號版面配置區 1"/>
          <p:cNvSpPr>
            <a:spLocks noGrp="1"/>
          </p:cNvSpPr>
          <p:nvPr>
            <p:ph type="sldNum" sz="quarter" idx="12"/>
          </p:nvPr>
        </p:nvSpPr>
        <p:spPr/>
        <p:txBody>
          <a:bodyPr/>
          <a:lstStyle/>
          <a:p>
            <a:fld id="{AD3FC0F2-69F4-42C2-B423-276FF2A42AB5}" type="slidenum">
              <a:rPr lang="zh-TW" altLang="en-US" smtClean="0"/>
              <a:pPr/>
              <a:t>29</a:t>
            </a:fld>
            <a:endParaRPr lang="en-US" altLang="zh-TW"/>
          </a:p>
        </p:txBody>
      </p:sp>
    </p:spTree>
    <p:extLst>
      <p:ext uri="{BB962C8B-B14F-4D97-AF65-F5344CB8AC3E}">
        <p14:creationId xmlns:p14="http://schemas.microsoft.com/office/powerpoint/2010/main" val="637969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subTitle" idx="1"/>
          </p:nvPr>
        </p:nvSpPr>
        <p:spPr>
          <a:xfrm>
            <a:off x="1403350" y="1988839"/>
            <a:ext cx="7149778" cy="2308324"/>
          </a:xfr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algn="l">
              <a:lnSpc>
                <a:spcPct val="150000"/>
              </a:lnSpc>
              <a:spcBef>
                <a:spcPts val="0"/>
              </a:spcBef>
            </a:pPr>
            <a:r>
              <a:rPr lang="zh-TW" altLang="en-US" dirty="0"/>
              <a:t>壹、危險物、有害</a:t>
            </a:r>
            <a:r>
              <a:rPr lang="zh-TW" altLang="en-US" dirty="0" smtClean="0"/>
              <a:t>物與化學性危害</a:t>
            </a:r>
            <a:endParaRPr lang="zh-TW" altLang="en-US" dirty="0"/>
          </a:p>
          <a:p>
            <a:pPr algn="l">
              <a:lnSpc>
                <a:spcPct val="150000"/>
              </a:lnSpc>
              <a:spcBef>
                <a:spcPts val="0"/>
              </a:spcBef>
            </a:pPr>
            <a:r>
              <a:rPr lang="zh-TW" altLang="en-US" dirty="0"/>
              <a:t>貳</a:t>
            </a:r>
            <a:r>
              <a:rPr lang="zh-TW" altLang="en-US" dirty="0" smtClean="0"/>
              <a:t>、認識化學性危害</a:t>
            </a:r>
            <a:endParaRPr lang="en-US" altLang="zh-TW" dirty="0"/>
          </a:p>
          <a:p>
            <a:pPr algn="l">
              <a:lnSpc>
                <a:spcPct val="150000"/>
              </a:lnSpc>
              <a:spcBef>
                <a:spcPts val="0"/>
              </a:spcBef>
            </a:pPr>
            <a:r>
              <a:rPr lang="zh-TW" altLang="en-US" dirty="0"/>
              <a:t>參、</a:t>
            </a:r>
            <a:r>
              <a:rPr lang="zh-TW" altLang="en-US" dirty="0" smtClean="0"/>
              <a:t>化學性危害</a:t>
            </a:r>
            <a:r>
              <a:rPr lang="zh-TW" altLang="en-US" dirty="0"/>
              <a:t>的預防與</a:t>
            </a:r>
            <a:r>
              <a:rPr lang="zh-TW" altLang="en-US" dirty="0" smtClean="0"/>
              <a:t>控制</a:t>
            </a:r>
            <a:endParaRPr lang="en-US" altLang="zh-TW" dirty="0"/>
          </a:p>
        </p:txBody>
      </p:sp>
      <p:sp>
        <p:nvSpPr>
          <p:cNvPr id="4" name="標題 1"/>
          <p:cNvSpPr txBox="1">
            <a:spLocks/>
          </p:cNvSpPr>
          <p:nvPr/>
        </p:nvSpPr>
        <p:spPr bwMode="auto">
          <a:xfrm>
            <a:off x="323528" y="17901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b="1">
                <a:solidFill>
                  <a:srgbClr val="CC0000"/>
                </a:solidFill>
                <a:latin typeface="+mj-lt"/>
                <a:ea typeface="+mj-ea"/>
                <a:cs typeface="+mj-cs"/>
              </a:defRPr>
            </a:lvl1pPr>
            <a:lvl2pPr algn="ctr" rtl="0" eaLnBrk="0" fontAlgn="base" hangingPunct="0">
              <a:spcBef>
                <a:spcPct val="0"/>
              </a:spcBef>
              <a:spcAft>
                <a:spcPct val="0"/>
              </a:spcAft>
              <a:defRPr kumimoji="1" sz="4400" b="1">
                <a:solidFill>
                  <a:srgbClr val="CC0000"/>
                </a:solidFill>
                <a:latin typeface="標楷體" pitchFamily="65" charset="-120"/>
                <a:ea typeface="標楷體" pitchFamily="65" charset="-120"/>
              </a:defRPr>
            </a:lvl2pPr>
            <a:lvl3pPr algn="ctr" rtl="0" eaLnBrk="0" fontAlgn="base" hangingPunct="0">
              <a:spcBef>
                <a:spcPct val="0"/>
              </a:spcBef>
              <a:spcAft>
                <a:spcPct val="0"/>
              </a:spcAft>
              <a:defRPr kumimoji="1" sz="4400" b="1">
                <a:solidFill>
                  <a:srgbClr val="CC0000"/>
                </a:solidFill>
                <a:latin typeface="標楷體" pitchFamily="65" charset="-120"/>
                <a:ea typeface="標楷體" pitchFamily="65" charset="-120"/>
              </a:defRPr>
            </a:lvl3pPr>
            <a:lvl4pPr algn="ctr" rtl="0" eaLnBrk="0" fontAlgn="base" hangingPunct="0">
              <a:spcBef>
                <a:spcPct val="0"/>
              </a:spcBef>
              <a:spcAft>
                <a:spcPct val="0"/>
              </a:spcAft>
              <a:defRPr kumimoji="1" sz="4400" b="1">
                <a:solidFill>
                  <a:srgbClr val="CC0000"/>
                </a:solidFill>
                <a:latin typeface="標楷體" pitchFamily="65" charset="-120"/>
                <a:ea typeface="標楷體" pitchFamily="65" charset="-120"/>
              </a:defRPr>
            </a:lvl4pPr>
            <a:lvl5pPr algn="ctr" rtl="0" eaLnBrk="0" fontAlgn="base" hangingPunct="0">
              <a:spcBef>
                <a:spcPct val="0"/>
              </a:spcBef>
              <a:spcAft>
                <a:spcPct val="0"/>
              </a:spcAft>
              <a:defRPr kumimoji="1" sz="4400" b="1">
                <a:solidFill>
                  <a:srgbClr val="CC0000"/>
                </a:solidFill>
                <a:latin typeface="標楷體" pitchFamily="65" charset="-120"/>
                <a:ea typeface="標楷體" pitchFamily="65" charset="-120"/>
              </a:defRPr>
            </a:lvl5pPr>
            <a:lvl6pPr marL="457200" algn="ctr" rtl="0" fontAlgn="base">
              <a:spcBef>
                <a:spcPct val="0"/>
              </a:spcBef>
              <a:spcAft>
                <a:spcPct val="0"/>
              </a:spcAft>
              <a:defRPr kumimoji="1" sz="4400" b="1">
                <a:solidFill>
                  <a:srgbClr val="CC0000"/>
                </a:solidFill>
                <a:latin typeface="標楷體" pitchFamily="65" charset="-120"/>
                <a:ea typeface="標楷體" pitchFamily="65" charset="-120"/>
              </a:defRPr>
            </a:lvl6pPr>
            <a:lvl7pPr marL="914400" algn="ctr" rtl="0" fontAlgn="base">
              <a:spcBef>
                <a:spcPct val="0"/>
              </a:spcBef>
              <a:spcAft>
                <a:spcPct val="0"/>
              </a:spcAft>
              <a:defRPr kumimoji="1" sz="4400" b="1">
                <a:solidFill>
                  <a:srgbClr val="CC0000"/>
                </a:solidFill>
                <a:latin typeface="標楷體" pitchFamily="65" charset="-120"/>
                <a:ea typeface="標楷體" pitchFamily="65" charset="-120"/>
              </a:defRPr>
            </a:lvl7pPr>
            <a:lvl8pPr marL="1371600" algn="ctr" rtl="0" fontAlgn="base">
              <a:spcBef>
                <a:spcPct val="0"/>
              </a:spcBef>
              <a:spcAft>
                <a:spcPct val="0"/>
              </a:spcAft>
              <a:defRPr kumimoji="1" sz="4400" b="1">
                <a:solidFill>
                  <a:srgbClr val="CC0000"/>
                </a:solidFill>
                <a:latin typeface="標楷體" pitchFamily="65" charset="-120"/>
                <a:ea typeface="標楷體" pitchFamily="65" charset="-120"/>
              </a:defRPr>
            </a:lvl8pPr>
            <a:lvl9pPr marL="1828800" algn="ctr" rtl="0" fontAlgn="base">
              <a:spcBef>
                <a:spcPct val="0"/>
              </a:spcBef>
              <a:spcAft>
                <a:spcPct val="0"/>
              </a:spcAft>
              <a:defRPr kumimoji="1" sz="4400" b="1">
                <a:solidFill>
                  <a:srgbClr val="CC0000"/>
                </a:solidFill>
                <a:latin typeface="標楷體" pitchFamily="65" charset="-120"/>
                <a:ea typeface="標楷體" pitchFamily="65" charset="-120"/>
              </a:defRPr>
            </a:lvl9pPr>
          </a:lstStyle>
          <a:p>
            <a:r>
              <a:rPr lang="zh-TW" altLang="en-US" kern="0" smtClean="0"/>
              <a:t>內   容</a:t>
            </a:r>
            <a:endParaRPr lang="zh-TW" altLang="en-US" kern="0" dirty="0"/>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a:t>
            </a:fld>
            <a:endParaRPr lang="zh-TW" altLang="en-US" dirty="0"/>
          </a:p>
        </p:txBody>
      </p:sp>
    </p:spTree>
    <p:extLst>
      <p:ext uri="{BB962C8B-B14F-4D97-AF65-F5344CB8AC3E}">
        <p14:creationId xmlns:p14="http://schemas.microsoft.com/office/powerpoint/2010/main" val="37541876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r>
              <a:rPr lang="zh-TW" altLang="en-US" smtClean="0"/>
              <a:t>工作場所的危害物可導致嚴重危害</a:t>
            </a:r>
            <a:endParaRPr lang="zh-TW" altLang="en-US" dirty="0"/>
          </a:p>
        </p:txBody>
      </p:sp>
      <p:sp>
        <p:nvSpPr>
          <p:cNvPr id="296963" name="Rectangle 3"/>
          <p:cNvSpPr>
            <a:spLocks noGrp="1" noChangeArrowheads="1"/>
          </p:cNvSpPr>
          <p:nvPr>
            <p:ph type="body" sz="half" idx="1"/>
          </p:nvPr>
        </p:nvSpPr>
        <p:spPr>
          <a:xfrm>
            <a:off x="506874" y="1547019"/>
            <a:ext cx="6801430" cy="2357568"/>
          </a:xfrm>
        </p:spPr>
        <p:txBody>
          <a:bodyPr/>
          <a:lstStyle/>
          <a:p>
            <a:r>
              <a:rPr lang="zh-TW" altLang="en-US" dirty="0" smtClean="0"/>
              <a:t>餐飲業─油煙（肺癌）</a:t>
            </a:r>
          </a:p>
          <a:p>
            <a:r>
              <a:rPr lang="zh-TW" altLang="en-US" dirty="0" smtClean="0"/>
              <a:t>電鍍業</a:t>
            </a:r>
            <a:r>
              <a:rPr lang="zh-TW" altLang="en-US" dirty="0"/>
              <a:t>─</a:t>
            </a:r>
            <a:r>
              <a:rPr lang="zh-TW" altLang="en-US" dirty="0" smtClean="0"/>
              <a:t>六價鉻</a:t>
            </a:r>
            <a:r>
              <a:rPr lang="en-US" altLang="zh-TW" dirty="0" smtClean="0"/>
              <a:t>(</a:t>
            </a:r>
            <a:r>
              <a:rPr lang="zh-TW" altLang="en-US" dirty="0" smtClean="0"/>
              <a:t>鼻中膈穿孔</a:t>
            </a:r>
            <a:r>
              <a:rPr lang="en-US" altLang="zh-TW" dirty="0" smtClean="0"/>
              <a:t>)</a:t>
            </a:r>
            <a:endParaRPr lang="zh-TW" altLang="en-US" dirty="0" smtClean="0"/>
          </a:p>
          <a:p>
            <a:r>
              <a:rPr lang="zh-TW" altLang="en-US" dirty="0" smtClean="0"/>
              <a:t>印刷業─正己烷</a:t>
            </a:r>
            <a:r>
              <a:rPr lang="zh-TW" altLang="en-US" dirty="0"/>
              <a:t>中毒</a:t>
            </a:r>
            <a:endParaRPr lang="en-US" altLang="zh-TW" dirty="0" smtClean="0"/>
          </a:p>
          <a:p>
            <a:r>
              <a:rPr lang="zh-TW" altLang="en-US" dirty="0" smtClean="0"/>
              <a:t>鉛焊作業─鉛中毒</a:t>
            </a:r>
            <a:endParaRPr lang="zh-TW" altLang="en-US" dirty="0"/>
          </a:p>
        </p:txBody>
      </p:sp>
      <p:graphicFrame>
        <p:nvGraphicFramePr>
          <p:cNvPr id="296964" name="Object 4"/>
          <p:cNvGraphicFramePr>
            <a:graphicFrameLocks noGrp="1" noChangeAspect="1"/>
          </p:cNvGraphicFramePr>
          <p:nvPr>
            <p:ph sz="quarter" idx="2"/>
            <p:extLst>
              <p:ext uri="{D42A27DB-BD31-4B8C-83A1-F6EECF244321}">
                <p14:modId xmlns:p14="http://schemas.microsoft.com/office/powerpoint/2010/main" val="454802164"/>
              </p:ext>
            </p:extLst>
          </p:nvPr>
        </p:nvGraphicFramePr>
        <p:xfrm>
          <a:off x="6128460" y="3010355"/>
          <a:ext cx="2547996" cy="3685119"/>
        </p:xfrm>
        <a:graphic>
          <a:graphicData uri="http://schemas.openxmlformats.org/presentationml/2006/ole">
            <mc:AlternateContent xmlns:mc="http://schemas.openxmlformats.org/markup-compatibility/2006">
              <mc:Choice xmlns:v="urn:schemas-microsoft-com:vml" Requires="v">
                <p:oleObj spid="_x0000_s2080" name="Photo Editor 影像 " r:id="rId4" imgW="2305372" imgH="3333333" progId="">
                  <p:embed/>
                </p:oleObj>
              </mc:Choice>
              <mc:Fallback>
                <p:oleObj name="Photo Editor 影像 " r:id="rId4" imgW="2305372" imgH="333333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8460" y="3010355"/>
                        <a:ext cx="2547996" cy="3685119"/>
                      </a:xfrm>
                      <a:prstGeom prst="rect">
                        <a:avLst/>
                      </a:prstGeom>
                      <a:noFill/>
                      <a:ln>
                        <a:noFill/>
                      </a:ln>
                      <a:effectLst/>
                      <a:extLst/>
                    </p:spPr>
                  </p:pic>
                </p:oleObj>
              </mc:Fallback>
            </mc:AlternateContent>
          </a:graphicData>
        </a:graphic>
      </p:graphicFrame>
      <p:graphicFrame>
        <p:nvGraphicFramePr>
          <p:cNvPr id="296966" name="Object 6"/>
          <p:cNvGraphicFramePr>
            <a:graphicFrameLocks noGrp="1" noChangeAspect="1"/>
          </p:cNvGraphicFramePr>
          <p:nvPr>
            <p:ph sz="quarter" idx="3"/>
            <p:extLst>
              <p:ext uri="{D42A27DB-BD31-4B8C-83A1-F6EECF244321}">
                <p14:modId xmlns:p14="http://schemas.microsoft.com/office/powerpoint/2010/main" val="2239882978"/>
              </p:ext>
            </p:extLst>
          </p:nvPr>
        </p:nvGraphicFramePr>
        <p:xfrm>
          <a:off x="4067944" y="4626255"/>
          <a:ext cx="2093232" cy="1981200"/>
        </p:xfrm>
        <a:graphic>
          <a:graphicData uri="http://schemas.openxmlformats.org/presentationml/2006/ole">
            <mc:AlternateContent xmlns:mc="http://schemas.openxmlformats.org/markup-compatibility/2006">
              <mc:Choice xmlns:v="urn:schemas-microsoft-com:vml" Requires="v">
                <p:oleObj spid="_x0000_s2081" name="Photo Editor 影像 " r:id="rId6" imgW="3381847" imgH="3200000" progId="">
                  <p:embed/>
                </p:oleObj>
              </mc:Choice>
              <mc:Fallback>
                <p:oleObj name="Photo Editor 影像 " r:id="rId6" imgW="3381847" imgH="32000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944" y="4626255"/>
                        <a:ext cx="2093232"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6968" name="Object 8"/>
          <p:cNvGraphicFramePr>
            <a:graphicFrameLocks noChangeAspect="1"/>
          </p:cNvGraphicFramePr>
          <p:nvPr>
            <p:extLst>
              <p:ext uri="{D42A27DB-BD31-4B8C-83A1-F6EECF244321}">
                <p14:modId xmlns:p14="http://schemas.microsoft.com/office/powerpoint/2010/main" val="4286891302"/>
              </p:ext>
            </p:extLst>
          </p:nvPr>
        </p:nvGraphicFramePr>
        <p:xfrm>
          <a:off x="1019994" y="4626255"/>
          <a:ext cx="2887596" cy="2241988"/>
        </p:xfrm>
        <a:graphic>
          <a:graphicData uri="http://schemas.openxmlformats.org/presentationml/2006/ole">
            <mc:AlternateContent xmlns:mc="http://schemas.openxmlformats.org/markup-compatibility/2006">
              <mc:Choice xmlns:v="urn:schemas-microsoft-com:vml" Requires="v">
                <p:oleObj spid="_x0000_s2082" name="Photo Editor 影像 " r:id="rId8" imgW="3247619" imgH="2523810" progId="">
                  <p:embed/>
                </p:oleObj>
              </mc:Choice>
              <mc:Fallback>
                <p:oleObj name="Photo Editor 影像 " r:id="rId8" imgW="3247619" imgH="252381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9994" y="4626255"/>
                        <a:ext cx="2887596" cy="2241988"/>
                      </a:xfrm>
                      <a:prstGeom prst="rect">
                        <a:avLst/>
                      </a:prstGeom>
                      <a:noFill/>
                      <a:ln>
                        <a:noFill/>
                      </a:ln>
                      <a:effectLst/>
                      <a:extLst/>
                    </p:spPr>
                  </p:pic>
                </p:oleObj>
              </mc:Fallback>
            </mc:AlternateContent>
          </a:graphicData>
        </a:graphic>
      </p:graphicFrame>
      <p:sp>
        <p:nvSpPr>
          <p:cNvPr id="2" name="投影片編號版面配置區 1"/>
          <p:cNvSpPr>
            <a:spLocks noGrp="1"/>
          </p:cNvSpPr>
          <p:nvPr>
            <p:ph type="sldNum" sz="quarter" idx="12"/>
          </p:nvPr>
        </p:nvSpPr>
        <p:spPr/>
        <p:txBody>
          <a:bodyPr/>
          <a:lstStyle/>
          <a:p>
            <a:fld id="{AD3FC0F2-69F4-42C2-B423-276FF2A42AB5}" type="slidenum">
              <a:rPr lang="zh-TW" altLang="en-US" smtClean="0"/>
              <a:pPr/>
              <a:t>30</a:t>
            </a:fld>
            <a:endParaRPr lang="en-US" altLang="zh-TW"/>
          </a:p>
        </p:txBody>
      </p:sp>
    </p:spTree>
    <p:extLst>
      <p:ext uri="{BB962C8B-B14F-4D97-AF65-F5344CB8AC3E}">
        <p14:creationId xmlns:p14="http://schemas.microsoft.com/office/powerpoint/2010/main" val="23230404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908720"/>
            <a:ext cx="7772400" cy="1470025"/>
          </a:xfrm>
        </p:spPr>
        <p:txBody>
          <a:bodyPr/>
          <a:lstStyle/>
          <a:p>
            <a:r>
              <a:rPr lang="zh-TW" altLang="en-US" sz="3200" dirty="0" smtClean="0"/>
              <a:t>參、實驗場所化學性危害的預防與控制</a:t>
            </a:r>
          </a:p>
        </p:txBody>
      </p:sp>
      <p:sp>
        <p:nvSpPr>
          <p:cNvPr id="9" name="內容版面配置區 8"/>
          <p:cNvSpPr>
            <a:spLocks noGrp="1"/>
          </p:cNvSpPr>
          <p:nvPr>
            <p:ph type="subTitle" idx="1"/>
          </p:nvPr>
        </p:nvSpPr>
        <p:spPr>
          <a:xfrm>
            <a:off x="2591567" y="2276872"/>
            <a:ext cx="5144616" cy="2948499"/>
          </a:xfrm>
        </p:spPr>
        <p:txBody>
          <a:bodyPr/>
          <a:lstStyle/>
          <a:p>
            <a:pPr algn="l"/>
            <a:r>
              <a:rPr lang="zh-TW" altLang="en-US" dirty="0" smtClean="0"/>
              <a:t>人員管制</a:t>
            </a:r>
            <a:endParaRPr lang="en-US" altLang="zh-TW" dirty="0" smtClean="0"/>
          </a:p>
          <a:p>
            <a:pPr algn="l"/>
            <a:r>
              <a:rPr lang="zh-TW" altLang="en-US" dirty="0" smtClean="0"/>
              <a:t>環境設施管理</a:t>
            </a:r>
            <a:endParaRPr lang="en-US" altLang="zh-TW" dirty="0" smtClean="0"/>
          </a:p>
          <a:p>
            <a:pPr algn="l"/>
            <a:r>
              <a:rPr lang="zh-TW" altLang="en-US" dirty="0" smtClean="0"/>
              <a:t>化學品管理</a:t>
            </a:r>
            <a:endParaRPr lang="en-US" altLang="zh-TW" dirty="0" smtClean="0"/>
          </a:p>
          <a:p>
            <a:pPr algn="l"/>
            <a:r>
              <a:rPr lang="zh-TW" altLang="en-US" dirty="0" smtClean="0"/>
              <a:t>個人防護</a:t>
            </a:r>
            <a:endParaRPr lang="en-US" altLang="zh-TW" dirty="0" smtClean="0"/>
          </a:p>
          <a:p>
            <a:pPr algn="l"/>
            <a:r>
              <a:rPr lang="zh-TW" altLang="en-US" dirty="0" smtClean="0"/>
              <a:t>廢棄化學品</a:t>
            </a:r>
            <a:r>
              <a:rPr lang="zh-TW" altLang="en-US" dirty="0"/>
              <a:t>管理</a:t>
            </a:r>
            <a:endParaRPr lang="en-US" altLang="zh-TW" dirty="0" smtClean="0"/>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31</a:t>
            </a:fld>
            <a:endParaRPr lang="zh-TW" altLang="en-US" dirty="0"/>
          </a:p>
        </p:txBody>
      </p:sp>
    </p:spTree>
    <p:extLst>
      <p:ext uri="{BB962C8B-B14F-4D97-AF65-F5344CB8AC3E}">
        <p14:creationId xmlns:p14="http://schemas.microsoft.com/office/powerpoint/2010/main" val="3607769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標題 1"/>
          <p:cNvSpPr>
            <a:spLocks noGrp="1"/>
          </p:cNvSpPr>
          <p:nvPr>
            <p:ph type="title"/>
          </p:nvPr>
        </p:nvSpPr>
        <p:spPr/>
        <p:txBody>
          <a:bodyPr/>
          <a:lstStyle/>
          <a:p>
            <a:r>
              <a:rPr lang="zh-TW" altLang="en-US" smtClean="0"/>
              <a:t>人員管理</a:t>
            </a:r>
          </a:p>
        </p:txBody>
      </p:sp>
      <p:sp>
        <p:nvSpPr>
          <p:cNvPr id="36869" name="內容版面配置區 2"/>
          <p:cNvSpPr>
            <a:spLocks noGrp="1"/>
          </p:cNvSpPr>
          <p:nvPr>
            <p:ph idx="1"/>
          </p:nvPr>
        </p:nvSpPr>
        <p:spPr>
          <a:xfrm>
            <a:off x="457200" y="1600200"/>
            <a:ext cx="8435280" cy="2850011"/>
          </a:xfrm>
        </p:spPr>
        <p:txBody>
          <a:bodyPr/>
          <a:lstStyle/>
          <a:p>
            <a:r>
              <a:rPr lang="zh-TW" altLang="en-US" dirty="0" smtClean="0"/>
              <a:t>實驗室內禁止奔跑、嬉鬧、飲食、或從事與實驗無關的活動</a:t>
            </a:r>
            <a:endParaRPr lang="en-US" altLang="zh-TW" dirty="0" smtClean="0"/>
          </a:p>
          <a:p>
            <a:r>
              <a:rPr lang="zh-TW" altLang="en-US" dirty="0" smtClean="0"/>
              <a:t>實驗室應設門禁管制，非實驗人員不得進入</a:t>
            </a:r>
          </a:p>
          <a:p>
            <a:r>
              <a:rPr lang="zh-TW" altLang="en-US" dirty="0" smtClean="0"/>
              <a:t>門禁與禁止事項需於明顯處標示</a:t>
            </a:r>
          </a:p>
          <a:p>
            <a:r>
              <a:rPr lang="zh-TW" altLang="en-US" dirty="0" smtClean="0"/>
              <a:t>進入實驗室者需穿適當的個人防護設備</a:t>
            </a:r>
          </a:p>
        </p:txBody>
      </p:sp>
      <p:sp>
        <p:nvSpPr>
          <p:cNvPr id="5" name="文字方塊 4"/>
          <p:cNvSpPr txBox="1"/>
          <p:nvPr/>
        </p:nvSpPr>
        <p:spPr>
          <a:xfrm>
            <a:off x="250825" y="5517232"/>
            <a:ext cx="8137525" cy="36933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en-US" dirty="0"/>
              <a:t>職業</a:t>
            </a:r>
            <a:r>
              <a:rPr lang="zh-TW" altLang="en-US" sz="1800" dirty="0" smtClean="0"/>
              <a:t>安全</a:t>
            </a:r>
            <a:r>
              <a:rPr lang="zh-TW" altLang="en-US" sz="1800" dirty="0"/>
              <a:t>衛生設施規則、有機溶劑中毒預防規則、特定化學物質危害預防標準</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32</a:t>
            </a:fld>
            <a:endParaRPr lang="zh-TW" altLang="en-US" dirty="0"/>
          </a:p>
        </p:txBody>
      </p:sp>
    </p:spTree>
    <p:extLst>
      <p:ext uri="{BB962C8B-B14F-4D97-AF65-F5344CB8AC3E}">
        <p14:creationId xmlns:p14="http://schemas.microsoft.com/office/powerpoint/2010/main" val="35898074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title"/>
          </p:nvPr>
        </p:nvSpPr>
        <p:spPr>
          <a:xfrm>
            <a:off x="684213" y="476250"/>
            <a:ext cx="7772400" cy="1143000"/>
          </a:xfrm>
        </p:spPr>
        <p:txBody>
          <a:bodyPr/>
          <a:lstStyle/>
          <a:p>
            <a:r>
              <a:rPr lang="zh-TW" altLang="en-US" smtClean="0"/>
              <a:t>環境、設施管理</a:t>
            </a:r>
          </a:p>
        </p:txBody>
      </p:sp>
      <p:sp>
        <p:nvSpPr>
          <p:cNvPr id="37893" name="Rectangle 3"/>
          <p:cNvSpPr>
            <a:spLocks noGrp="1" noChangeArrowheads="1"/>
          </p:cNvSpPr>
          <p:nvPr>
            <p:ph type="body" idx="1"/>
          </p:nvPr>
        </p:nvSpPr>
        <p:spPr>
          <a:xfrm>
            <a:off x="468313" y="1628775"/>
            <a:ext cx="8496300" cy="4305794"/>
          </a:xfrm>
        </p:spPr>
        <p:txBody>
          <a:bodyPr/>
          <a:lstStyle/>
          <a:p>
            <a:pPr>
              <a:lnSpc>
                <a:spcPct val="115000"/>
              </a:lnSpc>
            </a:pPr>
            <a:r>
              <a:rPr lang="zh-TW" altLang="en-US" dirty="0" smtClean="0"/>
              <a:t>環境管理</a:t>
            </a:r>
            <a:endParaRPr lang="en-US" altLang="zh-TW" dirty="0" smtClean="0"/>
          </a:p>
          <a:p>
            <a:pPr lvl="1">
              <a:lnSpc>
                <a:spcPct val="115000"/>
              </a:lnSpc>
            </a:pPr>
            <a:r>
              <a:rPr lang="zh-TW" altLang="en-US" dirty="0" smtClean="0"/>
              <a:t>通道應有足夠寬度，保持暢通，勿堆放物品</a:t>
            </a:r>
            <a:endParaRPr lang="en-US" altLang="zh-TW" dirty="0" smtClean="0"/>
          </a:p>
          <a:p>
            <a:pPr lvl="1">
              <a:lnSpc>
                <a:spcPct val="115000"/>
              </a:lnSpc>
            </a:pPr>
            <a:r>
              <a:rPr lang="zh-TW" altLang="en-US" dirty="0"/>
              <a:t>明顯標示主要</a:t>
            </a:r>
            <a:r>
              <a:rPr lang="zh-TW" altLang="en-US" dirty="0" smtClean="0"/>
              <a:t>人行道及安全門、安全梯</a:t>
            </a:r>
            <a:endParaRPr lang="en-US" altLang="zh-TW" dirty="0" smtClean="0"/>
          </a:p>
          <a:p>
            <a:pPr lvl="1">
              <a:lnSpc>
                <a:spcPct val="115000"/>
              </a:lnSpc>
            </a:pPr>
            <a:r>
              <a:rPr lang="zh-TW" altLang="en-US" dirty="0" smtClean="0"/>
              <a:t>安全門應保持關閉</a:t>
            </a:r>
            <a:r>
              <a:rPr lang="zh-TW" altLang="en-US" dirty="0"/>
              <a:t>且</a:t>
            </a:r>
            <a:r>
              <a:rPr lang="zh-TW" altLang="en-US" dirty="0" smtClean="0"/>
              <a:t>不可上鎖</a:t>
            </a:r>
            <a:endParaRPr lang="en-US" altLang="zh-TW" dirty="0" smtClean="0"/>
          </a:p>
          <a:p>
            <a:pPr lvl="1">
              <a:lnSpc>
                <a:spcPct val="115000"/>
              </a:lnSpc>
            </a:pPr>
            <a:r>
              <a:rPr lang="zh-TW" altLang="en-US" dirty="0" smtClean="0"/>
              <a:t>地板應無油污、水或其他容易</a:t>
            </a:r>
            <a:r>
              <a:rPr lang="zh-TW" altLang="en-US" dirty="0"/>
              <a:t>導致</a:t>
            </a:r>
            <a:r>
              <a:rPr lang="zh-TW" altLang="en-US" dirty="0" smtClean="0"/>
              <a:t>滑溜物質</a:t>
            </a:r>
            <a:endParaRPr lang="en-US" altLang="zh-TW" dirty="0" smtClean="0"/>
          </a:p>
          <a:p>
            <a:pPr lvl="1">
              <a:lnSpc>
                <a:spcPct val="115000"/>
              </a:lnSpc>
            </a:pPr>
            <a:r>
              <a:rPr lang="zh-TW" altLang="en-US" dirty="0" smtClean="0"/>
              <a:t>桌面應保持整潔，以免濺出的化學物質破壞衣物與身體，亦可減少災害的危險</a:t>
            </a:r>
            <a:endParaRPr lang="zh-TW" altLang="en-US" sz="2400" dirty="0" smtClean="0"/>
          </a:p>
        </p:txBody>
      </p:sp>
      <p:sp>
        <p:nvSpPr>
          <p:cNvPr id="5" name="文字方塊 4"/>
          <p:cNvSpPr txBox="1"/>
          <p:nvPr/>
        </p:nvSpPr>
        <p:spPr>
          <a:xfrm>
            <a:off x="395288" y="6092825"/>
            <a:ext cx="2663825" cy="36933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zh-TW" altLang="en-US" dirty="0">
                <a:solidFill>
                  <a:srgbClr val="000000"/>
                </a:solidFill>
              </a:rPr>
              <a:t>職業</a:t>
            </a:r>
            <a:r>
              <a:rPr lang="zh-TW" altLang="en-US" sz="1800" dirty="0" smtClean="0">
                <a:solidFill>
                  <a:srgbClr val="000000"/>
                </a:solidFill>
              </a:rPr>
              <a:t>安全</a:t>
            </a:r>
            <a:r>
              <a:rPr lang="zh-TW" altLang="en-US" sz="1800" dirty="0">
                <a:solidFill>
                  <a:srgbClr val="000000"/>
                </a:solidFill>
              </a:rPr>
              <a:t>衛生設施規則</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33</a:t>
            </a:fld>
            <a:endParaRPr lang="zh-TW" altLang="en-US" dirty="0"/>
          </a:p>
        </p:txBody>
      </p:sp>
    </p:spTree>
    <p:extLst>
      <p:ext uri="{BB962C8B-B14F-4D97-AF65-F5344CB8AC3E}">
        <p14:creationId xmlns:p14="http://schemas.microsoft.com/office/powerpoint/2010/main" val="9319126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標題 1"/>
          <p:cNvSpPr>
            <a:spLocks noGrp="1"/>
          </p:cNvSpPr>
          <p:nvPr>
            <p:ph type="title"/>
          </p:nvPr>
        </p:nvSpPr>
        <p:spPr>
          <a:xfrm>
            <a:off x="684213" y="260648"/>
            <a:ext cx="7772400" cy="1143000"/>
          </a:xfrm>
        </p:spPr>
        <p:txBody>
          <a:bodyPr/>
          <a:lstStyle/>
          <a:p>
            <a:r>
              <a:rPr lang="zh-TW" altLang="en-US" dirty="0" smtClean="0"/>
              <a:t>環境、設施管理</a:t>
            </a:r>
            <a:r>
              <a:rPr lang="en-US" altLang="zh-TW" dirty="0" smtClean="0"/>
              <a:t>(</a:t>
            </a:r>
            <a:r>
              <a:rPr lang="en-US" altLang="zh-TW" dirty="0"/>
              <a:t>2</a:t>
            </a:r>
            <a:r>
              <a:rPr lang="en-US" altLang="zh-TW" dirty="0" smtClean="0"/>
              <a:t>)</a:t>
            </a:r>
            <a:endParaRPr lang="zh-TW" altLang="en-US" dirty="0" smtClean="0"/>
          </a:p>
        </p:txBody>
      </p:sp>
      <p:sp>
        <p:nvSpPr>
          <p:cNvPr id="38917" name="內容版面配置區 2"/>
          <p:cNvSpPr>
            <a:spLocks noGrp="1"/>
          </p:cNvSpPr>
          <p:nvPr>
            <p:ph idx="1"/>
          </p:nvPr>
        </p:nvSpPr>
        <p:spPr>
          <a:xfrm>
            <a:off x="684213" y="1340768"/>
            <a:ext cx="7989887" cy="3865674"/>
          </a:xfrm>
        </p:spPr>
        <p:txBody>
          <a:bodyPr/>
          <a:lstStyle/>
          <a:p>
            <a:pPr>
              <a:lnSpc>
                <a:spcPct val="120000"/>
              </a:lnSpc>
            </a:pPr>
            <a:r>
              <a:rPr lang="zh-TW" altLang="en-US" dirty="0" smtClean="0"/>
              <a:t>設施管理</a:t>
            </a:r>
            <a:endParaRPr lang="en-US" altLang="zh-TW" dirty="0" smtClean="0"/>
          </a:p>
          <a:p>
            <a:pPr lvl="1">
              <a:lnSpc>
                <a:spcPct val="120000"/>
              </a:lnSpc>
            </a:pPr>
            <a:r>
              <a:rPr lang="zh-TW" altLang="en-US" dirty="0" smtClean="0"/>
              <a:t>針對可能造成傷害</a:t>
            </a:r>
            <a:r>
              <a:rPr lang="en-US" altLang="zh-TW" dirty="0" smtClean="0"/>
              <a:t>(</a:t>
            </a:r>
            <a:r>
              <a:rPr lang="zh-TW" altLang="en-US" dirty="0" smtClean="0"/>
              <a:t>灼燙傷等</a:t>
            </a:r>
            <a:r>
              <a:rPr lang="en-US" altLang="zh-TW" dirty="0" smtClean="0"/>
              <a:t>)</a:t>
            </a:r>
            <a:r>
              <a:rPr lang="zh-TW" altLang="en-US" dirty="0" smtClean="0"/>
              <a:t>的機械與設備，設置警示標誌</a:t>
            </a:r>
            <a:r>
              <a:rPr lang="zh-TW" altLang="en-US" dirty="0"/>
              <a:t>及</a:t>
            </a:r>
            <a:r>
              <a:rPr lang="zh-TW" altLang="en-US" dirty="0" smtClean="0"/>
              <a:t>適當安全設施</a:t>
            </a:r>
            <a:endParaRPr lang="en-US" altLang="zh-TW" dirty="0" smtClean="0"/>
          </a:p>
          <a:p>
            <a:pPr lvl="1">
              <a:lnSpc>
                <a:spcPct val="120000"/>
              </a:lnSpc>
            </a:pPr>
            <a:r>
              <a:rPr lang="zh-TW" altLang="en-US" dirty="0" smtClean="0"/>
              <a:t>機械、設備周圍應保留足夠的操作空間</a:t>
            </a:r>
          </a:p>
          <a:p>
            <a:pPr lvl="1">
              <a:lnSpc>
                <a:spcPct val="120000"/>
              </a:lnSpc>
            </a:pPr>
            <a:r>
              <a:rPr lang="zh-TW" altLang="en-US" dirty="0" smtClean="0"/>
              <a:t>隨時</a:t>
            </a:r>
            <a:r>
              <a:rPr lang="zh-TW" altLang="en-US" dirty="0"/>
              <a:t>儲備</a:t>
            </a:r>
            <a:r>
              <a:rPr lang="zh-TW" altLang="en-US" dirty="0" smtClean="0"/>
              <a:t>意外洩漏處理器材</a:t>
            </a:r>
            <a:endParaRPr lang="en-US" altLang="zh-TW" dirty="0" smtClean="0"/>
          </a:p>
          <a:p>
            <a:pPr>
              <a:lnSpc>
                <a:spcPct val="120000"/>
              </a:lnSpc>
            </a:pPr>
            <a:r>
              <a:rPr lang="zh-TW" altLang="en-US" dirty="0" smtClean="0"/>
              <a:t>定期實施環境、設施之檢查與檢點</a:t>
            </a:r>
            <a:endParaRPr lang="en-US" altLang="zh-TW" dirty="0" smtClean="0"/>
          </a:p>
        </p:txBody>
      </p:sp>
      <p:sp>
        <p:nvSpPr>
          <p:cNvPr id="5" name="文字方塊 4"/>
          <p:cNvSpPr txBox="1"/>
          <p:nvPr/>
        </p:nvSpPr>
        <p:spPr>
          <a:xfrm>
            <a:off x="611560" y="6165304"/>
            <a:ext cx="2592387" cy="392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zh-TW" altLang="en-US" sz="1800">
                <a:solidFill>
                  <a:srgbClr val="000000"/>
                </a:solidFill>
              </a:rPr>
              <a:t>勞工安全衛生設施規則</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34</a:t>
            </a:fld>
            <a:endParaRPr lang="zh-TW" altLang="en-US" dirty="0"/>
          </a:p>
        </p:txBody>
      </p:sp>
    </p:spTree>
    <p:extLst>
      <p:ext uri="{BB962C8B-B14F-4D97-AF65-F5344CB8AC3E}">
        <p14:creationId xmlns:p14="http://schemas.microsoft.com/office/powerpoint/2010/main" val="4200200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85800" y="188640"/>
            <a:ext cx="7772400" cy="1143000"/>
          </a:xfrm>
        </p:spPr>
        <p:txBody>
          <a:bodyPr/>
          <a:lstStyle/>
          <a:p>
            <a:pPr eaLnBrk="1" hangingPunct="1"/>
            <a:r>
              <a:rPr lang="zh-TW" altLang="zh-TW" b="1" dirty="0" smtClean="0"/>
              <a:t>安全管理</a:t>
            </a:r>
            <a:r>
              <a:rPr lang="en-US" altLang="zh-TW" b="1" dirty="0" smtClean="0"/>
              <a:t>5+1S</a:t>
            </a:r>
            <a:endParaRPr lang="zh-TW" altLang="en-US" b="1" dirty="0" smtClean="0"/>
          </a:p>
        </p:txBody>
      </p:sp>
      <p:sp>
        <p:nvSpPr>
          <p:cNvPr id="7172" name="Rectangle 3"/>
          <p:cNvSpPr>
            <a:spLocks noGrp="1" noChangeArrowheads="1"/>
          </p:cNvSpPr>
          <p:nvPr>
            <p:ph type="body" sz="half" idx="1"/>
          </p:nvPr>
        </p:nvSpPr>
        <p:spPr>
          <a:xfrm>
            <a:off x="251520" y="1490563"/>
            <a:ext cx="8786842" cy="4530725"/>
          </a:xfrm>
        </p:spPr>
        <p:txBody>
          <a:bodyPr>
            <a:normAutofit lnSpcReduction="10000"/>
          </a:bodyPr>
          <a:lstStyle/>
          <a:p>
            <a:pPr marL="0" indent="0" eaLnBrk="1" hangingPunct="1">
              <a:buNone/>
            </a:pPr>
            <a:r>
              <a:rPr lang="zh-TW" altLang="en-US" sz="2800" dirty="0" smtClean="0"/>
              <a:t>是指在生產現場中對人員、機器、材料、方法等生產要素進行有效的管理</a:t>
            </a:r>
            <a:r>
              <a:rPr lang="zh-TW" altLang="en-US" sz="2800" dirty="0" smtClean="0">
                <a:latin typeface="+mn-ea"/>
              </a:rPr>
              <a:t>：</a:t>
            </a:r>
            <a:endParaRPr lang="en-US" altLang="zh-TW" sz="2800" dirty="0" smtClean="0">
              <a:latin typeface="+mn-ea"/>
            </a:endParaRPr>
          </a:p>
          <a:p>
            <a:pPr eaLnBrk="1" hangingPunct="1">
              <a:buNone/>
            </a:pPr>
            <a:r>
              <a:rPr lang="zh-TW" altLang="en-US" sz="2800" dirty="0" smtClean="0">
                <a:latin typeface="+mn-ea"/>
              </a:rPr>
              <a:t>推動</a:t>
            </a:r>
            <a:r>
              <a:rPr lang="en-US" altLang="zh-TW" sz="2800" dirty="0" smtClean="0">
                <a:latin typeface="+mn-ea"/>
              </a:rPr>
              <a:t>5+1S </a:t>
            </a:r>
            <a:r>
              <a:rPr lang="zh-TW" altLang="en-US" sz="2800" dirty="0" smtClean="0">
                <a:latin typeface="+mn-ea"/>
              </a:rPr>
              <a:t>運動</a:t>
            </a:r>
            <a:r>
              <a:rPr lang="en-US" altLang="zh-TW" sz="2800" dirty="0" smtClean="0"/>
              <a:t>(</a:t>
            </a:r>
            <a:r>
              <a:rPr lang="zh-TW" altLang="en-US" sz="2800" dirty="0" smtClean="0"/>
              <a:t>整理、整頓、清掃、清潔、教養、安全</a:t>
            </a:r>
            <a:r>
              <a:rPr lang="en-US" altLang="zh-TW" sz="2800" dirty="0" smtClean="0"/>
              <a:t>)</a:t>
            </a:r>
          </a:p>
          <a:p>
            <a:pPr eaLnBrk="1" hangingPunct="1">
              <a:spcBef>
                <a:spcPts val="2400"/>
              </a:spcBef>
            </a:pPr>
            <a:r>
              <a:rPr lang="zh-TW" altLang="en-US" sz="2800" dirty="0" smtClean="0"/>
              <a:t>物品歸定位</a:t>
            </a:r>
            <a:endParaRPr lang="en-US" altLang="zh-TW" sz="2800" dirty="0" smtClean="0"/>
          </a:p>
          <a:p>
            <a:pPr eaLnBrk="1" hangingPunct="1"/>
            <a:r>
              <a:rPr lang="zh-TW" altLang="en-US" sz="2800" dirty="0" smtClean="0"/>
              <a:t>工作場所出口儘量兩個以上</a:t>
            </a:r>
            <a:endParaRPr lang="en-US" altLang="zh-TW" sz="2800" dirty="0" smtClean="0"/>
          </a:p>
          <a:p>
            <a:pPr eaLnBrk="1" hangingPunct="1"/>
            <a:r>
              <a:rPr lang="zh-TW" altLang="en-US" sz="2800" dirty="0" smtClean="0"/>
              <a:t>廢棄物分類，注意不相容問題</a:t>
            </a:r>
            <a:endParaRPr lang="en-US" altLang="zh-TW" sz="2800" dirty="0" smtClean="0"/>
          </a:p>
          <a:p>
            <a:pPr eaLnBrk="1" hangingPunct="1"/>
            <a:r>
              <a:rPr lang="zh-TW" altLang="en-US" sz="2800" dirty="0" smtClean="0"/>
              <a:t>任何化學品容器開口都不應對向人員方向</a:t>
            </a:r>
            <a:endParaRPr lang="en-US" altLang="zh-TW" sz="2800" dirty="0" smtClean="0"/>
          </a:p>
          <a:p>
            <a:pPr eaLnBrk="1" hangingPunct="1"/>
            <a:r>
              <a:rPr lang="zh-TW" altLang="en-US" sz="2800" dirty="0" smtClean="0"/>
              <a:t>確實標示：化學物質、機械禁止動牌</a:t>
            </a:r>
            <a:endParaRPr lang="en-US" altLang="zh-TW" sz="2800" dirty="0" smtClean="0"/>
          </a:p>
          <a:p>
            <a:pPr eaLnBrk="1" hangingPunct="1"/>
            <a:r>
              <a:rPr lang="zh-TW" altLang="en-US" sz="2800" dirty="0" smtClean="0"/>
              <a:t>電氣安全：延長線，接地</a:t>
            </a:r>
          </a:p>
        </p:txBody>
      </p:sp>
      <p:sp>
        <p:nvSpPr>
          <p:cNvPr id="2" name="投影片編號版面配置區 1"/>
          <p:cNvSpPr>
            <a:spLocks noGrp="1"/>
          </p:cNvSpPr>
          <p:nvPr>
            <p:ph type="sldNum" sz="quarter" idx="12"/>
          </p:nvPr>
        </p:nvSpPr>
        <p:spPr/>
        <p:txBody>
          <a:bodyPr/>
          <a:lstStyle/>
          <a:p>
            <a:fld id="{2811770E-5725-4AC9-830A-502A7C5C1CE7}" type="slidenum">
              <a:rPr lang="en-US" altLang="zh-TW" smtClean="0"/>
              <a:pPr/>
              <a:t>35</a:t>
            </a:fld>
            <a:endParaRPr lang="en-US" altLang="zh-TW"/>
          </a:p>
        </p:txBody>
      </p:sp>
    </p:spTree>
    <p:extLst>
      <p:ext uri="{BB962C8B-B14F-4D97-AF65-F5344CB8AC3E}">
        <p14:creationId xmlns:p14="http://schemas.microsoft.com/office/powerpoint/2010/main" val="40125898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r>
              <a:rPr lang="zh-TW" altLang="en-US" dirty="0" smtClean="0"/>
              <a:t>學術機構毒性化學物質管理</a:t>
            </a:r>
          </a:p>
        </p:txBody>
      </p:sp>
      <p:sp>
        <p:nvSpPr>
          <p:cNvPr id="106499" name="Rectangle 3"/>
          <p:cNvSpPr>
            <a:spLocks noGrp="1" noChangeArrowheads="1"/>
          </p:cNvSpPr>
          <p:nvPr>
            <p:ph idx="1"/>
          </p:nvPr>
        </p:nvSpPr>
        <p:spPr>
          <a:xfrm>
            <a:off x="457200" y="1417638"/>
            <a:ext cx="8229600" cy="4813625"/>
          </a:xfrm>
        </p:spPr>
        <p:txBody>
          <a:bodyPr/>
          <a:lstStyle/>
          <a:p>
            <a:r>
              <a:rPr lang="zh-TW" altLang="en-US" dirty="0" smtClean="0"/>
              <a:t>學術機構須設置管理委員會，委員至少有二位具毒化物毒理、運作技術或管理專長</a:t>
            </a:r>
            <a:endParaRPr lang="en-US" altLang="zh-TW" dirty="0" smtClean="0"/>
          </a:p>
          <a:p>
            <a:r>
              <a:rPr lang="zh-TW" altLang="en-US" dirty="0" smtClean="0"/>
              <a:t>首次</a:t>
            </a:r>
            <a:r>
              <a:rPr lang="zh-TW" altLang="en-US" dirty="0" smtClean="0">
                <a:solidFill>
                  <a:srgbClr val="FF0000"/>
                </a:solidFill>
              </a:rPr>
              <a:t>使用、貯存、廢棄列管毒化物</a:t>
            </a:r>
            <a:r>
              <a:rPr lang="zh-TW" altLang="en-US" dirty="0" smtClean="0"/>
              <a:t>均須申請</a:t>
            </a:r>
            <a:r>
              <a:rPr lang="zh-TW" altLang="en-US" dirty="0" smtClean="0">
                <a:solidFill>
                  <a:srgbClr val="FF0000"/>
                </a:solidFill>
              </a:rPr>
              <a:t>運作許可</a:t>
            </a:r>
            <a:r>
              <a:rPr lang="zh-TW" altLang="en-US" dirty="0" smtClean="0"/>
              <a:t>或登記</a:t>
            </a:r>
            <a:r>
              <a:rPr lang="zh-TW" altLang="en-US" dirty="0" smtClean="0">
                <a:solidFill>
                  <a:srgbClr val="FF0000"/>
                </a:solidFill>
              </a:rPr>
              <a:t>備查</a:t>
            </a:r>
            <a:endParaRPr lang="en-US" altLang="zh-TW" dirty="0" smtClean="0">
              <a:solidFill>
                <a:srgbClr val="FF0000"/>
              </a:solidFill>
            </a:endParaRPr>
          </a:p>
          <a:p>
            <a:pPr lvl="1"/>
            <a:r>
              <a:rPr lang="zh-TW" altLang="en-US" dirty="0" smtClean="0"/>
              <a:t>申請核可與或登記備查依照使用量決定</a:t>
            </a:r>
            <a:endParaRPr lang="en-US" altLang="zh-TW" dirty="0" smtClean="0"/>
          </a:p>
          <a:p>
            <a:pPr lvl="2"/>
            <a:r>
              <a:rPr lang="zh-TW" altLang="en-US" dirty="0" smtClean="0"/>
              <a:t>任一種毒化物若全年使用量超過規定，則須申請核可</a:t>
            </a:r>
            <a:endParaRPr lang="en-US" altLang="zh-TW" dirty="0" smtClean="0"/>
          </a:p>
          <a:p>
            <a:r>
              <a:rPr lang="zh-TW" altLang="en-US" dirty="0" smtClean="0"/>
              <a:t>毒化物容器、包裝或其運作場所及設施，應依相關規定標示及管理</a:t>
            </a:r>
            <a:endParaRPr lang="en-US" altLang="zh-TW" dirty="0" smtClean="0"/>
          </a:p>
        </p:txBody>
      </p:sp>
      <p:sp>
        <p:nvSpPr>
          <p:cNvPr id="6" name="文字方塊 5"/>
          <p:cNvSpPr txBox="1"/>
          <p:nvPr/>
        </p:nvSpPr>
        <p:spPr>
          <a:xfrm>
            <a:off x="426261" y="5877272"/>
            <a:ext cx="6553200"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en-US" sz="1800" dirty="0"/>
              <a:t>毒性化學物質管理法、學術運作機構毒性化學物質管理辦法</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36</a:t>
            </a:fld>
            <a:endParaRPr lang="zh-TW" altLang="en-US" dirty="0"/>
          </a:p>
        </p:txBody>
      </p:sp>
    </p:spTree>
    <p:extLst>
      <p:ext uri="{BB962C8B-B14F-4D97-AF65-F5344CB8AC3E}">
        <p14:creationId xmlns:p14="http://schemas.microsoft.com/office/powerpoint/2010/main" val="10462578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學術機構毒性化學物質</a:t>
            </a:r>
            <a:r>
              <a:rPr lang="zh-TW" altLang="en-US" dirty="0" smtClean="0"/>
              <a:t>管理</a:t>
            </a:r>
            <a:r>
              <a:rPr lang="en-US" altLang="zh-TW" dirty="0" smtClean="0"/>
              <a:t>(2)</a:t>
            </a:r>
            <a:endParaRPr lang="zh-TW" altLang="en-US" dirty="0"/>
          </a:p>
        </p:txBody>
      </p:sp>
      <p:sp>
        <p:nvSpPr>
          <p:cNvPr id="3" name="內容版面配置區 2"/>
          <p:cNvSpPr>
            <a:spLocks noGrp="1"/>
          </p:cNvSpPr>
          <p:nvPr>
            <p:ph idx="1"/>
          </p:nvPr>
        </p:nvSpPr>
        <p:spPr>
          <a:xfrm>
            <a:off x="457200" y="1600200"/>
            <a:ext cx="8229600" cy="3145476"/>
          </a:xfrm>
        </p:spPr>
        <p:txBody>
          <a:bodyPr/>
          <a:lstStyle/>
          <a:p>
            <a:r>
              <a:rPr lang="zh-TW" altLang="en-US" dirty="0"/>
              <a:t>填報運作紀錄：每次運作毒化物應</a:t>
            </a:r>
            <a:r>
              <a:rPr lang="zh-TW" altLang="en-US" dirty="0" smtClean="0"/>
              <a:t>填寫</a:t>
            </a:r>
            <a:r>
              <a:rPr lang="zh-TW" altLang="en-US" u="sng" dirty="0" smtClean="0">
                <a:solidFill>
                  <a:srgbClr val="FF0000"/>
                </a:solidFill>
              </a:rPr>
              <a:t>毒性</a:t>
            </a:r>
            <a:r>
              <a:rPr lang="zh-TW" altLang="en-US" u="sng" dirty="0">
                <a:solidFill>
                  <a:srgbClr val="FF0000"/>
                </a:solidFill>
              </a:rPr>
              <a:t>化學物質運作紀錄</a:t>
            </a:r>
            <a:r>
              <a:rPr lang="zh-TW" altLang="en-US" u="sng" dirty="0" smtClean="0">
                <a:solidFill>
                  <a:srgbClr val="FF0000"/>
                </a:solidFill>
              </a:rPr>
              <a:t>表</a:t>
            </a:r>
            <a:r>
              <a:rPr lang="zh-TW" altLang="en-US" dirty="0" smtClean="0"/>
              <a:t>，</a:t>
            </a:r>
            <a:r>
              <a:rPr lang="zh-TW" altLang="en-US" dirty="0"/>
              <a:t>按月（季）提送校內委員會</a:t>
            </a:r>
            <a:r>
              <a:rPr lang="zh-TW" altLang="en-US" dirty="0" smtClean="0"/>
              <a:t>審核</a:t>
            </a:r>
            <a:endParaRPr lang="en-US" altLang="zh-TW" dirty="0" smtClean="0"/>
          </a:p>
          <a:p>
            <a:r>
              <a:rPr lang="zh-TW" altLang="en-US" dirty="0" smtClean="0"/>
              <a:t>學校環安單</a:t>
            </a:r>
            <a:r>
              <a:rPr lang="zh-TW" altLang="en-US" dirty="0"/>
              <a:t>位</a:t>
            </a:r>
            <a:r>
              <a:rPr lang="zh-TW" altLang="en-US" dirty="0" smtClean="0">
                <a:solidFill>
                  <a:srgbClr val="FF0000"/>
                </a:solidFill>
              </a:rPr>
              <a:t>定期申報</a:t>
            </a:r>
            <a:r>
              <a:rPr lang="zh-TW" altLang="en-US" u="sng" dirty="0" smtClean="0">
                <a:solidFill>
                  <a:srgbClr val="FF0000"/>
                </a:solidFill>
              </a:rPr>
              <a:t>毒性化學物質購買量與使用量</a:t>
            </a:r>
            <a:r>
              <a:rPr lang="zh-TW" altLang="en-US" dirty="0" smtClean="0"/>
              <a:t>，且</a:t>
            </a:r>
            <a:r>
              <a:rPr lang="zh-TW" altLang="en-US" dirty="0"/>
              <a:t>須</a:t>
            </a:r>
            <a:r>
              <a:rPr lang="zh-TW" altLang="en-US" dirty="0" smtClean="0"/>
              <a:t>依照毒化物濃度差異分別進行申報</a:t>
            </a:r>
            <a:endParaRPr lang="zh-TW" altLang="en-US" dirty="0"/>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37</a:t>
            </a:fld>
            <a:endParaRPr lang="zh-TW" altLang="en-US" dirty="0"/>
          </a:p>
        </p:txBody>
      </p:sp>
    </p:spTree>
    <p:extLst>
      <p:ext uri="{BB962C8B-B14F-4D97-AF65-F5344CB8AC3E}">
        <p14:creationId xmlns:p14="http://schemas.microsoft.com/office/powerpoint/2010/main" val="14949617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title"/>
          </p:nvPr>
        </p:nvSpPr>
        <p:spPr>
          <a:xfrm>
            <a:off x="684213" y="0"/>
            <a:ext cx="7772400" cy="1143000"/>
          </a:xfrm>
        </p:spPr>
        <p:txBody>
          <a:bodyPr/>
          <a:lstStyle/>
          <a:p>
            <a:r>
              <a:rPr lang="zh-TW" altLang="en-US" dirty="0" smtClean="0"/>
              <a:t>一般化學品管理</a:t>
            </a:r>
          </a:p>
        </p:txBody>
      </p:sp>
      <p:sp>
        <p:nvSpPr>
          <p:cNvPr id="44037" name="Rectangle 3"/>
          <p:cNvSpPr>
            <a:spLocks noGrp="1" noChangeArrowheads="1"/>
          </p:cNvSpPr>
          <p:nvPr>
            <p:ph type="body" idx="1"/>
          </p:nvPr>
        </p:nvSpPr>
        <p:spPr>
          <a:xfrm>
            <a:off x="684213" y="1196975"/>
            <a:ext cx="8064251" cy="5016758"/>
          </a:xfrm>
        </p:spPr>
        <p:txBody>
          <a:bodyPr/>
          <a:lstStyle/>
          <a:p>
            <a:r>
              <a:rPr lang="zh-TW" altLang="en-US" dirty="0" smtClean="0"/>
              <a:t>建立化學品清單</a:t>
            </a:r>
            <a:r>
              <a:rPr lang="en-US" altLang="zh-TW" dirty="0" smtClean="0"/>
              <a:t>(</a:t>
            </a:r>
            <a:r>
              <a:rPr lang="zh-TW" altLang="en-US" dirty="0" smtClean="0"/>
              <a:t>使用記錄</a:t>
            </a:r>
            <a:r>
              <a:rPr lang="en-US" altLang="zh-TW" dirty="0" smtClean="0"/>
              <a:t>)</a:t>
            </a:r>
          </a:p>
          <a:p>
            <a:pPr lvl="1"/>
            <a:r>
              <a:rPr lang="zh-TW" altLang="en-US" dirty="0" smtClean="0">
                <a:solidFill>
                  <a:srgbClr val="FF0000"/>
                </a:solidFill>
              </a:rPr>
              <a:t>化學品在購買、使用、儲存位置、廢棄或用盡時，均應立即、確實的登錄於清單中，並定期盤點</a:t>
            </a:r>
            <a:endParaRPr lang="en-US" altLang="zh-TW" dirty="0" smtClean="0">
              <a:solidFill>
                <a:srgbClr val="FF0000"/>
              </a:solidFill>
            </a:endParaRPr>
          </a:p>
          <a:p>
            <a:pPr lvl="1">
              <a:lnSpc>
                <a:spcPct val="115000"/>
              </a:lnSpc>
            </a:pPr>
            <a:r>
              <a:rPr lang="zh-TW" altLang="en-US" dirty="0" smtClean="0"/>
              <a:t>優點</a:t>
            </a:r>
            <a:r>
              <a:rPr lang="en-US" altLang="zh-TW" dirty="0" smtClean="0"/>
              <a:t>:	</a:t>
            </a:r>
          </a:p>
          <a:p>
            <a:pPr lvl="1">
              <a:lnSpc>
                <a:spcPct val="115000"/>
              </a:lnSpc>
              <a:buFont typeface="Wingdings" pitchFamily="2" charset="2"/>
              <a:buChar char="ü"/>
            </a:pPr>
            <a:r>
              <a:rPr lang="zh-TW" altLang="en-US" dirty="0" smtClean="0"/>
              <a:t>可有效掌握實驗室現有的藥品種類與存量</a:t>
            </a:r>
            <a:endParaRPr lang="en-US" altLang="zh-TW" dirty="0" smtClean="0"/>
          </a:p>
          <a:p>
            <a:pPr lvl="1">
              <a:lnSpc>
                <a:spcPct val="115000"/>
              </a:lnSpc>
              <a:buFont typeface="Wingdings" pitchFamily="2" charset="2"/>
              <a:buChar char="ü"/>
            </a:pPr>
            <a:r>
              <a:rPr lang="zh-TW" altLang="en-US" dirty="0" smtClean="0"/>
              <a:t>可避免購買過量、存放過期、需要時卻找不到藥品等狀況</a:t>
            </a:r>
            <a:endParaRPr lang="zh-TW" altLang="en-US" dirty="0" smtClean="0">
              <a:solidFill>
                <a:srgbClr val="FF0000"/>
              </a:solidFill>
            </a:endParaRPr>
          </a:p>
          <a:p>
            <a:pPr lvl="1"/>
            <a:endParaRPr lang="zh-TW" altLang="en-US" dirty="0" smtClean="0"/>
          </a:p>
        </p:txBody>
      </p:sp>
      <p:sp>
        <p:nvSpPr>
          <p:cNvPr id="44038" name="Rectangle 5"/>
          <p:cNvSpPr>
            <a:spLocks noChangeArrowheads="1"/>
          </p:cNvSpPr>
          <p:nvPr/>
        </p:nvSpPr>
        <p:spPr bwMode="auto">
          <a:xfrm>
            <a:off x="395288" y="2636838"/>
            <a:ext cx="3708400" cy="3933825"/>
          </a:xfrm>
          <a:prstGeom prst="rect">
            <a:avLst/>
          </a:prstGeom>
          <a:noFill/>
          <a:ln w="9525">
            <a:noFill/>
            <a:miter lim="800000"/>
            <a:headEnd/>
            <a:tailEnd/>
          </a:ln>
        </p:spPr>
        <p:txBody>
          <a:bodyPr/>
          <a:lstStyle/>
          <a:p>
            <a:pPr marL="742950" lvl="1" indent="-285750" eaLnBrk="0" hangingPunct="0">
              <a:lnSpc>
                <a:spcPct val="115000"/>
              </a:lnSpc>
              <a:spcBef>
                <a:spcPct val="20000"/>
              </a:spcBef>
            </a:pPr>
            <a:endParaRPr lang="zh-TW" altLang="en-US" sz="2800">
              <a:latin typeface="Times New Roman" pitchFamily="18" charset="0"/>
            </a:endParaRPr>
          </a:p>
        </p:txBody>
      </p:sp>
      <p:sp>
        <p:nvSpPr>
          <p:cNvPr id="6" name="文字方塊 5"/>
          <p:cNvSpPr txBox="1"/>
          <p:nvPr/>
        </p:nvSpPr>
        <p:spPr>
          <a:xfrm>
            <a:off x="685548" y="5870638"/>
            <a:ext cx="4032447"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zh-TW" altLang="en-US" sz="1800" dirty="0" smtClean="0"/>
              <a:t>危害性化學品標示</a:t>
            </a:r>
            <a:r>
              <a:rPr lang="zh-TW" altLang="en-US" sz="1800" dirty="0"/>
              <a:t>及通識規則</a:t>
            </a:r>
            <a:r>
              <a:rPr lang="zh-TW" altLang="en-US" sz="1800" dirty="0" smtClean="0"/>
              <a:t>、</a:t>
            </a:r>
            <a:r>
              <a:rPr lang="en-US" altLang="zh-TW" sz="1800" dirty="0" smtClean="0"/>
              <a:t/>
            </a:r>
            <a:br>
              <a:rPr lang="en-US" altLang="zh-TW" sz="1800" dirty="0" smtClean="0"/>
            </a:br>
            <a:r>
              <a:rPr lang="zh-TW" altLang="en-US" sz="1800" dirty="0" smtClean="0"/>
              <a:t>學術</a:t>
            </a:r>
            <a:r>
              <a:rPr lang="zh-TW" altLang="en-US" sz="1800" dirty="0"/>
              <a:t>機構運作毒性化學物質管理辦法</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38</a:t>
            </a:fld>
            <a:endParaRPr lang="zh-TW" altLang="en-US" dirty="0"/>
          </a:p>
        </p:txBody>
      </p:sp>
    </p:spTree>
    <p:extLst>
      <p:ext uri="{BB962C8B-B14F-4D97-AF65-F5344CB8AC3E}">
        <p14:creationId xmlns:p14="http://schemas.microsoft.com/office/powerpoint/2010/main" val="38065365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標題 1"/>
          <p:cNvSpPr>
            <a:spLocks noGrp="1"/>
          </p:cNvSpPr>
          <p:nvPr>
            <p:ph type="title"/>
          </p:nvPr>
        </p:nvSpPr>
        <p:spPr>
          <a:xfrm>
            <a:off x="684213" y="0"/>
            <a:ext cx="7772400" cy="1143000"/>
          </a:xfrm>
        </p:spPr>
        <p:txBody>
          <a:bodyPr/>
          <a:lstStyle/>
          <a:p>
            <a:r>
              <a:rPr kumimoji="0" lang="zh-TW" altLang="en-US" dirty="0" smtClean="0"/>
              <a:t>教</a:t>
            </a:r>
            <a:r>
              <a:rPr lang="zh-TW" altLang="en-US" dirty="0" smtClean="0"/>
              <a:t>育部化學品管理</a:t>
            </a:r>
            <a:r>
              <a:rPr lang="zh-TW" altLang="en-US" dirty="0"/>
              <a:t>與申報</a:t>
            </a:r>
            <a:r>
              <a:rPr lang="zh-TW" altLang="en-US" dirty="0" smtClean="0"/>
              <a:t>系統</a:t>
            </a:r>
          </a:p>
        </p:txBody>
      </p:sp>
      <p:pic>
        <p:nvPicPr>
          <p:cNvPr id="45062" name="Picture 7" descr="教育部化學品清單範例"/>
          <p:cNvPicPr>
            <a:picLocks noChangeAspect="1" noChangeArrowheads="1"/>
          </p:cNvPicPr>
          <p:nvPr/>
        </p:nvPicPr>
        <p:blipFill>
          <a:blip r:embed="rId3" cstate="print"/>
          <a:srcRect/>
          <a:stretch>
            <a:fillRect/>
          </a:stretch>
        </p:blipFill>
        <p:spPr bwMode="auto">
          <a:xfrm>
            <a:off x="755650" y="1125538"/>
            <a:ext cx="7488238" cy="5089525"/>
          </a:xfrm>
          <a:prstGeom prst="rect">
            <a:avLst/>
          </a:prstGeom>
          <a:noFill/>
          <a:ln w="9525">
            <a:noFill/>
            <a:miter lim="800000"/>
            <a:headEnd/>
            <a:tailEnd/>
          </a:ln>
        </p:spPr>
      </p:pic>
      <p:sp>
        <p:nvSpPr>
          <p:cNvPr id="3" name="投影片編號版面配置區 2"/>
          <p:cNvSpPr>
            <a:spLocks noGrp="1"/>
          </p:cNvSpPr>
          <p:nvPr>
            <p:ph type="sldNum" sz="quarter" idx="12"/>
          </p:nvPr>
        </p:nvSpPr>
        <p:spPr/>
        <p:txBody>
          <a:bodyPr/>
          <a:lstStyle/>
          <a:p>
            <a:fld id="{A36E6B7E-3405-4ABC-8F0A-11CAAA034E4E}" type="slidenum">
              <a:rPr lang="zh-TW" altLang="en-US" smtClean="0"/>
              <a:pPr/>
              <a:t>39</a:t>
            </a:fld>
            <a:endParaRPr lang="zh-TW" altLang="en-US" dirty="0"/>
          </a:p>
        </p:txBody>
      </p:sp>
    </p:spTree>
    <p:extLst>
      <p:ext uri="{BB962C8B-B14F-4D97-AF65-F5344CB8AC3E}">
        <p14:creationId xmlns:p14="http://schemas.microsoft.com/office/powerpoint/2010/main" val="2991408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574032"/>
            <a:ext cx="8712968" cy="1143000"/>
          </a:xfrm>
        </p:spPr>
        <p:txBody>
          <a:bodyPr/>
          <a:lstStyle/>
          <a:p>
            <a:r>
              <a:rPr lang="zh-TW" altLang="en-US" dirty="0" smtClean="0"/>
              <a:t>壹、危險物、有害物與化學性危害</a:t>
            </a:r>
            <a:endParaRPr lang="zh-TW" altLang="en-US" dirty="0"/>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4</a:t>
            </a:fld>
            <a:endParaRPr lang="zh-TW" altLang="en-US" dirty="0"/>
          </a:p>
        </p:txBody>
      </p:sp>
    </p:spTree>
    <p:extLst>
      <p:ext uri="{BB962C8B-B14F-4D97-AF65-F5344CB8AC3E}">
        <p14:creationId xmlns:p14="http://schemas.microsoft.com/office/powerpoint/2010/main" val="3256164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a:xfrm>
            <a:off x="684213" y="333375"/>
            <a:ext cx="7772400" cy="803275"/>
          </a:xfrm>
        </p:spPr>
        <p:txBody>
          <a:bodyPr/>
          <a:lstStyle/>
          <a:p>
            <a:r>
              <a:rPr lang="zh-TW" altLang="en-US" dirty="0" smtClean="0"/>
              <a:t>一般化學品管理</a:t>
            </a:r>
            <a:r>
              <a:rPr lang="en-US" altLang="zh-TW" dirty="0" smtClean="0"/>
              <a:t>(2)</a:t>
            </a:r>
          </a:p>
        </p:txBody>
      </p:sp>
      <p:sp>
        <p:nvSpPr>
          <p:cNvPr id="46085" name="Rectangle 3"/>
          <p:cNvSpPr>
            <a:spLocks noGrp="1" noChangeArrowheads="1"/>
          </p:cNvSpPr>
          <p:nvPr>
            <p:ph type="body" idx="1"/>
          </p:nvPr>
        </p:nvSpPr>
        <p:spPr>
          <a:xfrm>
            <a:off x="685800" y="1484313"/>
            <a:ext cx="8134350" cy="4249737"/>
          </a:xfrm>
        </p:spPr>
        <p:txBody>
          <a:bodyPr/>
          <a:lstStyle/>
          <a:p>
            <a:r>
              <a:rPr lang="zh-TW" altLang="en-US" dirty="0" smtClean="0"/>
              <a:t>化學品應盡量</a:t>
            </a:r>
            <a:r>
              <a:rPr lang="zh-TW" altLang="en-US" dirty="0" smtClean="0">
                <a:solidFill>
                  <a:srgbClr val="FF0000"/>
                </a:solidFill>
              </a:rPr>
              <a:t>集中保管</a:t>
            </a:r>
            <a:r>
              <a:rPr lang="zh-TW" altLang="en-US" dirty="0" smtClean="0"/>
              <a:t>，避免零散放置</a:t>
            </a:r>
          </a:p>
          <a:p>
            <a:r>
              <a:rPr kumimoji="0" lang="zh-TW" altLang="en-US" dirty="0" smtClean="0"/>
              <a:t>儲存時化學品依</a:t>
            </a:r>
            <a:r>
              <a:rPr kumimoji="0" lang="zh-TW" altLang="en-US" dirty="0" smtClean="0">
                <a:solidFill>
                  <a:srgbClr val="FF0000"/>
                </a:solidFill>
              </a:rPr>
              <a:t>相容性</a:t>
            </a:r>
            <a:r>
              <a:rPr kumimoji="0" lang="zh-TW" altLang="en-US" dirty="0" smtClean="0"/>
              <a:t>分類放置</a:t>
            </a:r>
          </a:p>
          <a:p>
            <a:r>
              <a:rPr kumimoji="0" lang="zh-TW" altLang="en-US" dirty="0" smtClean="0"/>
              <a:t>化學品櫃應</a:t>
            </a:r>
            <a:r>
              <a:rPr kumimoji="0" lang="zh-TW" altLang="en-US" dirty="0" smtClean="0">
                <a:solidFill>
                  <a:srgbClr val="FF0000"/>
                </a:solidFill>
              </a:rPr>
              <a:t>上鎖</a:t>
            </a:r>
            <a:r>
              <a:rPr kumimoji="0" lang="zh-TW" altLang="en-US" dirty="0" smtClean="0"/>
              <a:t>以免震動而打開使內裝瓶跌落</a:t>
            </a:r>
          </a:p>
          <a:p>
            <a:r>
              <a:rPr lang="zh-TW" altLang="en-US" dirty="0" smtClean="0"/>
              <a:t>揮發性易燃藥品儘量置於合格之抽氣櫃中</a:t>
            </a:r>
          </a:p>
          <a:p>
            <a:r>
              <a:rPr lang="zh-TW" altLang="en-US" dirty="0" smtClean="0"/>
              <a:t>腐蝕性藥品櫃應有</a:t>
            </a:r>
            <a:r>
              <a:rPr lang="zh-TW" altLang="en-US" dirty="0" smtClean="0">
                <a:solidFill>
                  <a:srgbClr val="FF0000"/>
                </a:solidFill>
              </a:rPr>
              <a:t>托盤</a:t>
            </a:r>
            <a:r>
              <a:rPr lang="zh-TW" altLang="en-US" dirty="0" smtClean="0"/>
              <a:t>裝置，或者以耐蝕塑膠盆分別隔離放置</a:t>
            </a:r>
          </a:p>
        </p:txBody>
      </p:sp>
      <p:sp>
        <p:nvSpPr>
          <p:cNvPr id="4" name="文字方塊 3"/>
          <p:cNvSpPr txBox="1"/>
          <p:nvPr/>
        </p:nvSpPr>
        <p:spPr>
          <a:xfrm>
            <a:off x="323850" y="5517232"/>
            <a:ext cx="8064500" cy="36933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en-US" dirty="0"/>
              <a:t>職業</a:t>
            </a:r>
            <a:r>
              <a:rPr lang="zh-TW" altLang="zh-TW" sz="1800" dirty="0" smtClean="0"/>
              <a:t>安全</a:t>
            </a:r>
            <a:r>
              <a:rPr lang="zh-TW" altLang="zh-TW" sz="1800" dirty="0"/>
              <a:t>衛生設施規則</a:t>
            </a:r>
            <a:r>
              <a:rPr lang="zh-TW" altLang="en-US" sz="1800" dirty="0"/>
              <a:t>、</a:t>
            </a:r>
            <a:r>
              <a:rPr lang="zh-TW" altLang="zh-TW" sz="1800" dirty="0"/>
              <a:t>有機溶劑中毒預防規則</a:t>
            </a:r>
            <a:r>
              <a:rPr lang="zh-TW" altLang="en-US" sz="1800" dirty="0"/>
              <a:t>、</a:t>
            </a:r>
            <a:r>
              <a:rPr lang="zh-TW" altLang="zh-TW" sz="1800" dirty="0"/>
              <a:t>特定化學物質危害預防標準</a:t>
            </a:r>
            <a:endParaRPr lang="zh-TW" altLang="en-US" sz="1800" dirty="0"/>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40</a:t>
            </a:fld>
            <a:endParaRPr lang="zh-TW" altLang="en-US" dirty="0"/>
          </a:p>
        </p:txBody>
      </p:sp>
    </p:spTree>
    <p:extLst>
      <p:ext uri="{BB962C8B-B14F-4D97-AF65-F5344CB8AC3E}">
        <p14:creationId xmlns:p14="http://schemas.microsoft.com/office/powerpoint/2010/main" val="9309018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title"/>
          </p:nvPr>
        </p:nvSpPr>
        <p:spPr>
          <a:xfrm>
            <a:off x="684213" y="260350"/>
            <a:ext cx="7772400" cy="1143000"/>
          </a:xfrm>
        </p:spPr>
        <p:txBody>
          <a:bodyPr/>
          <a:lstStyle/>
          <a:p>
            <a:r>
              <a:rPr lang="zh-TW" altLang="en-US" dirty="0" smtClean="0"/>
              <a:t>化學品管理</a:t>
            </a:r>
            <a:r>
              <a:rPr lang="en-US" altLang="zh-TW" dirty="0" smtClean="0"/>
              <a:t>(</a:t>
            </a:r>
            <a:r>
              <a:rPr lang="en-US" altLang="zh-TW" dirty="0"/>
              <a:t>3</a:t>
            </a:r>
            <a:r>
              <a:rPr lang="en-US" altLang="zh-TW" dirty="0" smtClean="0"/>
              <a:t>)</a:t>
            </a:r>
            <a:endParaRPr lang="zh-TW" altLang="en-US" dirty="0" smtClean="0"/>
          </a:p>
        </p:txBody>
      </p:sp>
      <p:sp>
        <p:nvSpPr>
          <p:cNvPr id="47109" name="Rectangle 3"/>
          <p:cNvSpPr>
            <a:spLocks noGrp="1" noChangeArrowheads="1"/>
          </p:cNvSpPr>
          <p:nvPr>
            <p:ph type="body" idx="1"/>
          </p:nvPr>
        </p:nvSpPr>
        <p:spPr>
          <a:xfrm>
            <a:off x="684213" y="1412875"/>
            <a:ext cx="8062912" cy="4179606"/>
          </a:xfrm>
        </p:spPr>
        <p:txBody>
          <a:bodyPr/>
          <a:lstStyle/>
          <a:p>
            <a:pPr>
              <a:lnSpc>
                <a:spcPct val="110000"/>
              </a:lnSpc>
            </a:pPr>
            <a:r>
              <a:rPr lang="zh-TW" altLang="en-US" dirty="0" smtClean="0"/>
              <a:t>定期檢查化學品標示狀況，如有缺損須立刻補齊修復</a:t>
            </a:r>
          </a:p>
          <a:p>
            <a:pPr>
              <a:lnSpc>
                <a:spcPct val="110000"/>
              </a:lnSpc>
            </a:pPr>
            <a:r>
              <a:rPr lang="zh-TW" altLang="en-US" dirty="0" smtClean="0"/>
              <a:t>先進先出─先購買者先使用</a:t>
            </a:r>
            <a:endParaRPr lang="en-US" altLang="zh-TW" dirty="0" smtClean="0"/>
          </a:p>
          <a:p>
            <a:pPr>
              <a:lnSpc>
                <a:spcPct val="110000"/>
              </a:lnSpc>
            </a:pPr>
            <a:r>
              <a:rPr lang="zh-TW" altLang="en-US" dirty="0" smtClean="0"/>
              <a:t>配製試藥應避免過量</a:t>
            </a:r>
          </a:p>
          <a:p>
            <a:pPr>
              <a:lnSpc>
                <a:spcPct val="110000"/>
              </a:lnSpc>
            </a:pPr>
            <a:r>
              <a:rPr lang="zh-TW" altLang="en-US" dirty="0" smtClean="0"/>
              <a:t>實驗完全結束後，將所使用、分裝的所有化學品清除、標示、交接清楚，</a:t>
            </a:r>
            <a:r>
              <a:rPr lang="zh-TW" altLang="en-US" b="1" dirty="0" smtClean="0">
                <a:solidFill>
                  <a:srgbClr val="FF0000"/>
                </a:solidFill>
              </a:rPr>
              <a:t>絕不可將</a:t>
            </a:r>
            <a:r>
              <a:rPr lang="zh-TW" altLang="en-US" dirty="0" smtClean="0">
                <a:solidFill>
                  <a:srgbClr val="FF0000"/>
                </a:solidFill>
              </a:rPr>
              <a:t>不明</a:t>
            </a:r>
            <a:r>
              <a:rPr lang="zh-TW" altLang="en-US" b="1" dirty="0" smtClean="0">
                <a:solidFill>
                  <a:srgbClr val="FF0000"/>
                </a:solidFill>
              </a:rPr>
              <a:t>化學品遺留實驗室</a:t>
            </a:r>
            <a:endParaRPr lang="en-US" altLang="zh-TW" b="1" dirty="0" smtClean="0">
              <a:solidFill>
                <a:srgbClr val="FF0000"/>
              </a:solidFill>
            </a:endParaRPr>
          </a:p>
        </p:txBody>
      </p:sp>
      <p:sp>
        <p:nvSpPr>
          <p:cNvPr id="4" name="文字方塊 3"/>
          <p:cNvSpPr txBox="1"/>
          <p:nvPr/>
        </p:nvSpPr>
        <p:spPr>
          <a:xfrm>
            <a:off x="250825" y="5589240"/>
            <a:ext cx="7057479"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zh-TW" altLang="en-US" sz="1800" dirty="0" smtClean="0"/>
              <a:t>危害性化學品標示</a:t>
            </a:r>
            <a:r>
              <a:rPr lang="zh-TW" altLang="en-US" sz="1800" dirty="0"/>
              <a:t>及通識規則、學術機構運作毒性化學物質管理辦法</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41</a:t>
            </a:fld>
            <a:endParaRPr lang="zh-TW" altLang="en-US" dirty="0"/>
          </a:p>
        </p:txBody>
      </p:sp>
    </p:spTree>
    <p:extLst>
      <p:ext uri="{BB962C8B-B14F-4D97-AF65-F5344CB8AC3E}">
        <p14:creationId xmlns:p14="http://schemas.microsoft.com/office/powerpoint/2010/main" val="16058303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395288" y="404813"/>
            <a:ext cx="8424862" cy="947737"/>
          </a:xfrm>
        </p:spPr>
        <p:txBody>
          <a:bodyPr/>
          <a:lstStyle/>
          <a:p>
            <a:r>
              <a:rPr lang="zh-TW" altLang="en-US" sz="3600" smtClean="0"/>
              <a:t>實驗中應注意事項</a:t>
            </a:r>
            <a:endParaRPr lang="en-US" altLang="zh-TW" sz="3600" smtClean="0"/>
          </a:p>
        </p:txBody>
      </p:sp>
      <p:sp>
        <p:nvSpPr>
          <p:cNvPr id="49156" name="Rectangle 3"/>
          <p:cNvSpPr>
            <a:spLocks noGrp="1" noChangeArrowheads="1"/>
          </p:cNvSpPr>
          <p:nvPr>
            <p:ph type="body" idx="1"/>
          </p:nvPr>
        </p:nvSpPr>
        <p:spPr>
          <a:xfrm>
            <a:off x="685800" y="1268760"/>
            <a:ext cx="8134350" cy="4358116"/>
          </a:xfrm>
        </p:spPr>
        <p:txBody>
          <a:bodyPr/>
          <a:lstStyle/>
          <a:p>
            <a:pPr>
              <a:lnSpc>
                <a:spcPct val="120000"/>
              </a:lnSpc>
              <a:spcBef>
                <a:spcPct val="15000"/>
              </a:spcBef>
              <a:spcAft>
                <a:spcPct val="15000"/>
              </a:spcAft>
            </a:pPr>
            <a:r>
              <a:rPr lang="zh-TW" altLang="en-US" sz="2800" dirty="0" smtClean="0"/>
              <a:t>搬運化學品時應使用防傾倒、洩漏的器材</a:t>
            </a:r>
            <a:endParaRPr lang="en-US" altLang="zh-TW" sz="2800" dirty="0" smtClean="0"/>
          </a:p>
          <a:p>
            <a:pPr>
              <a:lnSpc>
                <a:spcPct val="120000"/>
              </a:lnSpc>
              <a:spcBef>
                <a:spcPct val="15000"/>
              </a:spcBef>
              <a:spcAft>
                <a:spcPct val="15000"/>
              </a:spcAft>
            </a:pPr>
            <a:r>
              <a:rPr lang="zh-TW" altLang="en-US" sz="2800" dirty="0" smtClean="0"/>
              <a:t>傾倒化學品時使用漏斗等器材，避免藥品潑灑</a:t>
            </a:r>
            <a:endParaRPr lang="en-US" altLang="zh-TW" sz="2800" dirty="0" smtClean="0"/>
          </a:p>
          <a:p>
            <a:pPr>
              <a:lnSpc>
                <a:spcPct val="120000"/>
              </a:lnSpc>
              <a:spcBef>
                <a:spcPct val="15000"/>
              </a:spcBef>
              <a:spcAft>
                <a:spcPct val="15000"/>
              </a:spcAft>
            </a:pPr>
            <a:r>
              <a:rPr lang="zh-TW" altLang="en-US" sz="2800" dirty="0" smtClean="0"/>
              <a:t>儘可能縮短操作時開啟瓶蓋的時間</a:t>
            </a:r>
          </a:p>
          <a:p>
            <a:pPr>
              <a:lnSpc>
                <a:spcPct val="120000"/>
              </a:lnSpc>
              <a:spcBef>
                <a:spcPct val="15000"/>
              </a:spcBef>
              <a:spcAft>
                <a:spcPct val="15000"/>
              </a:spcAft>
            </a:pPr>
            <a:r>
              <a:rPr lang="zh-TW" altLang="en-US" sz="2800" dirty="0" smtClean="0"/>
              <a:t>操作易燃性化學品時，週遭不可存在熱源</a:t>
            </a:r>
          </a:p>
          <a:p>
            <a:pPr>
              <a:lnSpc>
                <a:spcPct val="120000"/>
              </a:lnSpc>
              <a:spcBef>
                <a:spcPct val="15000"/>
              </a:spcBef>
              <a:spcAft>
                <a:spcPct val="15000"/>
              </a:spcAft>
            </a:pPr>
            <a:r>
              <a:rPr lang="zh-TW" altLang="en-US" sz="2800" dirty="0" smtClean="0"/>
              <a:t>化學品污染桌面、地面時，立即清除乾淨</a:t>
            </a:r>
            <a:r>
              <a:rPr lang="en-US" altLang="zh-TW" sz="2800" dirty="0" smtClean="0"/>
              <a:t>(</a:t>
            </a:r>
            <a:r>
              <a:rPr lang="zh-TW" altLang="en-US" sz="2800" dirty="0" smtClean="0"/>
              <a:t>使用吸收劑等</a:t>
            </a:r>
            <a:r>
              <a:rPr lang="en-US" altLang="zh-TW" sz="2800" dirty="0" smtClean="0"/>
              <a:t>) </a:t>
            </a:r>
            <a:r>
              <a:rPr lang="zh-TW" altLang="en-US" sz="2800" dirty="0" smtClean="0"/>
              <a:t>，並保持現場通風</a:t>
            </a:r>
          </a:p>
          <a:p>
            <a:pPr>
              <a:lnSpc>
                <a:spcPct val="120000"/>
              </a:lnSpc>
              <a:spcBef>
                <a:spcPct val="15000"/>
              </a:spcBef>
              <a:spcAft>
                <a:spcPct val="15000"/>
              </a:spcAft>
            </a:pPr>
            <a:r>
              <a:rPr lang="zh-TW" altLang="en-US" sz="2800" dirty="0" smtClean="0"/>
              <a:t>於排氣櫃</a:t>
            </a:r>
            <a:r>
              <a:rPr lang="en-US" altLang="zh-TW" sz="2800" dirty="0" smtClean="0"/>
              <a:t>(hood)</a:t>
            </a:r>
            <a:r>
              <a:rPr lang="zh-TW" altLang="en-US" sz="2800" dirty="0" smtClean="0"/>
              <a:t>中操作揮發性化學物質</a:t>
            </a:r>
          </a:p>
        </p:txBody>
      </p:sp>
      <p:sp>
        <p:nvSpPr>
          <p:cNvPr id="4" name="文字方塊 3"/>
          <p:cNvSpPr txBox="1"/>
          <p:nvPr/>
        </p:nvSpPr>
        <p:spPr>
          <a:xfrm>
            <a:off x="395536" y="5733256"/>
            <a:ext cx="8137525" cy="36933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en-US" dirty="0"/>
              <a:t>職業</a:t>
            </a:r>
            <a:r>
              <a:rPr lang="zh-TW" altLang="zh-TW" sz="1800" dirty="0" smtClean="0"/>
              <a:t>安全</a:t>
            </a:r>
            <a:r>
              <a:rPr lang="zh-TW" altLang="zh-TW" sz="1800" dirty="0"/>
              <a:t>衛生設施規則</a:t>
            </a:r>
            <a:r>
              <a:rPr lang="zh-TW" altLang="en-US" sz="1800" dirty="0"/>
              <a:t>、</a:t>
            </a:r>
            <a:r>
              <a:rPr lang="zh-TW" altLang="zh-TW" sz="1800" dirty="0"/>
              <a:t>有機溶劑中毒預防規則</a:t>
            </a:r>
            <a:r>
              <a:rPr lang="zh-TW" altLang="en-US" sz="1800" dirty="0"/>
              <a:t>、</a:t>
            </a:r>
            <a:r>
              <a:rPr lang="zh-TW" altLang="zh-TW" sz="1800" dirty="0"/>
              <a:t>特定化學物質危害預防標準</a:t>
            </a:r>
            <a:endParaRPr lang="zh-TW" altLang="en-US" sz="1800" dirty="0"/>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42</a:t>
            </a:fld>
            <a:endParaRPr lang="zh-TW" altLang="en-US" dirty="0"/>
          </a:p>
        </p:txBody>
      </p:sp>
    </p:spTree>
    <p:extLst>
      <p:ext uri="{BB962C8B-B14F-4D97-AF65-F5344CB8AC3E}">
        <p14:creationId xmlns:p14="http://schemas.microsoft.com/office/powerpoint/2010/main" val="22051158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p>
            <a:pPr algn="r">
              <a:defRPr/>
            </a:pPr>
            <a:fld id="{8600FD9E-C584-4A89-BCBF-45015CD623EB}" type="slidenum">
              <a:rPr kumimoji="0" lang="zh-TW" altLang="en-US" sz="1400">
                <a:latin typeface="Times New Roman" pitchFamily="18" charset="0"/>
                <a:ea typeface="+mn-ea"/>
              </a:rPr>
              <a:pPr algn="r">
                <a:defRPr/>
              </a:pPr>
              <a:t>43</a:t>
            </a:fld>
            <a:endParaRPr kumimoji="0" lang="en-US" altLang="zh-TW" sz="1400" dirty="0">
              <a:latin typeface="Times New Roman" pitchFamily="18" charset="0"/>
              <a:ea typeface="+mn-ea"/>
            </a:endParaRPr>
          </a:p>
        </p:txBody>
      </p:sp>
      <p:sp>
        <p:nvSpPr>
          <p:cNvPr id="50180" name="Rectangle 2"/>
          <p:cNvSpPr>
            <a:spLocks noGrp="1" noChangeArrowheads="1"/>
          </p:cNvSpPr>
          <p:nvPr>
            <p:ph type="title"/>
          </p:nvPr>
        </p:nvSpPr>
        <p:spPr/>
        <p:txBody>
          <a:bodyPr/>
          <a:lstStyle/>
          <a:p>
            <a:r>
              <a:rPr lang="zh-TW" altLang="en-US" dirty="0" smtClean="0"/>
              <a:t>排氣櫃使用注意事項</a:t>
            </a:r>
          </a:p>
        </p:txBody>
      </p:sp>
      <p:sp>
        <p:nvSpPr>
          <p:cNvPr id="50181" name="Rectangle 3"/>
          <p:cNvSpPr>
            <a:spLocks noGrp="1" noChangeArrowheads="1"/>
          </p:cNvSpPr>
          <p:nvPr>
            <p:ph type="body" idx="1"/>
          </p:nvPr>
        </p:nvSpPr>
        <p:spPr>
          <a:xfrm>
            <a:off x="457200" y="1600200"/>
            <a:ext cx="8435280" cy="4031873"/>
          </a:xfrm>
        </p:spPr>
        <p:txBody>
          <a:bodyPr/>
          <a:lstStyle/>
          <a:p>
            <a:r>
              <a:rPr lang="zh-TW" altLang="en-US" dirty="0" smtClean="0"/>
              <a:t>使用前檢查排氣櫃、排氣管路、過濾設備與排氣機等設備是否有故障或破損</a:t>
            </a:r>
            <a:endParaRPr lang="en-US" altLang="zh-TW" dirty="0" smtClean="0"/>
          </a:p>
          <a:p>
            <a:r>
              <a:rPr lang="zh-TW" altLang="en-US" dirty="0" smtClean="0"/>
              <a:t>排氣櫃內只放置當天需要的物品</a:t>
            </a:r>
            <a:endParaRPr lang="en-US" altLang="zh-TW" dirty="0" smtClean="0"/>
          </a:p>
          <a:p>
            <a:r>
              <a:rPr lang="zh-TW" altLang="en-US" dirty="0" smtClean="0"/>
              <a:t>不可將排氣櫃當作置物櫃使用</a:t>
            </a:r>
            <a:endParaRPr lang="en-US" altLang="zh-TW" dirty="0" smtClean="0"/>
          </a:p>
          <a:p>
            <a:r>
              <a:rPr lang="zh-TW" altLang="en-US" dirty="0" smtClean="0"/>
              <a:t>排氣櫃開口與內部的分風板不宜遮蔽阻擋</a:t>
            </a:r>
          </a:p>
          <a:p>
            <a:r>
              <a:rPr lang="zh-TW" altLang="en-US" dirty="0" smtClean="0"/>
              <a:t>使用排氣櫃時，儘可能將風門拉低</a:t>
            </a:r>
            <a:endParaRPr lang="en-US" altLang="zh-TW" dirty="0" smtClean="0"/>
          </a:p>
          <a:p>
            <a:r>
              <a:rPr lang="zh-TW" altLang="en-US" dirty="0" smtClean="0"/>
              <a:t>非操作人員勿於排氣櫃附近逗留</a:t>
            </a:r>
          </a:p>
        </p:txBody>
      </p:sp>
      <p:sp>
        <p:nvSpPr>
          <p:cNvPr id="6" name="文字方塊 5"/>
          <p:cNvSpPr txBox="1"/>
          <p:nvPr/>
        </p:nvSpPr>
        <p:spPr>
          <a:xfrm>
            <a:off x="250825" y="5589240"/>
            <a:ext cx="8137525" cy="3683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zh-TW" sz="1800" dirty="0"/>
              <a:t>勞工安全衛生設施規則</a:t>
            </a:r>
            <a:r>
              <a:rPr lang="zh-TW" altLang="en-US" sz="1800" dirty="0"/>
              <a:t>、</a:t>
            </a:r>
            <a:r>
              <a:rPr lang="zh-TW" altLang="zh-TW" sz="1800" dirty="0"/>
              <a:t>有機溶劑中毒預防規則</a:t>
            </a:r>
            <a:r>
              <a:rPr lang="zh-TW" altLang="en-US" sz="1800" dirty="0"/>
              <a:t>、</a:t>
            </a:r>
            <a:r>
              <a:rPr lang="zh-TW" altLang="zh-TW" sz="1800" dirty="0"/>
              <a:t>特定化學物質危害預防標準</a:t>
            </a:r>
            <a:endParaRPr lang="zh-TW" altLang="en-US" sz="1800" dirty="0"/>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43</a:t>
            </a:fld>
            <a:endParaRPr lang="zh-TW" altLang="en-US" dirty="0"/>
          </a:p>
        </p:txBody>
      </p:sp>
    </p:spTree>
    <p:extLst>
      <p:ext uri="{BB962C8B-B14F-4D97-AF65-F5344CB8AC3E}">
        <p14:creationId xmlns:p14="http://schemas.microsoft.com/office/powerpoint/2010/main" val="40859483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title"/>
          </p:nvPr>
        </p:nvSpPr>
        <p:spPr/>
        <p:txBody>
          <a:bodyPr/>
          <a:lstStyle/>
          <a:p>
            <a:r>
              <a:rPr lang="zh-TW" altLang="en-US" smtClean="0"/>
              <a:t>個人防護具</a:t>
            </a:r>
            <a:endParaRPr lang="zh-TW" altLang="en-US" dirty="0" smtClean="0"/>
          </a:p>
        </p:txBody>
      </p:sp>
      <p:sp>
        <p:nvSpPr>
          <p:cNvPr id="52229" name="Rectangle 3"/>
          <p:cNvSpPr>
            <a:spLocks noGrp="1" noChangeArrowheads="1"/>
          </p:cNvSpPr>
          <p:nvPr>
            <p:ph type="body" idx="1"/>
          </p:nvPr>
        </p:nvSpPr>
        <p:spPr>
          <a:xfrm>
            <a:off x="457200" y="1386187"/>
            <a:ext cx="8229600" cy="4536627"/>
          </a:xfrm>
        </p:spPr>
        <p:txBody>
          <a:bodyPr/>
          <a:lstStyle/>
          <a:p>
            <a:r>
              <a:rPr lang="zh-TW" altLang="en-US" dirty="0" smtClean="0"/>
              <a:t>暴露預防的</a:t>
            </a:r>
            <a:r>
              <a:rPr lang="zh-TW" altLang="en-US" dirty="0" smtClean="0">
                <a:solidFill>
                  <a:srgbClr val="FF0000"/>
                </a:solidFill>
              </a:rPr>
              <a:t>最後一道防線</a:t>
            </a:r>
            <a:endParaRPr lang="en-US" altLang="zh-TW" dirty="0" smtClean="0">
              <a:solidFill>
                <a:srgbClr val="FF0000"/>
              </a:solidFill>
            </a:endParaRPr>
          </a:p>
          <a:p>
            <a:r>
              <a:rPr lang="zh-TW" altLang="en-US" dirty="0" smtClean="0"/>
              <a:t>依實驗需求使用</a:t>
            </a:r>
            <a:r>
              <a:rPr lang="zh-TW" altLang="en-US" dirty="0" smtClean="0">
                <a:solidFill>
                  <a:srgbClr val="FF0000"/>
                </a:solidFill>
              </a:rPr>
              <a:t>適當的防護具</a:t>
            </a:r>
            <a:endParaRPr lang="en-US" altLang="zh-TW" dirty="0" smtClean="0">
              <a:solidFill>
                <a:srgbClr val="FF0000"/>
              </a:solidFill>
            </a:endParaRPr>
          </a:p>
          <a:p>
            <a:pPr lvl="1"/>
            <a:r>
              <a:rPr lang="zh-TW" altLang="en-US" dirty="0" smtClean="0"/>
              <a:t>可參閱安全資料表選用</a:t>
            </a:r>
          </a:p>
          <a:p>
            <a:r>
              <a:rPr lang="zh-TW" altLang="en-US" dirty="0" smtClean="0"/>
              <a:t>使用前注意事項</a:t>
            </a:r>
          </a:p>
          <a:p>
            <a:pPr lvl="1"/>
            <a:r>
              <a:rPr lang="zh-TW" altLang="en-US" dirty="0" smtClean="0"/>
              <a:t>選擇適當的個人防護具</a:t>
            </a:r>
            <a:endParaRPr lang="en-US" altLang="zh-TW" dirty="0" smtClean="0"/>
          </a:p>
          <a:p>
            <a:pPr lvl="1"/>
            <a:r>
              <a:rPr lang="zh-TW" altLang="en-US" dirty="0" smtClean="0"/>
              <a:t>正確的佩戴防護具</a:t>
            </a:r>
            <a:endParaRPr lang="en-US" altLang="zh-TW" dirty="0" smtClean="0"/>
          </a:p>
          <a:p>
            <a:pPr lvl="1"/>
            <a:r>
              <a:rPr lang="zh-TW" altLang="en-US" dirty="0" smtClean="0"/>
              <a:t>維護保養防護具</a:t>
            </a:r>
            <a:endParaRPr lang="en-US" altLang="zh-TW" dirty="0" smtClean="0"/>
          </a:p>
          <a:p>
            <a:pPr lvl="1"/>
            <a:r>
              <a:rPr lang="zh-TW" altLang="en-US" dirty="0" smtClean="0"/>
              <a:t>保存區域應遠離汙染</a:t>
            </a:r>
            <a:r>
              <a:rPr lang="zh-TW" altLang="en-US" dirty="0"/>
              <a:t>源</a:t>
            </a:r>
            <a:endParaRPr lang="zh-TW" altLang="en-US" dirty="0" smtClean="0"/>
          </a:p>
        </p:txBody>
      </p:sp>
      <p:sp>
        <p:nvSpPr>
          <p:cNvPr id="6" name="文字方塊 5"/>
          <p:cNvSpPr txBox="1"/>
          <p:nvPr/>
        </p:nvSpPr>
        <p:spPr>
          <a:xfrm>
            <a:off x="125413" y="6309320"/>
            <a:ext cx="8137525"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zh-TW" sz="1800" dirty="0"/>
              <a:t>勞工安全衛生設施規則</a:t>
            </a:r>
            <a:r>
              <a:rPr lang="zh-TW" altLang="en-US" sz="1800" dirty="0"/>
              <a:t>、</a:t>
            </a:r>
            <a:r>
              <a:rPr lang="zh-TW" altLang="zh-TW" sz="1800" dirty="0"/>
              <a:t>有機溶劑中毒預防規則</a:t>
            </a:r>
            <a:r>
              <a:rPr lang="zh-TW" altLang="en-US" sz="1800" dirty="0"/>
              <a:t>、</a:t>
            </a:r>
            <a:r>
              <a:rPr lang="zh-TW" altLang="zh-TW" sz="1800" dirty="0"/>
              <a:t>特定化學物質危害預防標準</a:t>
            </a:r>
            <a:endParaRPr lang="zh-TW" altLang="en-US" sz="1800" dirty="0"/>
          </a:p>
        </p:txBody>
      </p:sp>
      <p:pic>
        <p:nvPicPr>
          <p:cNvPr id="3" name="圖片 2"/>
          <p:cNvPicPr>
            <a:picLocks noChangeAspect="1"/>
          </p:cNvPicPr>
          <p:nvPr/>
        </p:nvPicPr>
        <p:blipFill rotWithShape="1">
          <a:blip r:embed="rId3"/>
          <a:srcRect l="62454"/>
          <a:stretch/>
        </p:blipFill>
        <p:spPr>
          <a:xfrm>
            <a:off x="6510652" y="1529210"/>
            <a:ext cx="2381828" cy="2235515"/>
          </a:xfrm>
          <a:prstGeom prst="rect">
            <a:avLst/>
          </a:prstGeom>
        </p:spPr>
      </p:pic>
      <p:pic>
        <p:nvPicPr>
          <p:cNvPr id="4" name="圖片 3"/>
          <p:cNvPicPr>
            <a:picLocks noChangeAspect="1"/>
          </p:cNvPicPr>
          <p:nvPr/>
        </p:nvPicPr>
        <p:blipFill rotWithShape="1">
          <a:blip r:embed="rId3"/>
          <a:srcRect l="1" r="37622" b="323"/>
          <a:stretch/>
        </p:blipFill>
        <p:spPr>
          <a:xfrm>
            <a:off x="5314053" y="3876297"/>
            <a:ext cx="3708074" cy="2088100"/>
          </a:xfrm>
          <a:prstGeom prst="rect">
            <a:avLst/>
          </a:prstGeom>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44</a:t>
            </a:fld>
            <a:endParaRPr lang="zh-TW" altLang="en-US" dirty="0"/>
          </a:p>
        </p:txBody>
      </p:sp>
    </p:spTree>
    <p:extLst>
      <p:ext uri="{BB962C8B-B14F-4D97-AF65-F5344CB8AC3E}">
        <p14:creationId xmlns:p14="http://schemas.microsoft.com/office/powerpoint/2010/main" val="18171641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title"/>
          </p:nvPr>
        </p:nvSpPr>
        <p:spPr/>
        <p:txBody>
          <a:bodyPr/>
          <a:lstStyle/>
          <a:p>
            <a:r>
              <a:rPr lang="zh-TW" altLang="en-US" dirty="0" smtClean="0"/>
              <a:t>使用個人防護具注意事項</a:t>
            </a:r>
          </a:p>
        </p:txBody>
      </p:sp>
      <p:sp>
        <p:nvSpPr>
          <p:cNvPr id="52229" name="Rectangle 3"/>
          <p:cNvSpPr>
            <a:spLocks noGrp="1" noChangeArrowheads="1"/>
          </p:cNvSpPr>
          <p:nvPr>
            <p:ph type="body" idx="1"/>
          </p:nvPr>
        </p:nvSpPr>
        <p:spPr>
          <a:xfrm>
            <a:off x="425451" y="1263555"/>
            <a:ext cx="8229600" cy="5072158"/>
          </a:xfrm>
        </p:spPr>
        <p:txBody>
          <a:bodyPr/>
          <a:lstStyle/>
          <a:p>
            <a:r>
              <a:rPr lang="zh-TW" altLang="en-US" dirty="0" smtClean="0"/>
              <a:t>選擇適當的個人防護具</a:t>
            </a:r>
            <a:endParaRPr lang="en-US" altLang="zh-TW" dirty="0" smtClean="0"/>
          </a:p>
          <a:p>
            <a:pPr lvl="1"/>
            <a:r>
              <a:rPr lang="zh-TW" altLang="en-US" dirty="0" smtClean="0"/>
              <a:t>對的類型、對的大小</a:t>
            </a:r>
            <a:endParaRPr lang="en-US" altLang="zh-TW" dirty="0" smtClean="0"/>
          </a:p>
          <a:p>
            <a:r>
              <a:rPr lang="zh-TW" altLang="en-US" dirty="0" smtClean="0"/>
              <a:t>正確的佩戴防護具</a:t>
            </a:r>
            <a:endParaRPr lang="en-US" altLang="zh-TW" dirty="0" smtClean="0"/>
          </a:p>
          <a:p>
            <a:pPr lvl="1"/>
            <a:r>
              <a:rPr lang="zh-TW" altLang="en-US" dirty="0" smtClean="0"/>
              <a:t>佩帶不正確，等於無防護！</a:t>
            </a:r>
            <a:endParaRPr lang="en-US" altLang="zh-TW" dirty="0" smtClean="0"/>
          </a:p>
          <a:p>
            <a:r>
              <a:rPr lang="zh-TW" altLang="en-US" dirty="0" smtClean="0"/>
              <a:t>維護保養防護具</a:t>
            </a:r>
            <a:endParaRPr lang="en-US" altLang="zh-TW" dirty="0" smtClean="0"/>
          </a:p>
          <a:p>
            <a:pPr lvl="1"/>
            <a:r>
              <a:rPr lang="zh-TW" altLang="en-US" dirty="0" smtClean="0"/>
              <a:t>定期更換消耗品</a:t>
            </a:r>
            <a:r>
              <a:rPr lang="en-US" altLang="zh-TW" dirty="0"/>
              <a:t/>
            </a:r>
            <a:br>
              <a:rPr lang="en-US" altLang="zh-TW" dirty="0"/>
            </a:br>
            <a:r>
              <a:rPr lang="en-US" altLang="zh-TW" dirty="0" smtClean="0"/>
              <a:t>(</a:t>
            </a:r>
            <a:r>
              <a:rPr lang="zh-TW" altLang="en-US" dirty="0" smtClean="0"/>
              <a:t>耳塞、手套、口罩</a:t>
            </a:r>
            <a:r>
              <a:rPr lang="en-US" altLang="zh-TW" dirty="0" smtClean="0"/>
              <a:t>)</a:t>
            </a:r>
          </a:p>
          <a:p>
            <a:r>
              <a:rPr lang="zh-TW" altLang="en-US" dirty="0" smtClean="0"/>
              <a:t>保存區域應遠離汙染源</a:t>
            </a:r>
            <a:endParaRPr lang="en-US" altLang="zh-TW" dirty="0" smtClean="0"/>
          </a:p>
          <a:p>
            <a:pPr lvl="1"/>
            <a:r>
              <a:rPr lang="zh-TW" altLang="en-US" dirty="0" smtClean="0"/>
              <a:t>避免保存期間受汙染</a:t>
            </a:r>
          </a:p>
        </p:txBody>
      </p:sp>
      <p:sp>
        <p:nvSpPr>
          <p:cNvPr id="6" name="文字方塊 5"/>
          <p:cNvSpPr txBox="1"/>
          <p:nvPr/>
        </p:nvSpPr>
        <p:spPr>
          <a:xfrm>
            <a:off x="125413" y="6335713"/>
            <a:ext cx="8137525"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zh-TW" sz="1800" dirty="0"/>
              <a:t>勞工安全衛生設施規則</a:t>
            </a:r>
            <a:r>
              <a:rPr lang="zh-TW" altLang="en-US" sz="1800" dirty="0"/>
              <a:t>、</a:t>
            </a:r>
            <a:r>
              <a:rPr lang="zh-TW" altLang="zh-TW" sz="1800" dirty="0"/>
              <a:t>有機溶劑中毒預防規則</a:t>
            </a:r>
            <a:r>
              <a:rPr lang="zh-TW" altLang="en-US" sz="1800" dirty="0"/>
              <a:t>、</a:t>
            </a:r>
            <a:r>
              <a:rPr lang="zh-TW" altLang="zh-TW" sz="1800" dirty="0"/>
              <a:t>特定化學物質危害預防標準</a:t>
            </a:r>
            <a:endParaRPr lang="zh-TW" altLang="en-US" sz="1800" dirty="0"/>
          </a:p>
        </p:txBody>
      </p:sp>
      <p:pic>
        <p:nvPicPr>
          <p:cNvPr id="3" name="圖片 2"/>
          <p:cNvPicPr>
            <a:picLocks noChangeAspect="1"/>
          </p:cNvPicPr>
          <p:nvPr/>
        </p:nvPicPr>
        <p:blipFill rotWithShape="1">
          <a:blip r:embed="rId3"/>
          <a:srcRect l="62454"/>
          <a:stretch/>
        </p:blipFill>
        <p:spPr>
          <a:xfrm>
            <a:off x="6510652" y="1529210"/>
            <a:ext cx="2381828" cy="2235515"/>
          </a:xfrm>
          <a:prstGeom prst="rect">
            <a:avLst/>
          </a:prstGeom>
        </p:spPr>
      </p:pic>
      <p:pic>
        <p:nvPicPr>
          <p:cNvPr id="4" name="圖片 3"/>
          <p:cNvPicPr>
            <a:picLocks noChangeAspect="1"/>
          </p:cNvPicPr>
          <p:nvPr/>
        </p:nvPicPr>
        <p:blipFill rotWithShape="1">
          <a:blip r:embed="rId3"/>
          <a:srcRect l="1" r="37622" b="323"/>
          <a:stretch/>
        </p:blipFill>
        <p:spPr>
          <a:xfrm>
            <a:off x="5314053" y="3876297"/>
            <a:ext cx="3708074" cy="2088100"/>
          </a:xfrm>
          <a:prstGeom prst="rect">
            <a:avLst/>
          </a:prstGeom>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45</a:t>
            </a:fld>
            <a:endParaRPr lang="zh-TW" altLang="en-US" dirty="0"/>
          </a:p>
        </p:txBody>
      </p:sp>
    </p:spTree>
    <p:extLst>
      <p:ext uri="{BB962C8B-B14F-4D97-AF65-F5344CB8AC3E}">
        <p14:creationId xmlns:p14="http://schemas.microsoft.com/office/powerpoint/2010/main" val="28120482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p:txBody>
          <a:bodyPr/>
          <a:lstStyle/>
          <a:p>
            <a:r>
              <a:rPr lang="zh-TW" altLang="en-US" dirty="0" smtClean="0"/>
              <a:t>廢液儲存管理</a:t>
            </a:r>
          </a:p>
        </p:txBody>
      </p:sp>
      <p:sp>
        <p:nvSpPr>
          <p:cNvPr id="53253" name="Rectangle 3"/>
          <p:cNvSpPr>
            <a:spLocks noGrp="1" noChangeArrowheads="1"/>
          </p:cNvSpPr>
          <p:nvPr>
            <p:ph type="body" idx="1"/>
          </p:nvPr>
        </p:nvSpPr>
        <p:spPr>
          <a:xfrm>
            <a:off x="457200" y="1417638"/>
            <a:ext cx="8435280" cy="4388894"/>
          </a:xfrm>
        </p:spPr>
        <p:txBody>
          <a:bodyPr/>
          <a:lstStyle/>
          <a:p>
            <a:r>
              <a:rPr lang="zh-TW" altLang="en-US" dirty="0" smtClean="0">
                <a:latin typeface="標楷體" panose="03000509000000000000" pitchFamily="65" charset="-120"/>
              </a:rPr>
              <a:t>廢液依</a:t>
            </a:r>
            <a:r>
              <a:rPr lang="zh-TW" altLang="en-US" dirty="0">
                <a:latin typeface="標楷體" panose="03000509000000000000" pitchFamily="65" charset="-120"/>
              </a:rPr>
              <a:t>主要</a:t>
            </a:r>
            <a:r>
              <a:rPr lang="zh-TW" altLang="en-US" dirty="0" smtClean="0">
                <a:latin typeface="標楷體" panose="03000509000000000000" pitchFamily="65" charset="-120"/>
              </a:rPr>
              <a:t>性質選擇適當的容器儲存</a:t>
            </a:r>
          </a:p>
          <a:p>
            <a:pPr lvl="1"/>
            <a:r>
              <a:rPr lang="zh-TW" altLang="en-US" dirty="0">
                <a:latin typeface="標楷體" panose="03000509000000000000" pitchFamily="65" charset="-120"/>
              </a:rPr>
              <a:t>以</a:t>
            </a:r>
            <a:r>
              <a:rPr lang="en-US" altLang="zh-TW" dirty="0">
                <a:latin typeface="標楷體" panose="03000509000000000000" pitchFamily="65" charset="-120"/>
              </a:rPr>
              <a:t>HDPE</a:t>
            </a:r>
            <a:r>
              <a:rPr lang="zh-TW" altLang="en-US" dirty="0" smtClean="0">
                <a:latin typeface="標楷體" panose="03000509000000000000" pitchFamily="65" charset="-120"/>
              </a:rPr>
              <a:t>桶或不銹鋼桶盛裝</a:t>
            </a:r>
            <a:endParaRPr lang="en-US" altLang="zh-TW" dirty="0" smtClean="0">
              <a:latin typeface="標楷體" panose="03000509000000000000" pitchFamily="65" charset="-120"/>
            </a:endParaRPr>
          </a:p>
          <a:p>
            <a:r>
              <a:rPr lang="zh-TW" altLang="en-US" dirty="0" smtClean="0">
                <a:latin typeface="標楷體" panose="03000509000000000000" pitchFamily="65" charset="-120"/>
              </a:rPr>
              <a:t>確實分類並明確標示廢液類型</a:t>
            </a:r>
            <a:endParaRPr lang="en-US" altLang="zh-TW" dirty="0" smtClean="0">
              <a:latin typeface="標楷體" panose="03000509000000000000" pitchFamily="65" charset="-120"/>
            </a:endParaRPr>
          </a:p>
          <a:p>
            <a:pPr lvl="1"/>
            <a:r>
              <a:rPr lang="zh-TW" altLang="en-US" sz="2600" dirty="0">
                <a:solidFill>
                  <a:srgbClr val="002060"/>
                </a:solidFill>
                <a:latin typeface="標楷體" panose="03000509000000000000" pitchFamily="65" charset="-120"/>
              </a:rPr>
              <a:t>無機廢液</a:t>
            </a:r>
            <a:endParaRPr lang="en-US" altLang="zh-TW" sz="2600" dirty="0">
              <a:solidFill>
                <a:srgbClr val="002060"/>
              </a:solidFill>
              <a:latin typeface="標楷體" panose="03000509000000000000" pitchFamily="65" charset="-120"/>
            </a:endParaRPr>
          </a:p>
          <a:p>
            <a:pPr marL="1085850" lvl="2"/>
            <a:r>
              <a:rPr lang="zh-TW" altLang="en-US" sz="2600" dirty="0" smtClean="0">
                <a:solidFill>
                  <a:srgbClr val="002060"/>
                </a:solidFill>
                <a:latin typeface="標楷體" panose="03000509000000000000" pitchFamily="65" charset="-120"/>
              </a:rPr>
              <a:t>氰</a:t>
            </a:r>
            <a:r>
              <a:rPr lang="zh-TW" altLang="en-US" sz="2600" dirty="0">
                <a:solidFill>
                  <a:srgbClr val="002060"/>
                </a:solidFill>
                <a:latin typeface="標楷體" panose="03000509000000000000" pitchFamily="65" charset="-120"/>
              </a:rPr>
              <a:t>系廢液</a:t>
            </a:r>
            <a:endParaRPr lang="en-US" altLang="zh-TW" sz="2600" dirty="0">
              <a:solidFill>
                <a:srgbClr val="002060"/>
              </a:solidFill>
              <a:latin typeface="標楷體" panose="03000509000000000000" pitchFamily="65" charset="-120"/>
            </a:endParaRPr>
          </a:p>
          <a:p>
            <a:pPr marL="1085850" lvl="2"/>
            <a:r>
              <a:rPr lang="zh-TW" altLang="en-US" sz="2600" dirty="0">
                <a:solidFill>
                  <a:srgbClr val="002060"/>
                </a:solidFill>
                <a:latin typeface="標楷體" panose="03000509000000000000" pitchFamily="65" charset="-120"/>
              </a:rPr>
              <a:t>無機汞廢</a:t>
            </a:r>
            <a:r>
              <a:rPr lang="zh-TW" altLang="en-US" sz="2600" dirty="0" smtClean="0">
                <a:solidFill>
                  <a:srgbClr val="002060"/>
                </a:solidFill>
                <a:latin typeface="標楷體" panose="03000509000000000000" pitchFamily="65" charset="-120"/>
              </a:rPr>
              <a:t>液</a:t>
            </a:r>
            <a:endParaRPr lang="en-US" altLang="zh-TW" sz="2600" dirty="0" smtClean="0">
              <a:solidFill>
                <a:srgbClr val="002060"/>
              </a:solidFill>
              <a:latin typeface="標楷體" panose="03000509000000000000" pitchFamily="65" charset="-120"/>
            </a:endParaRPr>
          </a:p>
          <a:p>
            <a:pPr marL="1085850" lvl="2"/>
            <a:r>
              <a:rPr lang="zh-TW" altLang="en-US" sz="2600" dirty="0" smtClean="0">
                <a:solidFill>
                  <a:srgbClr val="002060"/>
                </a:solidFill>
                <a:latin typeface="標楷體" panose="03000509000000000000" pitchFamily="65" charset="-120"/>
              </a:rPr>
              <a:t>氰</a:t>
            </a:r>
            <a:r>
              <a:rPr lang="zh-TW" altLang="en-US" sz="2600" dirty="0">
                <a:solidFill>
                  <a:srgbClr val="002060"/>
                </a:solidFill>
                <a:latin typeface="標楷體" panose="03000509000000000000" pitchFamily="65" charset="-120"/>
              </a:rPr>
              <a:t>氟</a:t>
            </a:r>
            <a:r>
              <a:rPr lang="zh-TW" altLang="en-US" sz="2600" dirty="0" smtClean="0">
                <a:solidFill>
                  <a:srgbClr val="002060"/>
                </a:solidFill>
                <a:latin typeface="標楷體" panose="03000509000000000000" pitchFamily="65" charset="-120"/>
              </a:rPr>
              <a:t>酸廢液</a:t>
            </a:r>
            <a:endParaRPr lang="en-US" altLang="zh-TW" sz="2600" dirty="0">
              <a:solidFill>
                <a:srgbClr val="002060"/>
              </a:solidFill>
              <a:latin typeface="標楷體" panose="03000509000000000000" pitchFamily="65" charset="-120"/>
            </a:endParaRPr>
          </a:p>
          <a:p>
            <a:pPr marL="285750" indent="-228600"/>
            <a:r>
              <a:rPr lang="zh-TW" altLang="en-US" dirty="0" smtClean="0">
                <a:latin typeface="標楷體" panose="03000509000000000000" pitchFamily="65" charset="-120"/>
              </a:rPr>
              <a:t>廢液分類儲存並明確標示內容分類</a:t>
            </a:r>
            <a:endParaRPr lang="zh-TW" altLang="en-US" dirty="0">
              <a:latin typeface="標楷體" panose="03000509000000000000" pitchFamily="65" charset="-120"/>
            </a:endParaRPr>
          </a:p>
        </p:txBody>
      </p:sp>
      <p:sp>
        <p:nvSpPr>
          <p:cNvPr id="9" name="矩形 8"/>
          <p:cNvSpPr/>
          <p:nvPr/>
        </p:nvSpPr>
        <p:spPr>
          <a:xfrm>
            <a:off x="5207267" y="3080334"/>
            <a:ext cx="4032448" cy="1932837"/>
          </a:xfrm>
          <a:prstGeom prst="rect">
            <a:avLst/>
          </a:prstGeom>
        </p:spPr>
        <p:txBody>
          <a:bodyPr wrap="square">
            <a:spAutoFit/>
          </a:bodyPr>
          <a:lstStyle/>
          <a:p>
            <a:pPr marL="285750" lvl="1" indent="-285750" eaLnBrk="0" hangingPunct="0">
              <a:spcBef>
                <a:spcPct val="20000"/>
              </a:spcBef>
              <a:buChar char="–"/>
            </a:pPr>
            <a:r>
              <a:rPr lang="zh-TW" altLang="en-US" sz="2600" b="1" dirty="0">
                <a:solidFill>
                  <a:srgbClr val="993300"/>
                </a:solidFill>
                <a:latin typeface="標楷體" panose="03000509000000000000" pitchFamily="65" charset="-120"/>
                <a:ea typeface="標楷體" panose="03000509000000000000" pitchFamily="65" charset="-120"/>
              </a:rPr>
              <a:t>有機廢液</a:t>
            </a:r>
            <a:endParaRPr lang="en-US" altLang="zh-TW" sz="2600" b="1" dirty="0">
              <a:solidFill>
                <a:srgbClr val="993300"/>
              </a:solidFill>
              <a:latin typeface="標楷體" panose="03000509000000000000" pitchFamily="65" charset="-120"/>
              <a:ea typeface="標楷體" panose="03000509000000000000" pitchFamily="65" charset="-120"/>
            </a:endParaRPr>
          </a:p>
          <a:p>
            <a:pPr marL="685800" lvl="1" indent="-228600" eaLnBrk="0" hangingPunct="0">
              <a:spcBef>
                <a:spcPct val="20000"/>
              </a:spcBef>
              <a:buChar char="•"/>
            </a:pPr>
            <a:r>
              <a:rPr lang="zh-TW" altLang="en-US" sz="2600" b="1" dirty="0">
                <a:solidFill>
                  <a:srgbClr val="C00000"/>
                </a:solidFill>
                <a:latin typeface="標楷體" panose="03000509000000000000" pitchFamily="65" charset="-120"/>
                <a:ea typeface="標楷體" panose="03000509000000000000" pitchFamily="65" charset="-120"/>
              </a:rPr>
              <a:t>含鹵素有機廢液</a:t>
            </a:r>
            <a:endParaRPr lang="en-US" altLang="zh-TW" sz="2600" b="1" dirty="0">
              <a:solidFill>
                <a:srgbClr val="C00000"/>
              </a:solidFill>
              <a:latin typeface="標楷體" panose="03000509000000000000" pitchFamily="65" charset="-120"/>
              <a:ea typeface="標楷體" panose="03000509000000000000" pitchFamily="65" charset="-120"/>
            </a:endParaRPr>
          </a:p>
          <a:p>
            <a:pPr marL="685800" lvl="1" indent="-228600" eaLnBrk="0" hangingPunct="0">
              <a:spcBef>
                <a:spcPct val="20000"/>
              </a:spcBef>
              <a:buChar char="•"/>
            </a:pPr>
            <a:r>
              <a:rPr lang="zh-TW" altLang="en-US" sz="2600" b="1" dirty="0">
                <a:solidFill>
                  <a:srgbClr val="C00000"/>
                </a:solidFill>
                <a:latin typeface="標楷體" panose="03000509000000000000" pitchFamily="65" charset="-120"/>
                <a:ea typeface="標楷體" panose="03000509000000000000" pitchFamily="65" charset="-120"/>
              </a:rPr>
              <a:t>不含鹵素有機廢液</a:t>
            </a:r>
            <a:endParaRPr lang="en-US" altLang="zh-TW" sz="2600" b="1" dirty="0">
              <a:solidFill>
                <a:srgbClr val="C00000"/>
              </a:solidFill>
              <a:latin typeface="標楷體" panose="03000509000000000000" pitchFamily="65" charset="-120"/>
              <a:ea typeface="標楷體" panose="03000509000000000000" pitchFamily="65" charset="-120"/>
            </a:endParaRPr>
          </a:p>
          <a:p>
            <a:pPr marL="685800" lvl="1" indent="-228600" eaLnBrk="0" hangingPunct="0">
              <a:spcBef>
                <a:spcPct val="20000"/>
              </a:spcBef>
              <a:buChar char="•"/>
            </a:pPr>
            <a:r>
              <a:rPr lang="zh-TW" altLang="en-US" sz="2600" b="1" dirty="0">
                <a:solidFill>
                  <a:srgbClr val="C00000"/>
                </a:solidFill>
                <a:latin typeface="標楷體" panose="03000509000000000000" pitchFamily="65" charset="-120"/>
                <a:ea typeface="標楷體" panose="03000509000000000000" pitchFamily="65" charset="-120"/>
              </a:rPr>
              <a:t>廢</a:t>
            </a:r>
            <a:r>
              <a:rPr lang="zh-TW" altLang="en-US" sz="2600" b="1" dirty="0" smtClean="0">
                <a:solidFill>
                  <a:srgbClr val="C00000"/>
                </a:solidFill>
                <a:latin typeface="標楷體" panose="03000509000000000000" pitchFamily="65" charset="-120"/>
                <a:ea typeface="標楷體" panose="03000509000000000000" pitchFamily="65" charset="-120"/>
              </a:rPr>
              <a:t>油</a:t>
            </a:r>
            <a:endParaRPr lang="zh-TW" altLang="en-US" sz="2600" b="1" dirty="0">
              <a:latin typeface="標楷體" panose="03000509000000000000" pitchFamily="65" charset="-120"/>
              <a:ea typeface="標楷體" panose="03000509000000000000" pitchFamily="65" charset="-120"/>
            </a:endParaRPr>
          </a:p>
        </p:txBody>
      </p:sp>
      <p:sp>
        <p:nvSpPr>
          <p:cNvPr id="3" name="矩形 2"/>
          <p:cNvSpPr/>
          <p:nvPr/>
        </p:nvSpPr>
        <p:spPr>
          <a:xfrm>
            <a:off x="2651491" y="3560466"/>
            <a:ext cx="4572000" cy="1452705"/>
          </a:xfrm>
          <a:prstGeom prst="rect">
            <a:avLst/>
          </a:prstGeom>
        </p:spPr>
        <p:txBody>
          <a:bodyPr>
            <a:spAutoFit/>
          </a:bodyPr>
          <a:lstStyle/>
          <a:p>
            <a:pPr marL="1085850" lvl="2" indent="-228600" eaLnBrk="0" hangingPunct="0">
              <a:spcBef>
                <a:spcPct val="20000"/>
              </a:spcBef>
              <a:buFontTx/>
              <a:buChar char="•"/>
            </a:pPr>
            <a:r>
              <a:rPr lang="zh-TW" altLang="en-US" sz="2600" b="1" kern="0" dirty="0" smtClean="0">
                <a:solidFill>
                  <a:srgbClr val="002060"/>
                </a:solidFill>
                <a:latin typeface="標楷體" panose="03000509000000000000" pitchFamily="65" charset="-120"/>
                <a:ea typeface="標楷體" panose="03000509000000000000" pitchFamily="65" charset="-120"/>
              </a:rPr>
              <a:t>強酸廢液</a:t>
            </a:r>
            <a:endParaRPr lang="en-US" altLang="zh-TW" sz="2600" b="1" kern="0" dirty="0">
              <a:solidFill>
                <a:srgbClr val="002060"/>
              </a:solidFill>
              <a:latin typeface="標楷體" panose="03000509000000000000" pitchFamily="65" charset="-120"/>
              <a:ea typeface="標楷體" panose="03000509000000000000" pitchFamily="65" charset="-120"/>
            </a:endParaRPr>
          </a:p>
          <a:p>
            <a:pPr marL="1085850" lvl="2" indent="-228600" eaLnBrk="0" hangingPunct="0">
              <a:spcBef>
                <a:spcPct val="20000"/>
              </a:spcBef>
              <a:buFontTx/>
              <a:buChar char="•"/>
            </a:pPr>
            <a:r>
              <a:rPr lang="zh-TW" altLang="en-US" sz="2600" b="1" kern="0" dirty="0" smtClean="0">
                <a:solidFill>
                  <a:srgbClr val="002060"/>
                </a:solidFill>
                <a:latin typeface="標楷體" panose="03000509000000000000" pitchFamily="65" charset="-120"/>
                <a:ea typeface="標楷體" panose="03000509000000000000" pitchFamily="65" charset="-120"/>
              </a:rPr>
              <a:t>強鹼廢液</a:t>
            </a:r>
            <a:endParaRPr lang="en-US" altLang="zh-TW" sz="2600" b="1" kern="0" dirty="0">
              <a:solidFill>
                <a:srgbClr val="002060"/>
              </a:solidFill>
              <a:latin typeface="標楷體" panose="03000509000000000000" pitchFamily="65" charset="-120"/>
              <a:ea typeface="標楷體" panose="03000509000000000000" pitchFamily="65" charset="-120"/>
            </a:endParaRPr>
          </a:p>
          <a:p>
            <a:pPr marL="1085850" lvl="2" indent="-228600" eaLnBrk="0" hangingPunct="0">
              <a:spcBef>
                <a:spcPct val="20000"/>
              </a:spcBef>
              <a:buFontTx/>
              <a:buChar char="•"/>
            </a:pPr>
            <a:r>
              <a:rPr lang="zh-TW" altLang="en-US" sz="2600" b="1" kern="0" dirty="0" smtClean="0">
                <a:solidFill>
                  <a:srgbClr val="002060"/>
                </a:solidFill>
                <a:latin typeface="標楷體" panose="03000509000000000000" pitchFamily="65" charset="-120"/>
                <a:ea typeface="標楷體" panose="03000509000000000000" pitchFamily="65" charset="-120"/>
              </a:rPr>
              <a:t>重金屬廢液</a:t>
            </a:r>
            <a:endParaRPr lang="en-US" altLang="zh-TW" sz="2600" b="1" kern="0" dirty="0">
              <a:solidFill>
                <a:srgbClr val="002060"/>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latin typeface="標楷體" panose="03000509000000000000" pitchFamily="65" charset="-120"/>
              </a:rPr>
              <a:pPr/>
              <a:t>46</a:t>
            </a:fld>
            <a:endParaRPr lang="zh-TW" altLang="en-US" dirty="0">
              <a:latin typeface="標楷體" panose="03000509000000000000" pitchFamily="65" charset="-120"/>
            </a:endParaRPr>
          </a:p>
        </p:txBody>
      </p:sp>
    </p:spTree>
    <p:extLst>
      <p:ext uri="{BB962C8B-B14F-4D97-AF65-F5344CB8AC3E}">
        <p14:creationId xmlns:p14="http://schemas.microsoft.com/office/powerpoint/2010/main" val="25546444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title"/>
          </p:nvPr>
        </p:nvSpPr>
        <p:spPr>
          <a:xfrm>
            <a:off x="755650" y="0"/>
            <a:ext cx="7772400" cy="1143000"/>
          </a:xfrm>
        </p:spPr>
        <p:txBody>
          <a:bodyPr/>
          <a:lstStyle/>
          <a:p>
            <a:r>
              <a:rPr lang="zh-TW" altLang="en-US" dirty="0" smtClean="0"/>
              <a:t>廢液儲存管理</a:t>
            </a:r>
            <a:r>
              <a:rPr lang="en-US" altLang="zh-TW" dirty="0" smtClean="0"/>
              <a:t>(2)</a:t>
            </a:r>
          </a:p>
        </p:txBody>
      </p:sp>
      <p:sp>
        <p:nvSpPr>
          <p:cNvPr id="54277" name="Rectangle 3"/>
          <p:cNvSpPr>
            <a:spLocks noGrp="1" noChangeArrowheads="1"/>
          </p:cNvSpPr>
          <p:nvPr>
            <p:ph type="body" idx="1"/>
          </p:nvPr>
        </p:nvSpPr>
        <p:spPr>
          <a:xfrm>
            <a:off x="685800" y="1341439"/>
            <a:ext cx="8134350" cy="3600986"/>
          </a:xfrm>
        </p:spPr>
        <p:txBody>
          <a:bodyPr/>
          <a:lstStyle/>
          <a:p>
            <a:r>
              <a:rPr lang="zh-TW" altLang="en-US" sz="3000" b="1" u="sng" dirty="0" smtClean="0">
                <a:solidFill>
                  <a:srgbClr val="FF0000"/>
                </a:solidFill>
              </a:rPr>
              <a:t>廢液需確實分類</a:t>
            </a:r>
          </a:p>
          <a:p>
            <a:pPr lvl="1"/>
            <a:r>
              <a:rPr lang="zh-TW" altLang="en-US" dirty="0" smtClean="0"/>
              <a:t>未確實分類的後果：</a:t>
            </a:r>
            <a:r>
              <a:rPr lang="zh-TW" altLang="en-US" dirty="0" smtClean="0">
                <a:solidFill>
                  <a:srgbClr val="FF0000"/>
                </a:solidFill>
              </a:rPr>
              <a:t>發熱</a:t>
            </a:r>
            <a:r>
              <a:rPr lang="zh-TW" altLang="en-US" dirty="0" smtClean="0"/>
              <a:t>、</a:t>
            </a:r>
            <a:r>
              <a:rPr lang="zh-TW" altLang="en-US" dirty="0" smtClean="0">
                <a:solidFill>
                  <a:srgbClr val="FF0000"/>
                </a:solidFill>
              </a:rPr>
              <a:t>激烈反應</a:t>
            </a:r>
            <a:r>
              <a:rPr lang="zh-TW" altLang="en-US" dirty="0" smtClean="0"/>
              <a:t>、</a:t>
            </a:r>
            <a:r>
              <a:rPr lang="zh-TW" altLang="en-US" dirty="0" smtClean="0">
                <a:solidFill>
                  <a:srgbClr val="FF0000"/>
                </a:solidFill>
              </a:rPr>
              <a:t>爆炸</a:t>
            </a:r>
            <a:r>
              <a:rPr lang="zh-TW" altLang="en-US" dirty="0" smtClean="0"/>
              <a:t>、產生可燃或有毒氣體、造成容器材質劣化等</a:t>
            </a:r>
          </a:p>
          <a:p>
            <a:pPr lvl="1"/>
            <a:r>
              <a:rPr kumimoji="0" lang="zh-TW" altLang="en-US" dirty="0" smtClean="0"/>
              <a:t>分類類別需依學校的規定</a:t>
            </a:r>
          </a:p>
          <a:p>
            <a:r>
              <a:rPr lang="zh-TW" altLang="en-US" sz="3000" dirty="0" smtClean="0"/>
              <a:t>廢液桶放置處需</a:t>
            </a:r>
            <a:r>
              <a:rPr lang="zh-TW" altLang="en-US" sz="3000" dirty="0" smtClean="0">
                <a:solidFill>
                  <a:srgbClr val="FF0000"/>
                </a:solidFill>
              </a:rPr>
              <a:t>遠離火源，預防傾倒，避免意外碰觸或撞擊</a:t>
            </a:r>
          </a:p>
        </p:txBody>
      </p:sp>
      <p:sp>
        <p:nvSpPr>
          <p:cNvPr id="5" name="文字方塊 4"/>
          <p:cNvSpPr txBox="1"/>
          <p:nvPr/>
        </p:nvSpPr>
        <p:spPr>
          <a:xfrm>
            <a:off x="467544" y="5013176"/>
            <a:ext cx="5976938" cy="646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zh-TW" sz="1800" dirty="0"/>
              <a:t>有害事業廢棄物認定標準</a:t>
            </a:r>
            <a:r>
              <a:rPr lang="zh-TW" altLang="en-US" sz="1800" dirty="0"/>
              <a:t>、</a:t>
            </a:r>
            <a:r>
              <a:rPr lang="zh-TW" altLang="zh-TW" sz="1800" dirty="0"/>
              <a:t>事業廢棄物貯存清除處理方法及設施標準</a:t>
            </a:r>
            <a:r>
              <a:rPr lang="zh-TW" altLang="en-US" sz="1800" dirty="0"/>
              <a:t>、</a:t>
            </a:r>
            <a:r>
              <a:rPr lang="zh-TW" altLang="zh-TW" sz="1800" dirty="0"/>
              <a:t>特定化學物質危害預防標準</a:t>
            </a:r>
            <a:endParaRPr lang="zh-TW" altLang="en-US" sz="1800" dirty="0"/>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47</a:t>
            </a:fld>
            <a:endParaRPr lang="zh-TW" altLang="en-US" dirty="0"/>
          </a:p>
        </p:txBody>
      </p:sp>
    </p:spTree>
    <p:extLst>
      <p:ext uri="{BB962C8B-B14F-4D97-AF65-F5344CB8AC3E}">
        <p14:creationId xmlns:p14="http://schemas.microsoft.com/office/powerpoint/2010/main" val="8964333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p:txBody>
          <a:bodyPr/>
          <a:lstStyle/>
          <a:p>
            <a:r>
              <a:rPr lang="zh-TW" altLang="en-US" dirty="0" smtClean="0"/>
              <a:t>廢液儲存管理</a:t>
            </a:r>
            <a:r>
              <a:rPr lang="en-US" altLang="zh-TW" dirty="0" smtClean="0"/>
              <a:t>(3)</a:t>
            </a:r>
            <a:endParaRPr lang="zh-TW" altLang="en-US" dirty="0" smtClean="0"/>
          </a:p>
        </p:txBody>
      </p:sp>
      <p:sp>
        <p:nvSpPr>
          <p:cNvPr id="53253" name="Rectangle 3"/>
          <p:cNvSpPr>
            <a:spLocks noGrp="1" noChangeArrowheads="1"/>
          </p:cNvSpPr>
          <p:nvPr>
            <p:ph type="body" idx="1"/>
          </p:nvPr>
        </p:nvSpPr>
        <p:spPr>
          <a:xfrm>
            <a:off x="477789" y="1703089"/>
            <a:ext cx="8229600" cy="2813078"/>
          </a:xfrm>
        </p:spPr>
        <p:txBody>
          <a:bodyPr/>
          <a:lstStyle/>
          <a:p>
            <a:r>
              <a:rPr lang="zh-TW" altLang="en-US" dirty="0" smtClean="0"/>
              <a:t>廢液容器應設防止洩漏裝置</a:t>
            </a:r>
          </a:p>
          <a:p>
            <a:pPr lvl="1"/>
            <a:r>
              <a:rPr lang="zh-TW" altLang="en-US" dirty="0" smtClean="0"/>
              <a:t>防洩漏盛盤</a:t>
            </a:r>
            <a:r>
              <a:rPr lang="zh-TW" altLang="en-US" dirty="0"/>
              <a:t>：</a:t>
            </a:r>
            <a:r>
              <a:rPr lang="zh-TW" altLang="en-US" dirty="0" smtClean="0"/>
              <a:t>容積須為廢液容器</a:t>
            </a:r>
            <a:r>
              <a:rPr lang="en-US" altLang="zh-TW" dirty="0" smtClean="0"/>
              <a:t>1.1</a:t>
            </a:r>
            <a:r>
              <a:rPr lang="zh-TW" altLang="en-US" dirty="0" smtClean="0"/>
              <a:t>倍以上</a:t>
            </a:r>
          </a:p>
          <a:p>
            <a:r>
              <a:rPr lang="zh-TW" altLang="en-US" dirty="0" smtClean="0"/>
              <a:t>常備吸液棉、吸收劑─洩漏處理用</a:t>
            </a:r>
          </a:p>
          <a:p>
            <a:r>
              <a:rPr lang="zh-TW" altLang="en-US" dirty="0" smtClean="0"/>
              <a:t>廢棄化學品應集中儲存，並委託</a:t>
            </a:r>
            <a:r>
              <a:rPr lang="zh-TW" altLang="en-US" dirty="0" smtClean="0">
                <a:solidFill>
                  <a:srgbClr val="FF0000"/>
                </a:solidFill>
              </a:rPr>
              <a:t>合格廢棄物清除處理機構</a:t>
            </a:r>
            <a:r>
              <a:rPr lang="zh-TW" altLang="en-US" dirty="0" smtClean="0"/>
              <a:t>代為清除處理</a:t>
            </a:r>
          </a:p>
        </p:txBody>
      </p:sp>
      <p:sp>
        <p:nvSpPr>
          <p:cNvPr id="5" name="文字方塊 4"/>
          <p:cNvSpPr txBox="1"/>
          <p:nvPr/>
        </p:nvSpPr>
        <p:spPr>
          <a:xfrm>
            <a:off x="467544" y="4988406"/>
            <a:ext cx="5184775" cy="646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en-US" dirty="0" smtClean="0"/>
              <a:t>職業</a:t>
            </a:r>
            <a:r>
              <a:rPr lang="zh-TW" altLang="zh-TW" sz="1800" dirty="0" smtClean="0"/>
              <a:t>安全</a:t>
            </a:r>
            <a:r>
              <a:rPr lang="zh-TW" altLang="zh-TW" sz="1800" dirty="0"/>
              <a:t>衛生設施規則</a:t>
            </a:r>
            <a:r>
              <a:rPr lang="zh-TW" altLang="en-US" sz="1800" dirty="0"/>
              <a:t>、</a:t>
            </a:r>
            <a:r>
              <a:rPr lang="zh-TW" altLang="zh-TW" sz="1800" dirty="0"/>
              <a:t>有機溶劑中毒預防規則</a:t>
            </a:r>
            <a:r>
              <a:rPr lang="zh-TW" altLang="en-US" sz="1800" dirty="0"/>
              <a:t>、</a:t>
            </a:r>
            <a:r>
              <a:rPr lang="zh-TW" altLang="zh-TW" sz="1800" dirty="0"/>
              <a:t>事業廢棄物貯存清除處理方法及設施標準</a:t>
            </a:r>
            <a:endParaRPr lang="zh-TW" altLang="en-US" sz="1800" dirty="0"/>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5884" y="198318"/>
            <a:ext cx="2232348" cy="1674261"/>
          </a:xfrm>
          <a:prstGeom prst="rect">
            <a:avLst/>
          </a:prstGeom>
        </p:spPr>
      </p:pic>
      <p:pic>
        <p:nvPicPr>
          <p:cNvPr id="8" name="圖片 7"/>
          <p:cNvPicPr>
            <a:picLocks noChangeAspect="1"/>
          </p:cNvPicPr>
          <p:nvPr/>
        </p:nvPicPr>
        <p:blipFill>
          <a:blip r:embed="rId4"/>
          <a:stretch>
            <a:fillRect/>
          </a:stretch>
        </p:blipFill>
        <p:spPr>
          <a:xfrm>
            <a:off x="6825811" y="4134818"/>
            <a:ext cx="1672580" cy="1672580"/>
          </a:xfrm>
          <a:prstGeom prst="rect">
            <a:avLst/>
          </a:prstGeom>
        </p:spPr>
      </p:pic>
      <p:sp>
        <p:nvSpPr>
          <p:cNvPr id="4" name="投影片編號版面配置區 3"/>
          <p:cNvSpPr>
            <a:spLocks noGrp="1"/>
          </p:cNvSpPr>
          <p:nvPr>
            <p:ph type="sldNum" sz="quarter" idx="12"/>
          </p:nvPr>
        </p:nvSpPr>
        <p:spPr/>
        <p:txBody>
          <a:bodyPr/>
          <a:lstStyle/>
          <a:p>
            <a:fld id="{A36E6B7E-3405-4ABC-8F0A-11CAAA034E4E}" type="slidenum">
              <a:rPr lang="zh-TW" altLang="en-US" smtClean="0"/>
              <a:pPr/>
              <a:t>48</a:t>
            </a:fld>
            <a:endParaRPr lang="zh-TW" altLang="en-US" dirty="0"/>
          </a:p>
        </p:txBody>
      </p:sp>
    </p:spTree>
    <p:extLst>
      <p:ext uri="{BB962C8B-B14F-4D97-AF65-F5344CB8AC3E}">
        <p14:creationId xmlns:p14="http://schemas.microsoft.com/office/powerpoint/2010/main" val="20377506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p:txBody>
          <a:bodyPr/>
          <a:lstStyle/>
          <a:p>
            <a:r>
              <a:rPr lang="zh-TW" altLang="en-US" dirty="0" smtClean="0"/>
              <a:t>其他廢棄化學</a:t>
            </a:r>
            <a:r>
              <a:rPr lang="zh-TW" altLang="en-US" dirty="0"/>
              <a:t>品</a:t>
            </a:r>
            <a:r>
              <a:rPr lang="zh-TW" altLang="en-US" dirty="0" smtClean="0"/>
              <a:t>管理</a:t>
            </a:r>
          </a:p>
        </p:txBody>
      </p:sp>
      <p:sp>
        <p:nvSpPr>
          <p:cNvPr id="53253" name="Rectangle 3"/>
          <p:cNvSpPr>
            <a:spLocks noGrp="1" noChangeArrowheads="1"/>
          </p:cNvSpPr>
          <p:nvPr>
            <p:ph type="body" idx="1"/>
          </p:nvPr>
        </p:nvSpPr>
        <p:spPr>
          <a:xfrm>
            <a:off x="457200" y="1600200"/>
            <a:ext cx="8229600" cy="4351961"/>
          </a:xfrm>
        </p:spPr>
        <p:txBody>
          <a:bodyPr/>
          <a:lstStyle/>
          <a:p>
            <a:r>
              <a:rPr lang="zh-TW" altLang="en-US" dirty="0" smtClean="0"/>
              <a:t>過期、變質或污染之藥品不可隨意丟棄</a:t>
            </a:r>
            <a:endParaRPr lang="en-US" altLang="zh-TW" dirty="0" smtClean="0"/>
          </a:p>
          <a:p>
            <a:pPr lvl="1"/>
            <a:r>
              <a:rPr lang="zh-TW" altLang="en-US" dirty="0" smtClean="0"/>
              <a:t>依酸</a:t>
            </a:r>
            <a:r>
              <a:rPr lang="zh-TW" altLang="en-US" dirty="0"/>
              <a:t>鹼</a:t>
            </a:r>
            <a:r>
              <a:rPr lang="zh-TW" altLang="en-US" dirty="0" smtClean="0"/>
              <a:t>特性分類個別儲存，依規定委託</a:t>
            </a:r>
            <a:r>
              <a:rPr lang="zh-TW" altLang="en-US" dirty="0" smtClean="0">
                <a:solidFill>
                  <a:srgbClr val="FF0000"/>
                </a:solidFill>
              </a:rPr>
              <a:t>合格廢棄物清運機構</a:t>
            </a:r>
            <a:r>
              <a:rPr lang="zh-TW" altLang="en-US" dirty="0" smtClean="0"/>
              <a:t>代為清除</a:t>
            </a:r>
            <a:endParaRPr lang="en-US" altLang="zh-TW" dirty="0" smtClean="0"/>
          </a:p>
          <a:p>
            <a:r>
              <a:rPr lang="zh-TW" altLang="en-US" dirty="0" smtClean="0"/>
              <a:t>妥善的管理有助降低污染與危害的可能</a:t>
            </a:r>
            <a:endParaRPr lang="en-US" altLang="zh-TW" dirty="0" smtClean="0"/>
          </a:p>
          <a:p>
            <a:r>
              <a:rPr lang="zh-TW" altLang="en-US" dirty="0" smtClean="0"/>
              <a:t>減少或避免產生廢棄化學品是最上策</a:t>
            </a:r>
          </a:p>
          <a:p>
            <a:pPr lvl="1"/>
            <a:r>
              <a:rPr lang="zh-TW" altLang="en-US" dirty="0" smtClean="0"/>
              <a:t>使用危害性較低的化學品</a:t>
            </a:r>
            <a:endParaRPr lang="zh-TW" altLang="en-US" dirty="0"/>
          </a:p>
          <a:p>
            <a:pPr lvl="1"/>
            <a:r>
              <a:rPr lang="zh-TW" altLang="en-US" dirty="0" smtClean="0"/>
              <a:t>妥善規劃實驗流程，減少不必要的藥品消耗及廢棄物產生</a:t>
            </a:r>
            <a:endParaRPr lang="en-US" altLang="zh-TW" dirty="0" smtClean="0"/>
          </a:p>
        </p:txBody>
      </p:sp>
      <p:sp>
        <p:nvSpPr>
          <p:cNvPr id="5" name="文字方塊 4"/>
          <p:cNvSpPr txBox="1"/>
          <p:nvPr/>
        </p:nvSpPr>
        <p:spPr>
          <a:xfrm>
            <a:off x="467544" y="5842793"/>
            <a:ext cx="5184775" cy="646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en-US" dirty="0"/>
              <a:t>職業</a:t>
            </a:r>
            <a:r>
              <a:rPr lang="zh-TW" altLang="zh-TW" sz="1800" dirty="0" smtClean="0"/>
              <a:t>安全</a:t>
            </a:r>
            <a:r>
              <a:rPr lang="zh-TW" altLang="zh-TW" sz="1800" dirty="0"/>
              <a:t>衛生設施規則</a:t>
            </a:r>
            <a:r>
              <a:rPr lang="zh-TW" altLang="en-US" sz="1800" dirty="0"/>
              <a:t>、</a:t>
            </a:r>
            <a:r>
              <a:rPr lang="zh-TW" altLang="zh-TW" sz="1800" dirty="0"/>
              <a:t>有機溶劑中毒預防規則</a:t>
            </a:r>
            <a:r>
              <a:rPr lang="zh-TW" altLang="en-US" sz="1800" dirty="0"/>
              <a:t>、</a:t>
            </a:r>
            <a:r>
              <a:rPr lang="zh-TW" altLang="zh-TW" sz="1800" dirty="0"/>
              <a:t>事業廢棄物貯存清除處理方法及設施標準</a:t>
            </a:r>
            <a:endParaRPr lang="zh-TW" altLang="en-US" sz="1800" dirty="0"/>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49</a:t>
            </a:fld>
            <a:endParaRPr lang="zh-TW" altLang="en-US" dirty="0"/>
          </a:p>
        </p:txBody>
      </p:sp>
    </p:spTree>
    <p:extLst>
      <p:ext uri="{BB962C8B-B14F-4D97-AF65-F5344CB8AC3E}">
        <p14:creationId xmlns:p14="http://schemas.microsoft.com/office/powerpoint/2010/main" val="511900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化學性危害</a:t>
            </a:r>
            <a:endParaRPr lang="zh-TW" altLang="en-US" dirty="0"/>
          </a:p>
        </p:txBody>
      </p:sp>
      <p:sp>
        <p:nvSpPr>
          <p:cNvPr id="3" name="內容版面配置區 2"/>
          <p:cNvSpPr>
            <a:spLocks noGrp="1"/>
          </p:cNvSpPr>
          <p:nvPr>
            <p:ph idx="1"/>
          </p:nvPr>
        </p:nvSpPr>
        <p:spPr/>
        <p:txBody>
          <a:bodyPr/>
          <a:lstStyle/>
          <a:p>
            <a:r>
              <a:rPr lang="zh-TW" altLang="en-US" dirty="0" smtClean="0"/>
              <a:t>定義：化學物質因其化學特性，對人體可能造成特定的傷害</a:t>
            </a:r>
            <a:endParaRPr lang="en-US" altLang="zh-TW" dirty="0" smtClean="0"/>
          </a:p>
          <a:p>
            <a:pPr lvl="1"/>
            <a:r>
              <a:rPr lang="zh-TW" altLang="en-US" dirty="0" smtClean="0"/>
              <a:t>如中毒、致癌、腐蝕、刺激</a:t>
            </a:r>
            <a:endParaRPr lang="en-US" altLang="zh-TW" dirty="0" smtClean="0"/>
          </a:p>
          <a:p>
            <a:r>
              <a:rPr lang="zh-TW" altLang="en-US" dirty="0" smtClean="0"/>
              <a:t>人</a:t>
            </a:r>
            <a:r>
              <a:rPr lang="zh-TW" altLang="en-US" dirty="0"/>
              <a:t>類於使用化學</a:t>
            </a:r>
            <a:r>
              <a:rPr lang="zh-TW" altLang="en-US" dirty="0" smtClean="0"/>
              <a:t>物質時，因管</a:t>
            </a:r>
            <a:r>
              <a:rPr lang="zh-TW" altLang="en-US" dirty="0"/>
              <a:t>理不</a:t>
            </a:r>
            <a:r>
              <a:rPr lang="zh-TW" altLang="en-US" dirty="0" smtClean="0"/>
              <a:t>當或操作不慎而造成</a:t>
            </a:r>
            <a:r>
              <a:rPr lang="zh-TW" altLang="en-US" dirty="0"/>
              <a:t>的</a:t>
            </a:r>
            <a:r>
              <a:rPr lang="zh-TW" altLang="en-US" dirty="0" smtClean="0"/>
              <a:t>意外事件，亦可視為化學性危害</a:t>
            </a:r>
            <a:endParaRPr lang="en-US" altLang="zh-TW" dirty="0" smtClean="0"/>
          </a:p>
          <a:p>
            <a:pPr lvl="1"/>
            <a:r>
              <a:rPr lang="zh-TW" altLang="en-US" dirty="0" smtClean="0"/>
              <a:t>如火災、爆炸</a:t>
            </a:r>
            <a:endParaRPr lang="zh-TW" altLang="en-US" dirty="0"/>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5042095"/>
            <a:ext cx="822325"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5137344"/>
            <a:ext cx="1516063"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5</a:t>
            </a:fld>
            <a:endParaRPr lang="zh-TW" altLang="en-US" dirty="0"/>
          </a:p>
        </p:txBody>
      </p:sp>
    </p:spTree>
    <p:extLst>
      <p:ext uri="{BB962C8B-B14F-4D97-AF65-F5344CB8AC3E}">
        <p14:creationId xmlns:p14="http://schemas.microsoft.com/office/powerpoint/2010/main" val="26735199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絕大多數的化學性危害是可以預防的</a:t>
            </a:r>
            <a:endParaRPr lang="zh-TW" altLang="en-US" dirty="0"/>
          </a:p>
        </p:txBody>
      </p:sp>
      <p:sp>
        <p:nvSpPr>
          <p:cNvPr id="3" name="內容版面配置區 2"/>
          <p:cNvSpPr>
            <a:spLocks noGrp="1"/>
          </p:cNvSpPr>
          <p:nvPr>
            <p:ph idx="1"/>
          </p:nvPr>
        </p:nvSpPr>
        <p:spPr>
          <a:xfrm>
            <a:off x="1572418" y="1628800"/>
            <a:ext cx="5999163" cy="1766637"/>
          </a:xfrm>
        </p:spPr>
        <p:txBody>
          <a:bodyPr/>
          <a:lstStyle/>
          <a:p>
            <a:r>
              <a:rPr lang="zh-TW" altLang="en-US" dirty="0" smtClean="0"/>
              <a:t>多一分了解，少一分危害</a:t>
            </a:r>
            <a:endParaRPr lang="en-US" altLang="zh-TW" dirty="0" smtClean="0"/>
          </a:p>
          <a:p>
            <a:r>
              <a:rPr lang="zh-TW" altLang="en-US" dirty="0" smtClean="0">
                <a:solidFill>
                  <a:srgbClr val="FF0000"/>
                </a:solidFill>
              </a:rPr>
              <a:t>安全資料表</a:t>
            </a:r>
            <a:r>
              <a:rPr lang="zh-TW" altLang="en-US" dirty="0" smtClean="0"/>
              <a:t>可提供重要資訊</a:t>
            </a:r>
            <a:endParaRPr lang="en-US" altLang="zh-TW" dirty="0" smtClean="0"/>
          </a:p>
          <a:p>
            <a:r>
              <a:rPr lang="zh-TW" altLang="en-US" dirty="0" smtClean="0"/>
              <a:t>危害的預防比控制更有效</a:t>
            </a:r>
            <a:endParaRPr lang="en-US" altLang="zh-TW" dirty="0" smtClean="0"/>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50</a:t>
            </a:fld>
            <a:endParaRPr lang="zh-TW" altLang="en-US" dirty="0"/>
          </a:p>
        </p:txBody>
      </p:sp>
    </p:spTree>
    <p:extLst>
      <p:ext uri="{BB962C8B-B14F-4D97-AF65-F5344CB8AC3E}">
        <p14:creationId xmlns:p14="http://schemas.microsoft.com/office/powerpoint/2010/main" val="42151490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資料來源</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p:txBody>
          <a:bodyPr>
            <a:norm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編撰者：中原大學團隊</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趙煥平</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smtClean="0">
                <a:latin typeface="標楷體" panose="03000509000000000000" pitchFamily="65" charset="-120"/>
              </a:rPr>
              <a:t>編修者</a:t>
            </a:r>
            <a:r>
              <a:rPr lang="zh-TW" altLang="en-US" dirty="0"/>
              <a:t>：</a:t>
            </a:r>
            <a:r>
              <a:rPr lang="zh-TW" altLang="en-US" dirty="0" smtClean="0">
                <a:latin typeface="標楷體" panose="03000509000000000000" pitchFamily="65" charset="-120"/>
              </a:rPr>
              <a:t>長榮</a:t>
            </a:r>
            <a:r>
              <a:rPr lang="zh-TW" altLang="en-US" dirty="0">
                <a:latin typeface="標楷體" panose="03000509000000000000" pitchFamily="65" charset="-120"/>
              </a:rPr>
              <a:t>大學團隊</a:t>
            </a:r>
            <a:r>
              <a:rPr lang="en-US" altLang="zh-TW" dirty="0" smtClean="0">
                <a:latin typeface="標楷體" panose="03000509000000000000" pitchFamily="65" charset="-120"/>
              </a:rPr>
              <a:t>-</a:t>
            </a:r>
            <a:r>
              <a:rPr lang="zh-TW" altLang="en-US" smtClean="0">
                <a:latin typeface="標楷體" panose="03000509000000000000" pitchFamily="65" charset="-120"/>
              </a:rPr>
              <a:t>黃玉立</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參考資料：</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機械設備安全</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(100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年編修</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大專校院實驗室安全衛生考試中心 </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a:xfrm>
            <a:off x="6902896" y="6237312"/>
            <a:ext cx="2133600" cy="365125"/>
          </a:xfrm>
        </p:spPr>
        <p:txBody>
          <a:bodyPr/>
          <a:lstStyle/>
          <a:p>
            <a:pPr>
              <a:defRPr/>
            </a:pPr>
            <a:fld id="{2C463222-3884-42D2-8A9D-F71189E9DF7D}" type="slidenum">
              <a:rPr lang="en-US" altLang="zh-TW" smtClean="0">
                <a:solidFill>
                  <a:prstClr val="black">
                    <a:tint val="75000"/>
                  </a:prstClr>
                </a:solidFill>
              </a:rPr>
              <a:pPr>
                <a:defRPr/>
              </a:pPr>
              <a:t>51</a:t>
            </a:fld>
            <a:endParaRPr lang="en-US" altLang="zh-TW" dirty="0">
              <a:solidFill>
                <a:prstClr val="black">
                  <a:tint val="75000"/>
                </a:prstClr>
              </a:solidFill>
            </a:endParaRPr>
          </a:p>
        </p:txBody>
      </p:sp>
    </p:spTree>
    <p:extLst>
      <p:ext uri="{BB962C8B-B14F-4D97-AF65-F5344CB8AC3E}">
        <p14:creationId xmlns:p14="http://schemas.microsoft.com/office/powerpoint/2010/main" val="1567810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化學性危害物質之管理依據</a:t>
            </a:r>
            <a:endParaRPr lang="zh-TW" altLang="en-US" dirty="0"/>
          </a:p>
        </p:txBody>
      </p:sp>
      <p:sp>
        <p:nvSpPr>
          <p:cNvPr id="3" name="內容版面配置區 2"/>
          <p:cNvSpPr>
            <a:spLocks noGrp="1"/>
          </p:cNvSpPr>
          <p:nvPr>
            <p:ph idx="1"/>
          </p:nvPr>
        </p:nvSpPr>
        <p:spPr/>
        <p:txBody>
          <a:bodyPr/>
          <a:lstStyle/>
          <a:p>
            <a:r>
              <a:rPr lang="zh-TW" altLang="en-US" dirty="0" smtClean="0">
                <a:solidFill>
                  <a:srgbClr val="FF0000"/>
                </a:solidFill>
              </a:rPr>
              <a:t>毒性化學物質</a:t>
            </a:r>
            <a:endParaRPr lang="en-US" altLang="zh-TW" dirty="0" smtClean="0">
              <a:solidFill>
                <a:srgbClr val="FF0000"/>
              </a:solidFill>
            </a:endParaRPr>
          </a:p>
          <a:p>
            <a:pPr lvl="1"/>
            <a:r>
              <a:rPr lang="zh-TW" altLang="en-US" dirty="0" smtClean="0"/>
              <a:t>由環境保護署公告列管</a:t>
            </a:r>
            <a:endParaRPr lang="en-US" altLang="zh-TW" dirty="0" smtClean="0"/>
          </a:p>
          <a:p>
            <a:pPr lvl="1"/>
            <a:r>
              <a:rPr lang="zh-TW" altLang="en-US" dirty="0" smtClean="0"/>
              <a:t>購買、使用列管毒化物前須申請許可</a:t>
            </a:r>
            <a:endParaRPr lang="en-US" altLang="zh-TW" dirty="0" smtClean="0"/>
          </a:p>
          <a:p>
            <a:pPr lvl="1"/>
            <a:r>
              <a:rPr lang="zh-TW" altLang="en-US" dirty="0" smtClean="0"/>
              <a:t>使用、儲存、交換、廢棄毒化物皆須登記申報</a:t>
            </a:r>
            <a:endParaRPr lang="en-US" altLang="zh-TW" dirty="0" smtClean="0"/>
          </a:p>
          <a:p>
            <a:r>
              <a:rPr lang="zh-TW" altLang="en-US" dirty="0" smtClean="0">
                <a:solidFill>
                  <a:srgbClr val="FF0000"/>
                </a:solidFill>
              </a:rPr>
              <a:t>危害性化學品</a:t>
            </a:r>
            <a:endParaRPr lang="en-US" altLang="zh-TW" dirty="0" smtClean="0">
              <a:solidFill>
                <a:srgbClr val="FF0000"/>
              </a:solidFill>
            </a:endParaRPr>
          </a:p>
          <a:p>
            <a:pPr lvl="1"/>
            <a:r>
              <a:rPr lang="zh-TW" altLang="en-US" dirty="0" smtClean="0"/>
              <a:t>由勞動部主管</a:t>
            </a:r>
            <a:endParaRPr lang="en-US" altLang="zh-TW" dirty="0" smtClean="0"/>
          </a:p>
          <a:p>
            <a:pPr lvl="1"/>
            <a:r>
              <a:rPr lang="zh-TW" altLang="en-US" dirty="0" smtClean="0"/>
              <a:t>危害特性標示及危害控制預防</a:t>
            </a:r>
            <a:endParaRPr lang="en-US" altLang="zh-TW" dirty="0" smtClean="0"/>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6</a:t>
            </a:fld>
            <a:endParaRPr lang="zh-TW" altLang="en-US" dirty="0"/>
          </a:p>
        </p:txBody>
      </p:sp>
    </p:spTree>
    <p:extLst>
      <p:ext uri="{BB962C8B-B14F-4D97-AF65-F5344CB8AC3E}">
        <p14:creationId xmlns:p14="http://schemas.microsoft.com/office/powerpoint/2010/main" val="3333898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毒性化學物質</a:t>
            </a:r>
          </a:p>
        </p:txBody>
      </p:sp>
      <p:sp>
        <p:nvSpPr>
          <p:cNvPr id="3" name="內容版面配置區 2"/>
          <p:cNvSpPr>
            <a:spLocks noGrp="1"/>
          </p:cNvSpPr>
          <p:nvPr>
            <p:ph idx="1"/>
          </p:nvPr>
        </p:nvSpPr>
        <p:spPr/>
        <p:txBody>
          <a:bodyPr/>
          <a:lstStyle/>
          <a:p>
            <a:r>
              <a:rPr lang="zh-TW" altLang="en-US" dirty="0" smtClean="0">
                <a:solidFill>
                  <a:srgbClr val="FF0000"/>
                </a:solidFill>
              </a:rPr>
              <a:t>依</a:t>
            </a:r>
            <a:r>
              <a:rPr lang="zh-TW" altLang="en-US" u="sng" dirty="0" smtClean="0">
                <a:solidFill>
                  <a:srgbClr val="FF0000"/>
                </a:solidFill>
              </a:rPr>
              <a:t>毒性</a:t>
            </a:r>
            <a:r>
              <a:rPr lang="zh-TW" altLang="en-US" u="sng" dirty="0">
                <a:solidFill>
                  <a:srgbClr val="FF0000"/>
                </a:solidFill>
              </a:rPr>
              <a:t>化學</a:t>
            </a:r>
            <a:r>
              <a:rPr lang="zh-TW" altLang="en-US" u="sng" dirty="0" smtClean="0">
                <a:solidFill>
                  <a:srgbClr val="FF0000"/>
                </a:solidFill>
              </a:rPr>
              <a:t>物質管理法</a:t>
            </a:r>
            <a:r>
              <a:rPr lang="zh-TW" altLang="en-US" dirty="0" smtClean="0">
                <a:solidFill>
                  <a:srgbClr val="FF0000"/>
                </a:solidFill>
              </a:rPr>
              <a:t>管理</a:t>
            </a:r>
            <a:endParaRPr lang="en-US" altLang="zh-TW" dirty="0">
              <a:solidFill>
                <a:srgbClr val="FF0000"/>
              </a:solidFill>
            </a:endParaRPr>
          </a:p>
          <a:p>
            <a:pPr lvl="1"/>
            <a:r>
              <a:rPr lang="zh-TW" altLang="en-US" dirty="0" smtClean="0"/>
              <a:t>定義：人為</a:t>
            </a:r>
            <a:r>
              <a:rPr lang="zh-TW" altLang="en-US" dirty="0"/>
              <a:t>產製或產製過程中無意衍生之化學物質，經中央主管機關認定其毒性符合下列規範並公告</a:t>
            </a:r>
            <a:r>
              <a:rPr lang="zh-TW" altLang="en-US" dirty="0" smtClean="0"/>
              <a:t>者</a:t>
            </a:r>
            <a:endParaRPr lang="en-US" altLang="zh-TW" dirty="0" smtClean="0"/>
          </a:p>
          <a:p>
            <a:pPr lvl="2"/>
            <a:r>
              <a:rPr lang="zh-TW" altLang="en-US" dirty="0" smtClean="0"/>
              <a:t>例：甲基</a:t>
            </a:r>
            <a:r>
              <a:rPr lang="zh-TW" altLang="en-US" dirty="0"/>
              <a:t>汞、氧化鎘、氰化物、氯、</a:t>
            </a:r>
            <a:r>
              <a:rPr lang="zh-TW" altLang="en-US" dirty="0" smtClean="0"/>
              <a:t>甲醛</a:t>
            </a:r>
            <a:endParaRPr lang="zh-TW" altLang="en-US" dirty="0"/>
          </a:p>
          <a:p>
            <a:pPr lvl="1"/>
            <a:r>
              <a:rPr lang="zh-TW" altLang="en-US" dirty="0" smtClean="0"/>
              <a:t>目前</a:t>
            </a:r>
            <a:r>
              <a:rPr lang="zh-TW" altLang="en-US" dirty="0"/>
              <a:t>公告</a:t>
            </a:r>
            <a:r>
              <a:rPr lang="en-US" altLang="zh-TW" dirty="0" smtClean="0"/>
              <a:t>310</a:t>
            </a:r>
            <a:r>
              <a:rPr lang="zh-TW" altLang="en-US" dirty="0" smtClean="0"/>
              <a:t>種</a:t>
            </a:r>
            <a:r>
              <a:rPr lang="en-US" altLang="zh-TW" dirty="0"/>
              <a:t>(</a:t>
            </a:r>
            <a:r>
              <a:rPr lang="en-US" altLang="zh-TW" dirty="0" smtClean="0"/>
              <a:t>2015.12.31)</a:t>
            </a:r>
            <a:r>
              <a:rPr lang="zh-TW" altLang="en-US" dirty="0" smtClean="0"/>
              <a:t>，分</a:t>
            </a:r>
            <a:r>
              <a:rPr lang="zh-TW" altLang="en-US" dirty="0"/>
              <a:t>四</a:t>
            </a:r>
            <a:r>
              <a:rPr lang="zh-TW" altLang="en-US" dirty="0" smtClean="0"/>
              <a:t>類列管</a:t>
            </a:r>
            <a:endParaRPr lang="zh-TW" altLang="en-US" dirty="0"/>
          </a:p>
        </p:txBody>
      </p:sp>
      <p:sp>
        <p:nvSpPr>
          <p:cNvPr id="5" name="文字方塊 4"/>
          <p:cNvSpPr txBox="1"/>
          <p:nvPr/>
        </p:nvSpPr>
        <p:spPr>
          <a:xfrm>
            <a:off x="5220072" y="5661248"/>
            <a:ext cx="2880321" cy="369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dirty="0"/>
              <a:t>毒性化學物質管理法</a:t>
            </a:r>
            <a:endParaRPr lang="zh-TW" altLang="en-US" sz="1800" dirty="0"/>
          </a:p>
        </p:txBody>
      </p:sp>
      <p:sp>
        <p:nvSpPr>
          <p:cNvPr id="6" name="投影片編號版面配置區 5"/>
          <p:cNvSpPr>
            <a:spLocks noGrp="1"/>
          </p:cNvSpPr>
          <p:nvPr>
            <p:ph type="sldNum" sz="quarter" idx="12"/>
          </p:nvPr>
        </p:nvSpPr>
        <p:spPr/>
        <p:txBody>
          <a:bodyPr/>
          <a:lstStyle/>
          <a:p>
            <a:fld id="{A36E6B7E-3405-4ABC-8F0A-11CAAA034E4E}" type="slidenum">
              <a:rPr lang="zh-TW" altLang="en-US" smtClean="0"/>
              <a:pPr/>
              <a:t>7</a:t>
            </a:fld>
            <a:endParaRPr lang="zh-TW" altLang="en-US" dirty="0"/>
          </a:p>
        </p:txBody>
      </p:sp>
    </p:spTree>
    <p:extLst>
      <p:ext uri="{BB962C8B-B14F-4D97-AF65-F5344CB8AC3E}">
        <p14:creationId xmlns:p14="http://schemas.microsoft.com/office/powerpoint/2010/main" val="508541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毒性化學物質分類</a:t>
            </a:r>
            <a:endParaRPr lang="zh-TW" altLang="en-US" dirty="0"/>
          </a:p>
        </p:txBody>
      </p:sp>
      <p:sp>
        <p:nvSpPr>
          <p:cNvPr id="3" name="內容版面配置區 2"/>
          <p:cNvSpPr>
            <a:spLocks noGrp="1"/>
          </p:cNvSpPr>
          <p:nvPr>
            <p:ph idx="1"/>
          </p:nvPr>
        </p:nvSpPr>
        <p:spPr/>
        <p:txBody>
          <a:bodyPr/>
          <a:lstStyle/>
          <a:p>
            <a:pPr marL="0" indent="0">
              <a:buNone/>
            </a:pPr>
            <a:r>
              <a:rPr lang="zh-TW" altLang="en-US" dirty="0" smtClean="0">
                <a:solidFill>
                  <a:srgbClr val="FF0000"/>
                </a:solidFill>
              </a:rPr>
              <a:t>依公告物質的危害特性分類</a:t>
            </a:r>
            <a:endParaRPr lang="en-US" altLang="zh-TW" dirty="0" smtClean="0">
              <a:solidFill>
                <a:srgbClr val="FF0000"/>
              </a:solidFill>
            </a:endParaRPr>
          </a:p>
          <a:p>
            <a:r>
              <a:rPr lang="zh-TW" altLang="en-US" dirty="0" smtClean="0">
                <a:solidFill>
                  <a:srgbClr val="FF0000"/>
                </a:solidFill>
              </a:rPr>
              <a:t>第一類毒化物</a:t>
            </a:r>
            <a:endParaRPr lang="en-US" altLang="zh-TW" dirty="0" smtClean="0">
              <a:solidFill>
                <a:srgbClr val="FF0000"/>
              </a:solidFill>
            </a:endParaRPr>
          </a:p>
          <a:p>
            <a:pPr lvl="1"/>
            <a:r>
              <a:rPr lang="zh-TW" altLang="en-US" dirty="0" smtClean="0"/>
              <a:t>化學物質在</a:t>
            </a:r>
            <a:r>
              <a:rPr lang="zh-TW" altLang="en-US" dirty="0"/>
              <a:t>環境中不易分解或因生物蓄積、生物濃縮、生物轉化等作用，致污染環境或危害人體健康</a:t>
            </a:r>
            <a:r>
              <a:rPr lang="zh-TW" altLang="en-US" dirty="0" smtClean="0"/>
              <a:t>者</a:t>
            </a:r>
            <a:endParaRPr lang="en-US" altLang="zh-TW" dirty="0" smtClean="0"/>
          </a:p>
          <a:p>
            <a:r>
              <a:rPr lang="zh-TW" altLang="en-US" dirty="0">
                <a:solidFill>
                  <a:srgbClr val="FF0000"/>
                </a:solidFill>
              </a:rPr>
              <a:t>第二</a:t>
            </a:r>
            <a:r>
              <a:rPr lang="zh-TW" altLang="en-US" dirty="0" smtClean="0">
                <a:solidFill>
                  <a:srgbClr val="FF0000"/>
                </a:solidFill>
              </a:rPr>
              <a:t>類毒化物</a:t>
            </a:r>
            <a:endParaRPr lang="zh-TW" altLang="en-US" dirty="0">
              <a:solidFill>
                <a:srgbClr val="FF0000"/>
              </a:solidFill>
            </a:endParaRPr>
          </a:p>
          <a:p>
            <a:pPr lvl="1"/>
            <a:r>
              <a:rPr lang="zh-TW" altLang="en-US" dirty="0" smtClean="0"/>
              <a:t>化學物質有</a:t>
            </a:r>
            <a:r>
              <a:rPr lang="zh-TW" altLang="en-US" dirty="0"/>
              <a:t>致腫瘤、生育能力受損、畸胎、遺傳因子突變或其他慢性疾病等作用</a:t>
            </a:r>
            <a:r>
              <a:rPr lang="zh-TW" altLang="en-US" dirty="0" smtClean="0"/>
              <a:t>者</a:t>
            </a:r>
            <a:endParaRPr lang="zh-TW" altLang="en-US" dirty="0"/>
          </a:p>
          <a:p>
            <a:pPr marL="0" indent="0">
              <a:buNone/>
            </a:pPr>
            <a:endParaRPr lang="en-US" altLang="zh-TW" dirty="0"/>
          </a:p>
          <a:p>
            <a:pPr marL="0" indent="0">
              <a:buNone/>
            </a:pPr>
            <a:endParaRPr lang="en-US" altLang="zh-TW" dirty="0" smtClean="0"/>
          </a:p>
          <a:p>
            <a:pPr marL="0" indent="0">
              <a:buNone/>
            </a:pPr>
            <a:endParaRPr lang="zh-TW" altLang="en-US" dirty="0"/>
          </a:p>
        </p:txBody>
      </p:sp>
      <p:sp>
        <p:nvSpPr>
          <p:cNvPr id="6" name="文字方塊 5"/>
          <p:cNvSpPr txBox="1"/>
          <p:nvPr/>
        </p:nvSpPr>
        <p:spPr>
          <a:xfrm>
            <a:off x="5220072" y="5661248"/>
            <a:ext cx="2880321" cy="369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dirty="0"/>
              <a:t>毒性化學物質管理法</a:t>
            </a:r>
            <a:endParaRPr lang="zh-TW" altLang="en-US" sz="1800" dirty="0"/>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8</a:t>
            </a:fld>
            <a:endParaRPr lang="zh-TW" altLang="en-US" dirty="0"/>
          </a:p>
        </p:txBody>
      </p:sp>
    </p:spTree>
    <p:extLst>
      <p:ext uri="{BB962C8B-B14F-4D97-AF65-F5344CB8AC3E}">
        <p14:creationId xmlns:p14="http://schemas.microsoft.com/office/powerpoint/2010/main" val="35577030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dirty="0" smtClean="0">
                <a:solidFill>
                  <a:srgbClr val="FF0000"/>
                </a:solidFill>
              </a:rPr>
              <a:t>第三類毒化</a:t>
            </a:r>
            <a:r>
              <a:rPr lang="zh-TW" altLang="en-US" dirty="0">
                <a:solidFill>
                  <a:srgbClr val="FF0000"/>
                </a:solidFill>
              </a:rPr>
              <a:t>物</a:t>
            </a:r>
            <a:endParaRPr lang="en-US" altLang="zh-TW" dirty="0" smtClean="0">
              <a:solidFill>
                <a:srgbClr val="FF0000"/>
              </a:solidFill>
            </a:endParaRPr>
          </a:p>
          <a:p>
            <a:pPr lvl="1"/>
            <a:r>
              <a:rPr lang="zh-TW" altLang="en-US" dirty="0"/>
              <a:t>化學物質經</a:t>
            </a:r>
            <a:r>
              <a:rPr lang="zh-TW" altLang="en-US" dirty="0" smtClean="0"/>
              <a:t>暴露，</a:t>
            </a:r>
            <a:r>
              <a:rPr lang="zh-TW" altLang="en-US" dirty="0"/>
              <a:t>將立即危害人體健康或生物生命</a:t>
            </a:r>
            <a:r>
              <a:rPr lang="zh-TW" altLang="en-US" dirty="0" smtClean="0"/>
              <a:t>者。</a:t>
            </a:r>
            <a:endParaRPr lang="zh-TW" altLang="en-US" dirty="0"/>
          </a:p>
          <a:p>
            <a:r>
              <a:rPr lang="zh-TW" altLang="en-US" dirty="0">
                <a:solidFill>
                  <a:srgbClr val="FF0000"/>
                </a:solidFill>
              </a:rPr>
              <a:t>第四</a:t>
            </a:r>
            <a:r>
              <a:rPr lang="zh-TW" altLang="en-US" dirty="0" smtClean="0">
                <a:solidFill>
                  <a:srgbClr val="FF0000"/>
                </a:solidFill>
              </a:rPr>
              <a:t>類毒化物</a:t>
            </a:r>
            <a:endParaRPr lang="en-US" altLang="zh-TW" dirty="0" smtClean="0">
              <a:solidFill>
                <a:srgbClr val="FF0000"/>
              </a:solidFill>
            </a:endParaRPr>
          </a:p>
          <a:p>
            <a:pPr lvl="1"/>
            <a:r>
              <a:rPr lang="zh-TW" altLang="en-US" dirty="0"/>
              <a:t>化學物質有</a:t>
            </a:r>
            <a:r>
              <a:rPr lang="zh-TW" altLang="en-US" dirty="0" smtClean="0"/>
              <a:t>污染</a:t>
            </a:r>
            <a:r>
              <a:rPr lang="zh-TW" altLang="en-US" dirty="0"/>
              <a:t>環境或危害人體健康之虞</a:t>
            </a:r>
            <a:r>
              <a:rPr lang="zh-TW" altLang="en-US" dirty="0" smtClean="0"/>
              <a:t>者</a:t>
            </a:r>
            <a:endParaRPr lang="zh-TW" altLang="en-US" dirty="0"/>
          </a:p>
          <a:p>
            <a:endParaRPr lang="zh-TW" altLang="en-US" dirty="0"/>
          </a:p>
        </p:txBody>
      </p:sp>
      <p:sp>
        <p:nvSpPr>
          <p:cNvPr id="4" name="文字方塊 3"/>
          <p:cNvSpPr txBox="1"/>
          <p:nvPr/>
        </p:nvSpPr>
        <p:spPr>
          <a:xfrm>
            <a:off x="1187623" y="5568392"/>
            <a:ext cx="2880321" cy="369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dirty="0"/>
              <a:t>毒性化學物質管理法</a:t>
            </a:r>
            <a:endParaRPr lang="zh-TW" altLang="en-US" sz="1800" dirty="0"/>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3861048"/>
            <a:ext cx="1827683" cy="2189378"/>
          </a:xfrm>
          <a:prstGeom prst="rect">
            <a:avLst/>
          </a:prstGeom>
        </p:spPr>
      </p:pic>
      <p:sp>
        <p:nvSpPr>
          <p:cNvPr id="7" name="標題 1"/>
          <p:cNvSpPr>
            <a:spLocks noGrp="1"/>
          </p:cNvSpPr>
          <p:nvPr>
            <p:ph type="title"/>
          </p:nvPr>
        </p:nvSpPr>
        <p:spPr/>
        <p:txBody>
          <a:bodyPr/>
          <a:lstStyle/>
          <a:p>
            <a:r>
              <a:rPr lang="zh-TW" altLang="en-US" dirty="0" smtClean="0"/>
              <a:t>毒性化學物質分類</a:t>
            </a:r>
            <a:r>
              <a:rPr lang="en-US" altLang="zh-TW" dirty="0" smtClean="0"/>
              <a:t>(2)</a:t>
            </a:r>
            <a:endParaRPr lang="zh-TW" altLang="en-US" dirty="0"/>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9</a:t>
            </a:fld>
            <a:endParaRPr lang="zh-TW" altLang="en-US" dirty="0"/>
          </a:p>
        </p:txBody>
      </p:sp>
    </p:spTree>
    <p:extLst>
      <p:ext uri="{BB962C8B-B14F-4D97-AF65-F5344CB8AC3E}">
        <p14:creationId xmlns:p14="http://schemas.microsoft.com/office/powerpoint/2010/main" val="29630214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TotalTime>
  <Words>5708</Words>
  <Application>Microsoft Office PowerPoint</Application>
  <PresentationFormat>如螢幕大小 (4:3)</PresentationFormat>
  <Paragraphs>897</Paragraphs>
  <Slides>51</Slides>
  <Notes>44</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51</vt:i4>
      </vt:variant>
    </vt:vector>
  </HeadingPairs>
  <TitlesOfParts>
    <vt:vector size="53" baseType="lpstr">
      <vt:lpstr>Office 佈景主題</vt:lpstr>
      <vt:lpstr>Photo Editor 影像 </vt:lpstr>
      <vt:lpstr>PowerPoint 簡報</vt:lpstr>
      <vt:lpstr>本教材中所有投影片內容(含文字檔及圖檔)著作權皆屬於本部所有。  一、種子師資：對任一單張投影片之教材須完整擷取進行授課，不得將任一單張投影片內容任意進行修改及編輯。  二、作為一般授課使用之參考資料時需標註引用出處。</vt:lpstr>
      <vt:lpstr>PowerPoint 簡報</vt:lpstr>
      <vt:lpstr>壹、危險物、有害物與化學性危害</vt:lpstr>
      <vt:lpstr>化學性危害</vt:lpstr>
      <vt:lpstr>化學性危害物質之管理依據</vt:lpstr>
      <vt:lpstr>毒性化學物質</vt:lpstr>
      <vt:lpstr>毒性化學物質分類</vt:lpstr>
      <vt:lpstr>毒性化學物質分類(2)</vt:lpstr>
      <vt:lpstr>危害性化學品</vt:lpstr>
      <vt:lpstr>化學品全球調和系統(GHS)</vt:lpstr>
      <vt:lpstr>圖示-危害類型</vt:lpstr>
      <vt:lpstr>化學品(危害物質)容器標示</vt:lpstr>
      <vt:lpstr>   安全資料表</vt:lpstr>
      <vt:lpstr>安全資料表項目</vt:lpstr>
      <vt:lpstr>安全資料表內容</vt:lpstr>
      <vt:lpstr>安全資料表內容(2)</vt:lpstr>
      <vt:lpstr>安全資料表內容(3)</vt:lpstr>
      <vt:lpstr>安全資料表內容(4)</vt:lpstr>
      <vt:lpstr>貳、化學性危害的認知</vt:lpstr>
      <vt:lpstr>化學品的潛在危害與危害效應</vt:lpstr>
      <vt:lpstr>化學品的健康危害</vt:lpstr>
      <vt:lpstr>化學性危害的基本概念</vt:lpstr>
      <vt:lpstr>化學物質與人體接觸之途徑</vt:lpstr>
      <vt:lpstr>SDS的製作</vt:lpstr>
      <vt:lpstr>危害性化學品認定方式</vt:lpstr>
      <vt:lpstr>危害性化學品認定方式(2)</vt:lpstr>
      <vt:lpstr>文明生活中的化學品</vt:lpstr>
      <vt:lpstr>實驗室常見的危害化學品</vt:lpstr>
      <vt:lpstr>工作場所的危害物可導致嚴重危害</vt:lpstr>
      <vt:lpstr>參、實驗場所化學性危害的預防與控制</vt:lpstr>
      <vt:lpstr>人員管理</vt:lpstr>
      <vt:lpstr>環境、設施管理</vt:lpstr>
      <vt:lpstr>環境、設施管理(2)</vt:lpstr>
      <vt:lpstr>安全管理5+1S</vt:lpstr>
      <vt:lpstr>學術機構毒性化學物質管理</vt:lpstr>
      <vt:lpstr>學術機構毒性化學物質管理(2)</vt:lpstr>
      <vt:lpstr>一般化學品管理</vt:lpstr>
      <vt:lpstr>教育部化學品管理與申報系統</vt:lpstr>
      <vt:lpstr>一般化學品管理(2)</vt:lpstr>
      <vt:lpstr>化學品管理(3)</vt:lpstr>
      <vt:lpstr>實驗中應注意事項</vt:lpstr>
      <vt:lpstr>排氣櫃使用注意事項</vt:lpstr>
      <vt:lpstr>個人防護具</vt:lpstr>
      <vt:lpstr>使用個人防護具注意事項</vt:lpstr>
      <vt:lpstr>廢液儲存管理</vt:lpstr>
      <vt:lpstr>廢液儲存管理(2)</vt:lpstr>
      <vt:lpstr>廢液儲存管理(3)</vt:lpstr>
      <vt:lpstr>其他廢棄化學品管理</vt:lpstr>
      <vt:lpstr>絕大多數的化學性危害是可以預防的</vt:lpstr>
      <vt:lpstr>資料來源</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ytdai</dc:creator>
  <cp:lastModifiedBy>User</cp:lastModifiedBy>
  <cp:revision>36</cp:revision>
  <dcterms:created xsi:type="dcterms:W3CDTF">2017-04-04T09:35:48Z</dcterms:created>
  <dcterms:modified xsi:type="dcterms:W3CDTF">2018-07-11T06:35:48Z</dcterms:modified>
</cp:coreProperties>
</file>