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6"/>
  </p:notesMasterIdLst>
  <p:handoutMasterIdLst>
    <p:handoutMasterId r:id="rId97"/>
  </p:handoutMasterIdLst>
  <p:sldIdLst>
    <p:sldId id="369" r:id="rId2"/>
    <p:sldId id="370" r:id="rId3"/>
    <p:sldId id="261" r:id="rId4"/>
    <p:sldId id="262" r:id="rId5"/>
    <p:sldId id="263" r:id="rId6"/>
    <p:sldId id="264" r:id="rId7"/>
    <p:sldId id="265" r:id="rId8"/>
    <p:sldId id="266" r:id="rId9"/>
    <p:sldId id="267" r:id="rId10"/>
    <p:sldId id="268" r:id="rId11"/>
    <p:sldId id="269" r:id="rId12"/>
    <p:sldId id="270" r:id="rId13"/>
    <p:sldId id="271" r:id="rId14"/>
    <p:sldId id="272" r:id="rId15"/>
    <p:sldId id="274" r:id="rId16"/>
    <p:sldId id="276" r:id="rId17"/>
    <p:sldId id="277" r:id="rId18"/>
    <p:sldId id="278" r:id="rId19"/>
    <p:sldId id="279" r:id="rId20"/>
    <p:sldId id="280" r:id="rId21"/>
    <p:sldId id="281" r:id="rId22"/>
    <p:sldId id="282" r:id="rId23"/>
    <p:sldId id="283" r:id="rId24"/>
    <p:sldId id="284" r:id="rId25"/>
    <p:sldId id="285" r:id="rId26"/>
    <p:sldId id="286" r:id="rId27"/>
    <p:sldId id="287" r:id="rId28"/>
    <p:sldId id="288" r:id="rId29"/>
    <p:sldId id="289" r:id="rId30"/>
    <p:sldId id="290" r:id="rId31"/>
    <p:sldId id="291" r:id="rId32"/>
    <p:sldId id="292" r:id="rId33"/>
    <p:sldId id="293" r:id="rId34"/>
    <p:sldId id="294" r:id="rId35"/>
    <p:sldId id="295" r:id="rId36"/>
    <p:sldId id="296" r:id="rId37"/>
    <p:sldId id="297" r:id="rId38"/>
    <p:sldId id="298" r:id="rId39"/>
    <p:sldId id="299" r:id="rId40"/>
    <p:sldId id="301" r:id="rId41"/>
    <p:sldId id="302" r:id="rId42"/>
    <p:sldId id="303" r:id="rId43"/>
    <p:sldId id="304" r:id="rId44"/>
    <p:sldId id="305" r:id="rId45"/>
    <p:sldId id="306" r:id="rId46"/>
    <p:sldId id="307" r:id="rId47"/>
    <p:sldId id="308" r:id="rId48"/>
    <p:sldId id="309" r:id="rId49"/>
    <p:sldId id="311" r:id="rId50"/>
    <p:sldId id="313" r:id="rId51"/>
    <p:sldId id="314" r:id="rId52"/>
    <p:sldId id="315" r:id="rId53"/>
    <p:sldId id="316" r:id="rId54"/>
    <p:sldId id="317" r:id="rId55"/>
    <p:sldId id="318" r:id="rId56"/>
    <p:sldId id="319" r:id="rId57"/>
    <p:sldId id="320" r:id="rId58"/>
    <p:sldId id="321" r:id="rId59"/>
    <p:sldId id="322" r:id="rId60"/>
    <p:sldId id="324" r:id="rId61"/>
    <p:sldId id="325" r:id="rId62"/>
    <p:sldId id="326" r:id="rId63"/>
    <p:sldId id="327" r:id="rId64"/>
    <p:sldId id="328" r:id="rId65"/>
    <p:sldId id="329" r:id="rId66"/>
    <p:sldId id="330" r:id="rId67"/>
    <p:sldId id="331" r:id="rId68"/>
    <p:sldId id="336" r:id="rId69"/>
    <p:sldId id="338" r:id="rId70"/>
    <p:sldId id="341" r:id="rId71"/>
    <p:sldId id="343" r:id="rId72"/>
    <p:sldId id="344" r:id="rId73"/>
    <p:sldId id="345" r:id="rId74"/>
    <p:sldId id="346" r:id="rId75"/>
    <p:sldId id="347" r:id="rId76"/>
    <p:sldId id="348" r:id="rId77"/>
    <p:sldId id="351" r:id="rId78"/>
    <p:sldId id="352" r:id="rId79"/>
    <p:sldId id="353" r:id="rId80"/>
    <p:sldId id="354" r:id="rId81"/>
    <p:sldId id="355" r:id="rId82"/>
    <p:sldId id="356" r:id="rId83"/>
    <p:sldId id="357" r:id="rId84"/>
    <p:sldId id="358" r:id="rId85"/>
    <p:sldId id="359" r:id="rId86"/>
    <p:sldId id="360" r:id="rId87"/>
    <p:sldId id="361" r:id="rId88"/>
    <p:sldId id="362" r:id="rId89"/>
    <p:sldId id="363" r:id="rId90"/>
    <p:sldId id="364" r:id="rId91"/>
    <p:sldId id="365" r:id="rId92"/>
    <p:sldId id="366" r:id="rId93"/>
    <p:sldId id="367" r:id="rId94"/>
    <p:sldId id="368" r:id="rId95"/>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17" d="100"/>
          <a:sy n="117" d="100"/>
        </p:scale>
        <p:origin x="-1464" y="-2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image" Target="../media/image87.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28.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29.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30.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32.png"/></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image" Target="../media/image134.png"/></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image" Target="../media/image13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0.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7.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image" Target="../media/image108.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22.png"/></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image" Target="../media/image123.png"/><Relationship Id="rId4" Type="http://schemas.openxmlformats.org/officeDocument/2006/relationships/image" Target="../media/image126.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2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CBBCA14-2BD0-4AE5-8FD7-D4F22C96289D}" type="datetimeFigureOut">
              <a:rPr lang="zh-TW" altLang="en-US" smtClean="0"/>
              <a:t>2018/7/11</a:t>
            </a:fld>
            <a:endParaRPr lang="zh-TW" altLang="en-US"/>
          </a:p>
        </p:txBody>
      </p:sp>
      <p:sp>
        <p:nvSpPr>
          <p:cNvPr id="4" name="頁尾版面配置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64409C7-2D72-4DA2-B735-D8F784BBF6EA}" type="slidenum">
              <a:rPr lang="zh-TW" altLang="en-US" smtClean="0"/>
              <a:t>‹#›</a:t>
            </a:fld>
            <a:endParaRPr lang="zh-TW" altLang="en-US"/>
          </a:p>
        </p:txBody>
      </p:sp>
    </p:spTree>
    <p:extLst>
      <p:ext uri="{BB962C8B-B14F-4D97-AF65-F5344CB8AC3E}">
        <p14:creationId xmlns:p14="http://schemas.microsoft.com/office/powerpoint/2010/main" val="73964435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標楷體" panose="03000509000000000000" pitchFamily="65" charset="-120"/>
              </a:defRPr>
            </a:lvl1pPr>
          </a:lstStyle>
          <a:p>
            <a:endParaRPr lang="zh-TW" altLang="en-US" dirty="0"/>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ea typeface="標楷體" panose="03000509000000000000" pitchFamily="65" charset="-120"/>
              </a:defRPr>
            </a:lvl1pPr>
          </a:lstStyle>
          <a:p>
            <a:fld id="{5A8767ED-7600-4CEB-A97D-B8C094C1CB4B}" type="datetimeFigureOut">
              <a:rPr lang="zh-TW" altLang="en-US" smtClean="0"/>
              <a:pPr/>
              <a:t>2018/7/11</a:t>
            </a:fld>
            <a:endParaRPr lang="zh-TW" altLang="en-US" dirty="0"/>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dirty="0"/>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ea typeface="標楷體" panose="03000509000000000000" pitchFamily="65" charset="-120"/>
              </a:defRPr>
            </a:lvl1pPr>
          </a:lstStyle>
          <a:p>
            <a:endParaRPr lang="zh-TW" altLang="en-US" dirty="0"/>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ea typeface="標楷體" panose="03000509000000000000" pitchFamily="65" charset="-120"/>
              </a:defRPr>
            </a:lvl1pPr>
          </a:lstStyle>
          <a:p>
            <a:fld id="{42A9114D-2A06-434D-8397-A0458236F01F}" type="slidenum">
              <a:rPr lang="zh-TW" altLang="en-US" smtClean="0"/>
              <a:pPr/>
              <a:t>‹#›</a:t>
            </a:fld>
            <a:endParaRPr lang="zh-TW" altLang="en-US" dirty="0"/>
          </a:p>
        </p:txBody>
      </p:sp>
    </p:spTree>
    <p:extLst>
      <p:ext uri="{BB962C8B-B14F-4D97-AF65-F5344CB8AC3E}">
        <p14:creationId xmlns:p14="http://schemas.microsoft.com/office/powerpoint/2010/main" val="210006802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標楷體" panose="03000509000000000000" pitchFamily="65" charset="-120"/>
        <a:cs typeface="+mn-cs"/>
      </a:defRPr>
    </a:lvl1pPr>
    <a:lvl2pPr marL="457200" algn="l" defTabSz="914400" rtl="0" eaLnBrk="1" latinLnBrk="0" hangingPunct="1">
      <a:defRPr sz="1200" kern="1200">
        <a:solidFill>
          <a:schemeClr val="tx1"/>
        </a:solidFill>
        <a:latin typeface="+mn-lt"/>
        <a:ea typeface="標楷體" panose="03000509000000000000" pitchFamily="65" charset="-120"/>
        <a:cs typeface="+mn-cs"/>
      </a:defRPr>
    </a:lvl2pPr>
    <a:lvl3pPr marL="914400" algn="l" defTabSz="914400" rtl="0" eaLnBrk="1" latinLnBrk="0" hangingPunct="1">
      <a:defRPr sz="1200" kern="1200">
        <a:solidFill>
          <a:schemeClr val="tx1"/>
        </a:solidFill>
        <a:latin typeface="+mn-lt"/>
        <a:ea typeface="標楷體" panose="03000509000000000000" pitchFamily="65" charset="-120"/>
        <a:cs typeface="+mn-cs"/>
      </a:defRPr>
    </a:lvl3pPr>
    <a:lvl4pPr marL="1371600" algn="l" defTabSz="914400" rtl="0" eaLnBrk="1" latinLnBrk="0" hangingPunct="1">
      <a:defRPr sz="1200" kern="1200">
        <a:solidFill>
          <a:schemeClr val="tx1"/>
        </a:solidFill>
        <a:latin typeface="+mn-lt"/>
        <a:ea typeface="標楷體" panose="03000509000000000000" pitchFamily="65" charset="-120"/>
        <a:cs typeface="+mn-cs"/>
      </a:defRPr>
    </a:lvl4pPr>
    <a:lvl5pPr marL="1828800" algn="l" defTabSz="914400" rtl="0" eaLnBrk="1" latinLnBrk="0" hangingPunct="1">
      <a:defRPr sz="1200" kern="1200">
        <a:solidFill>
          <a:schemeClr val="tx1"/>
        </a:solidFill>
        <a:latin typeface="+mn-lt"/>
        <a:ea typeface="標楷體" panose="03000509000000000000" pitchFamily="65"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43224066-8E7F-4E59-AC94-FA63FA7F706E}" type="slidenum">
              <a:rPr lang="en-US" altLang="zh-TW" smtClean="0"/>
              <a:pPr/>
              <a:t>3</a:t>
            </a:fld>
            <a:endParaRPr lang="en-US" altLang="zh-TW"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rtl="0" eaLnBrk="1" fontAlgn="ctr" latinLnBrk="0" hangingPunct="1"/>
            <a:r>
              <a:rPr kumimoji="1" lang="en-US" altLang="zh-TW" sz="1200" b="0" i="0" u="none" strike="noStrike" kern="1200" dirty="0" smtClean="0">
                <a:solidFill>
                  <a:schemeClr val="tx1"/>
                </a:solidFill>
                <a:effectLst/>
                <a:latin typeface="Arial" charset="0"/>
                <a:cs typeface="+mn-cs"/>
              </a:rPr>
              <a:t>20160330 </a:t>
            </a:r>
          </a:p>
          <a:p>
            <a:pPr marL="0" marR="0" indent="0" algn="l" defTabSz="914400" rtl="0" eaLnBrk="1" fontAlgn="ctr" latinLnBrk="0" hangingPunct="1">
              <a:lnSpc>
                <a:spcPct val="100000"/>
              </a:lnSpc>
              <a:spcBef>
                <a:spcPct val="30000"/>
              </a:spcBef>
              <a:spcAft>
                <a:spcPct val="0"/>
              </a:spcAft>
              <a:buClrTx/>
              <a:buSzTx/>
              <a:buFontTx/>
              <a:buNone/>
              <a:tabLst/>
              <a:defRPr/>
            </a:pPr>
            <a:r>
              <a:rPr lang="en-US" altLang="zh-TW" dirty="0" smtClean="0"/>
              <a:t>※</a:t>
            </a:r>
            <a:r>
              <a:rPr lang="zh-TW" altLang="en-US" dirty="0" smtClean="0"/>
              <a:t>通過培訓營認證教師使用此教材授課之教學說明：</a:t>
            </a:r>
          </a:p>
          <a:p>
            <a:pPr rtl="0" eaLnBrk="1" fontAlgn="ctr" latinLnBrk="0" hangingPunct="1"/>
            <a:endParaRPr kumimoji="1" lang="en-US" altLang="zh-TW" sz="1200" b="0" i="0" u="none" strike="noStrike" kern="1200" dirty="0" smtClean="0">
              <a:solidFill>
                <a:schemeClr val="tx1"/>
              </a:solidFill>
              <a:effectLst/>
              <a:latin typeface="Arial" charset="0"/>
              <a:cs typeface="+mn-cs"/>
            </a:endParaRPr>
          </a:p>
          <a:p>
            <a:pPr rtl="0" eaLnBrk="1" fontAlgn="ctr" latinLnBrk="0" hangingPunct="1"/>
            <a:r>
              <a:rPr kumimoji="1" lang="zh-TW" altLang="zh-TW" sz="1200" b="0" i="0" u="none" strike="noStrike" kern="1200" dirty="0" smtClean="0">
                <a:solidFill>
                  <a:schemeClr val="tx1"/>
                </a:solidFill>
                <a:effectLst/>
                <a:latin typeface="Arial" charset="0"/>
                <a:cs typeface="+mn-cs"/>
              </a:rPr>
              <a:t>初階</a:t>
            </a:r>
            <a:r>
              <a:rPr kumimoji="1" lang="en-US" altLang="zh-TW" sz="1200" b="0" i="0" u="none" strike="noStrike" kern="1200" dirty="0" smtClean="0">
                <a:solidFill>
                  <a:schemeClr val="tx1"/>
                </a:solidFill>
                <a:effectLst/>
                <a:latin typeface="Arial" charset="0"/>
                <a:cs typeface="+mn-cs"/>
              </a:rPr>
              <a:t>(</a:t>
            </a:r>
            <a:r>
              <a:rPr kumimoji="1" lang="zh-TW" altLang="zh-TW" sz="1200" b="0" i="0" u="none" strike="noStrike" kern="1200" dirty="0" smtClean="0">
                <a:solidFill>
                  <a:schemeClr val="tx1"/>
                </a:solidFill>
                <a:effectLst/>
                <a:latin typeface="Arial" charset="0"/>
                <a:cs typeface="+mn-cs"/>
              </a:rPr>
              <a:t>國民中小學</a:t>
            </a:r>
            <a:r>
              <a:rPr kumimoji="1" lang="en-US" altLang="zh-TW" sz="1200" b="0" i="0" u="none" strike="noStrike" kern="1200" dirty="0" smtClean="0">
                <a:solidFill>
                  <a:schemeClr val="tx1"/>
                </a:solidFill>
                <a:effectLst/>
                <a:latin typeface="Arial" charset="0"/>
                <a:cs typeface="+mn-cs"/>
              </a:rPr>
              <a:t>)~p3-7, p13,p37-44,p81-81</a:t>
            </a:r>
            <a:endParaRPr kumimoji="1" lang="zh-TW" altLang="zh-TW" sz="1200" b="0" i="0" u="none" strike="noStrike" kern="1200" dirty="0" smtClean="0">
              <a:solidFill>
                <a:schemeClr val="tx1"/>
              </a:solidFill>
              <a:effectLst/>
              <a:latin typeface="Arial" charset="0"/>
              <a:cs typeface="+mn-cs"/>
            </a:endParaRPr>
          </a:p>
          <a:p>
            <a:pPr rtl="0" eaLnBrk="1" fontAlgn="ctr" latinLnBrk="0" hangingPunct="1"/>
            <a:r>
              <a:rPr kumimoji="1" lang="zh-TW" altLang="zh-TW" sz="1200" b="0" i="0" u="none" strike="noStrike" kern="1200" dirty="0" smtClean="0">
                <a:solidFill>
                  <a:schemeClr val="tx1"/>
                </a:solidFill>
                <a:effectLst/>
                <a:latin typeface="Arial" charset="0"/>
                <a:cs typeface="+mn-cs"/>
              </a:rPr>
              <a:t>中階</a:t>
            </a:r>
            <a:r>
              <a:rPr kumimoji="1" lang="en-US" altLang="zh-TW" sz="1200" b="0" i="0" u="none" strike="noStrike" kern="1200" dirty="0" smtClean="0">
                <a:solidFill>
                  <a:schemeClr val="tx1"/>
                </a:solidFill>
                <a:effectLst/>
                <a:latin typeface="Arial" charset="0"/>
                <a:cs typeface="+mn-cs"/>
              </a:rPr>
              <a:t>(</a:t>
            </a:r>
            <a:r>
              <a:rPr kumimoji="1" lang="zh-TW" altLang="zh-TW" sz="1200" b="0" i="0" u="none" strike="noStrike" kern="1200" dirty="0" smtClean="0">
                <a:solidFill>
                  <a:schemeClr val="tx1"/>
                </a:solidFill>
                <a:effectLst/>
                <a:latin typeface="Arial" charset="0"/>
                <a:cs typeface="+mn-cs"/>
              </a:rPr>
              <a:t>高中</a:t>
            </a:r>
            <a:r>
              <a:rPr kumimoji="1" lang="en-US" altLang="zh-TW" sz="1200" b="0" i="0" u="none" strike="noStrike" kern="1200" dirty="0" smtClean="0">
                <a:solidFill>
                  <a:schemeClr val="tx1"/>
                </a:solidFill>
                <a:effectLst/>
                <a:latin typeface="Arial" charset="0"/>
                <a:cs typeface="+mn-cs"/>
              </a:rPr>
              <a:t>/</a:t>
            </a:r>
            <a:r>
              <a:rPr kumimoji="1" lang="zh-TW" altLang="zh-TW" sz="1200" b="0" i="0" u="none" strike="noStrike" kern="1200" dirty="0" smtClean="0">
                <a:solidFill>
                  <a:schemeClr val="tx1"/>
                </a:solidFill>
                <a:effectLst/>
                <a:latin typeface="Arial" charset="0"/>
                <a:cs typeface="+mn-cs"/>
              </a:rPr>
              <a:t>工</a:t>
            </a:r>
            <a:r>
              <a:rPr kumimoji="1" lang="en-US" altLang="zh-TW" sz="1200" b="0" i="0" u="none" strike="noStrike" kern="1200" dirty="0" smtClean="0">
                <a:solidFill>
                  <a:schemeClr val="tx1"/>
                </a:solidFill>
                <a:effectLst/>
                <a:latin typeface="Arial" charset="0"/>
                <a:cs typeface="+mn-cs"/>
              </a:rPr>
              <a:t>/</a:t>
            </a:r>
            <a:r>
              <a:rPr kumimoji="1" lang="zh-TW" altLang="zh-TW" sz="1200" b="0" i="0" u="none" strike="noStrike" kern="1200" dirty="0" smtClean="0">
                <a:solidFill>
                  <a:schemeClr val="tx1"/>
                </a:solidFill>
                <a:effectLst/>
                <a:latin typeface="Arial" charset="0"/>
                <a:cs typeface="+mn-cs"/>
              </a:rPr>
              <a:t>職</a:t>
            </a:r>
            <a:r>
              <a:rPr kumimoji="1" lang="en-US" altLang="zh-TW" sz="1200" b="0" i="0" u="none" strike="noStrike" kern="1200" dirty="0" smtClean="0">
                <a:solidFill>
                  <a:schemeClr val="tx1"/>
                </a:solidFill>
                <a:effectLst/>
                <a:latin typeface="Arial" charset="0"/>
                <a:cs typeface="+mn-cs"/>
              </a:rPr>
              <a:t>)~</a:t>
            </a:r>
            <a:r>
              <a:rPr kumimoji="1" lang="zh-TW" altLang="en-US" sz="1200" b="0" i="0" u="none" strike="noStrike" kern="1200" dirty="0" smtClean="0">
                <a:solidFill>
                  <a:schemeClr val="tx1"/>
                </a:solidFill>
                <a:effectLst/>
                <a:latin typeface="Arial" charset="0"/>
                <a:cs typeface="+mn-cs"/>
              </a:rPr>
              <a:t>全</a:t>
            </a:r>
            <a:endParaRPr kumimoji="1" lang="zh-TW" altLang="zh-TW" sz="1200" b="0" i="0" u="none" strike="noStrike" kern="1200" dirty="0" smtClean="0">
              <a:solidFill>
                <a:schemeClr val="tx1"/>
              </a:solidFill>
              <a:effectLst/>
              <a:latin typeface="Arial" charset="0"/>
              <a:cs typeface="+mn-cs"/>
            </a:endParaRPr>
          </a:p>
          <a:p>
            <a:pPr rtl="0" eaLnBrk="1" fontAlgn="ctr" latinLnBrk="0" hangingPunct="1"/>
            <a:r>
              <a:rPr kumimoji="1" lang="zh-TW" altLang="zh-TW" sz="1200" b="0" i="0" u="none" strike="noStrike" kern="1200" dirty="0" smtClean="0">
                <a:solidFill>
                  <a:schemeClr val="tx1"/>
                </a:solidFill>
                <a:effectLst/>
                <a:latin typeface="Arial" charset="0"/>
                <a:cs typeface="+mn-cs"/>
              </a:rPr>
              <a:t>進階</a:t>
            </a:r>
            <a:r>
              <a:rPr kumimoji="1" lang="en-US" altLang="zh-TW" sz="1200" b="0" i="0" u="none" strike="noStrike" kern="1200" dirty="0" smtClean="0">
                <a:solidFill>
                  <a:schemeClr val="tx1"/>
                </a:solidFill>
                <a:effectLst/>
                <a:latin typeface="Arial" charset="0"/>
                <a:cs typeface="+mn-cs"/>
              </a:rPr>
              <a:t>(</a:t>
            </a:r>
            <a:r>
              <a:rPr kumimoji="1" lang="zh-TW" altLang="zh-TW" sz="1200" b="0" i="0" u="none" strike="noStrike" kern="1200" dirty="0" smtClean="0">
                <a:solidFill>
                  <a:schemeClr val="tx1"/>
                </a:solidFill>
                <a:effectLst/>
                <a:latin typeface="Arial" charset="0"/>
                <a:cs typeface="+mn-cs"/>
              </a:rPr>
              <a:t>大專校院</a:t>
            </a:r>
            <a:r>
              <a:rPr kumimoji="1" lang="en-US" altLang="zh-TW" sz="1200" b="0" i="0" u="none" strike="noStrike" kern="1200" dirty="0" smtClean="0">
                <a:solidFill>
                  <a:schemeClr val="tx1"/>
                </a:solidFill>
                <a:effectLst/>
                <a:latin typeface="Arial" charset="0"/>
                <a:cs typeface="+mn-cs"/>
              </a:rPr>
              <a:t>) ~</a:t>
            </a:r>
            <a:r>
              <a:rPr kumimoji="1" lang="zh-TW" altLang="en-US" sz="1200" b="0" i="0" u="none" strike="noStrike" kern="1200" dirty="0" smtClean="0">
                <a:solidFill>
                  <a:schemeClr val="tx1"/>
                </a:solidFill>
                <a:effectLst/>
                <a:latin typeface="Arial" charset="0"/>
                <a:cs typeface="+mn-cs"/>
              </a:rPr>
              <a:t>全</a:t>
            </a:r>
            <a:endParaRPr kumimoji="1" lang="zh-TW" altLang="zh-TW" sz="1200" b="0" i="0" u="none" strike="noStrike" kern="1200" dirty="0" smtClean="0">
              <a:solidFill>
                <a:schemeClr val="tx1"/>
              </a:solidFill>
              <a:effectLst/>
              <a:latin typeface="Arial" charset="0"/>
              <a:cs typeface="+mn-cs"/>
            </a:endParaRPr>
          </a:p>
          <a:p>
            <a:pPr eaLnBrk="1" hangingPunct="1"/>
            <a:endParaRPr lang="zh-TW" altLang="zh-TW" dirty="0" smtClean="0"/>
          </a:p>
        </p:txBody>
      </p:sp>
    </p:spTree>
    <p:extLst>
      <p:ext uri="{BB962C8B-B14F-4D97-AF65-F5344CB8AC3E}">
        <p14:creationId xmlns:p14="http://schemas.microsoft.com/office/powerpoint/2010/main" val="12068362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086B62-E65A-40CB-84E3-1E77261538C3}" type="slidenum">
              <a:rPr lang="en-US" altLang="zh-TW"/>
              <a:pPr/>
              <a:t>43</a:t>
            </a:fld>
            <a:endParaRPr lang="en-US" altLang="zh-TW"/>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endParaRPr lang="zh-TW" altLang="zh-TW"/>
          </a:p>
        </p:txBody>
      </p:sp>
    </p:spTree>
    <p:extLst>
      <p:ext uri="{BB962C8B-B14F-4D97-AF65-F5344CB8AC3E}">
        <p14:creationId xmlns:p14="http://schemas.microsoft.com/office/powerpoint/2010/main" val="2715268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D7DD0D-3B84-4884-B988-E5956A034897}" type="slidenum">
              <a:rPr lang="en-US" altLang="zh-TW"/>
              <a:pPr/>
              <a:t>44</a:t>
            </a:fld>
            <a:endParaRPr lang="en-US" altLang="zh-TW"/>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p:txBody>
          <a:bodyPr/>
          <a:lstStyle/>
          <a:p>
            <a:endParaRPr lang="zh-TW" altLang="zh-TW"/>
          </a:p>
        </p:txBody>
      </p:sp>
    </p:spTree>
    <p:extLst>
      <p:ext uri="{BB962C8B-B14F-4D97-AF65-F5344CB8AC3E}">
        <p14:creationId xmlns:p14="http://schemas.microsoft.com/office/powerpoint/2010/main" val="27553930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8A7B3C-20C2-4104-8217-B75780B96EAD}" type="slidenum">
              <a:rPr lang="en-US" altLang="zh-TW"/>
              <a:pPr/>
              <a:t>45</a:t>
            </a:fld>
            <a:endParaRPr lang="en-US" altLang="zh-TW"/>
          </a:p>
        </p:txBody>
      </p:sp>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p:txBody>
          <a:bodyPr/>
          <a:lstStyle/>
          <a:p>
            <a:endParaRPr lang="zh-TW" altLang="zh-TW"/>
          </a:p>
        </p:txBody>
      </p:sp>
    </p:spTree>
    <p:extLst>
      <p:ext uri="{BB962C8B-B14F-4D97-AF65-F5344CB8AC3E}">
        <p14:creationId xmlns:p14="http://schemas.microsoft.com/office/powerpoint/2010/main" val="4387149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905322-5728-45BC-8581-49FF36B6F3E9}" type="slidenum">
              <a:rPr lang="en-US" altLang="zh-TW"/>
              <a:pPr/>
              <a:t>46</a:t>
            </a:fld>
            <a:endParaRPr lang="en-US" altLang="zh-TW"/>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zh-TW" altLang="zh-TW"/>
          </a:p>
        </p:txBody>
      </p:sp>
    </p:spTree>
    <p:extLst>
      <p:ext uri="{BB962C8B-B14F-4D97-AF65-F5344CB8AC3E}">
        <p14:creationId xmlns:p14="http://schemas.microsoft.com/office/powerpoint/2010/main" val="21961363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014F6E-D2C4-4998-B18E-46988F536982}" type="slidenum">
              <a:rPr lang="en-US" altLang="zh-TW"/>
              <a:pPr/>
              <a:t>47</a:t>
            </a:fld>
            <a:endParaRPr lang="en-US" altLang="zh-TW"/>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zh-TW" altLang="zh-TW"/>
          </a:p>
        </p:txBody>
      </p:sp>
    </p:spTree>
    <p:extLst>
      <p:ext uri="{BB962C8B-B14F-4D97-AF65-F5344CB8AC3E}">
        <p14:creationId xmlns:p14="http://schemas.microsoft.com/office/powerpoint/2010/main" val="9169363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C9F48F-322E-4AE0-8B35-9563E7A89696}" type="slidenum">
              <a:rPr lang="en-US" altLang="zh-TW"/>
              <a:pPr/>
              <a:t>48</a:t>
            </a:fld>
            <a:endParaRPr lang="en-US" altLang="zh-TW"/>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p:txBody>
          <a:bodyPr/>
          <a:lstStyle/>
          <a:p>
            <a:endParaRPr lang="zh-TW" altLang="zh-TW"/>
          </a:p>
        </p:txBody>
      </p:sp>
    </p:spTree>
    <p:extLst>
      <p:ext uri="{BB962C8B-B14F-4D97-AF65-F5344CB8AC3E}">
        <p14:creationId xmlns:p14="http://schemas.microsoft.com/office/powerpoint/2010/main" val="39085941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5D97AE-C42F-4F23-8CEC-A991FE5C7D1B}" type="slidenum">
              <a:rPr lang="en-US" altLang="zh-TW"/>
              <a:pPr/>
              <a:t>50</a:t>
            </a:fld>
            <a:endParaRPr lang="en-US" altLang="zh-TW"/>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p:txBody>
          <a:bodyPr/>
          <a:lstStyle/>
          <a:p>
            <a:endParaRPr lang="zh-TW" altLang="zh-TW"/>
          </a:p>
        </p:txBody>
      </p:sp>
    </p:spTree>
    <p:extLst>
      <p:ext uri="{BB962C8B-B14F-4D97-AF65-F5344CB8AC3E}">
        <p14:creationId xmlns:p14="http://schemas.microsoft.com/office/powerpoint/2010/main" val="8070939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EFDAED-C909-4E2C-8C37-E8290A66AFAA}" type="slidenum">
              <a:rPr lang="en-US" altLang="zh-TW"/>
              <a:pPr/>
              <a:t>51</a:t>
            </a:fld>
            <a:endParaRPr lang="en-US" altLang="zh-TW"/>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zh-TW" altLang="zh-TW"/>
          </a:p>
        </p:txBody>
      </p:sp>
    </p:spTree>
    <p:extLst>
      <p:ext uri="{BB962C8B-B14F-4D97-AF65-F5344CB8AC3E}">
        <p14:creationId xmlns:p14="http://schemas.microsoft.com/office/powerpoint/2010/main" val="36271156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6EA2B1-4263-4EFC-BF51-BCEAD91F621B}" type="slidenum">
              <a:rPr lang="en-US" altLang="zh-TW"/>
              <a:pPr/>
              <a:t>52</a:t>
            </a:fld>
            <a:endParaRPr lang="en-US" altLang="zh-TW"/>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endParaRPr lang="zh-TW" altLang="zh-TW"/>
          </a:p>
        </p:txBody>
      </p:sp>
    </p:spTree>
    <p:extLst>
      <p:ext uri="{BB962C8B-B14F-4D97-AF65-F5344CB8AC3E}">
        <p14:creationId xmlns:p14="http://schemas.microsoft.com/office/powerpoint/2010/main" val="10221579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17B472-21FF-4927-AED8-D5FE5970F38B}" type="slidenum">
              <a:rPr lang="en-US" altLang="zh-TW"/>
              <a:pPr/>
              <a:t>53</a:t>
            </a:fld>
            <a:endParaRPr lang="en-US" altLang="zh-TW"/>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endParaRPr lang="zh-TW" altLang="zh-TW"/>
          </a:p>
        </p:txBody>
      </p:sp>
    </p:spTree>
    <p:extLst>
      <p:ext uri="{BB962C8B-B14F-4D97-AF65-F5344CB8AC3E}">
        <p14:creationId xmlns:p14="http://schemas.microsoft.com/office/powerpoint/2010/main" val="1756168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42A9114D-2A06-434D-8397-A0458236F01F}" type="slidenum">
              <a:rPr lang="zh-TW" altLang="en-US" smtClean="0"/>
              <a:pPr/>
              <a:t>14</a:t>
            </a:fld>
            <a:endParaRPr lang="zh-TW" altLang="en-US" dirty="0"/>
          </a:p>
        </p:txBody>
      </p:sp>
    </p:spTree>
    <p:extLst>
      <p:ext uri="{BB962C8B-B14F-4D97-AF65-F5344CB8AC3E}">
        <p14:creationId xmlns:p14="http://schemas.microsoft.com/office/powerpoint/2010/main" val="23533826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86D3D4-F9F2-43AC-9D76-F72DECC528E8}" type="slidenum">
              <a:rPr lang="en-US" altLang="zh-TW"/>
              <a:pPr/>
              <a:t>54</a:t>
            </a:fld>
            <a:endParaRPr lang="en-US" altLang="zh-TW"/>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p:txBody>
          <a:bodyPr/>
          <a:lstStyle/>
          <a:p>
            <a:endParaRPr lang="zh-TW" altLang="zh-TW" dirty="0"/>
          </a:p>
        </p:txBody>
      </p:sp>
    </p:spTree>
    <p:extLst>
      <p:ext uri="{BB962C8B-B14F-4D97-AF65-F5344CB8AC3E}">
        <p14:creationId xmlns:p14="http://schemas.microsoft.com/office/powerpoint/2010/main" val="10977786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D3AB05-1FE3-4175-A8F5-834E07F037ED}" type="slidenum">
              <a:rPr lang="en-US" altLang="zh-TW"/>
              <a:pPr/>
              <a:t>55</a:t>
            </a:fld>
            <a:endParaRPr lang="en-US" altLang="zh-TW"/>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p:txBody>
          <a:bodyPr/>
          <a:lstStyle/>
          <a:p>
            <a:endParaRPr lang="zh-TW" altLang="zh-TW"/>
          </a:p>
        </p:txBody>
      </p:sp>
    </p:spTree>
    <p:extLst>
      <p:ext uri="{BB962C8B-B14F-4D97-AF65-F5344CB8AC3E}">
        <p14:creationId xmlns:p14="http://schemas.microsoft.com/office/powerpoint/2010/main" val="36584500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5FC334-A5DA-49AF-B5BF-38B95AEE1DFA}" type="slidenum">
              <a:rPr lang="en-US" altLang="zh-TW"/>
              <a:pPr/>
              <a:t>56</a:t>
            </a:fld>
            <a:endParaRPr lang="en-US" altLang="zh-TW"/>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p:txBody>
          <a:bodyPr/>
          <a:lstStyle/>
          <a:p>
            <a:endParaRPr lang="zh-TW" altLang="zh-TW"/>
          </a:p>
        </p:txBody>
      </p:sp>
    </p:spTree>
    <p:extLst>
      <p:ext uri="{BB962C8B-B14F-4D97-AF65-F5344CB8AC3E}">
        <p14:creationId xmlns:p14="http://schemas.microsoft.com/office/powerpoint/2010/main" val="34949335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B52DF0-E15F-484C-8467-3D64E76DF1D9}" type="slidenum">
              <a:rPr lang="en-US" altLang="zh-TW"/>
              <a:pPr/>
              <a:t>57</a:t>
            </a:fld>
            <a:endParaRPr lang="en-US" altLang="zh-TW"/>
          </a:p>
        </p:txBody>
      </p:sp>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p:txBody>
          <a:bodyPr/>
          <a:lstStyle/>
          <a:p>
            <a:endParaRPr lang="zh-TW" altLang="zh-TW"/>
          </a:p>
        </p:txBody>
      </p:sp>
    </p:spTree>
    <p:extLst>
      <p:ext uri="{BB962C8B-B14F-4D97-AF65-F5344CB8AC3E}">
        <p14:creationId xmlns:p14="http://schemas.microsoft.com/office/powerpoint/2010/main" val="42796365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29EC0A-4F0F-431B-8D3D-24A7EC03A597}" type="slidenum">
              <a:rPr lang="en-US" altLang="zh-TW"/>
              <a:pPr/>
              <a:t>59</a:t>
            </a:fld>
            <a:endParaRPr lang="en-US" altLang="zh-TW"/>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p:txBody>
          <a:bodyPr/>
          <a:lstStyle/>
          <a:p>
            <a:endParaRPr lang="zh-TW" altLang="zh-TW"/>
          </a:p>
        </p:txBody>
      </p:sp>
    </p:spTree>
    <p:extLst>
      <p:ext uri="{BB962C8B-B14F-4D97-AF65-F5344CB8AC3E}">
        <p14:creationId xmlns:p14="http://schemas.microsoft.com/office/powerpoint/2010/main" val="21298510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0AC6F5-386D-424B-923A-F4BFAE56BBAF}" type="slidenum">
              <a:rPr lang="en-US" altLang="zh-TW"/>
              <a:pPr/>
              <a:t>60</a:t>
            </a:fld>
            <a:endParaRPr lang="en-US" altLang="zh-TW"/>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p:txBody>
          <a:bodyPr/>
          <a:lstStyle/>
          <a:p>
            <a:endParaRPr lang="zh-TW" altLang="zh-TW"/>
          </a:p>
        </p:txBody>
      </p:sp>
    </p:spTree>
    <p:extLst>
      <p:ext uri="{BB962C8B-B14F-4D97-AF65-F5344CB8AC3E}">
        <p14:creationId xmlns:p14="http://schemas.microsoft.com/office/powerpoint/2010/main" val="7180681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DB942E-9403-4528-AF34-C489BFC7442A}" type="slidenum">
              <a:rPr lang="en-US" altLang="zh-TW"/>
              <a:pPr/>
              <a:t>61</a:t>
            </a:fld>
            <a:endParaRPr lang="en-US" altLang="zh-TW"/>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p:txBody>
          <a:bodyPr/>
          <a:lstStyle/>
          <a:p>
            <a:endParaRPr lang="zh-TW" altLang="zh-TW"/>
          </a:p>
        </p:txBody>
      </p:sp>
    </p:spTree>
    <p:extLst>
      <p:ext uri="{BB962C8B-B14F-4D97-AF65-F5344CB8AC3E}">
        <p14:creationId xmlns:p14="http://schemas.microsoft.com/office/powerpoint/2010/main" val="8485911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5B0951-E3BA-4A3F-AFC1-80A0FA253FAF}" type="slidenum">
              <a:rPr lang="en-US" altLang="zh-TW"/>
              <a:pPr/>
              <a:t>62</a:t>
            </a:fld>
            <a:endParaRPr lang="en-US" altLang="zh-TW"/>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p:txBody>
          <a:bodyPr/>
          <a:lstStyle/>
          <a:p>
            <a:endParaRPr lang="zh-TW" altLang="zh-TW"/>
          </a:p>
        </p:txBody>
      </p:sp>
    </p:spTree>
    <p:extLst>
      <p:ext uri="{BB962C8B-B14F-4D97-AF65-F5344CB8AC3E}">
        <p14:creationId xmlns:p14="http://schemas.microsoft.com/office/powerpoint/2010/main" val="11105488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818C86-0A64-4FB8-A5E1-6A8D59491200}" type="slidenum">
              <a:rPr lang="en-US" altLang="zh-TW"/>
              <a:pPr/>
              <a:t>63</a:t>
            </a:fld>
            <a:endParaRPr lang="en-US" altLang="zh-TW"/>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p:txBody>
          <a:bodyPr/>
          <a:lstStyle/>
          <a:p>
            <a:endParaRPr lang="zh-TW" altLang="zh-TW"/>
          </a:p>
        </p:txBody>
      </p:sp>
    </p:spTree>
    <p:extLst>
      <p:ext uri="{BB962C8B-B14F-4D97-AF65-F5344CB8AC3E}">
        <p14:creationId xmlns:p14="http://schemas.microsoft.com/office/powerpoint/2010/main" val="36095185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251A7C-DCF5-45FC-896E-85F17A8676C0}" type="slidenum">
              <a:rPr lang="en-US" altLang="zh-TW"/>
              <a:pPr/>
              <a:t>64</a:t>
            </a:fld>
            <a:endParaRPr lang="en-US" altLang="zh-TW"/>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p:txBody>
          <a:bodyPr/>
          <a:lstStyle/>
          <a:p>
            <a:endParaRPr lang="zh-TW" altLang="zh-TW"/>
          </a:p>
        </p:txBody>
      </p:sp>
    </p:spTree>
    <p:extLst>
      <p:ext uri="{BB962C8B-B14F-4D97-AF65-F5344CB8AC3E}">
        <p14:creationId xmlns:p14="http://schemas.microsoft.com/office/powerpoint/2010/main" val="3308393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BA5CF5-9F3C-438E-B9E9-C45508BBBE5E}" type="slidenum">
              <a:rPr lang="en-US" altLang="zh-TW"/>
              <a:pPr/>
              <a:t>36</a:t>
            </a:fld>
            <a:endParaRPr lang="en-US" altLang="zh-TW"/>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p:txBody>
          <a:bodyPr/>
          <a:lstStyle/>
          <a:p>
            <a:endParaRPr lang="zh-TW" altLang="zh-TW" dirty="0"/>
          </a:p>
        </p:txBody>
      </p:sp>
    </p:spTree>
    <p:extLst>
      <p:ext uri="{BB962C8B-B14F-4D97-AF65-F5344CB8AC3E}">
        <p14:creationId xmlns:p14="http://schemas.microsoft.com/office/powerpoint/2010/main" val="40447257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13EA02-3689-4CEE-8B7E-E2B0314AA870}" type="slidenum">
              <a:rPr lang="en-US" altLang="zh-TW"/>
              <a:pPr/>
              <a:t>65</a:t>
            </a:fld>
            <a:endParaRPr lang="en-US" altLang="zh-TW"/>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p:txBody>
          <a:bodyPr/>
          <a:lstStyle/>
          <a:p>
            <a:endParaRPr lang="zh-TW" altLang="zh-TW"/>
          </a:p>
        </p:txBody>
      </p:sp>
    </p:spTree>
    <p:extLst>
      <p:ext uri="{BB962C8B-B14F-4D97-AF65-F5344CB8AC3E}">
        <p14:creationId xmlns:p14="http://schemas.microsoft.com/office/powerpoint/2010/main" val="15096704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C690FF-EEF5-4164-A443-962ECCA1CB90}" type="slidenum">
              <a:rPr lang="en-US" altLang="zh-TW"/>
              <a:pPr/>
              <a:t>66</a:t>
            </a:fld>
            <a:endParaRPr lang="en-US" altLang="zh-TW"/>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p:txBody>
          <a:bodyPr/>
          <a:lstStyle/>
          <a:p>
            <a:endParaRPr lang="zh-TW" altLang="zh-TW"/>
          </a:p>
        </p:txBody>
      </p:sp>
    </p:spTree>
    <p:extLst>
      <p:ext uri="{BB962C8B-B14F-4D97-AF65-F5344CB8AC3E}">
        <p14:creationId xmlns:p14="http://schemas.microsoft.com/office/powerpoint/2010/main" val="23016734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01AB01-156A-4C0E-AC9A-7141306891B0}" type="slidenum">
              <a:rPr lang="en-US" altLang="zh-TW"/>
              <a:pPr/>
              <a:t>67</a:t>
            </a:fld>
            <a:endParaRPr lang="en-US" altLang="zh-TW"/>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p:txBody>
          <a:bodyPr/>
          <a:lstStyle/>
          <a:p>
            <a:endParaRPr lang="zh-TW" altLang="zh-TW"/>
          </a:p>
        </p:txBody>
      </p:sp>
    </p:spTree>
    <p:extLst>
      <p:ext uri="{BB962C8B-B14F-4D97-AF65-F5344CB8AC3E}">
        <p14:creationId xmlns:p14="http://schemas.microsoft.com/office/powerpoint/2010/main" val="13514235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28688F-1739-45E8-91B3-B8D873DB8E55}" type="slidenum">
              <a:rPr lang="en-US" altLang="zh-TW"/>
              <a:pPr/>
              <a:t>68</a:t>
            </a:fld>
            <a:endParaRPr lang="en-US" altLang="zh-TW"/>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p:txBody>
          <a:bodyPr/>
          <a:lstStyle/>
          <a:p>
            <a:endParaRPr lang="zh-TW" altLang="zh-TW"/>
          </a:p>
        </p:txBody>
      </p:sp>
    </p:spTree>
    <p:extLst>
      <p:ext uri="{BB962C8B-B14F-4D97-AF65-F5344CB8AC3E}">
        <p14:creationId xmlns:p14="http://schemas.microsoft.com/office/powerpoint/2010/main" val="15690066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319076-00B8-4567-8028-03297B720D73}" type="slidenum">
              <a:rPr lang="en-US" altLang="zh-TW"/>
              <a:pPr/>
              <a:t>71</a:t>
            </a:fld>
            <a:endParaRPr lang="en-US" altLang="zh-TW"/>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p:txBody>
          <a:bodyPr/>
          <a:lstStyle/>
          <a:p>
            <a:endParaRPr lang="zh-TW" altLang="zh-TW"/>
          </a:p>
        </p:txBody>
      </p:sp>
    </p:spTree>
    <p:extLst>
      <p:ext uri="{BB962C8B-B14F-4D97-AF65-F5344CB8AC3E}">
        <p14:creationId xmlns:p14="http://schemas.microsoft.com/office/powerpoint/2010/main" val="35289381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6B6DD2-6D27-48F2-86BE-C7D98A2989C3}" type="slidenum">
              <a:rPr lang="en-US" altLang="zh-TW"/>
              <a:pPr/>
              <a:t>72</a:t>
            </a:fld>
            <a:endParaRPr lang="en-US" altLang="zh-TW"/>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p:txBody>
          <a:bodyPr/>
          <a:lstStyle/>
          <a:p>
            <a:endParaRPr lang="zh-TW" altLang="zh-TW"/>
          </a:p>
        </p:txBody>
      </p:sp>
    </p:spTree>
    <p:extLst>
      <p:ext uri="{BB962C8B-B14F-4D97-AF65-F5344CB8AC3E}">
        <p14:creationId xmlns:p14="http://schemas.microsoft.com/office/powerpoint/2010/main" val="9204791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FE5F20-3E52-4DF9-B4DA-464744B37D47}" type="slidenum">
              <a:rPr lang="en-US" altLang="zh-TW"/>
              <a:pPr/>
              <a:t>73</a:t>
            </a:fld>
            <a:endParaRPr lang="en-US" altLang="zh-TW"/>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p:txBody>
          <a:bodyPr/>
          <a:lstStyle/>
          <a:p>
            <a:endParaRPr lang="zh-TW" altLang="zh-TW"/>
          </a:p>
        </p:txBody>
      </p:sp>
    </p:spTree>
    <p:extLst>
      <p:ext uri="{BB962C8B-B14F-4D97-AF65-F5344CB8AC3E}">
        <p14:creationId xmlns:p14="http://schemas.microsoft.com/office/powerpoint/2010/main" val="7934782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655CBF-533A-4C39-9FE1-45712BF61675}" type="slidenum">
              <a:rPr lang="en-US" altLang="zh-TW"/>
              <a:pPr/>
              <a:t>74</a:t>
            </a:fld>
            <a:endParaRPr lang="en-US" altLang="zh-TW"/>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p:txBody>
          <a:bodyPr/>
          <a:lstStyle/>
          <a:p>
            <a:endParaRPr lang="zh-TW" altLang="zh-TW"/>
          </a:p>
        </p:txBody>
      </p:sp>
    </p:spTree>
    <p:extLst>
      <p:ext uri="{BB962C8B-B14F-4D97-AF65-F5344CB8AC3E}">
        <p14:creationId xmlns:p14="http://schemas.microsoft.com/office/powerpoint/2010/main" val="7838751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17799F-F981-41F0-B82B-565672883CA7}" type="slidenum">
              <a:rPr lang="en-US" altLang="zh-TW"/>
              <a:pPr/>
              <a:t>75</a:t>
            </a:fld>
            <a:endParaRPr lang="en-US" altLang="zh-TW"/>
          </a:p>
        </p:txBody>
      </p:sp>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p:txBody>
          <a:bodyPr/>
          <a:lstStyle/>
          <a:p>
            <a:endParaRPr lang="zh-TW" altLang="zh-TW"/>
          </a:p>
        </p:txBody>
      </p:sp>
    </p:spTree>
    <p:extLst>
      <p:ext uri="{BB962C8B-B14F-4D97-AF65-F5344CB8AC3E}">
        <p14:creationId xmlns:p14="http://schemas.microsoft.com/office/powerpoint/2010/main" val="3814417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2ECEBF-4595-47CC-AF3F-C9735CCA45D7}" type="slidenum">
              <a:rPr lang="en-US" altLang="zh-TW"/>
              <a:pPr/>
              <a:t>76</a:t>
            </a:fld>
            <a:endParaRPr lang="en-US" altLang="zh-TW"/>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p:txBody>
          <a:bodyPr/>
          <a:lstStyle/>
          <a:p>
            <a:endParaRPr lang="zh-TW" altLang="zh-TW"/>
          </a:p>
        </p:txBody>
      </p:sp>
    </p:spTree>
    <p:extLst>
      <p:ext uri="{BB962C8B-B14F-4D97-AF65-F5344CB8AC3E}">
        <p14:creationId xmlns:p14="http://schemas.microsoft.com/office/powerpoint/2010/main" val="2982296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82E5AB-8B35-406F-95DB-86414CA0428F}" type="slidenum">
              <a:rPr lang="en-US" altLang="zh-TW"/>
              <a:pPr/>
              <a:t>37</a:t>
            </a:fld>
            <a:endParaRPr lang="en-US" altLang="zh-TW"/>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p:txBody>
          <a:bodyPr/>
          <a:lstStyle/>
          <a:p>
            <a:endParaRPr lang="zh-TW" altLang="zh-TW"/>
          </a:p>
        </p:txBody>
      </p:sp>
    </p:spTree>
    <p:extLst>
      <p:ext uri="{BB962C8B-B14F-4D97-AF65-F5344CB8AC3E}">
        <p14:creationId xmlns:p14="http://schemas.microsoft.com/office/powerpoint/2010/main" val="3029590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285232-37F1-496E-A230-B207ECB82D7C}" type="slidenum">
              <a:rPr lang="en-US" altLang="zh-TW"/>
              <a:pPr/>
              <a:t>38</a:t>
            </a:fld>
            <a:endParaRPr lang="en-US" altLang="zh-TW"/>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endParaRPr lang="zh-TW" altLang="zh-TW"/>
          </a:p>
        </p:txBody>
      </p:sp>
    </p:spTree>
    <p:extLst>
      <p:ext uri="{BB962C8B-B14F-4D97-AF65-F5344CB8AC3E}">
        <p14:creationId xmlns:p14="http://schemas.microsoft.com/office/powerpoint/2010/main" val="623822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CB3149-9EC3-4853-8D30-9BF273AC2CA2}" type="slidenum">
              <a:rPr lang="en-US" altLang="zh-TW"/>
              <a:pPr/>
              <a:t>39</a:t>
            </a:fld>
            <a:endParaRPr lang="en-US" altLang="zh-TW"/>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p:txBody>
          <a:bodyPr/>
          <a:lstStyle/>
          <a:p>
            <a:endParaRPr lang="zh-TW" altLang="zh-TW" dirty="0"/>
          </a:p>
        </p:txBody>
      </p:sp>
    </p:spTree>
    <p:extLst>
      <p:ext uri="{BB962C8B-B14F-4D97-AF65-F5344CB8AC3E}">
        <p14:creationId xmlns:p14="http://schemas.microsoft.com/office/powerpoint/2010/main" val="3423784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5D0F61-9C81-4EF8-B79B-866497E44C90}" type="slidenum">
              <a:rPr lang="en-US" altLang="zh-TW"/>
              <a:pPr/>
              <a:t>40</a:t>
            </a:fld>
            <a:endParaRPr lang="en-US" altLang="zh-TW"/>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p:txBody>
          <a:bodyPr/>
          <a:lstStyle/>
          <a:p>
            <a:endParaRPr lang="zh-TW" altLang="zh-TW"/>
          </a:p>
        </p:txBody>
      </p:sp>
    </p:spTree>
    <p:extLst>
      <p:ext uri="{BB962C8B-B14F-4D97-AF65-F5344CB8AC3E}">
        <p14:creationId xmlns:p14="http://schemas.microsoft.com/office/powerpoint/2010/main" val="27479444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594BAF-1024-4524-A25F-3C23A1AB30F9}" type="slidenum">
              <a:rPr lang="en-US" altLang="zh-TW"/>
              <a:pPr/>
              <a:t>41</a:t>
            </a:fld>
            <a:endParaRPr lang="en-US" altLang="zh-TW"/>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p:txBody>
          <a:bodyPr/>
          <a:lstStyle/>
          <a:p>
            <a:endParaRPr lang="zh-TW" altLang="zh-TW" dirty="0"/>
          </a:p>
        </p:txBody>
      </p:sp>
    </p:spTree>
    <p:extLst>
      <p:ext uri="{BB962C8B-B14F-4D97-AF65-F5344CB8AC3E}">
        <p14:creationId xmlns:p14="http://schemas.microsoft.com/office/powerpoint/2010/main" val="3499130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8B8D37-2CA2-45B5-A544-56823C68F075}" type="slidenum">
              <a:rPr lang="en-US" altLang="zh-TW"/>
              <a:pPr/>
              <a:t>42</a:t>
            </a:fld>
            <a:endParaRPr lang="en-US" altLang="zh-TW"/>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p:txBody>
          <a:bodyPr/>
          <a:lstStyle/>
          <a:p>
            <a:endParaRPr lang="zh-TW" altLang="zh-TW" dirty="0"/>
          </a:p>
        </p:txBody>
      </p:sp>
    </p:spTree>
    <p:extLst>
      <p:ext uri="{BB962C8B-B14F-4D97-AF65-F5344CB8AC3E}">
        <p14:creationId xmlns:p14="http://schemas.microsoft.com/office/powerpoint/2010/main" val="25841058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hasCustomPrompt="1"/>
          </p:nvPr>
        </p:nvSpPr>
        <p:spPr>
          <a:xfrm>
            <a:off x="685800" y="2130425"/>
            <a:ext cx="7772400" cy="1470025"/>
          </a:xfrm>
        </p:spPr>
        <p:txBody>
          <a:bodyPr/>
          <a:lstStyle>
            <a:lvl1pPr>
              <a:defRPr>
                <a:latin typeface="標楷體" panose="03000509000000000000" pitchFamily="65" charset="-120"/>
                <a:ea typeface="標楷體" panose="03000509000000000000" pitchFamily="65" charset="-120"/>
              </a:defRPr>
            </a:lvl1pPr>
          </a:lstStyle>
          <a:p>
            <a:r>
              <a:rPr lang="zh-TW" altLang="en-US" dirty="0" smtClean="0"/>
              <a:t>教育部校園職業安全衛生知能提升暨教育訓練推動計畫</a:t>
            </a:r>
            <a:endParaRPr lang="zh-TW" altLang="en-US" dirty="0"/>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lvl1pPr>
              <a:defRPr>
                <a:ea typeface="標楷體" panose="03000509000000000000" pitchFamily="65" charset="-120"/>
              </a:defRPr>
            </a:lvl1pPr>
          </a:lstStyle>
          <a:p>
            <a:fld id="{1B9BEA91-C516-400B-B90A-BB853C0A617A}" type="datetime1">
              <a:rPr lang="zh-TW" altLang="en-US" smtClean="0"/>
              <a:t>2018/7/11</a:t>
            </a:fld>
            <a:endParaRPr lang="zh-TW" altLang="en-US" dirty="0"/>
          </a:p>
        </p:txBody>
      </p:sp>
      <p:sp>
        <p:nvSpPr>
          <p:cNvPr id="5" name="頁尾版面配置區 4"/>
          <p:cNvSpPr>
            <a:spLocks noGrp="1"/>
          </p:cNvSpPr>
          <p:nvPr>
            <p:ph type="ftr" sz="quarter" idx="11"/>
          </p:nvPr>
        </p:nvSpPr>
        <p:spPr/>
        <p:txBody>
          <a:bodyPr/>
          <a:lstStyle>
            <a:lvl1pPr>
              <a:defRPr>
                <a:ea typeface="標楷體" panose="03000509000000000000" pitchFamily="65" charset="-120"/>
              </a:defRPr>
            </a:lvl1pPr>
          </a:lstStyle>
          <a:p>
            <a:endParaRPr lang="zh-TW" altLang="en-US" dirty="0"/>
          </a:p>
        </p:txBody>
      </p:sp>
      <p:sp>
        <p:nvSpPr>
          <p:cNvPr id="6" name="投影片編號版面配置區 5"/>
          <p:cNvSpPr>
            <a:spLocks noGrp="1"/>
          </p:cNvSpPr>
          <p:nvPr>
            <p:ph type="sldNum" sz="quarter" idx="12"/>
          </p:nvPr>
        </p:nvSpPr>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pic>
        <p:nvPicPr>
          <p:cNvPr id="8" name="圖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0" y="6309320"/>
            <a:ext cx="9144000" cy="1463912"/>
          </a:xfrm>
          <a:prstGeom prst="rect">
            <a:avLst/>
          </a:prstGeom>
        </p:spPr>
      </p:pic>
      <p:pic>
        <p:nvPicPr>
          <p:cNvPr id="2050" name="Picture 2" descr="\\192.168.0.1\volume9\蘇佳瑩\套用公版教材\圖片2.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175" y="-531440"/>
            <a:ext cx="9137650" cy="1274763"/>
          </a:xfrm>
          <a:prstGeom prst="rect">
            <a:avLst/>
          </a:prstGeom>
          <a:noFill/>
          <a:extLst>
            <a:ext uri="{909E8E84-426E-40DD-AFC4-6F175D3DCCD1}">
              <a14:hiddenFill xmlns:a14="http://schemas.microsoft.com/office/drawing/2010/main">
                <a:solidFill>
                  <a:srgbClr val="FFFFFF"/>
                </a:solidFill>
              </a14:hiddenFill>
            </a:ext>
          </a:extLst>
        </p:spPr>
      </p:pic>
      <p:pic>
        <p:nvPicPr>
          <p:cNvPr id="9" name="圖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1041" y="247095"/>
            <a:ext cx="852567" cy="861518"/>
          </a:xfrm>
          <a:prstGeom prst="rect">
            <a:avLst/>
          </a:prstGeom>
        </p:spPr>
      </p:pic>
    </p:spTree>
    <p:extLst>
      <p:ext uri="{BB962C8B-B14F-4D97-AF65-F5344CB8AC3E}">
        <p14:creationId xmlns:p14="http://schemas.microsoft.com/office/powerpoint/2010/main" val="120211301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anose="03000509000000000000" pitchFamily="65" charset="-120"/>
                <a:ea typeface="標楷體" panose="03000509000000000000" pitchFamily="65" charset="-120"/>
              </a:defRPr>
            </a:lvl1pPr>
          </a:lstStyle>
          <a:p>
            <a:r>
              <a:rPr lang="zh-TW" altLang="en-US" dirty="0" smtClean="0"/>
              <a:t>按一下以編輯母片標題樣式</a:t>
            </a:r>
            <a:endParaRPr lang="zh-TW" altLang="en-US" dirty="0"/>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ea typeface="標楷體" panose="03000509000000000000" pitchFamily="65" charset="-120"/>
              </a:defRPr>
            </a:lvl1pPr>
          </a:lstStyle>
          <a:p>
            <a:fld id="{E9258AEC-6CE1-4341-83DD-B662BB6A2804}" type="datetime1">
              <a:rPr lang="zh-TW" altLang="en-US" smtClean="0"/>
              <a:t>2018/7/11</a:t>
            </a:fld>
            <a:endParaRPr lang="zh-TW" altLang="en-US" dirty="0"/>
          </a:p>
        </p:txBody>
      </p:sp>
      <p:sp>
        <p:nvSpPr>
          <p:cNvPr id="5" name="頁尾版面配置區 4"/>
          <p:cNvSpPr>
            <a:spLocks noGrp="1"/>
          </p:cNvSpPr>
          <p:nvPr>
            <p:ph type="ftr" sz="quarter" idx="11"/>
          </p:nvPr>
        </p:nvSpPr>
        <p:spPr/>
        <p:txBody>
          <a:bodyPr/>
          <a:lstStyle>
            <a:lvl1pPr>
              <a:defRPr>
                <a:ea typeface="標楷體" panose="03000509000000000000" pitchFamily="65" charset="-120"/>
              </a:defRPr>
            </a:lvl1pPr>
          </a:lstStyle>
          <a:p>
            <a:endParaRPr lang="zh-TW" altLang="en-US" dirty="0"/>
          </a:p>
        </p:txBody>
      </p:sp>
      <p:sp>
        <p:nvSpPr>
          <p:cNvPr id="6" name="投影片編號版面配置區 5"/>
          <p:cNvSpPr>
            <a:spLocks noGrp="1"/>
          </p:cNvSpPr>
          <p:nvPr>
            <p:ph type="sldNum" sz="quarter" idx="12"/>
          </p:nvPr>
        </p:nvSpPr>
        <p:spPr>
          <a:xfrm>
            <a:off x="6804248" y="6165304"/>
            <a:ext cx="2133600" cy="365125"/>
          </a:xfrm>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spTree>
    <p:extLst>
      <p:ext uri="{BB962C8B-B14F-4D97-AF65-F5344CB8AC3E}">
        <p14:creationId xmlns:p14="http://schemas.microsoft.com/office/powerpoint/2010/main" val="2257760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lvl1pPr>
              <a:defRPr>
                <a:latin typeface="標楷體" panose="03000509000000000000" pitchFamily="65" charset="-120"/>
                <a:ea typeface="標楷體" panose="03000509000000000000" pitchFamily="65" charset="-120"/>
              </a:defRPr>
            </a:lvl1pPr>
          </a:lstStyle>
          <a:p>
            <a:r>
              <a:rPr lang="zh-TW" altLang="en-US" dirty="0" smtClean="0"/>
              <a:t>按一下以編輯母片標題樣式</a:t>
            </a:r>
            <a:endParaRPr lang="zh-TW" altLang="en-US" dirty="0"/>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ea typeface="標楷體" panose="03000509000000000000" pitchFamily="65" charset="-120"/>
              </a:defRPr>
            </a:lvl1pPr>
          </a:lstStyle>
          <a:p>
            <a:fld id="{94664C10-F07A-422E-867E-6A8DE263C3E3}" type="datetime1">
              <a:rPr lang="zh-TW" altLang="en-US" smtClean="0"/>
              <a:t>2018/7/11</a:t>
            </a:fld>
            <a:endParaRPr lang="zh-TW" altLang="en-US" dirty="0"/>
          </a:p>
        </p:txBody>
      </p:sp>
      <p:sp>
        <p:nvSpPr>
          <p:cNvPr id="5" name="頁尾版面配置區 4"/>
          <p:cNvSpPr>
            <a:spLocks noGrp="1"/>
          </p:cNvSpPr>
          <p:nvPr>
            <p:ph type="ftr" sz="quarter" idx="11"/>
          </p:nvPr>
        </p:nvSpPr>
        <p:spPr/>
        <p:txBody>
          <a:bodyPr/>
          <a:lstStyle>
            <a:lvl1pPr>
              <a:defRPr>
                <a:ea typeface="標楷體" panose="03000509000000000000" pitchFamily="65" charset="-120"/>
              </a:defRPr>
            </a:lvl1pPr>
          </a:lstStyle>
          <a:p>
            <a:endParaRPr lang="zh-TW" altLang="en-US" dirty="0"/>
          </a:p>
        </p:txBody>
      </p:sp>
      <p:sp>
        <p:nvSpPr>
          <p:cNvPr id="6" name="投影片編號版面配置區 5"/>
          <p:cNvSpPr>
            <a:spLocks noGrp="1"/>
          </p:cNvSpPr>
          <p:nvPr>
            <p:ph type="sldNum" sz="quarter" idx="12"/>
          </p:nvPr>
        </p:nvSpPr>
        <p:spPr>
          <a:xfrm>
            <a:off x="6804248" y="6165304"/>
            <a:ext cx="2133600" cy="365125"/>
          </a:xfrm>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spTree>
    <p:extLst>
      <p:ext uri="{BB962C8B-B14F-4D97-AF65-F5344CB8AC3E}">
        <p14:creationId xmlns:p14="http://schemas.microsoft.com/office/powerpoint/2010/main" val="24383158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468313" y="188913"/>
            <a:ext cx="8229600" cy="765175"/>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179388" y="1125538"/>
            <a:ext cx="4316412" cy="5183187"/>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125538"/>
            <a:ext cx="4316413" cy="5183187"/>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a:xfrm>
            <a:off x="457200" y="6243638"/>
            <a:ext cx="2133600" cy="457200"/>
          </a:xfrm>
        </p:spPr>
        <p:txBody>
          <a:bodyPr/>
          <a:lstStyle>
            <a:lvl1pPr>
              <a:defRPr/>
            </a:lvl1pPr>
          </a:lstStyle>
          <a:p>
            <a:fld id="{172BA6C2-1DA6-4C52-8FD3-1287918AAFEA}" type="datetime1">
              <a:rPr lang="zh-TW" altLang="en-US" smtClean="0"/>
              <a:t>2018/7/11</a:t>
            </a:fld>
            <a:endParaRPr lang="en-US" altLang="zh-TW"/>
          </a:p>
        </p:txBody>
      </p:sp>
      <p:sp>
        <p:nvSpPr>
          <p:cNvPr id="6" name="頁尾版面配置區 5"/>
          <p:cNvSpPr>
            <a:spLocks noGrp="1"/>
          </p:cNvSpPr>
          <p:nvPr>
            <p:ph type="ftr" sz="quarter" idx="11"/>
          </p:nvPr>
        </p:nvSpPr>
        <p:spPr>
          <a:xfrm>
            <a:off x="3124200" y="6248400"/>
            <a:ext cx="2895600" cy="457200"/>
          </a:xfrm>
          <a:prstGeom prst="rect">
            <a:avLst/>
          </a:prstGeom>
        </p:spPr>
        <p:txBody>
          <a:bodyPr/>
          <a:lstStyle>
            <a:lvl1pPr>
              <a:defRPr/>
            </a:lvl1pPr>
          </a:lstStyle>
          <a:p>
            <a:endParaRPr lang="en-US" altLang="zh-TW"/>
          </a:p>
        </p:txBody>
      </p:sp>
      <p:sp>
        <p:nvSpPr>
          <p:cNvPr id="7" name="投影片編號版面配置區 6"/>
          <p:cNvSpPr>
            <a:spLocks noGrp="1"/>
          </p:cNvSpPr>
          <p:nvPr>
            <p:ph type="sldNum" sz="quarter" idx="12"/>
          </p:nvPr>
        </p:nvSpPr>
        <p:spPr>
          <a:xfrm>
            <a:off x="6876256" y="6165304"/>
            <a:ext cx="2133600" cy="457200"/>
          </a:xfrm>
        </p:spPr>
        <p:txBody>
          <a:bodyPr/>
          <a:lstStyle>
            <a:lvl1pPr>
              <a:defRPr/>
            </a:lvl1pPr>
          </a:lstStyle>
          <a:p>
            <a:fld id="{6F600691-EC59-445B-8D67-27142E4A0B61}" type="slidenum">
              <a:rPr lang="en-US" altLang="zh-TW"/>
              <a:pPr/>
              <a:t>‹#›</a:t>
            </a:fld>
            <a:endParaRPr lang="en-US" altLang="zh-TW"/>
          </a:p>
        </p:txBody>
      </p:sp>
    </p:spTree>
    <p:extLst>
      <p:ext uri="{BB962C8B-B14F-4D97-AF65-F5344CB8AC3E}">
        <p14:creationId xmlns:p14="http://schemas.microsoft.com/office/powerpoint/2010/main" val="8935102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標題，文字及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68313" y="188913"/>
            <a:ext cx="8229600" cy="765175"/>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179388" y="1125538"/>
            <a:ext cx="4316412" cy="5183187"/>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4648200" y="1125538"/>
            <a:ext cx="4316413" cy="25146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4648200" y="3792538"/>
            <a:ext cx="4316413" cy="2516187"/>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日期版面配置區 5"/>
          <p:cNvSpPr>
            <a:spLocks noGrp="1"/>
          </p:cNvSpPr>
          <p:nvPr>
            <p:ph type="dt" sz="half" idx="10"/>
          </p:nvPr>
        </p:nvSpPr>
        <p:spPr>
          <a:xfrm>
            <a:off x="457200" y="6243638"/>
            <a:ext cx="2133600" cy="457200"/>
          </a:xfrm>
        </p:spPr>
        <p:txBody>
          <a:bodyPr/>
          <a:lstStyle>
            <a:lvl1pPr>
              <a:defRPr/>
            </a:lvl1pPr>
          </a:lstStyle>
          <a:p>
            <a:fld id="{A13E590B-958E-4685-8248-ABB483BB3290}" type="datetime1">
              <a:rPr lang="zh-TW" altLang="en-US" smtClean="0"/>
              <a:t>2018/7/11</a:t>
            </a:fld>
            <a:endParaRPr lang="en-US" altLang="zh-TW"/>
          </a:p>
        </p:txBody>
      </p:sp>
      <p:sp>
        <p:nvSpPr>
          <p:cNvPr id="7" name="頁尾版面配置區 6"/>
          <p:cNvSpPr>
            <a:spLocks noGrp="1"/>
          </p:cNvSpPr>
          <p:nvPr>
            <p:ph type="ftr" sz="quarter" idx="11"/>
          </p:nvPr>
        </p:nvSpPr>
        <p:spPr>
          <a:xfrm>
            <a:off x="3124200" y="6248400"/>
            <a:ext cx="2895600" cy="457200"/>
          </a:xfrm>
          <a:prstGeom prst="rect">
            <a:avLst/>
          </a:prstGeom>
        </p:spPr>
        <p:txBody>
          <a:bodyPr/>
          <a:lstStyle>
            <a:lvl1pPr>
              <a:defRPr/>
            </a:lvl1pPr>
          </a:lstStyle>
          <a:p>
            <a:endParaRPr lang="en-US" altLang="zh-TW"/>
          </a:p>
        </p:txBody>
      </p:sp>
      <p:sp>
        <p:nvSpPr>
          <p:cNvPr id="8" name="投影片編號版面配置區 7"/>
          <p:cNvSpPr>
            <a:spLocks noGrp="1"/>
          </p:cNvSpPr>
          <p:nvPr>
            <p:ph type="sldNum" sz="quarter" idx="12"/>
          </p:nvPr>
        </p:nvSpPr>
        <p:spPr>
          <a:xfrm>
            <a:off x="6876256" y="6165304"/>
            <a:ext cx="2133600" cy="457200"/>
          </a:xfrm>
        </p:spPr>
        <p:txBody>
          <a:bodyPr/>
          <a:lstStyle>
            <a:lvl1pPr>
              <a:defRPr/>
            </a:lvl1pPr>
          </a:lstStyle>
          <a:p>
            <a:fld id="{12C190D5-C6C9-4F42-9F1D-ABF3D3B4CD3D}" type="slidenum">
              <a:rPr lang="en-US" altLang="zh-TW"/>
              <a:pPr/>
              <a:t>‹#›</a:t>
            </a:fld>
            <a:endParaRPr lang="en-US" altLang="zh-TW"/>
          </a:p>
        </p:txBody>
      </p:sp>
    </p:spTree>
    <p:extLst>
      <p:ext uri="{BB962C8B-B14F-4D97-AF65-F5344CB8AC3E}">
        <p14:creationId xmlns:p14="http://schemas.microsoft.com/office/powerpoint/2010/main" val="12939308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smtClean="0"/>
              <a:t>按一下以編輯母片標題樣式</a:t>
            </a:r>
            <a:endParaRPr lang="zh-TW" altLang="en-US"/>
          </a:p>
        </p:txBody>
      </p:sp>
      <p:sp>
        <p:nvSpPr>
          <p:cNvPr id="3" name="表格版面配置區 2"/>
          <p:cNvSpPr>
            <a:spLocks noGrp="1"/>
          </p:cNvSpPr>
          <p:nvPr>
            <p:ph type="tbl" idx="1"/>
          </p:nvPr>
        </p:nvSpPr>
        <p:spPr>
          <a:xfrm>
            <a:off x="457200" y="1600200"/>
            <a:ext cx="8229600" cy="4525963"/>
          </a:xfrm>
        </p:spPr>
        <p:txBody>
          <a:bodyPr/>
          <a:lstStyle/>
          <a:p>
            <a:pPr lvl="0"/>
            <a:endParaRPr lang="zh-TW" alt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fld id="{A92CD0F0-C38D-48D1-A656-C98A7DB5FF81}" type="datetime1">
              <a:rPr lang="zh-TW" altLang="en-US" smtClean="0"/>
              <a:t>2018/7/11</a:t>
            </a:fld>
            <a:endParaRPr lang="en-US" altLang="zh-TW"/>
          </a:p>
        </p:txBody>
      </p:sp>
      <p:sp>
        <p:nvSpPr>
          <p:cNvPr id="5" name="Rectangle 6"/>
          <p:cNvSpPr>
            <a:spLocks noGrp="1" noChangeArrowheads="1"/>
          </p:cNvSpPr>
          <p:nvPr>
            <p:ph type="sldNum" sz="quarter" idx="11"/>
          </p:nvPr>
        </p:nvSpPr>
        <p:spPr>
          <a:xfrm>
            <a:off x="6876256" y="6165304"/>
            <a:ext cx="2133600" cy="365125"/>
          </a:xfrm>
          <a:ln/>
        </p:spPr>
        <p:txBody>
          <a:bodyPr/>
          <a:lstStyle>
            <a:lvl1pPr>
              <a:defRPr/>
            </a:lvl1pPr>
          </a:lstStyle>
          <a:p>
            <a:pPr>
              <a:defRPr/>
            </a:pPr>
            <a:fld id="{928D0B86-8DB3-4836-920C-1608795C1A11}" type="slidenum">
              <a:rPr lang="en-US" altLang="zh-TW"/>
              <a:pPr>
                <a:defRPr/>
              </a:pPr>
              <a:t>‹#›</a:t>
            </a:fld>
            <a:endParaRPr lang="en-US" altLang="zh-TW"/>
          </a:p>
        </p:txBody>
      </p:sp>
    </p:spTree>
    <p:extLst>
      <p:ext uri="{BB962C8B-B14F-4D97-AF65-F5344CB8AC3E}">
        <p14:creationId xmlns:p14="http://schemas.microsoft.com/office/powerpoint/2010/main" val="31376446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cSld name="標題，四項物件">
    <p:spTree>
      <p:nvGrpSpPr>
        <p:cNvPr id="1" name=""/>
        <p:cNvGrpSpPr/>
        <p:nvPr/>
      </p:nvGrpSpPr>
      <p:grpSpPr>
        <a:xfrm>
          <a:off x="0" y="0"/>
          <a:ext cx="0" cy="0"/>
          <a:chOff x="0" y="0"/>
          <a:chExt cx="0" cy="0"/>
        </a:xfrm>
      </p:grpSpPr>
      <p:sp>
        <p:nvSpPr>
          <p:cNvPr id="2" name="標題 1"/>
          <p:cNvSpPr>
            <a:spLocks noGrp="1"/>
          </p:cNvSpPr>
          <p:nvPr>
            <p:ph type="title" sz="quarter"/>
          </p:nvPr>
        </p:nvSpPr>
        <p:spPr>
          <a:xfrm>
            <a:off x="468313" y="188913"/>
            <a:ext cx="8229600" cy="765175"/>
          </a:xfrm>
        </p:spPr>
        <p:txBody>
          <a:bodyPr/>
          <a:lstStyle/>
          <a:p>
            <a:r>
              <a:rPr lang="zh-TW" altLang="en-US" smtClean="0"/>
              <a:t>按一下以編輯母片標題樣式</a:t>
            </a:r>
            <a:endParaRPr lang="zh-TW" altLang="en-US"/>
          </a:p>
        </p:txBody>
      </p:sp>
      <p:sp>
        <p:nvSpPr>
          <p:cNvPr id="3" name="內容版面配置區 2"/>
          <p:cNvSpPr>
            <a:spLocks noGrp="1"/>
          </p:cNvSpPr>
          <p:nvPr>
            <p:ph sz="quarter" idx="1"/>
          </p:nvPr>
        </p:nvSpPr>
        <p:spPr>
          <a:xfrm>
            <a:off x="179388" y="1125538"/>
            <a:ext cx="4316412" cy="25146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4648200" y="1125538"/>
            <a:ext cx="4316413" cy="25146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179388" y="3792538"/>
            <a:ext cx="4316412" cy="2516187"/>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內容版面配置區 5"/>
          <p:cNvSpPr>
            <a:spLocks noGrp="1"/>
          </p:cNvSpPr>
          <p:nvPr>
            <p:ph sz="quarter" idx="4"/>
          </p:nvPr>
        </p:nvSpPr>
        <p:spPr>
          <a:xfrm>
            <a:off x="4648200" y="3792538"/>
            <a:ext cx="4316413" cy="2516187"/>
          </a:xfrm>
        </p:spPr>
        <p:txBody>
          <a:body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7" name="日期版面配置區 6"/>
          <p:cNvSpPr>
            <a:spLocks noGrp="1"/>
          </p:cNvSpPr>
          <p:nvPr>
            <p:ph type="dt" sz="half" idx="10"/>
          </p:nvPr>
        </p:nvSpPr>
        <p:spPr>
          <a:xfrm>
            <a:off x="457200" y="6243638"/>
            <a:ext cx="2133600" cy="457200"/>
          </a:xfrm>
        </p:spPr>
        <p:txBody>
          <a:bodyPr/>
          <a:lstStyle>
            <a:lvl1pPr>
              <a:defRPr/>
            </a:lvl1pPr>
          </a:lstStyle>
          <a:p>
            <a:fld id="{4064EEAB-F105-4F11-8CB2-630E1D384BA9}" type="datetime1">
              <a:rPr lang="zh-TW" altLang="en-US" smtClean="0"/>
              <a:t>2018/7/11</a:t>
            </a:fld>
            <a:endParaRPr lang="en-US" altLang="zh-TW"/>
          </a:p>
        </p:txBody>
      </p:sp>
      <p:sp>
        <p:nvSpPr>
          <p:cNvPr id="8" name="頁尾版面配置區 7"/>
          <p:cNvSpPr>
            <a:spLocks noGrp="1"/>
          </p:cNvSpPr>
          <p:nvPr>
            <p:ph type="ftr" sz="quarter" idx="11"/>
          </p:nvPr>
        </p:nvSpPr>
        <p:spPr>
          <a:xfrm>
            <a:off x="3124200" y="6248400"/>
            <a:ext cx="2895600" cy="457200"/>
          </a:xfrm>
          <a:prstGeom prst="rect">
            <a:avLst/>
          </a:prstGeom>
        </p:spPr>
        <p:txBody>
          <a:bodyPr/>
          <a:lstStyle>
            <a:lvl1pPr>
              <a:defRPr/>
            </a:lvl1pPr>
          </a:lstStyle>
          <a:p>
            <a:endParaRPr lang="en-US" altLang="zh-TW"/>
          </a:p>
        </p:txBody>
      </p:sp>
      <p:sp>
        <p:nvSpPr>
          <p:cNvPr id="9" name="投影片編號版面配置區 8"/>
          <p:cNvSpPr>
            <a:spLocks noGrp="1"/>
          </p:cNvSpPr>
          <p:nvPr>
            <p:ph type="sldNum" sz="quarter" idx="12"/>
          </p:nvPr>
        </p:nvSpPr>
        <p:spPr>
          <a:xfrm>
            <a:off x="6876256" y="6165304"/>
            <a:ext cx="2133600" cy="457200"/>
          </a:xfrm>
        </p:spPr>
        <p:txBody>
          <a:bodyPr/>
          <a:lstStyle>
            <a:lvl1pPr>
              <a:defRPr/>
            </a:lvl1pPr>
          </a:lstStyle>
          <a:p>
            <a:fld id="{96997F3E-F029-46D7-8D96-2982EC898E41}" type="slidenum">
              <a:rPr lang="en-US" altLang="zh-TW"/>
              <a:pPr/>
              <a:t>‹#›</a:t>
            </a:fld>
            <a:endParaRPr lang="en-US" altLang="zh-TW"/>
          </a:p>
        </p:txBody>
      </p:sp>
    </p:spTree>
    <p:extLst>
      <p:ext uri="{BB962C8B-B14F-4D97-AF65-F5344CB8AC3E}">
        <p14:creationId xmlns:p14="http://schemas.microsoft.com/office/powerpoint/2010/main" val="4131580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971600" y="274638"/>
            <a:ext cx="7715200" cy="1143000"/>
          </a:xfrm>
        </p:spPr>
        <p:txBody>
          <a:bodyPr/>
          <a:lstStyle>
            <a:lvl1pPr>
              <a:defRPr>
                <a:latin typeface="標楷體" panose="03000509000000000000" pitchFamily="65" charset="-120"/>
                <a:ea typeface="標楷體" panose="03000509000000000000" pitchFamily="65" charset="-120"/>
              </a:defRPr>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p:txBody>
          <a:body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日期版面配置區 3"/>
          <p:cNvSpPr>
            <a:spLocks noGrp="1"/>
          </p:cNvSpPr>
          <p:nvPr>
            <p:ph type="dt" sz="half" idx="10"/>
          </p:nvPr>
        </p:nvSpPr>
        <p:spPr/>
        <p:txBody>
          <a:bodyPr/>
          <a:lstStyle>
            <a:lvl1pPr>
              <a:defRPr>
                <a:ea typeface="標楷體" panose="03000509000000000000" pitchFamily="65" charset="-120"/>
              </a:defRPr>
            </a:lvl1pPr>
          </a:lstStyle>
          <a:p>
            <a:fld id="{322B7220-7B24-42CB-AD6E-2CC972F088D1}" type="datetime1">
              <a:rPr lang="zh-TW" altLang="en-US" smtClean="0"/>
              <a:t>2018/7/11</a:t>
            </a:fld>
            <a:endParaRPr lang="zh-TW" altLang="en-US" dirty="0"/>
          </a:p>
        </p:txBody>
      </p:sp>
      <p:sp>
        <p:nvSpPr>
          <p:cNvPr id="5" name="頁尾版面配置區 4"/>
          <p:cNvSpPr>
            <a:spLocks noGrp="1"/>
          </p:cNvSpPr>
          <p:nvPr>
            <p:ph type="ftr" sz="quarter" idx="11"/>
          </p:nvPr>
        </p:nvSpPr>
        <p:spPr/>
        <p:txBody>
          <a:bodyPr/>
          <a:lstStyle>
            <a:lvl1pPr>
              <a:defRPr>
                <a:ea typeface="標楷體" panose="03000509000000000000" pitchFamily="65" charset="-120"/>
              </a:defRPr>
            </a:lvl1pPr>
          </a:lstStyle>
          <a:p>
            <a:endParaRPr lang="zh-TW" altLang="en-US" dirty="0"/>
          </a:p>
        </p:txBody>
      </p:sp>
      <p:sp>
        <p:nvSpPr>
          <p:cNvPr id="6" name="投影片編號版面配置區 5"/>
          <p:cNvSpPr>
            <a:spLocks noGrp="1"/>
          </p:cNvSpPr>
          <p:nvPr>
            <p:ph type="sldNum" sz="quarter" idx="12"/>
          </p:nvPr>
        </p:nvSpPr>
        <p:spPr>
          <a:xfrm>
            <a:off x="6660232" y="6165304"/>
            <a:ext cx="2133600" cy="365125"/>
          </a:xfrm>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spTree>
    <p:extLst>
      <p:ext uri="{BB962C8B-B14F-4D97-AF65-F5344CB8AC3E}">
        <p14:creationId xmlns:p14="http://schemas.microsoft.com/office/powerpoint/2010/main" val="384728986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atin typeface="標楷體" panose="03000509000000000000" pitchFamily="65" charset="-120"/>
                <a:ea typeface="標楷體" panose="03000509000000000000" pitchFamily="65" charset="-120"/>
              </a:defRPr>
            </a:lvl1pPr>
          </a:lstStyle>
          <a:p>
            <a:r>
              <a:rPr lang="zh-TW" altLang="en-US" dirty="0" smtClean="0"/>
              <a:t>按一下以編輯母片標題樣式</a:t>
            </a:r>
            <a:endParaRPr lang="zh-TW" altLang="en-US" dirty="0"/>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ea typeface="標楷體" panose="03000509000000000000" pitchFamily="65" charset="-120"/>
              </a:defRPr>
            </a:lvl1pPr>
          </a:lstStyle>
          <a:p>
            <a:fld id="{035BAF09-5879-40C2-B40C-5CD2C3E11F73}" type="datetime1">
              <a:rPr lang="zh-TW" altLang="en-US" smtClean="0"/>
              <a:t>2018/7/11</a:t>
            </a:fld>
            <a:endParaRPr lang="zh-TW" altLang="en-US" dirty="0"/>
          </a:p>
        </p:txBody>
      </p:sp>
      <p:sp>
        <p:nvSpPr>
          <p:cNvPr id="5" name="頁尾版面配置區 4"/>
          <p:cNvSpPr>
            <a:spLocks noGrp="1"/>
          </p:cNvSpPr>
          <p:nvPr>
            <p:ph type="ftr" sz="quarter" idx="11"/>
          </p:nvPr>
        </p:nvSpPr>
        <p:spPr/>
        <p:txBody>
          <a:bodyPr/>
          <a:lstStyle>
            <a:lvl1pPr>
              <a:defRPr>
                <a:ea typeface="標楷體" panose="03000509000000000000" pitchFamily="65" charset="-120"/>
              </a:defRPr>
            </a:lvl1pPr>
          </a:lstStyle>
          <a:p>
            <a:endParaRPr lang="zh-TW" altLang="en-US" dirty="0"/>
          </a:p>
        </p:txBody>
      </p:sp>
      <p:sp>
        <p:nvSpPr>
          <p:cNvPr id="6" name="投影片編號版面配置區 5"/>
          <p:cNvSpPr>
            <a:spLocks noGrp="1"/>
          </p:cNvSpPr>
          <p:nvPr>
            <p:ph type="sldNum" sz="quarter" idx="12"/>
          </p:nvPr>
        </p:nvSpPr>
        <p:spPr>
          <a:xfrm>
            <a:off x="6948264" y="5877272"/>
            <a:ext cx="2133600" cy="365125"/>
          </a:xfrm>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spTree>
    <p:extLst>
      <p:ext uri="{BB962C8B-B14F-4D97-AF65-F5344CB8AC3E}">
        <p14:creationId xmlns:p14="http://schemas.microsoft.com/office/powerpoint/2010/main" val="157196539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anose="03000509000000000000" pitchFamily="65" charset="-120"/>
                <a:ea typeface="標楷體" panose="03000509000000000000" pitchFamily="65" charset="-120"/>
              </a:defRPr>
            </a:lvl1pPr>
          </a:lstStyle>
          <a:p>
            <a:r>
              <a:rPr lang="zh-TW" altLang="en-US" dirty="0" smtClean="0"/>
              <a:t>按一下以編輯母片標題樣式</a:t>
            </a:r>
            <a:endParaRPr lang="zh-TW" altLang="en-US" dirty="0"/>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lvl1pPr>
              <a:defRPr>
                <a:ea typeface="標楷體" panose="03000509000000000000" pitchFamily="65" charset="-120"/>
              </a:defRPr>
            </a:lvl1pPr>
          </a:lstStyle>
          <a:p>
            <a:fld id="{AAEA33FB-9D5D-4080-A3BE-8DB1CFC4260D}" type="datetime1">
              <a:rPr lang="zh-TW" altLang="en-US" smtClean="0"/>
              <a:t>2018/7/11</a:t>
            </a:fld>
            <a:endParaRPr lang="zh-TW" altLang="en-US" dirty="0"/>
          </a:p>
        </p:txBody>
      </p:sp>
      <p:sp>
        <p:nvSpPr>
          <p:cNvPr id="6" name="頁尾版面配置區 5"/>
          <p:cNvSpPr>
            <a:spLocks noGrp="1"/>
          </p:cNvSpPr>
          <p:nvPr>
            <p:ph type="ftr" sz="quarter" idx="11"/>
          </p:nvPr>
        </p:nvSpPr>
        <p:spPr/>
        <p:txBody>
          <a:bodyPr/>
          <a:lstStyle>
            <a:lvl1pPr>
              <a:defRPr>
                <a:ea typeface="標楷體" panose="03000509000000000000" pitchFamily="65" charset="-120"/>
              </a:defRPr>
            </a:lvl1pPr>
          </a:lstStyle>
          <a:p>
            <a:endParaRPr lang="zh-TW" altLang="en-US" dirty="0"/>
          </a:p>
        </p:txBody>
      </p:sp>
      <p:sp>
        <p:nvSpPr>
          <p:cNvPr id="7" name="投影片編號版面配置區 6"/>
          <p:cNvSpPr>
            <a:spLocks noGrp="1"/>
          </p:cNvSpPr>
          <p:nvPr>
            <p:ph type="sldNum" sz="quarter" idx="12"/>
          </p:nvPr>
        </p:nvSpPr>
        <p:spPr>
          <a:xfrm>
            <a:off x="7010400" y="6165304"/>
            <a:ext cx="2133600" cy="365125"/>
          </a:xfrm>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spTree>
    <p:extLst>
      <p:ext uri="{BB962C8B-B14F-4D97-AF65-F5344CB8AC3E}">
        <p14:creationId xmlns:p14="http://schemas.microsoft.com/office/powerpoint/2010/main" val="160887880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anose="03000509000000000000" pitchFamily="65" charset="-120"/>
                <a:ea typeface="標楷體" panose="03000509000000000000" pitchFamily="65" charset="-120"/>
              </a:defRPr>
            </a:lvl1pPr>
          </a:lstStyle>
          <a:p>
            <a:r>
              <a:rPr lang="zh-TW" altLang="en-US" dirty="0" smtClean="0"/>
              <a:t>按一下以編輯母片標題樣式</a:t>
            </a:r>
            <a:endParaRPr lang="zh-TW" altLang="en-US" dirty="0"/>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lvl1pPr>
              <a:defRPr>
                <a:ea typeface="標楷體" panose="03000509000000000000" pitchFamily="65" charset="-120"/>
              </a:defRPr>
            </a:lvl1pPr>
          </a:lstStyle>
          <a:p>
            <a:fld id="{5853C484-3345-42CD-8584-088022731063}" type="datetime1">
              <a:rPr lang="zh-TW" altLang="en-US" smtClean="0"/>
              <a:t>2018/7/11</a:t>
            </a:fld>
            <a:endParaRPr lang="zh-TW" altLang="en-US" dirty="0"/>
          </a:p>
        </p:txBody>
      </p:sp>
      <p:sp>
        <p:nvSpPr>
          <p:cNvPr id="8" name="頁尾版面配置區 7"/>
          <p:cNvSpPr>
            <a:spLocks noGrp="1"/>
          </p:cNvSpPr>
          <p:nvPr>
            <p:ph type="ftr" sz="quarter" idx="11"/>
          </p:nvPr>
        </p:nvSpPr>
        <p:spPr/>
        <p:txBody>
          <a:bodyPr/>
          <a:lstStyle>
            <a:lvl1pPr>
              <a:defRPr>
                <a:ea typeface="標楷體" panose="03000509000000000000" pitchFamily="65" charset="-120"/>
              </a:defRPr>
            </a:lvl1pPr>
          </a:lstStyle>
          <a:p>
            <a:endParaRPr lang="zh-TW" altLang="en-US" dirty="0"/>
          </a:p>
        </p:txBody>
      </p:sp>
      <p:sp>
        <p:nvSpPr>
          <p:cNvPr id="9" name="投影片編號版面配置區 8"/>
          <p:cNvSpPr>
            <a:spLocks noGrp="1"/>
          </p:cNvSpPr>
          <p:nvPr>
            <p:ph type="sldNum" sz="quarter" idx="12"/>
          </p:nvPr>
        </p:nvSpPr>
        <p:spPr>
          <a:xfrm>
            <a:off x="6948264" y="6165304"/>
            <a:ext cx="2133600" cy="365125"/>
          </a:xfrm>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spTree>
    <p:extLst>
      <p:ext uri="{BB962C8B-B14F-4D97-AF65-F5344CB8AC3E}">
        <p14:creationId xmlns:p14="http://schemas.microsoft.com/office/powerpoint/2010/main" val="2748861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anose="03000509000000000000" pitchFamily="65" charset="-120"/>
                <a:ea typeface="標楷體" panose="03000509000000000000" pitchFamily="65" charset="-120"/>
              </a:defRPr>
            </a:lvl1pPr>
          </a:lstStyle>
          <a:p>
            <a:r>
              <a:rPr lang="zh-TW" altLang="en-US" dirty="0" smtClean="0"/>
              <a:t>按一下以編輯母片標題樣式</a:t>
            </a:r>
            <a:endParaRPr lang="zh-TW" altLang="en-US" dirty="0"/>
          </a:p>
        </p:txBody>
      </p:sp>
      <p:sp>
        <p:nvSpPr>
          <p:cNvPr id="3" name="日期版面配置區 2"/>
          <p:cNvSpPr>
            <a:spLocks noGrp="1"/>
          </p:cNvSpPr>
          <p:nvPr>
            <p:ph type="dt" sz="half" idx="10"/>
          </p:nvPr>
        </p:nvSpPr>
        <p:spPr/>
        <p:txBody>
          <a:bodyPr/>
          <a:lstStyle>
            <a:lvl1pPr>
              <a:defRPr>
                <a:ea typeface="標楷體" panose="03000509000000000000" pitchFamily="65" charset="-120"/>
              </a:defRPr>
            </a:lvl1pPr>
          </a:lstStyle>
          <a:p>
            <a:fld id="{1766CE92-5903-457F-9ADA-1ED7AA480A53}" type="datetime1">
              <a:rPr lang="zh-TW" altLang="en-US" smtClean="0"/>
              <a:t>2018/7/11</a:t>
            </a:fld>
            <a:endParaRPr lang="zh-TW" altLang="en-US" dirty="0"/>
          </a:p>
        </p:txBody>
      </p:sp>
      <p:sp>
        <p:nvSpPr>
          <p:cNvPr id="4" name="頁尾版面配置區 3"/>
          <p:cNvSpPr>
            <a:spLocks noGrp="1"/>
          </p:cNvSpPr>
          <p:nvPr>
            <p:ph type="ftr" sz="quarter" idx="11"/>
          </p:nvPr>
        </p:nvSpPr>
        <p:spPr/>
        <p:txBody>
          <a:bodyPr/>
          <a:lstStyle>
            <a:lvl1pPr>
              <a:defRPr>
                <a:ea typeface="標楷體" panose="03000509000000000000" pitchFamily="65" charset="-120"/>
              </a:defRPr>
            </a:lvl1pPr>
          </a:lstStyle>
          <a:p>
            <a:endParaRPr lang="zh-TW" altLang="en-US" dirty="0"/>
          </a:p>
        </p:txBody>
      </p:sp>
      <p:sp>
        <p:nvSpPr>
          <p:cNvPr id="5" name="投影片編號版面配置區 4"/>
          <p:cNvSpPr>
            <a:spLocks noGrp="1"/>
          </p:cNvSpPr>
          <p:nvPr>
            <p:ph type="sldNum" sz="quarter" idx="12"/>
          </p:nvPr>
        </p:nvSpPr>
        <p:spPr>
          <a:xfrm>
            <a:off x="6732240" y="6165304"/>
            <a:ext cx="2133600" cy="365125"/>
          </a:xfrm>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spTree>
    <p:extLst>
      <p:ext uri="{BB962C8B-B14F-4D97-AF65-F5344CB8AC3E}">
        <p14:creationId xmlns:p14="http://schemas.microsoft.com/office/powerpoint/2010/main" val="1486013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lvl1pPr>
              <a:defRPr>
                <a:ea typeface="標楷體" panose="03000509000000000000" pitchFamily="65" charset="-120"/>
              </a:defRPr>
            </a:lvl1pPr>
          </a:lstStyle>
          <a:p>
            <a:fld id="{164CD2D9-70D1-49EB-98D6-ADD6E38B65C9}" type="datetime1">
              <a:rPr lang="zh-TW" altLang="en-US" smtClean="0"/>
              <a:t>2018/7/11</a:t>
            </a:fld>
            <a:endParaRPr lang="zh-TW" altLang="en-US" dirty="0"/>
          </a:p>
        </p:txBody>
      </p:sp>
      <p:sp>
        <p:nvSpPr>
          <p:cNvPr id="3" name="頁尾版面配置區 2"/>
          <p:cNvSpPr>
            <a:spLocks noGrp="1"/>
          </p:cNvSpPr>
          <p:nvPr>
            <p:ph type="ftr" sz="quarter" idx="11"/>
          </p:nvPr>
        </p:nvSpPr>
        <p:spPr/>
        <p:txBody>
          <a:bodyPr/>
          <a:lstStyle>
            <a:lvl1pPr>
              <a:defRPr>
                <a:ea typeface="標楷體" panose="03000509000000000000" pitchFamily="65" charset="-120"/>
              </a:defRPr>
            </a:lvl1pPr>
          </a:lstStyle>
          <a:p>
            <a:endParaRPr lang="zh-TW" altLang="en-US" dirty="0"/>
          </a:p>
        </p:txBody>
      </p:sp>
      <p:sp>
        <p:nvSpPr>
          <p:cNvPr id="4" name="投影片編號版面配置區 3"/>
          <p:cNvSpPr>
            <a:spLocks noGrp="1"/>
          </p:cNvSpPr>
          <p:nvPr>
            <p:ph type="sldNum" sz="quarter" idx="12"/>
          </p:nvPr>
        </p:nvSpPr>
        <p:spPr>
          <a:xfrm>
            <a:off x="6876256" y="6093296"/>
            <a:ext cx="2133600" cy="365125"/>
          </a:xfrm>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spTree>
    <p:extLst>
      <p:ext uri="{BB962C8B-B14F-4D97-AF65-F5344CB8AC3E}">
        <p14:creationId xmlns:p14="http://schemas.microsoft.com/office/powerpoint/2010/main" val="2633686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atin typeface="標楷體" panose="03000509000000000000" pitchFamily="65" charset="-120"/>
                <a:ea typeface="標楷體" panose="03000509000000000000" pitchFamily="65" charset="-120"/>
              </a:defRPr>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ea typeface="標楷體" panose="03000509000000000000" pitchFamily="65" charset="-120"/>
              </a:defRPr>
            </a:lvl1pPr>
          </a:lstStyle>
          <a:p>
            <a:fld id="{756829DD-644A-487C-95FE-101542B96C75}" type="datetime1">
              <a:rPr lang="zh-TW" altLang="en-US" smtClean="0"/>
              <a:t>2018/7/11</a:t>
            </a:fld>
            <a:endParaRPr lang="zh-TW" altLang="en-US" dirty="0"/>
          </a:p>
        </p:txBody>
      </p:sp>
      <p:sp>
        <p:nvSpPr>
          <p:cNvPr id="6" name="頁尾版面配置區 5"/>
          <p:cNvSpPr>
            <a:spLocks noGrp="1"/>
          </p:cNvSpPr>
          <p:nvPr>
            <p:ph type="ftr" sz="quarter" idx="11"/>
          </p:nvPr>
        </p:nvSpPr>
        <p:spPr/>
        <p:txBody>
          <a:bodyPr/>
          <a:lstStyle>
            <a:lvl1pPr>
              <a:defRPr>
                <a:ea typeface="標楷體" panose="03000509000000000000" pitchFamily="65" charset="-120"/>
              </a:defRPr>
            </a:lvl1pPr>
          </a:lstStyle>
          <a:p>
            <a:endParaRPr lang="zh-TW" altLang="en-US" dirty="0"/>
          </a:p>
        </p:txBody>
      </p:sp>
      <p:sp>
        <p:nvSpPr>
          <p:cNvPr id="7" name="投影片編號版面配置區 6"/>
          <p:cNvSpPr>
            <a:spLocks noGrp="1"/>
          </p:cNvSpPr>
          <p:nvPr>
            <p:ph type="sldNum" sz="quarter" idx="12"/>
          </p:nvPr>
        </p:nvSpPr>
        <p:spPr>
          <a:xfrm>
            <a:off x="6804248" y="6165304"/>
            <a:ext cx="2133600" cy="365125"/>
          </a:xfrm>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spTree>
    <p:extLst>
      <p:ext uri="{BB962C8B-B14F-4D97-AF65-F5344CB8AC3E}">
        <p14:creationId xmlns:p14="http://schemas.microsoft.com/office/powerpoint/2010/main" val="3774765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atin typeface="標楷體" panose="03000509000000000000" pitchFamily="65" charset="-120"/>
                <a:ea typeface="標楷體" panose="03000509000000000000" pitchFamily="65" charset="-120"/>
              </a:defRPr>
            </a:lvl1pPr>
          </a:lstStyle>
          <a:p>
            <a:r>
              <a:rPr lang="zh-TW" altLang="en-US" dirty="0" smtClean="0"/>
              <a:t>按一下以編輯母片標題樣式</a:t>
            </a:r>
            <a:endParaRPr lang="zh-TW" altLang="en-US" dirty="0"/>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lvl1pPr>
              <a:defRPr>
                <a:ea typeface="標楷體" panose="03000509000000000000" pitchFamily="65" charset="-120"/>
              </a:defRPr>
            </a:lvl1pPr>
          </a:lstStyle>
          <a:p>
            <a:fld id="{574E89A1-3E22-4EAE-9B3B-7A5B3F67806A}" type="datetime1">
              <a:rPr lang="zh-TW" altLang="en-US" smtClean="0"/>
              <a:t>2018/7/11</a:t>
            </a:fld>
            <a:endParaRPr lang="zh-TW" altLang="en-US" dirty="0"/>
          </a:p>
        </p:txBody>
      </p:sp>
      <p:sp>
        <p:nvSpPr>
          <p:cNvPr id="6" name="頁尾版面配置區 5"/>
          <p:cNvSpPr>
            <a:spLocks noGrp="1"/>
          </p:cNvSpPr>
          <p:nvPr>
            <p:ph type="ftr" sz="quarter" idx="11"/>
          </p:nvPr>
        </p:nvSpPr>
        <p:spPr/>
        <p:txBody>
          <a:bodyPr/>
          <a:lstStyle>
            <a:lvl1pPr>
              <a:defRPr>
                <a:ea typeface="標楷體" panose="03000509000000000000" pitchFamily="65" charset="-120"/>
              </a:defRPr>
            </a:lvl1pPr>
          </a:lstStyle>
          <a:p>
            <a:endParaRPr lang="zh-TW" altLang="en-US" dirty="0"/>
          </a:p>
        </p:txBody>
      </p:sp>
      <p:sp>
        <p:nvSpPr>
          <p:cNvPr id="7" name="投影片編號版面配置區 6"/>
          <p:cNvSpPr>
            <a:spLocks noGrp="1"/>
          </p:cNvSpPr>
          <p:nvPr>
            <p:ph type="sldNum" sz="quarter" idx="12"/>
          </p:nvPr>
        </p:nvSpPr>
        <p:spPr>
          <a:xfrm>
            <a:off x="6732240" y="6165304"/>
            <a:ext cx="2133600" cy="365125"/>
          </a:xfrm>
        </p:spPr>
        <p:txBody>
          <a:bodyPr/>
          <a:lstStyle>
            <a:lvl1pPr>
              <a:defRPr>
                <a:ea typeface="標楷體" panose="03000509000000000000" pitchFamily="65" charset="-120"/>
              </a:defRPr>
            </a:lvl1pPr>
          </a:lstStyle>
          <a:p>
            <a:fld id="{A36E6B7E-3405-4ABC-8F0A-11CAAA034E4E}" type="slidenum">
              <a:rPr lang="zh-TW" altLang="en-US" smtClean="0"/>
              <a:pPr/>
              <a:t>‹#›</a:t>
            </a:fld>
            <a:endParaRPr lang="zh-TW" altLang="en-US" dirty="0"/>
          </a:p>
        </p:txBody>
      </p:sp>
    </p:spTree>
    <p:extLst>
      <p:ext uri="{BB962C8B-B14F-4D97-AF65-F5344CB8AC3E}">
        <p14:creationId xmlns:p14="http://schemas.microsoft.com/office/powerpoint/2010/main" val="3816716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2" descr="\\192.168.0.1\volume9\蘇佳瑩\套用公版教材\圖片2.jpg"/>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0" y="-531440"/>
            <a:ext cx="9137650" cy="1274763"/>
          </a:xfrm>
          <a:prstGeom prst="rect">
            <a:avLst/>
          </a:prstGeom>
          <a:noFill/>
          <a:extLst>
            <a:ext uri="{909E8E84-426E-40DD-AFC4-6F175D3DCCD1}">
              <a14:hiddenFill xmlns:a14="http://schemas.microsoft.com/office/drawing/2010/main">
                <a:solidFill>
                  <a:srgbClr val="FFFFFF"/>
                </a:solidFill>
              </a14:hiddenFill>
            </a:ext>
          </a:extLst>
        </p:spPr>
      </p:pic>
      <p:sp>
        <p:nvSpPr>
          <p:cNvPr id="2" name="標題版面配置區 1"/>
          <p:cNvSpPr>
            <a:spLocks noGrp="1"/>
          </p:cNvSpPr>
          <p:nvPr>
            <p:ph type="title"/>
          </p:nvPr>
        </p:nvSpPr>
        <p:spPr>
          <a:xfrm>
            <a:off x="1187624" y="274638"/>
            <a:ext cx="7499176" cy="1143000"/>
          </a:xfrm>
          <a:prstGeom prst="rect">
            <a:avLst/>
          </a:prstGeom>
        </p:spPr>
        <p:txBody>
          <a:bodyPr vert="horz" lIns="91440" tIns="45720" rIns="91440" bIns="45720" rtlCol="0" anchor="ctr">
            <a:noAutofit/>
          </a:bodyPr>
          <a:lstStyle/>
          <a:p>
            <a:endParaRPr lang="zh-TW" altLang="en-US" dirty="0"/>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ea typeface="標楷體" panose="03000509000000000000" pitchFamily="65" charset="-120"/>
              </a:defRPr>
            </a:lvl1pPr>
          </a:lstStyle>
          <a:p>
            <a:fld id="{AF2F4BD5-0D4F-4097-99E5-AE4FF88AF405}" type="datetime1">
              <a:rPr lang="zh-TW" altLang="en-US" smtClean="0"/>
              <a:t>2018/7/11</a:t>
            </a:fld>
            <a:endParaRPr lang="zh-TW" altLang="en-US" dirty="0"/>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標楷體" panose="03000509000000000000" pitchFamily="65" charset="-120"/>
              </a:defRPr>
            </a:lvl1pPr>
          </a:lstStyle>
          <a:p>
            <a:endParaRPr lang="zh-TW" altLang="en-US" dirty="0"/>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ea typeface="標楷體" panose="03000509000000000000" pitchFamily="65" charset="-120"/>
              </a:defRPr>
            </a:lvl1pPr>
          </a:lstStyle>
          <a:p>
            <a:fld id="{A36E6B7E-3405-4ABC-8F0A-11CAAA034E4E}" type="slidenum">
              <a:rPr lang="zh-TW" altLang="en-US" smtClean="0"/>
              <a:pPr/>
              <a:t>‹#›</a:t>
            </a:fld>
            <a:endParaRPr lang="zh-TW" altLang="en-US" dirty="0"/>
          </a:p>
        </p:txBody>
      </p:sp>
      <p:pic>
        <p:nvPicPr>
          <p:cNvPr id="9" name="圖片 8"/>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0" y="6117336"/>
            <a:ext cx="9144000" cy="1481328"/>
          </a:xfrm>
          <a:prstGeom prst="rect">
            <a:avLst/>
          </a:prstGeom>
        </p:spPr>
      </p:pic>
      <p:pic>
        <p:nvPicPr>
          <p:cNvPr id="8" name="圖片 7"/>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43800" y="233320"/>
            <a:ext cx="864096" cy="873169"/>
          </a:xfrm>
          <a:prstGeom prst="rect">
            <a:avLst/>
          </a:prstGeom>
        </p:spPr>
      </p:pic>
    </p:spTree>
    <p:extLst>
      <p:ext uri="{BB962C8B-B14F-4D97-AF65-F5344CB8AC3E}">
        <p14:creationId xmlns:p14="http://schemas.microsoft.com/office/powerpoint/2010/main" val="14448968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iming>
    <p:tnLst>
      <p:par>
        <p:cTn id="1" dur="indefinite" restart="never" nodeType="tmRoot"/>
      </p:par>
    </p:tnLst>
  </p:timing>
  <p:hf hdr="0" ftr="0" dt="0"/>
  <p:txStyles>
    <p:titleStyle>
      <a:lvl1pPr algn="ctr" defTabSz="914400" rtl="0" eaLnBrk="1" latinLnBrk="0" hangingPunct="1">
        <a:spcBef>
          <a:spcPct val="0"/>
        </a:spcBef>
        <a:buNone/>
        <a:defRPr sz="3600" b="1" kern="1200">
          <a:solidFill>
            <a:schemeClr val="tx1"/>
          </a:solidFill>
          <a:latin typeface="標楷體" panose="03000509000000000000" pitchFamily="65" charset="-120"/>
          <a:ea typeface="標楷體" panose="03000509000000000000" pitchFamily="65" charset="-12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Times New Roman" panose="02020603050405020304" pitchFamily="18" charset="0"/>
          <a:ea typeface="標楷體" panose="03000509000000000000" pitchFamily="65" charset="-12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gif"/><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2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jpeg"/></Relationships>
</file>

<file path=ppt/slides/_rels/slide2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wmf"/></Relationships>
</file>

<file path=ppt/slides/_rels/slide3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3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3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 Target="slide53.xml"/><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86.jpeg"/></Relationships>
</file>

<file path=ppt/slides/_rels/slide37.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notesSlide" Target="../notesSlides/notesSlide4.xml"/><Relationship Id="rId7" Type="http://schemas.openxmlformats.org/officeDocument/2006/relationships/image" Target="../media/image88.png"/><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87.png"/><Relationship Id="rId4" Type="http://schemas.openxmlformats.org/officeDocument/2006/relationships/oleObject" Target="../embeddings/oleObject1.bin"/></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vmlDrawing" Target="../drawings/vmlDrawing2.vml"/><Relationship Id="rId5" Type="http://schemas.openxmlformats.org/officeDocument/2006/relationships/image" Target="../media/image90.png"/><Relationship Id="rId4" Type="http://schemas.openxmlformats.org/officeDocument/2006/relationships/oleObject" Target="../embeddings/oleObject3.bin"/></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3.gif"/><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94.gif"/></Relationships>
</file>

<file path=ppt/slides/_rels/slide4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vmlDrawing" Target="../drawings/vmlDrawing3.vml"/><Relationship Id="rId6" Type="http://schemas.openxmlformats.org/officeDocument/2006/relationships/image" Target="../media/image99.jpeg"/><Relationship Id="rId5" Type="http://schemas.openxmlformats.org/officeDocument/2006/relationships/image" Target="../media/image98.png"/><Relationship Id="rId4" Type="http://schemas.openxmlformats.org/officeDocument/2006/relationships/oleObject" Target="../embeddings/oleObject4.bin"/></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vmlDrawing" Target="../drawings/vmlDrawing4.vml"/><Relationship Id="rId5" Type="http://schemas.openxmlformats.org/officeDocument/2006/relationships/image" Target="../media/image100.png"/><Relationship Id="rId4" Type="http://schemas.openxmlformats.org/officeDocument/2006/relationships/oleObject" Target="../embeddings/oleObject5.bin"/></Relationships>
</file>

<file path=ppt/slides/_rels/slide48.xml.rels><?xml version="1.0" encoding="UTF-8" standalone="yes"?>
<Relationships xmlns="http://schemas.openxmlformats.org/package/2006/relationships"><Relationship Id="rId8" Type="http://schemas.openxmlformats.org/officeDocument/2006/relationships/image" Target="../media/image106.gif"/><Relationship Id="rId3" Type="http://schemas.openxmlformats.org/officeDocument/2006/relationships/image" Target="../media/image101.gif"/><Relationship Id="rId7" Type="http://schemas.openxmlformats.org/officeDocument/2006/relationships/image" Target="../media/image105.gi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04.gif"/><Relationship Id="rId5" Type="http://schemas.openxmlformats.org/officeDocument/2006/relationships/image" Target="../media/image103.gif"/><Relationship Id="rId4" Type="http://schemas.openxmlformats.org/officeDocument/2006/relationships/image" Target="../media/image102.gi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slide" Target="slide46.xml"/><Relationship Id="rId3" Type="http://schemas.openxmlformats.org/officeDocument/2006/relationships/slide" Target="slide49.xml"/><Relationship Id="rId7" Type="http://schemas.openxmlformats.org/officeDocument/2006/relationships/slide" Target="slide44.xm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slide" Target="slide41.xml"/><Relationship Id="rId5" Type="http://schemas.openxmlformats.org/officeDocument/2006/relationships/slide" Target="slide40.xml"/><Relationship Id="rId4" Type="http://schemas.openxmlformats.org/officeDocument/2006/relationships/slide" Target="slide35.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2.xml"/><Relationship Id="rId1" Type="http://schemas.openxmlformats.org/officeDocument/2006/relationships/vmlDrawing" Target="../drawings/vmlDrawing5.vml"/><Relationship Id="rId5" Type="http://schemas.openxmlformats.org/officeDocument/2006/relationships/image" Target="../media/image107.png"/><Relationship Id="rId4" Type="http://schemas.openxmlformats.org/officeDocument/2006/relationships/oleObject" Target="../embeddings/oleObject6.bin"/></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109.png"/><Relationship Id="rId2" Type="http://schemas.openxmlformats.org/officeDocument/2006/relationships/slideLayout" Target="../slideLayouts/slideLayout4.xml"/><Relationship Id="rId1" Type="http://schemas.openxmlformats.org/officeDocument/2006/relationships/vmlDrawing" Target="../drawings/vmlDrawing6.vml"/><Relationship Id="rId6" Type="http://schemas.openxmlformats.org/officeDocument/2006/relationships/oleObject" Target="../embeddings/oleObject8.bin"/><Relationship Id="rId5" Type="http://schemas.openxmlformats.org/officeDocument/2006/relationships/image" Target="../media/image108.png"/><Relationship Id="rId4" Type="http://schemas.openxmlformats.org/officeDocument/2006/relationships/oleObject" Target="../embeddings/oleObject7.bin"/></Relationships>
</file>

<file path=ppt/slides/_rels/slide5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11.jpeg"/></Relationships>
</file>

<file path=ppt/slides/_rels/slide5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13.jpeg"/></Relationships>
</file>

<file path=ppt/slides/_rels/slide5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15.jpeg"/></Relationships>
</file>

<file path=ppt/slides/_rels/slide5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17.jpeg"/></Relationships>
</file>

<file path=ppt/slides/_rels/slide5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19.jpeg"/></Relationships>
</file>

<file path=ppt/slides/_rels/slide5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2.xml"/><Relationship Id="rId1" Type="http://schemas.openxmlformats.org/officeDocument/2006/relationships/vmlDrawing" Target="../drawings/vmlDrawing7.vml"/><Relationship Id="rId5" Type="http://schemas.openxmlformats.org/officeDocument/2006/relationships/image" Target="../media/image122.png"/><Relationship Id="rId4" Type="http://schemas.openxmlformats.org/officeDocument/2006/relationships/oleObject" Target="../embeddings/oleObject9.bin"/></Relationships>
</file>

<file path=ppt/slides/_rels/slide6.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notesSlide" Target="../notesSlides/notesSlide25.xml"/><Relationship Id="rId7" Type="http://schemas.openxmlformats.org/officeDocument/2006/relationships/image" Target="../media/image124.png"/><Relationship Id="rId12" Type="http://schemas.openxmlformats.org/officeDocument/2006/relationships/image" Target="../media/image126.png"/><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embeddings/oleObject11.bin"/><Relationship Id="rId11" Type="http://schemas.openxmlformats.org/officeDocument/2006/relationships/oleObject" Target="../embeddings/oleObject13.bin"/><Relationship Id="rId5" Type="http://schemas.openxmlformats.org/officeDocument/2006/relationships/image" Target="../media/image123.png"/><Relationship Id="rId10" Type="http://schemas.openxmlformats.org/officeDocument/2006/relationships/slide" Target="slide30.xml"/><Relationship Id="rId4" Type="http://schemas.openxmlformats.org/officeDocument/2006/relationships/oleObject" Target="../embeddings/oleObject10.bin"/><Relationship Id="rId9" Type="http://schemas.openxmlformats.org/officeDocument/2006/relationships/image" Target="../media/image125.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2.xml"/><Relationship Id="rId1" Type="http://schemas.openxmlformats.org/officeDocument/2006/relationships/vmlDrawing" Target="../drawings/vmlDrawing9.vml"/><Relationship Id="rId5" Type="http://schemas.openxmlformats.org/officeDocument/2006/relationships/image" Target="../media/image127.png"/><Relationship Id="rId4" Type="http://schemas.openxmlformats.org/officeDocument/2006/relationships/oleObject" Target="../embeddings/oleObject14.bin"/></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2.xml"/><Relationship Id="rId1" Type="http://schemas.openxmlformats.org/officeDocument/2006/relationships/vmlDrawing" Target="../drawings/vmlDrawing10.vml"/><Relationship Id="rId5" Type="http://schemas.openxmlformats.org/officeDocument/2006/relationships/image" Target="../media/image128.png"/><Relationship Id="rId4" Type="http://schemas.openxmlformats.org/officeDocument/2006/relationships/oleObject" Target="../embeddings/oleObject15.bin"/></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3.xml"/><Relationship Id="rId1" Type="http://schemas.openxmlformats.org/officeDocument/2006/relationships/vmlDrawing" Target="../drawings/vmlDrawing11.vml"/><Relationship Id="rId5" Type="http://schemas.openxmlformats.org/officeDocument/2006/relationships/image" Target="../media/image129.png"/><Relationship Id="rId4" Type="http://schemas.openxmlformats.org/officeDocument/2006/relationships/oleObject" Target="../embeddings/oleObject16.bin"/></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image" Target="../media/image131.wmf"/><Relationship Id="rId5" Type="http://schemas.openxmlformats.org/officeDocument/2006/relationships/image" Target="../media/image130.png"/><Relationship Id="rId4" Type="http://schemas.openxmlformats.org/officeDocument/2006/relationships/oleObject" Target="../embeddings/oleObject17.bin"/></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2.xml"/><Relationship Id="rId1" Type="http://schemas.openxmlformats.org/officeDocument/2006/relationships/vmlDrawing" Target="../drawings/vmlDrawing13.vml"/><Relationship Id="rId5" Type="http://schemas.openxmlformats.org/officeDocument/2006/relationships/image" Target="../media/image132.png"/><Relationship Id="rId4" Type="http://schemas.openxmlformats.org/officeDocument/2006/relationships/oleObject" Target="../embeddings/oleObject18.bin"/></Relationships>
</file>

<file path=ppt/slides/_rels/slide66.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notesSlide" Target="../notesSlides/notesSlide32.xml"/><Relationship Id="rId7" Type="http://schemas.openxmlformats.org/officeDocument/2006/relationships/image" Target="../media/image135.png"/><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oleObject" Target="../embeddings/oleObject20.bin"/><Relationship Id="rId5" Type="http://schemas.openxmlformats.org/officeDocument/2006/relationships/image" Target="../media/image134.png"/><Relationship Id="rId10" Type="http://schemas.openxmlformats.org/officeDocument/2006/relationships/image" Target="../media/image136.png"/><Relationship Id="rId4" Type="http://schemas.openxmlformats.org/officeDocument/2006/relationships/oleObject" Target="../embeddings/oleObject19.bin"/><Relationship Id="rId9" Type="http://schemas.openxmlformats.org/officeDocument/2006/relationships/oleObject" Target="../embeddings/oleObject21.bin"/></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138.png"/><Relationship Id="rId2" Type="http://schemas.openxmlformats.org/officeDocument/2006/relationships/slideLayout" Target="../slideLayouts/slideLayout13.xml"/><Relationship Id="rId1" Type="http://schemas.openxmlformats.org/officeDocument/2006/relationships/vmlDrawing" Target="../drawings/vmlDrawing15.vml"/><Relationship Id="rId6" Type="http://schemas.openxmlformats.org/officeDocument/2006/relationships/oleObject" Target="../embeddings/oleObject23.bin"/><Relationship Id="rId5" Type="http://schemas.openxmlformats.org/officeDocument/2006/relationships/image" Target="../media/image137.png"/><Relationship Id="rId4" Type="http://schemas.openxmlformats.org/officeDocument/2006/relationships/oleObject" Target="../embeddings/oleObject22.bin"/></Relationships>
</file>

<file path=ppt/slides/_rels/slide69.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39.xml"/><Relationship Id="rId1" Type="http://schemas.openxmlformats.org/officeDocument/2006/relationships/slideLayout" Target="../slideLayouts/slideLayout15.xml"/><Relationship Id="rId4" Type="http://schemas.openxmlformats.org/officeDocument/2006/relationships/image" Target="../media/image142.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g"/><Relationship Id="rId1" Type="http://schemas.openxmlformats.org/officeDocument/2006/relationships/slideLayout" Target="../slideLayouts/slideLayout2.xml"/><Relationship Id="rId4" Type="http://schemas.openxmlformats.org/officeDocument/2006/relationships/image" Target="../media/image153.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endParaRPr lang="zh-TW" altLang="en-US" dirty="0"/>
          </a:p>
        </p:txBody>
      </p:sp>
      <p:sp>
        <p:nvSpPr>
          <p:cNvPr id="3" name="副標題 2"/>
          <p:cNvSpPr>
            <a:spLocks noGrp="1"/>
          </p:cNvSpPr>
          <p:nvPr>
            <p:ph type="subTitle" idx="1"/>
          </p:nvPr>
        </p:nvSpPr>
        <p:spPr/>
        <p:txBody>
          <a:bodyPr/>
          <a:lstStyle/>
          <a:p>
            <a:r>
              <a:rPr lang="zh-TW" altLang="en-US" dirty="0" smtClean="0">
                <a:solidFill>
                  <a:srgbClr val="C00000"/>
                </a:solidFill>
                <a:latin typeface="標楷體" pitchFamily="65" charset="-120"/>
              </a:rPr>
              <a:t>機電安全及危害防止</a:t>
            </a:r>
            <a:endParaRPr lang="en-US" altLang="zh-TW" dirty="0" smtClean="0">
              <a:solidFill>
                <a:srgbClr val="C00000"/>
              </a:solidFill>
              <a:latin typeface="標楷體" pitchFamily="65" charset="-120"/>
            </a:endParaRPr>
          </a:p>
          <a:p>
            <a:r>
              <a:rPr lang="en-US" altLang="zh-TW" dirty="0" smtClean="0">
                <a:solidFill>
                  <a:schemeClr val="tx1"/>
                </a:solidFill>
              </a:rPr>
              <a:t>D2</a:t>
            </a:r>
            <a:r>
              <a:rPr lang="zh-TW" altLang="en-US" dirty="0" smtClean="0">
                <a:solidFill>
                  <a:schemeClr val="tx1"/>
                </a:solidFill>
              </a:rPr>
              <a:t>機械</a:t>
            </a:r>
            <a:endParaRPr lang="en-US" altLang="zh-TW" dirty="0" smtClean="0">
              <a:solidFill>
                <a:schemeClr val="tx1"/>
              </a:solidFill>
            </a:endParaRPr>
          </a:p>
        </p:txBody>
      </p:sp>
    </p:spTree>
    <p:extLst>
      <p:ext uri="{BB962C8B-B14F-4D97-AF65-F5344CB8AC3E}">
        <p14:creationId xmlns:p14="http://schemas.microsoft.com/office/powerpoint/2010/main" val="6942840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93204" y="404664"/>
            <a:ext cx="8229600" cy="1143000"/>
          </a:xfrm>
        </p:spPr>
        <p:txBody>
          <a:bodyPr/>
          <a:lstStyle/>
          <a:p>
            <a:r>
              <a:rPr lang="zh-TW" altLang="en-US" dirty="0">
                <a:solidFill>
                  <a:schemeClr val="tx1"/>
                </a:solidFill>
                <a:latin typeface="Times New Roman" panose="02020603050405020304" pitchFamily="18" charset="0"/>
                <a:ea typeface="標楷體" pitchFamily="65" charset="-120"/>
                <a:cs typeface="Times New Roman" panose="02020603050405020304" pitchFamily="18" charset="0"/>
              </a:rPr>
              <a:t>一般機械</a:t>
            </a:r>
            <a:r>
              <a:rPr lang="en-US" altLang="zh-TW" dirty="0">
                <a:solidFill>
                  <a:schemeClr val="tx1"/>
                </a:solidFill>
                <a:latin typeface="Times New Roman" panose="02020603050405020304" pitchFamily="18" charset="0"/>
                <a:ea typeface="標楷體" pitchFamily="65" charset="-120"/>
                <a:cs typeface="Times New Roman" panose="02020603050405020304" pitchFamily="18" charset="0"/>
              </a:rPr>
              <a:t>(</a:t>
            </a:r>
            <a:r>
              <a:rPr lang="zh-TW" altLang="en-US" dirty="0">
                <a:solidFill>
                  <a:schemeClr val="tx1"/>
                </a:solidFill>
                <a:latin typeface="Times New Roman" panose="02020603050405020304" pitchFamily="18" charset="0"/>
                <a:ea typeface="標楷體" pitchFamily="65" charset="-120"/>
                <a:cs typeface="Times New Roman" panose="02020603050405020304" pitchFamily="18" charset="0"/>
              </a:rPr>
              <a:t>射出成型機</a:t>
            </a:r>
            <a:r>
              <a:rPr lang="en-US" altLang="zh-TW" dirty="0">
                <a:solidFill>
                  <a:schemeClr val="tx1"/>
                </a:solidFill>
                <a:latin typeface="Times New Roman" panose="02020603050405020304" pitchFamily="18" charset="0"/>
                <a:ea typeface="標楷體" pitchFamily="65" charset="-120"/>
                <a:cs typeface="Times New Roman" panose="02020603050405020304" pitchFamily="18" charset="0"/>
              </a:rPr>
              <a:t>)</a:t>
            </a:r>
            <a:endParaRPr lang="zh-TW" altLang="en-US"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66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1268760"/>
            <a:ext cx="7560840" cy="513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6"/>
          <p:cNvSpPr>
            <a:spLocks noChangeArrowheads="1"/>
          </p:cNvSpPr>
          <p:nvPr/>
        </p:nvSpPr>
        <p:spPr bwMode="auto">
          <a:xfrm>
            <a:off x="3203848" y="1881736"/>
            <a:ext cx="2695034" cy="2823157"/>
          </a:xfrm>
          <a:prstGeom prst="ellipse">
            <a:avLst/>
          </a:prstGeom>
          <a:solidFill>
            <a:srgbClr val="00FFFF">
              <a:alpha val="11000"/>
            </a:srgbClr>
          </a:solidFill>
          <a:ln w="5080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dirty="0">
              <a:ln>
                <a:noFill/>
              </a:ln>
              <a:solidFill>
                <a:sysClr val="windowText" lastClr="000000"/>
              </a:solidFill>
              <a:effectLst/>
              <a:uLnTx/>
              <a:uFillTx/>
              <a:ea typeface="標楷體" panose="03000509000000000000" pitchFamily="65" charset="-120"/>
            </a:endParaRPr>
          </a:p>
        </p:txBody>
      </p:sp>
      <p:sp>
        <p:nvSpPr>
          <p:cNvPr id="7" name="投影片編號版面配置區 6"/>
          <p:cNvSpPr>
            <a:spLocks noGrp="1"/>
          </p:cNvSpPr>
          <p:nvPr>
            <p:ph type="sldNum" sz="quarter" idx="12"/>
          </p:nvPr>
        </p:nvSpPr>
        <p:spPr/>
        <p:txBody>
          <a:bodyPr/>
          <a:lstStyle/>
          <a:p>
            <a:fld id="{A36E6B7E-3405-4ABC-8F0A-11CAAA034E4E}" type="slidenum">
              <a:rPr lang="zh-TW" altLang="en-US" smtClean="0"/>
              <a:pPr/>
              <a:t>10</a:t>
            </a:fld>
            <a:endParaRPr lang="zh-TW" altLang="en-US" dirty="0"/>
          </a:p>
        </p:txBody>
      </p:sp>
    </p:spTree>
    <p:extLst>
      <p:ext uri="{BB962C8B-B14F-4D97-AF65-F5344CB8AC3E}">
        <p14:creationId xmlns:p14="http://schemas.microsoft.com/office/powerpoint/2010/main" val="30554559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solidFill>
                  <a:schemeClr val="tx1"/>
                </a:solidFill>
                <a:latin typeface="Times New Roman" panose="02020603050405020304" pitchFamily="18" charset="0"/>
                <a:ea typeface="標楷體" pitchFamily="65" charset="-120"/>
                <a:cs typeface="Times New Roman" panose="02020603050405020304" pitchFamily="18" charset="0"/>
              </a:rPr>
              <a:t>車輛及軌道機械</a:t>
            </a:r>
          </a:p>
        </p:txBody>
      </p:sp>
      <p:sp>
        <p:nvSpPr>
          <p:cNvPr id="7" name="文字方塊 6"/>
          <p:cNvSpPr txBox="1"/>
          <p:nvPr/>
        </p:nvSpPr>
        <p:spPr>
          <a:xfrm>
            <a:off x="1846878" y="5689592"/>
            <a:ext cx="2377574" cy="369332"/>
          </a:xfrm>
          <a:prstGeom prst="rect">
            <a:avLst/>
          </a:prstGeom>
          <a:noFill/>
        </p:spPr>
        <p:txBody>
          <a:bodyPr wrap="non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中國生產力中心</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 name="投影片編號版面配置區 8"/>
          <p:cNvSpPr>
            <a:spLocks noGrp="1"/>
          </p:cNvSpPr>
          <p:nvPr>
            <p:ph type="sldNum" sz="quarter" idx="12"/>
          </p:nvPr>
        </p:nvSpPr>
        <p:spPr/>
        <p:txBody>
          <a:bodyPr/>
          <a:lstStyle/>
          <a:p>
            <a:fld id="{A36E6B7E-3405-4ABC-8F0A-11CAAA034E4E}" type="slidenum">
              <a:rPr lang="zh-TW" altLang="en-US" smtClean="0"/>
              <a:pPr/>
              <a:t>11</a:t>
            </a:fld>
            <a:endParaRPr lang="zh-TW" altLang="en-US" dirty="0"/>
          </a:p>
        </p:txBody>
      </p:sp>
      <p:pic>
        <p:nvPicPr>
          <p:cNvPr id="5" name="圖片 4"/>
          <p:cNvPicPr>
            <a:picLocks noChangeAspect="1"/>
          </p:cNvPicPr>
          <p:nvPr/>
        </p:nvPicPr>
        <p:blipFill rotWithShape="1">
          <a:blip r:embed="rId2"/>
          <a:srcRect l="42913" t="34593" r="28738" b="26189"/>
          <a:stretch/>
        </p:blipFill>
        <p:spPr>
          <a:xfrm>
            <a:off x="1821465" y="1097079"/>
            <a:ext cx="5904656" cy="4592513"/>
          </a:xfrm>
          <a:prstGeom prst="rect">
            <a:avLst/>
          </a:prstGeom>
        </p:spPr>
      </p:pic>
    </p:spTree>
    <p:extLst>
      <p:ext uri="{BB962C8B-B14F-4D97-AF65-F5344CB8AC3E}">
        <p14:creationId xmlns:p14="http://schemas.microsoft.com/office/powerpoint/2010/main" val="19440586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solidFill>
                  <a:schemeClr val="tx1"/>
                </a:solidFill>
                <a:latin typeface="Times New Roman" panose="02020603050405020304" pitchFamily="18" charset="0"/>
                <a:ea typeface="標楷體" pitchFamily="65" charset="-120"/>
                <a:cs typeface="Times New Roman" panose="02020603050405020304" pitchFamily="18" charset="0"/>
              </a:rPr>
              <a:t>加工用機械</a:t>
            </a:r>
            <a:r>
              <a:rPr lang="en-US" altLang="zh-TW" dirty="0" smtClean="0">
                <a:solidFill>
                  <a:schemeClr val="tx1"/>
                </a:solidFill>
                <a:latin typeface="Times New Roman" panose="02020603050405020304" pitchFamily="18" charset="0"/>
                <a:ea typeface="標楷體" pitchFamily="65" charset="-120"/>
                <a:cs typeface="Times New Roman" panose="02020603050405020304" pitchFamily="18" charset="0"/>
              </a:rPr>
              <a:t>(</a:t>
            </a:r>
            <a:r>
              <a:rPr lang="zh-TW" altLang="en-US" dirty="0">
                <a:latin typeface="Times New Roman" panose="02020603050405020304" pitchFamily="18" charset="0"/>
              </a:rPr>
              <a:t>衝</a:t>
            </a:r>
            <a:r>
              <a:rPr lang="zh-TW" altLang="en-US" dirty="0" smtClean="0">
                <a:solidFill>
                  <a:schemeClr val="tx1"/>
                </a:solidFill>
                <a:latin typeface="Times New Roman" panose="02020603050405020304" pitchFamily="18" charset="0"/>
                <a:ea typeface="標楷體" pitchFamily="65" charset="-120"/>
                <a:cs typeface="Times New Roman" panose="02020603050405020304" pitchFamily="18" charset="0"/>
              </a:rPr>
              <a:t>床</a:t>
            </a:r>
            <a:r>
              <a:rPr lang="en-US" altLang="zh-TW" dirty="0">
                <a:solidFill>
                  <a:schemeClr val="tx1"/>
                </a:solidFill>
                <a:latin typeface="Times New Roman" panose="02020603050405020304" pitchFamily="18" charset="0"/>
                <a:ea typeface="標楷體" pitchFamily="65" charset="-120"/>
                <a:cs typeface="Times New Roman" panose="02020603050405020304" pitchFamily="18" charset="0"/>
              </a:rPr>
              <a:t>)</a:t>
            </a:r>
            <a:endParaRPr lang="zh-TW" altLang="en-US" dirty="0">
              <a:solidFill>
                <a:schemeClr val="tx1"/>
              </a:solidFill>
              <a:latin typeface="Times New Roman" panose="02020603050405020304" pitchFamily="18" charset="0"/>
              <a:ea typeface="標楷體" pitchFamily="65" charset="-120"/>
              <a:cs typeface="Times New Roman" panose="02020603050405020304" pitchFamily="18" charset="0"/>
            </a:endParaRPr>
          </a:p>
        </p:txBody>
      </p:sp>
      <p:pic>
        <p:nvPicPr>
          <p:cNvPr id="276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9752" y="1524735"/>
            <a:ext cx="4608512" cy="533326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5856" y="3553986"/>
            <a:ext cx="2016224" cy="1274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投影片編號版面配置區 5"/>
          <p:cNvSpPr>
            <a:spLocks noGrp="1"/>
          </p:cNvSpPr>
          <p:nvPr>
            <p:ph type="sldNum" sz="quarter" idx="12"/>
          </p:nvPr>
        </p:nvSpPr>
        <p:spPr/>
        <p:txBody>
          <a:bodyPr/>
          <a:lstStyle/>
          <a:p>
            <a:fld id="{A36E6B7E-3405-4ABC-8F0A-11CAAA034E4E}" type="slidenum">
              <a:rPr lang="zh-TW" altLang="en-US" smtClean="0"/>
              <a:pPr/>
              <a:t>12</a:t>
            </a:fld>
            <a:endParaRPr lang="zh-TW" altLang="en-US" dirty="0"/>
          </a:p>
        </p:txBody>
      </p:sp>
    </p:spTree>
    <p:extLst>
      <p:ext uri="{BB962C8B-B14F-4D97-AF65-F5344CB8AC3E}">
        <p14:creationId xmlns:p14="http://schemas.microsoft.com/office/powerpoint/2010/main" val="34438894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solidFill>
                  <a:schemeClr val="tx1"/>
                </a:solidFill>
                <a:latin typeface="Times New Roman" panose="02020603050405020304" pitchFamily="18" charset="0"/>
                <a:ea typeface="標楷體" pitchFamily="65" charset="-120"/>
                <a:cs typeface="Times New Roman" panose="02020603050405020304" pitchFamily="18" charset="0"/>
              </a:rPr>
              <a:t>自動化機械</a:t>
            </a:r>
            <a:br>
              <a:rPr lang="zh-TW" altLang="en-US" dirty="0">
                <a:solidFill>
                  <a:schemeClr val="tx1"/>
                </a:solidFill>
                <a:latin typeface="Times New Roman" panose="02020603050405020304" pitchFamily="18" charset="0"/>
                <a:ea typeface="標楷體" pitchFamily="65" charset="-120"/>
                <a:cs typeface="Times New Roman" panose="02020603050405020304" pitchFamily="18" charset="0"/>
              </a:rPr>
            </a:br>
            <a:r>
              <a:rPr lang="en-US" altLang="zh-TW" dirty="0">
                <a:solidFill>
                  <a:schemeClr val="tx1"/>
                </a:solidFill>
                <a:latin typeface="Times New Roman" panose="02020603050405020304" pitchFamily="18" charset="0"/>
                <a:ea typeface="標楷體" pitchFamily="65" charset="-120"/>
                <a:cs typeface="Times New Roman" panose="02020603050405020304" pitchFamily="18" charset="0"/>
              </a:rPr>
              <a:t>(Automatic Machine)</a:t>
            </a:r>
            <a:endParaRPr lang="zh-TW" altLang="en-US" dirty="0">
              <a:solidFill>
                <a:schemeClr val="tx1"/>
              </a:solidFill>
              <a:latin typeface="Times New Roman" panose="02020603050405020304" pitchFamily="18" charset="0"/>
              <a:ea typeface="標楷體" pitchFamily="65" charset="-120"/>
              <a:cs typeface="Times New Roman" panose="02020603050405020304" pitchFamily="18" charset="0"/>
            </a:endParaRPr>
          </a:p>
        </p:txBody>
      </p:sp>
      <p:pic>
        <p:nvPicPr>
          <p:cNvPr id="5" name="Picture 4" descr="image001"/>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619672" y="1916832"/>
            <a:ext cx="6273254" cy="43924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Oval 7"/>
          <p:cNvSpPr>
            <a:spLocks noChangeArrowheads="1"/>
          </p:cNvSpPr>
          <p:nvPr/>
        </p:nvSpPr>
        <p:spPr bwMode="auto">
          <a:xfrm>
            <a:off x="1648999" y="2924944"/>
            <a:ext cx="2418945" cy="2664296"/>
          </a:xfrm>
          <a:prstGeom prst="ellipse">
            <a:avLst/>
          </a:prstGeom>
          <a:solidFill>
            <a:schemeClr val="accent1">
              <a:alpha val="11000"/>
            </a:schemeClr>
          </a:solidFill>
          <a:ln w="5080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pPr>
              <a:defRPr/>
            </a:pPr>
            <a:endParaRPr lang="zh-TW" altLang="en-US" dirty="0">
              <a:ea typeface="標楷體" panose="03000509000000000000" pitchFamily="65" charset="-120"/>
            </a:endParaRPr>
          </a:p>
        </p:txBody>
      </p:sp>
      <p:sp>
        <p:nvSpPr>
          <p:cNvPr id="8" name="投影片編號版面配置區 7"/>
          <p:cNvSpPr>
            <a:spLocks noGrp="1"/>
          </p:cNvSpPr>
          <p:nvPr>
            <p:ph type="sldNum" sz="quarter" idx="12"/>
          </p:nvPr>
        </p:nvSpPr>
        <p:spPr/>
        <p:txBody>
          <a:bodyPr/>
          <a:lstStyle/>
          <a:p>
            <a:fld id="{A36E6B7E-3405-4ABC-8F0A-11CAAA034E4E}" type="slidenum">
              <a:rPr lang="zh-TW" altLang="en-US" smtClean="0"/>
              <a:pPr/>
              <a:t>13</a:t>
            </a:fld>
            <a:endParaRPr lang="zh-TW" altLang="en-US" dirty="0"/>
          </a:p>
        </p:txBody>
      </p:sp>
    </p:spTree>
    <p:extLst>
      <p:ext uri="{BB962C8B-B14F-4D97-AF65-F5344CB8AC3E}">
        <p14:creationId xmlns:p14="http://schemas.microsoft.com/office/powerpoint/2010/main" val="10602351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solidFill>
                  <a:schemeClr val="tx1"/>
                </a:solidFill>
                <a:latin typeface="Times New Roman" panose="02020603050405020304" pitchFamily="18" charset="0"/>
                <a:ea typeface="標楷體" pitchFamily="65" charset="-120"/>
                <a:cs typeface="Times New Roman" panose="02020603050405020304" pitchFamily="18" charset="0"/>
              </a:rPr>
              <a:t>機械防護之優點</a:t>
            </a:r>
          </a:p>
        </p:txBody>
      </p:sp>
      <p:sp>
        <p:nvSpPr>
          <p:cNvPr id="5" name="Rectangle 3"/>
          <p:cNvSpPr>
            <a:spLocks noGrp="1" noChangeArrowheads="1"/>
          </p:cNvSpPr>
          <p:nvPr>
            <p:ph idx="1"/>
          </p:nvPr>
        </p:nvSpPr>
        <p:spPr>
          <a:xfrm>
            <a:off x="457200" y="1700809"/>
            <a:ext cx="8219256" cy="2808312"/>
          </a:xfrm>
        </p:spPr>
        <p:txBody>
          <a:bodyPr/>
          <a:lstStyle/>
          <a:p>
            <a:pPr marL="609600" indent="-609600" eaLnBrk="1" hangingPunct="1">
              <a:buClr>
                <a:schemeClr val="folHlink"/>
              </a:buClr>
              <a:buFontTx/>
              <a:buAutoNum type="arabicPeriod"/>
            </a:pPr>
            <a:endParaRPr lang="en-US" altLang="zh-TW" sz="2800" dirty="0" smtClean="0">
              <a:solidFill>
                <a:schemeClr val="folHlink"/>
              </a:solidFill>
              <a:latin typeface="Times New Roman" panose="02020603050405020304" pitchFamily="18" charset="0"/>
              <a:ea typeface="標楷體" panose="03000509000000000000" pitchFamily="65" charset="-120"/>
              <a:cs typeface="Times New Roman" panose="02020603050405020304" pitchFamily="18" charset="0"/>
            </a:endParaRPr>
          </a:p>
          <a:p>
            <a:pPr marL="609600" indent="-609600" eaLnBrk="1" hangingPunct="1">
              <a:buClr>
                <a:schemeClr val="tx1"/>
              </a:buClr>
              <a:buFontTx/>
              <a:buAutoNum type="arabicPeriod"/>
            </a:pP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掃除工作人員恐懼機械之心理。</a:t>
            </a:r>
          </a:p>
          <a:p>
            <a:pPr marL="609600" indent="-609600" eaLnBrk="1" hangingPunct="1">
              <a:buClr>
                <a:schemeClr val="tx1"/>
              </a:buClr>
              <a:buFontTx/>
              <a:buAutoNum type="arabicPeriod"/>
            </a:pP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根除操作人員人為因素之過失。</a:t>
            </a:r>
            <a:r>
              <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人因設計</a:t>
            </a:r>
            <a:r>
              <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a:t>
            </a:r>
          </a:p>
          <a:p>
            <a:pPr marL="609600" indent="-609600" eaLnBrk="1" hangingPunct="1">
              <a:buClr>
                <a:schemeClr val="tx1"/>
              </a:buClr>
              <a:buFontTx/>
              <a:buAutoNum type="arabicPeriod"/>
            </a:pP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節省因災害所產生之</a:t>
            </a:r>
            <a:r>
              <a:rPr lang="zh-TW" altLang="en-US" sz="28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直接損失</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及</a:t>
            </a:r>
            <a:r>
              <a:rPr lang="zh-TW" altLang="en-US" sz="2800" b="1"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間接損失</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a:t>
            </a:r>
          </a:p>
          <a:p>
            <a:pPr marL="609600" indent="-609600" eaLnBrk="1" hangingPunct="1">
              <a:buClr>
                <a:schemeClr val="tx1"/>
              </a:buClr>
              <a:buFontTx/>
              <a:buAutoNum type="arabicPeriod"/>
            </a:pP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提高工作情緒，提高生產效率與品質。</a:t>
            </a:r>
          </a:p>
        </p:txBody>
      </p:sp>
      <p:sp>
        <p:nvSpPr>
          <p:cNvPr id="7" name="投影片編號版面配置區 6"/>
          <p:cNvSpPr>
            <a:spLocks noGrp="1"/>
          </p:cNvSpPr>
          <p:nvPr>
            <p:ph type="sldNum" sz="quarter" idx="12"/>
          </p:nvPr>
        </p:nvSpPr>
        <p:spPr/>
        <p:txBody>
          <a:bodyPr/>
          <a:lstStyle/>
          <a:p>
            <a:fld id="{A36E6B7E-3405-4ABC-8F0A-11CAAA034E4E}" type="slidenum">
              <a:rPr lang="zh-TW" altLang="en-US" smtClean="0"/>
              <a:pPr/>
              <a:t>14</a:t>
            </a:fld>
            <a:endParaRPr lang="zh-TW" altLang="en-US" dirty="0"/>
          </a:p>
        </p:txBody>
      </p:sp>
    </p:spTree>
    <p:extLst>
      <p:ext uri="{BB962C8B-B14F-4D97-AF65-F5344CB8AC3E}">
        <p14:creationId xmlns:p14="http://schemas.microsoft.com/office/powerpoint/2010/main" val="20103550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solidFill>
                  <a:schemeClr val="tx1"/>
                </a:solidFill>
                <a:latin typeface="Times New Roman" panose="02020603050405020304" pitchFamily="18" charset="0"/>
                <a:ea typeface="標楷體" pitchFamily="65" charset="-120"/>
                <a:cs typeface="Times New Roman" panose="02020603050405020304" pitchFamily="18" charset="0"/>
              </a:rPr>
              <a:t>機械動作</a:t>
            </a:r>
            <a:r>
              <a:rPr lang="en-US" altLang="zh-TW" dirty="0">
                <a:solidFill>
                  <a:schemeClr val="tx1"/>
                </a:solidFill>
                <a:latin typeface="Times New Roman" panose="02020603050405020304" pitchFamily="18" charset="0"/>
                <a:ea typeface="標楷體" pitchFamily="65" charset="-120"/>
                <a:cs typeface="Times New Roman" panose="02020603050405020304" pitchFamily="18" charset="0"/>
              </a:rPr>
              <a:t>-</a:t>
            </a:r>
            <a:r>
              <a:rPr lang="zh-TW" altLang="en-US" dirty="0">
                <a:solidFill>
                  <a:schemeClr val="tx1"/>
                </a:solidFill>
                <a:latin typeface="Times New Roman" panose="02020603050405020304" pitchFamily="18" charset="0"/>
                <a:ea typeface="標楷體" pitchFamily="65" charset="-120"/>
                <a:cs typeface="Times New Roman" panose="02020603050405020304" pitchFamily="18" charset="0"/>
              </a:rPr>
              <a:t>轉動</a:t>
            </a:r>
          </a:p>
        </p:txBody>
      </p:sp>
      <p:pic>
        <p:nvPicPr>
          <p:cNvPr id="2560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2112876"/>
            <a:ext cx="4462659" cy="3267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984" y="1823259"/>
            <a:ext cx="4359275" cy="326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24419" y="1823259"/>
            <a:ext cx="463550" cy="964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AutoShape 24"/>
          <p:cNvSpPr>
            <a:spLocks noChangeArrowheads="1"/>
          </p:cNvSpPr>
          <p:nvPr/>
        </p:nvSpPr>
        <p:spPr bwMode="auto">
          <a:xfrm rot="1551696">
            <a:off x="1381668" y="3129219"/>
            <a:ext cx="670860" cy="38340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solidFill>
              <a:srgbClr val="99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TW" altLang="en-US" dirty="0">
              <a:ea typeface="標楷體" panose="03000509000000000000" pitchFamily="65" charset="-120"/>
            </a:endParaRPr>
          </a:p>
        </p:txBody>
      </p:sp>
      <p:sp>
        <p:nvSpPr>
          <p:cNvPr id="9" name="Text Box 27"/>
          <p:cNvSpPr txBox="1">
            <a:spLocks noChangeArrowheads="1"/>
          </p:cNvSpPr>
          <p:nvPr/>
        </p:nvSpPr>
        <p:spPr bwMode="auto">
          <a:xfrm>
            <a:off x="2102556" y="4905615"/>
            <a:ext cx="800219" cy="461665"/>
          </a:xfrm>
          <a:prstGeom prst="rect">
            <a:avLst/>
          </a:prstGeom>
          <a:solidFill>
            <a:srgbClr val="FFFF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400">
                <a:solidFill>
                  <a:schemeClr val="tx2"/>
                </a:solidFill>
                <a:latin typeface="Arial" charset="0"/>
                <a:ea typeface="新細明體" charset="-120"/>
              </a:defRPr>
            </a:lvl1pPr>
            <a:lvl2pPr marL="742950" indent="-285750" eaLnBrk="0" hangingPunct="0">
              <a:defRPr kumimoji="1" sz="2400">
                <a:solidFill>
                  <a:schemeClr val="tx2"/>
                </a:solidFill>
                <a:latin typeface="Arial" charset="0"/>
                <a:ea typeface="新細明體" charset="-120"/>
              </a:defRPr>
            </a:lvl2pPr>
            <a:lvl3pPr marL="1143000" indent="-228600" eaLnBrk="0" hangingPunct="0">
              <a:defRPr kumimoji="1" sz="2400">
                <a:solidFill>
                  <a:schemeClr val="tx2"/>
                </a:solidFill>
                <a:latin typeface="Arial" charset="0"/>
                <a:ea typeface="新細明體" charset="-120"/>
              </a:defRPr>
            </a:lvl3pPr>
            <a:lvl4pPr marL="1600200" indent="-228600" eaLnBrk="0" hangingPunct="0">
              <a:defRPr kumimoji="1" sz="2400">
                <a:solidFill>
                  <a:schemeClr val="tx2"/>
                </a:solidFill>
                <a:latin typeface="Arial" charset="0"/>
                <a:ea typeface="新細明體" charset="-120"/>
              </a:defRPr>
            </a:lvl4pPr>
            <a:lvl5pPr marL="2057400" indent="-228600" eaLnBrk="0" hangingPunct="0">
              <a:defRPr kumimoji="1" sz="2400">
                <a:solidFill>
                  <a:schemeClr val="tx2"/>
                </a:solidFill>
                <a:latin typeface="Arial" charset="0"/>
                <a:ea typeface="新細明體" charset="-120"/>
              </a:defRPr>
            </a:lvl5pPr>
            <a:lvl6pPr marL="2514600" indent="-228600" algn="ctr" eaLnBrk="0" fontAlgn="base" hangingPunct="0">
              <a:spcBef>
                <a:spcPct val="0"/>
              </a:spcBef>
              <a:spcAft>
                <a:spcPct val="0"/>
              </a:spcAft>
              <a:defRPr kumimoji="1" sz="2400">
                <a:solidFill>
                  <a:schemeClr val="tx2"/>
                </a:solidFill>
                <a:latin typeface="Arial" charset="0"/>
                <a:ea typeface="新細明體" charset="-120"/>
              </a:defRPr>
            </a:lvl6pPr>
            <a:lvl7pPr marL="2971800" indent="-228600" algn="ctr" eaLnBrk="0" fontAlgn="base" hangingPunct="0">
              <a:spcBef>
                <a:spcPct val="0"/>
              </a:spcBef>
              <a:spcAft>
                <a:spcPct val="0"/>
              </a:spcAft>
              <a:defRPr kumimoji="1" sz="2400">
                <a:solidFill>
                  <a:schemeClr val="tx2"/>
                </a:solidFill>
                <a:latin typeface="Arial" charset="0"/>
                <a:ea typeface="新細明體" charset="-120"/>
              </a:defRPr>
            </a:lvl7pPr>
            <a:lvl8pPr marL="3429000" indent="-228600" algn="ctr" eaLnBrk="0" fontAlgn="base" hangingPunct="0">
              <a:spcBef>
                <a:spcPct val="0"/>
              </a:spcBef>
              <a:spcAft>
                <a:spcPct val="0"/>
              </a:spcAft>
              <a:defRPr kumimoji="1" sz="2400">
                <a:solidFill>
                  <a:schemeClr val="tx2"/>
                </a:solidFill>
                <a:latin typeface="Arial" charset="0"/>
                <a:ea typeface="新細明體" charset="-120"/>
              </a:defRPr>
            </a:lvl8pPr>
            <a:lvl9pPr marL="3886200" indent="-228600" algn="ctr" eaLnBrk="0" fontAlgn="base" hangingPunct="0">
              <a:spcBef>
                <a:spcPct val="0"/>
              </a:spcBef>
              <a:spcAft>
                <a:spcPct val="0"/>
              </a:spcAft>
              <a:defRPr kumimoji="1" sz="2400">
                <a:solidFill>
                  <a:schemeClr val="tx2"/>
                </a:solidFill>
                <a:latin typeface="Arial" charset="0"/>
                <a:ea typeface="新細明體" charset="-120"/>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1" lang="zh-TW" altLang="en-US" b="1" i="0" u="none" strike="noStrike" kern="0" cap="none" spc="0" normalizeH="0" baseline="0" noProof="0" dirty="0" smtClean="0">
                <a:ln>
                  <a:noFill/>
                </a:ln>
                <a:solidFill>
                  <a:srgbClr val="FA1706"/>
                </a:solidFill>
                <a:effectLst/>
                <a:uLnTx/>
                <a:uFillTx/>
                <a:latin typeface="Verdana" pitchFamily="34" charset="0"/>
                <a:ea typeface="標楷體" panose="03000509000000000000" pitchFamily="65" charset="-120"/>
                <a:cs typeface="Verdana" pitchFamily="34" charset="0"/>
              </a:rPr>
              <a:t>轉動</a:t>
            </a:r>
          </a:p>
        </p:txBody>
      </p:sp>
      <p:pic>
        <p:nvPicPr>
          <p:cNvPr id="2560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2160" y="4905615"/>
            <a:ext cx="1712259" cy="595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投影片編號版面配置區 5"/>
          <p:cNvSpPr>
            <a:spLocks noGrp="1"/>
          </p:cNvSpPr>
          <p:nvPr>
            <p:ph type="sldNum" sz="quarter" idx="12"/>
          </p:nvPr>
        </p:nvSpPr>
        <p:spPr/>
        <p:txBody>
          <a:bodyPr/>
          <a:lstStyle/>
          <a:p>
            <a:fld id="{A36E6B7E-3405-4ABC-8F0A-11CAAA034E4E}" type="slidenum">
              <a:rPr lang="zh-TW" altLang="en-US" smtClean="0"/>
              <a:pPr/>
              <a:t>15</a:t>
            </a:fld>
            <a:endParaRPr lang="zh-TW" altLang="en-US" dirty="0"/>
          </a:p>
        </p:txBody>
      </p:sp>
    </p:spTree>
    <p:extLst>
      <p:ext uri="{BB962C8B-B14F-4D97-AF65-F5344CB8AC3E}">
        <p14:creationId xmlns:p14="http://schemas.microsoft.com/office/powerpoint/2010/main" val="35396366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7" descr="1-1"/>
          <p:cNvPicPr>
            <a:picLocks noGrp="1" noChangeAspect="1" noChangeArrowheads="1" noCrop="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0" y="1410710"/>
            <a:ext cx="4824536" cy="361840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6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6367" y="1246625"/>
            <a:ext cx="3633787" cy="3468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3282" y="2053037"/>
            <a:ext cx="554037" cy="106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3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35592" y="1931631"/>
            <a:ext cx="573087" cy="104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文字方塊 1"/>
          <p:cNvSpPr txBox="1"/>
          <p:nvPr/>
        </p:nvSpPr>
        <p:spPr>
          <a:xfrm>
            <a:off x="2222135" y="5053694"/>
            <a:ext cx="1107996" cy="461665"/>
          </a:xfrm>
          <a:prstGeom prst="rect">
            <a:avLst/>
          </a:prstGeom>
          <a:solidFill>
            <a:srgbClr val="FFFF00"/>
          </a:solidFill>
        </p:spPr>
        <p:txBody>
          <a:bodyPr wrap="none" rtlCol="0">
            <a:spAutoFit/>
          </a:bodyPr>
          <a:lstStyle/>
          <a:p>
            <a:r>
              <a:rPr lang="zh-TW" altLang="en-US" sz="2400" b="1" dirty="0" smtClean="0">
                <a:solidFill>
                  <a:srgbClr val="FF0000"/>
                </a:solidFill>
                <a:ea typeface="標楷體" panose="03000509000000000000" pitchFamily="65" charset="-120"/>
              </a:rPr>
              <a:t>雙滾筒</a:t>
            </a:r>
            <a:endParaRPr lang="zh-TW" altLang="en-US" sz="2400" b="1" dirty="0">
              <a:solidFill>
                <a:srgbClr val="FF0000"/>
              </a:solidFill>
              <a:ea typeface="標楷體" panose="03000509000000000000" pitchFamily="65" charset="-120"/>
            </a:endParaRPr>
          </a:p>
        </p:txBody>
      </p:sp>
      <p:sp>
        <p:nvSpPr>
          <p:cNvPr id="10" name="文字方塊 9"/>
          <p:cNvSpPr txBox="1"/>
          <p:nvPr/>
        </p:nvSpPr>
        <p:spPr>
          <a:xfrm>
            <a:off x="6196653" y="5053694"/>
            <a:ext cx="1107996" cy="461665"/>
          </a:xfrm>
          <a:prstGeom prst="rect">
            <a:avLst/>
          </a:prstGeom>
          <a:solidFill>
            <a:srgbClr val="FFFF00"/>
          </a:solidFill>
        </p:spPr>
        <p:txBody>
          <a:bodyPr wrap="none" rtlCol="0">
            <a:spAutoFit/>
          </a:bodyPr>
          <a:lstStyle/>
          <a:p>
            <a:r>
              <a:rPr lang="zh-TW" altLang="en-US" sz="2400" b="1" dirty="0">
                <a:solidFill>
                  <a:srgbClr val="FF0000"/>
                </a:solidFill>
                <a:ea typeface="標楷體" panose="03000509000000000000" pitchFamily="65" charset="-120"/>
              </a:rPr>
              <a:t>研磨輪</a:t>
            </a:r>
          </a:p>
        </p:txBody>
      </p:sp>
      <p:sp>
        <p:nvSpPr>
          <p:cNvPr id="9" name="標題 1"/>
          <p:cNvSpPr>
            <a:spLocks noGrp="1"/>
          </p:cNvSpPr>
          <p:nvPr>
            <p:ph type="title"/>
          </p:nvPr>
        </p:nvSpPr>
        <p:spPr>
          <a:xfrm>
            <a:off x="457200" y="274638"/>
            <a:ext cx="8229600" cy="1143000"/>
          </a:xfrm>
        </p:spPr>
        <p:txBody>
          <a:bodyPr/>
          <a:lstStyle/>
          <a:p>
            <a:r>
              <a:rPr lang="zh-TW" altLang="en-US" dirty="0">
                <a:solidFill>
                  <a:schemeClr val="tx1"/>
                </a:solidFill>
                <a:latin typeface="Times New Roman" panose="02020603050405020304" pitchFamily="18" charset="0"/>
                <a:ea typeface="標楷體" pitchFamily="65" charset="-120"/>
                <a:cs typeface="Times New Roman" panose="02020603050405020304" pitchFamily="18" charset="0"/>
              </a:rPr>
              <a:t>機械動作</a:t>
            </a:r>
            <a:r>
              <a:rPr lang="en-US" altLang="zh-TW" dirty="0" smtClean="0">
                <a:solidFill>
                  <a:schemeClr val="tx1"/>
                </a:solidFill>
                <a:latin typeface="Times New Roman" panose="02020603050405020304" pitchFamily="18" charset="0"/>
                <a:ea typeface="標楷體" pitchFamily="65" charset="-120"/>
                <a:cs typeface="Times New Roman" panose="02020603050405020304" pitchFamily="18" charset="0"/>
              </a:rPr>
              <a:t>-</a:t>
            </a:r>
            <a:r>
              <a:rPr lang="zh-TW" altLang="en-US" dirty="0" smtClean="0">
                <a:solidFill>
                  <a:srgbClr val="FF0000"/>
                </a:solidFill>
                <a:latin typeface="Times New Roman" panose="02020603050405020304" pitchFamily="18" charset="0"/>
                <a:ea typeface="標楷體" pitchFamily="65" charset="-120"/>
                <a:cs typeface="Times New Roman" panose="02020603050405020304" pitchFamily="18" charset="0"/>
              </a:rPr>
              <a:t>捲入危害</a:t>
            </a:r>
            <a:endParaRPr lang="zh-TW" altLang="en-US" dirty="0">
              <a:solidFill>
                <a:srgbClr val="FF0000"/>
              </a:solidFill>
              <a:latin typeface="Times New Roman" panose="02020603050405020304" pitchFamily="18" charset="0"/>
              <a:ea typeface="標楷體" pitchFamily="65" charset="-120"/>
              <a:cs typeface="Times New Roman" panose="02020603050405020304" pitchFamily="18" charset="0"/>
            </a:endParaRPr>
          </a:p>
        </p:txBody>
      </p:sp>
      <p:sp>
        <p:nvSpPr>
          <p:cNvPr id="7" name="投影片編號版面配置區 6"/>
          <p:cNvSpPr>
            <a:spLocks noGrp="1"/>
          </p:cNvSpPr>
          <p:nvPr>
            <p:ph type="sldNum" sz="quarter" idx="12"/>
          </p:nvPr>
        </p:nvSpPr>
        <p:spPr/>
        <p:txBody>
          <a:bodyPr/>
          <a:lstStyle/>
          <a:p>
            <a:fld id="{A36E6B7E-3405-4ABC-8F0A-11CAAA034E4E}" type="slidenum">
              <a:rPr lang="zh-TW" altLang="en-US" smtClean="0"/>
              <a:pPr/>
              <a:t>16</a:t>
            </a:fld>
            <a:endParaRPr lang="zh-TW" altLang="en-US" dirty="0"/>
          </a:p>
        </p:txBody>
      </p:sp>
    </p:spTree>
    <p:extLst>
      <p:ext uri="{BB962C8B-B14F-4D97-AF65-F5344CB8AC3E}">
        <p14:creationId xmlns:p14="http://schemas.microsoft.com/office/powerpoint/2010/main" val="32959397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4355976" y="4716568"/>
            <a:ext cx="4464496" cy="1200971"/>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p>
            <a:pPr>
              <a:defRPr/>
            </a:pPr>
            <a:r>
              <a:rPr lang="zh-TW" altLang="en-US" sz="2400" dirty="0">
                <a:effectLst>
                  <a:outerShdw blurRad="38100" dist="38100" dir="2700000" algn="tl">
                    <a:srgbClr val="000000"/>
                  </a:outerShdw>
                </a:effectLst>
                <a:latin typeface="標楷體" panose="03000509000000000000" pitchFamily="65" charset="-120"/>
                <a:ea typeface="標楷體" panose="03000509000000000000" pitchFamily="65" charset="-120"/>
              </a:rPr>
              <a:t>車床</a:t>
            </a:r>
          </a:p>
          <a:p>
            <a:pPr algn="l">
              <a:defRPr/>
            </a:pPr>
            <a:r>
              <a:rPr lang="zh-TW" altLang="en-US" sz="2400" dirty="0">
                <a:solidFill>
                  <a:srgbClr val="FF6600"/>
                </a:solidFill>
                <a:effectLst>
                  <a:outerShdw blurRad="38100" dist="38100" dir="2700000" algn="tl">
                    <a:srgbClr val="000000"/>
                  </a:outerShdw>
                </a:effectLst>
                <a:latin typeface="標楷體" panose="03000509000000000000" pitchFamily="65" charset="-120"/>
                <a:ea typeface="標楷體" panose="03000509000000000000" pitchFamily="65" charset="-120"/>
              </a:rPr>
              <a:t>機械工廠中最常見</a:t>
            </a:r>
            <a:r>
              <a:rPr lang="en-US" altLang="zh-TW" sz="2400" dirty="0" smtClean="0">
                <a:solidFill>
                  <a:srgbClr val="FF6600"/>
                </a:solidFill>
                <a:effectLst>
                  <a:outerShdw blurRad="38100" dist="38100" dir="2700000" algn="tl">
                    <a:srgbClr val="000000"/>
                  </a:outerShdw>
                </a:effectLst>
                <a:latin typeface="標楷體" panose="03000509000000000000" pitchFamily="65" charset="-120"/>
                <a:ea typeface="標楷體" panose="03000509000000000000" pitchFamily="65" charset="-120"/>
              </a:rPr>
              <a:t>:</a:t>
            </a:r>
            <a:r>
              <a:rPr lang="zh-TW" altLang="en-US" sz="2400" dirty="0" smtClean="0">
                <a:solidFill>
                  <a:srgbClr val="FF6600"/>
                </a:solidFill>
                <a:effectLst>
                  <a:outerShdw blurRad="38100" dist="38100" dir="2700000" algn="tl">
                    <a:srgbClr val="000000"/>
                  </a:outerShdw>
                </a:effectLst>
                <a:latin typeface="標楷體" panose="03000509000000000000" pitchFamily="65" charset="-120"/>
                <a:ea typeface="標楷體" panose="03000509000000000000" pitchFamily="65" charset="-120"/>
              </a:rPr>
              <a:t> </a:t>
            </a:r>
            <a:endParaRPr lang="en-US" altLang="zh-TW" sz="2400" dirty="0" smtClean="0">
              <a:solidFill>
                <a:srgbClr val="FF6600"/>
              </a:solidFill>
              <a:effectLst>
                <a:outerShdw blurRad="38100" dist="38100" dir="2700000" algn="tl">
                  <a:srgbClr val="000000"/>
                </a:outerShdw>
              </a:effectLst>
              <a:latin typeface="標楷體" panose="03000509000000000000" pitchFamily="65" charset="-120"/>
              <a:ea typeface="標楷體" panose="03000509000000000000" pitchFamily="65" charset="-120"/>
            </a:endParaRPr>
          </a:p>
          <a:p>
            <a:pPr algn="l">
              <a:defRPr/>
            </a:pPr>
            <a:r>
              <a:rPr lang="zh-TW" altLang="en-US" sz="2400" dirty="0" smtClean="0">
                <a:solidFill>
                  <a:srgbClr val="FF6600"/>
                </a:solidFill>
                <a:effectLst>
                  <a:outerShdw blurRad="38100" dist="38100" dir="2700000" algn="tl">
                    <a:srgbClr val="000000"/>
                  </a:outerShdw>
                </a:effectLst>
                <a:latin typeface="標楷體" panose="03000509000000000000" pitchFamily="65" charset="-120"/>
                <a:ea typeface="標楷體" panose="03000509000000000000" pitchFamily="65" charset="-120"/>
              </a:rPr>
              <a:t>外</a:t>
            </a:r>
            <a:r>
              <a:rPr lang="zh-TW" altLang="en-US" sz="2400" dirty="0">
                <a:solidFill>
                  <a:srgbClr val="FF6600"/>
                </a:solidFill>
                <a:effectLst>
                  <a:outerShdw blurRad="38100" dist="38100" dir="2700000" algn="tl">
                    <a:srgbClr val="000000"/>
                  </a:outerShdw>
                </a:effectLst>
                <a:latin typeface="標楷體" panose="03000509000000000000" pitchFamily="65" charset="-120"/>
                <a:ea typeface="標楷體" panose="03000509000000000000" pitchFamily="65" charset="-120"/>
              </a:rPr>
              <a:t>徑</a:t>
            </a:r>
            <a:r>
              <a:rPr lang="en-US" altLang="zh-TW" sz="2400" dirty="0">
                <a:solidFill>
                  <a:srgbClr val="FF6600"/>
                </a:solidFill>
                <a:effectLst>
                  <a:outerShdw blurRad="38100" dist="38100" dir="2700000" algn="tl">
                    <a:srgbClr val="000000"/>
                  </a:outerShdw>
                </a:effectLst>
                <a:latin typeface="標楷體" panose="03000509000000000000" pitchFamily="65" charset="-120"/>
                <a:ea typeface="標楷體" panose="03000509000000000000" pitchFamily="65" charset="-120"/>
              </a:rPr>
              <a:t>,</a:t>
            </a:r>
            <a:r>
              <a:rPr lang="zh-TW" altLang="en-US" sz="2400" dirty="0">
                <a:solidFill>
                  <a:srgbClr val="FF6600"/>
                </a:solidFill>
                <a:effectLst>
                  <a:outerShdw blurRad="38100" dist="38100" dir="2700000" algn="tl">
                    <a:srgbClr val="000000"/>
                  </a:outerShdw>
                </a:effectLst>
                <a:latin typeface="標楷體" panose="03000509000000000000" pitchFamily="65" charset="-120"/>
                <a:ea typeface="標楷體" panose="03000509000000000000" pitchFamily="65" charset="-120"/>
              </a:rPr>
              <a:t>圓孔</a:t>
            </a:r>
            <a:r>
              <a:rPr lang="en-US" altLang="zh-TW" sz="2400" dirty="0">
                <a:solidFill>
                  <a:srgbClr val="FF6600"/>
                </a:solidFill>
                <a:effectLst>
                  <a:outerShdw blurRad="38100" dist="38100" dir="2700000" algn="tl">
                    <a:srgbClr val="000000"/>
                  </a:outerShdw>
                </a:effectLst>
                <a:latin typeface="標楷體" panose="03000509000000000000" pitchFamily="65" charset="-120"/>
                <a:ea typeface="標楷體" panose="03000509000000000000" pitchFamily="65" charset="-120"/>
              </a:rPr>
              <a:t>,</a:t>
            </a:r>
            <a:r>
              <a:rPr lang="zh-TW" altLang="en-US" sz="2400" dirty="0">
                <a:solidFill>
                  <a:srgbClr val="FF6600"/>
                </a:solidFill>
                <a:effectLst>
                  <a:outerShdw blurRad="38100" dist="38100" dir="2700000" algn="tl">
                    <a:srgbClr val="000000"/>
                  </a:outerShdw>
                </a:effectLst>
                <a:latin typeface="標楷體" panose="03000509000000000000" pitchFamily="65" charset="-120"/>
                <a:ea typeface="標楷體" panose="03000509000000000000" pitchFamily="65" charset="-120"/>
              </a:rPr>
              <a:t>階級桿</a:t>
            </a:r>
            <a:r>
              <a:rPr lang="en-US" altLang="zh-TW" sz="2400" dirty="0">
                <a:solidFill>
                  <a:srgbClr val="FF6600"/>
                </a:solidFill>
                <a:effectLst>
                  <a:outerShdw blurRad="38100" dist="38100" dir="2700000" algn="tl">
                    <a:srgbClr val="000000"/>
                  </a:outerShdw>
                </a:effectLst>
                <a:latin typeface="標楷體" panose="03000509000000000000" pitchFamily="65" charset="-120"/>
                <a:ea typeface="標楷體" panose="03000509000000000000" pitchFamily="65" charset="-120"/>
              </a:rPr>
              <a:t>,</a:t>
            </a:r>
            <a:r>
              <a:rPr lang="zh-TW" altLang="en-US" sz="2400" dirty="0">
                <a:solidFill>
                  <a:srgbClr val="FF6600"/>
                </a:solidFill>
                <a:effectLst>
                  <a:outerShdw blurRad="38100" dist="38100" dir="2700000" algn="tl">
                    <a:srgbClr val="000000"/>
                  </a:outerShdw>
                </a:effectLst>
                <a:latin typeface="標楷體" panose="03000509000000000000" pitchFamily="65" charset="-120"/>
                <a:ea typeface="標楷體" panose="03000509000000000000" pitchFamily="65" charset="-120"/>
              </a:rPr>
              <a:t>壓花</a:t>
            </a:r>
            <a:r>
              <a:rPr lang="en-US" altLang="zh-TW" sz="2400" dirty="0">
                <a:solidFill>
                  <a:srgbClr val="FF6600"/>
                </a:solidFill>
                <a:effectLst>
                  <a:outerShdw blurRad="38100" dist="38100" dir="2700000" algn="tl">
                    <a:srgbClr val="000000"/>
                  </a:outerShdw>
                </a:effectLst>
                <a:latin typeface="標楷體" panose="03000509000000000000" pitchFamily="65" charset="-120"/>
                <a:ea typeface="標楷體" panose="03000509000000000000" pitchFamily="65" charset="-120"/>
              </a:rPr>
              <a:t>,</a:t>
            </a:r>
            <a:r>
              <a:rPr lang="zh-TW" altLang="en-US" sz="2400" dirty="0">
                <a:solidFill>
                  <a:srgbClr val="FF6600"/>
                </a:solidFill>
                <a:effectLst>
                  <a:outerShdw blurRad="38100" dist="38100" dir="2700000" algn="tl">
                    <a:srgbClr val="000000"/>
                  </a:outerShdw>
                </a:effectLst>
                <a:latin typeface="標楷體" panose="03000509000000000000" pitchFamily="65" charset="-120"/>
                <a:ea typeface="標楷體" panose="03000509000000000000" pitchFamily="65" charset="-120"/>
              </a:rPr>
              <a:t>螺紋</a:t>
            </a:r>
            <a:r>
              <a:rPr lang="en-US" altLang="zh-TW" sz="2400" dirty="0">
                <a:solidFill>
                  <a:srgbClr val="FF6600"/>
                </a:solidFill>
                <a:effectLst>
                  <a:outerShdw blurRad="38100" dist="38100" dir="2700000" algn="tl">
                    <a:srgbClr val="000000"/>
                  </a:outerShdw>
                </a:effectLst>
                <a:latin typeface="標楷體" panose="03000509000000000000" pitchFamily="65" charset="-120"/>
                <a:ea typeface="標楷體" panose="03000509000000000000" pitchFamily="65" charset="-120"/>
              </a:rPr>
              <a:t>…</a:t>
            </a:r>
          </a:p>
        </p:txBody>
      </p:sp>
      <p:pic>
        <p:nvPicPr>
          <p:cNvPr id="7" name="Picture 4" descr="車床_2"/>
          <p:cNvPicPr>
            <a:picLocks noChangeAspect="1" noChangeArrowheads="1"/>
          </p:cNvPicPr>
          <p:nvPr/>
        </p:nvPicPr>
        <p:blipFill>
          <a:blip r:embed="rId2" cstate="print">
            <a:lum bright="12000"/>
            <a:extLst>
              <a:ext uri="{28A0092B-C50C-407E-A947-70E740481C1C}">
                <a14:useLocalDpi xmlns:a14="http://schemas.microsoft.com/office/drawing/2010/main" val="0"/>
              </a:ext>
            </a:extLst>
          </a:blip>
          <a:srcRect l="2994" t="-11203" r="13426" b="15820"/>
          <a:stretch>
            <a:fillRect/>
          </a:stretch>
        </p:blipFill>
        <p:spPr bwMode="auto">
          <a:xfrm>
            <a:off x="179512" y="3296663"/>
            <a:ext cx="4032250"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8" descr="車床"/>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1654" y="1484784"/>
            <a:ext cx="5427307" cy="3231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標題 1"/>
          <p:cNvSpPr>
            <a:spLocks noGrp="1"/>
          </p:cNvSpPr>
          <p:nvPr>
            <p:ph type="title"/>
          </p:nvPr>
        </p:nvSpPr>
        <p:spPr>
          <a:xfrm>
            <a:off x="457200" y="274638"/>
            <a:ext cx="8229600" cy="1143000"/>
          </a:xfrm>
        </p:spPr>
        <p:txBody>
          <a:bodyPr/>
          <a:lstStyle/>
          <a:p>
            <a:r>
              <a:rPr lang="zh-TW" altLang="en-US" dirty="0">
                <a:solidFill>
                  <a:schemeClr val="tx1"/>
                </a:solidFill>
                <a:latin typeface="Times New Roman" panose="02020603050405020304" pitchFamily="18" charset="0"/>
                <a:ea typeface="標楷體" pitchFamily="65" charset="-120"/>
                <a:cs typeface="Times New Roman" panose="02020603050405020304" pitchFamily="18" charset="0"/>
              </a:rPr>
              <a:t>機械動作</a:t>
            </a:r>
            <a:r>
              <a:rPr lang="en-US" altLang="zh-TW" dirty="0">
                <a:solidFill>
                  <a:schemeClr val="tx1"/>
                </a:solidFill>
                <a:latin typeface="Times New Roman" panose="02020603050405020304" pitchFamily="18" charset="0"/>
                <a:ea typeface="標楷體" pitchFamily="65" charset="-120"/>
                <a:cs typeface="Times New Roman" panose="02020603050405020304" pitchFamily="18" charset="0"/>
              </a:rPr>
              <a:t>-</a:t>
            </a:r>
            <a:r>
              <a:rPr lang="zh-TW" altLang="en-US" dirty="0">
                <a:solidFill>
                  <a:schemeClr val="tx1"/>
                </a:solidFill>
                <a:latin typeface="Times New Roman" panose="02020603050405020304" pitchFamily="18" charset="0"/>
                <a:ea typeface="標楷體" pitchFamily="65" charset="-120"/>
                <a:cs typeface="Times New Roman" panose="02020603050405020304" pitchFamily="18" charset="0"/>
              </a:rPr>
              <a:t>轉動</a:t>
            </a:r>
          </a:p>
        </p:txBody>
      </p:sp>
      <p:sp>
        <p:nvSpPr>
          <p:cNvPr id="6" name="投影片編號版面配置區 5"/>
          <p:cNvSpPr>
            <a:spLocks noGrp="1"/>
          </p:cNvSpPr>
          <p:nvPr>
            <p:ph type="sldNum" sz="quarter" idx="12"/>
          </p:nvPr>
        </p:nvSpPr>
        <p:spPr/>
        <p:txBody>
          <a:bodyPr/>
          <a:lstStyle/>
          <a:p>
            <a:fld id="{A36E6B7E-3405-4ABC-8F0A-11CAAA034E4E}" type="slidenum">
              <a:rPr lang="zh-TW" altLang="en-US" smtClean="0"/>
              <a:pPr/>
              <a:t>17</a:t>
            </a:fld>
            <a:endParaRPr lang="zh-TW" altLang="en-US" dirty="0"/>
          </a:p>
        </p:txBody>
      </p:sp>
    </p:spTree>
    <p:extLst>
      <p:ext uri="{BB962C8B-B14F-4D97-AF65-F5344CB8AC3E}">
        <p14:creationId xmlns:p14="http://schemas.microsoft.com/office/powerpoint/2010/main" val="31872709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42097" y="1124744"/>
            <a:ext cx="4529721" cy="3749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3429000"/>
            <a:ext cx="1358900" cy="877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584" y="5109607"/>
            <a:ext cx="2652440" cy="678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48334" y="1196752"/>
            <a:ext cx="4816475" cy="3614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52120" y="2910667"/>
            <a:ext cx="450850" cy="124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5"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99308" y="5126030"/>
            <a:ext cx="1914525"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標題 1"/>
          <p:cNvSpPr>
            <a:spLocks noGrp="1"/>
          </p:cNvSpPr>
          <p:nvPr>
            <p:ph type="title"/>
          </p:nvPr>
        </p:nvSpPr>
        <p:spPr>
          <a:xfrm>
            <a:off x="457200" y="274638"/>
            <a:ext cx="8229600" cy="1143000"/>
          </a:xfrm>
        </p:spPr>
        <p:txBody>
          <a:bodyPr/>
          <a:lstStyle/>
          <a:p>
            <a:r>
              <a:rPr lang="zh-TW" altLang="en-US" dirty="0">
                <a:solidFill>
                  <a:schemeClr val="tx1"/>
                </a:solidFill>
                <a:latin typeface="Times New Roman" panose="02020603050405020304" pitchFamily="18" charset="0"/>
                <a:ea typeface="標楷體" pitchFamily="65" charset="-120"/>
                <a:cs typeface="Times New Roman" panose="02020603050405020304" pitchFamily="18" charset="0"/>
              </a:rPr>
              <a:t>機械動作</a:t>
            </a:r>
            <a:r>
              <a:rPr lang="en-US" altLang="zh-TW" dirty="0" smtClean="0">
                <a:solidFill>
                  <a:schemeClr val="tx1"/>
                </a:solidFill>
                <a:latin typeface="Times New Roman" panose="02020603050405020304" pitchFamily="18" charset="0"/>
                <a:ea typeface="標楷體" pitchFamily="65" charset="-120"/>
                <a:cs typeface="Times New Roman" panose="02020603050405020304" pitchFamily="18" charset="0"/>
              </a:rPr>
              <a:t>-</a:t>
            </a:r>
            <a:r>
              <a:rPr lang="zh-TW" altLang="en-US" dirty="0" smtClean="0">
                <a:solidFill>
                  <a:srgbClr val="FF0000"/>
                </a:solidFill>
                <a:latin typeface="Times New Roman" panose="02020603050405020304" pitchFamily="18" charset="0"/>
                <a:ea typeface="標楷體" pitchFamily="65" charset="-120"/>
                <a:cs typeface="Times New Roman" panose="02020603050405020304" pitchFamily="18" charset="0"/>
              </a:rPr>
              <a:t>捲入危害</a:t>
            </a:r>
            <a:endParaRPr lang="zh-TW" altLang="en-US" dirty="0">
              <a:solidFill>
                <a:srgbClr val="FF0000"/>
              </a:solidFill>
              <a:latin typeface="Times New Roman" panose="02020603050405020304" pitchFamily="18" charset="0"/>
              <a:ea typeface="標楷體" pitchFamily="65" charset="-120"/>
              <a:cs typeface="Times New Roman" panose="02020603050405020304" pitchFamily="18" charset="0"/>
            </a:endParaRPr>
          </a:p>
        </p:txBody>
      </p:sp>
      <p:sp>
        <p:nvSpPr>
          <p:cNvPr id="5" name="投影片編號版面配置區 4"/>
          <p:cNvSpPr>
            <a:spLocks noGrp="1"/>
          </p:cNvSpPr>
          <p:nvPr>
            <p:ph type="sldNum" sz="quarter" idx="12"/>
          </p:nvPr>
        </p:nvSpPr>
        <p:spPr/>
        <p:txBody>
          <a:bodyPr/>
          <a:lstStyle/>
          <a:p>
            <a:fld id="{A36E6B7E-3405-4ABC-8F0A-11CAAA034E4E}" type="slidenum">
              <a:rPr lang="zh-TW" altLang="en-US" smtClean="0"/>
              <a:pPr/>
              <a:t>18</a:t>
            </a:fld>
            <a:endParaRPr lang="zh-TW" altLang="en-US" dirty="0"/>
          </a:p>
        </p:txBody>
      </p:sp>
    </p:spTree>
    <p:extLst>
      <p:ext uri="{BB962C8B-B14F-4D97-AF65-F5344CB8AC3E}">
        <p14:creationId xmlns:p14="http://schemas.microsoft.com/office/powerpoint/2010/main" val="19843638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39072" y="1786851"/>
            <a:ext cx="4298303" cy="3221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4"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065196" y="1197960"/>
            <a:ext cx="3566469" cy="4249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91167" y="5373216"/>
            <a:ext cx="1914525"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30962" y="5301208"/>
            <a:ext cx="1914525"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8"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478410">
            <a:off x="5805537" y="3999226"/>
            <a:ext cx="450850" cy="124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9"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033624">
            <a:off x="1326940" y="4586696"/>
            <a:ext cx="1365250" cy="877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標題 1"/>
          <p:cNvSpPr>
            <a:spLocks noGrp="1"/>
          </p:cNvSpPr>
          <p:nvPr>
            <p:ph type="title"/>
          </p:nvPr>
        </p:nvSpPr>
        <p:spPr>
          <a:xfrm>
            <a:off x="457200" y="274638"/>
            <a:ext cx="8229600" cy="1143000"/>
          </a:xfrm>
        </p:spPr>
        <p:txBody>
          <a:bodyPr/>
          <a:lstStyle/>
          <a:p>
            <a:r>
              <a:rPr lang="zh-TW" altLang="en-US" dirty="0">
                <a:solidFill>
                  <a:schemeClr val="tx1"/>
                </a:solidFill>
                <a:latin typeface="Times New Roman" panose="02020603050405020304" pitchFamily="18" charset="0"/>
                <a:ea typeface="標楷體" pitchFamily="65" charset="-120"/>
                <a:cs typeface="Times New Roman" panose="02020603050405020304" pitchFamily="18" charset="0"/>
              </a:rPr>
              <a:t>機械動作</a:t>
            </a:r>
            <a:r>
              <a:rPr lang="en-US" altLang="zh-TW" dirty="0" smtClean="0">
                <a:solidFill>
                  <a:schemeClr val="tx1"/>
                </a:solidFill>
                <a:latin typeface="Times New Roman" panose="02020603050405020304" pitchFamily="18" charset="0"/>
                <a:ea typeface="標楷體" pitchFamily="65" charset="-120"/>
                <a:cs typeface="Times New Roman" panose="02020603050405020304" pitchFamily="18" charset="0"/>
              </a:rPr>
              <a:t>-</a:t>
            </a:r>
            <a:r>
              <a:rPr lang="zh-TW" altLang="en-US" dirty="0" smtClean="0">
                <a:solidFill>
                  <a:srgbClr val="FF0000"/>
                </a:solidFill>
                <a:latin typeface="Times New Roman" panose="02020603050405020304" pitchFamily="18" charset="0"/>
                <a:ea typeface="標楷體" pitchFamily="65" charset="-120"/>
                <a:cs typeface="Times New Roman" panose="02020603050405020304" pitchFamily="18" charset="0"/>
              </a:rPr>
              <a:t>捲入危害</a:t>
            </a:r>
            <a:endParaRPr lang="zh-TW" altLang="en-US" dirty="0">
              <a:solidFill>
                <a:schemeClr val="tx1"/>
              </a:solidFill>
              <a:latin typeface="Times New Roman" panose="02020603050405020304" pitchFamily="18" charset="0"/>
              <a:ea typeface="標楷體" pitchFamily="65" charset="-120"/>
              <a:cs typeface="Times New Roman" panose="02020603050405020304" pitchFamily="18" charset="0"/>
            </a:endParaRPr>
          </a:p>
        </p:txBody>
      </p:sp>
      <p:sp>
        <p:nvSpPr>
          <p:cNvPr id="5" name="投影片編號版面配置區 4"/>
          <p:cNvSpPr>
            <a:spLocks noGrp="1"/>
          </p:cNvSpPr>
          <p:nvPr>
            <p:ph type="sldNum" sz="quarter" idx="12"/>
          </p:nvPr>
        </p:nvSpPr>
        <p:spPr/>
        <p:txBody>
          <a:bodyPr/>
          <a:lstStyle/>
          <a:p>
            <a:fld id="{A36E6B7E-3405-4ABC-8F0A-11CAAA034E4E}" type="slidenum">
              <a:rPr lang="zh-TW" altLang="en-US" smtClean="0"/>
              <a:pPr/>
              <a:t>19</a:t>
            </a:fld>
            <a:endParaRPr lang="zh-TW" altLang="en-US" dirty="0"/>
          </a:p>
        </p:txBody>
      </p:sp>
    </p:spTree>
    <p:extLst>
      <p:ext uri="{BB962C8B-B14F-4D97-AF65-F5344CB8AC3E}">
        <p14:creationId xmlns:p14="http://schemas.microsoft.com/office/powerpoint/2010/main" val="15682931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ctrTitle"/>
          </p:nvPr>
        </p:nvSpPr>
        <p:spPr>
          <a:xfrm>
            <a:off x="691416" y="2348880"/>
            <a:ext cx="7772400" cy="1470025"/>
          </a:xfrm>
        </p:spPr>
        <p:txBody>
          <a:bodyPr/>
          <a:lstStyle/>
          <a:p>
            <a:pPr marL="0" indent="0" algn="l"/>
            <a:r>
              <a:rPr lang="zh-TW" altLang="en-US" sz="2400" dirty="0"/>
              <a:t>本教材中所有投影片內容</a:t>
            </a:r>
            <a:r>
              <a:rPr lang="en-US" altLang="zh-TW" sz="2400" dirty="0"/>
              <a:t>(</a:t>
            </a:r>
            <a:r>
              <a:rPr lang="zh-TW" altLang="en-US" sz="2400" dirty="0"/>
              <a:t>含文字檔及圖檔</a:t>
            </a:r>
            <a:r>
              <a:rPr lang="en-US" altLang="zh-TW" sz="2400" dirty="0"/>
              <a:t>)</a:t>
            </a:r>
            <a:r>
              <a:rPr lang="zh-TW" altLang="en-US" sz="2400" dirty="0"/>
              <a:t>著作權皆屬於本部所有</a:t>
            </a:r>
            <a:r>
              <a:rPr lang="zh-TW" altLang="en-US" sz="2400" dirty="0" smtClean="0"/>
              <a:t>。</a:t>
            </a:r>
            <a:r>
              <a:rPr lang="en-US" altLang="zh-TW" sz="2400" dirty="0" smtClean="0"/>
              <a:t/>
            </a:r>
            <a:br>
              <a:rPr lang="en-US" altLang="zh-TW" sz="2400" dirty="0" smtClean="0"/>
            </a:br>
            <a:r>
              <a:rPr lang="en-US" altLang="zh-TW" sz="2400" dirty="0"/>
              <a:t/>
            </a:r>
            <a:br>
              <a:rPr lang="en-US" altLang="zh-TW" sz="2400" dirty="0"/>
            </a:br>
            <a:r>
              <a:rPr lang="zh-TW" altLang="en-US" sz="2400" dirty="0"/>
              <a:t>一、種子</a:t>
            </a:r>
            <a:r>
              <a:rPr lang="zh-TW" altLang="en-US" sz="2400" dirty="0" smtClean="0"/>
              <a:t>師資：對</a:t>
            </a:r>
            <a:r>
              <a:rPr lang="zh-TW" altLang="en-US" sz="2400" dirty="0"/>
              <a:t>任一單張投影片之教材須完整擷取進行授課，不得將任一單張投影片內容任意進行修改及編輯。</a:t>
            </a:r>
            <a:r>
              <a:rPr lang="en-US" altLang="zh-TW" sz="2400" dirty="0"/>
              <a:t/>
            </a:r>
            <a:br>
              <a:rPr lang="en-US" altLang="zh-TW" sz="2400" dirty="0"/>
            </a:br>
            <a:r>
              <a:rPr lang="en-US" altLang="zh-TW" sz="2400" dirty="0" smtClean="0"/>
              <a:t/>
            </a:r>
            <a:br>
              <a:rPr lang="en-US" altLang="zh-TW" sz="2400" dirty="0" smtClean="0"/>
            </a:br>
            <a:r>
              <a:rPr lang="zh-TW" altLang="en-US" sz="2400" dirty="0" smtClean="0"/>
              <a:t>二</a:t>
            </a:r>
            <a:r>
              <a:rPr lang="zh-TW" altLang="en-US" sz="2400" dirty="0"/>
              <a:t>、作為一般授課</a:t>
            </a:r>
            <a:r>
              <a:rPr lang="zh-TW" altLang="en-US" sz="2400" dirty="0" smtClean="0"/>
              <a:t>使用之</a:t>
            </a:r>
            <a:r>
              <a:rPr lang="zh-TW" altLang="en-US" sz="2400" dirty="0"/>
              <a:t>參考</a:t>
            </a:r>
            <a:r>
              <a:rPr lang="zh-TW" altLang="en-US" sz="2400" dirty="0" smtClean="0"/>
              <a:t>資料時需</a:t>
            </a:r>
            <a:r>
              <a:rPr lang="zh-TW" altLang="en-US" sz="2400" dirty="0"/>
              <a:t>標註引用出處。</a:t>
            </a:r>
          </a:p>
        </p:txBody>
      </p:sp>
      <p:sp>
        <p:nvSpPr>
          <p:cNvPr id="3" name="內容版面配置區 2"/>
          <p:cNvSpPr>
            <a:spLocks noGrp="1"/>
          </p:cNvSpPr>
          <p:nvPr>
            <p:ph type="subTitle" idx="1"/>
          </p:nvPr>
        </p:nvSpPr>
        <p:spPr/>
        <p:txBody>
          <a:bodyPr>
            <a:normAutofit/>
          </a:bodyPr>
          <a:lstStyle/>
          <a:p>
            <a:pPr marL="0" indent="0">
              <a:buNone/>
            </a:pPr>
            <a:r>
              <a:rPr lang="en-US" altLang="zh-TW" dirty="0"/>
              <a:t/>
            </a:r>
            <a:br>
              <a:rPr lang="en-US" altLang="zh-TW" dirty="0"/>
            </a:br>
            <a:endParaRPr lang="zh-TW" altLang="en-US" dirty="0"/>
          </a:p>
        </p:txBody>
      </p:sp>
      <p:sp>
        <p:nvSpPr>
          <p:cNvPr id="4" name="投影片編號版面配置區 3"/>
          <p:cNvSpPr>
            <a:spLocks noGrp="1"/>
          </p:cNvSpPr>
          <p:nvPr>
            <p:ph type="sldNum" sz="quarter" idx="12"/>
          </p:nvPr>
        </p:nvSpPr>
        <p:spPr/>
        <p:txBody>
          <a:bodyPr/>
          <a:lstStyle/>
          <a:p>
            <a:fld id="{A36E6B7E-3405-4ABC-8F0A-11CAAA034E4E}" type="slidenum">
              <a:rPr lang="zh-TW" altLang="en-US" smtClean="0"/>
              <a:pPr/>
              <a:t>2</a:t>
            </a:fld>
            <a:endParaRPr lang="zh-TW" altLang="en-US" dirty="0"/>
          </a:p>
        </p:txBody>
      </p:sp>
      <p:sp>
        <p:nvSpPr>
          <p:cNvPr id="6" name="矩形 5"/>
          <p:cNvSpPr/>
          <p:nvPr/>
        </p:nvSpPr>
        <p:spPr>
          <a:xfrm>
            <a:off x="2843808" y="764704"/>
            <a:ext cx="3467616" cy="584775"/>
          </a:xfrm>
          <a:prstGeom prst="rect">
            <a:avLst/>
          </a:prstGeom>
        </p:spPr>
        <p:txBody>
          <a:bodyPr wrap="none">
            <a:spAutoFit/>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教材使用注意事項</a:t>
            </a:r>
          </a:p>
        </p:txBody>
      </p:sp>
    </p:spTree>
    <p:extLst>
      <p:ext uri="{BB962C8B-B14F-4D97-AF65-F5344CB8AC3E}">
        <p14:creationId xmlns:p14="http://schemas.microsoft.com/office/powerpoint/2010/main" val="23557827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1124142"/>
            <a:ext cx="3608756" cy="3456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54748"/>
            <a:ext cx="4261634" cy="4192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42555" y="1582801"/>
            <a:ext cx="1243013"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95140" y="3764905"/>
            <a:ext cx="1536700"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2"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78219" y="4878549"/>
            <a:ext cx="2355833" cy="80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3"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22065" y="4878549"/>
            <a:ext cx="2994351" cy="774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標題 1"/>
          <p:cNvSpPr>
            <a:spLocks noGrp="1"/>
          </p:cNvSpPr>
          <p:nvPr>
            <p:ph type="title"/>
          </p:nvPr>
        </p:nvSpPr>
        <p:spPr>
          <a:xfrm>
            <a:off x="457200" y="274638"/>
            <a:ext cx="8229600" cy="1143000"/>
          </a:xfrm>
        </p:spPr>
        <p:txBody>
          <a:bodyPr/>
          <a:lstStyle/>
          <a:p>
            <a:r>
              <a:rPr lang="zh-TW" altLang="en-US" dirty="0">
                <a:solidFill>
                  <a:schemeClr val="tx1"/>
                </a:solidFill>
                <a:latin typeface="Times New Roman" panose="02020603050405020304" pitchFamily="18" charset="0"/>
                <a:ea typeface="標楷體" pitchFamily="65" charset="-120"/>
                <a:cs typeface="Times New Roman" panose="02020603050405020304" pitchFamily="18" charset="0"/>
              </a:rPr>
              <a:t>機械動作</a:t>
            </a:r>
            <a:r>
              <a:rPr lang="en-US" altLang="zh-TW" dirty="0" smtClean="0">
                <a:solidFill>
                  <a:schemeClr val="tx1"/>
                </a:solidFill>
                <a:latin typeface="Times New Roman" panose="02020603050405020304" pitchFamily="18" charset="0"/>
                <a:ea typeface="標楷體" pitchFamily="65" charset="-120"/>
                <a:cs typeface="Times New Roman" panose="02020603050405020304" pitchFamily="18" charset="0"/>
              </a:rPr>
              <a:t>-</a:t>
            </a:r>
            <a:r>
              <a:rPr lang="zh-TW" altLang="en-US" dirty="0" smtClean="0">
                <a:solidFill>
                  <a:srgbClr val="FF0000"/>
                </a:solidFill>
                <a:latin typeface="Times New Roman" panose="02020603050405020304" pitchFamily="18" charset="0"/>
                <a:ea typeface="標楷體" pitchFamily="65" charset="-120"/>
                <a:cs typeface="Times New Roman" panose="02020603050405020304" pitchFamily="18" charset="0"/>
              </a:rPr>
              <a:t>切割動作危害</a:t>
            </a:r>
            <a:endParaRPr lang="zh-TW" altLang="en-US" dirty="0">
              <a:solidFill>
                <a:srgbClr val="FF0000"/>
              </a:solidFill>
              <a:latin typeface="Times New Roman" panose="02020603050405020304" pitchFamily="18" charset="0"/>
              <a:ea typeface="標楷體" pitchFamily="65" charset="-120"/>
              <a:cs typeface="Times New Roman" panose="02020603050405020304" pitchFamily="18" charset="0"/>
            </a:endParaRPr>
          </a:p>
        </p:txBody>
      </p:sp>
      <p:sp>
        <p:nvSpPr>
          <p:cNvPr id="5" name="投影片編號版面配置區 4"/>
          <p:cNvSpPr>
            <a:spLocks noGrp="1"/>
          </p:cNvSpPr>
          <p:nvPr>
            <p:ph type="sldNum" sz="quarter" idx="12"/>
          </p:nvPr>
        </p:nvSpPr>
        <p:spPr/>
        <p:txBody>
          <a:bodyPr/>
          <a:lstStyle/>
          <a:p>
            <a:fld id="{A36E6B7E-3405-4ABC-8F0A-11CAAA034E4E}" type="slidenum">
              <a:rPr lang="zh-TW" altLang="en-US" smtClean="0"/>
              <a:pPr/>
              <a:t>20</a:t>
            </a:fld>
            <a:endParaRPr lang="zh-TW" altLang="en-US" dirty="0"/>
          </a:p>
        </p:txBody>
      </p:sp>
    </p:spTree>
    <p:extLst>
      <p:ext uri="{BB962C8B-B14F-4D97-AF65-F5344CB8AC3E}">
        <p14:creationId xmlns:p14="http://schemas.microsoft.com/office/powerpoint/2010/main" val="18216869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24887" y="1208471"/>
            <a:ext cx="3603097" cy="3804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98732" y="1965846"/>
            <a:ext cx="1249363"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5616" y="5048265"/>
            <a:ext cx="2969212" cy="767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85440" y="3652"/>
            <a:ext cx="4019007" cy="4732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6"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04247" y="2359535"/>
            <a:ext cx="1243013" cy="104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7"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70890" y="5048265"/>
            <a:ext cx="2258819" cy="767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標題 1"/>
          <p:cNvSpPr>
            <a:spLocks noGrp="1"/>
          </p:cNvSpPr>
          <p:nvPr>
            <p:ph type="title"/>
          </p:nvPr>
        </p:nvSpPr>
        <p:spPr>
          <a:xfrm>
            <a:off x="-612576" y="260648"/>
            <a:ext cx="8229600" cy="1143000"/>
          </a:xfrm>
        </p:spPr>
        <p:txBody>
          <a:bodyPr/>
          <a:lstStyle/>
          <a:p>
            <a:r>
              <a:rPr lang="zh-TW" altLang="en-US" dirty="0">
                <a:solidFill>
                  <a:schemeClr val="tx1"/>
                </a:solidFill>
                <a:latin typeface="Times New Roman" panose="02020603050405020304" pitchFamily="18" charset="0"/>
                <a:ea typeface="標楷體" pitchFamily="65" charset="-120"/>
                <a:cs typeface="Times New Roman" panose="02020603050405020304" pitchFamily="18" charset="0"/>
              </a:rPr>
              <a:t>機械動作</a:t>
            </a:r>
            <a:r>
              <a:rPr lang="en-US" altLang="zh-TW" dirty="0" smtClean="0">
                <a:solidFill>
                  <a:schemeClr val="tx1"/>
                </a:solidFill>
                <a:latin typeface="Times New Roman" panose="02020603050405020304" pitchFamily="18" charset="0"/>
                <a:ea typeface="標楷體" pitchFamily="65" charset="-120"/>
                <a:cs typeface="Times New Roman" panose="02020603050405020304" pitchFamily="18" charset="0"/>
              </a:rPr>
              <a:t>-</a:t>
            </a:r>
            <a:r>
              <a:rPr lang="zh-TW" altLang="en-US" dirty="0">
                <a:solidFill>
                  <a:srgbClr val="FF0000"/>
                </a:solidFill>
                <a:latin typeface="Times New Roman" panose="02020603050405020304" pitchFamily="18" charset="0"/>
              </a:rPr>
              <a:t>切割</a:t>
            </a:r>
            <a:r>
              <a:rPr lang="zh-TW" altLang="en-US" dirty="0" smtClean="0">
                <a:solidFill>
                  <a:srgbClr val="FF0000"/>
                </a:solidFill>
                <a:latin typeface="Times New Roman" panose="02020603050405020304" pitchFamily="18" charset="0"/>
                <a:ea typeface="標楷體" pitchFamily="65" charset="-120"/>
                <a:cs typeface="Times New Roman" panose="02020603050405020304" pitchFamily="18" charset="0"/>
              </a:rPr>
              <a:t>動作危害</a:t>
            </a:r>
            <a:endParaRPr lang="zh-TW" altLang="en-US" dirty="0">
              <a:solidFill>
                <a:srgbClr val="FF0000"/>
              </a:solidFill>
              <a:latin typeface="Times New Roman" panose="02020603050405020304" pitchFamily="18" charset="0"/>
              <a:ea typeface="標楷體" pitchFamily="65" charset="-120"/>
              <a:cs typeface="Times New Roman" panose="02020603050405020304" pitchFamily="18" charset="0"/>
            </a:endParaRPr>
          </a:p>
        </p:txBody>
      </p:sp>
      <p:sp>
        <p:nvSpPr>
          <p:cNvPr id="5" name="投影片編號版面配置區 4"/>
          <p:cNvSpPr>
            <a:spLocks noGrp="1"/>
          </p:cNvSpPr>
          <p:nvPr>
            <p:ph type="sldNum" sz="quarter" idx="12"/>
          </p:nvPr>
        </p:nvSpPr>
        <p:spPr/>
        <p:txBody>
          <a:bodyPr/>
          <a:lstStyle/>
          <a:p>
            <a:fld id="{A36E6B7E-3405-4ABC-8F0A-11CAAA034E4E}" type="slidenum">
              <a:rPr lang="zh-TW" altLang="en-US" smtClean="0"/>
              <a:pPr/>
              <a:t>21</a:t>
            </a:fld>
            <a:endParaRPr lang="zh-TW" altLang="en-US" dirty="0"/>
          </a:p>
        </p:txBody>
      </p:sp>
    </p:spTree>
    <p:extLst>
      <p:ext uri="{BB962C8B-B14F-4D97-AF65-F5344CB8AC3E}">
        <p14:creationId xmlns:p14="http://schemas.microsoft.com/office/powerpoint/2010/main" val="36189814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9952" y="378697"/>
            <a:ext cx="4764602" cy="4511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6"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576064" y="1259536"/>
            <a:ext cx="4283968" cy="3681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0232" y="2932727"/>
            <a:ext cx="390525" cy="1103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07704" y="2996952"/>
            <a:ext cx="957263"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5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26220" y="4905227"/>
            <a:ext cx="2043637" cy="694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文字方塊 8"/>
          <p:cNvSpPr txBox="1"/>
          <p:nvPr/>
        </p:nvSpPr>
        <p:spPr>
          <a:xfrm>
            <a:off x="1968885" y="4940854"/>
            <a:ext cx="1883849" cy="461665"/>
          </a:xfrm>
          <a:prstGeom prst="rect">
            <a:avLst/>
          </a:prstGeom>
          <a:solidFill>
            <a:srgbClr val="FFFF00"/>
          </a:solidFill>
        </p:spPr>
        <p:txBody>
          <a:bodyPr wrap="none" rtlCol="0">
            <a:spAutoFit/>
          </a:bodyPr>
          <a:lstStyle/>
          <a:p>
            <a:r>
              <a:rPr lang="zh-TW" altLang="en-US" sz="2400" b="1" dirty="0" smtClean="0">
                <a:solidFill>
                  <a:srgbClr val="FF0000"/>
                </a:solidFill>
                <a:ea typeface="標楷體" panose="03000509000000000000" pitchFamily="65" charset="-120"/>
              </a:rPr>
              <a:t>磨床 </a:t>
            </a:r>
            <a:r>
              <a:rPr lang="en-US" altLang="zh-TW" sz="2400" b="1" dirty="0" smtClean="0">
                <a:solidFill>
                  <a:srgbClr val="FF0000"/>
                </a:solidFill>
                <a:ea typeface="標楷體" panose="03000509000000000000" pitchFamily="65" charset="-120"/>
              </a:rPr>
              <a:t>(</a:t>
            </a:r>
            <a:r>
              <a:rPr lang="zh-TW" altLang="en-US" sz="2400" b="1" dirty="0" smtClean="0">
                <a:solidFill>
                  <a:srgbClr val="FF0000"/>
                </a:solidFill>
                <a:ea typeface="標楷體" panose="03000509000000000000" pitchFamily="65" charset="-120"/>
              </a:rPr>
              <a:t> 磨削 </a:t>
            </a:r>
            <a:r>
              <a:rPr lang="en-US" altLang="zh-TW" sz="2400" b="1" dirty="0" smtClean="0">
                <a:solidFill>
                  <a:srgbClr val="FF0000"/>
                </a:solidFill>
                <a:ea typeface="標楷體" panose="03000509000000000000" pitchFamily="65" charset="-120"/>
              </a:rPr>
              <a:t>)</a:t>
            </a:r>
            <a:r>
              <a:rPr lang="zh-TW" altLang="en-US" sz="2400" b="1" dirty="0" smtClean="0">
                <a:solidFill>
                  <a:srgbClr val="FF0000"/>
                </a:solidFill>
                <a:ea typeface="標楷體" panose="03000509000000000000" pitchFamily="65" charset="-120"/>
              </a:rPr>
              <a:t> </a:t>
            </a:r>
            <a:endParaRPr lang="zh-TW" altLang="en-US" sz="2400" b="1" dirty="0">
              <a:solidFill>
                <a:srgbClr val="FF0000"/>
              </a:solidFill>
              <a:ea typeface="標楷體" panose="03000509000000000000" pitchFamily="65" charset="-120"/>
            </a:endParaRPr>
          </a:p>
        </p:txBody>
      </p:sp>
      <p:sp>
        <p:nvSpPr>
          <p:cNvPr id="10" name="標題 1"/>
          <p:cNvSpPr>
            <a:spLocks noGrp="1"/>
          </p:cNvSpPr>
          <p:nvPr>
            <p:ph type="title"/>
          </p:nvPr>
        </p:nvSpPr>
        <p:spPr>
          <a:xfrm>
            <a:off x="457200" y="274638"/>
            <a:ext cx="8229600" cy="1143000"/>
          </a:xfrm>
        </p:spPr>
        <p:txBody>
          <a:bodyPr/>
          <a:lstStyle/>
          <a:p>
            <a:r>
              <a:rPr lang="zh-TW" altLang="en-US" dirty="0">
                <a:solidFill>
                  <a:schemeClr val="tx1"/>
                </a:solidFill>
                <a:latin typeface="Times New Roman" panose="02020603050405020304" pitchFamily="18" charset="0"/>
                <a:ea typeface="標楷體" pitchFamily="65" charset="-120"/>
                <a:cs typeface="Times New Roman" panose="02020603050405020304" pitchFamily="18" charset="0"/>
              </a:rPr>
              <a:t>機械動作</a:t>
            </a:r>
            <a:r>
              <a:rPr lang="en-US" altLang="zh-TW" dirty="0" smtClean="0">
                <a:solidFill>
                  <a:schemeClr val="tx1"/>
                </a:solidFill>
                <a:latin typeface="Times New Roman" panose="02020603050405020304" pitchFamily="18" charset="0"/>
                <a:ea typeface="標楷體" pitchFamily="65" charset="-120"/>
                <a:cs typeface="Times New Roman" panose="02020603050405020304" pitchFamily="18" charset="0"/>
              </a:rPr>
              <a:t>-</a:t>
            </a:r>
            <a:r>
              <a:rPr lang="zh-TW" altLang="en-US" dirty="0">
                <a:solidFill>
                  <a:srgbClr val="FF0000"/>
                </a:solidFill>
                <a:latin typeface="Times New Roman" panose="02020603050405020304" pitchFamily="18" charset="0"/>
              </a:rPr>
              <a:t>切割</a:t>
            </a:r>
            <a:r>
              <a:rPr lang="zh-TW" altLang="en-US" dirty="0" smtClean="0">
                <a:solidFill>
                  <a:srgbClr val="FF0000"/>
                </a:solidFill>
                <a:latin typeface="Times New Roman" panose="02020603050405020304" pitchFamily="18" charset="0"/>
                <a:ea typeface="標楷體" pitchFamily="65" charset="-120"/>
                <a:cs typeface="Times New Roman" panose="02020603050405020304" pitchFamily="18" charset="0"/>
              </a:rPr>
              <a:t>動作危害</a:t>
            </a:r>
            <a:endParaRPr lang="zh-TW" altLang="en-US" b="0" dirty="0">
              <a:solidFill>
                <a:schemeClr val="tx1"/>
              </a:solidFill>
              <a:latin typeface="Times New Roman" panose="02020603050405020304" pitchFamily="18" charset="0"/>
              <a:ea typeface="標楷體" pitchFamily="65" charset="-120"/>
              <a:cs typeface="Times New Roman" panose="02020603050405020304" pitchFamily="18" charset="0"/>
            </a:endParaRPr>
          </a:p>
        </p:txBody>
      </p:sp>
      <p:sp>
        <p:nvSpPr>
          <p:cNvPr id="5" name="投影片編號版面配置區 4"/>
          <p:cNvSpPr>
            <a:spLocks noGrp="1"/>
          </p:cNvSpPr>
          <p:nvPr>
            <p:ph type="sldNum" sz="quarter" idx="12"/>
          </p:nvPr>
        </p:nvSpPr>
        <p:spPr/>
        <p:txBody>
          <a:bodyPr/>
          <a:lstStyle/>
          <a:p>
            <a:fld id="{A36E6B7E-3405-4ABC-8F0A-11CAAA034E4E}" type="slidenum">
              <a:rPr lang="zh-TW" altLang="en-US" smtClean="0"/>
              <a:pPr/>
              <a:t>22</a:t>
            </a:fld>
            <a:endParaRPr lang="zh-TW" altLang="en-US" dirty="0"/>
          </a:p>
        </p:txBody>
      </p:sp>
    </p:spTree>
    <p:extLst>
      <p:ext uri="{BB962C8B-B14F-4D97-AF65-F5344CB8AC3E}">
        <p14:creationId xmlns:p14="http://schemas.microsoft.com/office/powerpoint/2010/main" val="23320818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7785" y="1556792"/>
            <a:ext cx="4414136"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1840" y="2517775"/>
            <a:ext cx="10795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64141" y="1549266"/>
            <a:ext cx="328613" cy="140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15534" y="5229200"/>
            <a:ext cx="1296144" cy="84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8"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43641" y="1417475"/>
            <a:ext cx="4343159" cy="4884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標題 1"/>
          <p:cNvSpPr>
            <a:spLocks noGrp="1"/>
          </p:cNvSpPr>
          <p:nvPr>
            <p:ph type="title"/>
          </p:nvPr>
        </p:nvSpPr>
        <p:spPr>
          <a:xfrm>
            <a:off x="457200" y="274638"/>
            <a:ext cx="8229600" cy="1143000"/>
          </a:xfrm>
        </p:spPr>
        <p:txBody>
          <a:bodyPr/>
          <a:lstStyle/>
          <a:p>
            <a:r>
              <a:rPr lang="zh-TW" altLang="en-US" dirty="0">
                <a:solidFill>
                  <a:schemeClr val="tx1"/>
                </a:solidFill>
                <a:latin typeface="Times New Roman" panose="02020603050405020304" pitchFamily="18" charset="0"/>
                <a:ea typeface="標楷體" pitchFamily="65" charset="-120"/>
                <a:cs typeface="Times New Roman" panose="02020603050405020304" pitchFamily="18" charset="0"/>
              </a:rPr>
              <a:t>機械動作</a:t>
            </a:r>
            <a:r>
              <a:rPr lang="en-US" altLang="zh-TW" dirty="0" smtClean="0">
                <a:solidFill>
                  <a:schemeClr val="tx1"/>
                </a:solidFill>
                <a:latin typeface="Times New Roman" panose="02020603050405020304" pitchFamily="18" charset="0"/>
                <a:ea typeface="標楷體" pitchFamily="65" charset="-120"/>
                <a:cs typeface="Times New Roman" panose="02020603050405020304" pitchFamily="18" charset="0"/>
              </a:rPr>
              <a:t>-</a:t>
            </a:r>
            <a:r>
              <a:rPr lang="zh-TW" altLang="en-US" dirty="0" smtClean="0">
                <a:solidFill>
                  <a:srgbClr val="FF0000"/>
                </a:solidFill>
                <a:latin typeface="Times New Roman" panose="02020603050405020304" pitchFamily="18" charset="0"/>
                <a:ea typeface="標楷體" pitchFamily="65" charset="-120"/>
                <a:cs typeface="Times New Roman" panose="02020603050405020304" pitchFamily="18" charset="0"/>
              </a:rPr>
              <a:t>衝壓動作</a:t>
            </a:r>
            <a:endParaRPr lang="zh-TW" altLang="en-US" dirty="0">
              <a:solidFill>
                <a:srgbClr val="FF0000"/>
              </a:solidFill>
              <a:latin typeface="Times New Roman" panose="02020603050405020304" pitchFamily="18" charset="0"/>
              <a:ea typeface="標楷體" pitchFamily="65" charset="-120"/>
              <a:cs typeface="Times New Roman" panose="02020603050405020304" pitchFamily="18" charset="0"/>
            </a:endParaRPr>
          </a:p>
        </p:txBody>
      </p:sp>
      <p:sp>
        <p:nvSpPr>
          <p:cNvPr id="9" name="Oval 7"/>
          <p:cNvSpPr>
            <a:spLocks noChangeArrowheads="1"/>
          </p:cNvSpPr>
          <p:nvPr/>
        </p:nvSpPr>
        <p:spPr bwMode="auto">
          <a:xfrm>
            <a:off x="6084169" y="4365104"/>
            <a:ext cx="1152128" cy="1080120"/>
          </a:xfrm>
          <a:prstGeom prst="ellipse">
            <a:avLst/>
          </a:prstGeom>
          <a:solidFill>
            <a:schemeClr val="accent1">
              <a:alpha val="11000"/>
            </a:schemeClr>
          </a:solidFill>
          <a:ln w="50800">
            <a:solidFill>
              <a:srgbClr val="FF66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lstStyle/>
          <a:p>
            <a:pPr>
              <a:defRPr/>
            </a:pPr>
            <a:endParaRPr lang="zh-TW" altLang="en-US" dirty="0">
              <a:ea typeface="標楷體" panose="03000509000000000000" pitchFamily="65" charset="-120"/>
            </a:endParaRPr>
          </a:p>
        </p:txBody>
      </p:sp>
      <p:sp>
        <p:nvSpPr>
          <p:cNvPr id="5" name="投影片編號版面配置區 4"/>
          <p:cNvSpPr>
            <a:spLocks noGrp="1"/>
          </p:cNvSpPr>
          <p:nvPr>
            <p:ph type="sldNum" sz="quarter" idx="12"/>
          </p:nvPr>
        </p:nvSpPr>
        <p:spPr/>
        <p:txBody>
          <a:bodyPr/>
          <a:lstStyle/>
          <a:p>
            <a:fld id="{A36E6B7E-3405-4ABC-8F0A-11CAAA034E4E}" type="slidenum">
              <a:rPr lang="zh-TW" altLang="en-US" smtClean="0"/>
              <a:pPr/>
              <a:t>23</a:t>
            </a:fld>
            <a:endParaRPr lang="zh-TW" altLang="en-US" dirty="0"/>
          </a:p>
        </p:txBody>
      </p:sp>
    </p:spTree>
    <p:extLst>
      <p:ext uri="{BB962C8B-B14F-4D97-AF65-F5344CB8AC3E}">
        <p14:creationId xmlns:p14="http://schemas.microsoft.com/office/powerpoint/2010/main" val="20966175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p:txBody>
          <a:bodyPr/>
          <a:lstStyle/>
          <a:p>
            <a:r>
              <a:rPr lang="zh-TW" altLang="en-US" dirty="0">
                <a:latin typeface="Times New Roman" panose="02020603050405020304" pitchFamily="18" charset="0"/>
                <a:ea typeface="標楷體" panose="03000509000000000000" pitchFamily="65" charset="-120"/>
                <a:cs typeface="Times New Roman" panose="02020603050405020304" pitchFamily="18" charset="0"/>
              </a:rPr>
              <a:t>車床</a:t>
            </a:r>
            <a:endParaRPr lang="zh-TW" altLang="en-US"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40643" name="Picture 3" descr="車床_1"/>
          <p:cNvPicPr>
            <a:picLocks noChangeAspect="1" noChangeArrowheads="1"/>
          </p:cNvPicPr>
          <p:nvPr/>
        </p:nvPicPr>
        <p:blipFill>
          <a:blip r:embed="rId2" cstate="print"/>
          <a:srcRect/>
          <a:stretch>
            <a:fillRect/>
          </a:stretch>
        </p:blipFill>
        <p:spPr bwMode="auto">
          <a:xfrm>
            <a:off x="2771775" y="1215008"/>
            <a:ext cx="3889375" cy="2286000"/>
          </a:xfrm>
          <a:prstGeom prst="rect">
            <a:avLst/>
          </a:prstGeom>
          <a:noFill/>
        </p:spPr>
      </p:pic>
      <p:pic>
        <p:nvPicPr>
          <p:cNvPr id="240644" name="Picture 4" descr="車床_2"/>
          <p:cNvPicPr>
            <a:picLocks noChangeAspect="1" noChangeArrowheads="1"/>
          </p:cNvPicPr>
          <p:nvPr/>
        </p:nvPicPr>
        <p:blipFill>
          <a:blip r:embed="rId3" cstate="print"/>
          <a:srcRect/>
          <a:stretch>
            <a:fillRect/>
          </a:stretch>
        </p:blipFill>
        <p:spPr bwMode="auto">
          <a:xfrm>
            <a:off x="323850" y="3800177"/>
            <a:ext cx="3887788" cy="2797175"/>
          </a:xfrm>
          <a:prstGeom prst="rect">
            <a:avLst/>
          </a:prstGeom>
          <a:noFill/>
        </p:spPr>
      </p:pic>
      <p:pic>
        <p:nvPicPr>
          <p:cNvPr id="240645" name="Picture 5" descr="車床_3"/>
          <p:cNvPicPr>
            <a:picLocks noChangeAspect="1" noChangeArrowheads="1"/>
          </p:cNvPicPr>
          <p:nvPr/>
        </p:nvPicPr>
        <p:blipFill>
          <a:blip r:embed="rId4" cstate="print"/>
          <a:srcRect/>
          <a:stretch>
            <a:fillRect/>
          </a:stretch>
        </p:blipFill>
        <p:spPr bwMode="auto">
          <a:xfrm>
            <a:off x="5076825" y="3933056"/>
            <a:ext cx="3454400" cy="2632075"/>
          </a:xfrm>
          <a:prstGeom prst="rect">
            <a:avLst/>
          </a:prstGeom>
          <a:noFill/>
        </p:spPr>
      </p:pic>
      <p:sp>
        <p:nvSpPr>
          <p:cNvPr id="5" name="投影片編號版面配置區 4"/>
          <p:cNvSpPr>
            <a:spLocks noGrp="1"/>
          </p:cNvSpPr>
          <p:nvPr>
            <p:ph type="sldNum" sz="quarter" idx="12"/>
          </p:nvPr>
        </p:nvSpPr>
        <p:spPr/>
        <p:txBody>
          <a:bodyPr/>
          <a:lstStyle/>
          <a:p>
            <a:fld id="{A36E6B7E-3405-4ABC-8F0A-11CAAA034E4E}" type="slidenum">
              <a:rPr lang="zh-TW" altLang="en-US" smtClean="0"/>
              <a:pPr/>
              <a:t>24</a:t>
            </a:fld>
            <a:endParaRPr lang="zh-TW" altLang="en-US" dirty="0"/>
          </a:p>
        </p:txBody>
      </p:sp>
    </p:spTree>
    <p:extLst>
      <p:ext uri="{BB962C8B-B14F-4D97-AF65-F5344CB8AC3E}">
        <p14:creationId xmlns:p14="http://schemas.microsoft.com/office/powerpoint/2010/main" val="3249689148"/>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a:xfrm>
            <a:off x="1143000" y="228600"/>
            <a:ext cx="3356992" cy="901700"/>
          </a:xfrm>
        </p:spPr>
        <p:txBody>
          <a:bodyPr/>
          <a:lstStyle/>
          <a:p>
            <a:r>
              <a:rPr lang="zh-TW" altLang="en-US" dirty="0">
                <a:solidFill>
                  <a:schemeClr val="tx1"/>
                </a:solidFill>
                <a:latin typeface="Times New Roman" panose="02020603050405020304" pitchFamily="18" charset="0"/>
                <a:ea typeface="標楷體" pitchFamily="65" charset="-120"/>
                <a:cs typeface="Times New Roman" panose="02020603050405020304" pitchFamily="18" charset="0"/>
              </a:rPr>
              <a:t>銑床</a:t>
            </a:r>
            <a:r>
              <a:rPr lang="en-US" altLang="zh-TW" dirty="0">
                <a:solidFill>
                  <a:schemeClr val="tx1"/>
                </a:solidFill>
                <a:latin typeface="Times New Roman" panose="02020603050405020304" pitchFamily="18" charset="0"/>
                <a:ea typeface="標楷體" pitchFamily="65" charset="-120"/>
                <a:cs typeface="Times New Roman" panose="02020603050405020304" pitchFamily="18" charset="0"/>
              </a:rPr>
              <a:t>(</a:t>
            </a:r>
            <a:r>
              <a:rPr lang="zh-TW" altLang="en-US" dirty="0">
                <a:solidFill>
                  <a:schemeClr val="tx1"/>
                </a:solidFill>
                <a:latin typeface="Times New Roman" panose="02020603050405020304" pitchFamily="18" charset="0"/>
                <a:ea typeface="標楷體" pitchFamily="65" charset="-120"/>
                <a:cs typeface="Times New Roman" panose="02020603050405020304" pitchFamily="18" charset="0"/>
              </a:rPr>
              <a:t>一</a:t>
            </a:r>
            <a:r>
              <a:rPr lang="en-US" altLang="zh-TW" dirty="0">
                <a:solidFill>
                  <a:schemeClr val="tx1"/>
                </a:solidFill>
                <a:latin typeface="Times New Roman" panose="02020603050405020304" pitchFamily="18" charset="0"/>
                <a:ea typeface="標楷體" pitchFamily="65" charset="-120"/>
                <a:cs typeface="Times New Roman" panose="02020603050405020304" pitchFamily="18" charset="0"/>
              </a:rPr>
              <a:t>)</a:t>
            </a:r>
          </a:p>
        </p:txBody>
      </p:sp>
      <p:sp>
        <p:nvSpPr>
          <p:cNvPr id="241668" name="Text Box 4"/>
          <p:cNvSpPr txBox="1">
            <a:spLocks noChangeArrowheads="1"/>
          </p:cNvSpPr>
          <p:nvPr/>
        </p:nvSpPr>
        <p:spPr bwMode="auto">
          <a:xfrm>
            <a:off x="1219200" y="1219200"/>
            <a:ext cx="3124200" cy="457200"/>
          </a:xfrm>
          <a:prstGeom prst="rect">
            <a:avLst/>
          </a:prstGeom>
          <a:noFill/>
          <a:ln w="12700" cap="sq">
            <a:noFill/>
            <a:miter lim="800000"/>
            <a:headEnd type="none" w="sm" len="sm"/>
            <a:tailEnd type="none" w="sm" len="sm"/>
          </a:ln>
          <a:effectLst/>
        </p:spPr>
        <p:txBody>
          <a:bodyPr>
            <a:spAutoFit/>
          </a:bodyPr>
          <a:lstStyle/>
          <a:p>
            <a:pPr>
              <a:spcBef>
                <a:spcPct val="50000"/>
              </a:spcBef>
            </a:pPr>
            <a:endParaRPr lang="zh-TW" altLang="zh-TW" sz="2400" dirty="0">
              <a:latin typeface="Times New Roman" pitchFamily="18" charset="0"/>
              <a:ea typeface="標楷體" panose="03000509000000000000" pitchFamily="65" charset="-120"/>
            </a:endParaRPr>
          </a:p>
        </p:txBody>
      </p:sp>
      <p:sp>
        <p:nvSpPr>
          <p:cNvPr id="241669" name="Text Box 5"/>
          <p:cNvSpPr txBox="1">
            <a:spLocks noChangeArrowheads="1"/>
          </p:cNvSpPr>
          <p:nvPr/>
        </p:nvSpPr>
        <p:spPr bwMode="auto">
          <a:xfrm>
            <a:off x="1295400" y="1219200"/>
            <a:ext cx="184150" cy="457200"/>
          </a:xfrm>
          <a:prstGeom prst="rect">
            <a:avLst/>
          </a:prstGeom>
          <a:noFill/>
          <a:ln w="12700" cap="sq">
            <a:noFill/>
            <a:miter lim="800000"/>
            <a:headEnd type="none" w="sm" len="sm"/>
            <a:tailEnd type="none" w="sm" len="sm"/>
          </a:ln>
          <a:effectLst/>
        </p:spPr>
        <p:txBody>
          <a:bodyPr wrap="none">
            <a:spAutoFit/>
          </a:bodyPr>
          <a:lstStyle/>
          <a:p>
            <a:pPr>
              <a:spcBef>
                <a:spcPct val="50000"/>
              </a:spcBef>
            </a:pPr>
            <a:endParaRPr lang="zh-TW" altLang="zh-TW" sz="2400" dirty="0">
              <a:latin typeface="Times New Roman" pitchFamily="18" charset="0"/>
              <a:ea typeface="標楷體" panose="03000509000000000000" pitchFamily="65" charset="-120"/>
            </a:endParaRPr>
          </a:p>
        </p:txBody>
      </p:sp>
      <p:pic>
        <p:nvPicPr>
          <p:cNvPr id="241671" name="Picture 7" descr="銑床_1"/>
          <p:cNvPicPr>
            <a:picLocks noChangeAspect="1" noChangeArrowheads="1"/>
          </p:cNvPicPr>
          <p:nvPr/>
        </p:nvPicPr>
        <p:blipFill>
          <a:blip r:embed="rId2" cstate="print"/>
          <a:srcRect/>
          <a:stretch>
            <a:fillRect/>
          </a:stretch>
        </p:blipFill>
        <p:spPr bwMode="auto">
          <a:xfrm>
            <a:off x="468313" y="3357563"/>
            <a:ext cx="3671887" cy="2622550"/>
          </a:xfrm>
          <a:prstGeom prst="rect">
            <a:avLst/>
          </a:prstGeom>
          <a:noFill/>
        </p:spPr>
      </p:pic>
      <p:pic>
        <p:nvPicPr>
          <p:cNvPr id="241672" name="Picture 8" descr="銑床_2"/>
          <p:cNvPicPr>
            <a:picLocks noChangeAspect="1" noChangeArrowheads="1"/>
          </p:cNvPicPr>
          <p:nvPr/>
        </p:nvPicPr>
        <p:blipFill>
          <a:blip r:embed="rId3" cstate="print"/>
          <a:srcRect/>
          <a:stretch>
            <a:fillRect/>
          </a:stretch>
        </p:blipFill>
        <p:spPr bwMode="auto">
          <a:xfrm>
            <a:off x="4643438" y="868040"/>
            <a:ext cx="3597275" cy="2921000"/>
          </a:xfrm>
          <a:prstGeom prst="rect">
            <a:avLst/>
          </a:prstGeom>
          <a:noFill/>
        </p:spPr>
      </p:pic>
      <p:sp>
        <p:nvSpPr>
          <p:cNvPr id="5" name="投影片編號版面配置區 4"/>
          <p:cNvSpPr>
            <a:spLocks noGrp="1"/>
          </p:cNvSpPr>
          <p:nvPr>
            <p:ph type="sldNum" sz="quarter" idx="12"/>
          </p:nvPr>
        </p:nvSpPr>
        <p:spPr/>
        <p:txBody>
          <a:bodyPr/>
          <a:lstStyle/>
          <a:p>
            <a:fld id="{A36E6B7E-3405-4ABC-8F0A-11CAAA034E4E}" type="slidenum">
              <a:rPr lang="zh-TW" altLang="en-US" smtClean="0"/>
              <a:pPr/>
              <a:t>25</a:t>
            </a:fld>
            <a:endParaRPr lang="zh-TW" altLang="en-US" dirty="0"/>
          </a:p>
        </p:txBody>
      </p:sp>
    </p:spTree>
    <p:extLst>
      <p:ext uri="{BB962C8B-B14F-4D97-AF65-F5344CB8AC3E}">
        <p14:creationId xmlns:p14="http://schemas.microsoft.com/office/powerpoint/2010/main" val="1895906150"/>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a:xfrm>
            <a:off x="1143000" y="228600"/>
            <a:ext cx="4221088" cy="901700"/>
          </a:xfrm>
        </p:spPr>
        <p:txBody>
          <a:bodyPr/>
          <a:lstStyle/>
          <a:p>
            <a:r>
              <a:rPr lang="zh-TW" altLang="en-US"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銑床（二）</a:t>
            </a:r>
          </a:p>
        </p:txBody>
      </p:sp>
      <p:sp>
        <p:nvSpPr>
          <p:cNvPr id="252931" name="Text Box 3"/>
          <p:cNvSpPr txBox="1">
            <a:spLocks noChangeArrowheads="1"/>
          </p:cNvSpPr>
          <p:nvPr/>
        </p:nvSpPr>
        <p:spPr bwMode="auto">
          <a:xfrm>
            <a:off x="1219200" y="1219200"/>
            <a:ext cx="3124200" cy="457200"/>
          </a:xfrm>
          <a:prstGeom prst="rect">
            <a:avLst/>
          </a:prstGeom>
          <a:noFill/>
          <a:ln w="12700" cap="sq">
            <a:noFill/>
            <a:miter lim="800000"/>
            <a:headEnd type="none" w="sm" len="sm"/>
            <a:tailEnd type="none" w="sm" len="sm"/>
          </a:ln>
          <a:effectLst/>
        </p:spPr>
        <p:txBody>
          <a:bodyPr>
            <a:spAutoFit/>
          </a:bodyPr>
          <a:lstStyle/>
          <a:p>
            <a:pPr>
              <a:spcBef>
                <a:spcPct val="50000"/>
              </a:spcBef>
            </a:pPr>
            <a:endParaRPr lang="zh-TW" altLang="zh-TW" sz="2400" dirty="0">
              <a:latin typeface="Times New Roman" pitchFamily="18" charset="0"/>
              <a:ea typeface="標楷體" panose="03000509000000000000" pitchFamily="65" charset="-120"/>
            </a:endParaRPr>
          </a:p>
        </p:txBody>
      </p:sp>
      <p:sp>
        <p:nvSpPr>
          <p:cNvPr id="252932" name="Text Box 4"/>
          <p:cNvSpPr txBox="1">
            <a:spLocks noChangeArrowheads="1"/>
          </p:cNvSpPr>
          <p:nvPr/>
        </p:nvSpPr>
        <p:spPr bwMode="auto">
          <a:xfrm>
            <a:off x="1295400" y="1219200"/>
            <a:ext cx="184150" cy="457200"/>
          </a:xfrm>
          <a:prstGeom prst="rect">
            <a:avLst/>
          </a:prstGeom>
          <a:noFill/>
          <a:ln w="12700" cap="sq">
            <a:noFill/>
            <a:miter lim="800000"/>
            <a:headEnd type="none" w="sm" len="sm"/>
            <a:tailEnd type="none" w="sm" len="sm"/>
          </a:ln>
          <a:effectLst/>
        </p:spPr>
        <p:txBody>
          <a:bodyPr wrap="none">
            <a:spAutoFit/>
          </a:bodyPr>
          <a:lstStyle/>
          <a:p>
            <a:pPr>
              <a:spcBef>
                <a:spcPct val="50000"/>
              </a:spcBef>
            </a:pPr>
            <a:endParaRPr lang="zh-TW" altLang="zh-TW" sz="2400" dirty="0">
              <a:latin typeface="Times New Roman" pitchFamily="18" charset="0"/>
              <a:ea typeface="標楷體" panose="03000509000000000000" pitchFamily="65" charset="-120"/>
            </a:endParaRPr>
          </a:p>
        </p:txBody>
      </p:sp>
      <p:pic>
        <p:nvPicPr>
          <p:cNvPr id="252935" name="Picture 7" descr="銑床_2"/>
          <p:cNvPicPr>
            <a:picLocks noChangeAspect="1" noChangeArrowheads="1"/>
          </p:cNvPicPr>
          <p:nvPr/>
        </p:nvPicPr>
        <p:blipFill>
          <a:blip r:embed="rId2" cstate="print"/>
          <a:srcRect/>
          <a:stretch>
            <a:fillRect/>
          </a:stretch>
        </p:blipFill>
        <p:spPr bwMode="auto">
          <a:xfrm>
            <a:off x="684213" y="1270471"/>
            <a:ext cx="2971800" cy="4822825"/>
          </a:xfrm>
          <a:prstGeom prst="rect">
            <a:avLst/>
          </a:prstGeom>
          <a:noFill/>
        </p:spPr>
      </p:pic>
      <p:pic>
        <p:nvPicPr>
          <p:cNvPr id="252936" name="Picture 8" descr="銑床_1"/>
          <p:cNvPicPr>
            <a:picLocks noChangeAspect="1" noChangeArrowheads="1"/>
          </p:cNvPicPr>
          <p:nvPr/>
        </p:nvPicPr>
        <p:blipFill>
          <a:blip r:embed="rId3" cstate="print"/>
          <a:srcRect/>
          <a:stretch>
            <a:fillRect/>
          </a:stretch>
        </p:blipFill>
        <p:spPr bwMode="auto">
          <a:xfrm>
            <a:off x="4787900" y="1342479"/>
            <a:ext cx="3070225" cy="4822825"/>
          </a:xfrm>
          <a:prstGeom prst="rect">
            <a:avLst/>
          </a:prstGeom>
          <a:noFill/>
        </p:spPr>
      </p:pic>
      <p:sp>
        <p:nvSpPr>
          <p:cNvPr id="5" name="投影片編號版面配置區 4"/>
          <p:cNvSpPr>
            <a:spLocks noGrp="1"/>
          </p:cNvSpPr>
          <p:nvPr>
            <p:ph type="sldNum" sz="quarter" idx="12"/>
          </p:nvPr>
        </p:nvSpPr>
        <p:spPr/>
        <p:txBody>
          <a:bodyPr/>
          <a:lstStyle/>
          <a:p>
            <a:fld id="{A36E6B7E-3405-4ABC-8F0A-11CAAA034E4E}" type="slidenum">
              <a:rPr lang="zh-TW" altLang="en-US" smtClean="0"/>
              <a:pPr/>
              <a:t>26</a:t>
            </a:fld>
            <a:endParaRPr lang="zh-TW" altLang="en-US" dirty="0"/>
          </a:p>
        </p:txBody>
      </p:sp>
    </p:spTree>
    <p:extLst>
      <p:ext uri="{BB962C8B-B14F-4D97-AF65-F5344CB8AC3E}">
        <p14:creationId xmlns:p14="http://schemas.microsoft.com/office/powerpoint/2010/main" val="2102499022"/>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a:xfrm>
            <a:off x="900112" y="260350"/>
            <a:ext cx="3959919" cy="609600"/>
          </a:xfrm>
        </p:spPr>
        <p:txBody>
          <a:bodyPr/>
          <a:lstStyle/>
          <a:p>
            <a:r>
              <a:rPr lang="zh-TW" altLang="en-US"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中心加工機</a:t>
            </a:r>
          </a:p>
        </p:txBody>
      </p:sp>
      <p:pic>
        <p:nvPicPr>
          <p:cNvPr id="244739" name="Picture 3" descr="中心加工機_1"/>
          <p:cNvPicPr>
            <a:picLocks noChangeAspect="1" noChangeArrowheads="1"/>
          </p:cNvPicPr>
          <p:nvPr/>
        </p:nvPicPr>
        <p:blipFill>
          <a:blip r:embed="rId2" cstate="print"/>
          <a:srcRect/>
          <a:stretch>
            <a:fillRect/>
          </a:stretch>
        </p:blipFill>
        <p:spPr bwMode="auto">
          <a:xfrm>
            <a:off x="395288" y="3828058"/>
            <a:ext cx="3494087" cy="2481262"/>
          </a:xfrm>
          <a:prstGeom prst="rect">
            <a:avLst/>
          </a:prstGeom>
          <a:noFill/>
        </p:spPr>
      </p:pic>
      <p:pic>
        <p:nvPicPr>
          <p:cNvPr id="244740" name="Picture 4" descr="中心加工機_2"/>
          <p:cNvPicPr>
            <a:picLocks noChangeAspect="1" noChangeArrowheads="1"/>
          </p:cNvPicPr>
          <p:nvPr/>
        </p:nvPicPr>
        <p:blipFill>
          <a:blip r:embed="rId3" cstate="print"/>
          <a:srcRect/>
          <a:stretch>
            <a:fillRect/>
          </a:stretch>
        </p:blipFill>
        <p:spPr bwMode="auto">
          <a:xfrm>
            <a:off x="4716463" y="1234182"/>
            <a:ext cx="3425825" cy="2482850"/>
          </a:xfrm>
          <a:prstGeom prst="rect">
            <a:avLst/>
          </a:prstGeom>
          <a:noFill/>
        </p:spPr>
      </p:pic>
      <p:pic>
        <p:nvPicPr>
          <p:cNvPr id="244741" name="Picture 5" descr="中心加工機_3"/>
          <p:cNvPicPr>
            <a:picLocks noChangeAspect="1" noChangeArrowheads="1"/>
          </p:cNvPicPr>
          <p:nvPr/>
        </p:nvPicPr>
        <p:blipFill>
          <a:blip r:embed="rId4" cstate="print"/>
          <a:srcRect/>
          <a:stretch>
            <a:fillRect/>
          </a:stretch>
        </p:blipFill>
        <p:spPr bwMode="auto">
          <a:xfrm>
            <a:off x="395288" y="1232595"/>
            <a:ext cx="3498850" cy="2484437"/>
          </a:xfrm>
          <a:prstGeom prst="rect">
            <a:avLst/>
          </a:prstGeom>
          <a:noFill/>
        </p:spPr>
      </p:pic>
      <p:pic>
        <p:nvPicPr>
          <p:cNvPr id="244742" name="Picture 6" descr="中心加工機_4"/>
          <p:cNvPicPr>
            <a:picLocks noChangeAspect="1" noChangeArrowheads="1"/>
          </p:cNvPicPr>
          <p:nvPr/>
        </p:nvPicPr>
        <p:blipFill>
          <a:blip r:embed="rId5" cstate="print"/>
          <a:srcRect/>
          <a:stretch>
            <a:fillRect/>
          </a:stretch>
        </p:blipFill>
        <p:spPr bwMode="auto">
          <a:xfrm>
            <a:off x="4716463" y="3861048"/>
            <a:ext cx="3386137" cy="2481262"/>
          </a:xfrm>
          <a:prstGeom prst="rect">
            <a:avLst/>
          </a:prstGeom>
          <a:noFill/>
        </p:spPr>
      </p:pic>
      <p:sp>
        <p:nvSpPr>
          <p:cNvPr id="5" name="投影片編號版面配置區 4"/>
          <p:cNvSpPr>
            <a:spLocks noGrp="1"/>
          </p:cNvSpPr>
          <p:nvPr>
            <p:ph type="sldNum" sz="quarter" idx="12"/>
          </p:nvPr>
        </p:nvSpPr>
        <p:spPr/>
        <p:txBody>
          <a:bodyPr/>
          <a:lstStyle/>
          <a:p>
            <a:fld id="{A36E6B7E-3405-4ABC-8F0A-11CAAA034E4E}" type="slidenum">
              <a:rPr lang="zh-TW" altLang="en-US" smtClean="0"/>
              <a:pPr/>
              <a:t>27</a:t>
            </a:fld>
            <a:endParaRPr lang="zh-TW" altLang="en-US" dirty="0"/>
          </a:p>
        </p:txBody>
      </p:sp>
    </p:spTree>
    <p:extLst>
      <p:ext uri="{BB962C8B-B14F-4D97-AF65-F5344CB8AC3E}">
        <p14:creationId xmlns:p14="http://schemas.microsoft.com/office/powerpoint/2010/main" val="228571620"/>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a:xfrm>
            <a:off x="6227763" y="517525"/>
            <a:ext cx="1452562" cy="493713"/>
          </a:xfrm>
        </p:spPr>
        <p:txBody>
          <a:bodyPr/>
          <a:lstStyle/>
          <a:p>
            <a:r>
              <a:rPr lang="zh-TW" altLang="en-US">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鑽床</a:t>
            </a:r>
          </a:p>
        </p:txBody>
      </p:sp>
      <p:sp>
        <p:nvSpPr>
          <p:cNvPr id="245763" name="Rectangle 3"/>
          <p:cNvSpPr>
            <a:spLocks noGrp="1" noChangeArrowheads="1"/>
          </p:cNvSpPr>
          <p:nvPr>
            <p:ph type="body" idx="1"/>
          </p:nvPr>
        </p:nvSpPr>
        <p:spPr>
          <a:xfrm>
            <a:off x="1835150" y="549275"/>
            <a:ext cx="1511300" cy="576263"/>
          </a:xfrm>
        </p:spPr>
        <p:txBody>
          <a:bodyPr>
            <a:normAutofit lnSpcReduction="10000"/>
          </a:bodyPr>
          <a:lstStyle/>
          <a:p>
            <a:pPr>
              <a:buFont typeface="Wingdings" pitchFamily="2" charset="2"/>
              <a:buNone/>
            </a:pPr>
            <a:r>
              <a:rPr lang="zh-TW" altLang="en-US" sz="3200">
                <a:latin typeface="Times New Roman" panose="02020603050405020304" pitchFamily="18" charset="0"/>
                <a:ea typeface="標楷體" panose="03000509000000000000" pitchFamily="65" charset="-120"/>
                <a:cs typeface="Times New Roman" panose="02020603050405020304" pitchFamily="18" charset="0"/>
              </a:rPr>
              <a:t>雕刻機</a:t>
            </a:r>
          </a:p>
        </p:txBody>
      </p:sp>
      <p:pic>
        <p:nvPicPr>
          <p:cNvPr id="245764" name="Picture 4" descr="雕刻機"/>
          <p:cNvPicPr>
            <a:picLocks noChangeAspect="1" noChangeArrowheads="1"/>
          </p:cNvPicPr>
          <p:nvPr/>
        </p:nvPicPr>
        <p:blipFill>
          <a:blip r:embed="rId2" cstate="print"/>
          <a:srcRect/>
          <a:stretch>
            <a:fillRect/>
          </a:stretch>
        </p:blipFill>
        <p:spPr bwMode="auto">
          <a:xfrm>
            <a:off x="1187450" y="1268413"/>
            <a:ext cx="3017838" cy="4822825"/>
          </a:xfrm>
          <a:prstGeom prst="rect">
            <a:avLst/>
          </a:prstGeom>
          <a:noFill/>
        </p:spPr>
      </p:pic>
      <p:pic>
        <p:nvPicPr>
          <p:cNvPr id="245765" name="Picture 5" descr="鑽床_1"/>
          <p:cNvPicPr>
            <a:picLocks noChangeAspect="1" noChangeArrowheads="1"/>
          </p:cNvPicPr>
          <p:nvPr/>
        </p:nvPicPr>
        <p:blipFill>
          <a:blip r:embed="rId3" cstate="print"/>
          <a:srcRect/>
          <a:stretch>
            <a:fillRect/>
          </a:stretch>
        </p:blipFill>
        <p:spPr bwMode="auto">
          <a:xfrm>
            <a:off x="5292725" y="1196975"/>
            <a:ext cx="2903538" cy="4822825"/>
          </a:xfrm>
          <a:prstGeom prst="rect">
            <a:avLst/>
          </a:prstGeom>
          <a:noFill/>
        </p:spPr>
      </p:pic>
      <p:sp>
        <p:nvSpPr>
          <p:cNvPr id="5" name="投影片編號版面配置區 4"/>
          <p:cNvSpPr>
            <a:spLocks noGrp="1"/>
          </p:cNvSpPr>
          <p:nvPr>
            <p:ph type="sldNum" sz="quarter" idx="12"/>
          </p:nvPr>
        </p:nvSpPr>
        <p:spPr/>
        <p:txBody>
          <a:bodyPr/>
          <a:lstStyle/>
          <a:p>
            <a:fld id="{A36E6B7E-3405-4ABC-8F0A-11CAAA034E4E}" type="slidenum">
              <a:rPr lang="zh-TW" altLang="en-US" smtClean="0"/>
              <a:pPr/>
              <a:t>28</a:t>
            </a:fld>
            <a:endParaRPr lang="zh-TW" altLang="en-US" dirty="0"/>
          </a:p>
        </p:txBody>
      </p:sp>
    </p:spTree>
    <p:extLst>
      <p:ext uri="{BB962C8B-B14F-4D97-AF65-F5344CB8AC3E}">
        <p14:creationId xmlns:p14="http://schemas.microsoft.com/office/powerpoint/2010/main" val="924216736"/>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a:xfrm>
            <a:off x="1403350" y="1052513"/>
            <a:ext cx="1371600" cy="381000"/>
          </a:xfrm>
        </p:spPr>
        <p:txBody>
          <a:bodyPr/>
          <a:lstStyle/>
          <a:p>
            <a:r>
              <a:rPr lang="zh-TW" altLang="en-US">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鉋床</a:t>
            </a:r>
          </a:p>
        </p:txBody>
      </p:sp>
      <p:pic>
        <p:nvPicPr>
          <p:cNvPr id="246787" name="Picture 3" descr="手推鉋床_1"/>
          <p:cNvPicPr>
            <a:picLocks noChangeAspect="1" noChangeArrowheads="1"/>
          </p:cNvPicPr>
          <p:nvPr/>
        </p:nvPicPr>
        <p:blipFill>
          <a:blip r:embed="rId2" cstate="print"/>
          <a:srcRect/>
          <a:stretch>
            <a:fillRect/>
          </a:stretch>
        </p:blipFill>
        <p:spPr bwMode="auto">
          <a:xfrm>
            <a:off x="4787900" y="476250"/>
            <a:ext cx="3779838" cy="2747963"/>
          </a:xfrm>
          <a:prstGeom prst="rect">
            <a:avLst/>
          </a:prstGeom>
          <a:noFill/>
        </p:spPr>
      </p:pic>
      <p:pic>
        <p:nvPicPr>
          <p:cNvPr id="246788" name="Picture 4" descr="手推鉋床_2"/>
          <p:cNvPicPr>
            <a:picLocks noChangeAspect="1" noChangeArrowheads="1"/>
          </p:cNvPicPr>
          <p:nvPr/>
        </p:nvPicPr>
        <p:blipFill>
          <a:blip r:embed="rId3" cstate="print"/>
          <a:srcRect/>
          <a:stretch>
            <a:fillRect/>
          </a:stretch>
        </p:blipFill>
        <p:spPr bwMode="auto">
          <a:xfrm>
            <a:off x="611188" y="3213100"/>
            <a:ext cx="3675062" cy="2576513"/>
          </a:xfrm>
          <a:prstGeom prst="rect">
            <a:avLst/>
          </a:prstGeom>
          <a:noFill/>
        </p:spPr>
      </p:pic>
      <p:sp>
        <p:nvSpPr>
          <p:cNvPr id="5" name="投影片編號版面配置區 4"/>
          <p:cNvSpPr>
            <a:spLocks noGrp="1"/>
          </p:cNvSpPr>
          <p:nvPr>
            <p:ph type="sldNum" sz="quarter" idx="12"/>
          </p:nvPr>
        </p:nvSpPr>
        <p:spPr/>
        <p:txBody>
          <a:bodyPr/>
          <a:lstStyle/>
          <a:p>
            <a:fld id="{A36E6B7E-3405-4ABC-8F0A-11CAAA034E4E}" type="slidenum">
              <a:rPr lang="zh-TW" altLang="en-US" smtClean="0"/>
              <a:pPr/>
              <a:t>29</a:t>
            </a:fld>
            <a:endParaRPr lang="zh-TW" altLang="en-US" dirty="0"/>
          </a:p>
        </p:txBody>
      </p:sp>
    </p:spTree>
    <p:extLst>
      <p:ext uri="{BB962C8B-B14F-4D97-AF65-F5344CB8AC3E}">
        <p14:creationId xmlns:p14="http://schemas.microsoft.com/office/powerpoint/2010/main" val="3146920478"/>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subTitle" idx="1"/>
          </p:nvPr>
        </p:nvSpPr>
        <p:spPr>
          <a:xfrm>
            <a:off x="1817221" y="1916832"/>
            <a:ext cx="5832946" cy="3168823"/>
          </a:xfrm>
          <a:ln>
            <a:solidFill>
              <a:schemeClr val="tx1"/>
            </a:solidFill>
          </a:ln>
        </p:spPr>
        <p:txBody>
          <a:bodyPr>
            <a:normAutofit fontScale="92500" lnSpcReduction="20000"/>
          </a:bodyPr>
          <a:lstStyle/>
          <a:p>
            <a:pPr indent="631825" algn="l" eaLnBrk="1" hangingPunct="1">
              <a:lnSpc>
                <a:spcPct val="125000"/>
              </a:lnSpc>
            </a:pPr>
            <a:r>
              <a:rPr lang="en-US" altLang="zh-TW" b="0" dirty="0" smtClean="0">
                <a:solidFill>
                  <a:schemeClr val="tx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zh-TW" altLang="en-US" sz="3600" b="0" dirty="0" smtClean="0">
                <a:solidFill>
                  <a:schemeClr val="tx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壹、機械簡介</a:t>
            </a:r>
          </a:p>
          <a:p>
            <a:pPr indent="631825" algn="l" eaLnBrk="1" hangingPunct="1">
              <a:lnSpc>
                <a:spcPct val="125000"/>
              </a:lnSpc>
            </a:pPr>
            <a:r>
              <a:rPr lang="zh-TW" altLang="en-US" sz="3600" b="0" dirty="0" smtClean="0">
                <a:solidFill>
                  <a:schemeClr val="tx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貳、機械作動危害</a:t>
            </a:r>
          </a:p>
          <a:p>
            <a:pPr indent="631825" algn="l" eaLnBrk="1" hangingPunct="1">
              <a:lnSpc>
                <a:spcPct val="125000"/>
              </a:lnSpc>
            </a:pPr>
            <a:r>
              <a:rPr lang="zh-TW" altLang="en-US" sz="3600" b="0" dirty="0" smtClean="0">
                <a:solidFill>
                  <a:schemeClr val="tx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參、機械防護方法</a:t>
            </a:r>
          </a:p>
          <a:p>
            <a:pPr indent="631825" algn="l" eaLnBrk="1" hangingPunct="1">
              <a:lnSpc>
                <a:spcPct val="125000"/>
              </a:lnSpc>
            </a:pPr>
            <a:r>
              <a:rPr lang="zh-TW" altLang="en-US" sz="3600" b="0" dirty="0" smtClean="0">
                <a:solidFill>
                  <a:schemeClr val="tx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肆、機械維修安全</a:t>
            </a:r>
          </a:p>
          <a:p>
            <a:pPr indent="631825" algn="l" eaLnBrk="1" hangingPunct="1">
              <a:lnSpc>
                <a:spcPct val="125000"/>
              </a:lnSpc>
            </a:pP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 </a:t>
            </a:r>
          </a:p>
        </p:txBody>
      </p:sp>
      <p:sp>
        <p:nvSpPr>
          <p:cNvPr id="6148" name="Text Box 3"/>
          <p:cNvSpPr txBox="1">
            <a:spLocks noChangeArrowheads="1"/>
          </p:cNvSpPr>
          <p:nvPr/>
        </p:nvSpPr>
        <p:spPr bwMode="auto">
          <a:xfrm>
            <a:off x="2500876" y="493816"/>
            <a:ext cx="4465637" cy="823913"/>
          </a:xfrm>
          <a:prstGeom prst="rect">
            <a:avLst/>
          </a:prstGeom>
          <a:noFill/>
          <a:ln w="9525">
            <a:noFill/>
            <a:miter lim="800000"/>
            <a:headEnd/>
            <a:tailEnd/>
          </a:ln>
        </p:spPr>
        <p:txBody>
          <a:bodyPr>
            <a:spAutoFit/>
          </a:bodyPr>
          <a:lstStyle/>
          <a:p>
            <a:pPr algn="ctr">
              <a:spcBef>
                <a:spcPct val="50000"/>
              </a:spcBef>
            </a:pPr>
            <a:r>
              <a:rPr lang="zh-TW" altLang="en-US" sz="4800" b="1" dirty="0">
                <a:effectLst>
                  <a:outerShdw blurRad="38100" dist="38100" dir="2700000" algn="tl">
                    <a:srgbClr val="000000">
                      <a:alpha val="43137"/>
                    </a:srgbClr>
                  </a:outerShdw>
                </a:effectLst>
                <a:latin typeface="標楷體" pitchFamily="65" charset="-120"/>
                <a:ea typeface="標楷體" pitchFamily="65" charset="-120"/>
              </a:rPr>
              <a:t>內   容</a:t>
            </a:r>
          </a:p>
        </p:txBody>
      </p:sp>
      <p:pic>
        <p:nvPicPr>
          <p:cNvPr id="24578" name="Picture 2" descr="C:\Program Files\Microsoft Office\MEDIA\CAGCAT10\j0252349.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6216" y="493816"/>
            <a:ext cx="1826971" cy="1110996"/>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C:\Program Files\Microsoft Office\MEDIA\CAGCAT10\j0199727.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4941168"/>
            <a:ext cx="1769364" cy="1739189"/>
          </a:xfrm>
          <a:prstGeom prst="rect">
            <a:avLst/>
          </a:prstGeom>
          <a:noFill/>
          <a:extLst>
            <a:ext uri="{909E8E84-426E-40DD-AFC4-6F175D3DCCD1}">
              <a14:hiddenFill xmlns:a14="http://schemas.microsoft.com/office/drawing/2010/main">
                <a:solidFill>
                  <a:srgbClr val="FFFFFF"/>
                </a:solidFill>
              </a14:hiddenFill>
            </a:ext>
          </a:extLst>
        </p:spPr>
      </p:pic>
      <p:sp>
        <p:nvSpPr>
          <p:cNvPr id="5" name="投影片編號版面配置區 4"/>
          <p:cNvSpPr>
            <a:spLocks noGrp="1"/>
          </p:cNvSpPr>
          <p:nvPr>
            <p:ph type="sldNum" sz="quarter" idx="12"/>
          </p:nvPr>
        </p:nvSpPr>
        <p:spPr/>
        <p:txBody>
          <a:bodyPr/>
          <a:lstStyle/>
          <a:p>
            <a:fld id="{A36E6B7E-3405-4ABC-8F0A-11CAAA034E4E}" type="slidenum">
              <a:rPr lang="zh-TW" altLang="en-US" smtClean="0"/>
              <a:pPr/>
              <a:t>3</a:t>
            </a:fld>
            <a:endParaRPr lang="zh-TW" altLang="en-US" dirty="0"/>
          </a:p>
        </p:txBody>
      </p:sp>
    </p:spTree>
    <p:extLst>
      <p:ext uri="{BB962C8B-B14F-4D97-AF65-F5344CB8AC3E}">
        <p14:creationId xmlns:p14="http://schemas.microsoft.com/office/powerpoint/2010/main" val="37060007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a:xfrm>
            <a:off x="540321" y="498128"/>
            <a:ext cx="3383607" cy="482600"/>
          </a:xfrm>
        </p:spPr>
        <p:txBody>
          <a:bodyPr/>
          <a:lstStyle/>
          <a:p>
            <a:r>
              <a:rPr lang="zh-TW" altLang="en-US" dirty="0">
                <a:solidFill>
                  <a:schemeClr val="tx1"/>
                </a:solidFill>
                <a:latin typeface="Times New Roman" panose="02020603050405020304" pitchFamily="18" charset="0"/>
                <a:ea typeface="標楷體" pitchFamily="65" charset="-120"/>
                <a:cs typeface="Times New Roman" panose="02020603050405020304" pitchFamily="18" charset="0"/>
              </a:rPr>
              <a:t>圓盤鋸</a:t>
            </a:r>
            <a:r>
              <a:rPr lang="en-US" altLang="zh-TW" dirty="0">
                <a:solidFill>
                  <a:schemeClr val="tx1"/>
                </a:solidFill>
                <a:latin typeface="Times New Roman" panose="02020603050405020304" pitchFamily="18" charset="0"/>
                <a:ea typeface="標楷體" pitchFamily="65" charset="-120"/>
                <a:cs typeface="Times New Roman" panose="02020603050405020304" pitchFamily="18" charset="0"/>
              </a:rPr>
              <a:t>(</a:t>
            </a:r>
            <a:r>
              <a:rPr lang="zh-TW" altLang="en-US" dirty="0">
                <a:solidFill>
                  <a:schemeClr val="tx1"/>
                </a:solidFill>
                <a:latin typeface="Times New Roman" panose="02020603050405020304" pitchFamily="18" charset="0"/>
                <a:ea typeface="標楷體" pitchFamily="65" charset="-120"/>
                <a:cs typeface="Times New Roman" panose="02020603050405020304" pitchFamily="18" charset="0"/>
              </a:rPr>
              <a:t>一</a:t>
            </a:r>
            <a:r>
              <a:rPr lang="en-US" altLang="zh-TW" dirty="0">
                <a:solidFill>
                  <a:schemeClr val="tx1"/>
                </a:solidFill>
                <a:latin typeface="Times New Roman" panose="02020603050405020304" pitchFamily="18" charset="0"/>
                <a:ea typeface="標楷體" pitchFamily="65" charset="-120"/>
                <a:cs typeface="Times New Roman" panose="02020603050405020304" pitchFamily="18" charset="0"/>
              </a:rPr>
              <a:t>)</a:t>
            </a:r>
          </a:p>
        </p:txBody>
      </p:sp>
      <p:pic>
        <p:nvPicPr>
          <p:cNvPr id="247811" name="Picture 3" descr="圓盤鋸"/>
          <p:cNvPicPr>
            <a:picLocks noChangeAspect="1" noChangeArrowheads="1"/>
          </p:cNvPicPr>
          <p:nvPr/>
        </p:nvPicPr>
        <p:blipFill>
          <a:blip r:embed="rId2" cstate="print"/>
          <a:srcRect/>
          <a:stretch>
            <a:fillRect/>
          </a:stretch>
        </p:blipFill>
        <p:spPr bwMode="auto">
          <a:xfrm>
            <a:off x="4572000" y="476250"/>
            <a:ext cx="4140200" cy="2962275"/>
          </a:xfrm>
          <a:prstGeom prst="rect">
            <a:avLst/>
          </a:prstGeom>
          <a:noFill/>
        </p:spPr>
      </p:pic>
      <p:pic>
        <p:nvPicPr>
          <p:cNvPr id="247812" name="Picture 4" descr="圓盤鋸_2"/>
          <p:cNvPicPr>
            <a:picLocks noChangeAspect="1" noChangeArrowheads="1"/>
          </p:cNvPicPr>
          <p:nvPr/>
        </p:nvPicPr>
        <p:blipFill>
          <a:blip r:embed="rId3" cstate="print"/>
          <a:srcRect/>
          <a:stretch>
            <a:fillRect/>
          </a:stretch>
        </p:blipFill>
        <p:spPr bwMode="auto">
          <a:xfrm>
            <a:off x="539750" y="3284538"/>
            <a:ext cx="3822700" cy="2714625"/>
          </a:xfrm>
          <a:prstGeom prst="rect">
            <a:avLst/>
          </a:prstGeom>
          <a:noFill/>
        </p:spPr>
      </p:pic>
      <p:sp>
        <p:nvSpPr>
          <p:cNvPr id="5" name="投影片編號版面配置區 4"/>
          <p:cNvSpPr>
            <a:spLocks noGrp="1"/>
          </p:cNvSpPr>
          <p:nvPr>
            <p:ph type="sldNum" sz="quarter" idx="12"/>
          </p:nvPr>
        </p:nvSpPr>
        <p:spPr/>
        <p:txBody>
          <a:bodyPr/>
          <a:lstStyle/>
          <a:p>
            <a:fld id="{A36E6B7E-3405-4ABC-8F0A-11CAAA034E4E}" type="slidenum">
              <a:rPr lang="zh-TW" altLang="en-US" smtClean="0"/>
              <a:pPr/>
              <a:t>30</a:t>
            </a:fld>
            <a:endParaRPr lang="zh-TW" altLang="en-US" dirty="0"/>
          </a:p>
        </p:txBody>
      </p:sp>
    </p:spTree>
    <p:extLst>
      <p:ext uri="{BB962C8B-B14F-4D97-AF65-F5344CB8AC3E}">
        <p14:creationId xmlns:p14="http://schemas.microsoft.com/office/powerpoint/2010/main" val="1192074513"/>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title"/>
          </p:nvPr>
        </p:nvSpPr>
        <p:spPr>
          <a:xfrm>
            <a:off x="1043608" y="476672"/>
            <a:ext cx="3095575" cy="531812"/>
          </a:xfrm>
        </p:spPr>
        <p:txBody>
          <a:bodyPr/>
          <a:lstStyle/>
          <a:p>
            <a:r>
              <a:rPr lang="zh-TW" altLang="en-US" dirty="0">
                <a:solidFill>
                  <a:schemeClr val="tx1"/>
                </a:solidFill>
                <a:latin typeface="Times New Roman" panose="02020603050405020304" pitchFamily="18" charset="0"/>
                <a:ea typeface="標楷體" pitchFamily="65" charset="-120"/>
                <a:cs typeface="Times New Roman" panose="02020603050405020304" pitchFamily="18" charset="0"/>
              </a:rPr>
              <a:t>圓盤鋸</a:t>
            </a:r>
            <a:r>
              <a:rPr lang="en-US" altLang="zh-TW" dirty="0">
                <a:solidFill>
                  <a:schemeClr val="tx1"/>
                </a:solidFill>
                <a:latin typeface="Times New Roman" panose="02020603050405020304" pitchFamily="18" charset="0"/>
                <a:ea typeface="標楷體" pitchFamily="65" charset="-120"/>
                <a:cs typeface="Times New Roman" panose="02020603050405020304" pitchFamily="18" charset="0"/>
              </a:rPr>
              <a:t>(</a:t>
            </a:r>
            <a:r>
              <a:rPr lang="zh-TW" altLang="en-US" dirty="0">
                <a:solidFill>
                  <a:schemeClr val="tx1"/>
                </a:solidFill>
                <a:latin typeface="Times New Roman" panose="02020603050405020304" pitchFamily="18" charset="0"/>
                <a:ea typeface="標楷體" pitchFamily="65" charset="-120"/>
                <a:cs typeface="Times New Roman" panose="02020603050405020304" pitchFamily="18" charset="0"/>
              </a:rPr>
              <a:t>二</a:t>
            </a:r>
            <a:r>
              <a:rPr lang="en-US" altLang="zh-TW" dirty="0">
                <a:solidFill>
                  <a:schemeClr val="tx1"/>
                </a:solidFill>
                <a:latin typeface="Times New Roman" panose="02020603050405020304" pitchFamily="18" charset="0"/>
                <a:ea typeface="標楷體" pitchFamily="65" charset="-120"/>
                <a:cs typeface="Times New Roman" panose="02020603050405020304" pitchFamily="18" charset="0"/>
              </a:rPr>
              <a:t>)</a:t>
            </a:r>
          </a:p>
        </p:txBody>
      </p:sp>
      <p:pic>
        <p:nvPicPr>
          <p:cNvPr id="248835" name="Picture 3" descr="圓盤鋸_3"/>
          <p:cNvPicPr>
            <a:picLocks noChangeAspect="1" noChangeArrowheads="1"/>
          </p:cNvPicPr>
          <p:nvPr/>
        </p:nvPicPr>
        <p:blipFill>
          <a:blip r:embed="rId2" cstate="print"/>
          <a:srcRect/>
          <a:stretch>
            <a:fillRect/>
          </a:stretch>
        </p:blipFill>
        <p:spPr bwMode="auto">
          <a:xfrm>
            <a:off x="4787900" y="333375"/>
            <a:ext cx="3671888" cy="2647950"/>
          </a:xfrm>
          <a:prstGeom prst="rect">
            <a:avLst/>
          </a:prstGeom>
          <a:noFill/>
        </p:spPr>
      </p:pic>
      <p:pic>
        <p:nvPicPr>
          <p:cNvPr id="248836" name="Picture 4" descr="圓盤鋸_4"/>
          <p:cNvPicPr>
            <a:picLocks noChangeAspect="1" noChangeArrowheads="1"/>
          </p:cNvPicPr>
          <p:nvPr/>
        </p:nvPicPr>
        <p:blipFill>
          <a:blip r:embed="rId3" cstate="print"/>
          <a:srcRect/>
          <a:stretch>
            <a:fillRect/>
          </a:stretch>
        </p:blipFill>
        <p:spPr bwMode="auto">
          <a:xfrm>
            <a:off x="323850" y="2205038"/>
            <a:ext cx="4140200" cy="3009900"/>
          </a:xfrm>
          <a:prstGeom prst="rect">
            <a:avLst/>
          </a:prstGeom>
          <a:noFill/>
        </p:spPr>
      </p:pic>
      <p:pic>
        <p:nvPicPr>
          <p:cNvPr id="248837" name="Picture 5" descr="圓盤鋸_5"/>
          <p:cNvPicPr>
            <a:picLocks noChangeAspect="1" noChangeArrowheads="1"/>
          </p:cNvPicPr>
          <p:nvPr/>
        </p:nvPicPr>
        <p:blipFill>
          <a:blip r:embed="rId4" cstate="print"/>
          <a:srcRect/>
          <a:stretch>
            <a:fillRect/>
          </a:stretch>
        </p:blipFill>
        <p:spPr bwMode="auto">
          <a:xfrm>
            <a:off x="4787900" y="3213100"/>
            <a:ext cx="3635375" cy="2643188"/>
          </a:xfrm>
          <a:prstGeom prst="rect">
            <a:avLst/>
          </a:prstGeom>
          <a:noFill/>
        </p:spPr>
      </p:pic>
      <p:sp>
        <p:nvSpPr>
          <p:cNvPr id="5" name="投影片編號版面配置區 4"/>
          <p:cNvSpPr>
            <a:spLocks noGrp="1"/>
          </p:cNvSpPr>
          <p:nvPr>
            <p:ph type="sldNum" sz="quarter" idx="12"/>
          </p:nvPr>
        </p:nvSpPr>
        <p:spPr/>
        <p:txBody>
          <a:bodyPr/>
          <a:lstStyle/>
          <a:p>
            <a:fld id="{A36E6B7E-3405-4ABC-8F0A-11CAAA034E4E}" type="slidenum">
              <a:rPr lang="zh-TW" altLang="en-US" smtClean="0"/>
              <a:pPr/>
              <a:t>31</a:t>
            </a:fld>
            <a:endParaRPr lang="zh-TW" altLang="en-US" dirty="0"/>
          </a:p>
        </p:txBody>
      </p:sp>
    </p:spTree>
    <p:extLst>
      <p:ext uri="{BB962C8B-B14F-4D97-AF65-F5344CB8AC3E}">
        <p14:creationId xmlns:p14="http://schemas.microsoft.com/office/powerpoint/2010/main" val="3739108999"/>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1475656" y="908720"/>
            <a:ext cx="1728415" cy="477837"/>
          </a:xfrm>
        </p:spPr>
        <p:txBody>
          <a:bodyPr/>
          <a:lstStyle/>
          <a:p>
            <a:r>
              <a:rPr lang="zh-TW" altLang="en-US"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剪床</a:t>
            </a:r>
          </a:p>
        </p:txBody>
      </p:sp>
      <p:pic>
        <p:nvPicPr>
          <p:cNvPr id="249859" name="Picture 3" descr="剪床"/>
          <p:cNvPicPr>
            <a:picLocks noChangeAspect="1" noChangeArrowheads="1"/>
          </p:cNvPicPr>
          <p:nvPr/>
        </p:nvPicPr>
        <p:blipFill>
          <a:blip r:embed="rId2" cstate="print"/>
          <a:srcRect/>
          <a:stretch>
            <a:fillRect/>
          </a:stretch>
        </p:blipFill>
        <p:spPr bwMode="auto">
          <a:xfrm>
            <a:off x="4716463" y="333375"/>
            <a:ext cx="3743325" cy="2657475"/>
          </a:xfrm>
          <a:prstGeom prst="rect">
            <a:avLst/>
          </a:prstGeom>
          <a:noFill/>
        </p:spPr>
      </p:pic>
      <p:pic>
        <p:nvPicPr>
          <p:cNvPr id="249860" name="Picture 4" descr="剪床_1"/>
          <p:cNvPicPr>
            <a:picLocks noChangeAspect="1" noChangeArrowheads="1"/>
          </p:cNvPicPr>
          <p:nvPr/>
        </p:nvPicPr>
        <p:blipFill>
          <a:blip r:embed="rId3" cstate="print"/>
          <a:srcRect/>
          <a:stretch>
            <a:fillRect/>
          </a:stretch>
        </p:blipFill>
        <p:spPr bwMode="auto">
          <a:xfrm>
            <a:off x="215900" y="2492896"/>
            <a:ext cx="4356100" cy="2946400"/>
          </a:xfrm>
          <a:prstGeom prst="rect">
            <a:avLst/>
          </a:prstGeom>
          <a:noFill/>
        </p:spPr>
      </p:pic>
      <p:pic>
        <p:nvPicPr>
          <p:cNvPr id="249861" name="Picture 5" descr="剪床_2"/>
          <p:cNvPicPr>
            <a:picLocks noChangeAspect="1" noChangeArrowheads="1"/>
          </p:cNvPicPr>
          <p:nvPr/>
        </p:nvPicPr>
        <p:blipFill>
          <a:blip r:embed="rId4" cstate="print"/>
          <a:srcRect/>
          <a:stretch>
            <a:fillRect/>
          </a:stretch>
        </p:blipFill>
        <p:spPr bwMode="auto">
          <a:xfrm>
            <a:off x="4716463" y="3213100"/>
            <a:ext cx="3781425" cy="2695575"/>
          </a:xfrm>
          <a:prstGeom prst="rect">
            <a:avLst/>
          </a:prstGeom>
          <a:noFill/>
        </p:spPr>
      </p:pic>
      <p:sp>
        <p:nvSpPr>
          <p:cNvPr id="5" name="投影片編號版面配置區 4"/>
          <p:cNvSpPr>
            <a:spLocks noGrp="1"/>
          </p:cNvSpPr>
          <p:nvPr>
            <p:ph type="sldNum" sz="quarter" idx="12"/>
          </p:nvPr>
        </p:nvSpPr>
        <p:spPr/>
        <p:txBody>
          <a:bodyPr/>
          <a:lstStyle/>
          <a:p>
            <a:fld id="{A36E6B7E-3405-4ABC-8F0A-11CAAA034E4E}" type="slidenum">
              <a:rPr lang="zh-TW" altLang="en-US" smtClean="0"/>
              <a:pPr/>
              <a:t>32</a:t>
            </a:fld>
            <a:endParaRPr lang="zh-TW" altLang="en-US" dirty="0"/>
          </a:p>
        </p:txBody>
      </p:sp>
    </p:spTree>
    <p:extLst>
      <p:ext uri="{BB962C8B-B14F-4D97-AF65-F5344CB8AC3E}">
        <p14:creationId xmlns:p14="http://schemas.microsoft.com/office/powerpoint/2010/main" val="154598996"/>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8" name="Rectangle 6"/>
          <p:cNvSpPr>
            <a:spLocks noChangeArrowheads="1"/>
          </p:cNvSpPr>
          <p:nvPr/>
        </p:nvSpPr>
        <p:spPr bwMode="auto">
          <a:xfrm>
            <a:off x="1331913" y="549275"/>
            <a:ext cx="2303462" cy="533400"/>
          </a:xfrm>
          <a:prstGeom prst="rect">
            <a:avLst/>
          </a:prstGeom>
          <a:noFill/>
          <a:ln w="9525">
            <a:noFill/>
            <a:miter lim="800000"/>
            <a:headEnd/>
            <a:tailEnd/>
          </a:ln>
          <a:effectLst/>
        </p:spPr>
        <p:txBody>
          <a:bodyPr/>
          <a:lstStyle/>
          <a:p>
            <a:r>
              <a:rPr lang="zh-TW" altLang="en-US" sz="3200">
                <a:latin typeface="標楷體" pitchFamily="65" charset="-120"/>
                <a:ea typeface="標楷體" pitchFamily="65" charset="-120"/>
              </a:rPr>
              <a:t>帶鋸機</a:t>
            </a:r>
            <a:r>
              <a:rPr lang="en-US" altLang="zh-TW" sz="3200">
                <a:latin typeface="標楷體" pitchFamily="65" charset="-120"/>
                <a:ea typeface="標楷體" pitchFamily="65" charset="-120"/>
              </a:rPr>
              <a:t>(</a:t>
            </a:r>
            <a:r>
              <a:rPr lang="zh-TW" altLang="en-US" sz="3200">
                <a:latin typeface="標楷體" pitchFamily="65" charset="-120"/>
                <a:ea typeface="標楷體" pitchFamily="65" charset="-120"/>
              </a:rPr>
              <a:t>一</a:t>
            </a:r>
            <a:r>
              <a:rPr lang="en-US" altLang="zh-TW" sz="3200">
                <a:latin typeface="標楷體" pitchFamily="65" charset="-120"/>
                <a:ea typeface="標楷體" pitchFamily="65" charset="-120"/>
              </a:rPr>
              <a:t>)</a:t>
            </a:r>
          </a:p>
        </p:txBody>
      </p:sp>
      <p:pic>
        <p:nvPicPr>
          <p:cNvPr id="253960" name="Picture 8" descr="線鋸機_1"/>
          <p:cNvPicPr>
            <a:picLocks noChangeAspect="1" noChangeArrowheads="1"/>
          </p:cNvPicPr>
          <p:nvPr/>
        </p:nvPicPr>
        <p:blipFill>
          <a:blip r:embed="rId2" cstate="print"/>
          <a:srcRect/>
          <a:stretch>
            <a:fillRect/>
          </a:stretch>
        </p:blipFill>
        <p:spPr bwMode="auto">
          <a:xfrm>
            <a:off x="5508625" y="1198563"/>
            <a:ext cx="2947988" cy="4749800"/>
          </a:xfrm>
          <a:prstGeom prst="rect">
            <a:avLst/>
          </a:prstGeom>
          <a:noFill/>
        </p:spPr>
      </p:pic>
      <p:pic>
        <p:nvPicPr>
          <p:cNvPr id="253961" name="Picture 9" descr="線鋸機_2"/>
          <p:cNvPicPr>
            <a:picLocks noChangeAspect="1" noChangeArrowheads="1"/>
          </p:cNvPicPr>
          <p:nvPr/>
        </p:nvPicPr>
        <p:blipFill>
          <a:blip r:embed="rId3" cstate="print"/>
          <a:srcRect/>
          <a:stretch>
            <a:fillRect/>
          </a:stretch>
        </p:blipFill>
        <p:spPr bwMode="auto">
          <a:xfrm>
            <a:off x="755650" y="1196975"/>
            <a:ext cx="2940050" cy="4752975"/>
          </a:xfrm>
          <a:prstGeom prst="rect">
            <a:avLst/>
          </a:prstGeom>
          <a:noFill/>
        </p:spPr>
      </p:pic>
      <p:sp>
        <p:nvSpPr>
          <p:cNvPr id="5" name="投影片編號版面配置區 4"/>
          <p:cNvSpPr>
            <a:spLocks noGrp="1"/>
          </p:cNvSpPr>
          <p:nvPr>
            <p:ph type="sldNum" sz="quarter" idx="12"/>
          </p:nvPr>
        </p:nvSpPr>
        <p:spPr/>
        <p:txBody>
          <a:bodyPr/>
          <a:lstStyle/>
          <a:p>
            <a:fld id="{A36E6B7E-3405-4ABC-8F0A-11CAAA034E4E}" type="slidenum">
              <a:rPr lang="zh-TW" altLang="en-US" smtClean="0"/>
              <a:pPr/>
              <a:t>33</a:t>
            </a:fld>
            <a:endParaRPr lang="zh-TW" altLang="en-US" dirty="0"/>
          </a:p>
        </p:txBody>
      </p:sp>
    </p:spTree>
    <p:extLst>
      <p:ext uri="{BB962C8B-B14F-4D97-AF65-F5344CB8AC3E}">
        <p14:creationId xmlns:p14="http://schemas.microsoft.com/office/powerpoint/2010/main" val="3833087932"/>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81" name="Picture 5" descr="滾筒"/>
          <p:cNvPicPr>
            <a:picLocks noChangeAspect="1" noChangeArrowheads="1"/>
          </p:cNvPicPr>
          <p:nvPr/>
        </p:nvPicPr>
        <p:blipFill>
          <a:blip r:embed="rId2" cstate="print"/>
          <a:srcRect/>
          <a:stretch>
            <a:fillRect/>
          </a:stretch>
        </p:blipFill>
        <p:spPr bwMode="auto">
          <a:xfrm>
            <a:off x="4500563" y="1989138"/>
            <a:ext cx="4464050" cy="3168650"/>
          </a:xfrm>
          <a:prstGeom prst="rect">
            <a:avLst/>
          </a:prstGeom>
          <a:noFill/>
        </p:spPr>
      </p:pic>
      <p:pic>
        <p:nvPicPr>
          <p:cNvPr id="254982" name="Picture 6" descr="鋸床"/>
          <p:cNvPicPr>
            <a:picLocks noChangeAspect="1" noChangeArrowheads="1"/>
          </p:cNvPicPr>
          <p:nvPr/>
        </p:nvPicPr>
        <p:blipFill>
          <a:blip r:embed="rId3" cstate="print"/>
          <a:srcRect/>
          <a:stretch>
            <a:fillRect/>
          </a:stretch>
        </p:blipFill>
        <p:spPr bwMode="auto">
          <a:xfrm>
            <a:off x="804937" y="1196975"/>
            <a:ext cx="2974975" cy="4752975"/>
          </a:xfrm>
          <a:prstGeom prst="rect">
            <a:avLst/>
          </a:prstGeom>
          <a:noFill/>
        </p:spPr>
      </p:pic>
      <p:sp>
        <p:nvSpPr>
          <p:cNvPr id="254983" name="Rectangle 7"/>
          <p:cNvSpPr>
            <a:spLocks noChangeArrowheads="1"/>
          </p:cNvSpPr>
          <p:nvPr/>
        </p:nvSpPr>
        <p:spPr bwMode="auto">
          <a:xfrm>
            <a:off x="6084888" y="1125538"/>
            <a:ext cx="1600200" cy="533400"/>
          </a:xfrm>
          <a:prstGeom prst="rect">
            <a:avLst/>
          </a:prstGeom>
          <a:noFill/>
          <a:ln w="9525">
            <a:noFill/>
            <a:miter lim="800000"/>
            <a:headEnd/>
            <a:tailEnd/>
          </a:ln>
          <a:effectLst/>
        </p:spPr>
        <p:txBody>
          <a:bodyPr/>
          <a:lstStyle/>
          <a:p>
            <a:r>
              <a:rPr lang="zh-TW" altLang="en-US" sz="3200">
                <a:latin typeface="Garamond" pitchFamily="18" charset="0"/>
                <a:ea typeface="標楷體" pitchFamily="65" charset="-120"/>
              </a:rPr>
              <a:t>滾筒機</a:t>
            </a:r>
          </a:p>
        </p:txBody>
      </p:sp>
      <p:sp>
        <p:nvSpPr>
          <p:cNvPr id="254984" name="Rectangle 8"/>
          <p:cNvSpPr>
            <a:spLocks noChangeArrowheads="1"/>
          </p:cNvSpPr>
          <p:nvPr/>
        </p:nvSpPr>
        <p:spPr bwMode="auto">
          <a:xfrm>
            <a:off x="972195" y="515144"/>
            <a:ext cx="2879725" cy="609600"/>
          </a:xfrm>
          <a:prstGeom prst="rect">
            <a:avLst/>
          </a:prstGeom>
          <a:noFill/>
          <a:ln w="9525">
            <a:noFill/>
            <a:miter lim="800000"/>
            <a:headEnd/>
            <a:tailEnd/>
          </a:ln>
          <a:effectLst/>
        </p:spPr>
        <p:txBody>
          <a:bodyPr/>
          <a:lstStyle/>
          <a:p>
            <a:pPr marL="342900" indent="-342900">
              <a:spcBef>
                <a:spcPct val="20000"/>
              </a:spcBef>
              <a:buClr>
                <a:schemeClr val="accent1"/>
              </a:buClr>
              <a:buSzPct val="65000"/>
              <a:buFont typeface="Wingdings" pitchFamily="2" charset="2"/>
              <a:buNone/>
            </a:pPr>
            <a:r>
              <a:rPr lang="zh-TW" altLang="en-US" sz="3200" dirty="0">
                <a:ea typeface="標楷體" pitchFamily="65" charset="-120"/>
              </a:rPr>
              <a:t>線鋸機（二）</a:t>
            </a:r>
          </a:p>
        </p:txBody>
      </p:sp>
      <p:sp>
        <p:nvSpPr>
          <p:cNvPr id="5" name="投影片編號版面配置區 4"/>
          <p:cNvSpPr>
            <a:spLocks noGrp="1"/>
          </p:cNvSpPr>
          <p:nvPr>
            <p:ph type="sldNum" sz="quarter" idx="12"/>
          </p:nvPr>
        </p:nvSpPr>
        <p:spPr/>
        <p:txBody>
          <a:bodyPr/>
          <a:lstStyle/>
          <a:p>
            <a:fld id="{A36E6B7E-3405-4ABC-8F0A-11CAAA034E4E}" type="slidenum">
              <a:rPr lang="zh-TW" altLang="en-US" smtClean="0"/>
              <a:pPr/>
              <a:t>34</a:t>
            </a:fld>
            <a:endParaRPr lang="zh-TW" altLang="en-US" dirty="0"/>
          </a:p>
        </p:txBody>
      </p:sp>
    </p:spTree>
    <p:extLst>
      <p:ext uri="{BB962C8B-B14F-4D97-AF65-F5344CB8AC3E}">
        <p14:creationId xmlns:p14="http://schemas.microsoft.com/office/powerpoint/2010/main" val="1003497980"/>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58824" y="2574032"/>
            <a:ext cx="8229600" cy="1143000"/>
          </a:xfrm>
        </p:spPr>
        <p:txBody>
          <a:bodyPr/>
          <a:lstStyle/>
          <a:p>
            <a:pPr indent="631825" eaLnBrk="1" hangingPunct="1">
              <a:lnSpc>
                <a:spcPct val="125000"/>
              </a:lnSpc>
            </a:pP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貳、機械作動危害</a:t>
            </a:r>
          </a:p>
        </p:txBody>
      </p:sp>
      <p:sp>
        <p:nvSpPr>
          <p:cNvPr id="6" name="投影片編號版面配置區 5"/>
          <p:cNvSpPr>
            <a:spLocks noGrp="1"/>
          </p:cNvSpPr>
          <p:nvPr>
            <p:ph type="sldNum" sz="quarter" idx="12"/>
          </p:nvPr>
        </p:nvSpPr>
        <p:spPr/>
        <p:txBody>
          <a:bodyPr/>
          <a:lstStyle/>
          <a:p>
            <a:fld id="{A36E6B7E-3405-4ABC-8F0A-11CAAA034E4E}" type="slidenum">
              <a:rPr lang="zh-TW" altLang="en-US" smtClean="0"/>
              <a:pPr/>
              <a:t>35</a:t>
            </a:fld>
            <a:endParaRPr lang="zh-TW" altLang="en-US" dirty="0"/>
          </a:p>
        </p:txBody>
      </p:sp>
    </p:spTree>
    <p:extLst>
      <p:ext uri="{BB962C8B-B14F-4D97-AF65-F5344CB8AC3E}">
        <p14:creationId xmlns:p14="http://schemas.microsoft.com/office/powerpoint/2010/main" val="34585641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zh-TW" altLang="en-US" sz="3600">
                <a:latin typeface="Times New Roman" panose="02020603050405020304" pitchFamily="18" charset="0"/>
                <a:ea typeface="標楷體" panose="03000509000000000000" pitchFamily="65" charset="-120"/>
                <a:cs typeface="Times New Roman" panose="02020603050405020304" pitchFamily="18" charset="0"/>
              </a:rPr>
              <a:t>機械危害發生之處</a:t>
            </a:r>
          </a:p>
        </p:txBody>
      </p:sp>
      <p:sp>
        <p:nvSpPr>
          <p:cNvPr id="82947" name="Rectangle 3"/>
          <p:cNvSpPr>
            <a:spLocks noGrp="1" noChangeArrowheads="1"/>
          </p:cNvSpPr>
          <p:nvPr>
            <p:ph type="body" sz="half" idx="1"/>
          </p:nvPr>
        </p:nvSpPr>
        <p:spPr>
          <a:xfrm>
            <a:off x="179388" y="1270149"/>
            <a:ext cx="8615362" cy="5183187"/>
          </a:xfrm>
        </p:spPr>
        <p:txBody>
          <a:bodyPr>
            <a:normAutofit lnSpcReduction="10000"/>
          </a:bodyPr>
          <a:lstStyle/>
          <a:p>
            <a:pPr marL="274638" indent="-274638">
              <a:lnSpc>
                <a:spcPct val="90000"/>
              </a:lnSpc>
            </a:pPr>
            <a:r>
              <a:rPr lang="zh-TW" altLang="en-US" sz="2600" dirty="0">
                <a:solidFill>
                  <a:srgbClr val="FF6600"/>
                </a:solidFill>
                <a:latin typeface="Times New Roman" panose="02020603050405020304" pitchFamily="18" charset="0"/>
                <a:ea typeface="標楷體" panose="03000509000000000000" pitchFamily="65" charset="-120"/>
                <a:cs typeface="Times New Roman" panose="02020603050405020304" pitchFamily="18" charset="0"/>
              </a:rPr>
              <a:t>操作點</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(point of operation):</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又稱作工</a:t>
            </a:r>
          </a:p>
          <a:p>
            <a:pPr marL="274638" indent="-274638">
              <a:lnSpc>
                <a:spcPct val="90000"/>
              </a:lnSpc>
              <a:buFont typeface="Wingdings" pitchFamily="2" charset="2"/>
              <a:buNone/>
            </a:pP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 	作點，係指工作件或物料與機械上</a:t>
            </a:r>
          </a:p>
          <a:p>
            <a:pPr marL="274638" indent="-274638">
              <a:lnSpc>
                <a:spcPct val="90000"/>
              </a:lnSpc>
              <a:buFont typeface="Wingdings" pitchFamily="2" charset="2"/>
              <a:buNone/>
            </a:pP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	的加工裝置接觸的部位。常見於切</a:t>
            </a:r>
          </a:p>
          <a:p>
            <a:pPr marL="274638" indent="-274638">
              <a:lnSpc>
                <a:spcPct val="90000"/>
              </a:lnSpc>
              <a:buFont typeface="Wingdings" pitchFamily="2" charset="2"/>
              <a:buNone/>
            </a:pP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	割、剪裁成形</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(shaping)</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、搪孔、衝</a:t>
            </a:r>
          </a:p>
          <a:p>
            <a:pPr marL="274638" indent="-274638">
              <a:lnSpc>
                <a:spcPct val="90000"/>
              </a:lnSpc>
              <a:buFont typeface="Wingdings" pitchFamily="2" charset="2"/>
              <a:buNone/>
            </a:pP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	壓成形</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(forming) </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a:t>
            </a:r>
          </a:p>
          <a:p>
            <a:pPr marL="274638" indent="-274638">
              <a:lnSpc>
                <a:spcPct val="90000"/>
              </a:lnSpc>
            </a:pPr>
            <a:r>
              <a:rPr lang="zh-TW" altLang="en-US" sz="2600" dirty="0">
                <a:solidFill>
                  <a:srgbClr val="FF6600"/>
                </a:solidFill>
                <a:latin typeface="Times New Roman" panose="02020603050405020304" pitchFamily="18" charset="0"/>
                <a:ea typeface="標楷體" panose="03000509000000000000" pitchFamily="65" charset="-120"/>
                <a:cs typeface="Times New Roman" panose="02020603050405020304" pitchFamily="18" charset="0"/>
              </a:rPr>
              <a:t>動力傳動裝置</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(power </a:t>
            </a:r>
            <a:r>
              <a:rPr lang="en-US" altLang="zh-TW" sz="26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transmission</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600" dirty="0" smtClean="0">
                <a:latin typeface="Times New Roman" panose="02020603050405020304" pitchFamily="18" charset="0"/>
                <a:ea typeface="標楷體" panose="03000509000000000000" pitchFamily="65" charset="-120"/>
                <a:cs typeface="Times New Roman" panose="02020603050405020304" pitchFamily="18" charset="0"/>
              </a:rPr>
              <a:t>apparatus</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自動力來源將動力傳到機器的工作機件之間。這些機件包括飛輪、皮帶輪、滑輪、皮帶、聯結器、凸輪、心軸、鏈條、齒輪、軸系、鏈帶、繩索、鏈輪、摩擦傳動離合器、螺栓、鍵等。</a:t>
            </a:r>
          </a:p>
          <a:p>
            <a:pPr marL="274638" indent="-274638">
              <a:lnSpc>
                <a:spcPct val="90000"/>
              </a:lnSpc>
            </a:pPr>
            <a:r>
              <a:rPr lang="zh-TW" altLang="en-US" sz="2600" dirty="0">
                <a:solidFill>
                  <a:srgbClr val="FF6600"/>
                </a:solidFill>
                <a:latin typeface="Times New Roman" panose="02020603050405020304" pitchFamily="18" charset="0"/>
                <a:ea typeface="標楷體" panose="03000509000000000000" pitchFamily="65" charset="-120"/>
                <a:cs typeface="Times New Roman" panose="02020603050405020304" pitchFamily="18" charset="0"/>
                <a:hlinkClick r:id="rId3" action="ppaction://hlinksldjump"/>
              </a:rPr>
              <a:t>其它移動機件</a:t>
            </a:r>
            <a:r>
              <a:rPr lang="en-US" altLang="en-US" sz="2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除上列兩者之外所有工作中的機器，會移動的零件。包括往復、旋轉、直線連續運動的機件、以及送料機構和機器的輔助</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附</a:t>
            </a:r>
            <a:r>
              <a:rPr lang="zh-TW" altLang="en-US" sz="26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屬</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設備</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a:t>
            </a:r>
          </a:p>
        </p:txBody>
      </p:sp>
      <p:pic>
        <p:nvPicPr>
          <p:cNvPr id="82949" name="Picture 5" descr="未命名 - 3"/>
          <p:cNvPicPr>
            <a:picLocks noChangeAspect="1" noChangeArrowheads="1"/>
          </p:cNvPicPr>
          <p:nvPr/>
        </p:nvPicPr>
        <p:blipFill>
          <a:blip r:embed="rId4" cstate="print"/>
          <a:srcRect/>
          <a:stretch>
            <a:fillRect/>
          </a:stretch>
        </p:blipFill>
        <p:spPr bwMode="auto">
          <a:xfrm>
            <a:off x="5508104" y="1628800"/>
            <a:ext cx="3562672" cy="1408632"/>
          </a:xfrm>
          <a:prstGeom prst="rect">
            <a:avLst/>
          </a:prstGeom>
          <a:noFill/>
        </p:spPr>
      </p:pic>
      <p:sp>
        <p:nvSpPr>
          <p:cNvPr id="5" name="投影片編號版面配置區 4"/>
          <p:cNvSpPr>
            <a:spLocks noGrp="1"/>
          </p:cNvSpPr>
          <p:nvPr>
            <p:ph type="sldNum" sz="quarter" idx="12"/>
          </p:nvPr>
        </p:nvSpPr>
        <p:spPr/>
        <p:txBody>
          <a:bodyPr/>
          <a:lstStyle/>
          <a:p>
            <a:fld id="{6F600691-EC59-445B-8D67-27142E4A0B61}" type="slidenum">
              <a:rPr lang="en-US" altLang="zh-TW" smtClean="0"/>
              <a:pPr/>
              <a:t>36</a:t>
            </a:fld>
            <a:endParaRPr lang="en-US" altLang="zh-TW"/>
          </a:p>
        </p:txBody>
      </p:sp>
    </p:spTree>
    <p:extLst>
      <p:ext uri="{BB962C8B-B14F-4D97-AF65-F5344CB8AC3E}">
        <p14:creationId xmlns:p14="http://schemas.microsoft.com/office/powerpoint/2010/main" val="628165957"/>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zh-TW" altLang="en-US" sz="3600">
                <a:latin typeface="Times New Roman" panose="02020603050405020304" pitchFamily="18" charset="0"/>
                <a:ea typeface="標楷體" panose="03000509000000000000" pitchFamily="65" charset="-120"/>
                <a:cs typeface="Times New Roman" panose="02020603050405020304" pitchFamily="18" charset="0"/>
              </a:rPr>
              <a:t>危險的機械運動與動作</a:t>
            </a:r>
          </a:p>
        </p:txBody>
      </p:sp>
      <p:sp>
        <p:nvSpPr>
          <p:cNvPr id="84995" name="Rectangle 3"/>
          <p:cNvSpPr>
            <a:spLocks noGrp="1" noChangeArrowheads="1"/>
          </p:cNvSpPr>
          <p:nvPr>
            <p:ph type="body" sz="half" idx="1"/>
          </p:nvPr>
        </p:nvSpPr>
        <p:spPr>
          <a:xfrm>
            <a:off x="179388" y="1052736"/>
            <a:ext cx="5129212" cy="5183187"/>
          </a:xfrm>
        </p:spPr>
        <p:txBody>
          <a:bodyPr>
            <a:normAutofit lnSpcReduction="10000"/>
          </a:bodyPr>
          <a:lstStyle/>
          <a:p>
            <a:r>
              <a:rPr lang="zh-TW" altLang="en-US" sz="2600" dirty="0">
                <a:solidFill>
                  <a:srgbClr val="FF6600"/>
                </a:solidFill>
                <a:latin typeface="Times New Roman" panose="02020603050405020304" pitchFamily="18" charset="0"/>
                <a:ea typeface="標楷體" panose="03000509000000000000" pitchFamily="65" charset="-120"/>
                <a:cs typeface="Times New Roman" panose="02020603050405020304" pitchFamily="18" charset="0"/>
              </a:rPr>
              <a:t>危險的運動</a:t>
            </a:r>
          </a:p>
          <a:p>
            <a:pPr lvl="1" algn="just"/>
            <a:r>
              <a:rPr lang="zh-TW" altLang="en-US" sz="2600" dirty="0" smtClean="0">
                <a:solidFill>
                  <a:srgbClr val="FF00FF"/>
                </a:solidFill>
                <a:latin typeface="Times New Roman" panose="02020603050405020304" pitchFamily="18" charset="0"/>
                <a:ea typeface="標楷體" panose="03000509000000000000" pitchFamily="65" charset="-120"/>
                <a:cs typeface="Times New Roman" panose="02020603050405020304" pitchFamily="18" charset="0"/>
              </a:rPr>
              <a:t>捲入點</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捲入點的危險是由機械設備上的旋轉部分造成的。不僅會直接傷害到人體的某些部位，亦極易夾進寬鬆的衣物，有三種主要的型態</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a:t>
            </a:r>
          </a:p>
          <a:p>
            <a:pPr lvl="2"/>
            <a:r>
              <a:rPr lang="zh-TW" altLang="en-US" sz="2300" dirty="0">
                <a:latin typeface="Times New Roman" panose="02020603050405020304" pitchFamily="18" charset="0"/>
                <a:ea typeface="標楷體" panose="03000509000000000000" pitchFamily="65" charset="-120"/>
                <a:cs typeface="Times New Roman" panose="02020603050405020304" pitchFamily="18" charset="0"/>
              </a:rPr>
              <a:t>機件以相反方向旋轉，其軸互相平行的捲入點。</a:t>
            </a:r>
          </a:p>
          <a:p>
            <a:pPr lvl="2"/>
            <a:r>
              <a:rPr lang="zh-TW" altLang="en-US" sz="2300" dirty="0">
                <a:latin typeface="Times New Roman" panose="02020603050405020304" pitchFamily="18" charset="0"/>
                <a:ea typeface="標楷體" panose="03000509000000000000" pitchFamily="65" charset="-120"/>
                <a:cs typeface="Times New Roman" panose="02020603050405020304" pitchFamily="18" charset="0"/>
              </a:rPr>
              <a:t>由旋轉的與作切線運動的機件所形成的捲入點。</a:t>
            </a:r>
          </a:p>
          <a:p>
            <a:pPr lvl="2"/>
            <a:r>
              <a:rPr lang="zh-TW" altLang="en-US" sz="2300" dirty="0">
                <a:latin typeface="Times New Roman" panose="02020603050405020304" pitchFamily="18" charset="0"/>
                <a:ea typeface="標楷體" panose="03000509000000000000" pitchFamily="65" charset="-120"/>
                <a:cs typeface="Times New Roman" panose="02020603050405020304" pitchFamily="18" charset="0"/>
              </a:rPr>
              <a:t>旋轉的機件部份之間有剪切、衝擊、研磨等動作所形成的捲入點。</a:t>
            </a:r>
          </a:p>
        </p:txBody>
      </p:sp>
      <p:graphicFrame>
        <p:nvGraphicFramePr>
          <p:cNvPr id="84996" name="Object 4"/>
          <p:cNvGraphicFramePr>
            <a:graphicFrameLocks noGrp="1" noChangeAspect="1"/>
          </p:cNvGraphicFramePr>
          <p:nvPr>
            <p:ph sz="quarter" idx="3"/>
          </p:nvPr>
        </p:nvGraphicFramePr>
        <p:xfrm>
          <a:off x="5580063" y="3429000"/>
          <a:ext cx="3314700" cy="974725"/>
        </p:xfrm>
        <a:graphic>
          <a:graphicData uri="http://schemas.openxmlformats.org/presentationml/2006/ole">
            <mc:AlternateContent xmlns:mc="http://schemas.openxmlformats.org/markup-compatibility/2006">
              <mc:Choice xmlns:v="urn:schemas-microsoft-com:vml" Requires="v">
                <p:oleObj spid="_x0000_s1064" name="PhotoImpact" r:id="rId4" imgW="4306833" imgH="1151951" progId="PI3.Image">
                  <p:embed/>
                </p:oleObj>
              </mc:Choice>
              <mc:Fallback>
                <p:oleObj name="PhotoImpact" r:id="rId4" imgW="4306833" imgH="1151951" progId="PI3.Image">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063" y="3429000"/>
                        <a:ext cx="3314700" cy="97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4997" name="Object 5"/>
          <p:cNvGraphicFramePr>
            <a:graphicFrameLocks noChangeAspect="1"/>
          </p:cNvGraphicFramePr>
          <p:nvPr/>
        </p:nvGraphicFramePr>
        <p:xfrm>
          <a:off x="5580063" y="4724400"/>
          <a:ext cx="2989262" cy="996950"/>
        </p:xfrm>
        <a:graphic>
          <a:graphicData uri="http://schemas.openxmlformats.org/presentationml/2006/ole">
            <mc:AlternateContent xmlns:mc="http://schemas.openxmlformats.org/markup-compatibility/2006">
              <mc:Choice xmlns:v="urn:schemas-microsoft-com:vml" Requires="v">
                <p:oleObj spid="_x0000_s1065" name="PhotoImpact" r:id="rId6" imgW="4895098" imgH="1508763" progId="PI3.Image">
                  <p:embed/>
                </p:oleObj>
              </mc:Choice>
              <mc:Fallback>
                <p:oleObj name="PhotoImpact" r:id="rId6" imgW="4895098" imgH="1508763" progId="PI3.Imag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80063" y="4724400"/>
                        <a:ext cx="2989262" cy="99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84998" name="Picture 6" descr="圖片2"/>
          <p:cNvPicPr>
            <a:picLocks noGrp="1" noChangeAspect="1" noChangeArrowheads="1"/>
          </p:cNvPicPr>
          <p:nvPr>
            <p:ph sz="quarter" idx="2"/>
          </p:nvPr>
        </p:nvPicPr>
        <p:blipFill>
          <a:blip r:embed="rId8" cstate="print"/>
          <a:srcRect/>
          <a:stretch>
            <a:fillRect/>
          </a:stretch>
        </p:blipFill>
        <p:spPr>
          <a:xfrm>
            <a:off x="5940425" y="1628775"/>
            <a:ext cx="2295525" cy="1252538"/>
          </a:xfrm>
          <a:noFill/>
          <a:ln/>
        </p:spPr>
      </p:pic>
      <p:sp>
        <p:nvSpPr>
          <p:cNvPr id="84999" name="Line 7"/>
          <p:cNvSpPr>
            <a:spLocks noChangeShapeType="1"/>
          </p:cNvSpPr>
          <p:nvPr/>
        </p:nvSpPr>
        <p:spPr bwMode="auto">
          <a:xfrm>
            <a:off x="6565900" y="2708275"/>
            <a:ext cx="201613" cy="0"/>
          </a:xfrm>
          <a:prstGeom prst="line">
            <a:avLst/>
          </a:prstGeom>
          <a:noFill/>
          <a:ln w="9525">
            <a:solidFill>
              <a:schemeClr val="tx1"/>
            </a:solidFill>
            <a:round/>
            <a:headEnd type="triangle" w="sm" len="med"/>
            <a:tailEnd type="none" w="sm" len="med"/>
          </a:ln>
          <a:effectLst/>
        </p:spPr>
        <p:txBody>
          <a:bodyPr/>
          <a:lstStyle/>
          <a:p>
            <a:endParaRPr lang="zh-TW" altLang="en-US" dirty="0">
              <a:ea typeface="標楷體" panose="03000509000000000000" pitchFamily="65" charset="-120"/>
            </a:endParaRPr>
          </a:p>
        </p:txBody>
      </p:sp>
      <p:sp>
        <p:nvSpPr>
          <p:cNvPr id="85000" name="Line 8"/>
          <p:cNvSpPr>
            <a:spLocks noChangeShapeType="1"/>
          </p:cNvSpPr>
          <p:nvPr/>
        </p:nvSpPr>
        <p:spPr bwMode="auto">
          <a:xfrm>
            <a:off x="7829550" y="2492375"/>
            <a:ext cx="200025" cy="0"/>
          </a:xfrm>
          <a:prstGeom prst="line">
            <a:avLst/>
          </a:prstGeom>
          <a:noFill/>
          <a:ln w="9525">
            <a:solidFill>
              <a:schemeClr val="tx1"/>
            </a:solidFill>
            <a:round/>
            <a:headEnd type="triangle" w="sm" len="med"/>
            <a:tailEnd type="none" w="sm" len="med"/>
          </a:ln>
          <a:effectLst/>
        </p:spPr>
        <p:txBody>
          <a:bodyPr/>
          <a:lstStyle/>
          <a:p>
            <a:endParaRPr lang="zh-TW" altLang="en-US" dirty="0">
              <a:ea typeface="標楷體" panose="03000509000000000000" pitchFamily="65" charset="-120"/>
            </a:endParaRPr>
          </a:p>
        </p:txBody>
      </p:sp>
      <p:sp>
        <p:nvSpPr>
          <p:cNvPr id="85001" name="Line 9"/>
          <p:cNvSpPr>
            <a:spLocks noChangeShapeType="1"/>
          </p:cNvSpPr>
          <p:nvPr/>
        </p:nvSpPr>
        <p:spPr bwMode="auto">
          <a:xfrm>
            <a:off x="7362825" y="2852738"/>
            <a:ext cx="201613" cy="0"/>
          </a:xfrm>
          <a:prstGeom prst="line">
            <a:avLst/>
          </a:prstGeom>
          <a:noFill/>
          <a:ln w="9525">
            <a:solidFill>
              <a:schemeClr val="tx1"/>
            </a:solidFill>
            <a:round/>
            <a:headEnd type="none" w="sm" len="med"/>
            <a:tailEnd type="triangle" w="sm" len="med"/>
          </a:ln>
          <a:effectLst/>
        </p:spPr>
        <p:txBody>
          <a:bodyPr/>
          <a:lstStyle/>
          <a:p>
            <a:endParaRPr lang="zh-TW" altLang="en-US" dirty="0">
              <a:ea typeface="標楷體" panose="03000509000000000000" pitchFamily="65" charset="-120"/>
            </a:endParaRPr>
          </a:p>
        </p:txBody>
      </p:sp>
      <p:sp>
        <p:nvSpPr>
          <p:cNvPr id="85002" name="Text Box 10"/>
          <p:cNvSpPr txBox="1">
            <a:spLocks noChangeArrowheads="1"/>
          </p:cNvSpPr>
          <p:nvPr/>
        </p:nvSpPr>
        <p:spPr bwMode="auto">
          <a:xfrm>
            <a:off x="7896225" y="2468563"/>
            <a:ext cx="450850" cy="214312"/>
          </a:xfrm>
          <a:prstGeom prst="rect">
            <a:avLst/>
          </a:prstGeom>
          <a:noFill/>
          <a:ln w="9525">
            <a:noFill/>
            <a:miter lim="800000"/>
            <a:headEnd/>
            <a:tailEnd/>
          </a:ln>
          <a:effectLst/>
        </p:spPr>
        <p:txBody>
          <a:bodyPr wrap="none">
            <a:spAutoFit/>
          </a:bodyPr>
          <a:lstStyle/>
          <a:p>
            <a:r>
              <a:rPr lang="zh-TW" altLang="en-US" sz="800">
                <a:ea typeface="標楷體" pitchFamily="65" charset="-120"/>
              </a:rPr>
              <a:t>捲入點</a:t>
            </a:r>
          </a:p>
        </p:txBody>
      </p:sp>
      <p:sp>
        <p:nvSpPr>
          <p:cNvPr id="5" name="投影片編號版面配置區 4"/>
          <p:cNvSpPr>
            <a:spLocks noGrp="1"/>
          </p:cNvSpPr>
          <p:nvPr>
            <p:ph type="sldNum" sz="quarter" idx="12"/>
          </p:nvPr>
        </p:nvSpPr>
        <p:spPr/>
        <p:txBody>
          <a:bodyPr/>
          <a:lstStyle/>
          <a:p>
            <a:fld id="{12C190D5-C6C9-4F42-9F1D-ABF3D3B4CD3D}" type="slidenum">
              <a:rPr lang="en-US" altLang="zh-TW" smtClean="0"/>
              <a:pPr/>
              <a:t>37</a:t>
            </a:fld>
            <a:endParaRPr lang="en-US" altLang="zh-TW"/>
          </a:p>
        </p:txBody>
      </p:sp>
    </p:spTree>
    <p:extLst>
      <p:ext uri="{BB962C8B-B14F-4D97-AF65-F5344CB8AC3E}">
        <p14:creationId xmlns:p14="http://schemas.microsoft.com/office/powerpoint/2010/main" val="36574523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zh-TW" altLang="en-US" b="1">
                <a:latin typeface="Times New Roman" panose="02020603050405020304" pitchFamily="18" charset="0"/>
                <a:ea typeface="標楷體" panose="03000509000000000000" pitchFamily="65" charset="-120"/>
                <a:cs typeface="Times New Roman" panose="02020603050405020304" pitchFamily="18" charset="0"/>
              </a:rPr>
              <a:t>車床捲圍巾 工人遭勒斃</a:t>
            </a:r>
            <a:r>
              <a:rPr lang="zh-TW" altLang="en-US">
                <a:latin typeface="Times New Roman" panose="02020603050405020304" pitchFamily="18" charset="0"/>
                <a:ea typeface="標楷體" panose="03000509000000000000" pitchFamily="65" charset="-120"/>
                <a:cs typeface="Times New Roman" panose="02020603050405020304" pitchFamily="18" charset="0"/>
              </a:rPr>
              <a:t> </a:t>
            </a:r>
          </a:p>
        </p:txBody>
      </p:sp>
      <p:sp>
        <p:nvSpPr>
          <p:cNvPr id="87043" name="Rectangle 3"/>
          <p:cNvSpPr>
            <a:spLocks noGrp="1" noChangeArrowheads="1"/>
          </p:cNvSpPr>
          <p:nvPr>
            <p:ph type="body" sz="half" idx="1"/>
          </p:nvPr>
        </p:nvSpPr>
        <p:spPr>
          <a:xfrm>
            <a:off x="384175" y="1125538"/>
            <a:ext cx="4117975" cy="4894262"/>
          </a:xfrm>
        </p:spPr>
        <p:txBody>
          <a:bodyPr/>
          <a:lstStyle/>
          <a:p>
            <a:r>
              <a:rPr lang="zh-TW" altLang="en-US" sz="2600" dirty="0">
                <a:latin typeface="Times New Roman" panose="02020603050405020304" pitchFamily="18" charset="0"/>
                <a:ea typeface="標楷體" pitchFamily="65" charset="-120"/>
                <a:cs typeface="Times New Roman" panose="02020603050405020304" pitchFamily="18" charset="0"/>
              </a:rPr>
              <a:t>北縣樹林市</a:t>
            </a:r>
            <a:r>
              <a:rPr lang="zh-TW" altLang="en-US" sz="2600" dirty="0" smtClean="0">
                <a:latin typeface="Times New Roman" panose="02020603050405020304" pitchFamily="18" charset="0"/>
                <a:ea typeface="標楷體" pitchFamily="65" charset="-120"/>
                <a:cs typeface="Times New Roman" panose="02020603050405020304" pitchFamily="18" charset="0"/>
              </a:rPr>
              <a:t>工人</a:t>
            </a:r>
            <a:r>
              <a:rPr lang="en-US" altLang="zh-TW" sz="2600" dirty="0" smtClean="0">
                <a:latin typeface="Times New Roman" panose="02020603050405020304" pitchFamily="18" charset="0"/>
                <a:ea typeface="標楷體" pitchFamily="65" charset="-120"/>
                <a:cs typeface="Times New Roman" panose="02020603050405020304" pitchFamily="18" charset="0"/>
              </a:rPr>
              <a:t>A</a:t>
            </a:r>
            <a:r>
              <a:rPr lang="zh-TW" altLang="en-US" sz="2600" dirty="0" smtClean="0"/>
              <a:t>姓</a:t>
            </a:r>
            <a:r>
              <a:rPr lang="zh-TW" altLang="en-US" sz="2600" dirty="0"/>
              <a:t>男子</a:t>
            </a:r>
            <a:r>
              <a:rPr lang="zh-TW" altLang="en-US" sz="2600" dirty="0" smtClean="0">
                <a:latin typeface="Times New Roman" panose="02020603050405020304" pitchFamily="18" charset="0"/>
                <a:ea typeface="標楷體" pitchFamily="65" charset="-120"/>
                <a:cs typeface="Times New Roman" panose="02020603050405020304" pitchFamily="18" charset="0"/>
              </a:rPr>
              <a:t>（</a:t>
            </a:r>
            <a:r>
              <a:rPr lang="en-US" altLang="zh-TW" sz="2600" dirty="0">
                <a:latin typeface="Times New Roman" panose="02020603050405020304" pitchFamily="18" charset="0"/>
                <a:ea typeface="標楷體" pitchFamily="65" charset="-120"/>
                <a:cs typeface="Times New Roman" panose="02020603050405020304" pitchFamily="18" charset="0"/>
              </a:rPr>
              <a:t>40</a:t>
            </a:r>
            <a:r>
              <a:rPr lang="zh-TW" altLang="en-US" sz="2600" dirty="0">
                <a:latin typeface="Times New Roman" panose="02020603050405020304" pitchFamily="18" charset="0"/>
                <a:ea typeface="標楷體" pitchFamily="65" charset="-120"/>
                <a:cs typeface="Times New Roman" panose="02020603050405020304" pitchFamily="18" charset="0"/>
              </a:rPr>
              <a:t>歲），昨在操作車床機具時，不料他因天冷多加一件圍巾，結果</a:t>
            </a:r>
            <a:r>
              <a:rPr lang="zh-TW" altLang="en-US" sz="2600" dirty="0">
                <a:solidFill>
                  <a:srgbClr val="FF6600"/>
                </a:solidFill>
                <a:latin typeface="Times New Roman" panose="02020603050405020304" pitchFamily="18" charset="0"/>
                <a:ea typeface="標楷體" pitchFamily="65" charset="-120"/>
                <a:cs typeface="Times New Roman" panose="02020603050405020304" pitchFamily="18" charset="0"/>
              </a:rPr>
              <a:t>圍巾被捲入車床傳動軸內（箭頭處）而將他勒斃</a:t>
            </a:r>
            <a:r>
              <a:rPr lang="zh-TW" altLang="en-US" sz="2600" dirty="0">
                <a:latin typeface="Times New Roman" panose="02020603050405020304" pitchFamily="18" charset="0"/>
                <a:ea typeface="標楷體" pitchFamily="65" charset="-120"/>
                <a:cs typeface="Times New Roman" panose="02020603050405020304" pitchFamily="18" charset="0"/>
              </a:rPr>
              <a:t>，直到晚間</a:t>
            </a:r>
            <a:r>
              <a:rPr lang="en-US" altLang="zh-TW" sz="2600" dirty="0">
                <a:latin typeface="Times New Roman" panose="02020603050405020304" pitchFamily="18" charset="0"/>
                <a:ea typeface="標楷體" pitchFamily="65" charset="-120"/>
                <a:cs typeface="Times New Roman" panose="02020603050405020304" pitchFamily="18" charset="0"/>
              </a:rPr>
              <a:t>7</a:t>
            </a:r>
            <a:r>
              <a:rPr lang="zh-TW" altLang="en-US" sz="2600" dirty="0">
                <a:latin typeface="Times New Roman" panose="02020603050405020304" pitchFamily="18" charset="0"/>
                <a:ea typeface="標楷體" pitchFamily="65" charset="-120"/>
                <a:cs typeface="Times New Roman" panose="02020603050405020304" pitchFamily="18" charset="0"/>
              </a:rPr>
              <a:t>時許，老闆娘回到工廠見他倒臥在機器旁，叫丈夫查看才發現他已無生命跡象。 </a:t>
            </a:r>
            <a:r>
              <a:rPr lang="en-US" altLang="zh-TW" sz="2600" dirty="0">
                <a:latin typeface="Times New Roman" panose="02020603050405020304" pitchFamily="18" charset="0"/>
                <a:ea typeface="標楷體" pitchFamily="65" charset="-120"/>
                <a:cs typeface="Times New Roman" panose="02020603050405020304" pitchFamily="18" charset="0"/>
              </a:rPr>
              <a:t>12-06-2005</a:t>
            </a:r>
          </a:p>
        </p:txBody>
      </p:sp>
      <p:graphicFrame>
        <p:nvGraphicFramePr>
          <p:cNvPr id="87044" name="Object 4"/>
          <p:cNvGraphicFramePr>
            <a:graphicFrameLocks noGrp="1" noChangeAspect="1"/>
          </p:cNvGraphicFramePr>
          <p:nvPr>
            <p:ph sz="half" idx="2"/>
          </p:nvPr>
        </p:nvGraphicFramePr>
        <p:xfrm>
          <a:off x="4649788" y="1916113"/>
          <a:ext cx="4314825" cy="3600450"/>
        </p:xfrm>
        <a:graphic>
          <a:graphicData uri="http://schemas.openxmlformats.org/presentationml/2006/ole">
            <mc:AlternateContent xmlns:mc="http://schemas.openxmlformats.org/markup-compatibility/2006">
              <mc:Choice xmlns:v="urn:schemas-microsoft-com:vml" Requires="v">
                <p:oleObj spid="_x0000_s2069" name="PhotoImpact" r:id="rId4" imgW="5857143" imgH="4723810" progId="PI3.Image">
                  <p:embed/>
                </p:oleObj>
              </mc:Choice>
              <mc:Fallback>
                <p:oleObj name="PhotoImpact" r:id="rId4" imgW="5857143" imgH="4723810" progId="PI3.Image">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9788" y="1916113"/>
                        <a:ext cx="4314825" cy="360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投影片編號版面配置區 4"/>
          <p:cNvSpPr>
            <a:spLocks noGrp="1"/>
          </p:cNvSpPr>
          <p:nvPr>
            <p:ph type="sldNum" sz="quarter" idx="12"/>
          </p:nvPr>
        </p:nvSpPr>
        <p:spPr/>
        <p:txBody>
          <a:bodyPr/>
          <a:lstStyle/>
          <a:p>
            <a:fld id="{6F600691-EC59-445B-8D67-27142E4A0B61}" type="slidenum">
              <a:rPr lang="en-US" altLang="zh-TW" smtClean="0"/>
              <a:pPr/>
              <a:t>38</a:t>
            </a:fld>
            <a:endParaRPr lang="en-US" altLang="zh-TW"/>
          </a:p>
        </p:txBody>
      </p:sp>
    </p:spTree>
    <p:extLst>
      <p:ext uri="{BB962C8B-B14F-4D97-AF65-F5344CB8AC3E}">
        <p14:creationId xmlns:p14="http://schemas.microsoft.com/office/powerpoint/2010/main" val="280620318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r>
              <a:rPr lang="zh-TW" altLang="en-US" b="1" dirty="0">
                <a:latin typeface="Times New Roman" panose="02020603050405020304" pitchFamily="18" charset="0"/>
                <a:ea typeface="標楷體" panose="03000509000000000000" pitchFamily="65" charset="-120"/>
                <a:cs typeface="Times New Roman" panose="02020603050405020304" pitchFamily="18" charset="0"/>
              </a:rPr>
              <a:t>機器捲</a:t>
            </a: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絲巾嘞段女工頸</a:t>
            </a: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
            </a:r>
            <a:b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br>
            <a:r>
              <a:rPr lang="en-US" altLang="zh-TW" b="1" dirty="0" smtClean="0">
                <a:latin typeface="Times New Roman" panose="02020603050405020304" pitchFamily="18" charset="0"/>
                <a:ea typeface="標楷體" panose="03000509000000000000" pitchFamily="65" charset="-120"/>
                <a:cs typeface="Times New Roman" panose="02020603050405020304" pitchFamily="18" charset="0"/>
              </a:rPr>
              <a:t>95/02/04</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 </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89091" name="Rectangle 3"/>
          <p:cNvSpPr>
            <a:spLocks noGrp="1" noChangeArrowheads="1"/>
          </p:cNvSpPr>
          <p:nvPr>
            <p:ph type="body" idx="1"/>
          </p:nvPr>
        </p:nvSpPr>
        <p:spPr/>
        <p:txBody>
          <a:bodyPr>
            <a:normAutofit lnSpcReduction="10000"/>
          </a:bodyPr>
          <a:lstStyle/>
          <a:p>
            <a:pPr>
              <a:lnSpc>
                <a:spcPct val="120000"/>
              </a:lnSpc>
              <a:spcBef>
                <a:spcPct val="0"/>
              </a:spcBef>
            </a:pPr>
            <a:r>
              <a:rPr lang="zh-TW" altLang="en-US" sz="2400" dirty="0">
                <a:solidFill>
                  <a:srgbClr val="F53D0B"/>
                </a:solidFill>
                <a:latin typeface="Times New Roman" panose="02020603050405020304" pitchFamily="18" charset="0"/>
                <a:ea typeface="標楷體" pitchFamily="65" charset="-120"/>
                <a:cs typeface="Times New Roman" panose="02020603050405020304" pitchFamily="18" charset="0"/>
              </a:rPr>
              <a:t>飄逸的絲巾竟成奪命兇器</a:t>
            </a:r>
            <a:r>
              <a:rPr lang="zh-TW" altLang="en-US" sz="2400" dirty="0">
                <a:latin typeface="Times New Roman" panose="02020603050405020304" pitchFamily="18" charset="0"/>
                <a:ea typeface="標楷體" pitchFamily="65" charset="-120"/>
                <a:cs typeface="Times New Roman" panose="02020603050405020304" pitchFamily="18" charset="0"/>
              </a:rPr>
              <a:t>！雲林縣一名洗衣廠女工，昨疑因頸項圍著絲巾禦寒，不慎被捲進機器輸送帶內，硬生生被勒斷脖子，身首異處慘死。與死者一起工作的另名女工，目睹血淋淋頭顱滾到三公尺外的驚悚畫面，當場嚇傻。 </a:t>
            </a:r>
          </a:p>
          <a:p>
            <a:pPr>
              <a:lnSpc>
                <a:spcPct val="120000"/>
              </a:lnSpc>
              <a:spcBef>
                <a:spcPct val="0"/>
              </a:spcBef>
            </a:pPr>
            <a:r>
              <a:rPr lang="zh-TW" altLang="en-US" sz="2400" dirty="0">
                <a:latin typeface="Times New Roman" panose="02020603050405020304" pitchFamily="18" charset="0"/>
                <a:ea typeface="標楷體" pitchFamily="65" charset="-120"/>
                <a:cs typeface="Times New Roman" panose="02020603050405020304" pitchFamily="18" charset="0"/>
              </a:rPr>
              <a:t>警方表示，發生意外</a:t>
            </a:r>
            <a:r>
              <a:rPr lang="zh-TW" altLang="en-US" sz="2400" dirty="0" smtClean="0">
                <a:latin typeface="Times New Roman" panose="02020603050405020304" pitchFamily="18" charset="0"/>
                <a:ea typeface="標楷體" pitchFamily="65" charset="-120"/>
                <a:cs typeface="Times New Roman" panose="02020603050405020304" pitchFamily="18" charset="0"/>
              </a:rPr>
              <a:t>的</a:t>
            </a:r>
            <a:r>
              <a:rPr lang="zh-TW" altLang="en-US" sz="2400" dirty="0"/>
              <a:t>甲</a:t>
            </a:r>
            <a:r>
              <a:rPr lang="zh-TW" altLang="en-US" sz="2400" dirty="0" smtClean="0">
                <a:latin typeface="Times New Roman" panose="02020603050405020304" pitchFamily="18" charset="0"/>
                <a:ea typeface="標楷體" pitchFamily="65" charset="-120"/>
                <a:cs typeface="Times New Roman" panose="02020603050405020304" pitchFamily="18" charset="0"/>
              </a:rPr>
              <a:t>洗衣</a:t>
            </a:r>
            <a:r>
              <a:rPr lang="zh-TW" altLang="en-US" sz="2400" dirty="0">
                <a:latin typeface="Times New Roman" panose="02020603050405020304" pitchFamily="18" charset="0"/>
                <a:ea typeface="標楷體" pitchFamily="65" charset="-120"/>
                <a:cs typeface="Times New Roman" panose="02020603050405020304" pitchFamily="18" charset="0"/>
              </a:rPr>
              <a:t>廠</a:t>
            </a:r>
            <a:r>
              <a:rPr lang="zh-TW" altLang="en-US" sz="2400" dirty="0" smtClean="0">
                <a:latin typeface="Times New Roman" panose="02020603050405020304" pitchFamily="18" charset="0"/>
                <a:ea typeface="標楷體" pitchFamily="65" charset="-120"/>
                <a:cs typeface="Times New Roman" panose="02020603050405020304" pitchFamily="18" charset="0"/>
              </a:rPr>
              <a:t>位於乙科技</a:t>
            </a:r>
            <a:r>
              <a:rPr lang="zh-TW" altLang="en-US" sz="2400" dirty="0">
                <a:latin typeface="Times New Roman" panose="02020603050405020304" pitchFamily="18" charset="0"/>
                <a:ea typeface="標楷體" pitchFamily="65" charset="-120"/>
                <a:cs typeface="Times New Roman" panose="02020603050405020304" pitchFamily="18" charset="0"/>
              </a:rPr>
              <a:t>大學旁，主要業務為旅館被單、制服清洗工作，每班約有十名工人。 </a:t>
            </a:r>
          </a:p>
          <a:p>
            <a:pPr>
              <a:lnSpc>
                <a:spcPct val="120000"/>
              </a:lnSpc>
              <a:spcBef>
                <a:spcPct val="0"/>
              </a:spcBef>
            </a:pPr>
            <a:r>
              <a:rPr lang="zh-TW" altLang="en-US" sz="2400" dirty="0">
                <a:latin typeface="Times New Roman" panose="02020603050405020304" pitchFamily="18" charset="0"/>
                <a:ea typeface="標楷體" pitchFamily="65" charset="-120"/>
                <a:cs typeface="Times New Roman" panose="02020603050405020304" pitchFamily="18" charset="0"/>
              </a:rPr>
              <a:t>警方調查，死者為洗衣</a:t>
            </a:r>
            <a:r>
              <a:rPr lang="zh-TW" altLang="en-US" sz="2400" dirty="0" smtClean="0">
                <a:latin typeface="Times New Roman" panose="02020603050405020304" pitchFamily="18" charset="0"/>
                <a:ea typeface="標楷體" pitchFamily="65" charset="-120"/>
                <a:cs typeface="Times New Roman" panose="02020603050405020304" pitchFamily="18" charset="0"/>
              </a:rPr>
              <a:t>女工（ </a:t>
            </a:r>
            <a:r>
              <a:rPr lang="zh-TW" altLang="en-US" sz="2400" dirty="0">
                <a:latin typeface="Times New Roman" panose="02020603050405020304" pitchFamily="18" charset="0"/>
                <a:ea typeface="標楷體" pitchFamily="65" charset="-120"/>
                <a:cs typeface="Times New Roman" panose="02020603050405020304" pitchFamily="18" charset="0"/>
              </a:rPr>
              <a:t>四十八歲），有兩年工作經驗。</a:t>
            </a:r>
            <a:r>
              <a:rPr lang="zh-TW" altLang="en-US" sz="2400" dirty="0">
                <a:solidFill>
                  <a:srgbClr val="996600"/>
                </a:solidFill>
                <a:latin typeface="Times New Roman" panose="02020603050405020304" pitchFamily="18" charset="0"/>
                <a:ea typeface="標楷體" pitchFamily="65" charset="-120"/>
                <a:cs typeface="Times New Roman" panose="02020603050405020304" pitchFamily="18" charset="0"/>
              </a:rPr>
              <a:t>疑她工作時上半身彎得過低，導致頸上的尼龍絲巾，被捲入床單平燙機的輸送帶</a:t>
            </a:r>
            <a:r>
              <a:rPr lang="zh-TW" altLang="en-US" sz="2400" dirty="0">
                <a:latin typeface="Times New Roman" panose="02020603050405020304" pitchFamily="18" charset="0"/>
                <a:ea typeface="標楷體" pitchFamily="65" charset="-120"/>
                <a:cs typeface="Times New Roman" panose="02020603050405020304" pitchFamily="18" charset="0"/>
              </a:rPr>
              <a:t>，將她脖子勒住，硬生生把頭勒斷。</a:t>
            </a:r>
            <a:br>
              <a:rPr lang="zh-TW" altLang="en-US" sz="2400" dirty="0">
                <a:latin typeface="Times New Roman" panose="02020603050405020304" pitchFamily="18" charset="0"/>
                <a:ea typeface="標楷體" pitchFamily="65" charset="-120"/>
                <a:cs typeface="Times New Roman" panose="02020603050405020304" pitchFamily="18" charset="0"/>
              </a:rPr>
            </a:br>
            <a:endParaRPr lang="zh-TW" altLang="en-US" sz="2400" dirty="0">
              <a:latin typeface="Times New Roman" panose="02020603050405020304" pitchFamily="18" charset="0"/>
              <a:ea typeface="標楷體" pitchFamily="65" charset="-120"/>
              <a:cs typeface="Times New Roman" panose="02020603050405020304" pitchFamily="18" charset="0"/>
            </a:endParaRPr>
          </a:p>
        </p:txBody>
      </p:sp>
      <p:sp>
        <p:nvSpPr>
          <p:cNvPr id="5" name="投影片編號版面配置區 4"/>
          <p:cNvSpPr>
            <a:spLocks noGrp="1"/>
          </p:cNvSpPr>
          <p:nvPr>
            <p:ph type="sldNum" sz="quarter" idx="12"/>
          </p:nvPr>
        </p:nvSpPr>
        <p:spPr/>
        <p:txBody>
          <a:bodyPr/>
          <a:lstStyle/>
          <a:p>
            <a:fld id="{A36E6B7E-3405-4ABC-8F0A-11CAAA034E4E}" type="slidenum">
              <a:rPr lang="zh-TW" altLang="en-US" smtClean="0"/>
              <a:pPr/>
              <a:t>39</a:t>
            </a:fld>
            <a:endParaRPr lang="zh-TW" altLang="en-US" dirty="0"/>
          </a:p>
        </p:txBody>
      </p:sp>
    </p:spTree>
    <p:extLst>
      <p:ext uri="{BB962C8B-B14F-4D97-AF65-F5344CB8AC3E}">
        <p14:creationId xmlns:p14="http://schemas.microsoft.com/office/powerpoint/2010/main" val="17187928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0" lang="zh-TW" altLang="en-US" dirty="0">
                <a:solidFill>
                  <a:schemeClr val="tx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機械捲入案</a:t>
            </a:r>
            <a:r>
              <a:rPr lang="zh-TW" altLang="en-US" dirty="0">
                <a:solidFill>
                  <a:schemeClr val="tx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例</a:t>
            </a:r>
          </a:p>
        </p:txBody>
      </p:sp>
      <p:sp>
        <p:nvSpPr>
          <p:cNvPr id="3" name="內容版面配置區 2"/>
          <p:cNvSpPr>
            <a:spLocks noGrp="1"/>
          </p:cNvSpPr>
          <p:nvPr>
            <p:ph idx="1"/>
          </p:nvPr>
        </p:nvSpPr>
        <p:spPr>
          <a:xfrm>
            <a:off x="457200" y="1600200"/>
            <a:ext cx="4474840" cy="4525963"/>
          </a:xfrm>
        </p:spPr>
        <p:txBody>
          <a:bodyPr/>
          <a:lstStyle/>
          <a:p>
            <a:pPr>
              <a:lnSpc>
                <a:spcPct val="80000"/>
              </a:lnSpc>
              <a:buFont typeface="Wingdings" pitchFamily="2" charset="2"/>
              <a:buNone/>
            </a:pPr>
            <a:r>
              <a:rPr kumimoji="0" lang="zh-TW" altLang="en-US" sz="2800" dirty="0">
                <a:latin typeface="Times New Roman" panose="02020603050405020304" pitchFamily="18" charset="0"/>
                <a:ea typeface="標楷體" pitchFamily="65" charset="-120"/>
                <a:cs typeface="Times New Roman" panose="02020603050405020304" pitchFamily="18" charset="0"/>
              </a:rPr>
              <a:t>機械實</a:t>
            </a:r>
            <a:r>
              <a:rPr lang="zh-TW" altLang="en-US" sz="2800" dirty="0">
                <a:latin typeface="Times New Roman" panose="02020603050405020304" pitchFamily="18" charset="0"/>
                <a:ea typeface="標楷體" pitchFamily="65" charset="-120"/>
                <a:cs typeface="Times New Roman" panose="02020603050405020304" pitchFamily="18" charset="0"/>
              </a:rPr>
              <a:t>習工場發生捲傷</a:t>
            </a:r>
            <a:r>
              <a:rPr lang="zh-TW" altLang="en-US" sz="2800" dirty="0" smtClean="0">
                <a:latin typeface="Times New Roman" panose="02020603050405020304" pitchFamily="18" charset="0"/>
                <a:ea typeface="標楷體" pitchFamily="65" charset="-120"/>
                <a:cs typeface="Times New Roman" panose="02020603050405020304" pitchFamily="18" charset="0"/>
              </a:rPr>
              <a:t>案例</a:t>
            </a:r>
            <a:r>
              <a:rPr lang="en-US" altLang="zh-TW" sz="2800" dirty="0" smtClean="0">
                <a:latin typeface="Times New Roman" panose="02020603050405020304" pitchFamily="18" charset="0"/>
                <a:ea typeface="標楷體" pitchFamily="65" charset="-120"/>
                <a:cs typeface="Times New Roman" panose="02020603050405020304" pitchFamily="18" charset="0"/>
              </a:rPr>
              <a:t/>
            </a:r>
            <a:br>
              <a:rPr lang="en-US" altLang="zh-TW" sz="2800" dirty="0" smtClean="0">
                <a:latin typeface="Times New Roman" panose="02020603050405020304" pitchFamily="18" charset="0"/>
                <a:ea typeface="標楷體" pitchFamily="65" charset="-120"/>
                <a:cs typeface="Times New Roman" panose="02020603050405020304" pitchFamily="18" charset="0"/>
              </a:rPr>
            </a:br>
            <a:endParaRPr lang="zh-TW" altLang="en-US" sz="2800" dirty="0" smtClean="0">
              <a:latin typeface="Times New Roman" panose="02020603050405020304" pitchFamily="18" charset="0"/>
              <a:ea typeface="標楷體" pitchFamily="65" charset="-120"/>
              <a:cs typeface="Times New Roman" panose="02020603050405020304" pitchFamily="18" charset="0"/>
            </a:endParaRPr>
          </a:p>
          <a:p>
            <a:pPr>
              <a:lnSpc>
                <a:spcPct val="80000"/>
              </a:lnSpc>
              <a:buClr>
                <a:srgbClr val="FF0000"/>
              </a:buClr>
            </a:pPr>
            <a:r>
              <a:rPr lang="zh-TW" altLang="en-US" sz="2600" dirty="0"/>
              <a:t>甲</a:t>
            </a:r>
            <a:r>
              <a:rPr lang="zh-TW" altLang="en-US" sz="2600" dirty="0" smtClean="0">
                <a:latin typeface="Times New Roman" panose="02020603050405020304" pitchFamily="18" charset="0"/>
                <a:ea typeface="標楷體" pitchFamily="65" charset="-120"/>
                <a:cs typeface="Times New Roman" panose="02020603050405020304" pitchFamily="18" charset="0"/>
              </a:rPr>
              <a:t>技術學院</a:t>
            </a:r>
            <a:r>
              <a:rPr lang="zh-TW" altLang="en-US" sz="2600" dirty="0">
                <a:latin typeface="Times New Roman" panose="02020603050405020304" pitchFamily="18" charset="0"/>
                <a:ea typeface="標楷體" pitchFamily="65" charset="-120"/>
                <a:cs typeface="Times New Roman" panose="02020603050405020304" pitchFamily="18" charset="0"/>
              </a:rPr>
              <a:t>五專部機械科三年級學生在機械加工實習工場實作發生手套被鑽床捲入，該生在戴用棉紗手套操作鑽床，因鑽頭將手套捲入後連同手指被捲傷，手指筋骨斷裂。</a:t>
            </a:r>
          </a:p>
          <a:p>
            <a:pPr>
              <a:lnSpc>
                <a:spcPct val="80000"/>
              </a:lnSpc>
              <a:buClr>
                <a:srgbClr val="FF0000"/>
              </a:buClr>
            </a:pPr>
            <a:r>
              <a:rPr lang="zh-TW" altLang="en-US" sz="2600" dirty="0">
                <a:latin typeface="Times New Roman" panose="02020603050405020304" pitchFamily="18" charset="0"/>
                <a:ea typeface="標楷體" pitchFamily="65" charset="-120"/>
                <a:cs typeface="Times New Roman" panose="02020603050405020304" pitchFamily="18" charset="0"/>
              </a:rPr>
              <a:t>事故原因：</a:t>
            </a:r>
          </a:p>
          <a:p>
            <a:pPr lvl="1">
              <a:lnSpc>
                <a:spcPct val="80000"/>
              </a:lnSpc>
              <a:buClr>
                <a:srgbClr val="00B050"/>
              </a:buClr>
              <a:buFont typeface="Wingdings" pitchFamily="2" charset="2"/>
              <a:buChar char="Ø"/>
            </a:pPr>
            <a:r>
              <a:rPr lang="zh-TW" altLang="en-US" sz="2400" dirty="0">
                <a:latin typeface="Times New Roman" panose="02020603050405020304" pitchFamily="18" charset="0"/>
                <a:ea typeface="標楷體" pitchFamily="65" charset="-120"/>
                <a:cs typeface="Times New Roman" panose="02020603050405020304" pitchFamily="18" charset="0"/>
              </a:rPr>
              <a:t>鑽床未加安全防護</a:t>
            </a:r>
          </a:p>
          <a:p>
            <a:pPr lvl="1">
              <a:lnSpc>
                <a:spcPct val="80000"/>
              </a:lnSpc>
              <a:buClr>
                <a:srgbClr val="00B050"/>
              </a:buClr>
              <a:buFont typeface="Wingdings" pitchFamily="2" charset="2"/>
              <a:buChar char="Ø"/>
            </a:pPr>
            <a:r>
              <a:rPr lang="zh-TW" altLang="en-US" sz="2400" dirty="0">
                <a:latin typeface="Times New Roman" panose="02020603050405020304" pitchFamily="18" charset="0"/>
                <a:ea typeface="標楷體" pitchFamily="65" charset="-120"/>
                <a:cs typeface="Times New Roman" panose="02020603050405020304" pitchFamily="18" charset="0"/>
              </a:rPr>
              <a:t>學生穿戴手套操作鑽床。</a:t>
            </a:r>
          </a:p>
          <a:p>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5" name="Picture 4" descr="gr4-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0063" y="1772816"/>
            <a:ext cx="28448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投影片編號版面配置區 7"/>
          <p:cNvSpPr>
            <a:spLocks noGrp="1"/>
          </p:cNvSpPr>
          <p:nvPr>
            <p:ph type="sldNum" sz="quarter" idx="12"/>
          </p:nvPr>
        </p:nvSpPr>
        <p:spPr/>
        <p:txBody>
          <a:bodyPr/>
          <a:lstStyle/>
          <a:p>
            <a:fld id="{A36E6B7E-3405-4ABC-8F0A-11CAAA034E4E}" type="slidenum">
              <a:rPr lang="zh-TW" altLang="en-US" smtClean="0"/>
              <a:pPr/>
              <a:t>4</a:t>
            </a:fld>
            <a:endParaRPr lang="zh-TW" altLang="en-US" dirty="0"/>
          </a:p>
        </p:txBody>
      </p:sp>
    </p:spTree>
    <p:extLst>
      <p:ext uri="{BB962C8B-B14F-4D97-AF65-F5344CB8AC3E}">
        <p14:creationId xmlns:p14="http://schemas.microsoft.com/office/powerpoint/2010/main" val="39070780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457200" y="-171400"/>
            <a:ext cx="8229600" cy="1143000"/>
          </a:xfrm>
          <a:noFill/>
          <a:ln/>
        </p:spPr>
        <p:txBody>
          <a:bodyPr anchor="b"/>
          <a:lstStyle/>
          <a:p>
            <a:r>
              <a:rPr lang="zh-TW" altLang="en-US" b="1" dirty="0">
                <a:latin typeface="Times New Roman" panose="02020603050405020304" pitchFamily="18" charset="0"/>
                <a:ea typeface="標楷體" panose="03000509000000000000" pitchFamily="65" charset="-120"/>
                <a:cs typeface="Times New Roman" panose="02020603050405020304" pitchFamily="18" charset="0"/>
              </a:rPr>
              <a:t>災害示意圖</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p>
        </p:txBody>
      </p:sp>
      <p:pic>
        <p:nvPicPr>
          <p:cNvPr id="93187" name="Picture 3"/>
          <p:cNvPicPr>
            <a:picLocks noChangeAspect="1" noChangeArrowheads="1"/>
          </p:cNvPicPr>
          <p:nvPr/>
        </p:nvPicPr>
        <p:blipFill>
          <a:blip r:embed="rId3" cstate="print"/>
          <a:srcRect/>
          <a:stretch>
            <a:fillRect/>
          </a:stretch>
        </p:blipFill>
        <p:spPr bwMode="auto">
          <a:xfrm>
            <a:off x="1692275" y="1125538"/>
            <a:ext cx="5286375" cy="4943475"/>
          </a:xfrm>
          <a:prstGeom prst="rect">
            <a:avLst/>
          </a:prstGeom>
          <a:noFill/>
          <a:ln w="25400">
            <a:noFill/>
            <a:miter lim="800000"/>
            <a:headEnd/>
            <a:tailEnd/>
          </a:ln>
          <a:effectLst/>
        </p:spPr>
      </p:pic>
      <p:sp>
        <p:nvSpPr>
          <p:cNvPr id="3" name="投影片編號版面配置區 2"/>
          <p:cNvSpPr>
            <a:spLocks noGrp="1"/>
          </p:cNvSpPr>
          <p:nvPr>
            <p:ph type="sldNum" sz="quarter" idx="11"/>
          </p:nvPr>
        </p:nvSpPr>
        <p:spPr/>
        <p:txBody>
          <a:bodyPr/>
          <a:lstStyle/>
          <a:p>
            <a:pPr>
              <a:defRPr/>
            </a:pPr>
            <a:fld id="{928D0B86-8DB3-4836-920C-1608795C1A11}" type="slidenum">
              <a:rPr lang="en-US" altLang="zh-TW" smtClean="0"/>
              <a:pPr>
                <a:defRPr/>
              </a:pPr>
              <a:t>40</a:t>
            </a:fld>
            <a:endParaRPr lang="en-US" altLang="zh-TW"/>
          </a:p>
        </p:txBody>
      </p:sp>
    </p:spTree>
    <p:extLst>
      <p:ext uri="{BB962C8B-B14F-4D97-AF65-F5344CB8AC3E}">
        <p14:creationId xmlns:p14="http://schemas.microsoft.com/office/powerpoint/2010/main" val="361919005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468313" y="332458"/>
            <a:ext cx="8229600" cy="576262"/>
          </a:xfrm>
          <a:noFill/>
          <a:ln/>
        </p:spPr>
        <p:txBody>
          <a:bodyPr anchor="b"/>
          <a:lstStyle/>
          <a:p>
            <a:r>
              <a:rPr lang="zh-TW" altLang="en-US" b="1" dirty="0">
                <a:latin typeface="Times New Roman" panose="02020603050405020304" pitchFamily="18" charset="0"/>
                <a:ea typeface="標楷體" panose="03000509000000000000" pitchFamily="65" charset="-120"/>
                <a:cs typeface="Times New Roman" panose="02020603050405020304" pitchFamily="18" charset="0"/>
              </a:rPr>
              <a:t>災害示意圖</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    </a:t>
            </a:r>
          </a:p>
        </p:txBody>
      </p:sp>
      <p:pic>
        <p:nvPicPr>
          <p:cNvPr id="95235" name="Picture 3"/>
          <p:cNvPicPr>
            <a:picLocks noChangeAspect="1" noChangeArrowheads="1"/>
          </p:cNvPicPr>
          <p:nvPr/>
        </p:nvPicPr>
        <p:blipFill>
          <a:blip r:embed="rId3" cstate="print"/>
          <a:srcRect/>
          <a:stretch>
            <a:fillRect/>
          </a:stretch>
        </p:blipFill>
        <p:spPr bwMode="auto">
          <a:xfrm>
            <a:off x="1763737" y="1169565"/>
            <a:ext cx="5616575" cy="5211763"/>
          </a:xfrm>
          <a:prstGeom prst="rect">
            <a:avLst/>
          </a:prstGeom>
          <a:noFill/>
          <a:ln w="25400">
            <a:noFill/>
            <a:miter lim="800000"/>
            <a:headEnd/>
            <a:tailEnd/>
          </a:ln>
          <a:effectLst/>
        </p:spPr>
      </p:pic>
      <p:sp>
        <p:nvSpPr>
          <p:cNvPr id="3" name="投影片編號版面配置區 2"/>
          <p:cNvSpPr>
            <a:spLocks noGrp="1"/>
          </p:cNvSpPr>
          <p:nvPr>
            <p:ph type="sldNum" sz="quarter" idx="11"/>
          </p:nvPr>
        </p:nvSpPr>
        <p:spPr/>
        <p:txBody>
          <a:bodyPr/>
          <a:lstStyle/>
          <a:p>
            <a:pPr>
              <a:defRPr/>
            </a:pPr>
            <a:fld id="{928D0B86-8DB3-4836-920C-1608795C1A11}" type="slidenum">
              <a:rPr lang="en-US" altLang="zh-TW" smtClean="0"/>
              <a:pPr>
                <a:defRPr/>
              </a:pPr>
              <a:t>41</a:t>
            </a:fld>
            <a:endParaRPr lang="en-US" altLang="zh-TW"/>
          </a:p>
        </p:txBody>
      </p:sp>
    </p:spTree>
    <p:extLst>
      <p:ext uri="{BB962C8B-B14F-4D97-AF65-F5344CB8AC3E}">
        <p14:creationId xmlns:p14="http://schemas.microsoft.com/office/powerpoint/2010/main" val="105944898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468313" y="404664"/>
            <a:ext cx="8229600" cy="542925"/>
          </a:xfrm>
        </p:spPr>
        <p:txBody>
          <a:bodyPr/>
          <a:lstStyle/>
          <a:p>
            <a:r>
              <a:rPr lang="zh-TW" altLang="en-US" b="1" dirty="0">
                <a:latin typeface="Times New Roman" panose="02020603050405020304" pitchFamily="18" charset="0"/>
                <a:ea typeface="標楷體" panose="03000509000000000000" pitchFamily="65" charset="-120"/>
                <a:cs typeface="Times New Roman" panose="02020603050405020304" pitchFamily="18" charset="0"/>
              </a:rPr>
              <a:t>電動鐵捲</a:t>
            </a:r>
            <a:r>
              <a:rPr lang="zh-TW" altLang="en-US" b="1" dirty="0" smtClean="0">
                <a:latin typeface="Times New Roman" panose="02020603050405020304" pitchFamily="18" charset="0"/>
                <a:ea typeface="標楷體" panose="03000509000000000000" pitchFamily="65" charset="-120"/>
                <a:cs typeface="Times New Roman" panose="02020603050405020304" pitchFamily="18" charset="0"/>
              </a:rPr>
              <a:t>門</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 成兒童殺手</a:t>
            </a:r>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9331" name="Rectangle 3"/>
          <p:cNvSpPr>
            <a:spLocks noGrp="1" noChangeArrowheads="1"/>
          </p:cNvSpPr>
          <p:nvPr>
            <p:ph type="body" idx="1"/>
          </p:nvPr>
        </p:nvSpPr>
        <p:spPr>
          <a:xfrm>
            <a:off x="317500" y="1196752"/>
            <a:ext cx="8509000" cy="4894263"/>
          </a:xfrm>
        </p:spPr>
        <p:txBody>
          <a:bodyPr>
            <a:noAutofit/>
          </a:bodyPr>
          <a:lstStyle/>
          <a:p>
            <a:pPr>
              <a:lnSpc>
                <a:spcPct val="150000"/>
              </a:lnSpc>
              <a:buFont typeface="Wingdings" panose="05000000000000000000" pitchFamily="2" charset="2"/>
              <a:buChar char="Ø"/>
            </a:pPr>
            <a:r>
              <a:rPr lang="zh-TW" altLang="en-US" sz="2400" dirty="0" smtClean="0"/>
              <a:t>現代</a:t>
            </a:r>
            <a:r>
              <a:rPr lang="zh-TW" altLang="en-US" sz="2400" dirty="0"/>
              <a:t>的</a:t>
            </a:r>
            <a:r>
              <a:rPr lang="zh-TW" altLang="en-US" sz="2400" dirty="0" smtClean="0"/>
              <a:t>建築電動</a:t>
            </a:r>
            <a:r>
              <a:rPr lang="zh-TW" altLang="en-US" sz="2400" dirty="0"/>
              <a:t>鐵捲門相當普遍，７</a:t>
            </a:r>
            <a:r>
              <a:rPr lang="zh-TW" altLang="en-US" sz="2400" dirty="0" smtClean="0"/>
              <a:t>歲</a:t>
            </a:r>
            <a:r>
              <a:rPr lang="en-US" altLang="zh-TW" sz="2400" dirty="0" smtClean="0"/>
              <a:t>A</a:t>
            </a:r>
            <a:r>
              <a:rPr lang="zh-TW" altLang="en-US" sz="2400" dirty="0" smtClean="0"/>
              <a:t>姓男童</a:t>
            </a:r>
            <a:r>
              <a:rPr lang="zh-TW" altLang="en-US" sz="2400" dirty="0"/>
              <a:t>從</a:t>
            </a:r>
            <a:r>
              <a:rPr lang="zh-TW" altLang="en-US" sz="2400" dirty="0" smtClean="0"/>
              <a:t>自</a:t>
            </a:r>
            <a:r>
              <a:rPr lang="zh-TW" altLang="en-US" sz="2400" dirty="0"/>
              <a:t>宅７樓搭電梯準備等候娃娃車時</a:t>
            </a:r>
            <a:r>
              <a:rPr lang="zh-TW" altLang="en-US" sz="2400" dirty="0" smtClean="0"/>
              <a:t>，</a:t>
            </a:r>
            <a:r>
              <a:rPr lang="zh-TW" altLang="en-US" sz="2400" dirty="0" smtClean="0">
                <a:solidFill>
                  <a:srgbClr val="F53D0B"/>
                </a:solidFill>
              </a:rPr>
              <a:t>被</a:t>
            </a:r>
            <a:r>
              <a:rPr lang="zh-TW" altLang="en-US" sz="2400" dirty="0">
                <a:solidFill>
                  <a:srgbClr val="F53D0B"/>
                </a:solidFill>
              </a:rPr>
              <a:t>正在下降的電動鐵捲門壓著正著窒息而</a:t>
            </a:r>
            <a:r>
              <a:rPr lang="zh-TW" altLang="en-US" sz="2400" dirty="0" smtClean="0">
                <a:solidFill>
                  <a:srgbClr val="F53D0B"/>
                </a:solidFill>
              </a:rPr>
              <a:t>死</a:t>
            </a:r>
            <a:r>
              <a:rPr lang="zh-TW" altLang="en-US" sz="2400" dirty="0" smtClean="0"/>
              <a:t>。死者現年</a:t>
            </a:r>
            <a:r>
              <a:rPr lang="zh-TW" altLang="en-US" sz="2400" dirty="0"/>
              <a:t>只有６歲</a:t>
            </a:r>
            <a:r>
              <a:rPr lang="zh-TW" altLang="en-US" sz="2400" dirty="0" smtClean="0"/>
              <a:t>，</a:t>
            </a:r>
            <a:r>
              <a:rPr lang="zh-TW" altLang="en-US" sz="2400" dirty="0" smtClean="0">
                <a:solidFill>
                  <a:srgbClr val="F53D0B"/>
                </a:solidFill>
              </a:rPr>
              <a:t>電動</a:t>
            </a:r>
            <a:r>
              <a:rPr lang="zh-TW" altLang="en-US" sz="2400" dirty="0">
                <a:solidFill>
                  <a:srgbClr val="F53D0B"/>
                </a:solidFill>
              </a:rPr>
              <a:t>鐵捲門發生輾斃兒童案例一再發生</a:t>
            </a:r>
            <a:r>
              <a:rPr lang="zh-TW" altLang="en-US" sz="2400" dirty="0"/>
              <a:t>，儼然成為兒童的隱形的殺手。 </a:t>
            </a:r>
            <a:endParaRPr lang="en-US" altLang="zh-TW" sz="2400" dirty="0" smtClean="0"/>
          </a:p>
          <a:p>
            <a:pPr marL="0" indent="0">
              <a:lnSpc>
                <a:spcPct val="80000"/>
              </a:lnSpc>
              <a:buNone/>
            </a:pPr>
            <a:endParaRPr lang="en-US" altLang="zh-TW" sz="2400" dirty="0" smtClean="0"/>
          </a:p>
          <a:p>
            <a:pPr marL="0" indent="447675" algn="just">
              <a:lnSpc>
                <a:spcPct val="80000"/>
              </a:lnSpc>
              <a:buFont typeface="Wingdings" pitchFamily="2" charset="2"/>
              <a:buNone/>
            </a:pPr>
            <a:endParaRPr lang="zh-TW" altLang="en-US" sz="2400" dirty="0"/>
          </a:p>
          <a:p>
            <a:pPr marL="0" indent="447675" algn="just">
              <a:lnSpc>
                <a:spcPct val="80000"/>
              </a:lnSpc>
              <a:buFont typeface="Wingdings" pitchFamily="2" charset="2"/>
              <a:buNone/>
            </a:pPr>
            <a:r>
              <a:rPr lang="en-US" altLang="zh-TW" sz="2400" dirty="0">
                <a:solidFill>
                  <a:srgbClr val="3333FF"/>
                </a:solidFill>
              </a:rPr>
              <a:t>【2004-01-13/</a:t>
            </a:r>
            <a:r>
              <a:rPr lang="zh-TW" altLang="en-US" sz="2400" dirty="0">
                <a:solidFill>
                  <a:srgbClr val="3333FF"/>
                </a:solidFill>
              </a:rPr>
              <a:t>中國時報</a:t>
            </a:r>
            <a:r>
              <a:rPr lang="en-US" altLang="zh-TW" sz="2400" dirty="0">
                <a:solidFill>
                  <a:srgbClr val="3333FF"/>
                </a:solidFill>
              </a:rPr>
              <a:t>/</a:t>
            </a:r>
            <a:r>
              <a:rPr lang="zh-TW" altLang="en-US" sz="2400" dirty="0">
                <a:solidFill>
                  <a:srgbClr val="3333FF"/>
                </a:solidFill>
              </a:rPr>
              <a:t>南投</a:t>
            </a:r>
            <a:r>
              <a:rPr lang="en-US" altLang="zh-TW" sz="2400" dirty="0">
                <a:solidFill>
                  <a:srgbClr val="3333FF"/>
                </a:solidFill>
              </a:rPr>
              <a:t>】</a:t>
            </a:r>
          </a:p>
        </p:txBody>
      </p:sp>
      <p:sp>
        <p:nvSpPr>
          <p:cNvPr id="5" name="投影片編號版面配置區 4"/>
          <p:cNvSpPr>
            <a:spLocks noGrp="1"/>
          </p:cNvSpPr>
          <p:nvPr>
            <p:ph type="sldNum" sz="quarter" idx="12"/>
          </p:nvPr>
        </p:nvSpPr>
        <p:spPr/>
        <p:txBody>
          <a:bodyPr/>
          <a:lstStyle/>
          <a:p>
            <a:fld id="{A36E6B7E-3405-4ABC-8F0A-11CAAA034E4E}" type="slidenum">
              <a:rPr lang="zh-TW" altLang="en-US" smtClean="0"/>
              <a:pPr/>
              <a:t>42</a:t>
            </a:fld>
            <a:endParaRPr lang="zh-TW" altLang="en-US" dirty="0"/>
          </a:p>
        </p:txBody>
      </p:sp>
    </p:spTree>
    <p:extLst>
      <p:ext uri="{BB962C8B-B14F-4D97-AF65-F5344CB8AC3E}">
        <p14:creationId xmlns:p14="http://schemas.microsoft.com/office/powerpoint/2010/main" val="34760894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603756" y="1061864"/>
            <a:ext cx="8229600" cy="1143000"/>
          </a:xfrm>
        </p:spPr>
        <p:txBody>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Rotating </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(wrap point)</a:t>
            </a:r>
          </a:p>
        </p:txBody>
      </p:sp>
      <p:pic>
        <p:nvPicPr>
          <p:cNvPr id="105475" name="Picture 3" descr="coupling"/>
          <p:cNvPicPr>
            <a:picLocks noGrp="1" noChangeAspect="1" noChangeArrowheads="1" noCrop="1"/>
          </p:cNvPicPr>
          <p:nvPr>
            <p:ph sz="half" idx="1"/>
          </p:nvPr>
        </p:nvPicPr>
        <p:blipFill>
          <a:blip r:embed="rId3" cstate="print"/>
          <a:srcRect/>
          <a:stretch>
            <a:fillRect/>
          </a:stretch>
        </p:blipFill>
        <p:spPr>
          <a:xfrm>
            <a:off x="1042988" y="2997200"/>
            <a:ext cx="3168650" cy="1720850"/>
          </a:xfrm>
          <a:noFill/>
          <a:ln/>
        </p:spPr>
      </p:pic>
      <p:pic>
        <p:nvPicPr>
          <p:cNvPr id="105476" name="Picture 4" descr="shaft"/>
          <p:cNvPicPr>
            <a:picLocks noGrp="1" noChangeAspect="1" noChangeArrowheads="1" noCrop="1"/>
          </p:cNvPicPr>
          <p:nvPr>
            <p:ph sz="half" idx="2"/>
          </p:nvPr>
        </p:nvPicPr>
        <p:blipFill>
          <a:blip r:embed="rId4" cstate="print"/>
          <a:srcRect/>
          <a:stretch>
            <a:fillRect/>
          </a:stretch>
        </p:blipFill>
        <p:spPr>
          <a:xfrm>
            <a:off x="5580063" y="3068638"/>
            <a:ext cx="2460625" cy="1695450"/>
          </a:xfrm>
          <a:noFill/>
          <a:ln/>
        </p:spPr>
      </p:pic>
      <p:sp>
        <p:nvSpPr>
          <p:cNvPr id="105477" name="Text Box 5"/>
          <p:cNvSpPr txBox="1">
            <a:spLocks noChangeArrowheads="1"/>
          </p:cNvSpPr>
          <p:nvPr/>
        </p:nvSpPr>
        <p:spPr bwMode="auto">
          <a:xfrm>
            <a:off x="3779838" y="499319"/>
            <a:ext cx="1877437" cy="769441"/>
          </a:xfrm>
          <a:prstGeom prst="rect">
            <a:avLst/>
          </a:prstGeom>
          <a:noFill/>
          <a:ln w="9525">
            <a:noFill/>
            <a:miter lim="800000"/>
            <a:headEnd/>
            <a:tailEnd/>
          </a:ln>
          <a:effectLst/>
        </p:spPr>
        <p:txBody>
          <a:bodyPr wrap="none">
            <a:spAutoFit/>
          </a:bodyPr>
          <a:lstStyle/>
          <a:p>
            <a:r>
              <a:rPr lang="zh-TW" altLang="en-US" sz="4400" b="1" dirty="0">
                <a:solidFill>
                  <a:srgbClr val="C00000"/>
                </a:solidFill>
                <a:latin typeface="標楷體" panose="03000509000000000000" pitchFamily="65" charset="-120"/>
                <a:ea typeface="標楷體" panose="03000509000000000000" pitchFamily="65" charset="-120"/>
              </a:rPr>
              <a:t>纏繞點</a:t>
            </a:r>
          </a:p>
        </p:txBody>
      </p:sp>
      <p:sp>
        <p:nvSpPr>
          <p:cNvPr id="5" name="投影片編號版面配置區 4"/>
          <p:cNvSpPr>
            <a:spLocks noGrp="1"/>
          </p:cNvSpPr>
          <p:nvPr>
            <p:ph type="sldNum" sz="quarter" idx="12"/>
          </p:nvPr>
        </p:nvSpPr>
        <p:spPr/>
        <p:txBody>
          <a:bodyPr/>
          <a:lstStyle/>
          <a:p>
            <a:fld id="{A36E6B7E-3405-4ABC-8F0A-11CAAA034E4E}" type="slidenum">
              <a:rPr lang="zh-TW" altLang="en-US" smtClean="0"/>
              <a:pPr/>
              <a:t>43</a:t>
            </a:fld>
            <a:endParaRPr lang="zh-TW" altLang="en-US" dirty="0"/>
          </a:p>
        </p:txBody>
      </p:sp>
    </p:spTree>
    <p:extLst>
      <p:ext uri="{BB962C8B-B14F-4D97-AF65-F5344CB8AC3E}">
        <p14:creationId xmlns:p14="http://schemas.microsoft.com/office/powerpoint/2010/main" val="219084837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3" name="Picture 3" descr="自來水職災-1"/>
          <p:cNvPicPr>
            <a:picLocks noGrp="1" noChangeAspect="1" noChangeArrowheads="1"/>
          </p:cNvPicPr>
          <p:nvPr>
            <p:ph type="body" idx="1"/>
          </p:nvPr>
        </p:nvPicPr>
        <p:blipFill>
          <a:blip r:embed="rId3" cstate="print"/>
          <a:srcRect/>
          <a:stretch>
            <a:fillRect/>
          </a:stretch>
        </p:blipFill>
        <p:spPr>
          <a:xfrm>
            <a:off x="1752600" y="620688"/>
            <a:ext cx="5638800" cy="5183187"/>
          </a:xfrm>
          <a:noFill/>
          <a:ln/>
        </p:spPr>
      </p:pic>
      <p:sp>
        <p:nvSpPr>
          <p:cNvPr id="5" name="投影片編號版面配置區 4"/>
          <p:cNvSpPr>
            <a:spLocks noGrp="1"/>
          </p:cNvSpPr>
          <p:nvPr>
            <p:ph type="sldNum" sz="quarter" idx="12"/>
          </p:nvPr>
        </p:nvSpPr>
        <p:spPr/>
        <p:txBody>
          <a:bodyPr/>
          <a:lstStyle/>
          <a:p>
            <a:fld id="{A36E6B7E-3405-4ABC-8F0A-11CAAA034E4E}" type="slidenum">
              <a:rPr lang="zh-TW" altLang="en-US" smtClean="0"/>
              <a:pPr/>
              <a:t>44</a:t>
            </a:fld>
            <a:endParaRPr lang="zh-TW" altLang="en-US" dirty="0"/>
          </a:p>
        </p:txBody>
      </p:sp>
    </p:spTree>
    <p:extLst>
      <p:ext uri="{BB962C8B-B14F-4D97-AF65-F5344CB8AC3E}">
        <p14:creationId xmlns:p14="http://schemas.microsoft.com/office/powerpoint/2010/main" val="379981264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5" name="Picture 5" descr="020"/>
          <p:cNvPicPr>
            <a:picLocks noChangeAspect="1" noChangeArrowheads="1"/>
          </p:cNvPicPr>
          <p:nvPr/>
        </p:nvPicPr>
        <p:blipFill>
          <a:blip r:embed="rId3" cstate="print"/>
          <a:srcRect/>
          <a:stretch>
            <a:fillRect/>
          </a:stretch>
        </p:blipFill>
        <p:spPr bwMode="auto">
          <a:xfrm>
            <a:off x="503238" y="1484313"/>
            <a:ext cx="3771900" cy="2933700"/>
          </a:xfrm>
          <a:prstGeom prst="rect">
            <a:avLst/>
          </a:prstGeom>
          <a:noFill/>
          <a:ln w="9525">
            <a:noFill/>
            <a:miter lim="800000"/>
            <a:headEnd/>
            <a:tailEnd/>
          </a:ln>
        </p:spPr>
      </p:pic>
      <p:pic>
        <p:nvPicPr>
          <p:cNvPr id="256006" name="Picture 6" descr="自來水公司-2"/>
          <p:cNvPicPr>
            <a:picLocks noChangeAspect="1" noChangeArrowheads="1"/>
          </p:cNvPicPr>
          <p:nvPr/>
        </p:nvPicPr>
        <p:blipFill>
          <a:blip r:embed="rId4" cstate="print"/>
          <a:srcRect/>
          <a:stretch>
            <a:fillRect/>
          </a:stretch>
        </p:blipFill>
        <p:spPr bwMode="auto">
          <a:xfrm>
            <a:off x="4788024" y="1556792"/>
            <a:ext cx="4176712" cy="2928937"/>
          </a:xfrm>
          <a:prstGeom prst="rect">
            <a:avLst/>
          </a:prstGeom>
          <a:noFill/>
          <a:ln w="9525">
            <a:noFill/>
            <a:miter lim="800000"/>
            <a:headEnd/>
            <a:tailEnd/>
          </a:ln>
        </p:spPr>
      </p:pic>
      <p:sp>
        <p:nvSpPr>
          <p:cNvPr id="256007" name="Rectangle 7"/>
          <p:cNvSpPr>
            <a:spLocks noChangeArrowheads="1"/>
          </p:cNvSpPr>
          <p:nvPr/>
        </p:nvSpPr>
        <p:spPr bwMode="auto">
          <a:xfrm>
            <a:off x="5183188" y="5011738"/>
            <a:ext cx="3028950" cy="579437"/>
          </a:xfrm>
          <a:prstGeom prst="rect">
            <a:avLst/>
          </a:prstGeom>
          <a:noFill/>
          <a:ln w="9525">
            <a:noFill/>
            <a:miter lim="800000"/>
            <a:headEnd/>
            <a:tailEnd/>
          </a:ln>
          <a:effectLst/>
        </p:spPr>
        <p:txBody>
          <a:bodyPr wrap="none" anchor="ctr">
            <a:spAutoFit/>
          </a:bodyPr>
          <a:lstStyle/>
          <a:p>
            <a:r>
              <a:rPr lang="zh-TW" altLang="en-US" sz="3200">
                <a:solidFill>
                  <a:srgbClr val="000000"/>
                </a:solidFill>
                <a:latin typeface="Verdana" pitchFamily="34" charset="0"/>
                <a:ea typeface="標楷體" pitchFamily="65" charset="-120"/>
              </a:rPr>
              <a:t>連軸器具防護罩</a:t>
            </a:r>
          </a:p>
        </p:txBody>
      </p:sp>
      <p:sp>
        <p:nvSpPr>
          <p:cNvPr id="256008" name="Rectangle 8"/>
          <p:cNvSpPr>
            <a:spLocks noChangeArrowheads="1"/>
          </p:cNvSpPr>
          <p:nvPr/>
        </p:nvSpPr>
        <p:spPr bwMode="auto">
          <a:xfrm>
            <a:off x="790575" y="5011738"/>
            <a:ext cx="3028950" cy="579437"/>
          </a:xfrm>
          <a:prstGeom prst="rect">
            <a:avLst/>
          </a:prstGeom>
          <a:noFill/>
          <a:ln w="9525">
            <a:noFill/>
            <a:miter lim="800000"/>
            <a:headEnd/>
            <a:tailEnd/>
          </a:ln>
          <a:effectLst/>
        </p:spPr>
        <p:txBody>
          <a:bodyPr wrap="none" anchor="ctr">
            <a:spAutoFit/>
          </a:bodyPr>
          <a:lstStyle/>
          <a:p>
            <a:r>
              <a:rPr lang="zh-TW" altLang="en-US" sz="3200">
                <a:solidFill>
                  <a:srgbClr val="000000"/>
                </a:solidFill>
                <a:latin typeface="Verdana" pitchFamily="34" charset="0"/>
                <a:ea typeface="標楷體" pitchFamily="65" charset="-120"/>
              </a:rPr>
              <a:t>連軸器無防護罩</a:t>
            </a:r>
          </a:p>
        </p:txBody>
      </p:sp>
      <p:sp>
        <p:nvSpPr>
          <p:cNvPr id="5" name="投影片編號版面配置區 4"/>
          <p:cNvSpPr>
            <a:spLocks noGrp="1"/>
          </p:cNvSpPr>
          <p:nvPr>
            <p:ph type="sldNum" sz="quarter" idx="12"/>
          </p:nvPr>
        </p:nvSpPr>
        <p:spPr/>
        <p:txBody>
          <a:bodyPr/>
          <a:lstStyle/>
          <a:p>
            <a:fld id="{A36E6B7E-3405-4ABC-8F0A-11CAAA034E4E}" type="slidenum">
              <a:rPr lang="zh-TW" altLang="en-US" smtClean="0"/>
              <a:pPr/>
              <a:t>45</a:t>
            </a:fld>
            <a:endParaRPr lang="zh-TW" altLang="en-US" dirty="0"/>
          </a:p>
        </p:txBody>
      </p:sp>
    </p:spTree>
    <p:extLst>
      <p:ext uri="{BB962C8B-B14F-4D97-AF65-F5344CB8AC3E}">
        <p14:creationId xmlns:p14="http://schemas.microsoft.com/office/powerpoint/2010/main" val="162603771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r>
              <a:rPr lang="zh-TW" altLang="en-US" dirty="0">
                <a:latin typeface="Times New Roman" panose="02020603050405020304" pitchFamily="18" charset="0"/>
                <a:ea typeface="標楷體" panose="03000509000000000000" pitchFamily="65" charset="-120"/>
                <a:cs typeface="Times New Roman" panose="02020603050405020304" pitchFamily="18" charset="0"/>
              </a:rPr>
              <a:t>危險的機械運動與動作</a:t>
            </a:r>
          </a:p>
        </p:txBody>
      </p:sp>
      <p:sp>
        <p:nvSpPr>
          <p:cNvPr id="109571" name="Rectangle 3"/>
          <p:cNvSpPr>
            <a:spLocks noGrp="1" noChangeArrowheads="1"/>
          </p:cNvSpPr>
          <p:nvPr>
            <p:ph type="body" sz="half" idx="1"/>
          </p:nvPr>
        </p:nvSpPr>
        <p:spPr>
          <a:xfrm>
            <a:off x="179388" y="1125538"/>
            <a:ext cx="5129212" cy="5183187"/>
          </a:xfrm>
        </p:spPr>
        <p:txBody>
          <a:bodyPr/>
          <a:lstStyle/>
          <a:p>
            <a:r>
              <a:rPr lang="zh-TW" altLang="en-US" sz="2800" dirty="0">
                <a:solidFill>
                  <a:srgbClr val="FF6600"/>
                </a:solidFill>
                <a:latin typeface="Times New Roman" panose="02020603050405020304" pitchFamily="18" charset="0"/>
                <a:ea typeface="標楷體" panose="03000509000000000000" pitchFamily="65" charset="-120"/>
                <a:cs typeface="Times New Roman" panose="02020603050405020304" pitchFamily="18" charset="0"/>
              </a:rPr>
              <a:t>危險的運動</a:t>
            </a:r>
            <a:r>
              <a:rPr lang="en-US" altLang="zh-TW" sz="2800" dirty="0">
                <a:solidFill>
                  <a:srgbClr val="FF66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solidFill>
                  <a:srgbClr val="FF6600"/>
                </a:solidFill>
                <a:latin typeface="Times New Roman" panose="02020603050405020304" pitchFamily="18" charset="0"/>
                <a:ea typeface="標楷體" panose="03000509000000000000" pitchFamily="65" charset="-120"/>
                <a:cs typeface="Times New Roman" panose="02020603050405020304" pitchFamily="18" charset="0"/>
              </a:rPr>
              <a:t>續</a:t>
            </a:r>
            <a:r>
              <a:rPr lang="en-US" altLang="zh-TW" sz="2800" dirty="0">
                <a:solidFill>
                  <a:srgbClr val="FF6600"/>
                </a:solidFill>
                <a:latin typeface="Times New Roman" panose="02020603050405020304" pitchFamily="18" charset="0"/>
                <a:ea typeface="標楷體" panose="03000509000000000000" pitchFamily="65" charset="-120"/>
                <a:cs typeface="Times New Roman" panose="02020603050405020304" pitchFamily="18" charset="0"/>
              </a:rPr>
              <a:t>)</a:t>
            </a:r>
          </a:p>
          <a:p>
            <a:pPr lvl="1" algn="just"/>
            <a:r>
              <a:rPr lang="zh-TW" altLang="en-US" sz="2600" dirty="0">
                <a:solidFill>
                  <a:srgbClr val="FF00FF"/>
                </a:solidFill>
                <a:latin typeface="Times New Roman" panose="02020603050405020304" pitchFamily="18" charset="0"/>
                <a:ea typeface="標楷體" panose="03000509000000000000" pitchFamily="65" charset="-120"/>
                <a:cs typeface="Times New Roman" panose="02020603050405020304" pitchFamily="18" charset="0"/>
              </a:rPr>
              <a:t>往復</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由於機件上下或來回運動，工人可能在移動與固定部位之間被夾或被移動的部分撞擊。</a:t>
            </a:r>
          </a:p>
          <a:p>
            <a:pPr lvl="1" algn="just"/>
            <a:r>
              <a:rPr lang="zh-TW" altLang="en-US" sz="2600" dirty="0">
                <a:solidFill>
                  <a:srgbClr val="FF00FF"/>
                </a:solidFill>
                <a:latin typeface="Times New Roman" panose="02020603050405020304" pitchFamily="18" charset="0"/>
                <a:ea typeface="標楷體" panose="03000509000000000000" pitchFamily="65" charset="-120"/>
                <a:cs typeface="Times New Roman" panose="02020603050405020304" pitchFamily="18" charset="0"/>
              </a:rPr>
              <a:t>直線</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多由輸送皮帶或鏈條所造成的連續直線運動，可使工人被拖帶、被夾在移動機件與固定機件之間、或被移動的部分撞擊。</a:t>
            </a:r>
          </a:p>
        </p:txBody>
      </p:sp>
      <p:graphicFrame>
        <p:nvGraphicFramePr>
          <p:cNvPr id="109573" name="Object 5"/>
          <p:cNvGraphicFramePr>
            <a:graphicFrameLocks noGrp="1" noChangeAspect="1"/>
          </p:cNvGraphicFramePr>
          <p:nvPr>
            <p:ph sz="quarter" idx="3"/>
          </p:nvPr>
        </p:nvGraphicFramePr>
        <p:xfrm>
          <a:off x="6413500" y="4448175"/>
          <a:ext cx="1844675" cy="1108075"/>
        </p:xfrm>
        <a:graphic>
          <a:graphicData uri="http://schemas.openxmlformats.org/presentationml/2006/ole">
            <mc:AlternateContent xmlns:mc="http://schemas.openxmlformats.org/markup-compatibility/2006">
              <mc:Choice xmlns:v="urn:schemas-microsoft-com:vml" Requires="v">
                <p:oleObj spid="_x0000_s3093" name="PhotoImpact" r:id="rId4" imgW="1411227" imgH="771146" progId="PI3.Image">
                  <p:embed/>
                </p:oleObj>
              </mc:Choice>
              <mc:Fallback>
                <p:oleObj name="PhotoImpact" r:id="rId4" imgW="1411227" imgH="771146" progId="PI3.Image">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3500" y="4448175"/>
                        <a:ext cx="1844675" cy="11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9577" name="Picture 9" descr="未命名 - 2"/>
          <p:cNvPicPr>
            <a:picLocks noChangeAspect="1" noChangeArrowheads="1"/>
          </p:cNvPicPr>
          <p:nvPr/>
        </p:nvPicPr>
        <p:blipFill>
          <a:blip r:embed="rId6" cstate="print"/>
          <a:srcRect/>
          <a:stretch>
            <a:fillRect/>
          </a:stretch>
        </p:blipFill>
        <p:spPr bwMode="auto">
          <a:xfrm>
            <a:off x="5364163" y="1700213"/>
            <a:ext cx="3576637" cy="1808162"/>
          </a:xfrm>
          <a:prstGeom prst="rect">
            <a:avLst/>
          </a:prstGeom>
          <a:noFill/>
        </p:spPr>
      </p:pic>
      <p:sp>
        <p:nvSpPr>
          <p:cNvPr id="5" name="投影片編號版面配置區 4"/>
          <p:cNvSpPr>
            <a:spLocks noGrp="1"/>
          </p:cNvSpPr>
          <p:nvPr>
            <p:ph type="sldNum" sz="quarter" idx="12"/>
          </p:nvPr>
        </p:nvSpPr>
        <p:spPr/>
        <p:txBody>
          <a:bodyPr/>
          <a:lstStyle/>
          <a:p>
            <a:fld id="{12C190D5-C6C9-4F42-9F1D-ABF3D3B4CD3D}" type="slidenum">
              <a:rPr lang="en-US" altLang="zh-TW" smtClean="0"/>
              <a:pPr/>
              <a:t>46</a:t>
            </a:fld>
            <a:endParaRPr lang="en-US" altLang="zh-TW"/>
          </a:p>
        </p:txBody>
      </p:sp>
    </p:spTree>
    <p:extLst>
      <p:ext uri="{BB962C8B-B14F-4D97-AF65-F5344CB8AC3E}">
        <p14:creationId xmlns:p14="http://schemas.microsoft.com/office/powerpoint/2010/main" val="272052089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r>
              <a:rPr lang="zh-TW" altLang="en-US">
                <a:latin typeface="Times New Roman" panose="02020603050405020304" pitchFamily="18" charset="0"/>
                <a:ea typeface="標楷體" panose="03000509000000000000" pitchFamily="65" charset="-120"/>
                <a:cs typeface="Times New Roman" panose="02020603050405020304" pitchFamily="18" charset="0"/>
              </a:rPr>
              <a:t>危險的機械運動與動作</a:t>
            </a:r>
          </a:p>
        </p:txBody>
      </p:sp>
      <p:sp>
        <p:nvSpPr>
          <p:cNvPr id="111619" name="Rectangle 3"/>
          <p:cNvSpPr>
            <a:spLocks noGrp="1" noChangeArrowheads="1"/>
          </p:cNvSpPr>
          <p:nvPr>
            <p:ph type="body" sz="half" idx="1"/>
          </p:nvPr>
        </p:nvSpPr>
        <p:spPr>
          <a:xfrm>
            <a:off x="0" y="1125538"/>
            <a:ext cx="8847138" cy="2916237"/>
          </a:xfrm>
        </p:spPr>
        <p:txBody>
          <a:bodyPr/>
          <a:lstStyle/>
          <a:p>
            <a:r>
              <a:rPr lang="zh-TW" altLang="en-US" sz="2800" dirty="0">
                <a:solidFill>
                  <a:srgbClr val="FF6600"/>
                </a:solidFill>
                <a:latin typeface="Times New Roman" panose="02020603050405020304" pitchFamily="18" charset="0"/>
                <a:ea typeface="標楷體" panose="03000509000000000000" pitchFamily="65" charset="-120"/>
                <a:cs typeface="Times New Roman" panose="02020603050405020304" pitchFamily="18" charset="0"/>
                <a:hlinkClick r:id="" action="ppaction://noaction"/>
              </a:rPr>
              <a:t>危險的動作</a:t>
            </a:r>
            <a:endParaRPr lang="zh-TW" altLang="en-US" sz="2800" dirty="0">
              <a:solidFill>
                <a:srgbClr val="FF6600"/>
              </a:solidFill>
              <a:latin typeface="Times New Roman" panose="02020603050405020304" pitchFamily="18" charset="0"/>
              <a:ea typeface="標楷體" panose="03000509000000000000" pitchFamily="65" charset="-120"/>
              <a:cs typeface="Times New Roman" panose="02020603050405020304" pitchFamily="18" charset="0"/>
            </a:endParaRPr>
          </a:p>
          <a:p>
            <a:pPr lvl="1"/>
            <a:r>
              <a:rPr kumimoji="0" lang="zh-TW" altLang="en-US" sz="2600" dirty="0">
                <a:solidFill>
                  <a:srgbClr val="FF00FF"/>
                </a:solidFill>
                <a:latin typeface="Times New Roman" panose="02020603050405020304" pitchFamily="18" charset="0"/>
                <a:ea typeface="標楷體" panose="03000509000000000000" pitchFamily="65" charset="-120"/>
                <a:cs typeface="Times New Roman" panose="02020603050405020304" pitchFamily="18" charset="0"/>
              </a:rPr>
              <a:t>切割</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切割造成的人體危害存在於兩方面</a:t>
            </a:r>
          </a:p>
          <a:p>
            <a:pPr lvl="2" algn="just"/>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操作</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操作帶鋸、鑽孔機、車床、磨光機或切割木料、金屬時發生。手指、手臂、頭部為受傷害的部位。</a:t>
            </a:r>
          </a:p>
          <a:p>
            <a:pPr lvl="2" algn="just"/>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碎屑</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切割動作中飛出的物料、碎屑擊中眼睛、或臉部等。</a:t>
            </a:r>
          </a:p>
        </p:txBody>
      </p:sp>
      <p:graphicFrame>
        <p:nvGraphicFramePr>
          <p:cNvPr id="111620" name="Object 4"/>
          <p:cNvGraphicFramePr>
            <a:graphicFrameLocks noGrp="1" noChangeAspect="1"/>
          </p:cNvGraphicFramePr>
          <p:nvPr>
            <p:ph sz="half" idx="2"/>
          </p:nvPr>
        </p:nvGraphicFramePr>
        <p:xfrm>
          <a:off x="1331913" y="4508847"/>
          <a:ext cx="6962775" cy="1368425"/>
        </p:xfrm>
        <a:graphic>
          <a:graphicData uri="http://schemas.openxmlformats.org/presentationml/2006/ole">
            <mc:AlternateContent xmlns:mc="http://schemas.openxmlformats.org/markup-compatibility/2006">
              <mc:Choice xmlns:v="urn:schemas-microsoft-com:vml" Requires="v">
                <p:oleObj spid="_x0000_s4117" name="PhotoImpact" r:id="rId4" imgW="6827534" imgH="1222250" progId="PI3.Image">
                  <p:embed/>
                </p:oleObj>
              </mc:Choice>
              <mc:Fallback>
                <p:oleObj name="PhotoImpact" r:id="rId4" imgW="6827534" imgH="1222250" progId="PI3.Image">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913" y="4508847"/>
                        <a:ext cx="6962775" cy="136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投影片編號版面配置區 4"/>
          <p:cNvSpPr>
            <a:spLocks noGrp="1"/>
          </p:cNvSpPr>
          <p:nvPr>
            <p:ph type="sldNum" sz="quarter" idx="12"/>
          </p:nvPr>
        </p:nvSpPr>
        <p:spPr/>
        <p:txBody>
          <a:bodyPr/>
          <a:lstStyle/>
          <a:p>
            <a:fld id="{6F600691-EC59-445B-8D67-27142E4A0B61}" type="slidenum">
              <a:rPr lang="en-US" altLang="zh-TW" smtClean="0"/>
              <a:pPr/>
              <a:t>47</a:t>
            </a:fld>
            <a:endParaRPr lang="en-US" altLang="zh-TW"/>
          </a:p>
        </p:txBody>
      </p:sp>
    </p:spTree>
    <p:extLst>
      <p:ext uri="{BB962C8B-B14F-4D97-AF65-F5344CB8AC3E}">
        <p14:creationId xmlns:p14="http://schemas.microsoft.com/office/powerpoint/2010/main" val="307373852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7" name="Picture 3" descr="2-1"/>
          <p:cNvPicPr>
            <a:picLocks noGrp="1" noChangeAspect="1" noChangeArrowheads="1" noCrop="1"/>
          </p:cNvPicPr>
          <p:nvPr>
            <p:ph type="body" idx="1"/>
          </p:nvPr>
        </p:nvPicPr>
        <p:blipFill>
          <a:blip r:embed="rId3" cstate="print"/>
          <a:srcRect/>
          <a:stretch>
            <a:fillRect/>
          </a:stretch>
        </p:blipFill>
        <p:spPr>
          <a:xfrm>
            <a:off x="450850" y="1125538"/>
            <a:ext cx="3100388" cy="2517775"/>
          </a:xfrm>
          <a:noFill/>
          <a:ln/>
        </p:spPr>
      </p:pic>
      <p:pic>
        <p:nvPicPr>
          <p:cNvPr id="113668" name="Picture 4" descr="2-4"/>
          <p:cNvPicPr>
            <a:picLocks noChangeAspect="1" noChangeArrowheads="1" noCrop="1"/>
          </p:cNvPicPr>
          <p:nvPr/>
        </p:nvPicPr>
        <p:blipFill>
          <a:blip r:embed="rId4" cstate="print"/>
          <a:srcRect/>
          <a:stretch>
            <a:fillRect/>
          </a:stretch>
        </p:blipFill>
        <p:spPr bwMode="auto">
          <a:xfrm>
            <a:off x="3641725" y="1125538"/>
            <a:ext cx="1976438" cy="2520950"/>
          </a:xfrm>
          <a:prstGeom prst="rect">
            <a:avLst/>
          </a:prstGeom>
          <a:noFill/>
          <a:ln w="12700" cap="sq">
            <a:noFill/>
            <a:miter lim="800000"/>
            <a:headEnd type="none" w="sm" len="sm"/>
            <a:tailEnd type="none" w="sm" len="sm"/>
          </a:ln>
          <a:effectLst/>
        </p:spPr>
      </p:pic>
      <p:pic>
        <p:nvPicPr>
          <p:cNvPr id="113669" name="Picture 5" descr="2-3"/>
          <p:cNvPicPr>
            <a:picLocks noChangeAspect="1" noChangeArrowheads="1" noCrop="1"/>
          </p:cNvPicPr>
          <p:nvPr/>
        </p:nvPicPr>
        <p:blipFill>
          <a:blip r:embed="rId5" cstate="print"/>
          <a:srcRect/>
          <a:stretch>
            <a:fillRect/>
          </a:stretch>
        </p:blipFill>
        <p:spPr bwMode="auto">
          <a:xfrm>
            <a:off x="917575" y="3573463"/>
            <a:ext cx="2198688" cy="2517775"/>
          </a:xfrm>
          <a:prstGeom prst="rect">
            <a:avLst/>
          </a:prstGeom>
          <a:noFill/>
          <a:ln w="12700" cap="sq">
            <a:noFill/>
            <a:miter lim="800000"/>
            <a:headEnd type="none" w="sm" len="sm"/>
            <a:tailEnd type="none" w="sm" len="sm"/>
          </a:ln>
          <a:effectLst/>
        </p:spPr>
      </p:pic>
      <p:pic>
        <p:nvPicPr>
          <p:cNvPr id="113670" name="Picture 6" descr="2-2"/>
          <p:cNvPicPr>
            <a:picLocks noChangeAspect="1" noChangeArrowheads="1" noCrop="1"/>
          </p:cNvPicPr>
          <p:nvPr/>
        </p:nvPicPr>
        <p:blipFill>
          <a:blip r:embed="rId6" cstate="print"/>
          <a:srcRect/>
          <a:stretch>
            <a:fillRect/>
          </a:stretch>
        </p:blipFill>
        <p:spPr bwMode="auto">
          <a:xfrm>
            <a:off x="3441700" y="3644900"/>
            <a:ext cx="2365375" cy="2517775"/>
          </a:xfrm>
          <a:prstGeom prst="rect">
            <a:avLst/>
          </a:prstGeom>
          <a:noFill/>
          <a:ln w="12700" cap="sq">
            <a:noFill/>
            <a:miter lim="800000"/>
            <a:headEnd type="none" w="sm" len="sm"/>
            <a:tailEnd type="none" w="sm" len="sm"/>
          </a:ln>
          <a:effectLst/>
        </p:spPr>
      </p:pic>
      <p:pic>
        <p:nvPicPr>
          <p:cNvPr id="113671" name="Picture 7" descr="2-7"/>
          <p:cNvPicPr>
            <a:picLocks noChangeAspect="1" noChangeArrowheads="1" noCrop="1"/>
          </p:cNvPicPr>
          <p:nvPr/>
        </p:nvPicPr>
        <p:blipFill>
          <a:blip r:embed="rId7" cstate="print"/>
          <a:srcRect/>
          <a:stretch>
            <a:fillRect/>
          </a:stretch>
        </p:blipFill>
        <p:spPr bwMode="auto">
          <a:xfrm>
            <a:off x="5835650" y="1268413"/>
            <a:ext cx="2460625" cy="2519362"/>
          </a:xfrm>
          <a:prstGeom prst="rect">
            <a:avLst/>
          </a:prstGeom>
          <a:noFill/>
          <a:ln w="12700" cap="sq">
            <a:noFill/>
            <a:miter lim="800000"/>
            <a:headEnd type="none" w="sm" len="sm"/>
            <a:tailEnd type="none" w="sm" len="sm"/>
          </a:ln>
          <a:effectLst/>
        </p:spPr>
      </p:pic>
      <p:pic>
        <p:nvPicPr>
          <p:cNvPr id="113672" name="Picture 8" descr="2-5"/>
          <p:cNvPicPr>
            <a:picLocks noChangeAspect="1" noChangeArrowheads="1" noCrop="1"/>
          </p:cNvPicPr>
          <p:nvPr/>
        </p:nvPicPr>
        <p:blipFill>
          <a:blip r:embed="rId8" cstate="print"/>
          <a:srcRect/>
          <a:stretch>
            <a:fillRect/>
          </a:stretch>
        </p:blipFill>
        <p:spPr bwMode="auto">
          <a:xfrm>
            <a:off x="5835650" y="3573463"/>
            <a:ext cx="2708275" cy="2519362"/>
          </a:xfrm>
          <a:prstGeom prst="rect">
            <a:avLst/>
          </a:prstGeom>
          <a:noFill/>
          <a:ln w="12700" cap="sq">
            <a:noFill/>
            <a:miter lim="800000"/>
            <a:headEnd type="none" w="sm" len="sm"/>
            <a:tailEnd type="none" w="sm" len="sm"/>
          </a:ln>
          <a:effectLst/>
        </p:spPr>
      </p:pic>
      <p:sp>
        <p:nvSpPr>
          <p:cNvPr id="5" name="投影片編號版面配置區 4"/>
          <p:cNvSpPr>
            <a:spLocks noGrp="1"/>
          </p:cNvSpPr>
          <p:nvPr>
            <p:ph type="sldNum" sz="quarter" idx="12"/>
          </p:nvPr>
        </p:nvSpPr>
        <p:spPr/>
        <p:txBody>
          <a:bodyPr/>
          <a:lstStyle/>
          <a:p>
            <a:fld id="{A36E6B7E-3405-4ABC-8F0A-11CAAA034E4E}" type="slidenum">
              <a:rPr lang="zh-TW" altLang="en-US" smtClean="0"/>
              <a:pPr/>
              <a:t>48</a:t>
            </a:fld>
            <a:endParaRPr lang="zh-TW" altLang="en-US" dirty="0"/>
          </a:p>
        </p:txBody>
      </p:sp>
    </p:spTree>
    <p:extLst>
      <p:ext uri="{BB962C8B-B14F-4D97-AF65-F5344CB8AC3E}">
        <p14:creationId xmlns:p14="http://schemas.microsoft.com/office/powerpoint/2010/main" val="355905782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58824" y="2934072"/>
            <a:ext cx="8229600" cy="1143000"/>
          </a:xfrm>
        </p:spPr>
        <p:txBody>
          <a:bodyPr/>
          <a:lstStyle/>
          <a:p>
            <a:pPr indent="631825" eaLnBrk="1" hangingPunct="1">
              <a:lnSpc>
                <a:spcPct val="125000"/>
              </a:lnSpc>
            </a:pP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參、機械防護方法</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
            </a:r>
            <a:b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br>
            <a:endParaRPr lang="zh-TW" altLang="en-US" dirty="0" smtClean="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投影片編號版面配置區 5"/>
          <p:cNvSpPr>
            <a:spLocks noGrp="1"/>
          </p:cNvSpPr>
          <p:nvPr>
            <p:ph type="sldNum" sz="quarter" idx="12"/>
          </p:nvPr>
        </p:nvSpPr>
        <p:spPr/>
        <p:txBody>
          <a:bodyPr/>
          <a:lstStyle/>
          <a:p>
            <a:fld id="{A36E6B7E-3405-4ABC-8F0A-11CAAA034E4E}" type="slidenum">
              <a:rPr lang="zh-TW" altLang="en-US" smtClean="0"/>
              <a:pPr/>
              <a:t>49</a:t>
            </a:fld>
            <a:endParaRPr lang="zh-TW" altLang="en-US" dirty="0"/>
          </a:p>
        </p:txBody>
      </p:sp>
    </p:spTree>
    <p:extLst>
      <p:ext uri="{BB962C8B-B14F-4D97-AF65-F5344CB8AC3E}">
        <p14:creationId xmlns:p14="http://schemas.microsoft.com/office/powerpoint/2010/main" val="6438353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79512" y="2636912"/>
            <a:ext cx="8229600" cy="1143000"/>
          </a:xfrm>
        </p:spPr>
        <p:txBody>
          <a:bodyPr/>
          <a:lstStyle/>
          <a:p>
            <a:pPr indent="631825" eaLnBrk="1" hangingPunct="1">
              <a:lnSpc>
                <a:spcPct val="125000"/>
              </a:lnSpc>
            </a:pPr>
            <a:r>
              <a:rPr lang="en-US" altLang="zh-TW" sz="4800" dirty="0" smtClean="0">
                <a:solidFill>
                  <a:schemeClr val="tx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t>
            </a:r>
            <a:r>
              <a:rPr lang="zh-TW" altLang="en-US" sz="4800" dirty="0" smtClean="0">
                <a:solidFill>
                  <a:schemeClr val="tx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壹、機械簡介</a:t>
            </a:r>
          </a:p>
        </p:txBody>
      </p:sp>
      <p:sp>
        <p:nvSpPr>
          <p:cNvPr id="6" name="投影片編號版面配置區 5"/>
          <p:cNvSpPr>
            <a:spLocks noGrp="1"/>
          </p:cNvSpPr>
          <p:nvPr>
            <p:ph type="sldNum" sz="quarter" idx="12"/>
          </p:nvPr>
        </p:nvSpPr>
        <p:spPr/>
        <p:txBody>
          <a:bodyPr/>
          <a:lstStyle/>
          <a:p>
            <a:fld id="{A36E6B7E-3405-4ABC-8F0A-11CAAA034E4E}" type="slidenum">
              <a:rPr lang="zh-TW" altLang="en-US" smtClean="0"/>
              <a:pPr/>
              <a:t>5</a:t>
            </a:fld>
            <a:endParaRPr lang="zh-TW" altLang="en-US" dirty="0"/>
          </a:p>
        </p:txBody>
      </p:sp>
    </p:spTree>
    <p:extLst>
      <p:ext uri="{BB962C8B-B14F-4D97-AF65-F5344CB8AC3E}">
        <p14:creationId xmlns:p14="http://schemas.microsoft.com/office/powerpoint/2010/main" val="134072457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457200" y="116632"/>
            <a:ext cx="8229600" cy="1143000"/>
          </a:xfrm>
        </p:spPr>
        <p:txBody>
          <a:bodyPr/>
          <a:lstStyle/>
          <a:p>
            <a:r>
              <a:rPr lang="zh-TW" altLang="en-US" dirty="0">
                <a:latin typeface="Times New Roman" panose="02020603050405020304" pitchFamily="18" charset="0"/>
                <a:ea typeface="標楷體" panose="03000509000000000000" pitchFamily="65" charset="-120"/>
                <a:cs typeface="Times New Roman" panose="02020603050405020304" pitchFamily="18" charset="0"/>
              </a:rPr>
              <a:t>機械防護的方法</a:t>
            </a:r>
          </a:p>
        </p:txBody>
      </p:sp>
      <p:sp>
        <p:nvSpPr>
          <p:cNvPr id="123907" name="Rectangle 3"/>
          <p:cNvSpPr>
            <a:spLocks noGrp="1" noChangeArrowheads="1"/>
          </p:cNvSpPr>
          <p:nvPr>
            <p:ph type="body" sz="half" idx="1"/>
          </p:nvPr>
        </p:nvSpPr>
        <p:spPr>
          <a:xfrm>
            <a:off x="545207" y="1340768"/>
            <a:ext cx="4314825" cy="5183187"/>
          </a:xfrm>
        </p:spPr>
        <p:txBody>
          <a:bodyPr>
            <a:normAutofit lnSpcReduction="10000"/>
          </a:bodyPr>
          <a:lstStyle/>
          <a:p>
            <a:pPr>
              <a:lnSpc>
                <a:spcPct val="90000"/>
              </a:lnSpc>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hlinkClick r:id="rId3" action="ppaction://hlinksldjump"/>
              </a:rPr>
              <a:t>防護物</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p>
            <a:pPr lvl="1">
              <a:lnSpc>
                <a:spcPct val="90000"/>
              </a:lnSpc>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固定式</a:t>
            </a:r>
          </a:p>
          <a:p>
            <a:pPr lvl="1">
              <a:lnSpc>
                <a:spcPct val="90000"/>
              </a:lnSpc>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連鎖式</a:t>
            </a:r>
          </a:p>
          <a:p>
            <a:pPr lvl="1">
              <a:lnSpc>
                <a:spcPct val="90000"/>
              </a:lnSpc>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可調整式</a:t>
            </a:r>
          </a:p>
          <a:p>
            <a:pPr lvl="1">
              <a:lnSpc>
                <a:spcPct val="90000"/>
              </a:lnSpc>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自行調整式</a:t>
            </a:r>
          </a:p>
          <a:p>
            <a:pPr>
              <a:lnSpc>
                <a:spcPct val="90000"/>
              </a:lnSpc>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hlinkClick r:id="rId4" action="ppaction://hlinksldjump"/>
              </a:rPr>
              <a:t>安全裝置</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p>
            <a:pPr lvl="1">
              <a:lnSpc>
                <a:spcPct val="90000"/>
              </a:lnSpc>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光電感應式</a:t>
            </a:r>
          </a:p>
          <a:p>
            <a:pPr lvl="1">
              <a:lnSpc>
                <a:spcPct val="90000"/>
              </a:lnSpc>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雙手操作裝置</a:t>
            </a:r>
          </a:p>
          <a:p>
            <a:pPr lvl="1">
              <a:lnSpc>
                <a:spcPct val="90000"/>
              </a:lnSpc>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雙手啟動裝置</a:t>
            </a:r>
          </a:p>
          <a:p>
            <a:pPr lvl="1">
              <a:lnSpc>
                <a:spcPct val="90000"/>
              </a:lnSpc>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拉回式</a:t>
            </a:r>
          </a:p>
          <a:p>
            <a:pPr lvl="1">
              <a:lnSpc>
                <a:spcPct val="90000"/>
              </a:lnSpc>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限制式</a:t>
            </a:r>
          </a:p>
          <a:p>
            <a:pPr lvl="1">
              <a:lnSpc>
                <a:spcPct val="90000"/>
              </a:lnSpc>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掃除式</a:t>
            </a:r>
          </a:p>
          <a:p>
            <a:pPr lvl="1">
              <a:lnSpc>
                <a:spcPct val="90000"/>
              </a:lnSpc>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安全桿安全繩</a:t>
            </a:r>
          </a:p>
          <a:p>
            <a:pPr lvl="1">
              <a:lnSpc>
                <a:spcPct val="90000"/>
              </a:lnSpc>
              <a:buFont typeface="Wingdings" pitchFamily="2" charset="2"/>
              <a:buNone/>
            </a:pPr>
            <a:endParaRPr lang="zh-TW" altLang="en-US" sz="2000" dirty="0">
              <a:latin typeface="Times New Roman" panose="02020603050405020304" pitchFamily="18" charset="0"/>
              <a:ea typeface="標楷體" panose="03000509000000000000" pitchFamily="65" charset="-120"/>
              <a:cs typeface="Times New Roman" panose="02020603050405020304" pitchFamily="18" charset="0"/>
            </a:endParaRPr>
          </a:p>
          <a:p>
            <a:pPr lvl="1">
              <a:lnSpc>
                <a:spcPct val="90000"/>
              </a:lnSpc>
            </a:pP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23908" name="Rectangle 4"/>
          <p:cNvSpPr>
            <a:spLocks noGrp="1" noChangeArrowheads="1"/>
          </p:cNvSpPr>
          <p:nvPr>
            <p:ph type="body" sz="half" idx="2"/>
          </p:nvPr>
        </p:nvSpPr>
        <p:spPr>
          <a:xfrm>
            <a:off x="4649788" y="1342157"/>
            <a:ext cx="4314825" cy="5183187"/>
          </a:xfrm>
        </p:spPr>
        <p:txBody>
          <a:bodyPr/>
          <a:lstStyle/>
          <a:p>
            <a:pPr>
              <a:lnSpc>
                <a:spcPct val="90000"/>
              </a:lnSpc>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hlinkClick r:id="rId5" action="ppaction://hlinksldjump"/>
              </a:rPr>
              <a:t>以位置或距離做為安全防護方法</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p>
            <a:pPr>
              <a:lnSpc>
                <a:spcPct val="90000"/>
              </a:lnSpc>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hlinkClick r:id="rId6" action="ppaction://hlinksldjump"/>
              </a:rPr>
              <a:t>進料或出料方法</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p>
            <a:pPr lvl="1">
              <a:lnSpc>
                <a:spcPct val="90000"/>
              </a:lnSpc>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全自動進料</a:t>
            </a:r>
          </a:p>
          <a:p>
            <a:pPr lvl="1">
              <a:lnSpc>
                <a:spcPct val="90000"/>
              </a:lnSpc>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半自動進料</a:t>
            </a:r>
          </a:p>
          <a:p>
            <a:pPr lvl="1">
              <a:lnSpc>
                <a:spcPct val="90000"/>
              </a:lnSpc>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全自動出料</a:t>
            </a:r>
          </a:p>
          <a:p>
            <a:pPr lvl="1">
              <a:lnSpc>
                <a:spcPct val="90000"/>
              </a:lnSpc>
            </a:pPr>
            <a:r>
              <a:rPr kumimoji="0" lang="zh-TW" altLang="en-US" dirty="0">
                <a:latin typeface="Times New Roman" panose="02020603050405020304" pitchFamily="18" charset="0"/>
                <a:ea typeface="標楷體" panose="03000509000000000000" pitchFamily="65" charset="-120"/>
                <a:cs typeface="Times New Roman" panose="02020603050405020304" pitchFamily="18" charset="0"/>
              </a:rPr>
              <a:t>半自動出料</a:t>
            </a:r>
          </a:p>
          <a:p>
            <a:pPr>
              <a:lnSpc>
                <a:spcPct val="90000"/>
              </a:lnSpc>
            </a:pPr>
            <a:r>
              <a:rPr kumimoji="0" lang="zh-TW" altLang="en-US" sz="2400" dirty="0">
                <a:latin typeface="Times New Roman" panose="02020603050405020304" pitchFamily="18" charset="0"/>
                <a:ea typeface="標楷體" panose="03000509000000000000" pitchFamily="65" charset="-120"/>
                <a:cs typeface="Times New Roman" panose="02020603050405020304" pitchFamily="18" charset="0"/>
                <a:hlinkClick r:id="rId7" action="ppaction://hlinksldjump"/>
              </a:rPr>
              <a:t>其他輔助方法</a:t>
            </a:r>
            <a:endParaRPr kumimoji="0"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p>
            <a:pPr lvl="1">
              <a:lnSpc>
                <a:spcPct val="90000"/>
              </a:lnSpc>
            </a:pPr>
            <a:r>
              <a:rPr kumimoji="0" lang="zh-TW" altLang="en-US" dirty="0">
                <a:latin typeface="Times New Roman" panose="02020603050405020304" pitchFamily="18" charset="0"/>
                <a:ea typeface="標楷體" panose="03000509000000000000" pitchFamily="65" charset="-120"/>
                <a:cs typeface="Times New Roman" panose="02020603050405020304" pitchFamily="18" charset="0"/>
              </a:rPr>
              <a:t>警示柵欄或纜繩</a:t>
            </a:r>
          </a:p>
          <a:p>
            <a:pPr lvl="1">
              <a:lnSpc>
                <a:spcPct val="90000"/>
              </a:lnSpc>
            </a:pPr>
            <a:r>
              <a:rPr kumimoji="0" lang="zh-TW" altLang="en-US" dirty="0">
                <a:latin typeface="Times New Roman" panose="02020603050405020304" pitchFamily="18" charset="0"/>
                <a:ea typeface="標楷體" panose="03000509000000000000" pitchFamily="65" charset="-120"/>
                <a:cs typeface="Times New Roman" panose="02020603050405020304" pitchFamily="18" charset="0"/>
              </a:rPr>
              <a:t>防護罩或檔板</a:t>
            </a:r>
          </a:p>
          <a:p>
            <a:pPr lvl="1">
              <a:lnSpc>
                <a:spcPct val="90000"/>
              </a:lnSpc>
            </a:pPr>
            <a:r>
              <a:rPr kumimoji="0" lang="zh-TW" altLang="en-US" dirty="0">
                <a:latin typeface="Times New Roman" panose="02020603050405020304" pitchFamily="18" charset="0"/>
                <a:ea typeface="標楷體" panose="03000509000000000000" pitchFamily="65" charset="-120"/>
                <a:cs typeface="Times New Roman" panose="02020603050405020304" pitchFamily="18" charset="0"/>
              </a:rPr>
              <a:t>手進料輔助工具</a:t>
            </a:r>
          </a:p>
        </p:txBody>
      </p:sp>
      <p:sp>
        <p:nvSpPr>
          <p:cNvPr id="123909" name="AutoShape 5">
            <a:hlinkClick r:id="rId8" action="ppaction://hlinksldjump" highlightClick="1"/>
          </p:cNvPr>
          <p:cNvSpPr>
            <a:spLocks noChangeArrowheads="1"/>
          </p:cNvSpPr>
          <p:nvPr/>
        </p:nvSpPr>
        <p:spPr bwMode="auto">
          <a:xfrm>
            <a:off x="8759825" y="6237288"/>
            <a:ext cx="265113" cy="287337"/>
          </a:xfrm>
          <a:prstGeom prst="actionButtonBlank">
            <a:avLst/>
          </a:prstGeom>
          <a:solidFill>
            <a:schemeClr val="accent1"/>
          </a:solidFill>
          <a:ln w="9525">
            <a:noFill/>
            <a:miter lim="800000"/>
            <a:headEnd/>
            <a:tailEnd/>
          </a:ln>
          <a:effectLst/>
        </p:spPr>
        <p:txBody>
          <a:bodyPr wrap="none" anchor="ctr"/>
          <a:lstStyle/>
          <a:p>
            <a:endParaRPr lang="zh-TW" altLang="en-US" dirty="0">
              <a:ea typeface="標楷體" panose="03000509000000000000" pitchFamily="65" charset="-120"/>
            </a:endParaRPr>
          </a:p>
        </p:txBody>
      </p:sp>
      <p:sp>
        <p:nvSpPr>
          <p:cNvPr id="5" name="投影片編號版面配置區 4"/>
          <p:cNvSpPr>
            <a:spLocks noGrp="1"/>
          </p:cNvSpPr>
          <p:nvPr>
            <p:ph type="sldNum" sz="quarter" idx="12"/>
          </p:nvPr>
        </p:nvSpPr>
        <p:spPr/>
        <p:txBody>
          <a:bodyPr/>
          <a:lstStyle/>
          <a:p>
            <a:fld id="{A36E6B7E-3405-4ABC-8F0A-11CAAA034E4E}" type="slidenum">
              <a:rPr lang="zh-TW" altLang="en-US" smtClean="0"/>
              <a:pPr/>
              <a:t>50</a:t>
            </a:fld>
            <a:endParaRPr lang="zh-TW" altLang="en-US" dirty="0"/>
          </a:p>
        </p:txBody>
      </p:sp>
    </p:spTree>
    <p:extLst>
      <p:ext uri="{BB962C8B-B14F-4D97-AF65-F5344CB8AC3E}">
        <p14:creationId xmlns:p14="http://schemas.microsoft.com/office/powerpoint/2010/main" val="11250010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468313" y="287561"/>
            <a:ext cx="8229600" cy="765175"/>
          </a:xfrm>
        </p:spPr>
        <p:txBody>
          <a:bodyPr/>
          <a:lstStyle/>
          <a:p>
            <a:r>
              <a:rPr lang="zh-TW" altLang="en-US" dirty="0">
                <a:latin typeface="Times New Roman" panose="02020603050405020304" pitchFamily="18" charset="0"/>
                <a:ea typeface="標楷體" panose="03000509000000000000" pitchFamily="65" charset="-120"/>
                <a:cs typeface="Times New Roman" panose="02020603050405020304" pitchFamily="18" charset="0"/>
              </a:rPr>
              <a:t>機械防護的方法</a:t>
            </a:r>
          </a:p>
        </p:txBody>
      </p:sp>
      <p:sp>
        <p:nvSpPr>
          <p:cNvPr id="125955" name="Rectangle 3"/>
          <p:cNvSpPr>
            <a:spLocks noGrp="1" noChangeArrowheads="1"/>
          </p:cNvSpPr>
          <p:nvPr>
            <p:ph type="body" sz="half" idx="1"/>
          </p:nvPr>
        </p:nvSpPr>
        <p:spPr>
          <a:xfrm>
            <a:off x="0" y="1412875"/>
            <a:ext cx="9144000" cy="2447925"/>
          </a:xfrm>
        </p:spPr>
        <p:txBody>
          <a:bodyPr/>
          <a:lstStyle/>
          <a:p>
            <a:r>
              <a:rPr lang="zh-TW" altLang="en-US" sz="2800" dirty="0">
                <a:solidFill>
                  <a:srgbClr val="FF6600"/>
                </a:solidFill>
                <a:latin typeface="Times New Roman" panose="02020603050405020304" pitchFamily="18" charset="0"/>
                <a:ea typeface="標楷體" panose="03000509000000000000" pitchFamily="65" charset="-120"/>
                <a:cs typeface="Times New Roman" panose="02020603050405020304" pitchFamily="18" charset="0"/>
              </a:rPr>
              <a:t>防護物</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防止人員靠近危險的作業區而設置的障礙物。</a:t>
            </a:r>
          </a:p>
          <a:p>
            <a:pPr lvl="1"/>
            <a:r>
              <a:rPr lang="zh-TW" altLang="en-US" sz="2600" dirty="0">
                <a:solidFill>
                  <a:srgbClr val="FF00FF"/>
                </a:solidFill>
                <a:latin typeface="Times New Roman" panose="02020603050405020304" pitchFamily="18" charset="0"/>
                <a:ea typeface="標楷體" panose="03000509000000000000" pitchFamily="65" charset="-120"/>
                <a:cs typeface="Times New Roman" panose="02020603050405020304" pitchFamily="18" charset="0"/>
              </a:rPr>
              <a:t>固定式防護物</a:t>
            </a:r>
            <a:r>
              <a:rPr lang="en-US" altLang="zh-TW" sz="2600" dirty="0">
                <a:solidFill>
                  <a:srgbClr val="FF00FF"/>
                </a:solidFill>
                <a:latin typeface="Times New Roman" panose="02020603050405020304" pitchFamily="18" charset="0"/>
                <a:ea typeface="標楷體" panose="03000509000000000000" pitchFamily="65" charset="-120"/>
                <a:cs typeface="Times New Roman" panose="02020603050405020304" pitchFamily="18" charset="0"/>
              </a:rPr>
              <a:t>:</a:t>
            </a:r>
          </a:p>
          <a:p>
            <a:pPr lvl="2"/>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為機器永久的部份。</a:t>
            </a:r>
          </a:p>
          <a:p>
            <a:pPr lvl="2"/>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以金屬板、金屬網、桿或其他耐衝擊的材料做成。</a:t>
            </a:r>
          </a:p>
          <a:p>
            <a:pPr lvl="2"/>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只有在修護或換新時才移除。</a:t>
            </a:r>
          </a:p>
          <a:p>
            <a:pPr lvl="2">
              <a:buFont typeface="Wingdings" pitchFamily="2" charset="2"/>
              <a:buNone/>
            </a:pP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125956" name="Object 4"/>
          <p:cNvGraphicFramePr>
            <a:graphicFrameLocks noGrp="1" noChangeAspect="1"/>
          </p:cNvGraphicFramePr>
          <p:nvPr>
            <p:ph sz="half" idx="2"/>
          </p:nvPr>
        </p:nvGraphicFramePr>
        <p:xfrm>
          <a:off x="1314450" y="4149725"/>
          <a:ext cx="6275388" cy="1968500"/>
        </p:xfrm>
        <a:graphic>
          <a:graphicData uri="http://schemas.openxmlformats.org/presentationml/2006/ole">
            <mc:AlternateContent xmlns:mc="http://schemas.openxmlformats.org/markup-compatibility/2006">
              <mc:Choice xmlns:v="urn:schemas-microsoft-com:vml" Requires="v">
                <p:oleObj spid="_x0000_s6165" name="PhotoImpact" r:id="rId4" imgW="6790958" imgH="1965964" progId="PI3.Image">
                  <p:embed/>
                </p:oleObj>
              </mc:Choice>
              <mc:Fallback>
                <p:oleObj name="PhotoImpact" r:id="rId4" imgW="6790958" imgH="1965964" progId="PI3.Image">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4450" y="4149725"/>
                        <a:ext cx="6275388" cy="196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投影片編號版面配置區 4"/>
          <p:cNvSpPr>
            <a:spLocks noGrp="1"/>
          </p:cNvSpPr>
          <p:nvPr>
            <p:ph type="sldNum" sz="quarter" idx="12"/>
          </p:nvPr>
        </p:nvSpPr>
        <p:spPr/>
        <p:txBody>
          <a:bodyPr/>
          <a:lstStyle/>
          <a:p>
            <a:fld id="{6F600691-EC59-445B-8D67-27142E4A0B61}" type="slidenum">
              <a:rPr lang="en-US" altLang="zh-TW" smtClean="0"/>
              <a:pPr/>
              <a:t>51</a:t>
            </a:fld>
            <a:endParaRPr lang="en-US" altLang="zh-TW"/>
          </a:p>
        </p:txBody>
      </p:sp>
    </p:spTree>
    <p:extLst>
      <p:ext uri="{BB962C8B-B14F-4D97-AF65-F5344CB8AC3E}">
        <p14:creationId xmlns:p14="http://schemas.microsoft.com/office/powerpoint/2010/main" val="216761413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8003" name="Object 3"/>
          <p:cNvGraphicFramePr>
            <a:graphicFrameLocks noGrp="1" noChangeAspect="1"/>
          </p:cNvGraphicFramePr>
          <p:nvPr>
            <p:ph sz="half" idx="1"/>
          </p:nvPr>
        </p:nvGraphicFramePr>
        <p:xfrm>
          <a:off x="184150" y="1125538"/>
          <a:ext cx="4302125" cy="5183187"/>
        </p:xfrm>
        <a:graphic>
          <a:graphicData uri="http://schemas.openxmlformats.org/presentationml/2006/ole">
            <mc:AlternateContent xmlns:mc="http://schemas.openxmlformats.org/markup-compatibility/2006">
              <mc:Choice xmlns:v="urn:schemas-microsoft-com:vml" Requires="v">
                <p:oleObj spid="_x0000_s7208" name="PhotoImpact" r:id="rId4" imgW="6946032" imgH="8088889" progId="PI3.Image">
                  <p:embed/>
                </p:oleObj>
              </mc:Choice>
              <mc:Fallback>
                <p:oleObj name="PhotoImpact" r:id="rId4" imgW="6946032" imgH="8088889" progId="PI3.Image">
                  <p:embed/>
                  <p:pic>
                    <p:nvPicPr>
                      <p:cNvPr id="0" name=""/>
                      <p:cNvPicPr>
                        <a:picLocks noGrp="1" noChangeAspect="1" noChangeArrowheads="1"/>
                      </p:cNvPicPr>
                      <p:nvPr/>
                    </p:nvPicPr>
                    <p:blipFill>
                      <a:blip r:embed="rId5">
                        <a:lum contrast="18000"/>
                        <a:extLst>
                          <a:ext uri="{28A0092B-C50C-407E-A947-70E740481C1C}">
                            <a14:useLocalDpi xmlns:a14="http://schemas.microsoft.com/office/drawing/2010/main" val="0"/>
                          </a:ext>
                        </a:extLst>
                      </a:blip>
                      <a:srcRect/>
                      <a:stretch>
                        <a:fillRect/>
                      </a:stretch>
                    </p:blipFill>
                    <p:spPr bwMode="auto">
                      <a:xfrm>
                        <a:off x="184150" y="1125538"/>
                        <a:ext cx="4302125" cy="51831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8004" name="Object 4"/>
          <p:cNvGraphicFramePr>
            <a:graphicFrameLocks noGrp="1" noChangeAspect="1"/>
          </p:cNvGraphicFramePr>
          <p:nvPr>
            <p:ph sz="half" idx="2"/>
          </p:nvPr>
        </p:nvGraphicFramePr>
        <p:xfrm>
          <a:off x="4649788" y="1304925"/>
          <a:ext cx="4314825" cy="4822825"/>
        </p:xfrm>
        <a:graphic>
          <a:graphicData uri="http://schemas.openxmlformats.org/presentationml/2006/ole">
            <mc:AlternateContent xmlns:mc="http://schemas.openxmlformats.org/markup-compatibility/2006">
              <mc:Choice xmlns:v="urn:schemas-microsoft-com:vml" Requires="v">
                <p:oleObj spid="_x0000_s7209" name="PhotoImpact" r:id="rId6" imgW="7809524" imgH="8431746" progId="PI3.Image">
                  <p:embed/>
                </p:oleObj>
              </mc:Choice>
              <mc:Fallback>
                <p:oleObj name="PhotoImpact" r:id="rId6" imgW="7809524" imgH="8431746" progId="PI3.Image">
                  <p:embed/>
                  <p:pic>
                    <p:nvPicPr>
                      <p:cNvPr id="0" name=""/>
                      <p:cNvPicPr>
                        <a:picLocks noGrp="1" noChangeAspect="1" noChangeArrowheads="1"/>
                      </p:cNvPicPr>
                      <p:nvPr/>
                    </p:nvPicPr>
                    <p:blipFill>
                      <a:blip r:embed="rId7">
                        <a:lum contrast="12000"/>
                        <a:extLst>
                          <a:ext uri="{28A0092B-C50C-407E-A947-70E740481C1C}">
                            <a14:useLocalDpi xmlns:a14="http://schemas.microsoft.com/office/drawing/2010/main" val="0"/>
                          </a:ext>
                        </a:extLst>
                      </a:blip>
                      <a:srcRect/>
                      <a:stretch>
                        <a:fillRect/>
                      </a:stretch>
                    </p:blipFill>
                    <p:spPr bwMode="auto">
                      <a:xfrm>
                        <a:off x="4649788" y="1304925"/>
                        <a:ext cx="4314825" cy="482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投影片編號版面配置區 4"/>
          <p:cNvSpPr>
            <a:spLocks noGrp="1"/>
          </p:cNvSpPr>
          <p:nvPr>
            <p:ph type="sldNum" sz="quarter" idx="12"/>
          </p:nvPr>
        </p:nvSpPr>
        <p:spPr/>
        <p:txBody>
          <a:bodyPr/>
          <a:lstStyle/>
          <a:p>
            <a:fld id="{A36E6B7E-3405-4ABC-8F0A-11CAAA034E4E}" type="slidenum">
              <a:rPr lang="zh-TW" altLang="en-US" smtClean="0"/>
              <a:pPr/>
              <a:t>52</a:t>
            </a:fld>
            <a:endParaRPr lang="zh-TW" altLang="en-US" dirty="0"/>
          </a:p>
        </p:txBody>
      </p:sp>
    </p:spTree>
    <p:extLst>
      <p:ext uri="{BB962C8B-B14F-4D97-AF65-F5344CB8AC3E}">
        <p14:creationId xmlns:p14="http://schemas.microsoft.com/office/powerpoint/2010/main" val="147105205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r>
              <a:rPr lang="zh-TW" altLang="en-US" b="1">
                <a:solidFill>
                  <a:schemeClr val="tx1"/>
                </a:solidFill>
                <a:latin typeface="Times New Roman" panose="02020603050405020304" pitchFamily="18" charset="0"/>
                <a:ea typeface="標楷體" pitchFamily="65" charset="-120"/>
                <a:cs typeface="Times New Roman" panose="02020603050405020304" pitchFamily="18" charset="0"/>
                <a:sym typeface="Wingdings" pitchFamily="2" charset="2"/>
              </a:rPr>
              <a:t>切削及研磨工具</a:t>
            </a:r>
            <a:r>
              <a:rPr lang="zh-TW" altLang="en-US" b="1">
                <a:solidFill>
                  <a:schemeClr val="tx1"/>
                </a:solidFill>
                <a:latin typeface="Times New Roman" panose="02020603050405020304" pitchFamily="18" charset="0"/>
                <a:ea typeface="標楷體" pitchFamily="65" charset="-120"/>
                <a:cs typeface="Times New Roman" panose="02020603050405020304" pitchFamily="18" charset="0"/>
              </a:rPr>
              <a:t>的安全防護圖例</a:t>
            </a:r>
          </a:p>
        </p:txBody>
      </p:sp>
      <p:pic>
        <p:nvPicPr>
          <p:cNvPr id="130052" name="Picture 4" descr="100_0596"/>
          <p:cNvPicPr>
            <a:picLocks noChangeAspect="1" noChangeArrowheads="1"/>
          </p:cNvPicPr>
          <p:nvPr/>
        </p:nvPicPr>
        <p:blipFill>
          <a:blip r:embed="rId3" cstate="print"/>
          <a:srcRect/>
          <a:stretch>
            <a:fillRect/>
          </a:stretch>
        </p:blipFill>
        <p:spPr bwMode="auto">
          <a:xfrm>
            <a:off x="431800" y="1844675"/>
            <a:ext cx="3517900" cy="2857500"/>
          </a:xfrm>
          <a:prstGeom prst="rect">
            <a:avLst/>
          </a:prstGeom>
          <a:noFill/>
          <a:ln w="12700" cap="sq">
            <a:noFill/>
            <a:miter lim="800000"/>
            <a:headEnd type="none" w="sm" len="sm"/>
            <a:tailEnd type="none" w="sm" len="sm"/>
          </a:ln>
          <a:effectLst/>
        </p:spPr>
      </p:pic>
      <p:pic>
        <p:nvPicPr>
          <p:cNvPr id="130053" name="Picture 5" descr="100_0606"/>
          <p:cNvPicPr>
            <a:picLocks noChangeAspect="1" noChangeArrowheads="1"/>
          </p:cNvPicPr>
          <p:nvPr/>
        </p:nvPicPr>
        <p:blipFill>
          <a:blip r:embed="rId4" cstate="print"/>
          <a:srcRect/>
          <a:stretch>
            <a:fillRect/>
          </a:stretch>
        </p:blipFill>
        <p:spPr bwMode="auto">
          <a:xfrm>
            <a:off x="4086225" y="1916113"/>
            <a:ext cx="3611563" cy="2808287"/>
          </a:xfrm>
          <a:prstGeom prst="rect">
            <a:avLst/>
          </a:prstGeom>
          <a:noFill/>
          <a:ln w="9525" algn="ctr">
            <a:noFill/>
            <a:miter lim="800000"/>
            <a:headEnd type="none" w="sm" len="sm"/>
            <a:tailEnd type="none" w="sm" len="sm"/>
          </a:ln>
          <a:effectLst/>
        </p:spPr>
      </p:pic>
      <p:sp>
        <p:nvSpPr>
          <p:cNvPr id="130054" name="Text Box 6"/>
          <p:cNvSpPr txBox="1">
            <a:spLocks noChangeArrowheads="1"/>
          </p:cNvSpPr>
          <p:nvPr/>
        </p:nvSpPr>
        <p:spPr bwMode="auto">
          <a:xfrm>
            <a:off x="755650" y="5084763"/>
            <a:ext cx="3024188" cy="457200"/>
          </a:xfrm>
          <a:prstGeom prst="rect">
            <a:avLst/>
          </a:prstGeom>
          <a:noFill/>
          <a:ln w="9525" algn="ctr">
            <a:noFill/>
            <a:miter lim="800000"/>
            <a:headEnd/>
            <a:tailEnd/>
          </a:ln>
          <a:effectLst/>
        </p:spPr>
        <p:txBody>
          <a:bodyPr>
            <a:spAutoFit/>
          </a:bodyPr>
          <a:lstStyle/>
          <a:p>
            <a:r>
              <a:rPr lang="zh-TW" altLang="en-US" sz="2400">
                <a:latin typeface="標楷體" pitchFamily="65" charset="-120"/>
                <a:ea typeface="標楷體" pitchFamily="65" charset="-120"/>
              </a:rPr>
              <a:t>立式銑床的刀軸防護</a:t>
            </a:r>
          </a:p>
        </p:txBody>
      </p:sp>
      <p:sp>
        <p:nvSpPr>
          <p:cNvPr id="130055" name="Text Box 7"/>
          <p:cNvSpPr txBox="1">
            <a:spLocks noChangeArrowheads="1"/>
          </p:cNvSpPr>
          <p:nvPr/>
        </p:nvSpPr>
        <p:spPr bwMode="auto">
          <a:xfrm>
            <a:off x="4643438" y="5084763"/>
            <a:ext cx="2954655" cy="461665"/>
          </a:xfrm>
          <a:prstGeom prst="rect">
            <a:avLst/>
          </a:prstGeom>
          <a:noFill/>
          <a:ln w="9525" algn="ctr">
            <a:noFill/>
            <a:miter lim="800000"/>
            <a:headEnd/>
            <a:tailEnd/>
          </a:ln>
          <a:effectLst/>
        </p:spPr>
        <p:txBody>
          <a:bodyPr wrap="none">
            <a:spAutoFit/>
          </a:bodyPr>
          <a:lstStyle/>
          <a:p>
            <a:r>
              <a:rPr lang="zh-TW" altLang="en-US" sz="2400" dirty="0" smtClean="0">
                <a:latin typeface="標楷體" pitchFamily="65" charset="-120"/>
                <a:ea typeface="標楷體" pitchFamily="65" charset="-120"/>
              </a:rPr>
              <a:t>往</a:t>
            </a:r>
            <a:r>
              <a:rPr lang="zh-TW" altLang="zh-TW" sz="2400" dirty="0" smtClean="0">
                <a:solidFill>
                  <a:srgbClr val="FF0000"/>
                </a:solidFill>
                <a:latin typeface="標楷體" pitchFamily="65" charset="-120"/>
                <a:ea typeface="標楷體" pitchFamily="65" charset="-120"/>
              </a:rPr>
              <a:t>復</a:t>
            </a:r>
            <a:r>
              <a:rPr lang="zh-TW" altLang="en-US" sz="2400" dirty="0" smtClean="0">
                <a:latin typeface="標楷體" pitchFamily="65" charset="-120"/>
                <a:ea typeface="標楷體" pitchFamily="65" charset="-120"/>
              </a:rPr>
              <a:t>式</a:t>
            </a:r>
            <a:r>
              <a:rPr lang="zh-TW" altLang="en-US" sz="2400" dirty="0">
                <a:latin typeface="標楷體" pitchFamily="65" charset="-120"/>
                <a:ea typeface="標楷體" pitchFamily="65" charset="-120"/>
              </a:rPr>
              <a:t>砂帶機的防護</a:t>
            </a:r>
          </a:p>
        </p:txBody>
      </p:sp>
      <p:sp>
        <p:nvSpPr>
          <p:cNvPr id="130056" name="AutoShape 8"/>
          <p:cNvSpPr>
            <a:spLocks noChangeArrowheads="1"/>
          </p:cNvSpPr>
          <p:nvPr/>
        </p:nvSpPr>
        <p:spPr bwMode="auto">
          <a:xfrm rot="2388876">
            <a:off x="5284788" y="2852738"/>
            <a:ext cx="627062" cy="157162"/>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lgn="ctr">
            <a:solidFill>
              <a:srgbClr val="993300"/>
            </a:solidFill>
            <a:miter lim="800000"/>
            <a:headEnd/>
            <a:tailEnd/>
          </a:ln>
          <a:effectLst/>
        </p:spPr>
        <p:txBody>
          <a:bodyPr wrap="none" anchor="ctr"/>
          <a:lstStyle/>
          <a:p>
            <a:endParaRPr lang="zh-TW" altLang="en-US" dirty="0">
              <a:ea typeface="標楷體" panose="03000509000000000000" pitchFamily="65" charset="-120"/>
            </a:endParaRPr>
          </a:p>
        </p:txBody>
      </p:sp>
      <p:sp>
        <p:nvSpPr>
          <p:cNvPr id="130057" name="AutoShape 9"/>
          <p:cNvSpPr>
            <a:spLocks noChangeArrowheads="1"/>
          </p:cNvSpPr>
          <p:nvPr/>
        </p:nvSpPr>
        <p:spPr bwMode="auto">
          <a:xfrm rot="12764030">
            <a:off x="3024188" y="4292600"/>
            <a:ext cx="627062" cy="157163"/>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lgn="ctr">
            <a:solidFill>
              <a:srgbClr val="993300"/>
            </a:solidFill>
            <a:miter lim="800000"/>
            <a:headEnd/>
            <a:tailEnd/>
          </a:ln>
          <a:effectLst/>
        </p:spPr>
        <p:txBody>
          <a:bodyPr wrap="none" anchor="ctr"/>
          <a:lstStyle/>
          <a:p>
            <a:endParaRPr lang="zh-TW" altLang="en-US" dirty="0">
              <a:ea typeface="標楷體" panose="03000509000000000000" pitchFamily="65" charset="-120"/>
            </a:endParaRPr>
          </a:p>
        </p:txBody>
      </p:sp>
      <p:sp>
        <p:nvSpPr>
          <p:cNvPr id="130058" name="Text Box 10"/>
          <p:cNvSpPr txBox="1">
            <a:spLocks noChangeArrowheads="1"/>
          </p:cNvSpPr>
          <p:nvPr/>
        </p:nvSpPr>
        <p:spPr bwMode="auto">
          <a:xfrm>
            <a:off x="4154488" y="2997200"/>
            <a:ext cx="731837" cy="1552575"/>
          </a:xfrm>
          <a:prstGeom prst="rect">
            <a:avLst/>
          </a:prstGeom>
          <a:noFill/>
          <a:ln w="9525" algn="ctr">
            <a:noFill/>
            <a:miter lim="800000"/>
            <a:headEnd/>
            <a:tailEnd/>
          </a:ln>
          <a:effectLst/>
        </p:spPr>
        <p:txBody>
          <a:bodyPr>
            <a:spAutoFit/>
          </a:bodyPr>
          <a:lstStyle/>
          <a:p>
            <a:pPr algn="ctr">
              <a:spcBef>
                <a:spcPct val="50000"/>
              </a:spcBef>
            </a:pPr>
            <a:r>
              <a:rPr lang="zh-TW" altLang="en-US" sz="2400" b="1">
                <a:solidFill>
                  <a:srgbClr val="FFFF00"/>
                </a:solidFill>
                <a:effectLst>
                  <a:outerShdw blurRad="38100" dist="38100" dir="2700000" algn="tl">
                    <a:srgbClr val="C0C0C0"/>
                  </a:outerShdw>
                </a:effectLst>
                <a:ea typeface="標楷體" pitchFamily="65" charset="-120"/>
              </a:rPr>
              <a:t>防護掀蓋</a:t>
            </a:r>
          </a:p>
        </p:txBody>
      </p:sp>
      <p:sp>
        <p:nvSpPr>
          <p:cNvPr id="130059" name="Text Box 11"/>
          <p:cNvSpPr txBox="1">
            <a:spLocks noChangeArrowheads="1"/>
          </p:cNvSpPr>
          <p:nvPr/>
        </p:nvSpPr>
        <p:spPr bwMode="auto">
          <a:xfrm>
            <a:off x="2492375" y="3357563"/>
            <a:ext cx="1462088" cy="457200"/>
          </a:xfrm>
          <a:prstGeom prst="rect">
            <a:avLst/>
          </a:prstGeom>
          <a:noFill/>
          <a:ln w="9525" algn="ctr">
            <a:noFill/>
            <a:miter lim="800000"/>
            <a:headEnd/>
            <a:tailEnd/>
          </a:ln>
          <a:effectLst/>
        </p:spPr>
        <p:txBody>
          <a:bodyPr>
            <a:spAutoFit/>
          </a:bodyPr>
          <a:lstStyle/>
          <a:p>
            <a:pPr algn="ctr">
              <a:spcBef>
                <a:spcPct val="50000"/>
              </a:spcBef>
            </a:pPr>
            <a:r>
              <a:rPr lang="zh-TW" altLang="en-US" sz="2400" b="1">
                <a:solidFill>
                  <a:srgbClr val="FFFF00"/>
                </a:solidFill>
                <a:effectLst>
                  <a:outerShdw blurRad="38100" dist="38100" dir="2700000" algn="tl">
                    <a:srgbClr val="C0C0C0"/>
                  </a:outerShdw>
                </a:effectLst>
                <a:ea typeface="標楷體" pitchFamily="65" charset="-120"/>
              </a:rPr>
              <a:t>防護柵門</a:t>
            </a:r>
          </a:p>
        </p:txBody>
      </p:sp>
      <p:sp>
        <p:nvSpPr>
          <p:cNvPr id="5" name="投影片編號版面配置區 4"/>
          <p:cNvSpPr>
            <a:spLocks noGrp="1"/>
          </p:cNvSpPr>
          <p:nvPr>
            <p:ph type="sldNum" sz="quarter" idx="12"/>
          </p:nvPr>
        </p:nvSpPr>
        <p:spPr/>
        <p:txBody>
          <a:bodyPr/>
          <a:lstStyle/>
          <a:p>
            <a:fld id="{A36E6B7E-3405-4ABC-8F0A-11CAAA034E4E}" type="slidenum">
              <a:rPr lang="zh-TW" altLang="en-US" smtClean="0"/>
              <a:pPr/>
              <a:t>53</a:t>
            </a:fld>
            <a:endParaRPr lang="zh-TW" altLang="en-US" dirty="0"/>
          </a:p>
        </p:txBody>
      </p:sp>
    </p:spTree>
    <p:extLst>
      <p:ext uri="{BB962C8B-B14F-4D97-AF65-F5344CB8AC3E}">
        <p14:creationId xmlns:p14="http://schemas.microsoft.com/office/powerpoint/2010/main" val="237624773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zh-TW" altLang="en-US" b="1">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rPr>
              <a:t>迴轉式砂帶機</a:t>
            </a:r>
            <a:r>
              <a:rPr lang="zh-TW" altLang="en-US" b="1">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的安全防護圖例</a:t>
            </a:r>
          </a:p>
        </p:txBody>
      </p:sp>
      <p:pic>
        <p:nvPicPr>
          <p:cNvPr id="132100" name="Picture 4" descr="100_0603"/>
          <p:cNvPicPr>
            <a:picLocks noChangeAspect="1" noChangeArrowheads="1"/>
          </p:cNvPicPr>
          <p:nvPr/>
        </p:nvPicPr>
        <p:blipFill>
          <a:blip r:embed="rId3" cstate="print"/>
          <a:srcRect/>
          <a:stretch>
            <a:fillRect/>
          </a:stretch>
        </p:blipFill>
        <p:spPr bwMode="auto">
          <a:xfrm>
            <a:off x="4838700" y="2138363"/>
            <a:ext cx="3452813" cy="2998787"/>
          </a:xfrm>
          <a:prstGeom prst="rect">
            <a:avLst/>
          </a:prstGeom>
          <a:noFill/>
          <a:ln w="12700" cap="sq">
            <a:noFill/>
            <a:miter lim="800000"/>
            <a:headEnd type="none" w="sm" len="sm"/>
            <a:tailEnd type="none" w="sm" len="sm"/>
          </a:ln>
          <a:effectLst/>
        </p:spPr>
      </p:pic>
      <p:pic>
        <p:nvPicPr>
          <p:cNvPr id="132101" name="Picture 5" descr="100_0604"/>
          <p:cNvPicPr>
            <a:picLocks noChangeAspect="1" noChangeArrowheads="1"/>
          </p:cNvPicPr>
          <p:nvPr/>
        </p:nvPicPr>
        <p:blipFill>
          <a:blip r:embed="rId4" cstate="print"/>
          <a:srcRect/>
          <a:stretch>
            <a:fillRect/>
          </a:stretch>
        </p:blipFill>
        <p:spPr bwMode="auto">
          <a:xfrm>
            <a:off x="1135063" y="2065338"/>
            <a:ext cx="3521075" cy="3055937"/>
          </a:xfrm>
          <a:prstGeom prst="rect">
            <a:avLst/>
          </a:prstGeom>
          <a:noFill/>
          <a:ln w="12700" cap="sq">
            <a:noFill/>
            <a:miter lim="800000"/>
            <a:headEnd type="none" w="sm" len="sm"/>
            <a:tailEnd type="none" w="sm" len="sm"/>
          </a:ln>
          <a:effectLst/>
        </p:spPr>
      </p:pic>
      <p:sp>
        <p:nvSpPr>
          <p:cNvPr id="132102" name="Text Box 6"/>
          <p:cNvSpPr txBox="1">
            <a:spLocks noChangeArrowheads="1"/>
          </p:cNvSpPr>
          <p:nvPr/>
        </p:nvSpPr>
        <p:spPr bwMode="auto">
          <a:xfrm>
            <a:off x="2692400" y="5516563"/>
            <a:ext cx="3536950" cy="457200"/>
          </a:xfrm>
          <a:prstGeom prst="rect">
            <a:avLst/>
          </a:prstGeom>
          <a:noFill/>
          <a:ln w="9525" algn="ctr">
            <a:noFill/>
            <a:miter lim="800000"/>
            <a:headEnd/>
            <a:tailEnd/>
          </a:ln>
          <a:effectLst/>
        </p:spPr>
        <p:txBody>
          <a:bodyPr wrap="none">
            <a:spAutoFit/>
          </a:bodyPr>
          <a:lstStyle/>
          <a:p>
            <a:r>
              <a:rPr lang="zh-TW" altLang="en-US" sz="2400">
                <a:ea typeface="標楷體" pitchFamily="65" charset="-120"/>
                <a:sym typeface="Wingdings" pitchFamily="2" charset="2"/>
              </a:rPr>
              <a:t>迴轉式</a:t>
            </a:r>
            <a:r>
              <a:rPr lang="zh-TW" altLang="en-US" sz="2400">
                <a:latin typeface="標楷體" pitchFamily="65" charset="-120"/>
                <a:ea typeface="標楷體" pitchFamily="65" charset="-120"/>
              </a:rPr>
              <a:t>砂帶機的傳動防護</a:t>
            </a:r>
          </a:p>
        </p:txBody>
      </p:sp>
      <p:sp>
        <p:nvSpPr>
          <p:cNvPr id="132103" name="AutoShape 7"/>
          <p:cNvSpPr>
            <a:spLocks noChangeArrowheads="1"/>
          </p:cNvSpPr>
          <p:nvPr/>
        </p:nvSpPr>
        <p:spPr bwMode="auto">
          <a:xfrm rot="8426056">
            <a:off x="6546850" y="2852738"/>
            <a:ext cx="627063" cy="157162"/>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lgn="ctr">
            <a:solidFill>
              <a:srgbClr val="993300"/>
            </a:solidFill>
            <a:miter lim="800000"/>
            <a:headEnd/>
            <a:tailEnd/>
          </a:ln>
          <a:effectLst/>
        </p:spPr>
        <p:txBody>
          <a:bodyPr wrap="none" anchor="ctr"/>
          <a:lstStyle/>
          <a:p>
            <a:endParaRPr lang="zh-TW" altLang="en-US" dirty="0">
              <a:ea typeface="標楷體" panose="03000509000000000000" pitchFamily="65" charset="-120"/>
            </a:endParaRPr>
          </a:p>
        </p:txBody>
      </p:sp>
      <p:sp>
        <p:nvSpPr>
          <p:cNvPr id="132104" name="AutoShape 8"/>
          <p:cNvSpPr>
            <a:spLocks noChangeArrowheads="1"/>
          </p:cNvSpPr>
          <p:nvPr/>
        </p:nvSpPr>
        <p:spPr bwMode="auto">
          <a:xfrm rot="8426056">
            <a:off x="2624138" y="3141663"/>
            <a:ext cx="627062" cy="157162"/>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lgn="ctr">
            <a:solidFill>
              <a:srgbClr val="993300"/>
            </a:solidFill>
            <a:miter lim="800000"/>
            <a:headEnd/>
            <a:tailEnd/>
          </a:ln>
          <a:effectLst/>
        </p:spPr>
        <p:txBody>
          <a:bodyPr wrap="none" anchor="ctr"/>
          <a:lstStyle/>
          <a:p>
            <a:endParaRPr lang="zh-TW" altLang="en-US" dirty="0">
              <a:ea typeface="標楷體" panose="03000509000000000000" pitchFamily="65" charset="-120"/>
            </a:endParaRPr>
          </a:p>
        </p:txBody>
      </p:sp>
      <p:sp>
        <p:nvSpPr>
          <p:cNvPr id="132105" name="Text Box 9"/>
          <p:cNvSpPr txBox="1">
            <a:spLocks noChangeArrowheads="1"/>
          </p:cNvSpPr>
          <p:nvPr/>
        </p:nvSpPr>
        <p:spPr bwMode="auto">
          <a:xfrm>
            <a:off x="3024188" y="2349500"/>
            <a:ext cx="1462087" cy="457200"/>
          </a:xfrm>
          <a:prstGeom prst="rect">
            <a:avLst/>
          </a:prstGeom>
          <a:noFill/>
          <a:ln w="9525" algn="ctr">
            <a:noFill/>
            <a:miter lim="800000"/>
            <a:headEnd/>
            <a:tailEnd/>
          </a:ln>
          <a:effectLst/>
        </p:spPr>
        <p:txBody>
          <a:bodyPr>
            <a:spAutoFit/>
          </a:bodyPr>
          <a:lstStyle/>
          <a:p>
            <a:pPr algn="ctr">
              <a:spcBef>
                <a:spcPct val="50000"/>
              </a:spcBef>
            </a:pPr>
            <a:r>
              <a:rPr lang="zh-TW" altLang="en-US" sz="2400" b="1">
                <a:solidFill>
                  <a:srgbClr val="FFFF00"/>
                </a:solidFill>
                <a:effectLst>
                  <a:outerShdw blurRad="38100" dist="38100" dir="2700000" algn="tl">
                    <a:srgbClr val="C0C0C0"/>
                  </a:outerShdw>
                </a:effectLst>
                <a:ea typeface="標楷體" pitchFamily="65" charset="-120"/>
              </a:rPr>
              <a:t>防護掀蓋</a:t>
            </a:r>
          </a:p>
        </p:txBody>
      </p:sp>
      <p:sp>
        <p:nvSpPr>
          <p:cNvPr id="132106" name="Text Box 10"/>
          <p:cNvSpPr txBox="1">
            <a:spLocks noChangeArrowheads="1"/>
          </p:cNvSpPr>
          <p:nvPr/>
        </p:nvSpPr>
        <p:spPr bwMode="auto">
          <a:xfrm>
            <a:off x="7011988" y="2349500"/>
            <a:ext cx="996950" cy="822325"/>
          </a:xfrm>
          <a:prstGeom prst="rect">
            <a:avLst/>
          </a:prstGeom>
          <a:noFill/>
          <a:ln w="9525" algn="ctr">
            <a:noFill/>
            <a:miter lim="800000"/>
            <a:headEnd/>
            <a:tailEnd/>
          </a:ln>
          <a:effectLst/>
        </p:spPr>
        <p:txBody>
          <a:bodyPr>
            <a:spAutoFit/>
          </a:bodyPr>
          <a:lstStyle/>
          <a:p>
            <a:pPr algn="ctr">
              <a:spcBef>
                <a:spcPct val="50000"/>
              </a:spcBef>
            </a:pPr>
            <a:r>
              <a:rPr lang="zh-TW" altLang="en-US" sz="2400" b="1">
                <a:solidFill>
                  <a:srgbClr val="FFFF00"/>
                </a:solidFill>
                <a:effectLst>
                  <a:outerShdw blurRad="38100" dist="38100" dir="2700000" algn="tl">
                    <a:srgbClr val="C0C0C0"/>
                  </a:outerShdw>
                </a:effectLst>
                <a:ea typeface="標楷體" pitchFamily="65" charset="-120"/>
              </a:rPr>
              <a:t>防護掀蓋</a:t>
            </a:r>
          </a:p>
        </p:txBody>
      </p:sp>
      <p:sp>
        <p:nvSpPr>
          <p:cNvPr id="5" name="投影片編號版面配置區 4"/>
          <p:cNvSpPr>
            <a:spLocks noGrp="1"/>
          </p:cNvSpPr>
          <p:nvPr>
            <p:ph type="sldNum" sz="quarter" idx="12"/>
          </p:nvPr>
        </p:nvSpPr>
        <p:spPr/>
        <p:txBody>
          <a:bodyPr/>
          <a:lstStyle/>
          <a:p>
            <a:fld id="{A36E6B7E-3405-4ABC-8F0A-11CAAA034E4E}" type="slidenum">
              <a:rPr lang="zh-TW" altLang="en-US" smtClean="0"/>
              <a:pPr/>
              <a:t>54</a:t>
            </a:fld>
            <a:endParaRPr lang="zh-TW" altLang="en-US" dirty="0"/>
          </a:p>
        </p:txBody>
      </p:sp>
    </p:spTree>
    <p:extLst>
      <p:ext uri="{BB962C8B-B14F-4D97-AF65-F5344CB8AC3E}">
        <p14:creationId xmlns:p14="http://schemas.microsoft.com/office/powerpoint/2010/main" val="343963987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lstStyle/>
          <a:p>
            <a:r>
              <a:rPr lang="zh-TW" altLang="en-US" b="1">
                <a:solidFill>
                  <a:schemeClr val="tx1"/>
                </a:solidFill>
                <a:latin typeface="Times New Roman" panose="02020603050405020304" pitchFamily="18" charset="0"/>
                <a:ea typeface="標楷體" panose="03000509000000000000" pitchFamily="65" charset="-120"/>
                <a:cs typeface="Times New Roman" panose="02020603050405020304" pitchFamily="18" charset="0"/>
                <a:sym typeface="Wingdings" pitchFamily="2" charset="2"/>
              </a:rPr>
              <a:t>迴轉及往復式機具</a:t>
            </a:r>
            <a:r>
              <a:rPr lang="zh-TW" altLang="en-US" b="1">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的防護圖例</a:t>
            </a:r>
          </a:p>
        </p:txBody>
      </p:sp>
      <p:pic>
        <p:nvPicPr>
          <p:cNvPr id="134148" name="Picture 4" descr="100_0580"/>
          <p:cNvPicPr>
            <a:picLocks noChangeAspect="1" noChangeArrowheads="1"/>
          </p:cNvPicPr>
          <p:nvPr/>
        </p:nvPicPr>
        <p:blipFill>
          <a:blip r:embed="rId3" cstate="print"/>
          <a:srcRect/>
          <a:stretch>
            <a:fillRect/>
          </a:stretch>
        </p:blipFill>
        <p:spPr bwMode="auto">
          <a:xfrm>
            <a:off x="1125538" y="2319338"/>
            <a:ext cx="3521075" cy="3054350"/>
          </a:xfrm>
          <a:prstGeom prst="rect">
            <a:avLst/>
          </a:prstGeom>
          <a:noFill/>
          <a:ln w="12700" cap="sq">
            <a:noFill/>
            <a:miter lim="800000"/>
            <a:headEnd type="none" w="sm" len="sm"/>
            <a:tailEnd type="none" w="sm" len="sm"/>
          </a:ln>
          <a:effectLst/>
        </p:spPr>
      </p:pic>
      <p:pic>
        <p:nvPicPr>
          <p:cNvPr id="134149" name="Picture 5" descr="100_0575"/>
          <p:cNvPicPr>
            <a:picLocks noChangeAspect="1" noChangeArrowheads="1"/>
          </p:cNvPicPr>
          <p:nvPr/>
        </p:nvPicPr>
        <p:blipFill>
          <a:blip r:embed="rId4" cstate="print"/>
          <a:srcRect/>
          <a:stretch>
            <a:fillRect/>
          </a:stretch>
        </p:blipFill>
        <p:spPr bwMode="auto">
          <a:xfrm>
            <a:off x="4778375" y="2316163"/>
            <a:ext cx="3521075" cy="3054350"/>
          </a:xfrm>
          <a:prstGeom prst="rect">
            <a:avLst/>
          </a:prstGeom>
          <a:noFill/>
          <a:ln w="12700" cap="sq">
            <a:noFill/>
            <a:miter lim="800000"/>
            <a:headEnd type="none" w="sm" len="sm"/>
            <a:tailEnd type="none" w="sm" len="sm"/>
          </a:ln>
          <a:effectLst/>
        </p:spPr>
      </p:pic>
      <p:sp>
        <p:nvSpPr>
          <p:cNvPr id="134150" name="AutoShape 6"/>
          <p:cNvSpPr>
            <a:spLocks noChangeArrowheads="1"/>
          </p:cNvSpPr>
          <p:nvPr/>
        </p:nvSpPr>
        <p:spPr bwMode="auto">
          <a:xfrm rot="8426056">
            <a:off x="2225675" y="3284538"/>
            <a:ext cx="627063" cy="157162"/>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lgn="ctr">
            <a:solidFill>
              <a:srgbClr val="993300"/>
            </a:solidFill>
            <a:miter lim="800000"/>
            <a:headEnd/>
            <a:tailEnd/>
          </a:ln>
          <a:effectLst/>
        </p:spPr>
        <p:txBody>
          <a:bodyPr wrap="none" anchor="ctr"/>
          <a:lstStyle/>
          <a:p>
            <a:endParaRPr lang="zh-TW" altLang="en-US" dirty="0">
              <a:ea typeface="標楷體" panose="03000509000000000000" pitchFamily="65" charset="-120"/>
            </a:endParaRPr>
          </a:p>
        </p:txBody>
      </p:sp>
      <p:sp>
        <p:nvSpPr>
          <p:cNvPr id="134151" name="AutoShape 7"/>
          <p:cNvSpPr>
            <a:spLocks noChangeArrowheads="1"/>
          </p:cNvSpPr>
          <p:nvPr/>
        </p:nvSpPr>
        <p:spPr bwMode="auto">
          <a:xfrm rot="-2514183">
            <a:off x="5151438" y="3716338"/>
            <a:ext cx="627062" cy="157162"/>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lgn="ctr">
            <a:solidFill>
              <a:srgbClr val="993300"/>
            </a:solidFill>
            <a:miter lim="800000"/>
            <a:headEnd/>
            <a:tailEnd/>
          </a:ln>
          <a:effectLst/>
        </p:spPr>
        <p:txBody>
          <a:bodyPr wrap="none" anchor="ctr"/>
          <a:lstStyle/>
          <a:p>
            <a:endParaRPr lang="zh-TW" altLang="en-US" dirty="0">
              <a:ea typeface="標楷體" panose="03000509000000000000" pitchFamily="65" charset="-120"/>
            </a:endParaRPr>
          </a:p>
        </p:txBody>
      </p:sp>
      <p:sp>
        <p:nvSpPr>
          <p:cNvPr id="134152" name="Text Box 8"/>
          <p:cNvSpPr txBox="1">
            <a:spLocks noChangeArrowheads="1"/>
          </p:cNvSpPr>
          <p:nvPr/>
        </p:nvSpPr>
        <p:spPr bwMode="auto">
          <a:xfrm>
            <a:off x="4356100" y="4005263"/>
            <a:ext cx="1462088" cy="457200"/>
          </a:xfrm>
          <a:prstGeom prst="rect">
            <a:avLst/>
          </a:prstGeom>
          <a:noFill/>
          <a:ln w="9525" algn="ctr">
            <a:noFill/>
            <a:miter lim="800000"/>
            <a:headEnd/>
            <a:tailEnd/>
          </a:ln>
          <a:effectLst/>
        </p:spPr>
        <p:txBody>
          <a:bodyPr>
            <a:spAutoFit/>
          </a:bodyPr>
          <a:lstStyle/>
          <a:p>
            <a:pPr algn="ctr">
              <a:spcBef>
                <a:spcPct val="50000"/>
              </a:spcBef>
            </a:pPr>
            <a:r>
              <a:rPr lang="zh-TW" altLang="en-US" sz="2400" b="1">
                <a:solidFill>
                  <a:srgbClr val="FFFF00"/>
                </a:solidFill>
                <a:effectLst>
                  <a:outerShdw blurRad="38100" dist="38100" dir="2700000" algn="tl">
                    <a:srgbClr val="C0C0C0"/>
                  </a:outerShdw>
                </a:effectLst>
                <a:ea typeface="標楷體" pitchFamily="65" charset="-120"/>
              </a:rPr>
              <a:t>防護柵欄</a:t>
            </a:r>
          </a:p>
        </p:txBody>
      </p:sp>
      <p:sp>
        <p:nvSpPr>
          <p:cNvPr id="134153" name="Text Box 9"/>
          <p:cNvSpPr txBox="1">
            <a:spLocks noChangeArrowheads="1"/>
          </p:cNvSpPr>
          <p:nvPr/>
        </p:nvSpPr>
        <p:spPr bwMode="auto">
          <a:xfrm>
            <a:off x="2843213" y="2852738"/>
            <a:ext cx="996950" cy="822325"/>
          </a:xfrm>
          <a:prstGeom prst="rect">
            <a:avLst/>
          </a:prstGeom>
          <a:noFill/>
          <a:ln w="9525" algn="ctr">
            <a:noFill/>
            <a:miter lim="800000"/>
            <a:headEnd/>
            <a:tailEnd/>
          </a:ln>
          <a:effectLst/>
        </p:spPr>
        <p:txBody>
          <a:bodyPr>
            <a:spAutoFit/>
          </a:bodyPr>
          <a:lstStyle/>
          <a:p>
            <a:pPr algn="ctr">
              <a:spcBef>
                <a:spcPct val="50000"/>
              </a:spcBef>
            </a:pPr>
            <a:r>
              <a:rPr lang="zh-TW" altLang="en-US" sz="2400" b="1">
                <a:solidFill>
                  <a:srgbClr val="FFFF00"/>
                </a:solidFill>
                <a:effectLst>
                  <a:outerShdw blurRad="38100" dist="38100" dir="2700000" algn="tl">
                    <a:srgbClr val="C0C0C0"/>
                  </a:outerShdw>
                </a:effectLst>
                <a:ea typeface="標楷體" pitchFamily="65" charset="-120"/>
              </a:rPr>
              <a:t>防護掀蓋</a:t>
            </a:r>
          </a:p>
        </p:txBody>
      </p:sp>
      <p:sp>
        <p:nvSpPr>
          <p:cNvPr id="5" name="投影片編號版面配置區 4"/>
          <p:cNvSpPr>
            <a:spLocks noGrp="1"/>
          </p:cNvSpPr>
          <p:nvPr>
            <p:ph type="sldNum" sz="quarter" idx="12"/>
          </p:nvPr>
        </p:nvSpPr>
        <p:spPr/>
        <p:txBody>
          <a:bodyPr/>
          <a:lstStyle/>
          <a:p>
            <a:fld id="{A36E6B7E-3405-4ABC-8F0A-11CAAA034E4E}" type="slidenum">
              <a:rPr lang="zh-TW" altLang="en-US" smtClean="0"/>
              <a:pPr/>
              <a:t>55</a:t>
            </a:fld>
            <a:endParaRPr lang="zh-TW" altLang="en-US" dirty="0"/>
          </a:p>
        </p:txBody>
      </p:sp>
    </p:spTree>
    <p:extLst>
      <p:ext uri="{BB962C8B-B14F-4D97-AF65-F5344CB8AC3E}">
        <p14:creationId xmlns:p14="http://schemas.microsoft.com/office/powerpoint/2010/main" val="75186112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58" name="Picture 10" descr="大專院校實驗室-A4"/>
          <p:cNvPicPr>
            <a:picLocks noChangeAspect="1" noChangeArrowheads="1"/>
          </p:cNvPicPr>
          <p:nvPr/>
        </p:nvPicPr>
        <p:blipFill>
          <a:blip r:embed="rId3" cstate="print"/>
          <a:srcRect/>
          <a:stretch>
            <a:fillRect/>
          </a:stretch>
        </p:blipFill>
        <p:spPr bwMode="auto">
          <a:xfrm>
            <a:off x="539750" y="1214413"/>
            <a:ext cx="3778250" cy="4014787"/>
          </a:xfrm>
          <a:prstGeom prst="rect">
            <a:avLst/>
          </a:prstGeom>
          <a:noFill/>
          <a:ln w="9525">
            <a:noFill/>
            <a:miter lim="800000"/>
            <a:headEnd/>
            <a:tailEnd/>
          </a:ln>
        </p:spPr>
      </p:pic>
      <p:sp>
        <p:nvSpPr>
          <p:cNvPr id="258059" name="Rectangle 11"/>
          <p:cNvSpPr>
            <a:spLocks noChangeArrowheads="1"/>
          </p:cNvSpPr>
          <p:nvPr/>
        </p:nvSpPr>
        <p:spPr bwMode="auto">
          <a:xfrm>
            <a:off x="1042988" y="5286375"/>
            <a:ext cx="2520950" cy="519113"/>
          </a:xfrm>
          <a:prstGeom prst="rect">
            <a:avLst/>
          </a:prstGeom>
          <a:noFill/>
          <a:ln w="9525">
            <a:noFill/>
            <a:miter lim="800000"/>
            <a:headEnd/>
            <a:tailEnd/>
          </a:ln>
          <a:effectLst/>
        </p:spPr>
        <p:txBody>
          <a:bodyPr anchor="ctr">
            <a:spAutoFit/>
          </a:bodyPr>
          <a:lstStyle/>
          <a:p>
            <a:r>
              <a:rPr lang="zh-TW" altLang="en-US" sz="2800">
                <a:solidFill>
                  <a:srgbClr val="000000"/>
                </a:solidFill>
                <a:latin typeface="標楷體" pitchFamily="65" charset="-120"/>
                <a:ea typeface="標楷體" pitchFamily="65" charset="-120"/>
              </a:rPr>
              <a:t>帶鋸機防護罩</a:t>
            </a:r>
          </a:p>
        </p:txBody>
      </p:sp>
      <p:pic>
        <p:nvPicPr>
          <p:cNvPr id="258060" name="Picture 12" descr="DSCF0011"/>
          <p:cNvPicPr>
            <a:picLocks noChangeAspect="1" noChangeArrowheads="1"/>
          </p:cNvPicPr>
          <p:nvPr/>
        </p:nvPicPr>
        <p:blipFill>
          <a:blip r:embed="rId4" cstate="print"/>
          <a:srcRect/>
          <a:stretch>
            <a:fillRect/>
          </a:stretch>
        </p:blipFill>
        <p:spPr bwMode="auto">
          <a:xfrm>
            <a:off x="4643438" y="2060575"/>
            <a:ext cx="4068762" cy="3049588"/>
          </a:xfrm>
          <a:prstGeom prst="rect">
            <a:avLst/>
          </a:prstGeom>
          <a:noFill/>
          <a:ln w="9525">
            <a:noFill/>
            <a:miter lim="800000"/>
            <a:headEnd/>
            <a:tailEnd/>
          </a:ln>
        </p:spPr>
      </p:pic>
      <p:sp>
        <p:nvSpPr>
          <p:cNvPr id="258061" name="Rectangle 13"/>
          <p:cNvSpPr>
            <a:spLocks noChangeArrowheads="1"/>
          </p:cNvSpPr>
          <p:nvPr/>
        </p:nvSpPr>
        <p:spPr bwMode="auto">
          <a:xfrm>
            <a:off x="5651500" y="5300663"/>
            <a:ext cx="2317750" cy="519112"/>
          </a:xfrm>
          <a:prstGeom prst="rect">
            <a:avLst/>
          </a:prstGeom>
          <a:noFill/>
          <a:ln w="9525">
            <a:noFill/>
            <a:miter lim="800000"/>
            <a:headEnd/>
            <a:tailEnd/>
          </a:ln>
          <a:effectLst/>
        </p:spPr>
        <p:txBody>
          <a:bodyPr wrap="none" anchor="ctr">
            <a:spAutoFit/>
          </a:bodyPr>
          <a:lstStyle/>
          <a:p>
            <a:r>
              <a:rPr lang="zh-TW" altLang="en-US" sz="2800">
                <a:solidFill>
                  <a:srgbClr val="000000"/>
                </a:solidFill>
                <a:latin typeface="Verdana" pitchFamily="34" charset="0"/>
                <a:ea typeface="標楷體" pitchFamily="65" charset="-120"/>
              </a:rPr>
              <a:t>圓盤鋸防護罩</a:t>
            </a:r>
          </a:p>
        </p:txBody>
      </p:sp>
      <p:sp>
        <p:nvSpPr>
          <p:cNvPr id="5" name="投影片編號版面配置區 4"/>
          <p:cNvSpPr>
            <a:spLocks noGrp="1"/>
          </p:cNvSpPr>
          <p:nvPr>
            <p:ph type="sldNum" sz="quarter" idx="12"/>
          </p:nvPr>
        </p:nvSpPr>
        <p:spPr/>
        <p:txBody>
          <a:bodyPr/>
          <a:lstStyle/>
          <a:p>
            <a:fld id="{A36E6B7E-3405-4ABC-8F0A-11CAAA034E4E}" type="slidenum">
              <a:rPr lang="zh-TW" altLang="en-US" smtClean="0"/>
              <a:pPr/>
              <a:t>56</a:t>
            </a:fld>
            <a:endParaRPr lang="zh-TW" altLang="en-US" dirty="0"/>
          </a:p>
        </p:txBody>
      </p:sp>
    </p:spTree>
    <p:extLst>
      <p:ext uri="{BB962C8B-B14F-4D97-AF65-F5344CB8AC3E}">
        <p14:creationId xmlns:p14="http://schemas.microsoft.com/office/powerpoint/2010/main" val="298998787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103" name="Picture 7" descr="27"/>
          <p:cNvPicPr>
            <a:picLocks noChangeAspect="1" noChangeArrowheads="1"/>
          </p:cNvPicPr>
          <p:nvPr/>
        </p:nvPicPr>
        <p:blipFill>
          <a:blip r:embed="rId3" cstate="print"/>
          <a:srcRect/>
          <a:stretch>
            <a:fillRect/>
          </a:stretch>
        </p:blipFill>
        <p:spPr bwMode="auto">
          <a:xfrm>
            <a:off x="179388" y="1700213"/>
            <a:ext cx="4002087" cy="2736850"/>
          </a:xfrm>
          <a:prstGeom prst="rect">
            <a:avLst/>
          </a:prstGeom>
          <a:noFill/>
          <a:ln w="9525">
            <a:noFill/>
            <a:miter lim="800000"/>
            <a:headEnd/>
            <a:tailEnd/>
          </a:ln>
        </p:spPr>
      </p:pic>
      <p:sp>
        <p:nvSpPr>
          <p:cNvPr id="260104" name="Rectangle 8"/>
          <p:cNvSpPr>
            <a:spLocks noChangeArrowheads="1"/>
          </p:cNvSpPr>
          <p:nvPr/>
        </p:nvSpPr>
        <p:spPr bwMode="auto">
          <a:xfrm>
            <a:off x="468313" y="4972050"/>
            <a:ext cx="3109912" cy="519113"/>
          </a:xfrm>
          <a:prstGeom prst="rect">
            <a:avLst/>
          </a:prstGeom>
          <a:noFill/>
          <a:ln w="9525">
            <a:noFill/>
            <a:miter lim="800000"/>
            <a:headEnd/>
            <a:tailEnd/>
          </a:ln>
          <a:effectLst/>
        </p:spPr>
        <p:txBody>
          <a:bodyPr wrap="none" anchor="ctr">
            <a:spAutoFit/>
          </a:bodyPr>
          <a:lstStyle/>
          <a:p>
            <a:r>
              <a:rPr lang="zh-TW" altLang="en-US" sz="2800" dirty="0">
                <a:solidFill>
                  <a:srgbClr val="000000"/>
                </a:solidFill>
                <a:latin typeface="Verdana" pitchFamily="34" charset="0"/>
                <a:ea typeface="標楷體" pitchFamily="65" charset="-120"/>
              </a:rPr>
              <a:t>桌上型圓盤鋸護罩</a:t>
            </a:r>
            <a:r>
              <a:rPr lang="zh-TW" altLang="en-US" dirty="0">
                <a:latin typeface="Verdana" pitchFamily="34" charset="0"/>
                <a:ea typeface="標楷體" panose="03000509000000000000" pitchFamily="65" charset="-120"/>
              </a:rPr>
              <a:t> </a:t>
            </a:r>
          </a:p>
        </p:txBody>
      </p:sp>
      <p:pic>
        <p:nvPicPr>
          <p:cNvPr id="260105" name="Picture 9" descr="24"/>
          <p:cNvPicPr>
            <a:picLocks noChangeAspect="1" noChangeArrowheads="1"/>
          </p:cNvPicPr>
          <p:nvPr/>
        </p:nvPicPr>
        <p:blipFill>
          <a:blip r:embed="rId4" cstate="print"/>
          <a:srcRect/>
          <a:stretch>
            <a:fillRect/>
          </a:stretch>
        </p:blipFill>
        <p:spPr bwMode="auto">
          <a:xfrm>
            <a:off x="4787900" y="1773238"/>
            <a:ext cx="4024313" cy="2736850"/>
          </a:xfrm>
          <a:prstGeom prst="rect">
            <a:avLst/>
          </a:prstGeom>
          <a:noFill/>
          <a:ln w="9525">
            <a:noFill/>
            <a:miter lim="800000"/>
            <a:headEnd/>
            <a:tailEnd/>
          </a:ln>
        </p:spPr>
      </p:pic>
      <p:sp>
        <p:nvSpPr>
          <p:cNvPr id="260106" name="Rectangle 10"/>
          <p:cNvSpPr>
            <a:spLocks noChangeArrowheads="1"/>
          </p:cNvSpPr>
          <p:nvPr/>
        </p:nvSpPr>
        <p:spPr bwMode="auto">
          <a:xfrm>
            <a:off x="5651500" y="4941888"/>
            <a:ext cx="1962150" cy="519112"/>
          </a:xfrm>
          <a:prstGeom prst="rect">
            <a:avLst/>
          </a:prstGeom>
          <a:noFill/>
          <a:ln w="9525">
            <a:noFill/>
            <a:miter lim="800000"/>
            <a:headEnd/>
            <a:tailEnd/>
          </a:ln>
          <a:effectLst/>
        </p:spPr>
        <p:txBody>
          <a:bodyPr wrap="none" anchor="ctr">
            <a:spAutoFit/>
          </a:bodyPr>
          <a:lstStyle/>
          <a:p>
            <a:r>
              <a:rPr lang="zh-TW" altLang="en-US" sz="2800">
                <a:solidFill>
                  <a:srgbClr val="000000"/>
                </a:solidFill>
                <a:latin typeface="Verdana" pitchFamily="34" charset="0"/>
                <a:ea typeface="標楷體" pitchFamily="65" charset="-120"/>
              </a:rPr>
              <a:t>砂輪機護罩</a:t>
            </a:r>
          </a:p>
        </p:txBody>
      </p:sp>
      <p:sp>
        <p:nvSpPr>
          <p:cNvPr id="5" name="投影片編號版面配置區 4"/>
          <p:cNvSpPr>
            <a:spLocks noGrp="1"/>
          </p:cNvSpPr>
          <p:nvPr>
            <p:ph type="sldNum" sz="quarter" idx="12"/>
          </p:nvPr>
        </p:nvSpPr>
        <p:spPr/>
        <p:txBody>
          <a:bodyPr/>
          <a:lstStyle/>
          <a:p>
            <a:fld id="{A36E6B7E-3405-4ABC-8F0A-11CAAA034E4E}" type="slidenum">
              <a:rPr lang="zh-TW" altLang="en-US" smtClean="0"/>
              <a:pPr/>
              <a:t>57</a:t>
            </a:fld>
            <a:endParaRPr lang="zh-TW" altLang="en-US" dirty="0"/>
          </a:p>
        </p:txBody>
      </p:sp>
    </p:spTree>
    <p:extLst>
      <p:ext uri="{BB962C8B-B14F-4D97-AF65-F5344CB8AC3E}">
        <p14:creationId xmlns:p14="http://schemas.microsoft.com/office/powerpoint/2010/main" val="330016087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ChangeArrowheads="1"/>
          </p:cNvSpPr>
          <p:nvPr>
            <p:ph type="title"/>
          </p:nvPr>
        </p:nvSpPr>
        <p:spPr>
          <a:xfrm>
            <a:off x="2339975" y="5013325"/>
            <a:ext cx="4608513" cy="652463"/>
          </a:xfrm>
        </p:spPr>
        <p:txBody>
          <a:bodyPr/>
          <a:lstStyle/>
          <a:p>
            <a:r>
              <a:rPr lang="zh-TW" altLang="en-US">
                <a:solidFill>
                  <a:srgbClr val="000000"/>
                </a:solidFill>
                <a:latin typeface="Times New Roman" panose="02020603050405020304" pitchFamily="18" charset="0"/>
                <a:ea typeface="標楷體" pitchFamily="65" charset="-120"/>
                <a:cs typeface="Times New Roman" panose="02020603050405020304" pitchFamily="18" charset="0"/>
                <a:sym typeface="Wingdings" pitchFamily="2" charset="2"/>
              </a:rPr>
              <a:t>砂輪研磨機</a:t>
            </a:r>
            <a:r>
              <a:rPr lang="zh-TW" altLang="en-US">
                <a:solidFill>
                  <a:srgbClr val="000000"/>
                </a:solidFill>
                <a:latin typeface="Times New Roman" panose="02020603050405020304" pitchFamily="18" charset="0"/>
                <a:ea typeface="標楷體" pitchFamily="65" charset="-120"/>
                <a:cs typeface="Times New Roman" panose="02020603050405020304" pitchFamily="18" charset="0"/>
              </a:rPr>
              <a:t>的安全防護</a:t>
            </a:r>
          </a:p>
        </p:txBody>
      </p:sp>
      <p:pic>
        <p:nvPicPr>
          <p:cNvPr id="236547" name="Picture 3" descr="100_0589"/>
          <p:cNvPicPr>
            <a:picLocks noGrp="1" noChangeAspect="1" noChangeArrowheads="1"/>
          </p:cNvPicPr>
          <p:nvPr>
            <p:ph sz="half" idx="1"/>
          </p:nvPr>
        </p:nvPicPr>
        <p:blipFill>
          <a:blip r:embed="rId2" cstate="print"/>
          <a:srcRect/>
          <a:stretch>
            <a:fillRect/>
          </a:stretch>
        </p:blipFill>
        <p:spPr>
          <a:xfrm>
            <a:off x="190500" y="1573213"/>
            <a:ext cx="4311650" cy="3135312"/>
          </a:xfrm>
        </p:spPr>
      </p:pic>
      <p:pic>
        <p:nvPicPr>
          <p:cNvPr id="236548" name="Picture 4" descr="100_0590"/>
          <p:cNvPicPr>
            <a:picLocks noGrp="1" noChangeAspect="1" noChangeArrowheads="1"/>
          </p:cNvPicPr>
          <p:nvPr>
            <p:ph sz="half" idx="2"/>
          </p:nvPr>
        </p:nvPicPr>
        <p:blipFill>
          <a:blip r:embed="rId3" cstate="print"/>
          <a:srcRect/>
          <a:stretch>
            <a:fillRect/>
          </a:stretch>
        </p:blipFill>
        <p:spPr>
          <a:xfrm>
            <a:off x="4578350" y="1573213"/>
            <a:ext cx="4170363" cy="3135312"/>
          </a:xfrm>
          <a:noFill/>
          <a:ln/>
        </p:spPr>
      </p:pic>
      <p:sp>
        <p:nvSpPr>
          <p:cNvPr id="5" name="投影片編號版面配置區 4"/>
          <p:cNvSpPr>
            <a:spLocks noGrp="1"/>
          </p:cNvSpPr>
          <p:nvPr>
            <p:ph type="sldNum" sz="quarter" idx="12"/>
          </p:nvPr>
        </p:nvSpPr>
        <p:spPr/>
        <p:txBody>
          <a:bodyPr/>
          <a:lstStyle/>
          <a:p>
            <a:fld id="{A36E6B7E-3405-4ABC-8F0A-11CAAA034E4E}" type="slidenum">
              <a:rPr lang="zh-TW" altLang="en-US" smtClean="0"/>
              <a:pPr/>
              <a:t>58</a:t>
            </a:fld>
            <a:endParaRPr lang="zh-TW" altLang="en-US" dirty="0"/>
          </a:p>
        </p:txBody>
      </p:sp>
    </p:spTree>
    <p:extLst>
      <p:ext uri="{BB962C8B-B14F-4D97-AF65-F5344CB8AC3E}">
        <p14:creationId xmlns:p14="http://schemas.microsoft.com/office/powerpoint/2010/main" val="2028501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36547"/>
                                        </p:tgtEl>
                                        <p:attrNameLst>
                                          <p:attrName>style.visibility</p:attrName>
                                        </p:attrNameLst>
                                      </p:cBhvr>
                                      <p:to>
                                        <p:strVal val="visible"/>
                                      </p:to>
                                    </p:set>
                                    <p:animEffect transition="in" filter="checkerboard(across)">
                                      <p:cBhvr>
                                        <p:cTn id="7" dur="500"/>
                                        <p:tgtEl>
                                          <p:spTgt spid="236547"/>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236548"/>
                                        </p:tgtEl>
                                        <p:attrNameLst>
                                          <p:attrName>style.visibility</p:attrName>
                                        </p:attrNameLst>
                                      </p:cBhvr>
                                      <p:to>
                                        <p:strVal val="visible"/>
                                      </p:to>
                                    </p:set>
                                    <p:animEffect transition="in" filter="slide(fromBottom)">
                                      <p:cBhvr>
                                        <p:cTn id="12" dur="500"/>
                                        <p:tgtEl>
                                          <p:spTgt spid="2365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lstStyle/>
          <a:p>
            <a:r>
              <a:rPr lang="zh-TW" altLang="en-US" dirty="0">
                <a:latin typeface="Times New Roman" panose="02020603050405020304" pitchFamily="18" charset="0"/>
                <a:ea typeface="標楷體" panose="03000509000000000000" pitchFamily="65" charset="-120"/>
                <a:cs typeface="Times New Roman" panose="02020603050405020304" pitchFamily="18" charset="0"/>
              </a:rPr>
              <a:t>機械防護的方法</a:t>
            </a:r>
          </a:p>
        </p:txBody>
      </p:sp>
      <p:sp>
        <p:nvSpPr>
          <p:cNvPr id="138243" name="Rectangle 3"/>
          <p:cNvSpPr>
            <a:spLocks noGrp="1" noChangeArrowheads="1"/>
          </p:cNvSpPr>
          <p:nvPr>
            <p:ph type="body" sz="half" idx="1"/>
          </p:nvPr>
        </p:nvSpPr>
        <p:spPr>
          <a:xfrm>
            <a:off x="179388" y="1125538"/>
            <a:ext cx="6264275" cy="5183187"/>
          </a:xfrm>
        </p:spPr>
        <p:txBody>
          <a:bodyPr>
            <a:normAutofit lnSpcReduction="10000"/>
          </a:bodyPr>
          <a:lstStyle/>
          <a:p>
            <a:pPr>
              <a:lnSpc>
                <a:spcPct val="90000"/>
              </a:lnSpc>
            </a:pPr>
            <a:r>
              <a:rPr lang="zh-TW" altLang="en-US" sz="2800" dirty="0">
                <a:solidFill>
                  <a:srgbClr val="FF6600"/>
                </a:solidFill>
                <a:latin typeface="Times New Roman" panose="02020603050405020304" pitchFamily="18" charset="0"/>
                <a:ea typeface="標楷體" panose="03000509000000000000" pitchFamily="65" charset="-120"/>
                <a:cs typeface="Times New Roman" panose="02020603050405020304" pitchFamily="18" charset="0"/>
              </a:rPr>
              <a:t>防護物</a:t>
            </a:r>
            <a:r>
              <a:rPr lang="en-US" altLang="zh-TW" sz="2800" dirty="0">
                <a:solidFill>
                  <a:srgbClr val="FF66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solidFill>
                  <a:srgbClr val="FF6600"/>
                </a:solidFill>
                <a:latin typeface="Times New Roman" panose="02020603050405020304" pitchFamily="18" charset="0"/>
                <a:ea typeface="標楷體" panose="03000509000000000000" pitchFamily="65" charset="-120"/>
                <a:cs typeface="Times New Roman" panose="02020603050405020304" pitchFamily="18" charset="0"/>
              </a:rPr>
              <a:t>續</a:t>
            </a:r>
            <a:r>
              <a:rPr lang="en-US" altLang="zh-TW" sz="2800" dirty="0">
                <a:solidFill>
                  <a:srgbClr val="FF6600"/>
                </a:solidFill>
                <a:latin typeface="Times New Roman" panose="02020603050405020304" pitchFamily="18" charset="0"/>
                <a:ea typeface="標楷體" panose="03000509000000000000" pitchFamily="65" charset="-120"/>
                <a:cs typeface="Times New Roman" panose="02020603050405020304" pitchFamily="18" charset="0"/>
              </a:rPr>
              <a:t>)</a:t>
            </a:r>
          </a:p>
          <a:p>
            <a:pPr lvl="1">
              <a:lnSpc>
                <a:spcPct val="90000"/>
              </a:lnSpc>
            </a:pPr>
            <a:r>
              <a:rPr lang="zh-TW" altLang="en-US" sz="2600" dirty="0">
                <a:solidFill>
                  <a:srgbClr val="FF00FF"/>
                </a:solidFill>
                <a:latin typeface="Times New Roman" panose="02020603050405020304" pitchFamily="18" charset="0"/>
                <a:ea typeface="標楷體" panose="03000509000000000000" pitchFamily="65" charset="-120"/>
                <a:cs typeface="Times New Roman" panose="02020603050405020304" pitchFamily="18" charset="0"/>
              </a:rPr>
              <a:t>連鎖式防護物</a:t>
            </a:r>
          </a:p>
          <a:p>
            <a:pPr lvl="2">
              <a:lnSpc>
                <a:spcPct val="90000"/>
              </a:lnSpc>
            </a:pP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此種防護物一旦被打開或移除，跳開機構能使部份的動力自動切斷。除非裝上防護物否則機器不能再啟動或開動。</a:t>
            </a:r>
          </a:p>
          <a:p>
            <a:pPr lvl="2">
              <a:lnSpc>
                <a:spcPct val="90000"/>
              </a:lnSpc>
            </a:pP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具備下列特性</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a:t>
            </a:r>
          </a:p>
          <a:p>
            <a:pPr lvl="3">
              <a:lnSpc>
                <a:spcPct val="90000"/>
              </a:lnSpc>
            </a:pP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防護物被打開後起動機構會被鎖住。</a:t>
            </a:r>
          </a:p>
          <a:p>
            <a:pPr lvl="3">
              <a:lnSpc>
                <a:spcPct val="90000"/>
              </a:lnSpc>
            </a:pP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運轉中的機器，工人不能打開其防護物。</a:t>
            </a:r>
          </a:p>
          <a:p>
            <a:pPr lvl="3">
              <a:lnSpc>
                <a:spcPct val="90000"/>
              </a:lnSpc>
            </a:pP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只有在機器停下來時、或其行程達到固定的位置時，防護物才能被打開。</a:t>
            </a:r>
          </a:p>
          <a:p>
            <a:pPr lvl="3">
              <a:lnSpc>
                <a:spcPct val="90000"/>
              </a:lnSpc>
            </a:pPr>
            <a:endParaRPr lang="zh-TW" altLang="en-US" sz="1800" dirty="0">
              <a:latin typeface="Times New Roman" panose="02020603050405020304" pitchFamily="18" charset="0"/>
              <a:ea typeface="標楷體" panose="03000509000000000000" pitchFamily="65" charset="-120"/>
              <a:cs typeface="Times New Roman" panose="02020603050405020304" pitchFamily="18" charset="0"/>
            </a:endParaRPr>
          </a:p>
          <a:p>
            <a:pPr lvl="3">
              <a:lnSpc>
                <a:spcPct val="90000"/>
              </a:lnSpc>
            </a:pPr>
            <a:endParaRPr lang="en-US" altLang="zh-TW" sz="1800" dirty="0">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138244" name="Object 4"/>
          <p:cNvGraphicFramePr>
            <a:graphicFrameLocks noGrp="1" noChangeAspect="1"/>
          </p:cNvGraphicFramePr>
          <p:nvPr>
            <p:ph sz="half" idx="2"/>
          </p:nvPr>
        </p:nvGraphicFramePr>
        <p:xfrm>
          <a:off x="6443663" y="2636838"/>
          <a:ext cx="2484437" cy="2205037"/>
        </p:xfrm>
        <a:graphic>
          <a:graphicData uri="http://schemas.openxmlformats.org/presentationml/2006/ole">
            <mc:AlternateContent xmlns:mc="http://schemas.openxmlformats.org/markup-compatibility/2006">
              <mc:Choice xmlns:v="urn:schemas-microsoft-com:vml" Requires="v">
                <p:oleObj spid="_x0000_s8213" name="PhotoImpact" r:id="rId4" imgW="4476190" imgH="3666667" progId="PI3.Image">
                  <p:embed/>
                </p:oleObj>
              </mc:Choice>
              <mc:Fallback>
                <p:oleObj name="PhotoImpact" r:id="rId4" imgW="4476190" imgH="3666667" progId="PI3.Image">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3663" y="2636838"/>
                        <a:ext cx="2484437" cy="2205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投影片編號版面配置區 4"/>
          <p:cNvSpPr>
            <a:spLocks noGrp="1"/>
          </p:cNvSpPr>
          <p:nvPr>
            <p:ph type="sldNum" sz="quarter" idx="12"/>
          </p:nvPr>
        </p:nvSpPr>
        <p:spPr/>
        <p:txBody>
          <a:bodyPr/>
          <a:lstStyle/>
          <a:p>
            <a:fld id="{6F600691-EC59-445B-8D67-27142E4A0B61}" type="slidenum">
              <a:rPr lang="en-US" altLang="zh-TW" smtClean="0"/>
              <a:pPr/>
              <a:t>59</a:t>
            </a:fld>
            <a:endParaRPr lang="en-US" altLang="zh-TW"/>
          </a:p>
        </p:txBody>
      </p:sp>
    </p:spTree>
    <p:extLst>
      <p:ext uri="{BB962C8B-B14F-4D97-AF65-F5344CB8AC3E}">
        <p14:creationId xmlns:p14="http://schemas.microsoft.com/office/powerpoint/2010/main" val="33047076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39552" y="332656"/>
            <a:ext cx="8229600" cy="1066130"/>
          </a:xfrm>
        </p:spPr>
        <p:txBody>
          <a:bodyPr/>
          <a:lstStyle/>
          <a:p>
            <a:r>
              <a:rPr lang="en-US" altLang="zh-TW" dirty="0" smtClean="0">
                <a:solidFill>
                  <a:schemeClr val="tx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r>
            <a:br>
              <a:rPr lang="en-US" altLang="zh-TW" dirty="0" smtClean="0">
                <a:solidFill>
                  <a:schemeClr val="tx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br>
            <a:r>
              <a:rPr lang="zh-TW" altLang="en-US" dirty="0" smtClean="0">
                <a:solidFill>
                  <a:schemeClr val="tx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機械</a:t>
            </a:r>
            <a:r>
              <a:rPr lang="zh-TW" altLang="en-US" dirty="0">
                <a:solidFill>
                  <a:schemeClr val="tx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是誰發明的 </a:t>
            </a:r>
            <a:r>
              <a:rPr lang="en-US" altLang="zh-TW" dirty="0" smtClean="0">
                <a:solidFill>
                  <a:schemeClr val="tx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TW" dirty="0">
                <a:solidFill>
                  <a:schemeClr val="tx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
            </a:r>
            <a:br>
              <a:rPr lang="en-US" altLang="zh-TW" dirty="0">
                <a:solidFill>
                  <a:schemeClr val="tx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br>
            <a:endParaRPr lang="zh-TW" altLang="en-US" dirty="0">
              <a:solidFill>
                <a:schemeClr val="tx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內容版面配置區 2"/>
          <p:cNvSpPr>
            <a:spLocks noGrp="1"/>
          </p:cNvSpPr>
          <p:nvPr>
            <p:ph idx="1"/>
          </p:nvPr>
        </p:nvSpPr>
        <p:spPr/>
        <p:txBody>
          <a:bodyPr/>
          <a:lstStyle/>
          <a:p>
            <a:pPr eaLnBrk="1" hangingPunct="1">
              <a:lnSpc>
                <a:spcPct val="90000"/>
              </a:lnSpc>
              <a:buClr>
                <a:srgbClr val="FA1706"/>
              </a:buClr>
            </a:pPr>
            <a:r>
              <a:rPr lang="zh-TW" altLang="en-US" dirty="0">
                <a:latin typeface="Times New Roman" panose="02020603050405020304" pitchFamily="18" charset="0"/>
                <a:ea typeface="標楷體" pitchFamily="65" charset="-120"/>
                <a:cs typeface="Times New Roman" panose="02020603050405020304" pitchFamily="18" charset="0"/>
              </a:rPr>
              <a:t>機械設備之普遍且大量使用</a:t>
            </a:r>
          </a:p>
          <a:p>
            <a:pPr eaLnBrk="1" hangingPunct="1">
              <a:lnSpc>
                <a:spcPct val="90000"/>
              </a:lnSpc>
              <a:buClr>
                <a:srgbClr val="FA1706"/>
              </a:buClr>
              <a:buFont typeface="Wingdings" pitchFamily="2" charset="2"/>
              <a:buNone/>
            </a:pPr>
            <a:r>
              <a:rPr lang="zh-TW" altLang="en-US" dirty="0">
                <a:solidFill>
                  <a:schemeClr val="folHlink"/>
                </a:solidFill>
                <a:latin typeface="Times New Roman" panose="02020603050405020304" pitchFamily="18" charset="0"/>
                <a:ea typeface="標楷體" pitchFamily="65" charset="-120"/>
                <a:cs typeface="Times New Roman" panose="02020603050405020304" pitchFamily="18" charset="0"/>
              </a:rPr>
              <a:t>  </a:t>
            </a:r>
            <a:r>
              <a:rPr lang="en-US" altLang="zh-TW" dirty="0">
                <a:solidFill>
                  <a:srgbClr val="00B050"/>
                </a:solidFill>
                <a:latin typeface="Times New Roman" panose="02020603050405020304" pitchFamily="18" charset="0"/>
                <a:ea typeface="標楷體" pitchFamily="65" charset="-120"/>
                <a:cs typeface="Times New Roman" panose="02020603050405020304" pitchFamily="18" charset="0"/>
              </a:rPr>
              <a:t>(</a:t>
            </a:r>
            <a:r>
              <a:rPr lang="zh-TW" altLang="en-US" dirty="0">
                <a:solidFill>
                  <a:srgbClr val="00B050"/>
                </a:solidFill>
                <a:latin typeface="Times New Roman" panose="02020603050405020304" pitchFamily="18" charset="0"/>
                <a:ea typeface="標楷體" pitchFamily="65" charset="-120"/>
                <a:cs typeface="Times New Roman" panose="02020603050405020304" pitchFamily="18" charset="0"/>
              </a:rPr>
              <a:t>加工廠 鋼鐵廠 金屬加工 紡織業</a:t>
            </a:r>
            <a:r>
              <a:rPr lang="en-US" altLang="zh-TW" dirty="0">
                <a:solidFill>
                  <a:srgbClr val="00B050"/>
                </a:solidFill>
                <a:latin typeface="Times New Roman" panose="02020603050405020304" pitchFamily="18" charset="0"/>
                <a:ea typeface="標楷體" pitchFamily="65" charset="-120"/>
                <a:cs typeface="Times New Roman" panose="02020603050405020304" pitchFamily="18" charset="0"/>
              </a:rPr>
              <a:t>)</a:t>
            </a:r>
          </a:p>
          <a:p>
            <a:pPr eaLnBrk="1" hangingPunct="1">
              <a:lnSpc>
                <a:spcPct val="90000"/>
              </a:lnSpc>
              <a:buClr>
                <a:srgbClr val="FA1706"/>
              </a:buClr>
            </a:pPr>
            <a:r>
              <a:rPr lang="zh-TW" altLang="en-US" dirty="0">
                <a:latin typeface="Times New Roman" panose="02020603050405020304" pitchFamily="18" charset="0"/>
                <a:ea typeface="標楷體" pitchFamily="65" charset="-120"/>
                <a:cs typeface="Times New Roman" panose="02020603050405020304" pitchFamily="18" charset="0"/>
              </a:rPr>
              <a:t>自動化程度之提高</a:t>
            </a:r>
          </a:p>
          <a:p>
            <a:pPr eaLnBrk="1" hangingPunct="1">
              <a:lnSpc>
                <a:spcPct val="90000"/>
              </a:lnSpc>
              <a:buClr>
                <a:srgbClr val="FA1706"/>
              </a:buClr>
            </a:pPr>
            <a:r>
              <a:rPr lang="zh-TW" altLang="en-US" dirty="0">
                <a:latin typeface="Times New Roman" panose="02020603050405020304" pitchFamily="18" charset="0"/>
                <a:ea typeface="標楷體" pitchFamily="65" charset="-120"/>
                <a:cs typeface="Times New Roman" panose="02020603050405020304" pitchFamily="18" charset="0"/>
              </a:rPr>
              <a:t>機械動力之提升</a:t>
            </a:r>
          </a:p>
          <a:p>
            <a:pPr eaLnBrk="1" hangingPunct="1">
              <a:lnSpc>
                <a:spcPct val="90000"/>
              </a:lnSpc>
              <a:buClr>
                <a:srgbClr val="FA1706"/>
              </a:buClr>
              <a:buFont typeface="Wingdings" pitchFamily="2" charset="2"/>
              <a:buNone/>
            </a:pPr>
            <a:r>
              <a:rPr lang="zh-TW" altLang="en-US" dirty="0">
                <a:solidFill>
                  <a:schemeClr val="folHlink"/>
                </a:solidFill>
                <a:latin typeface="Times New Roman" panose="02020603050405020304" pitchFamily="18" charset="0"/>
                <a:ea typeface="標楷體" pitchFamily="65" charset="-120"/>
                <a:cs typeface="Times New Roman" panose="02020603050405020304" pitchFamily="18" charset="0"/>
              </a:rPr>
              <a:t>  </a:t>
            </a:r>
            <a:r>
              <a:rPr lang="en-US" altLang="zh-TW" dirty="0">
                <a:solidFill>
                  <a:srgbClr val="00B050"/>
                </a:solidFill>
                <a:latin typeface="Times New Roman" panose="02020603050405020304" pitchFamily="18" charset="0"/>
                <a:ea typeface="標楷體" pitchFamily="65" charset="-120"/>
                <a:cs typeface="Times New Roman" panose="02020603050405020304" pitchFamily="18" charset="0"/>
              </a:rPr>
              <a:t>(</a:t>
            </a:r>
            <a:r>
              <a:rPr lang="zh-TW" altLang="en-US" dirty="0">
                <a:solidFill>
                  <a:srgbClr val="00B050"/>
                </a:solidFill>
                <a:latin typeface="Times New Roman" panose="02020603050405020304" pitchFamily="18" charset="0"/>
                <a:ea typeface="標楷體" pitchFamily="65" charset="-120"/>
                <a:cs typeface="Times New Roman" panose="02020603050405020304" pitchFamily="18" charset="0"/>
              </a:rPr>
              <a:t>起重機 升降機</a:t>
            </a:r>
            <a:r>
              <a:rPr lang="en-US" altLang="zh-TW" dirty="0">
                <a:solidFill>
                  <a:srgbClr val="00B050"/>
                </a:solidFill>
                <a:latin typeface="Times New Roman" panose="02020603050405020304" pitchFamily="18" charset="0"/>
                <a:ea typeface="標楷體" pitchFamily="65" charset="-120"/>
                <a:cs typeface="Times New Roman" panose="02020603050405020304" pitchFamily="18" charset="0"/>
              </a:rPr>
              <a:t>)</a:t>
            </a:r>
          </a:p>
          <a:p>
            <a:pPr eaLnBrk="1" hangingPunct="1">
              <a:lnSpc>
                <a:spcPct val="90000"/>
              </a:lnSpc>
              <a:buClr>
                <a:srgbClr val="FA1706"/>
              </a:buClr>
            </a:pPr>
            <a:r>
              <a:rPr lang="zh-TW" altLang="en-US" dirty="0">
                <a:latin typeface="Times New Roman" panose="02020603050405020304" pitchFamily="18" charset="0"/>
                <a:ea typeface="標楷體" pitchFamily="65" charset="-120"/>
                <a:cs typeface="Times New Roman" panose="02020603050405020304" pitchFamily="18" charset="0"/>
              </a:rPr>
              <a:t>機構動作複雜與精密化</a:t>
            </a:r>
          </a:p>
          <a:p>
            <a:pPr eaLnBrk="1" hangingPunct="1">
              <a:lnSpc>
                <a:spcPct val="90000"/>
              </a:lnSpc>
              <a:buClr>
                <a:srgbClr val="FA1706"/>
              </a:buClr>
              <a:buFont typeface="Wingdings" pitchFamily="2" charset="2"/>
              <a:buNone/>
            </a:pPr>
            <a:r>
              <a:rPr lang="zh-TW" altLang="en-US" dirty="0">
                <a:solidFill>
                  <a:schemeClr val="folHlink"/>
                </a:solidFill>
                <a:latin typeface="Times New Roman" panose="02020603050405020304" pitchFamily="18" charset="0"/>
                <a:ea typeface="標楷體" pitchFamily="65" charset="-120"/>
                <a:cs typeface="Times New Roman" panose="02020603050405020304" pitchFamily="18" charset="0"/>
              </a:rPr>
              <a:t>  </a:t>
            </a:r>
            <a:r>
              <a:rPr lang="en-US" altLang="zh-TW" dirty="0">
                <a:solidFill>
                  <a:srgbClr val="00B050"/>
                </a:solidFill>
                <a:latin typeface="Times New Roman" panose="02020603050405020304" pitchFamily="18" charset="0"/>
                <a:ea typeface="標楷體" pitchFamily="65" charset="-120"/>
                <a:cs typeface="Times New Roman" panose="02020603050405020304" pitchFamily="18" charset="0"/>
              </a:rPr>
              <a:t>(</a:t>
            </a:r>
            <a:r>
              <a:rPr lang="zh-TW" altLang="en-US" dirty="0">
                <a:solidFill>
                  <a:srgbClr val="00B050"/>
                </a:solidFill>
                <a:latin typeface="Times New Roman" panose="02020603050405020304" pitchFamily="18" charset="0"/>
                <a:ea typeface="標楷體" pitchFamily="65" charset="-120"/>
                <a:cs typeface="Times New Roman" panose="02020603050405020304" pitchFamily="18" charset="0"/>
              </a:rPr>
              <a:t>手錶零件加工</a:t>
            </a:r>
            <a:r>
              <a:rPr lang="en-US" altLang="zh-TW" dirty="0">
                <a:solidFill>
                  <a:srgbClr val="00B050"/>
                </a:solidFill>
                <a:latin typeface="Times New Roman" panose="02020603050405020304" pitchFamily="18" charset="0"/>
                <a:ea typeface="標楷體" pitchFamily="65" charset="-120"/>
                <a:cs typeface="Times New Roman" panose="02020603050405020304" pitchFamily="18" charset="0"/>
              </a:rPr>
              <a:t>)</a:t>
            </a:r>
          </a:p>
          <a:p>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5602" name="Picture 2" descr="C:\Program Files\Microsoft Office\MEDIA\CAGCAT10\j014948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6096" y="3140968"/>
            <a:ext cx="3024336" cy="3073288"/>
          </a:xfrm>
          <a:prstGeom prst="rect">
            <a:avLst/>
          </a:prstGeom>
          <a:noFill/>
          <a:extLst>
            <a:ext uri="{909E8E84-426E-40DD-AFC4-6F175D3DCCD1}">
              <a14:hiddenFill xmlns:a14="http://schemas.microsoft.com/office/drawing/2010/main">
                <a:solidFill>
                  <a:srgbClr val="FFFFFF"/>
                </a:solidFill>
              </a14:hiddenFill>
            </a:ext>
          </a:extLst>
        </p:spPr>
      </p:pic>
      <p:sp>
        <p:nvSpPr>
          <p:cNvPr id="7" name="投影片編號版面配置區 6"/>
          <p:cNvSpPr>
            <a:spLocks noGrp="1"/>
          </p:cNvSpPr>
          <p:nvPr>
            <p:ph type="sldNum" sz="quarter" idx="12"/>
          </p:nvPr>
        </p:nvSpPr>
        <p:spPr/>
        <p:txBody>
          <a:bodyPr/>
          <a:lstStyle/>
          <a:p>
            <a:fld id="{A36E6B7E-3405-4ABC-8F0A-11CAAA034E4E}" type="slidenum">
              <a:rPr lang="zh-TW" altLang="en-US" smtClean="0"/>
              <a:pPr/>
              <a:t>6</a:t>
            </a:fld>
            <a:endParaRPr lang="zh-TW" altLang="en-US" dirty="0"/>
          </a:p>
        </p:txBody>
      </p:sp>
    </p:spTree>
    <p:extLst>
      <p:ext uri="{BB962C8B-B14F-4D97-AF65-F5344CB8AC3E}">
        <p14:creationId xmlns:p14="http://schemas.microsoft.com/office/powerpoint/2010/main" val="322498104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457200" y="116632"/>
            <a:ext cx="8229600" cy="1143000"/>
          </a:xfrm>
        </p:spPr>
        <p:txBody>
          <a:bodyPr/>
          <a:lstStyle/>
          <a:p>
            <a:r>
              <a:rPr lang="zh-TW" altLang="en-US" dirty="0">
                <a:latin typeface="Times New Roman" panose="02020603050405020304" pitchFamily="18" charset="0"/>
                <a:ea typeface="標楷體" panose="03000509000000000000" pitchFamily="65" charset="-120"/>
                <a:cs typeface="Times New Roman" panose="02020603050405020304" pitchFamily="18" charset="0"/>
              </a:rPr>
              <a:t>機械防護的方法</a:t>
            </a:r>
          </a:p>
        </p:txBody>
      </p:sp>
      <p:sp>
        <p:nvSpPr>
          <p:cNvPr id="142339" name="Rectangle 3"/>
          <p:cNvSpPr>
            <a:spLocks noGrp="1" noChangeArrowheads="1"/>
          </p:cNvSpPr>
          <p:nvPr>
            <p:ph type="body" idx="1"/>
          </p:nvPr>
        </p:nvSpPr>
        <p:spPr>
          <a:xfrm>
            <a:off x="179388" y="1125538"/>
            <a:ext cx="8785225" cy="3322637"/>
          </a:xfrm>
        </p:spPr>
        <p:txBody>
          <a:bodyPr/>
          <a:lstStyle/>
          <a:p>
            <a:r>
              <a:rPr lang="zh-TW" altLang="en-US" sz="2800" dirty="0">
                <a:solidFill>
                  <a:srgbClr val="FF6600"/>
                </a:solidFill>
                <a:latin typeface="Times New Roman" panose="02020603050405020304" pitchFamily="18" charset="0"/>
                <a:ea typeface="標楷體" panose="03000509000000000000" pitchFamily="65" charset="-120"/>
                <a:cs typeface="Times New Roman" panose="02020603050405020304" pitchFamily="18" charset="0"/>
              </a:rPr>
              <a:t>防護物</a:t>
            </a:r>
            <a:r>
              <a:rPr lang="en-US" altLang="zh-TW" sz="2800" dirty="0">
                <a:solidFill>
                  <a:srgbClr val="FF66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solidFill>
                  <a:srgbClr val="FF6600"/>
                </a:solidFill>
                <a:latin typeface="Times New Roman" panose="02020603050405020304" pitchFamily="18" charset="0"/>
                <a:ea typeface="標楷體" panose="03000509000000000000" pitchFamily="65" charset="-120"/>
                <a:cs typeface="Times New Roman" panose="02020603050405020304" pitchFamily="18" charset="0"/>
              </a:rPr>
              <a:t>續</a:t>
            </a:r>
            <a:r>
              <a:rPr lang="en-US" altLang="zh-TW" sz="2800" dirty="0">
                <a:solidFill>
                  <a:srgbClr val="FF6600"/>
                </a:solidFill>
                <a:latin typeface="Times New Roman" panose="02020603050405020304" pitchFamily="18" charset="0"/>
                <a:ea typeface="標楷體" panose="03000509000000000000" pitchFamily="65" charset="-120"/>
                <a:cs typeface="Times New Roman" panose="02020603050405020304" pitchFamily="18" charset="0"/>
              </a:rPr>
              <a:t>)</a:t>
            </a:r>
          </a:p>
          <a:p>
            <a:pPr lvl="1"/>
            <a:r>
              <a:rPr lang="zh-TW" altLang="en-US" sz="2400" dirty="0">
                <a:solidFill>
                  <a:srgbClr val="FF00FF"/>
                </a:solidFill>
                <a:latin typeface="Times New Roman" panose="02020603050405020304" pitchFamily="18" charset="0"/>
                <a:ea typeface="標楷體" panose="03000509000000000000" pitchFamily="65" charset="-120"/>
                <a:cs typeface="Times New Roman" panose="02020603050405020304" pitchFamily="18" charset="0"/>
              </a:rPr>
              <a:t>自行調整式防護物</a:t>
            </a:r>
          </a:p>
          <a:p>
            <a:pPr lvl="2"/>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防護物的開口依加工物料的移動而可大可小。</a:t>
            </a:r>
          </a:p>
          <a:p>
            <a:pPr lvl="3"/>
            <a:r>
              <a:rPr lang="zh-TW" altLang="en-US" dirty="0">
                <a:latin typeface="Times New Roman" panose="02020603050405020304" pitchFamily="18" charset="0"/>
                <a:ea typeface="標楷體" panose="03000509000000000000" pitchFamily="65" charset="-120"/>
                <a:cs typeface="Times New Roman" panose="02020603050405020304" pitchFamily="18" charset="0"/>
              </a:rPr>
              <a:t>物料進入危險區時</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防護物被推開，以容許加工物料的進出開口恰足以容許加工物料的進出。</a:t>
            </a:r>
          </a:p>
          <a:p>
            <a:pPr lvl="3"/>
            <a:r>
              <a:rPr lang="zh-TW" altLang="en-US" dirty="0">
                <a:latin typeface="Times New Roman" panose="02020603050405020304" pitchFamily="18" charset="0"/>
                <a:ea typeface="標楷體" panose="03000509000000000000" pitchFamily="65" charset="-120"/>
                <a:cs typeface="Times New Roman" panose="02020603050405020304" pitchFamily="18" charset="0"/>
              </a:rPr>
              <a:t>物料離開危險區時，防護物回復作業前的位置。</a:t>
            </a:r>
          </a:p>
          <a:p>
            <a:pPr lvl="2"/>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常見於木材加工用圓盤鋸與鉋床。</a:t>
            </a:r>
          </a:p>
        </p:txBody>
      </p:sp>
      <p:graphicFrame>
        <p:nvGraphicFramePr>
          <p:cNvPr id="142340" name="Object 4"/>
          <p:cNvGraphicFramePr>
            <a:graphicFrameLocks noChangeAspect="1"/>
          </p:cNvGraphicFramePr>
          <p:nvPr/>
        </p:nvGraphicFramePr>
        <p:xfrm>
          <a:off x="4572000" y="4437063"/>
          <a:ext cx="1662113" cy="1557337"/>
        </p:xfrm>
        <a:graphic>
          <a:graphicData uri="http://schemas.openxmlformats.org/presentationml/2006/ole">
            <mc:AlternateContent xmlns:mc="http://schemas.openxmlformats.org/markup-compatibility/2006">
              <mc:Choice xmlns:v="urn:schemas-microsoft-com:vml" Requires="v">
                <p:oleObj spid="_x0000_s10318" name="PhotoImpact" r:id="rId4" imgW="4495238" imgH="3885714" progId="PI3.Image">
                  <p:embed/>
                </p:oleObj>
              </mc:Choice>
              <mc:Fallback>
                <p:oleObj name="PhotoImpact" r:id="rId4" imgW="4495238" imgH="3885714" progId="PI3.Im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4437063"/>
                        <a:ext cx="1662113" cy="1557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2341" name="Object 5"/>
          <p:cNvGraphicFramePr>
            <a:graphicFrameLocks noChangeAspect="1"/>
          </p:cNvGraphicFramePr>
          <p:nvPr/>
        </p:nvGraphicFramePr>
        <p:xfrm>
          <a:off x="517525" y="4437063"/>
          <a:ext cx="1544638" cy="1238250"/>
        </p:xfrm>
        <a:graphic>
          <a:graphicData uri="http://schemas.openxmlformats.org/presentationml/2006/ole">
            <mc:AlternateContent xmlns:mc="http://schemas.openxmlformats.org/markup-compatibility/2006">
              <mc:Choice xmlns:v="urn:schemas-microsoft-com:vml" Requires="v">
                <p:oleObj spid="_x0000_s10319" name="PhotoImpact" r:id="rId6" imgW="4180952" imgH="3095238" progId="PI3.Image">
                  <p:embed/>
                </p:oleObj>
              </mc:Choice>
              <mc:Fallback>
                <p:oleObj name="PhotoImpact" r:id="rId6" imgW="4180952" imgH="3095238" progId="PI3.Imag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7525" y="4437063"/>
                        <a:ext cx="1544638"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2342" name="Object 6"/>
          <p:cNvGraphicFramePr>
            <a:graphicFrameLocks noChangeAspect="1"/>
          </p:cNvGraphicFramePr>
          <p:nvPr/>
        </p:nvGraphicFramePr>
        <p:xfrm>
          <a:off x="2378075" y="4437063"/>
          <a:ext cx="1711325" cy="1298575"/>
        </p:xfrm>
        <a:graphic>
          <a:graphicData uri="http://schemas.openxmlformats.org/presentationml/2006/ole">
            <mc:AlternateContent xmlns:mc="http://schemas.openxmlformats.org/markup-compatibility/2006">
              <mc:Choice xmlns:v="urn:schemas-microsoft-com:vml" Requires="v">
                <p:oleObj spid="_x0000_s10320" name="PhotoImpact" r:id="rId8" imgW="3085714" imgH="2161905" progId="PI3.Image">
                  <p:embed/>
                </p:oleObj>
              </mc:Choice>
              <mc:Fallback>
                <p:oleObj name="PhotoImpact" r:id="rId8" imgW="3085714" imgH="2161905" progId="PI3.Image">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78075" y="4437063"/>
                        <a:ext cx="1711325" cy="129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2343" name="Object 7">
            <a:hlinkClick r:id="rId10" action="ppaction://hlinksldjump"/>
          </p:cNvPr>
          <p:cNvGraphicFramePr>
            <a:graphicFrameLocks noChangeAspect="1"/>
          </p:cNvGraphicFramePr>
          <p:nvPr/>
        </p:nvGraphicFramePr>
        <p:xfrm>
          <a:off x="6499225" y="4437063"/>
          <a:ext cx="2044700" cy="1476375"/>
        </p:xfrm>
        <a:graphic>
          <a:graphicData uri="http://schemas.openxmlformats.org/presentationml/2006/ole">
            <mc:AlternateContent xmlns:mc="http://schemas.openxmlformats.org/markup-compatibility/2006">
              <mc:Choice xmlns:v="urn:schemas-microsoft-com:vml" Requires="v">
                <p:oleObj spid="_x0000_s10321" name="PhotoImpact" r:id="rId11" imgW="5533333" imgH="3685714" progId="PI3.Image">
                  <p:embed/>
                </p:oleObj>
              </mc:Choice>
              <mc:Fallback>
                <p:oleObj name="PhotoImpact" r:id="rId11" imgW="5533333" imgH="3685714" progId="PI3.Image">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99225" y="4437063"/>
                        <a:ext cx="2044700" cy="147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投影片編號版面配置區 4"/>
          <p:cNvSpPr>
            <a:spLocks noGrp="1"/>
          </p:cNvSpPr>
          <p:nvPr>
            <p:ph type="sldNum" sz="quarter" idx="12"/>
          </p:nvPr>
        </p:nvSpPr>
        <p:spPr/>
        <p:txBody>
          <a:bodyPr/>
          <a:lstStyle/>
          <a:p>
            <a:fld id="{A36E6B7E-3405-4ABC-8F0A-11CAAA034E4E}" type="slidenum">
              <a:rPr lang="zh-TW" altLang="en-US" smtClean="0"/>
              <a:pPr/>
              <a:t>60</a:t>
            </a:fld>
            <a:endParaRPr lang="zh-TW" altLang="en-US" dirty="0"/>
          </a:p>
        </p:txBody>
      </p:sp>
    </p:spTree>
    <p:extLst>
      <p:ext uri="{BB962C8B-B14F-4D97-AF65-F5344CB8AC3E}">
        <p14:creationId xmlns:p14="http://schemas.microsoft.com/office/powerpoint/2010/main" val="49309574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468313" y="359569"/>
            <a:ext cx="8229600" cy="765175"/>
          </a:xfrm>
        </p:spPr>
        <p:txBody>
          <a:bodyPr/>
          <a:lstStyle/>
          <a:p>
            <a:r>
              <a:rPr lang="zh-TW" altLang="en-US" dirty="0">
                <a:latin typeface="Times New Roman" panose="02020603050405020304" pitchFamily="18" charset="0"/>
                <a:ea typeface="標楷體" panose="03000509000000000000" pitchFamily="65" charset="-120"/>
                <a:cs typeface="Times New Roman" panose="02020603050405020304" pitchFamily="18" charset="0"/>
              </a:rPr>
              <a:t>機械防護的方法</a:t>
            </a:r>
          </a:p>
        </p:txBody>
      </p:sp>
      <p:sp>
        <p:nvSpPr>
          <p:cNvPr id="144387" name="Rectangle 3"/>
          <p:cNvSpPr>
            <a:spLocks noGrp="1" noChangeArrowheads="1"/>
          </p:cNvSpPr>
          <p:nvPr>
            <p:ph type="body" sz="half" idx="1"/>
          </p:nvPr>
        </p:nvSpPr>
        <p:spPr>
          <a:xfrm>
            <a:off x="0" y="1342157"/>
            <a:ext cx="9144000" cy="5183187"/>
          </a:xfrm>
        </p:spPr>
        <p:txBody>
          <a:bodyPr/>
          <a:lstStyle/>
          <a:p>
            <a:pPr marL="187325" indent="-187325">
              <a:lnSpc>
                <a:spcPct val="90000"/>
              </a:lnSpc>
              <a:tabLst>
                <a:tab pos="1433513" algn="l"/>
              </a:tabLst>
            </a:pPr>
            <a:r>
              <a:rPr lang="zh-TW" altLang="en-US" sz="2800" dirty="0">
                <a:solidFill>
                  <a:srgbClr val="FF6600"/>
                </a:solidFill>
                <a:latin typeface="Times New Roman" panose="02020603050405020304" pitchFamily="18" charset="0"/>
                <a:ea typeface="標楷體" panose="03000509000000000000" pitchFamily="65" charset="-120"/>
                <a:cs typeface="Times New Roman" panose="02020603050405020304" pitchFamily="18" charset="0"/>
              </a:rPr>
              <a:t>安全裝置</a:t>
            </a:r>
          </a:p>
          <a:p>
            <a:pPr marL="576263" lvl="1" indent="-198438">
              <a:lnSpc>
                <a:spcPct val="90000"/>
              </a:lnSpc>
              <a:tabLst>
                <a:tab pos="1433513" algn="l"/>
              </a:tabLst>
            </a:pPr>
            <a:r>
              <a:rPr lang="zh-TW" altLang="en-US" sz="2600" dirty="0">
                <a:solidFill>
                  <a:srgbClr val="FF00FF"/>
                </a:solidFill>
                <a:latin typeface="Times New Roman" panose="02020603050405020304" pitchFamily="18" charset="0"/>
                <a:ea typeface="標楷體" panose="03000509000000000000" pitchFamily="65" charset="-120"/>
                <a:cs typeface="Times New Roman" panose="02020603050405020304" pitchFamily="18" charset="0"/>
              </a:rPr>
              <a:t>光電感應式</a:t>
            </a:r>
          </a:p>
          <a:p>
            <a:pPr marL="1168400" lvl="2" indent="-401638">
              <a:lnSpc>
                <a:spcPct val="90000"/>
              </a:lnSpc>
              <a:tabLst>
                <a:tab pos="1433513" algn="l"/>
              </a:tabLst>
            </a:pP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使用光源和控制器若光線被遮斷，機器馬上停止。</a:t>
            </a:r>
          </a:p>
          <a:p>
            <a:pPr marL="1168400" lvl="2" indent="-401638">
              <a:lnSpc>
                <a:spcPct val="90000"/>
              </a:lnSpc>
              <a:tabLst>
                <a:tab pos="1433513" algn="l"/>
              </a:tabLst>
            </a:pPr>
            <a:r>
              <a:rPr kumimoji="0" lang="zh-TW" altLang="en-US" sz="2600" dirty="0">
                <a:latin typeface="Times New Roman" panose="02020603050405020304" pitchFamily="18" charset="0"/>
                <a:ea typeface="標楷體" panose="03000509000000000000" pitchFamily="65" charset="-120"/>
                <a:cs typeface="Times New Roman" panose="02020603050405020304" pitchFamily="18" charset="0"/>
              </a:rPr>
              <a:t>僅使用於在人體到達危險區之前</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，能被停止的機器。</a:t>
            </a:r>
          </a:p>
        </p:txBody>
      </p:sp>
      <p:graphicFrame>
        <p:nvGraphicFramePr>
          <p:cNvPr id="144388" name="Object 4"/>
          <p:cNvGraphicFramePr>
            <a:graphicFrameLocks noGrp="1" noChangeAspect="1"/>
          </p:cNvGraphicFramePr>
          <p:nvPr>
            <p:ph sz="half" idx="2"/>
          </p:nvPr>
        </p:nvGraphicFramePr>
        <p:xfrm>
          <a:off x="3563938" y="3641055"/>
          <a:ext cx="2289175" cy="2308225"/>
        </p:xfrm>
        <a:graphic>
          <a:graphicData uri="http://schemas.openxmlformats.org/presentationml/2006/ole">
            <mc:AlternateContent xmlns:mc="http://schemas.openxmlformats.org/markup-compatibility/2006">
              <mc:Choice xmlns:v="urn:schemas-microsoft-com:vml" Requires="v">
                <p:oleObj spid="_x0000_s11285" name="PhotoImpact" r:id="rId4" imgW="4961905" imgH="4619048" progId="PI3.Image">
                  <p:embed/>
                </p:oleObj>
              </mc:Choice>
              <mc:Fallback>
                <p:oleObj name="PhotoImpact" r:id="rId4" imgW="4961905" imgH="4619048" progId="PI3.Image">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3938" y="3641055"/>
                        <a:ext cx="2289175"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投影片編號版面配置區 4"/>
          <p:cNvSpPr>
            <a:spLocks noGrp="1"/>
          </p:cNvSpPr>
          <p:nvPr>
            <p:ph type="sldNum" sz="quarter" idx="12"/>
          </p:nvPr>
        </p:nvSpPr>
        <p:spPr/>
        <p:txBody>
          <a:bodyPr/>
          <a:lstStyle/>
          <a:p>
            <a:fld id="{6F600691-EC59-445B-8D67-27142E4A0B61}" type="slidenum">
              <a:rPr lang="en-US" altLang="zh-TW" smtClean="0"/>
              <a:pPr/>
              <a:t>61</a:t>
            </a:fld>
            <a:endParaRPr lang="en-US" altLang="zh-TW"/>
          </a:p>
        </p:txBody>
      </p:sp>
    </p:spTree>
    <p:extLst>
      <p:ext uri="{BB962C8B-B14F-4D97-AF65-F5344CB8AC3E}">
        <p14:creationId xmlns:p14="http://schemas.microsoft.com/office/powerpoint/2010/main" val="96699179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468313" y="359569"/>
            <a:ext cx="8229600" cy="765175"/>
          </a:xfrm>
        </p:spPr>
        <p:txBody>
          <a:bodyPr/>
          <a:lstStyle/>
          <a:p>
            <a:r>
              <a:rPr lang="zh-TW" altLang="en-US" dirty="0">
                <a:latin typeface="Times New Roman" panose="02020603050405020304" pitchFamily="18" charset="0"/>
                <a:ea typeface="標楷體" panose="03000509000000000000" pitchFamily="65" charset="-120"/>
                <a:cs typeface="Times New Roman" panose="02020603050405020304" pitchFamily="18" charset="0"/>
              </a:rPr>
              <a:t>機械防護的方法</a:t>
            </a:r>
          </a:p>
        </p:txBody>
      </p:sp>
      <p:sp>
        <p:nvSpPr>
          <p:cNvPr id="150531" name="Rectangle 3"/>
          <p:cNvSpPr>
            <a:spLocks noGrp="1" noChangeArrowheads="1"/>
          </p:cNvSpPr>
          <p:nvPr>
            <p:ph type="body" sz="half" idx="1"/>
          </p:nvPr>
        </p:nvSpPr>
        <p:spPr>
          <a:xfrm>
            <a:off x="384175" y="1341710"/>
            <a:ext cx="8242300" cy="5327650"/>
          </a:xfrm>
        </p:spPr>
        <p:txBody>
          <a:bodyPr/>
          <a:lstStyle/>
          <a:p>
            <a:r>
              <a:rPr lang="zh-TW" altLang="en-US" sz="2800" dirty="0">
                <a:solidFill>
                  <a:srgbClr val="FF6600"/>
                </a:solidFill>
                <a:latin typeface="Times New Roman" panose="02020603050405020304" pitchFamily="18" charset="0"/>
                <a:ea typeface="標楷體" panose="03000509000000000000" pitchFamily="65" charset="-120"/>
                <a:cs typeface="Times New Roman" panose="02020603050405020304" pitchFamily="18" charset="0"/>
              </a:rPr>
              <a:t>安全裝置</a:t>
            </a:r>
            <a:r>
              <a:rPr lang="en-US" altLang="zh-TW" sz="2800" dirty="0">
                <a:solidFill>
                  <a:srgbClr val="FF66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solidFill>
                  <a:srgbClr val="FF6600"/>
                </a:solidFill>
                <a:latin typeface="Times New Roman" panose="02020603050405020304" pitchFamily="18" charset="0"/>
                <a:ea typeface="標楷體" panose="03000509000000000000" pitchFamily="65" charset="-120"/>
                <a:cs typeface="Times New Roman" panose="02020603050405020304" pitchFamily="18" charset="0"/>
              </a:rPr>
              <a:t>續</a:t>
            </a:r>
            <a:r>
              <a:rPr lang="en-US" altLang="zh-TW" sz="2800" dirty="0">
                <a:solidFill>
                  <a:srgbClr val="FF6600"/>
                </a:solidFill>
                <a:latin typeface="Times New Roman" panose="02020603050405020304" pitchFamily="18" charset="0"/>
                <a:ea typeface="標楷體" panose="03000509000000000000" pitchFamily="65" charset="-120"/>
                <a:cs typeface="Times New Roman" panose="02020603050405020304" pitchFamily="18" charset="0"/>
              </a:rPr>
              <a:t>)</a:t>
            </a:r>
          </a:p>
          <a:p>
            <a:pPr lvl="1"/>
            <a:r>
              <a:rPr lang="zh-TW" altLang="en-US" sz="2400" dirty="0">
                <a:solidFill>
                  <a:srgbClr val="FF00FF"/>
                </a:solidFill>
                <a:latin typeface="Times New Roman" panose="02020603050405020304" pitchFamily="18" charset="0"/>
                <a:ea typeface="標楷體" panose="03000509000000000000" pitchFamily="65" charset="-120"/>
                <a:cs typeface="Times New Roman" panose="02020603050405020304" pitchFamily="18" charset="0"/>
              </a:rPr>
              <a:t>雙手操作裝置</a:t>
            </a:r>
            <a:r>
              <a:rPr lang="en-US" altLang="zh-TW" sz="2400" dirty="0">
                <a:solidFill>
                  <a:srgbClr val="FF00FF"/>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solidFill>
                  <a:srgbClr val="FF00FF"/>
                </a:solidFill>
                <a:latin typeface="Times New Roman" panose="02020603050405020304" pitchFamily="18" charset="0"/>
                <a:ea typeface="標楷體" panose="03000509000000000000" pitchFamily="65" charset="-120"/>
                <a:cs typeface="Times New Roman" panose="02020603050405020304" pitchFamily="18" charset="0"/>
              </a:rPr>
              <a:t>安全一行程安全裝置</a:t>
            </a:r>
            <a:r>
              <a:rPr lang="en-US" altLang="zh-TW" sz="2400" dirty="0">
                <a:solidFill>
                  <a:srgbClr val="FF00FF"/>
                </a:solidFill>
                <a:latin typeface="Times New Roman" panose="02020603050405020304" pitchFamily="18" charset="0"/>
                <a:ea typeface="標楷體" panose="03000509000000000000" pitchFamily="65" charset="-120"/>
                <a:cs typeface="Times New Roman" panose="02020603050405020304" pitchFamily="18" charset="0"/>
              </a:rPr>
              <a:t>)</a:t>
            </a:r>
          </a:p>
          <a:p>
            <a:pPr lvl="2"/>
            <a:r>
              <a:rPr lang="zh-TW" altLang="en-US" sz="2400" dirty="0">
                <a:solidFill>
                  <a:srgbClr val="3333FF"/>
                </a:solidFill>
                <a:latin typeface="Times New Roman" panose="02020603050405020304" pitchFamily="18" charset="0"/>
                <a:ea typeface="標楷體" panose="03000509000000000000" pitchFamily="65" charset="-120"/>
                <a:cs typeface="Times New Roman" panose="02020603050405020304" pitchFamily="18" charset="0"/>
              </a:rPr>
              <a:t>防護方法</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dirty="0">
              <a:solidFill>
                <a:srgbClr val="3333FF"/>
              </a:solidFill>
              <a:latin typeface="Times New Roman" panose="02020603050405020304" pitchFamily="18" charset="0"/>
              <a:ea typeface="標楷體" panose="03000509000000000000" pitchFamily="65" charset="-120"/>
              <a:cs typeface="Times New Roman" panose="02020603050405020304" pitchFamily="18" charset="0"/>
            </a:endParaRPr>
          </a:p>
          <a:p>
            <a:pPr lvl="3"/>
            <a:r>
              <a:rPr lang="zh-TW" altLang="en-US" dirty="0">
                <a:latin typeface="Times New Roman" panose="02020603050405020304" pitchFamily="18" charset="0"/>
                <a:ea typeface="標楷體" panose="03000509000000000000" pitchFamily="65" charset="-120"/>
                <a:cs typeface="Times New Roman" panose="02020603050405020304" pitchFamily="18" charset="0"/>
              </a:rPr>
              <a:t>操作員需雙手同時使用按鈕，直到半轉式離合器衝床的模具閉合為止。</a:t>
            </a:r>
          </a:p>
          <a:p>
            <a:pPr lvl="3"/>
            <a:r>
              <a:rPr lang="zh-TW" altLang="en-US" dirty="0">
                <a:latin typeface="Times New Roman" panose="02020603050405020304" pitchFamily="18" charset="0"/>
                <a:ea typeface="標楷體" panose="03000509000000000000" pitchFamily="65" charset="-120"/>
                <a:cs typeface="Times New Roman" panose="02020603050405020304" pitchFamily="18" charset="0"/>
              </a:rPr>
              <a:t>如果雙手離開按鈕，則滑塊即停止下降。</a:t>
            </a:r>
          </a:p>
          <a:p>
            <a:pPr lvl="3">
              <a:buFont typeface="Wingdings" pitchFamily="2" charset="2"/>
              <a:buNone/>
            </a:pP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150532" name="Object 4"/>
          <p:cNvGraphicFramePr>
            <a:graphicFrameLocks noGrp="1" noChangeAspect="1"/>
          </p:cNvGraphicFramePr>
          <p:nvPr>
            <p:ph sz="half" idx="2"/>
          </p:nvPr>
        </p:nvGraphicFramePr>
        <p:xfrm>
          <a:off x="4211638" y="4022874"/>
          <a:ext cx="1573212" cy="2430462"/>
        </p:xfrm>
        <a:graphic>
          <a:graphicData uri="http://schemas.openxmlformats.org/presentationml/2006/ole">
            <mc:AlternateContent xmlns:mc="http://schemas.openxmlformats.org/markup-compatibility/2006">
              <mc:Choice xmlns:v="urn:schemas-microsoft-com:vml" Requires="v">
                <p:oleObj spid="_x0000_s12309" name="PhotoImpact" r:id="rId4" imgW="5085714" imgH="7152381" progId="PI3.Image">
                  <p:embed/>
                </p:oleObj>
              </mc:Choice>
              <mc:Fallback>
                <p:oleObj name="PhotoImpact" r:id="rId4" imgW="5085714" imgH="7152381" progId="PI3.Image">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1638" y="4022874"/>
                        <a:ext cx="1573212" cy="2430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投影片編號版面配置區 4"/>
          <p:cNvSpPr>
            <a:spLocks noGrp="1"/>
          </p:cNvSpPr>
          <p:nvPr>
            <p:ph type="sldNum" sz="quarter" idx="12"/>
          </p:nvPr>
        </p:nvSpPr>
        <p:spPr/>
        <p:txBody>
          <a:bodyPr/>
          <a:lstStyle/>
          <a:p>
            <a:fld id="{6F600691-EC59-445B-8D67-27142E4A0B61}" type="slidenum">
              <a:rPr lang="en-US" altLang="zh-TW" smtClean="0"/>
              <a:pPr/>
              <a:t>62</a:t>
            </a:fld>
            <a:endParaRPr lang="en-US" altLang="zh-TW"/>
          </a:p>
        </p:txBody>
      </p:sp>
    </p:spTree>
    <p:extLst>
      <p:ext uri="{BB962C8B-B14F-4D97-AF65-F5344CB8AC3E}">
        <p14:creationId xmlns:p14="http://schemas.microsoft.com/office/powerpoint/2010/main" val="122368537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468313" y="359569"/>
            <a:ext cx="8229600" cy="765175"/>
          </a:xfrm>
        </p:spPr>
        <p:txBody>
          <a:bodyPr/>
          <a:lstStyle/>
          <a:p>
            <a:r>
              <a:rPr lang="zh-TW" altLang="en-US" dirty="0">
                <a:latin typeface="Times New Roman" panose="02020603050405020304" pitchFamily="18" charset="0"/>
                <a:ea typeface="標楷體" panose="03000509000000000000" pitchFamily="65" charset="-120"/>
                <a:cs typeface="Times New Roman" panose="02020603050405020304" pitchFamily="18" charset="0"/>
              </a:rPr>
              <a:t>機械防護的方法</a:t>
            </a:r>
          </a:p>
        </p:txBody>
      </p:sp>
      <p:sp>
        <p:nvSpPr>
          <p:cNvPr id="152579" name="Rectangle 3"/>
          <p:cNvSpPr>
            <a:spLocks noGrp="1" noChangeArrowheads="1"/>
          </p:cNvSpPr>
          <p:nvPr>
            <p:ph type="body" sz="half" idx="1"/>
          </p:nvPr>
        </p:nvSpPr>
        <p:spPr>
          <a:xfrm>
            <a:off x="450850" y="1342603"/>
            <a:ext cx="8242300" cy="5038725"/>
          </a:xfrm>
        </p:spPr>
        <p:txBody>
          <a:bodyPr/>
          <a:lstStyle/>
          <a:p>
            <a:r>
              <a:rPr lang="zh-TW" altLang="en-US" sz="2800" dirty="0">
                <a:solidFill>
                  <a:srgbClr val="FF6600"/>
                </a:solidFill>
                <a:latin typeface="Times New Roman" panose="02020603050405020304" pitchFamily="18" charset="0"/>
                <a:ea typeface="標楷體" panose="03000509000000000000" pitchFamily="65" charset="-120"/>
                <a:cs typeface="Times New Roman" panose="02020603050405020304" pitchFamily="18" charset="0"/>
              </a:rPr>
              <a:t>安全裝置</a:t>
            </a:r>
            <a:r>
              <a:rPr lang="en-US" altLang="zh-TW" sz="2800" dirty="0">
                <a:solidFill>
                  <a:srgbClr val="FF66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solidFill>
                  <a:srgbClr val="FF6600"/>
                </a:solidFill>
                <a:latin typeface="Times New Roman" panose="02020603050405020304" pitchFamily="18" charset="0"/>
                <a:ea typeface="標楷體" panose="03000509000000000000" pitchFamily="65" charset="-120"/>
                <a:cs typeface="Times New Roman" panose="02020603050405020304" pitchFamily="18" charset="0"/>
              </a:rPr>
              <a:t>續</a:t>
            </a:r>
            <a:r>
              <a:rPr lang="en-US" altLang="zh-TW" sz="2800" dirty="0">
                <a:solidFill>
                  <a:srgbClr val="FF6600"/>
                </a:solidFill>
                <a:latin typeface="Times New Roman" panose="02020603050405020304" pitchFamily="18" charset="0"/>
                <a:ea typeface="標楷體" panose="03000509000000000000" pitchFamily="65" charset="-120"/>
                <a:cs typeface="Times New Roman" panose="02020603050405020304" pitchFamily="18" charset="0"/>
              </a:rPr>
              <a:t>)</a:t>
            </a:r>
          </a:p>
          <a:p>
            <a:pPr lvl="1"/>
            <a:r>
              <a:rPr lang="zh-TW" altLang="en-US" sz="24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雙手操作式安全裝置</a:t>
            </a:r>
            <a:r>
              <a:rPr lang="en-US" altLang="zh-TW" sz="2400" dirty="0" smtClean="0">
                <a:solidFill>
                  <a:srgbClr val="FF00FF"/>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2400" dirty="0">
                <a:solidFill>
                  <a:srgbClr val="FF00FF"/>
                </a:solidFill>
                <a:latin typeface="Times New Roman" panose="02020603050405020304" pitchFamily="18" charset="0"/>
                <a:ea typeface="標楷體" panose="03000509000000000000" pitchFamily="65" charset="-120"/>
                <a:cs typeface="Times New Roman" panose="02020603050405020304" pitchFamily="18" charset="0"/>
              </a:rPr>
              <a:t>two-hand trip)</a:t>
            </a:r>
          </a:p>
          <a:p>
            <a:pPr lvl="2"/>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此裝置</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為作業員</a:t>
            </a:r>
            <a:r>
              <a:rPr lang="zh-TW" altLang="en-US" sz="24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雙手同時</a:t>
            </a:r>
            <a:r>
              <a:rPr lang="en-US" altLang="zh-TW" sz="24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具有雙手不同時操作按鈕時無法動作之構造</a:t>
            </a:r>
            <a:r>
              <a:rPr lang="en-US" altLang="zh-TW" sz="24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使用來啟動</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機械</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衝床的全部衝擊的一種離合器方法。</a:t>
            </a:r>
          </a:p>
        </p:txBody>
      </p:sp>
      <p:graphicFrame>
        <p:nvGraphicFramePr>
          <p:cNvPr id="152581" name="Object 5"/>
          <p:cNvGraphicFramePr>
            <a:graphicFrameLocks noGrp="1" noChangeAspect="1"/>
          </p:cNvGraphicFramePr>
          <p:nvPr>
            <p:ph sz="quarter" idx="3"/>
          </p:nvPr>
        </p:nvGraphicFramePr>
        <p:xfrm>
          <a:off x="3276600" y="3573363"/>
          <a:ext cx="2341563" cy="2447925"/>
        </p:xfrm>
        <a:graphic>
          <a:graphicData uri="http://schemas.openxmlformats.org/presentationml/2006/ole">
            <mc:AlternateContent xmlns:mc="http://schemas.openxmlformats.org/markup-compatibility/2006">
              <mc:Choice xmlns:v="urn:schemas-microsoft-com:vml" Requires="v">
                <p:oleObj spid="_x0000_s13333" name="PhotoImpact" r:id="rId4" imgW="5285714" imgH="5028571" progId="PI3.Image">
                  <p:embed/>
                </p:oleObj>
              </mc:Choice>
              <mc:Fallback>
                <p:oleObj name="PhotoImpact" r:id="rId4" imgW="5285714" imgH="5028571" progId="PI3.Image">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3573363"/>
                        <a:ext cx="2341563"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投影片編號版面配置區 4"/>
          <p:cNvSpPr>
            <a:spLocks noGrp="1"/>
          </p:cNvSpPr>
          <p:nvPr>
            <p:ph type="sldNum" sz="quarter" idx="12"/>
          </p:nvPr>
        </p:nvSpPr>
        <p:spPr/>
        <p:txBody>
          <a:bodyPr/>
          <a:lstStyle/>
          <a:p>
            <a:fld id="{12C190D5-C6C9-4F42-9F1D-ABF3D3B4CD3D}" type="slidenum">
              <a:rPr lang="en-US" altLang="zh-TW" smtClean="0"/>
              <a:pPr/>
              <a:t>63</a:t>
            </a:fld>
            <a:endParaRPr lang="en-US" altLang="zh-TW"/>
          </a:p>
        </p:txBody>
      </p:sp>
    </p:spTree>
    <p:extLst>
      <p:ext uri="{BB962C8B-B14F-4D97-AF65-F5344CB8AC3E}">
        <p14:creationId xmlns:p14="http://schemas.microsoft.com/office/powerpoint/2010/main" val="15092408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457200" y="197768"/>
            <a:ext cx="8229600" cy="1143000"/>
          </a:xfrm>
        </p:spPr>
        <p:txBody>
          <a:bodyPr/>
          <a:lstStyle/>
          <a:p>
            <a:r>
              <a:rPr lang="zh-TW" altLang="en-US" dirty="0">
                <a:latin typeface="Times New Roman" panose="02020603050405020304" pitchFamily="18" charset="0"/>
                <a:ea typeface="標楷體" panose="03000509000000000000" pitchFamily="65" charset="-120"/>
                <a:cs typeface="Times New Roman" panose="02020603050405020304" pitchFamily="18" charset="0"/>
              </a:rPr>
              <a:t>機械防護的方法</a:t>
            </a:r>
          </a:p>
        </p:txBody>
      </p:sp>
      <p:sp>
        <p:nvSpPr>
          <p:cNvPr id="160771" name="Rectangle 3"/>
          <p:cNvSpPr>
            <a:spLocks noGrp="1" noChangeArrowheads="1"/>
          </p:cNvSpPr>
          <p:nvPr>
            <p:ph type="body" idx="1"/>
          </p:nvPr>
        </p:nvSpPr>
        <p:spPr>
          <a:xfrm>
            <a:off x="395288" y="1052736"/>
            <a:ext cx="8177212" cy="4894263"/>
          </a:xfrm>
        </p:spPr>
        <p:txBody>
          <a:bodyPr/>
          <a:lstStyle/>
          <a:p>
            <a:r>
              <a:rPr lang="zh-TW" altLang="en-US" sz="2800" dirty="0">
                <a:solidFill>
                  <a:srgbClr val="FF6600"/>
                </a:solidFill>
                <a:latin typeface="Times New Roman" panose="02020603050405020304" pitchFamily="18" charset="0"/>
                <a:ea typeface="標楷體" panose="03000509000000000000" pitchFamily="65" charset="-120"/>
                <a:cs typeface="Times New Roman" panose="02020603050405020304" pitchFamily="18" charset="0"/>
              </a:rPr>
              <a:t>安全裝置</a:t>
            </a:r>
            <a:r>
              <a:rPr lang="en-US" altLang="zh-TW" sz="2800" dirty="0">
                <a:solidFill>
                  <a:srgbClr val="FF66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solidFill>
                  <a:srgbClr val="FF6600"/>
                </a:solidFill>
                <a:latin typeface="Times New Roman" panose="02020603050405020304" pitchFamily="18" charset="0"/>
                <a:ea typeface="標楷體" panose="03000509000000000000" pitchFamily="65" charset="-120"/>
                <a:cs typeface="Times New Roman" panose="02020603050405020304" pitchFamily="18" charset="0"/>
              </a:rPr>
              <a:t>續</a:t>
            </a:r>
            <a:r>
              <a:rPr lang="en-US" altLang="zh-TW" sz="2800" dirty="0">
                <a:solidFill>
                  <a:srgbClr val="FF6600"/>
                </a:solidFill>
                <a:latin typeface="Times New Roman" panose="02020603050405020304" pitchFamily="18" charset="0"/>
                <a:ea typeface="標楷體" panose="03000509000000000000" pitchFamily="65" charset="-120"/>
                <a:cs typeface="Times New Roman" panose="02020603050405020304" pitchFamily="18" charset="0"/>
              </a:rPr>
              <a:t>)</a:t>
            </a:r>
          </a:p>
          <a:p>
            <a:pPr lvl="1"/>
            <a:r>
              <a:rPr lang="zh-TW" altLang="en-US" sz="2400" dirty="0">
                <a:solidFill>
                  <a:srgbClr val="FF00FF"/>
                </a:solidFill>
                <a:latin typeface="Times New Roman" panose="02020603050405020304" pitchFamily="18" charset="0"/>
                <a:ea typeface="標楷體" panose="03000509000000000000" pitchFamily="65" charset="-120"/>
                <a:cs typeface="Times New Roman" panose="02020603050405020304" pitchFamily="18" charset="0"/>
              </a:rPr>
              <a:t>拉回式</a:t>
            </a:r>
          </a:p>
          <a:p>
            <a:pPr lvl="2"/>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利用一串套在作業員的手腕或手臂的纜線，控制作業員的手勿靠近危險區。</a:t>
            </a:r>
          </a:p>
          <a:p>
            <a:pPr lvl="2"/>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滑塊或撞錘上升時</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作業員允許接近操作點。</a:t>
            </a:r>
          </a:p>
          <a:p>
            <a:pPr lvl="2">
              <a:buFont typeface="Wingdings" pitchFamily="2" charset="2"/>
              <a:buNone/>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	滑塊或撞錘下降時</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自動機械</a:t>
            </a:r>
          </a:p>
          <a:p>
            <a:pPr lvl="2">
              <a:buFont typeface="Wingdings" pitchFamily="2" charset="2"/>
              <a:buNone/>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	系統會把手從操作點拉回。</a:t>
            </a:r>
          </a:p>
          <a:p>
            <a:pPr lvl="2"/>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通常安裝在有打擊動作的機</a:t>
            </a:r>
          </a:p>
          <a:p>
            <a:pPr lvl="2">
              <a:buFont typeface="Wingdings" pitchFamily="2" charset="2"/>
              <a:buNone/>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	器上。</a:t>
            </a:r>
          </a:p>
          <a:p>
            <a:pPr lvl="2"/>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a:p>
            <a:pPr lvl="2"/>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160772" name="Object 4"/>
          <p:cNvGraphicFramePr>
            <a:graphicFrameLocks noChangeAspect="1"/>
          </p:cNvGraphicFramePr>
          <p:nvPr>
            <p:extLst>
              <p:ext uri="{D42A27DB-BD31-4B8C-83A1-F6EECF244321}">
                <p14:modId xmlns:p14="http://schemas.microsoft.com/office/powerpoint/2010/main" val="1479728175"/>
              </p:ext>
            </p:extLst>
          </p:nvPr>
        </p:nvGraphicFramePr>
        <p:xfrm>
          <a:off x="7020272" y="3933056"/>
          <a:ext cx="1276350" cy="2163763"/>
        </p:xfrm>
        <a:graphic>
          <a:graphicData uri="http://schemas.openxmlformats.org/presentationml/2006/ole">
            <mc:AlternateContent xmlns:mc="http://schemas.openxmlformats.org/markup-compatibility/2006">
              <mc:Choice xmlns:v="urn:schemas-microsoft-com:vml" Requires="v">
                <p:oleObj spid="_x0000_s14357" name="PhotoImpact" r:id="rId4" imgW="4600000" imgH="7190476" progId="PI3.Image">
                  <p:embed/>
                </p:oleObj>
              </mc:Choice>
              <mc:Fallback>
                <p:oleObj name="PhotoImpact" r:id="rId4" imgW="4600000" imgH="7190476" progId="PI3.Im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0272" y="3933056"/>
                        <a:ext cx="1276350" cy="216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60774" name="Picture 6"/>
          <p:cNvPicPr>
            <a:picLocks noChangeAspect="1" noChangeArrowheads="1"/>
          </p:cNvPicPr>
          <p:nvPr/>
        </p:nvPicPr>
        <p:blipFill>
          <a:blip r:embed="rId6" cstate="print"/>
          <a:srcRect/>
          <a:stretch>
            <a:fillRect/>
          </a:stretch>
        </p:blipFill>
        <p:spPr bwMode="auto">
          <a:xfrm>
            <a:off x="4139952" y="4725144"/>
            <a:ext cx="2484437" cy="1804987"/>
          </a:xfrm>
          <a:prstGeom prst="rect">
            <a:avLst/>
          </a:prstGeom>
          <a:noFill/>
          <a:ln w="9525">
            <a:noFill/>
            <a:miter lim="800000"/>
            <a:headEnd/>
            <a:tailEnd/>
          </a:ln>
          <a:effectLst/>
        </p:spPr>
      </p:pic>
      <p:sp>
        <p:nvSpPr>
          <p:cNvPr id="5" name="投影片編號版面配置區 4"/>
          <p:cNvSpPr>
            <a:spLocks noGrp="1"/>
          </p:cNvSpPr>
          <p:nvPr>
            <p:ph type="sldNum" sz="quarter" idx="12"/>
          </p:nvPr>
        </p:nvSpPr>
        <p:spPr/>
        <p:txBody>
          <a:bodyPr/>
          <a:lstStyle/>
          <a:p>
            <a:fld id="{A36E6B7E-3405-4ABC-8F0A-11CAAA034E4E}" type="slidenum">
              <a:rPr lang="zh-TW" altLang="en-US" smtClean="0"/>
              <a:pPr/>
              <a:t>64</a:t>
            </a:fld>
            <a:endParaRPr lang="zh-TW" altLang="en-US" dirty="0"/>
          </a:p>
        </p:txBody>
      </p:sp>
    </p:spTree>
    <p:extLst>
      <p:ext uri="{BB962C8B-B14F-4D97-AF65-F5344CB8AC3E}">
        <p14:creationId xmlns:p14="http://schemas.microsoft.com/office/powerpoint/2010/main" val="375506036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468313" y="404664"/>
            <a:ext cx="8229600" cy="765175"/>
          </a:xfrm>
        </p:spPr>
        <p:txBody>
          <a:bodyPr/>
          <a:lstStyle/>
          <a:p>
            <a:r>
              <a:rPr lang="zh-TW" altLang="en-US" dirty="0">
                <a:latin typeface="Times New Roman" panose="02020603050405020304" pitchFamily="18" charset="0"/>
                <a:ea typeface="標楷體" panose="03000509000000000000" pitchFamily="65" charset="-120"/>
                <a:cs typeface="Times New Roman" panose="02020603050405020304" pitchFamily="18" charset="0"/>
              </a:rPr>
              <a:t>機械防護的方法</a:t>
            </a:r>
          </a:p>
        </p:txBody>
      </p:sp>
      <p:sp>
        <p:nvSpPr>
          <p:cNvPr id="162819" name="Rectangle 3"/>
          <p:cNvSpPr>
            <a:spLocks noGrp="1" noChangeArrowheads="1"/>
          </p:cNvSpPr>
          <p:nvPr>
            <p:ph type="body" sz="half" idx="1"/>
          </p:nvPr>
        </p:nvSpPr>
        <p:spPr>
          <a:xfrm>
            <a:off x="179388" y="1342157"/>
            <a:ext cx="8445500" cy="5183187"/>
          </a:xfrm>
        </p:spPr>
        <p:txBody>
          <a:bodyPr/>
          <a:lstStyle/>
          <a:p>
            <a:r>
              <a:rPr lang="zh-TW" altLang="en-US" sz="2800" dirty="0">
                <a:solidFill>
                  <a:srgbClr val="FF6600"/>
                </a:solidFill>
                <a:latin typeface="Times New Roman" panose="02020603050405020304" pitchFamily="18" charset="0"/>
                <a:ea typeface="標楷體" panose="03000509000000000000" pitchFamily="65" charset="-120"/>
                <a:cs typeface="Times New Roman" panose="02020603050405020304" pitchFamily="18" charset="0"/>
              </a:rPr>
              <a:t>安全裝置</a:t>
            </a:r>
            <a:r>
              <a:rPr lang="en-US" altLang="zh-TW" sz="2800" dirty="0">
                <a:solidFill>
                  <a:srgbClr val="FF66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solidFill>
                  <a:srgbClr val="FF6600"/>
                </a:solidFill>
                <a:latin typeface="Times New Roman" panose="02020603050405020304" pitchFamily="18" charset="0"/>
                <a:ea typeface="標楷體" panose="03000509000000000000" pitchFamily="65" charset="-120"/>
                <a:cs typeface="Times New Roman" panose="02020603050405020304" pitchFamily="18" charset="0"/>
              </a:rPr>
              <a:t>續</a:t>
            </a:r>
            <a:r>
              <a:rPr lang="en-US" altLang="zh-TW" sz="2800" dirty="0">
                <a:solidFill>
                  <a:srgbClr val="FF6600"/>
                </a:solidFill>
                <a:latin typeface="Times New Roman" panose="02020603050405020304" pitchFamily="18" charset="0"/>
                <a:ea typeface="標楷體" panose="03000509000000000000" pitchFamily="65" charset="-120"/>
                <a:cs typeface="Times New Roman" panose="02020603050405020304" pitchFamily="18" charset="0"/>
              </a:rPr>
              <a:t>)</a:t>
            </a:r>
          </a:p>
          <a:p>
            <a:pPr lvl="1"/>
            <a:r>
              <a:rPr lang="zh-TW" altLang="en-US" sz="2400" dirty="0">
                <a:solidFill>
                  <a:srgbClr val="FF00FF"/>
                </a:solidFill>
                <a:latin typeface="Times New Roman" panose="02020603050405020304" pitchFamily="18" charset="0"/>
                <a:ea typeface="標楷體" panose="03000509000000000000" pitchFamily="65" charset="-120"/>
                <a:cs typeface="Times New Roman" panose="02020603050405020304" pitchFamily="18" charset="0"/>
              </a:rPr>
              <a:t>限制式</a:t>
            </a:r>
          </a:p>
          <a:p>
            <a:pPr lvl="2"/>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將沒有延長或收縮作用的纜繩或帶環套在操作員的手上及一個固定點。</a:t>
            </a:r>
          </a:p>
          <a:p>
            <a:pPr lvl="2"/>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調整纜線或帶環，使操作員的手在設計好的安全範圍內移動。</a:t>
            </a:r>
          </a:p>
          <a:p>
            <a:pPr lvl="2"/>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操作員需以進料工具</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如夾子</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將物</a:t>
            </a:r>
          </a:p>
          <a:p>
            <a:pPr lvl="2">
              <a:buFont typeface="Wingdings" pitchFamily="2" charset="2"/>
              <a:buNone/>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	料放進危險區。</a:t>
            </a:r>
          </a:p>
          <a:p>
            <a:pPr lvl="2"/>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162820" name="Object 4"/>
          <p:cNvGraphicFramePr>
            <a:graphicFrameLocks noGrp="1" noChangeAspect="1"/>
          </p:cNvGraphicFramePr>
          <p:nvPr>
            <p:ph sz="half" idx="2"/>
          </p:nvPr>
        </p:nvGraphicFramePr>
        <p:xfrm>
          <a:off x="6156176" y="3933056"/>
          <a:ext cx="2100262" cy="2506663"/>
        </p:xfrm>
        <a:graphic>
          <a:graphicData uri="http://schemas.openxmlformats.org/presentationml/2006/ole">
            <mc:AlternateContent xmlns:mc="http://schemas.openxmlformats.org/markup-compatibility/2006">
              <mc:Choice xmlns:v="urn:schemas-microsoft-com:vml" Requires="v">
                <p:oleObj spid="_x0000_s15381" name="PhotoImpact" r:id="rId4" imgW="4561905" imgH="5028571" progId="PI3.Image">
                  <p:embed/>
                </p:oleObj>
              </mc:Choice>
              <mc:Fallback>
                <p:oleObj name="PhotoImpact" r:id="rId4" imgW="4561905" imgH="5028571" progId="PI3.Image">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176" y="3933056"/>
                        <a:ext cx="2100262" cy="2506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投影片編號版面配置區 4"/>
          <p:cNvSpPr>
            <a:spLocks noGrp="1"/>
          </p:cNvSpPr>
          <p:nvPr>
            <p:ph type="sldNum" sz="quarter" idx="12"/>
          </p:nvPr>
        </p:nvSpPr>
        <p:spPr/>
        <p:txBody>
          <a:bodyPr/>
          <a:lstStyle/>
          <a:p>
            <a:fld id="{6F600691-EC59-445B-8D67-27142E4A0B61}" type="slidenum">
              <a:rPr lang="en-US" altLang="zh-TW" smtClean="0"/>
              <a:pPr/>
              <a:t>65</a:t>
            </a:fld>
            <a:endParaRPr lang="en-US" altLang="zh-TW"/>
          </a:p>
        </p:txBody>
      </p:sp>
    </p:spTree>
    <p:extLst>
      <p:ext uri="{BB962C8B-B14F-4D97-AF65-F5344CB8AC3E}">
        <p14:creationId xmlns:p14="http://schemas.microsoft.com/office/powerpoint/2010/main" val="393178119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468313" y="359569"/>
            <a:ext cx="8229600" cy="765175"/>
          </a:xfrm>
        </p:spPr>
        <p:txBody>
          <a:bodyPr/>
          <a:lstStyle/>
          <a:p>
            <a:r>
              <a:rPr lang="zh-TW" altLang="en-US" dirty="0">
                <a:latin typeface="Times New Roman" panose="02020603050405020304" pitchFamily="18" charset="0"/>
                <a:ea typeface="標楷體" panose="03000509000000000000" pitchFamily="65" charset="-120"/>
                <a:cs typeface="Times New Roman" panose="02020603050405020304" pitchFamily="18" charset="0"/>
              </a:rPr>
              <a:t>機械防護的方法</a:t>
            </a:r>
          </a:p>
        </p:txBody>
      </p:sp>
      <p:sp>
        <p:nvSpPr>
          <p:cNvPr id="164867" name="Rectangle 3"/>
          <p:cNvSpPr>
            <a:spLocks noGrp="1" noChangeArrowheads="1"/>
          </p:cNvSpPr>
          <p:nvPr>
            <p:ph type="body" sz="half" idx="1"/>
          </p:nvPr>
        </p:nvSpPr>
        <p:spPr>
          <a:xfrm>
            <a:off x="179388" y="1414165"/>
            <a:ext cx="8445500" cy="5183187"/>
          </a:xfrm>
        </p:spPr>
        <p:txBody>
          <a:bodyPr/>
          <a:lstStyle/>
          <a:p>
            <a:pPr>
              <a:lnSpc>
                <a:spcPct val="90000"/>
              </a:lnSpc>
            </a:pPr>
            <a:r>
              <a:rPr lang="zh-TW" altLang="en-US" sz="2800" dirty="0">
                <a:solidFill>
                  <a:srgbClr val="FF6600"/>
                </a:solidFill>
                <a:latin typeface="Times New Roman" panose="02020603050405020304" pitchFamily="18" charset="0"/>
                <a:ea typeface="標楷體" panose="03000509000000000000" pitchFamily="65" charset="-120"/>
                <a:cs typeface="Times New Roman" panose="02020603050405020304" pitchFamily="18" charset="0"/>
              </a:rPr>
              <a:t>安全裝置</a:t>
            </a:r>
            <a:r>
              <a:rPr lang="en-US" altLang="zh-TW" sz="2800" dirty="0">
                <a:solidFill>
                  <a:srgbClr val="FF66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solidFill>
                  <a:srgbClr val="FF6600"/>
                </a:solidFill>
                <a:latin typeface="Times New Roman" panose="02020603050405020304" pitchFamily="18" charset="0"/>
                <a:ea typeface="標楷體" panose="03000509000000000000" pitchFamily="65" charset="-120"/>
                <a:cs typeface="Times New Roman" panose="02020603050405020304" pitchFamily="18" charset="0"/>
              </a:rPr>
              <a:t>續</a:t>
            </a:r>
            <a:r>
              <a:rPr lang="en-US" altLang="zh-TW" sz="2800" dirty="0">
                <a:solidFill>
                  <a:srgbClr val="FF6600"/>
                </a:solidFill>
                <a:latin typeface="Times New Roman" panose="02020603050405020304" pitchFamily="18" charset="0"/>
                <a:ea typeface="標楷體" panose="03000509000000000000" pitchFamily="65" charset="-120"/>
                <a:cs typeface="Times New Roman" panose="02020603050405020304" pitchFamily="18" charset="0"/>
              </a:rPr>
              <a:t>)</a:t>
            </a:r>
          </a:p>
          <a:p>
            <a:pPr lvl="1">
              <a:lnSpc>
                <a:spcPct val="90000"/>
              </a:lnSpc>
            </a:pPr>
            <a:r>
              <a:rPr lang="zh-TW" altLang="en-US" sz="2400" dirty="0">
                <a:solidFill>
                  <a:srgbClr val="FF00FF"/>
                </a:solidFill>
                <a:latin typeface="Times New Roman" panose="02020603050405020304" pitchFamily="18" charset="0"/>
                <a:ea typeface="標楷體" panose="03000509000000000000" pitchFamily="65" charset="-120"/>
                <a:cs typeface="Times New Roman" panose="02020603050405020304" pitchFamily="18" charset="0"/>
              </a:rPr>
              <a:t>掃除式</a:t>
            </a:r>
          </a:p>
          <a:p>
            <a:pPr lvl="2">
              <a:lnSpc>
                <a:spcPct val="90000"/>
              </a:lnSpc>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具有掃臂長度及振幅能夠調節之構造。 </a:t>
            </a:r>
          </a:p>
          <a:p>
            <a:pPr lvl="2">
              <a:lnSpc>
                <a:spcPct val="90000"/>
              </a:lnSpc>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掃臂及防護板須具有與手部等接觸時能緩和衝擊措施 。</a:t>
            </a:r>
          </a:p>
          <a:p>
            <a:pPr lvl="2">
              <a:lnSpc>
                <a:spcPct val="90000"/>
              </a:lnSpc>
            </a:pP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64868" name="Picture 4" descr="掃除式-1"/>
          <p:cNvPicPr>
            <a:picLocks noChangeAspect="1" noChangeArrowheads="1"/>
          </p:cNvPicPr>
          <p:nvPr/>
        </p:nvPicPr>
        <p:blipFill>
          <a:blip r:embed="rId3" cstate="print"/>
          <a:srcRect/>
          <a:stretch>
            <a:fillRect/>
          </a:stretch>
        </p:blipFill>
        <p:spPr bwMode="auto">
          <a:xfrm>
            <a:off x="3563938" y="3539703"/>
            <a:ext cx="2501900" cy="2841625"/>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6F600691-EC59-445B-8D67-27142E4A0B61}" type="slidenum">
              <a:rPr lang="en-US" altLang="zh-TW" smtClean="0"/>
              <a:pPr/>
              <a:t>66</a:t>
            </a:fld>
            <a:endParaRPr lang="en-US" altLang="zh-TW"/>
          </a:p>
        </p:txBody>
      </p:sp>
    </p:spTree>
    <p:extLst>
      <p:ext uri="{BB962C8B-B14F-4D97-AF65-F5344CB8AC3E}">
        <p14:creationId xmlns:p14="http://schemas.microsoft.com/office/powerpoint/2010/main" val="196356157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457200" y="116632"/>
            <a:ext cx="8229600" cy="1143000"/>
          </a:xfrm>
        </p:spPr>
        <p:txBody>
          <a:bodyPr/>
          <a:lstStyle/>
          <a:p>
            <a:r>
              <a:rPr lang="zh-TW" altLang="en-US" dirty="0">
                <a:latin typeface="Times New Roman" panose="02020603050405020304" pitchFamily="18" charset="0"/>
                <a:ea typeface="標楷體" panose="03000509000000000000" pitchFamily="65" charset="-120"/>
                <a:cs typeface="Times New Roman" panose="02020603050405020304" pitchFamily="18" charset="0"/>
              </a:rPr>
              <a:t>機械防護的方法</a:t>
            </a:r>
          </a:p>
        </p:txBody>
      </p:sp>
      <p:sp>
        <p:nvSpPr>
          <p:cNvPr id="173059" name="Rectangle 3"/>
          <p:cNvSpPr>
            <a:spLocks noGrp="1" noChangeArrowheads="1"/>
          </p:cNvSpPr>
          <p:nvPr>
            <p:ph type="body" idx="1"/>
          </p:nvPr>
        </p:nvSpPr>
        <p:spPr>
          <a:xfrm>
            <a:off x="179388" y="1125538"/>
            <a:ext cx="8785225" cy="2836862"/>
          </a:xfrm>
        </p:spPr>
        <p:txBody>
          <a:bodyPr/>
          <a:lstStyle/>
          <a:p>
            <a:pPr>
              <a:lnSpc>
                <a:spcPct val="90000"/>
              </a:lnSpc>
            </a:pPr>
            <a:r>
              <a:rPr lang="zh-TW" altLang="en-US" sz="2800" dirty="0">
                <a:solidFill>
                  <a:srgbClr val="FF6600"/>
                </a:solidFill>
                <a:latin typeface="Times New Roman" panose="02020603050405020304" pitchFamily="18" charset="0"/>
                <a:ea typeface="標楷體" panose="03000509000000000000" pitchFamily="65" charset="-120"/>
                <a:cs typeface="Times New Roman" panose="02020603050405020304" pitchFamily="18" charset="0"/>
              </a:rPr>
              <a:t>安全裝置</a:t>
            </a:r>
            <a:r>
              <a:rPr lang="en-US" altLang="zh-TW" sz="2800" dirty="0">
                <a:solidFill>
                  <a:srgbClr val="FF66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solidFill>
                  <a:srgbClr val="FF6600"/>
                </a:solidFill>
                <a:latin typeface="Times New Roman" panose="02020603050405020304" pitchFamily="18" charset="0"/>
                <a:ea typeface="標楷體" panose="03000509000000000000" pitchFamily="65" charset="-120"/>
                <a:cs typeface="Times New Roman" panose="02020603050405020304" pitchFamily="18" charset="0"/>
              </a:rPr>
              <a:t>續</a:t>
            </a:r>
            <a:r>
              <a:rPr lang="en-US" altLang="zh-TW" sz="2800" dirty="0">
                <a:solidFill>
                  <a:srgbClr val="FF6600"/>
                </a:solidFill>
                <a:latin typeface="Times New Roman" panose="02020603050405020304" pitchFamily="18" charset="0"/>
                <a:ea typeface="標楷體" panose="03000509000000000000" pitchFamily="65" charset="-120"/>
                <a:cs typeface="Times New Roman" panose="02020603050405020304" pitchFamily="18" charset="0"/>
              </a:rPr>
              <a:t>)</a:t>
            </a:r>
          </a:p>
          <a:p>
            <a:pPr lvl="1">
              <a:lnSpc>
                <a:spcPct val="90000"/>
              </a:lnSpc>
            </a:pPr>
            <a:r>
              <a:rPr lang="zh-TW" altLang="en-US" sz="2400" dirty="0">
                <a:solidFill>
                  <a:srgbClr val="FF00FF"/>
                </a:solidFill>
                <a:latin typeface="Times New Roman" panose="02020603050405020304" pitchFamily="18" charset="0"/>
                <a:ea typeface="標楷體" panose="03000509000000000000" pitchFamily="65" charset="-120"/>
                <a:cs typeface="Times New Roman" panose="02020603050405020304" pitchFamily="18" charset="0"/>
              </a:rPr>
              <a:t>安全桿安全繩</a:t>
            </a:r>
          </a:p>
          <a:p>
            <a:pPr lvl="2">
              <a:lnSpc>
                <a:spcPct val="90000"/>
              </a:lnSpc>
            </a:pPr>
            <a:r>
              <a:rPr lang="zh-TW" altLang="en-US" sz="2400" dirty="0">
                <a:solidFill>
                  <a:srgbClr val="3333FF"/>
                </a:solidFill>
                <a:latin typeface="Times New Roman" panose="02020603050405020304" pitchFamily="18" charset="0"/>
                <a:ea typeface="標楷體" panose="03000509000000000000" pitchFamily="65" charset="-120"/>
                <a:cs typeface="Times New Roman" panose="02020603050405020304" pitchFamily="18" charset="0"/>
              </a:rPr>
              <a:t>安全桿</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操作員或工人跌倒而失去平衡，或被拖進機器之內，只要壓下或拉下安全桿可停止機器。</a:t>
            </a:r>
          </a:p>
          <a:p>
            <a:pPr lvl="2">
              <a:lnSpc>
                <a:spcPct val="90000"/>
              </a:lnSpc>
            </a:pPr>
            <a:r>
              <a:rPr lang="zh-TW" altLang="en-US" sz="2400" dirty="0">
                <a:solidFill>
                  <a:srgbClr val="3333FF"/>
                </a:solidFill>
                <a:latin typeface="Times New Roman" panose="02020603050405020304" pitchFamily="18" charset="0"/>
                <a:ea typeface="標楷體" panose="03000509000000000000" pitchFamily="65" charset="-120"/>
                <a:cs typeface="Times New Roman" panose="02020603050405020304" pitchFamily="18" charset="0"/>
              </a:rPr>
              <a:t>安全繩</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以手或身體任何部份壓或拉安裝在危險區附近的安全繩，即可停止機器。</a:t>
            </a:r>
          </a:p>
          <a:p>
            <a:pPr lvl="2">
              <a:lnSpc>
                <a:spcPct val="90000"/>
              </a:lnSpc>
            </a:pP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173060" name="Object 4"/>
          <p:cNvGraphicFramePr>
            <a:graphicFrameLocks noChangeAspect="1"/>
          </p:cNvGraphicFramePr>
          <p:nvPr/>
        </p:nvGraphicFramePr>
        <p:xfrm>
          <a:off x="1055688" y="4005263"/>
          <a:ext cx="1889125" cy="2012950"/>
        </p:xfrm>
        <a:graphic>
          <a:graphicData uri="http://schemas.openxmlformats.org/presentationml/2006/ole">
            <mc:AlternateContent xmlns:mc="http://schemas.openxmlformats.org/markup-compatibility/2006">
              <mc:Choice xmlns:v="urn:schemas-microsoft-com:vml" Requires="v">
                <p:oleObj spid="_x0000_s16443" name="PhotoImpact" r:id="rId4" imgW="5114286" imgH="5028571" progId="PI3.Image">
                  <p:embed/>
                </p:oleObj>
              </mc:Choice>
              <mc:Fallback>
                <p:oleObj name="PhotoImpact" r:id="rId4" imgW="5114286" imgH="5028571" progId="PI3.Imag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5688" y="4005263"/>
                        <a:ext cx="1889125" cy="201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3061" name="Object 5"/>
          <p:cNvGraphicFramePr>
            <a:graphicFrameLocks noChangeAspect="1"/>
          </p:cNvGraphicFramePr>
          <p:nvPr/>
        </p:nvGraphicFramePr>
        <p:xfrm>
          <a:off x="3376613" y="4005263"/>
          <a:ext cx="2309812" cy="2017712"/>
        </p:xfrm>
        <a:graphic>
          <a:graphicData uri="http://schemas.openxmlformats.org/presentationml/2006/ole">
            <mc:AlternateContent xmlns:mc="http://schemas.openxmlformats.org/markup-compatibility/2006">
              <mc:Choice xmlns:v="urn:schemas-microsoft-com:vml" Requires="v">
                <p:oleObj spid="_x0000_s16444" name="PhotoImpact" r:id="rId6" imgW="5257143" imgH="4238095" progId="PI3.Image">
                  <p:embed/>
                </p:oleObj>
              </mc:Choice>
              <mc:Fallback>
                <p:oleObj name="PhotoImpact" r:id="rId6" imgW="5257143" imgH="4238095" progId="PI3.Image">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76613" y="4005263"/>
                        <a:ext cx="2309812" cy="2017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3062" name="Object 6">
            <a:hlinkClick r:id="rId8" action="ppaction://hlinksldjump"/>
          </p:cNvPr>
          <p:cNvGraphicFramePr>
            <a:graphicFrameLocks noChangeAspect="1"/>
          </p:cNvGraphicFramePr>
          <p:nvPr/>
        </p:nvGraphicFramePr>
        <p:xfrm>
          <a:off x="6119813" y="4005263"/>
          <a:ext cx="1906587" cy="2012950"/>
        </p:xfrm>
        <a:graphic>
          <a:graphicData uri="http://schemas.openxmlformats.org/presentationml/2006/ole">
            <mc:AlternateContent xmlns:mc="http://schemas.openxmlformats.org/markup-compatibility/2006">
              <mc:Choice xmlns:v="urn:schemas-microsoft-com:vml" Requires="v">
                <p:oleObj spid="_x0000_s16445" name="PhotoImpact" r:id="rId9" imgW="5266667" imgH="5133333" progId="PI3.Image">
                  <p:embed/>
                </p:oleObj>
              </mc:Choice>
              <mc:Fallback>
                <p:oleObj name="PhotoImpact" r:id="rId9" imgW="5266667" imgH="5133333" progId="PI3.Image">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19813" y="4005263"/>
                        <a:ext cx="1906587" cy="201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投影片編號版面配置區 4"/>
          <p:cNvSpPr>
            <a:spLocks noGrp="1"/>
          </p:cNvSpPr>
          <p:nvPr>
            <p:ph type="sldNum" sz="quarter" idx="12"/>
          </p:nvPr>
        </p:nvSpPr>
        <p:spPr/>
        <p:txBody>
          <a:bodyPr/>
          <a:lstStyle/>
          <a:p>
            <a:fld id="{A36E6B7E-3405-4ABC-8F0A-11CAAA034E4E}" type="slidenum">
              <a:rPr lang="zh-TW" altLang="en-US" smtClean="0"/>
              <a:pPr/>
              <a:t>67</a:t>
            </a:fld>
            <a:endParaRPr lang="zh-TW" altLang="en-US" dirty="0"/>
          </a:p>
        </p:txBody>
      </p:sp>
    </p:spTree>
    <p:extLst>
      <p:ext uri="{BB962C8B-B14F-4D97-AF65-F5344CB8AC3E}">
        <p14:creationId xmlns:p14="http://schemas.microsoft.com/office/powerpoint/2010/main" val="33874099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a:xfrm>
            <a:off x="468313" y="287561"/>
            <a:ext cx="8229600" cy="765175"/>
          </a:xfrm>
        </p:spPr>
        <p:txBody>
          <a:bodyPr/>
          <a:lstStyle/>
          <a:p>
            <a:r>
              <a:rPr lang="zh-TW" altLang="en-US" dirty="0">
                <a:latin typeface="Times New Roman" panose="02020603050405020304" pitchFamily="18" charset="0"/>
                <a:ea typeface="標楷體" panose="03000509000000000000" pitchFamily="65" charset="-120"/>
                <a:cs typeface="Times New Roman" panose="02020603050405020304" pitchFamily="18" charset="0"/>
              </a:rPr>
              <a:t>機械防護的方法</a:t>
            </a:r>
          </a:p>
        </p:txBody>
      </p:sp>
      <p:sp>
        <p:nvSpPr>
          <p:cNvPr id="183299" name="Rectangle 3"/>
          <p:cNvSpPr>
            <a:spLocks noGrp="1" noChangeArrowheads="1"/>
          </p:cNvSpPr>
          <p:nvPr>
            <p:ph type="body" sz="half" idx="1"/>
          </p:nvPr>
        </p:nvSpPr>
        <p:spPr>
          <a:xfrm>
            <a:off x="329183" y="1270149"/>
            <a:ext cx="4314825" cy="5183187"/>
          </a:xfrm>
        </p:spPr>
        <p:txBody>
          <a:bodyPr/>
          <a:lstStyle/>
          <a:p>
            <a:r>
              <a:rPr lang="zh-TW" altLang="en-US" sz="2800" dirty="0">
                <a:solidFill>
                  <a:srgbClr val="FF6600"/>
                </a:solidFill>
                <a:latin typeface="Times New Roman" panose="02020603050405020304" pitchFamily="18" charset="0"/>
                <a:ea typeface="標楷體" panose="03000509000000000000" pitchFamily="65" charset="-120"/>
                <a:cs typeface="Times New Roman" panose="02020603050405020304" pitchFamily="18" charset="0"/>
              </a:rPr>
              <a:t>其他輔助方法</a:t>
            </a:r>
          </a:p>
          <a:p>
            <a:pPr lvl="1"/>
            <a:r>
              <a:rPr lang="zh-TW" altLang="en-US" sz="2400" dirty="0">
                <a:solidFill>
                  <a:srgbClr val="FF00FF"/>
                </a:solidFill>
                <a:latin typeface="Times New Roman" panose="02020603050405020304" pitchFamily="18" charset="0"/>
                <a:ea typeface="標楷體" panose="03000509000000000000" pitchFamily="65" charset="-120"/>
                <a:cs typeface="Times New Roman" panose="02020603050405020304" pitchFamily="18" charset="0"/>
              </a:rPr>
              <a:t>警示柵欄或纜繩</a:t>
            </a:r>
            <a:r>
              <a:rPr lang="en-US" altLang="zh-TW" sz="2400" dirty="0">
                <a:solidFill>
                  <a:srgbClr val="FF00FF"/>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為提供身體上的保護功能，僅在提醒工人注意。</a:t>
            </a:r>
          </a:p>
          <a:p>
            <a:pPr lvl="1"/>
            <a:r>
              <a:rPr lang="zh-TW" altLang="en-US" sz="2400" dirty="0">
                <a:solidFill>
                  <a:srgbClr val="FF00FF"/>
                </a:solidFill>
                <a:latin typeface="Times New Roman" panose="02020603050405020304" pitchFamily="18" charset="0"/>
                <a:ea typeface="標楷體" panose="03000509000000000000" pitchFamily="65" charset="-120"/>
                <a:cs typeface="Times New Roman" panose="02020603050405020304" pitchFamily="18" charset="0"/>
              </a:rPr>
              <a:t>防護罩或檔板</a:t>
            </a:r>
            <a:r>
              <a:rPr lang="en-US" altLang="zh-TW" sz="2400" dirty="0">
                <a:solidFill>
                  <a:srgbClr val="FF00FF"/>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防止飛行物體、噴濺或切割用油或冷卻劑飛射出來。</a:t>
            </a:r>
          </a:p>
          <a:p>
            <a:pPr lvl="2"/>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裝置在鑽床上的透明罩防止碎屑飛出。</a:t>
            </a:r>
          </a:p>
          <a:p>
            <a:pPr lvl="2"/>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裝置在車床上防止油類或液體噴射。</a:t>
            </a:r>
          </a:p>
        </p:txBody>
      </p:sp>
      <p:graphicFrame>
        <p:nvGraphicFramePr>
          <p:cNvPr id="183300" name="Object 4"/>
          <p:cNvGraphicFramePr>
            <a:graphicFrameLocks noGrp="1" noChangeAspect="1"/>
          </p:cNvGraphicFramePr>
          <p:nvPr>
            <p:ph sz="quarter" idx="2"/>
          </p:nvPr>
        </p:nvGraphicFramePr>
        <p:xfrm>
          <a:off x="5603875" y="1206500"/>
          <a:ext cx="2771775" cy="2505075"/>
        </p:xfrm>
        <a:graphic>
          <a:graphicData uri="http://schemas.openxmlformats.org/presentationml/2006/ole">
            <mc:AlternateContent xmlns:mc="http://schemas.openxmlformats.org/markup-compatibility/2006">
              <mc:Choice xmlns:v="urn:schemas-microsoft-com:vml" Requires="v">
                <p:oleObj spid="_x0000_s20520" name="Photo Editor 影像 " r:id="rId4" imgW="5571429" imgH="4580952" progId="">
                  <p:embed/>
                </p:oleObj>
              </mc:Choice>
              <mc:Fallback>
                <p:oleObj name="Photo Editor 影像 " r:id="rId4" imgW="5571429" imgH="4580952"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3875" y="1206500"/>
                        <a:ext cx="2771775" cy="250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83301" name="Object 5"/>
          <p:cNvGraphicFramePr>
            <a:graphicFrameLocks noGrp="1" noChangeAspect="1"/>
          </p:cNvGraphicFramePr>
          <p:nvPr>
            <p:ph sz="quarter" idx="3"/>
          </p:nvPr>
        </p:nvGraphicFramePr>
        <p:xfrm>
          <a:off x="4827588" y="3802063"/>
          <a:ext cx="3960812" cy="2506662"/>
        </p:xfrm>
        <a:graphic>
          <a:graphicData uri="http://schemas.openxmlformats.org/presentationml/2006/ole">
            <mc:AlternateContent xmlns:mc="http://schemas.openxmlformats.org/markup-compatibility/2006">
              <mc:Choice xmlns:v="urn:schemas-microsoft-com:vml" Requires="v">
                <p:oleObj spid="_x0000_s20521" name="PhotoImpact" r:id="rId6" imgW="5180952" imgH="2980952" progId="PI3.Image">
                  <p:embed/>
                </p:oleObj>
              </mc:Choice>
              <mc:Fallback>
                <p:oleObj name="PhotoImpact" r:id="rId6" imgW="5180952" imgH="2980952" progId="PI3.Image">
                  <p:embed/>
                  <p:pic>
                    <p:nvPicPr>
                      <p:cNvPr id="0" name=""/>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27588" y="3802063"/>
                        <a:ext cx="3960812" cy="2506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投影片編號版面配置區 4"/>
          <p:cNvSpPr>
            <a:spLocks noGrp="1"/>
          </p:cNvSpPr>
          <p:nvPr>
            <p:ph type="sldNum" sz="quarter" idx="12"/>
          </p:nvPr>
        </p:nvSpPr>
        <p:spPr/>
        <p:txBody>
          <a:bodyPr/>
          <a:lstStyle/>
          <a:p>
            <a:fld id="{12C190D5-C6C9-4F42-9F1D-ABF3D3B4CD3D}" type="slidenum">
              <a:rPr lang="en-US" altLang="zh-TW" smtClean="0"/>
              <a:pPr/>
              <a:t>68</a:t>
            </a:fld>
            <a:endParaRPr lang="en-US" altLang="zh-TW"/>
          </a:p>
        </p:txBody>
      </p:sp>
    </p:spTree>
    <p:extLst>
      <p:ext uri="{BB962C8B-B14F-4D97-AF65-F5344CB8AC3E}">
        <p14:creationId xmlns:p14="http://schemas.microsoft.com/office/powerpoint/2010/main" val="400497955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2" name="Picture 4"/>
          <p:cNvPicPr>
            <a:picLocks noGrp="1" noChangeAspect="1" noChangeArrowheads="1"/>
          </p:cNvPicPr>
          <p:nvPr>
            <p:ph type="body" idx="1"/>
          </p:nvPr>
        </p:nvPicPr>
        <p:blipFill>
          <a:blip r:embed="rId2" cstate="print"/>
          <a:srcRect/>
          <a:stretch>
            <a:fillRect/>
          </a:stretch>
        </p:blipFill>
        <p:spPr>
          <a:xfrm>
            <a:off x="1908175" y="1268413"/>
            <a:ext cx="5006975" cy="3600450"/>
          </a:xfrm>
          <a:noFill/>
          <a:ln/>
        </p:spPr>
      </p:pic>
      <p:sp>
        <p:nvSpPr>
          <p:cNvPr id="237573" name="Text Box 5"/>
          <p:cNvSpPr txBox="1">
            <a:spLocks noChangeArrowheads="1"/>
          </p:cNvSpPr>
          <p:nvPr/>
        </p:nvSpPr>
        <p:spPr bwMode="auto">
          <a:xfrm>
            <a:off x="2484438" y="5229225"/>
            <a:ext cx="2808287" cy="457200"/>
          </a:xfrm>
          <a:prstGeom prst="rect">
            <a:avLst/>
          </a:prstGeom>
          <a:noFill/>
          <a:ln w="9525">
            <a:noFill/>
            <a:miter lim="800000"/>
            <a:headEnd/>
            <a:tailEnd/>
          </a:ln>
          <a:effectLst/>
        </p:spPr>
        <p:txBody>
          <a:bodyPr>
            <a:spAutoFit/>
          </a:bodyPr>
          <a:lstStyle/>
          <a:p>
            <a:pPr>
              <a:spcBef>
                <a:spcPct val="50000"/>
              </a:spcBef>
            </a:pPr>
            <a:r>
              <a:rPr lang="zh-TW" altLang="en-US" sz="2400" dirty="0">
                <a:ea typeface="標楷體" panose="03000509000000000000" pitchFamily="65" charset="-120"/>
              </a:rPr>
              <a:t>使用輔助工具進料</a:t>
            </a:r>
          </a:p>
        </p:txBody>
      </p:sp>
      <p:sp>
        <p:nvSpPr>
          <p:cNvPr id="5" name="投影片編號版面配置區 4"/>
          <p:cNvSpPr>
            <a:spLocks noGrp="1"/>
          </p:cNvSpPr>
          <p:nvPr>
            <p:ph type="sldNum" sz="quarter" idx="12"/>
          </p:nvPr>
        </p:nvSpPr>
        <p:spPr/>
        <p:txBody>
          <a:bodyPr/>
          <a:lstStyle/>
          <a:p>
            <a:fld id="{A36E6B7E-3405-4ABC-8F0A-11CAAA034E4E}" type="slidenum">
              <a:rPr lang="zh-TW" altLang="en-US" smtClean="0"/>
              <a:pPr/>
              <a:t>69</a:t>
            </a:fld>
            <a:endParaRPr lang="zh-TW" altLang="en-US" dirty="0"/>
          </a:p>
        </p:txBody>
      </p:sp>
    </p:spTree>
    <p:extLst>
      <p:ext uri="{BB962C8B-B14F-4D97-AF65-F5344CB8AC3E}">
        <p14:creationId xmlns:p14="http://schemas.microsoft.com/office/powerpoint/2010/main" val="5968118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z="4800" dirty="0">
                <a:solidFill>
                  <a:schemeClr val="tx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機械簡介</a:t>
            </a:r>
            <a:endParaRPr lang="zh-TW" altLang="en-US" sz="4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內容版面配置區 2"/>
          <p:cNvSpPr>
            <a:spLocks noGrp="1"/>
          </p:cNvSpPr>
          <p:nvPr>
            <p:ph idx="1"/>
          </p:nvPr>
        </p:nvSpPr>
        <p:spPr>
          <a:xfrm>
            <a:off x="539676" y="1340769"/>
            <a:ext cx="8229600" cy="720080"/>
          </a:xfrm>
        </p:spPr>
        <p:txBody>
          <a:bodyPr>
            <a:normAutofit fontScale="62500" lnSpcReduction="20000"/>
          </a:bodyPr>
          <a:lstStyle/>
          <a:p>
            <a:pPr marL="0" indent="0">
              <a:buNone/>
            </a:pPr>
            <a:r>
              <a:rPr lang="zh-TW" altLang="en-US" sz="4000"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 機械種類</a:t>
            </a:r>
            <a:r>
              <a:rPr lang="en-US" altLang="zh-TW" sz="4000"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4000"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外觀性質分類</a:t>
            </a:r>
            <a:r>
              <a:rPr lang="en-US" altLang="zh-TW" sz="4000"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4000"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4000"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t/>
            </a:r>
            <a:br>
              <a:rPr lang="en-US" altLang="zh-TW" sz="4000" dirty="0" smtClean="0">
                <a:solidFill>
                  <a:srgbClr val="0000FF"/>
                </a:solidFill>
                <a:latin typeface="Times New Roman" panose="02020603050405020304" pitchFamily="18" charset="0"/>
                <a:ea typeface="標楷體" panose="03000509000000000000" pitchFamily="65" charset="-120"/>
                <a:cs typeface="Times New Roman" panose="02020603050405020304" pitchFamily="18" charset="0"/>
              </a:rPr>
            </a:br>
            <a:endParaRPr lang="zh-TW" altLang="en-US" sz="4000" dirty="0">
              <a:solidFill>
                <a:srgbClr val="0000FF"/>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 name="Rectangle 3"/>
          <p:cNvSpPr txBox="1">
            <a:spLocks noChangeArrowheads="1"/>
          </p:cNvSpPr>
          <p:nvPr/>
        </p:nvSpPr>
        <p:spPr bwMode="auto">
          <a:xfrm>
            <a:off x="1080000" y="2160000"/>
            <a:ext cx="4392488" cy="33123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b="1">
                <a:solidFill>
                  <a:schemeClr val="tx1"/>
                </a:solidFill>
                <a:latin typeface="+mn-lt"/>
                <a:ea typeface="+mn-ea"/>
              </a:defRPr>
            </a:lvl2pPr>
            <a:lvl3pPr marL="1143000" indent="-228600" algn="l" rtl="0" eaLnBrk="0" fontAlgn="base" hangingPunct="0">
              <a:spcBef>
                <a:spcPct val="20000"/>
              </a:spcBef>
              <a:spcAft>
                <a:spcPct val="0"/>
              </a:spcAft>
              <a:buChar char="•"/>
              <a:defRPr kumimoji="1" sz="2800" b="1">
                <a:solidFill>
                  <a:schemeClr val="tx1"/>
                </a:solidFill>
                <a:latin typeface="+mn-lt"/>
                <a:ea typeface="+mn-ea"/>
              </a:defRPr>
            </a:lvl3pPr>
            <a:lvl4pPr marL="1600200" indent="-228600" algn="l" rtl="0" eaLnBrk="0" fontAlgn="base" hangingPunct="0">
              <a:spcBef>
                <a:spcPct val="20000"/>
              </a:spcBef>
              <a:spcAft>
                <a:spcPct val="0"/>
              </a:spcAft>
              <a:buChar char="–"/>
              <a:defRPr kumimoji="1" sz="2400" b="1">
                <a:solidFill>
                  <a:schemeClr val="tx1"/>
                </a:solidFill>
                <a:latin typeface="+mn-lt"/>
                <a:ea typeface="+mn-ea"/>
              </a:defRPr>
            </a:lvl4pPr>
            <a:lvl5pPr marL="2057400" indent="-228600" algn="l" rtl="0" eaLnBrk="0" fontAlgn="base" hangingPunct="0">
              <a:spcBef>
                <a:spcPct val="20000"/>
              </a:spcBef>
              <a:spcAft>
                <a:spcPct val="0"/>
              </a:spcAft>
              <a:buChar char="»"/>
              <a:defRPr kumimoji="1" sz="2000" b="1">
                <a:solidFill>
                  <a:schemeClr val="tx1"/>
                </a:solidFill>
                <a:latin typeface="+mn-lt"/>
                <a:ea typeface="+mn-ea"/>
              </a:defRPr>
            </a:lvl5pPr>
            <a:lvl6pPr marL="2514600" indent="-228600" algn="l" rtl="0" fontAlgn="base">
              <a:spcBef>
                <a:spcPct val="20000"/>
              </a:spcBef>
              <a:spcAft>
                <a:spcPct val="0"/>
              </a:spcAft>
              <a:buChar char="»"/>
              <a:defRPr kumimoji="1" sz="2000" b="1">
                <a:solidFill>
                  <a:schemeClr val="tx1"/>
                </a:solidFill>
                <a:latin typeface="+mn-lt"/>
                <a:ea typeface="+mn-ea"/>
              </a:defRPr>
            </a:lvl6pPr>
            <a:lvl7pPr marL="2971800" indent="-228600" algn="l" rtl="0" fontAlgn="base">
              <a:spcBef>
                <a:spcPct val="20000"/>
              </a:spcBef>
              <a:spcAft>
                <a:spcPct val="0"/>
              </a:spcAft>
              <a:buChar char="»"/>
              <a:defRPr kumimoji="1" sz="2000" b="1">
                <a:solidFill>
                  <a:schemeClr val="tx1"/>
                </a:solidFill>
                <a:latin typeface="+mn-lt"/>
                <a:ea typeface="+mn-ea"/>
              </a:defRPr>
            </a:lvl7pPr>
            <a:lvl8pPr marL="3429000" indent="-228600" algn="l" rtl="0" fontAlgn="base">
              <a:spcBef>
                <a:spcPct val="20000"/>
              </a:spcBef>
              <a:spcAft>
                <a:spcPct val="0"/>
              </a:spcAft>
              <a:buChar char="»"/>
              <a:defRPr kumimoji="1" sz="2000" b="1">
                <a:solidFill>
                  <a:schemeClr val="tx1"/>
                </a:solidFill>
                <a:latin typeface="+mn-lt"/>
                <a:ea typeface="+mn-ea"/>
              </a:defRPr>
            </a:lvl8pPr>
            <a:lvl9pPr marL="3886200" indent="-228600" algn="l" rtl="0" fontAlgn="base">
              <a:spcBef>
                <a:spcPct val="20000"/>
              </a:spcBef>
              <a:spcAft>
                <a:spcPct val="0"/>
              </a:spcAft>
              <a:buChar char="»"/>
              <a:defRPr kumimoji="1" sz="2000" b="1">
                <a:solidFill>
                  <a:schemeClr val="tx1"/>
                </a:solidFill>
                <a:latin typeface="+mn-lt"/>
                <a:ea typeface="+mn-ea"/>
              </a:defRPr>
            </a:lvl9pPr>
          </a:lstStyle>
          <a:p>
            <a:pPr eaLnBrk="1" hangingPunct="1">
              <a:buFont typeface="Wingdings" panose="05000000000000000000" pitchFamily="2" charset="2"/>
              <a:buChar char="Ø"/>
            </a:pPr>
            <a:r>
              <a:rPr lang="zh-TW" altLang="en-US" b="0" dirty="0">
                <a:effectLst>
                  <a:outerShdw blurRad="38100" dist="38100" dir="2700000" algn="tl">
                    <a:srgbClr val="000000">
                      <a:alpha val="43137"/>
                    </a:srgbClr>
                  </a:outerShdw>
                </a:effectLst>
                <a:latin typeface="標楷體" pitchFamily="65" charset="-120"/>
                <a:ea typeface="標楷體" pitchFamily="65" charset="-120"/>
              </a:rPr>
              <a:t>一般</a:t>
            </a:r>
            <a:r>
              <a:rPr lang="zh-TW" altLang="en-US" b="0" dirty="0" smtClean="0">
                <a:effectLst>
                  <a:outerShdw blurRad="38100" dist="38100" dir="2700000" algn="tl">
                    <a:srgbClr val="000000">
                      <a:alpha val="43137"/>
                    </a:srgbClr>
                  </a:outerShdw>
                </a:effectLst>
                <a:latin typeface="標楷體" pitchFamily="65" charset="-120"/>
                <a:ea typeface="標楷體" pitchFamily="65" charset="-120"/>
              </a:rPr>
              <a:t>機械</a:t>
            </a:r>
            <a:endParaRPr lang="en-US" altLang="zh-TW" b="0" dirty="0" smtClean="0">
              <a:effectLst>
                <a:outerShdw blurRad="38100" dist="38100" dir="2700000" algn="tl">
                  <a:srgbClr val="000000">
                    <a:alpha val="43137"/>
                  </a:srgbClr>
                </a:outerShdw>
              </a:effectLst>
              <a:latin typeface="標楷體" pitchFamily="65" charset="-120"/>
              <a:ea typeface="標楷體" pitchFamily="65" charset="-120"/>
            </a:endParaRPr>
          </a:p>
          <a:p>
            <a:pPr eaLnBrk="1" hangingPunct="1">
              <a:buFont typeface="Wingdings" panose="05000000000000000000" pitchFamily="2" charset="2"/>
              <a:buChar char="Ø"/>
            </a:pPr>
            <a:r>
              <a:rPr lang="zh-TW" altLang="en-US" b="0" dirty="0">
                <a:effectLst>
                  <a:outerShdw blurRad="38100" dist="38100" dir="2700000" algn="tl">
                    <a:srgbClr val="000000">
                      <a:alpha val="43137"/>
                    </a:srgbClr>
                  </a:outerShdw>
                </a:effectLst>
                <a:latin typeface="標楷體" pitchFamily="65" charset="-120"/>
                <a:ea typeface="標楷體" pitchFamily="65" charset="-120"/>
              </a:rPr>
              <a:t>車輛及軌道</a:t>
            </a:r>
            <a:r>
              <a:rPr lang="zh-TW" altLang="en-US" b="0" dirty="0" smtClean="0">
                <a:effectLst>
                  <a:outerShdw blurRad="38100" dist="38100" dir="2700000" algn="tl">
                    <a:srgbClr val="000000">
                      <a:alpha val="43137"/>
                    </a:srgbClr>
                  </a:outerShdw>
                </a:effectLst>
                <a:latin typeface="標楷體" pitchFamily="65" charset="-120"/>
                <a:ea typeface="標楷體" pitchFamily="65" charset="-120"/>
              </a:rPr>
              <a:t>機械</a:t>
            </a:r>
            <a:endParaRPr lang="en-US" altLang="zh-TW" b="0" dirty="0" smtClean="0">
              <a:effectLst>
                <a:outerShdw blurRad="38100" dist="38100" dir="2700000" algn="tl">
                  <a:srgbClr val="000000">
                    <a:alpha val="43137"/>
                  </a:srgbClr>
                </a:outerShdw>
              </a:effectLst>
              <a:latin typeface="標楷體" pitchFamily="65" charset="-120"/>
              <a:ea typeface="標楷體" pitchFamily="65" charset="-120"/>
            </a:endParaRPr>
          </a:p>
          <a:p>
            <a:pPr eaLnBrk="1" hangingPunct="1">
              <a:buFont typeface="Wingdings" panose="05000000000000000000" pitchFamily="2" charset="2"/>
              <a:buChar char="Ø"/>
            </a:pPr>
            <a:r>
              <a:rPr lang="zh-TW" altLang="en-US" b="0" dirty="0" smtClean="0">
                <a:effectLst>
                  <a:outerShdw blurRad="38100" dist="38100" dir="2700000" algn="tl">
                    <a:srgbClr val="000000">
                      <a:alpha val="43137"/>
                    </a:srgbClr>
                  </a:outerShdw>
                </a:effectLst>
                <a:latin typeface="標楷體" pitchFamily="65" charset="-120"/>
                <a:ea typeface="標楷體" pitchFamily="65" charset="-120"/>
              </a:rPr>
              <a:t>危險性機械</a:t>
            </a:r>
            <a:endParaRPr lang="en-US" altLang="zh-TW" b="0" dirty="0" smtClean="0">
              <a:effectLst>
                <a:outerShdw blurRad="38100" dist="38100" dir="2700000" algn="tl">
                  <a:srgbClr val="000000">
                    <a:alpha val="43137"/>
                  </a:srgbClr>
                </a:outerShdw>
              </a:effectLst>
              <a:latin typeface="標楷體" pitchFamily="65" charset="-120"/>
              <a:ea typeface="標楷體" pitchFamily="65" charset="-120"/>
            </a:endParaRPr>
          </a:p>
          <a:p>
            <a:pPr eaLnBrk="1" hangingPunct="1">
              <a:buFont typeface="Wingdings" panose="05000000000000000000" pitchFamily="2" charset="2"/>
              <a:buChar char="Ø"/>
            </a:pPr>
            <a:r>
              <a:rPr lang="zh-TW" altLang="en-US" b="0" dirty="0">
                <a:effectLst>
                  <a:outerShdw blurRad="38100" dist="38100" dir="2700000" algn="tl">
                    <a:srgbClr val="000000">
                      <a:alpha val="43137"/>
                    </a:srgbClr>
                  </a:outerShdw>
                </a:effectLst>
                <a:latin typeface="標楷體" pitchFamily="65" charset="-120"/>
                <a:ea typeface="標楷體" pitchFamily="65" charset="-120"/>
              </a:rPr>
              <a:t>自動化</a:t>
            </a:r>
            <a:r>
              <a:rPr lang="zh-TW" altLang="en-US" b="0" dirty="0" smtClean="0">
                <a:effectLst>
                  <a:outerShdw blurRad="38100" dist="38100" dir="2700000" algn="tl">
                    <a:srgbClr val="000000">
                      <a:alpha val="43137"/>
                    </a:srgbClr>
                  </a:outerShdw>
                </a:effectLst>
                <a:latin typeface="標楷體" pitchFamily="65" charset="-120"/>
                <a:ea typeface="標楷體" pitchFamily="65" charset="-120"/>
              </a:rPr>
              <a:t>機械</a:t>
            </a:r>
            <a:endParaRPr lang="en-US" altLang="zh-TW" b="0" dirty="0" smtClean="0">
              <a:effectLst>
                <a:outerShdw blurRad="38100" dist="38100" dir="2700000" algn="tl">
                  <a:srgbClr val="000000">
                    <a:alpha val="43137"/>
                  </a:srgbClr>
                </a:outerShdw>
              </a:effectLst>
              <a:latin typeface="標楷體" pitchFamily="65" charset="-120"/>
              <a:ea typeface="標楷體" pitchFamily="65" charset="-120"/>
            </a:endParaRPr>
          </a:p>
          <a:p>
            <a:pPr eaLnBrk="1" hangingPunct="1">
              <a:buFont typeface="Wingdings" panose="05000000000000000000" pitchFamily="2" charset="2"/>
              <a:buChar char="Ø"/>
            </a:pPr>
            <a:r>
              <a:rPr lang="zh-TW" altLang="en-US" b="0" dirty="0">
                <a:effectLst>
                  <a:outerShdw blurRad="38100" dist="38100" dir="2700000" algn="tl">
                    <a:srgbClr val="000000">
                      <a:alpha val="43137"/>
                    </a:srgbClr>
                  </a:outerShdw>
                </a:effectLst>
                <a:latin typeface="標楷體" pitchFamily="65" charset="-120"/>
                <a:ea typeface="標楷體" pitchFamily="65" charset="-120"/>
              </a:rPr>
              <a:t>其他</a:t>
            </a:r>
            <a:r>
              <a:rPr lang="en-US" altLang="zh-TW" b="0" dirty="0">
                <a:effectLst>
                  <a:outerShdw blurRad="38100" dist="38100" dir="2700000" algn="tl">
                    <a:srgbClr val="000000">
                      <a:alpha val="43137"/>
                    </a:srgbClr>
                  </a:outerShdw>
                </a:effectLst>
                <a:latin typeface="標楷體" pitchFamily="65" charset="-120"/>
                <a:ea typeface="標楷體" pitchFamily="65" charset="-120"/>
              </a:rPr>
              <a:t>(</a:t>
            </a:r>
            <a:r>
              <a:rPr lang="zh-TW" altLang="en-US" b="0" dirty="0" smtClean="0">
                <a:effectLst>
                  <a:outerShdw blurRad="38100" dist="38100" dir="2700000" algn="tl">
                    <a:srgbClr val="000000">
                      <a:alpha val="43137"/>
                    </a:srgbClr>
                  </a:outerShdw>
                </a:effectLst>
                <a:latin typeface="標楷體" pitchFamily="65" charset="-120"/>
                <a:ea typeface="標楷體" pitchFamily="65" charset="-120"/>
              </a:rPr>
              <a:t>營建、食品</a:t>
            </a:r>
            <a:r>
              <a:rPr lang="en-US" altLang="zh-TW" b="0" dirty="0" smtClean="0">
                <a:effectLst>
                  <a:outerShdw blurRad="38100" dist="38100" dir="2700000" algn="tl">
                    <a:srgbClr val="000000">
                      <a:alpha val="43137"/>
                    </a:srgbClr>
                  </a:outerShdw>
                </a:effectLst>
                <a:latin typeface="標楷體" pitchFamily="65" charset="-120"/>
                <a:ea typeface="標楷體" pitchFamily="65" charset="-120"/>
              </a:rPr>
              <a:t>…)</a:t>
            </a:r>
            <a:endParaRPr lang="zh-TW" altLang="en-US" b="0" dirty="0" smtClean="0">
              <a:effectLst>
                <a:outerShdw blurRad="38100" dist="38100" dir="2700000" algn="tl">
                  <a:srgbClr val="000000">
                    <a:alpha val="43137"/>
                  </a:srgbClr>
                </a:outerShdw>
              </a:effectLst>
              <a:latin typeface="標楷體" pitchFamily="65" charset="-120"/>
              <a:ea typeface="標楷體" pitchFamily="65" charset="-120"/>
            </a:endParaRPr>
          </a:p>
        </p:txBody>
      </p:sp>
      <p:sp>
        <p:nvSpPr>
          <p:cNvPr id="8" name="投影片編號版面配置區 7"/>
          <p:cNvSpPr>
            <a:spLocks noGrp="1"/>
          </p:cNvSpPr>
          <p:nvPr>
            <p:ph type="sldNum" sz="quarter" idx="12"/>
          </p:nvPr>
        </p:nvSpPr>
        <p:spPr/>
        <p:txBody>
          <a:bodyPr/>
          <a:lstStyle/>
          <a:p>
            <a:fld id="{A36E6B7E-3405-4ABC-8F0A-11CAAA034E4E}" type="slidenum">
              <a:rPr lang="zh-TW" altLang="en-US" smtClean="0"/>
              <a:pPr/>
              <a:t>7</a:t>
            </a:fld>
            <a:endParaRPr lang="zh-TW" altLang="en-US" dirty="0"/>
          </a:p>
        </p:txBody>
      </p:sp>
    </p:spTree>
    <p:extLst>
      <p:ext uri="{BB962C8B-B14F-4D97-AF65-F5344CB8AC3E}">
        <p14:creationId xmlns:p14="http://schemas.microsoft.com/office/powerpoint/2010/main" val="389601976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6816" y="3006080"/>
            <a:ext cx="8229600" cy="1143000"/>
          </a:xfrm>
        </p:spPr>
        <p:txBody>
          <a:bodyPr/>
          <a:lstStyle/>
          <a:p>
            <a:pPr indent="631825" eaLnBrk="1" hangingPunct="1">
              <a:lnSpc>
                <a:spcPct val="125000"/>
              </a:lnSpc>
            </a:pP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肆、機械維修安全</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
            </a:r>
            <a:b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br>
            <a:endParaRPr lang="zh-TW" altLang="en-US" dirty="0" smtClean="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投影片編號版面配置區 5"/>
          <p:cNvSpPr>
            <a:spLocks noGrp="1"/>
          </p:cNvSpPr>
          <p:nvPr>
            <p:ph type="sldNum" sz="quarter" idx="12"/>
          </p:nvPr>
        </p:nvSpPr>
        <p:spPr/>
        <p:txBody>
          <a:bodyPr/>
          <a:lstStyle/>
          <a:p>
            <a:fld id="{A36E6B7E-3405-4ABC-8F0A-11CAAA034E4E}" type="slidenum">
              <a:rPr lang="zh-TW" altLang="en-US" smtClean="0"/>
              <a:pPr/>
              <a:t>70</a:t>
            </a:fld>
            <a:endParaRPr lang="zh-TW" altLang="en-US" dirty="0"/>
          </a:p>
        </p:txBody>
      </p:sp>
    </p:spTree>
    <p:extLst>
      <p:ext uri="{BB962C8B-B14F-4D97-AF65-F5344CB8AC3E}">
        <p14:creationId xmlns:p14="http://schemas.microsoft.com/office/powerpoint/2010/main" val="181444518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468313" y="517178"/>
            <a:ext cx="8229600" cy="463550"/>
          </a:xfrm>
        </p:spPr>
        <p:txBody>
          <a:bodyPr/>
          <a:lstStyle/>
          <a:p>
            <a:r>
              <a:rPr lang="zh-TW" altLang="en-US" dirty="0">
                <a:latin typeface="Times New Roman" panose="02020603050405020304" pitchFamily="18" charset="0"/>
                <a:ea typeface="標楷體" panose="03000509000000000000" pitchFamily="65" charset="-120"/>
                <a:cs typeface="Times New Roman" panose="02020603050405020304" pitchFamily="18" charset="0"/>
              </a:rPr>
              <a:t>機械設備的維護與修理</a:t>
            </a:r>
          </a:p>
        </p:txBody>
      </p:sp>
      <p:sp>
        <p:nvSpPr>
          <p:cNvPr id="195587" name="Rectangle 3"/>
          <p:cNvSpPr>
            <a:spLocks noGrp="1" noChangeArrowheads="1"/>
          </p:cNvSpPr>
          <p:nvPr>
            <p:ph type="body" idx="1"/>
          </p:nvPr>
        </p:nvSpPr>
        <p:spPr>
          <a:xfrm>
            <a:off x="317500" y="1338411"/>
            <a:ext cx="8442325" cy="5114925"/>
          </a:xfrm>
        </p:spPr>
        <p:txBody>
          <a:bodyPr>
            <a:normAutofit lnSpcReduction="10000"/>
          </a:bodyPr>
          <a:lstStyle/>
          <a:p>
            <a:pPr marL="261938" indent="-261938"/>
            <a:r>
              <a:rPr lang="zh-TW" altLang="en-US" sz="2400" dirty="0">
                <a:latin typeface="Times New Roman" panose="02020603050405020304" pitchFamily="18" charset="0"/>
                <a:ea typeface="標楷體" pitchFamily="65" charset="-120"/>
                <a:cs typeface="Times New Roman" panose="02020603050405020304" pitchFamily="18" charset="0"/>
              </a:rPr>
              <a:t>意外事故常發生於維護修理時</a:t>
            </a:r>
            <a:r>
              <a:rPr lang="en-US" altLang="zh-TW" sz="2400" dirty="0">
                <a:latin typeface="Times New Roman" panose="02020603050405020304" pitchFamily="18" charset="0"/>
                <a:ea typeface="標楷體" pitchFamily="65" charset="-120"/>
                <a:cs typeface="Times New Roman" panose="02020603050405020304" pitchFamily="18" charset="0"/>
              </a:rPr>
              <a:t>:</a:t>
            </a:r>
          </a:p>
          <a:p>
            <a:pPr marL="800100" lvl="1" indent="-358775"/>
            <a:r>
              <a:rPr lang="zh-TW" altLang="en-US" sz="2400" dirty="0">
                <a:latin typeface="Times New Roman" panose="02020603050405020304" pitchFamily="18" charset="0"/>
                <a:ea typeface="標楷體" pitchFamily="65" charset="-120"/>
                <a:cs typeface="Times New Roman" panose="02020603050405020304" pitchFamily="18" charset="0"/>
              </a:rPr>
              <a:t>因機器的動力未完全切除，在作業中突然意外啟動， 對修護人員造成傷害。</a:t>
            </a:r>
          </a:p>
          <a:p>
            <a:pPr marL="800100" lvl="1" indent="-358775" algn="just"/>
            <a:r>
              <a:rPr lang="zh-TW" altLang="en-US" sz="2400" dirty="0">
                <a:latin typeface="Times New Roman" panose="02020603050405020304" pitchFamily="18" charset="0"/>
                <a:ea typeface="標楷體" pitchFamily="65" charset="-120"/>
                <a:cs typeface="Times New Roman" panose="02020603050405020304" pitchFamily="18" charset="0"/>
              </a:rPr>
              <a:t>此動力來源有電力、油壓和空氣壓縮。此外尚有彈簧中的能量、懸空機件的位能或任何能使機器意外運動的能源。</a:t>
            </a:r>
          </a:p>
          <a:p>
            <a:pPr marL="261938" indent="-261938"/>
            <a:r>
              <a:rPr lang="zh-TW" altLang="en-US" sz="2400" dirty="0">
                <a:solidFill>
                  <a:srgbClr val="FF6600"/>
                </a:solidFill>
                <a:latin typeface="Times New Roman" panose="02020603050405020304" pitchFamily="18" charset="0"/>
                <a:ea typeface="標楷體" pitchFamily="65" charset="-120"/>
                <a:cs typeface="Times New Roman" panose="02020603050405020304" pitchFamily="18" charset="0"/>
              </a:rPr>
              <a:t>零機械能狀態</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(Zero Mechanical State)</a:t>
            </a:r>
          </a:p>
          <a:p>
            <a:pPr marL="800100" lvl="1" indent="-358775"/>
            <a:r>
              <a:rPr lang="zh-TW" altLang="en-US" sz="2400" dirty="0">
                <a:latin typeface="Times New Roman" panose="02020603050405020304" pitchFamily="18" charset="0"/>
                <a:ea typeface="標楷體" pitchFamily="65" charset="-120"/>
                <a:cs typeface="Times New Roman" panose="02020603050405020304" pitchFamily="18" charset="0"/>
              </a:rPr>
              <a:t>使機器運動的所有能源被中和或被除去的機器狀態。</a:t>
            </a:r>
          </a:p>
          <a:p>
            <a:pPr marL="800100" lvl="1" indent="-358775" algn="just"/>
            <a:r>
              <a:rPr lang="zh-TW" altLang="en-US" sz="2400" dirty="0">
                <a:latin typeface="Times New Roman" panose="02020603050405020304" pitchFamily="18" charset="0"/>
                <a:ea typeface="標楷體" pitchFamily="65" charset="-120"/>
                <a:cs typeface="Times New Roman" panose="02020603050405020304" pitchFamily="18" charset="0"/>
              </a:rPr>
              <a:t>在此狀態中，電源、油壓、壓縮空氣完全被切除，所有的動能與位能被隔絕、鎖住、支撐或控制不致於意外釋放。</a:t>
            </a:r>
          </a:p>
          <a:p>
            <a:pPr marL="261938" indent="-261938" algn="just"/>
            <a:r>
              <a:rPr lang="zh-TW" altLang="en-US" sz="2400" dirty="0">
                <a:latin typeface="Times New Roman" panose="02020603050405020304" pitchFamily="18" charset="0"/>
                <a:ea typeface="標楷體" pitchFamily="65" charset="-120"/>
                <a:cs typeface="Times New Roman" panose="02020603050405020304" pitchFamily="18" charset="0"/>
              </a:rPr>
              <a:t>欲達到機器的零機械狀態，除切斷機器的所有動力來源外，尚需建立並確實實施閉鎖制度。</a:t>
            </a:r>
          </a:p>
          <a:p>
            <a:pPr marL="261938" indent="-261938"/>
            <a:endParaRPr lang="en-US" altLang="zh-TW" sz="2400" dirty="0">
              <a:latin typeface="Times New Roman" panose="02020603050405020304" pitchFamily="18" charset="0"/>
              <a:ea typeface="標楷體" pitchFamily="65" charset="-120"/>
              <a:cs typeface="Times New Roman" panose="02020603050405020304" pitchFamily="18" charset="0"/>
            </a:endParaRPr>
          </a:p>
        </p:txBody>
      </p:sp>
      <p:sp>
        <p:nvSpPr>
          <p:cNvPr id="5" name="投影片編號版面配置區 4"/>
          <p:cNvSpPr>
            <a:spLocks noGrp="1"/>
          </p:cNvSpPr>
          <p:nvPr>
            <p:ph type="sldNum" sz="quarter" idx="12"/>
          </p:nvPr>
        </p:nvSpPr>
        <p:spPr/>
        <p:txBody>
          <a:bodyPr/>
          <a:lstStyle/>
          <a:p>
            <a:fld id="{A36E6B7E-3405-4ABC-8F0A-11CAAA034E4E}" type="slidenum">
              <a:rPr lang="zh-TW" altLang="en-US" smtClean="0"/>
              <a:pPr/>
              <a:t>71</a:t>
            </a:fld>
            <a:endParaRPr lang="zh-TW" altLang="en-US" dirty="0"/>
          </a:p>
        </p:txBody>
      </p:sp>
    </p:spTree>
    <p:extLst>
      <p:ext uri="{BB962C8B-B14F-4D97-AF65-F5344CB8AC3E}">
        <p14:creationId xmlns:p14="http://schemas.microsoft.com/office/powerpoint/2010/main" val="1597573573"/>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xfrm>
            <a:off x="899592" y="188640"/>
            <a:ext cx="7715200" cy="1143000"/>
          </a:xfrm>
        </p:spPr>
        <p:txBody>
          <a:bodyPr/>
          <a:lstStyle/>
          <a:p>
            <a:r>
              <a:rPr lang="zh-TW" altLang="en-US" b="1" dirty="0">
                <a:latin typeface="Times New Roman" panose="02020603050405020304" pitchFamily="18" charset="0"/>
                <a:ea typeface="標楷體" panose="03000509000000000000" pitchFamily="65" charset="-120"/>
                <a:cs typeface="Times New Roman" panose="02020603050405020304" pitchFamily="18" charset="0"/>
              </a:rPr>
              <a:t>不慎遭印刷機捲入 工人頭夾傷</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p>
        </p:txBody>
      </p:sp>
      <p:sp>
        <p:nvSpPr>
          <p:cNvPr id="197635" name="Rectangle 3"/>
          <p:cNvSpPr>
            <a:spLocks noGrp="1" noChangeArrowheads="1"/>
          </p:cNvSpPr>
          <p:nvPr>
            <p:ph type="body" idx="1"/>
          </p:nvPr>
        </p:nvSpPr>
        <p:spPr>
          <a:xfrm>
            <a:off x="609600" y="1269132"/>
            <a:ext cx="7924800" cy="5256212"/>
          </a:xfrm>
        </p:spPr>
        <p:txBody>
          <a:bodyPr/>
          <a:lstStyle/>
          <a:p>
            <a:pPr marL="0" indent="0">
              <a:lnSpc>
                <a:spcPct val="120000"/>
              </a:lnSpc>
              <a:spcBef>
                <a:spcPct val="10000"/>
              </a:spcBef>
              <a:buNone/>
            </a:pP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台北縣一家印刷工廠今天凌晨發生機器夾傷人的意外。</a:t>
            </a:r>
            <a:r>
              <a:rPr lang="zh-TW" altLang="en-US" sz="1900" dirty="0" smtClean="0">
                <a:latin typeface="Times New Roman" panose="02020603050405020304" pitchFamily="18" charset="0"/>
                <a:ea typeface="標楷體" panose="03000509000000000000" pitchFamily="65" charset="-120"/>
                <a:cs typeface="Times New Roman" panose="02020603050405020304" pitchFamily="18" charset="0"/>
              </a:rPr>
              <a:t/>
            </a:r>
            <a:br>
              <a:rPr lang="zh-TW" altLang="en-US" sz="1900" dirty="0" smtClean="0">
                <a:latin typeface="Times New Roman" panose="02020603050405020304" pitchFamily="18" charset="0"/>
                <a:ea typeface="標楷體" panose="03000509000000000000" pitchFamily="65" charset="-120"/>
                <a:cs typeface="Times New Roman" panose="02020603050405020304" pitchFamily="18" charset="0"/>
              </a:rPr>
            </a:br>
            <a:r>
              <a:rPr lang="zh-TW" altLang="en-US" sz="19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000" dirty="0" smtClean="0">
                <a:latin typeface="Times New Roman" panose="02020603050405020304" pitchFamily="18" charset="0"/>
                <a:ea typeface="標楷體" pitchFamily="65" charset="-120"/>
                <a:cs typeface="Times New Roman" panose="02020603050405020304" pitchFamily="18" charset="0"/>
              </a:rPr>
              <a:t>一名工人為了查看一部故障的大型機器，結果被捲了進去，頭部卡在裡面，動彈不得，救難人員趕緊到現場搶救。這位工人的頭部就這樣被卡在機器裡面，一動也不能動，耳朵被東西夾住，痛得受不了！ 一旁的救難人員不斷地幫他按摩身體，要他不要緊張。</a:t>
            </a:r>
            <a:endParaRPr lang="en-US" altLang="zh-TW" sz="2000" dirty="0" smtClean="0">
              <a:latin typeface="Times New Roman" panose="02020603050405020304" pitchFamily="18" charset="0"/>
              <a:ea typeface="標楷體" pitchFamily="65" charset="-120"/>
              <a:cs typeface="Times New Roman" panose="02020603050405020304" pitchFamily="18" charset="0"/>
            </a:endParaRPr>
          </a:p>
          <a:p>
            <a:pPr>
              <a:lnSpc>
                <a:spcPct val="120000"/>
              </a:lnSpc>
              <a:spcBef>
                <a:spcPct val="10000"/>
              </a:spcBef>
            </a:pPr>
            <a:endParaRPr lang="en-US" altLang="zh-TW" sz="2000" dirty="0"/>
          </a:p>
          <a:p>
            <a:pPr marL="0" indent="268288">
              <a:lnSpc>
                <a:spcPct val="120000"/>
              </a:lnSpc>
              <a:spcBef>
                <a:spcPct val="10000"/>
              </a:spcBef>
              <a:buNone/>
            </a:pPr>
            <a:r>
              <a:rPr lang="zh-TW" altLang="en-US" sz="2000" dirty="0" smtClean="0">
                <a:latin typeface="Times New Roman" panose="02020603050405020304" pitchFamily="18" charset="0"/>
                <a:ea typeface="標楷體" pitchFamily="65" charset="-120"/>
                <a:cs typeface="Times New Roman" panose="02020603050405020304" pitchFamily="18" charset="0"/>
              </a:rPr>
              <a:t>今天凌晨，位在台北縣中和地區的這一間印刷工廠，裡面的裝版機突然故障，工人為了查看原因，把頭伸進去，結果機器突然轉動，頭就被卡住了，老闆發現之後，趕緊報警，對於案發經過，非常低調。最後，救難人員好不容易把人救出來，送醫急救，還好狀況穩定，沒有生命危險。</a:t>
            </a:r>
            <a:endParaRPr lang="zh-TW" altLang="en-US" sz="2000" dirty="0">
              <a:latin typeface="Times New Roman" panose="02020603050405020304" pitchFamily="18" charset="0"/>
              <a:ea typeface="標楷體" pitchFamily="65" charset="-120"/>
              <a:cs typeface="Times New Roman" panose="02020603050405020304" pitchFamily="18" charset="0"/>
            </a:endParaRPr>
          </a:p>
        </p:txBody>
      </p:sp>
      <p:sp>
        <p:nvSpPr>
          <p:cNvPr id="5" name="投影片編號版面配置區 4"/>
          <p:cNvSpPr>
            <a:spLocks noGrp="1"/>
          </p:cNvSpPr>
          <p:nvPr>
            <p:ph type="sldNum" sz="quarter" idx="12"/>
          </p:nvPr>
        </p:nvSpPr>
        <p:spPr/>
        <p:txBody>
          <a:bodyPr/>
          <a:lstStyle/>
          <a:p>
            <a:fld id="{A36E6B7E-3405-4ABC-8F0A-11CAAA034E4E}" type="slidenum">
              <a:rPr lang="zh-TW" altLang="en-US" smtClean="0"/>
              <a:pPr/>
              <a:t>72</a:t>
            </a:fld>
            <a:endParaRPr lang="zh-TW" altLang="en-US" dirty="0"/>
          </a:p>
        </p:txBody>
      </p:sp>
    </p:spTree>
    <p:extLst>
      <p:ext uri="{BB962C8B-B14F-4D97-AF65-F5344CB8AC3E}">
        <p14:creationId xmlns:p14="http://schemas.microsoft.com/office/powerpoint/2010/main" val="216173775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a:xfrm>
            <a:off x="806896" y="116632"/>
            <a:ext cx="8229600" cy="1143000"/>
          </a:xfrm>
        </p:spPr>
        <p:txBody>
          <a:bodyPr/>
          <a:lstStyle/>
          <a:p>
            <a:r>
              <a:rPr lang="zh-TW" altLang="en-US" sz="3200" b="1" dirty="0">
                <a:latin typeface="Times New Roman" panose="02020603050405020304" pitchFamily="18" charset="0"/>
                <a:ea typeface="標楷體" panose="03000509000000000000" pitchFamily="65" charset="-120"/>
                <a:cs typeface="Times New Roman" panose="02020603050405020304" pitchFamily="18" charset="0"/>
              </a:rPr>
              <a:t>意外捲入水泥攪拌車　清洗工人被絞成肉醬</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 </a:t>
            </a:r>
          </a:p>
        </p:txBody>
      </p:sp>
      <p:sp>
        <p:nvSpPr>
          <p:cNvPr id="203779" name="Rectangle 3"/>
          <p:cNvSpPr>
            <a:spLocks noGrp="1" noChangeArrowheads="1"/>
          </p:cNvSpPr>
          <p:nvPr>
            <p:ph type="body" idx="1"/>
          </p:nvPr>
        </p:nvSpPr>
        <p:spPr>
          <a:xfrm>
            <a:off x="539552" y="1124744"/>
            <a:ext cx="8214940" cy="5040213"/>
          </a:xfrm>
        </p:spPr>
        <p:txBody>
          <a:bodyPr>
            <a:normAutofit lnSpcReduction="10000"/>
          </a:bodyPr>
          <a:lstStyle/>
          <a:p>
            <a:pPr>
              <a:lnSpc>
                <a:spcPct val="80000"/>
              </a:lnSpc>
            </a:pP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東森新聞 </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2004/09/06 12:34 </a:t>
            </a:r>
          </a:p>
          <a:p>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桃園縣蘆竹鄉</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6</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日上午驚傳一起工安意外，</a:t>
            </a:r>
            <a:r>
              <a:rPr lang="en-US" altLang="zh-TW" sz="1600" dirty="0">
                <a:solidFill>
                  <a:srgbClr val="F53D0B"/>
                </a:solidFill>
                <a:latin typeface="Times New Roman" panose="02020603050405020304" pitchFamily="18" charset="0"/>
                <a:ea typeface="標楷體" panose="03000509000000000000" pitchFamily="65" charset="-120"/>
                <a:cs typeface="Times New Roman" panose="02020603050405020304" pitchFamily="18" charset="0"/>
              </a:rPr>
              <a:t>1</a:t>
            </a:r>
            <a:r>
              <a:rPr lang="zh-TW" altLang="en-US" sz="1600" dirty="0">
                <a:solidFill>
                  <a:srgbClr val="F53D0B"/>
                </a:solidFill>
                <a:latin typeface="Times New Roman" panose="02020603050405020304" pitchFamily="18" charset="0"/>
                <a:ea typeface="標楷體" panose="03000509000000000000" pitchFamily="65" charset="-120"/>
                <a:cs typeface="Times New Roman" panose="02020603050405020304" pitchFamily="18" charset="0"/>
              </a:rPr>
              <a:t>名外包清潔工人在清洗水泥攪拌車時，跑到攪拌槽內，因為攪拌車未熄火，有人誤觸攪拌槽開關，在內清洗的工人當場被絞碎</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，整個人幾乎已經是成為肉醬。目前針對這起離奇的工安意外，檢警深表重視，也與法醫鑑識相驗，以釐清死亡原因以及責任歸屬。 </a:t>
            </a:r>
            <a:b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b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
            </a:r>
            <a:b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b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位於桃園縣蘆竹鄉又頂水泥攪拌場，</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38</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歲</a:t>
            </a:r>
            <a:r>
              <a:rPr lang="zh-TW" altLang="en-US" sz="1600" dirty="0" smtClean="0"/>
              <a:t>的</a:t>
            </a:r>
            <a:r>
              <a:rPr lang="en-US" altLang="zh-TW" sz="1600" dirty="0" smtClean="0"/>
              <a:t>A</a:t>
            </a:r>
            <a:r>
              <a:rPr lang="zh-TW" altLang="en-US" sz="1600" dirty="0" smtClean="0"/>
              <a:t>姓外</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包清潔</a:t>
            </a:r>
            <a:r>
              <a:rPr lang="zh-TW" altLang="en-US" sz="1600" dirty="0" smtClean="0">
                <a:latin typeface="Times New Roman" panose="02020603050405020304" pitchFamily="18" charset="0"/>
                <a:ea typeface="標楷體" panose="03000509000000000000" pitchFamily="65" charset="-120"/>
                <a:cs typeface="Times New Roman" panose="02020603050405020304" pitchFamily="18" charset="0"/>
              </a:rPr>
              <a:t>工人上午</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7</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時進入攪拌桶內清洗內部，</a:t>
            </a:r>
            <a:r>
              <a:rPr lang="zh-TW" altLang="en-US" sz="1600" dirty="0">
                <a:solidFill>
                  <a:srgbClr val="996600"/>
                </a:solidFill>
                <a:latin typeface="Times New Roman" panose="02020603050405020304" pitchFamily="18" charset="0"/>
                <a:ea typeface="標楷體" panose="03000509000000000000" pitchFamily="65" charset="-120"/>
                <a:cs typeface="Times New Roman" panose="02020603050405020304" pitchFamily="18" charset="0"/>
              </a:rPr>
              <a:t>沒有依規定將攪拌車熄火，而隨後到的工人沒有注意到有同伴進入攪拌桶內，誤觸開關導致在內部清洗的鄧建明身體當場被絞碎</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，直到血水順著排泥孔排出時才被發現。 </a:t>
            </a:r>
            <a:b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b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
            </a:r>
            <a:b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b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不過，警方調查的版本還有另外一個，</a:t>
            </a:r>
            <a:r>
              <a:rPr lang="zh-TW" altLang="en-US" sz="1600" dirty="0" smtClean="0">
                <a:latin typeface="Times New Roman" panose="02020603050405020304" pitchFamily="18" charset="0"/>
                <a:ea typeface="標楷體" panose="03000509000000000000" pitchFamily="65" charset="-120"/>
                <a:cs typeface="Times New Roman" panose="02020603050405020304" pitchFamily="18" charset="0"/>
              </a:rPr>
              <a:t>也就是</a:t>
            </a:r>
            <a:r>
              <a:rPr lang="en-US" altLang="zh-TW" sz="1600" dirty="0" smtClean="0">
                <a:latin typeface="Times New Roman" panose="02020603050405020304" pitchFamily="18" charset="0"/>
                <a:ea typeface="標楷體" panose="03000509000000000000" pitchFamily="65" charset="-120"/>
                <a:cs typeface="Times New Roman" panose="02020603050405020304" pitchFamily="18" charset="0"/>
              </a:rPr>
              <a:t>A</a:t>
            </a:r>
            <a:r>
              <a:rPr lang="zh-TW" altLang="en-US" sz="1600" dirty="0" smtClean="0"/>
              <a:t>姓</a:t>
            </a:r>
            <a:r>
              <a:rPr lang="zh-TW" altLang="en-US" sz="1600" dirty="0"/>
              <a:t>工人</a:t>
            </a:r>
            <a:r>
              <a:rPr lang="zh-TW" altLang="en-US" sz="1600" dirty="0" smtClean="0">
                <a:latin typeface="Times New Roman" panose="02020603050405020304" pitchFamily="18" charset="0"/>
                <a:ea typeface="標楷體" panose="03000509000000000000" pitchFamily="65" charset="-120"/>
                <a:cs typeface="Times New Roman" panose="02020603050405020304" pitchFamily="18" charset="0"/>
              </a:rPr>
              <a:t>是</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在</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5</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日下午受僱前往這處混凝土工廠，進入混凝土攪拌車的攪拌槽清洗槽內殘留物，意外被絞死。由於案發之後無人察覺，直到</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6</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日上午廠方人員發現攪拌車上沒人，但攪拌槽卻一直運轉，發覺可疑進行查看，才讓這起慘劇傳出。 </a:t>
            </a:r>
            <a:b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b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
            </a:r>
            <a:b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b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警方表示，</a:t>
            </a:r>
            <a:r>
              <a:rPr lang="zh-TW" altLang="en-US" sz="1600" dirty="0" smtClean="0"/>
              <a:t>由</a:t>
            </a:r>
            <a:r>
              <a:rPr lang="en-US" altLang="zh-TW" sz="1600" dirty="0" smtClean="0"/>
              <a:t>A</a:t>
            </a:r>
            <a:r>
              <a:rPr lang="zh-TW" altLang="en-US" sz="1600" dirty="0" smtClean="0"/>
              <a:t>姓</a:t>
            </a:r>
            <a:r>
              <a:rPr lang="zh-TW" altLang="en-US" sz="1600" dirty="0"/>
              <a:t>工人</a:t>
            </a:r>
            <a:r>
              <a:rPr lang="zh-TW" altLang="en-US" sz="1600" dirty="0" smtClean="0">
                <a:latin typeface="Times New Roman" panose="02020603050405020304" pitchFamily="18" charset="0"/>
                <a:ea typeface="標楷體" panose="03000509000000000000" pitchFamily="65" charset="-120"/>
                <a:cs typeface="Times New Roman" panose="02020603050405020304" pitchFamily="18" charset="0"/>
              </a:rPr>
              <a:t>擁有</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10</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多年的經驗，加上控制桿分別在前駕駛座和車邊底部，要誤觸的可能性實在不大，因此，警方懷疑可能是要出車的員工或是駕駛，要暖車啟動滾筒，才誤釀人命。 </a:t>
            </a:r>
            <a:b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b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
            </a:r>
            <a:b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b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警方獲報，立刻將現場拉起封鎖線，進行採證工作，適逢鬼月，對於這起離奇意外很多工人都議論紛紛，檢警目前也根據現場的證據，釐清意外的真正原因。 </a:t>
            </a:r>
          </a:p>
        </p:txBody>
      </p:sp>
      <p:sp>
        <p:nvSpPr>
          <p:cNvPr id="5" name="投影片編號版面配置區 4"/>
          <p:cNvSpPr>
            <a:spLocks noGrp="1"/>
          </p:cNvSpPr>
          <p:nvPr>
            <p:ph type="sldNum" sz="quarter" idx="12"/>
          </p:nvPr>
        </p:nvSpPr>
        <p:spPr/>
        <p:txBody>
          <a:bodyPr/>
          <a:lstStyle/>
          <a:p>
            <a:fld id="{A36E6B7E-3405-4ABC-8F0A-11CAAA034E4E}" type="slidenum">
              <a:rPr lang="zh-TW" altLang="en-US" smtClean="0"/>
              <a:pPr/>
              <a:t>73</a:t>
            </a:fld>
            <a:endParaRPr lang="zh-TW" altLang="en-US" dirty="0"/>
          </a:p>
        </p:txBody>
      </p:sp>
    </p:spTree>
    <p:extLst>
      <p:ext uri="{BB962C8B-B14F-4D97-AF65-F5344CB8AC3E}">
        <p14:creationId xmlns:p14="http://schemas.microsoft.com/office/powerpoint/2010/main" val="142815453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p:txBody>
          <a:bodyPr/>
          <a:lstStyle/>
          <a:p>
            <a:r>
              <a:rPr lang="zh-TW" altLang="en-US" sz="3300" dirty="0" smtClean="0">
                <a:latin typeface="Times New Roman" panose="02020603050405020304" pitchFamily="18" charset="0"/>
                <a:ea typeface="標楷體" panose="03000509000000000000" pitchFamily="65" charset="-120"/>
                <a:cs typeface="Times New Roman" panose="02020603050405020304" pitchFamily="18" charset="0"/>
              </a:rPr>
              <a:t>○泥公司</a:t>
            </a:r>
            <a:r>
              <a:rPr lang="zh-TW" altLang="en-US" sz="3300" b="1" dirty="0" smtClean="0">
                <a:latin typeface="Times New Roman" panose="02020603050405020304" pitchFamily="18" charset="0"/>
                <a:ea typeface="標楷體" panose="03000509000000000000" pitchFamily="65" charset="-120"/>
                <a:cs typeface="Times New Roman" panose="02020603050405020304" pitchFamily="18" charset="0"/>
              </a:rPr>
              <a:t>機器</a:t>
            </a:r>
            <a:r>
              <a:rPr lang="zh-TW" altLang="en-US" sz="3300" b="1" dirty="0">
                <a:latin typeface="Times New Roman" panose="02020603050405020304" pitchFamily="18" charset="0"/>
                <a:ea typeface="標楷體" panose="03000509000000000000" pitchFamily="65" charset="-120"/>
                <a:cs typeface="Times New Roman" panose="02020603050405020304" pitchFamily="18" charset="0"/>
              </a:rPr>
              <a:t>突轉 絞碎工人  </a:t>
            </a:r>
            <a:r>
              <a:rPr lang="en-US" altLang="zh-TW" sz="3300" b="1" dirty="0">
                <a:latin typeface="Times New Roman" panose="02020603050405020304" pitchFamily="18" charset="0"/>
                <a:ea typeface="標楷體" panose="03000509000000000000" pitchFamily="65" charset="-120"/>
                <a:cs typeface="Times New Roman" panose="02020603050405020304" pitchFamily="18" charset="0"/>
              </a:rPr>
              <a:t>2006/01/23</a:t>
            </a:r>
            <a:r>
              <a:rPr lang="en-US" altLang="zh-TW" sz="3300" dirty="0">
                <a:latin typeface="Times New Roman" panose="02020603050405020304" pitchFamily="18" charset="0"/>
                <a:ea typeface="標楷體" panose="03000509000000000000" pitchFamily="65" charset="-120"/>
                <a:cs typeface="Times New Roman" panose="02020603050405020304" pitchFamily="18" charset="0"/>
              </a:rPr>
              <a:t> </a:t>
            </a:r>
          </a:p>
        </p:txBody>
      </p:sp>
      <p:sp>
        <p:nvSpPr>
          <p:cNvPr id="205827" name="Rectangle 3"/>
          <p:cNvSpPr>
            <a:spLocks noGrp="1" noChangeArrowheads="1"/>
          </p:cNvSpPr>
          <p:nvPr>
            <p:ph type="body" idx="1"/>
          </p:nvPr>
        </p:nvSpPr>
        <p:spPr>
          <a:xfrm>
            <a:off x="450850" y="1340768"/>
            <a:ext cx="4892675" cy="4427538"/>
          </a:xfrm>
          <a:noFill/>
        </p:spPr>
        <p:txBody>
          <a:bodyPr/>
          <a:lstStyle/>
          <a:p>
            <a:r>
              <a:rPr lang="zh-TW" altLang="en-US" sz="2000" dirty="0">
                <a:latin typeface="Times New Roman" panose="02020603050405020304" pitchFamily="18" charset="0"/>
                <a:ea typeface="標楷體" pitchFamily="65" charset="-120"/>
                <a:cs typeface="Times New Roman" panose="02020603050405020304" pitchFamily="18" charset="0"/>
              </a:rPr>
              <a:t>警方調查，意外發生在昨上午十一時</a:t>
            </a:r>
            <a:r>
              <a:rPr lang="zh-TW" altLang="en-US" sz="2000" dirty="0" smtClean="0">
                <a:latin typeface="Times New Roman" panose="02020603050405020304" pitchFamily="18" charset="0"/>
                <a:ea typeface="標楷體" pitchFamily="65" charset="-120"/>
                <a:cs typeface="Times New Roman" panose="02020603050405020304" pitchFamily="18" charset="0"/>
              </a:rPr>
              <a:t>，某泥</a:t>
            </a:r>
            <a:r>
              <a:rPr lang="zh-TW" altLang="en-US" sz="2000" dirty="0">
                <a:latin typeface="Times New Roman" panose="02020603050405020304" pitchFamily="18" charset="0"/>
                <a:ea typeface="標楷體" pitchFamily="65" charset="-120"/>
                <a:cs typeface="Times New Roman" panose="02020603050405020304" pitchFamily="18" charset="0"/>
              </a:rPr>
              <a:t>公司委外清潔</a:t>
            </a:r>
            <a:r>
              <a:rPr lang="zh-TW" altLang="en-US" sz="2000" dirty="0" smtClean="0">
                <a:latin typeface="Times New Roman" panose="02020603050405020304" pitchFamily="18" charset="0"/>
                <a:ea typeface="標楷體" pitchFamily="65" charset="-120"/>
                <a:cs typeface="Times New Roman" panose="02020603050405020304" pitchFamily="18" charset="0"/>
              </a:rPr>
              <a:t>工人</a:t>
            </a:r>
            <a:r>
              <a:rPr lang="en-US" altLang="zh-TW" sz="2000" dirty="0" smtClean="0">
                <a:latin typeface="Times New Roman" panose="02020603050405020304" pitchFamily="18" charset="0"/>
                <a:ea typeface="標楷體" pitchFamily="65" charset="-120"/>
                <a:cs typeface="Times New Roman" panose="02020603050405020304" pitchFamily="18" charset="0"/>
              </a:rPr>
              <a:t>A</a:t>
            </a:r>
            <a:r>
              <a:rPr lang="zh-TW" altLang="en-US" sz="2000" dirty="0" smtClean="0"/>
              <a:t>姓</a:t>
            </a:r>
            <a:r>
              <a:rPr lang="zh-TW" altLang="en-US" sz="2000" dirty="0"/>
              <a:t>男子</a:t>
            </a:r>
            <a:r>
              <a:rPr lang="zh-TW" altLang="en-US" sz="2000" dirty="0" smtClean="0">
                <a:latin typeface="Times New Roman" panose="02020603050405020304" pitchFamily="18" charset="0"/>
                <a:ea typeface="標楷體" pitchFamily="65" charset="-120"/>
                <a:cs typeface="Times New Roman" panose="02020603050405020304" pitchFamily="18" charset="0"/>
              </a:rPr>
              <a:t>（</a:t>
            </a:r>
            <a:r>
              <a:rPr lang="zh-TW" altLang="en-US" sz="2000" dirty="0">
                <a:latin typeface="Times New Roman" panose="02020603050405020304" pitchFamily="18" charset="0"/>
                <a:ea typeface="標楷體" pitchFamily="65" charset="-120"/>
                <a:cs typeface="Times New Roman" panose="02020603050405020304" pitchFamily="18" charset="0"/>
              </a:rPr>
              <a:t>男，六十二歲）</a:t>
            </a:r>
            <a:r>
              <a:rPr lang="zh-TW" altLang="en-US" sz="2000" dirty="0" smtClean="0">
                <a:latin typeface="Times New Roman" panose="02020603050405020304" pitchFamily="18" charset="0"/>
                <a:ea typeface="標楷體" pitchFamily="65" charset="-120"/>
                <a:cs typeface="Times New Roman" panose="02020603050405020304" pitchFamily="18" charset="0"/>
              </a:rPr>
              <a:t>與某泥</a:t>
            </a:r>
            <a:r>
              <a:rPr lang="zh-TW" altLang="en-US" sz="2000" dirty="0">
                <a:latin typeface="Times New Roman" panose="02020603050405020304" pitchFamily="18" charset="0"/>
                <a:ea typeface="標楷體" pitchFamily="65" charset="-120"/>
                <a:cs typeface="Times New Roman" panose="02020603050405020304" pitchFamily="18" charset="0"/>
              </a:rPr>
              <a:t>公司副</a:t>
            </a:r>
            <a:r>
              <a:rPr lang="zh-TW" altLang="en-US" sz="2000" dirty="0" smtClean="0">
                <a:latin typeface="Times New Roman" panose="02020603050405020304" pitchFamily="18" charset="0"/>
                <a:ea typeface="標楷體" pitchFamily="65" charset="-120"/>
                <a:cs typeface="Times New Roman" panose="02020603050405020304" pitchFamily="18" charset="0"/>
              </a:rPr>
              <a:t>理（</a:t>
            </a:r>
            <a:r>
              <a:rPr lang="zh-TW" altLang="en-US" sz="2000" dirty="0">
                <a:latin typeface="Times New Roman" panose="02020603050405020304" pitchFamily="18" charset="0"/>
                <a:ea typeface="標楷體" pitchFamily="65" charset="-120"/>
                <a:cs typeface="Times New Roman" panose="02020603050405020304" pitchFamily="18" charset="0"/>
              </a:rPr>
              <a:t>四十四歲、高雄人）兩人，當時站在甫送修回廠的回收水泥漿機器上方，察看運作是否順暢</a:t>
            </a:r>
            <a:r>
              <a:rPr lang="zh-TW" altLang="en-US" sz="2000" dirty="0"/>
              <a:t>。某泥公司副理向</a:t>
            </a:r>
            <a:r>
              <a:rPr lang="zh-TW" altLang="en-US" sz="2000" dirty="0">
                <a:latin typeface="Times New Roman" panose="02020603050405020304" pitchFamily="18" charset="0"/>
                <a:ea typeface="標楷體" pitchFamily="65" charset="-120"/>
                <a:cs typeface="Times New Roman" panose="02020603050405020304" pitchFamily="18" charset="0"/>
              </a:rPr>
              <a:t>警方供稱，</a:t>
            </a:r>
            <a:r>
              <a:rPr lang="zh-TW" altLang="en-US" sz="2000" dirty="0"/>
              <a:t>當時洪姓男子</a:t>
            </a:r>
            <a:r>
              <a:rPr lang="zh-TW" altLang="en-US" sz="2000" dirty="0" smtClean="0">
                <a:latin typeface="Times New Roman" panose="02020603050405020304" pitchFamily="18" charset="0"/>
                <a:ea typeface="標楷體" pitchFamily="65" charset="-120"/>
                <a:cs typeface="Times New Roman" panose="02020603050405020304" pitchFamily="18" charset="0"/>
              </a:rPr>
              <a:t>掀開</a:t>
            </a:r>
            <a:r>
              <a:rPr lang="zh-TW" altLang="en-US" sz="2000" dirty="0">
                <a:latin typeface="Times New Roman" panose="02020603050405020304" pitchFamily="18" charset="0"/>
                <a:ea typeface="標楷體" pitchFamily="65" charset="-120"/>
                <a:cs typeface="Times New Roman" panose="02020603050405020304" pitchFamily="18" charset="0"/>
              </a:rPr>
              <a:t>機器上方的人孔蓋，</a:t>
            </a:r>
            <a:r>
              <a:rPr lang="zh-TW" altLang="en-US" sz="2000" dirty="0">
                <a:solidFill>
                  <a:srgbClr val="F53D0B"/>
                </a:solidFill>
                <a:latin typeface="Times New Roman" panose="02020603050405020304" pitchFamily="18" charset="0"/>
                <a:ea typeface="標楷體" pitchFamily="65" charset="-120"/>
                <a:cs typeface="Times New Roman" panose="02020603050405020304" pitchFamily="18" charset="0"/>
              </a:rPr>
              <a:t>人蹲在機器上方，用鏟子清理殘留的水泥，機器卻突然轉動</a:t>
            </a:r>
            <a:r>
              <a:rPr lang="zh-TW" altLang="en-US" sz="2000" dirty="0" smtClean="0">
                <a:solidFill>
                  <a:srgbClr val="F53D0B"/>
                </a:solidFill>
                <a:latin typeface="Times New Roman" panose="02020603050405020304" pitchFamily="18" charset="0"/>
                <a:ea typeface="標楷體" pitchFamily="65" charset="-120"/>
                <a:cs typeface="Times New Roman" panose="02020603050405020304" pitchFamily="18" charset="0"/>
              </a:rPr>
              <a:t>，</a:t>
            </a:r>
            <a:r>
              <a:rPr lang="en-US" altLang="zh-TW" sz="2000" dirty="0" smtClean="0">
                <a:solidFill>
                  <a:srgbClr val="F53D0B"/>
                </a:solidFill>
              </a:rPr>
              <a:t>A</a:t>
            </a:r>
            <a:r>
              <a:rPr lang="zh-TW" altLang="en-US" sz="2000" dirty="0" smtClean="0">
                <a:solidFill>
                  <a:srgbClr val="F53D0B"/>
                </a:solidFill>
              </a:rPr>
              <a:t>姓</a:t>
            </a:r>
            <a:r>
              <a:rPr lang="zh-TW" altLang="en-US" sz="2000" dirty="0">
                <a:solidFill>
                  <a:srgbClr val="F53D0B"/>
                </a:solidFill>
              </a:rPr>
              <a:t>男子</a:t>
            </a:r>
            <a:r>
              <a:rPr lang="zh-TW" altLang="en-US" sz="2000" dirty="0" smtClean="0">
                <a:solidFill>
                  <a:srgbClr val="F53D0B"/>
                </a:solidFill>
                <a:latin typeface="Times New Roman" panose="02020603050405020304" pitchFamily="18" charset="0"/>
                <a:ea typeface="標楷體" pitchFamily="65" charset="-120"/>
                <a:cs typeface="Times New Roman" panose="02020603050405020304" pitchFamily="18" charset="0"/>
              </a:rPr>
              <a:t>連</a:t>
            </a:r>
            <a:r>
              <a:rPr lang="zh-TW" altLang="en-US" sz="2000" dirty="0">
                <a:solidFill>
                  <a:srgbClr val="F53D0B"/>
                </a:solidFill>
                <a:latin typeface="Times New Roman" panose="02020603050405020304" pitchFamily="18" charset="0"/>
                <a:ea typeface="標楷體" pitchFamily="65" charset="-120"/>
                <a:cs typeface="Times New Roman" panose="02020603050405020304" pitchFamily="18" charset="0"/>
              </a:rPr>
              <a:t>鏟子一齊被絞入機器</a:t>
            </a:r>
            <a:r>
              <a:rPr lang="zh-TW" altLang="en-US" sz="2000" dirty="0">
                <a:latin typeface="Times New Roman" panose="02020603050405020304" pitchFamily="18" charset="0"/>
                <a:ea typeface="標楷體" pitchFamily="65" charset="-120"/>
                <a:cs typeface="Times New Roman" panose="02020603050405020304" pitchFamily="18" charset="0"/>
              </a:rPr>
              <a:t>，他試圖拉</a:t>
            </a:r>
            <a:r>
              <a:rPr lang="zh-TW" altLang="en-US" sz="2000" dirty="0" smtClean="0">
                <a:latin typeface="Times New Roman" panose="02020603050405020304" pitchFamily="18" charset="0"/>
                <a:ea typeface="標楷體" pitchFamily="65" charset="-120"/>
                <a:cs typeface="Times New Roman" panose="02020603050405020304" pitchFamily="18" charset="0"/>
              </a:rPr>
              <a:t>住其大腿</a:t>
            </a:r>
            <a:r>
              <a:rPr lang="zh-TW" altLang="en-US" sz="2000" dirty="0">
                <a:latin typeface="Times New Roman" panose="02020603050405020304" pitchFamily="18" charset="0"/>
                <a:ea typeface="標楷體" pitchFamily="65" charset="-120"/>
                <a:cs typeface="Times New Roman" panose="02020603050405020304" pitchFamily="18" charset="0"/>
              </a:rPr>
              <a:t>，但機器扭力太大，他根本拉不動，他趕緊關閉電源，但為時己晚。 </a:t>
            </a:r>
          </a:p>
        </p:txBody>
      </p:sp>
      <p:pic>
        <p:nvPicPr>
          <p:cNvPr id="205828" name="Picture 4" descr="LN08_003"/>
          <p:cNvPicPr>
            <a:picLocks noChangeAspect="1" noChangeArrowheads="1"/>
          </p:cNvPicPr>
          <p:nvPr/>
        </p:nvPicPr>
        <p:blipFill>
          <a:blip r:embed="rId3" cstate="print"/>
          <a:srcRect/>
          <a:stretch>
            <a:fillRect/>
          </a:stretch>
        </p:blipFill>
        <p:spPr bwMode="auto">
          <a:xfrm>
            <a:off x="5502275" y="1700213"/>
            <a:ext cx="2725738" cy="2952750"/>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fld id="{A36E6B7E-3405-4ABC-8F0A-11CAAA034E4E}" type="slidenum">
              <a:rPr lang="zh-TW" altLang="en-US" smtClean="0"/>
              <a:pPr/>
              <a:t>74</a:t>
            </a:fld>
            <a:endParaRPr lang="zh-TW" altLang="en-US" dirty="0"/>
          </a:p>
        </p:txBody>
      </p:sp>
    </p:spTree>
    <p:extLst>
      <p:ext uri="{BB962C8B-B14F-4D97-AF65-F5344CB8AC3E}">
        <p14:creationId xmlns:p14="http://schemas.microsoft.com/office/powerpoint/2010/main" val="334007351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a:xfrm>
            <a:off x="468313" y="446311"/>
            <a:ext cx="8229600" cy="606425"/>
          </a:xfrm>
        </p:spPr>
        <p:txBody>
          <a:bodyPr/>
          <a:lstStyle/>
          <a:p>
            <a:r>
              <a:rPr lang="zh-TW" altLang="en-US" dirty="0">
                <a:latin typeface="Times New Roman" panose="02020603050405020304" pitchFamily="18" charset="0"/>
                <a:ea typeface="標楷體" panose="03000509000000000000" pitchFamily="65" charset="-120"/>
                <a:cs typeface="Times New Roman" panose="02020603050405020304" pitchFamily="18" charset="0"/>
              </a:rPr>
              <a:t>閉鎖程序</a:t>
            </a:r>
          </a:p>
        </p:txBody>
      </p:sp>
      <p:sp>
        <p:nvSpPr>
          <p:cNvPr id="209923" name="Rectangle 3"/>
          <p:cNvSpPr>
            <a:spLocks noGrp="1" noChangeArrowheads="1"/>
          </p:cNvSpPr>
          <p:nvPr>
            <p:ph type="body" idx="1"/>
          </p:nvPr>
        </p:nvSpPr>
        <p:spPr>
          <a:xfrm>
            <a:off x="450850" y="1124744"/>
            <a:ext cx="8242300" cy="5310188"/>
          </a:xfrm>
        </p:spPr>
        <p:txBody>
          <a:bodyPr/>
          <a:lstStyle/>
          <a:p>
            <a:pPr marL="358775" indent="-358775">
              <a:lnSpc>
                <a:spcPct val="80000"/>
              </a:lnSpc>
              <a:buFont typeface="Wingdings" pitchFamily="2" charset="2"/>
              <a:buNone/>
            </a:pPr>
            <a:endParaRPr lang="en-US" altLang="zh-TW" sz="1900" dirty="0">
              <a:latin typeface="Times New Roman" panose="02020603050405020304" pitchFamily="18" charset="0"/>
              <a:ea typeface="標楷體" pitchFamily="65" charset="-120"/>
              <a:cs typeface="Times New Roman" panose="02020603050405020304" pitchFamily="18" charset="0"/>
            </a:endParaRPr>
          </a:p>
          <a:p>
            <a:pPr marL="358775" indent="-358775">
              <a:lnSpc>
                <a:spcPct val="80000"/>
              </a:lnSpc>
            </a:pPr>
            <a:r>
              <a:rPr lang="zh-TW" altLang="en-US" sz="2600" dirty="0">
                <a:latin typeface="Times New Roman" panose="02020603050405020304" pitchFamily="18" charset="0"/>
                <a:ea typeface="標楷體" pitchFamily="65" charset="-120"/>
                <a:cs typeface="Times New Roman" panose="02020603050405020304" pitchFamily="18" charset="0"/>
              </a:rPr>
              <a:t>通知在場的作業員及管理員要停機修理。</a:t>
            </a:r>
          </a:p>
          <a:p>
            <a:pPr marL="358775" indent="-358775">
              <a:lnSpc>
                <a:spcPct val="80000"/>
              </a:lnSpc>
            </a:pPr>
            <a:r>
              <a:rPr lang="zh-TW" altLang="en-US" sz="2600" dirty="0">
                <a:latin typeface="Times New Roman" panose="02020603050405020304" pitchFamily="18" charset="0"/>
                <a:ea typeface="標楷體" pitchFamily="65" charset="-120"/>
                <a:cs typeface="Times New Roman" panose="02020603050405020304" pitchFamily="18" charset="0"/>
              </a:rPr>
              <a:t>了解或認清機器所有使用的動力來源，如電壓、氣壓、油壓。</a:t>
            </a:r>
          </a:p>
          <a:p>
            <a:pPr marL="358775" indent="-358775">
              <a:lnSpc>
                <a:spcPct val="80000"/>
              </a:lnSpc>
            </a:pPr>
            <a:r>
              <a:rPr lang="zh-TW" altLang="en-US" sz="2600" dirty="0">
                <a:latin typeface="Times New Roman" panose="02020603050405020304" pitchFamily="18" charset="0"/>
                <a:ea typeface="標楷體" pitchFamily="65" charset="-120"/>
                <a:cs typeface="Times New Roman" panose="02020603050405020304" pitchFamily="18" charset="0"/>
              </a:rPr>
              <a:t>用掛鎖或啟動控制器</a:t>
            </a:r>
            <a:r>
              <a:rPr lang="en-US" altLang="zh-TW" sz="2600" dirty="0">
                <a:latin typeface="Times New Roman" panose="02020603050405020304" pitchFamily="18" charset="0"/>
                <a:ea typeface="標楷體" pitchFamily="65" charset="-120"/>
                <a:cs typeface="Times New Roman" panose="02020603050405020304" pitchFamily="18" charset="0"/>
              </a:rPr>
              <a:t>(</a:t>
            </a:r>
            <a:r>
              <a:rPr lang="zh-TW" altLang="en-US" sz="2600" dirty="0">
                <a:latin typeface="Times New Roman" panose="02020603050405020304" pitchFamily="18" charset="0"/>
                <a:ea typeface="標楷體" pitchFamily="65" charset="-120"/>
                <a:cs typeface="Times New Roman" panose="02020603050405020304" pitchFamily="18" charset="0"/>
              </a:rPr>
              <a:t>如開關、拉桿或閥</a:t>
            </a:r>
            <a:r>
              <a:rPr lang="en-US" altLang="zh-TW" sz="2600" dirty="0">
                <a:latin typeface="Times New Roman" panose="02020603050405020304" pitchFamily="18" charset="0"/>
                <a:ea typeface="標楷體" pitchFamily="65" charset="-120"/>
                <a:cs typeface="Times New Roman" panose="02020603050405020304" pitchFamily="18" charset="0"/>
              </a:rPr>
              <a:t>)</a:t>
            </a:r>
            <a:r>
              <a:rPr lang="zh-TW" altLang="en-US" sz="2600" dirty="0">
                <a:latin typeface="Times New Roman" panose="02020603050405020304" pitchFamily="18" charset="0"/>
                <a:ea typeface="標楷體" pitchFamily="65" charset="-120"/>
                <a:cs typeface="Times New Roman" panose="02020603050405020304" pitchFamily="18" charset="0"/>
              </a:rPr>
              <a:t>鎖在「切」 的位置上，並加上安全標籤，說明「修護停用中」。</a:t>
            </a:r>
          </a:p>
          <a:p>
            <a:pPr marL="358775" indent="-358775">
              <a:lnSpc>
                <a:spcPct val="80000"/>
              </a:lnSpc>
            </a:pPr>
            <a:r>
              <a:rPr lang="zh-TW" altLang="en-US" sz="2600" dirty="0">
                <a:latin typeface="Times New Roman" panose="02020603050405020304" pitchFamily="18" charset="0"/>
                <a:ea typeface="標楷體" pitchFamily="65" charset="-120"/>
                <a:cs typeface="Times New Roman" panose="02020603050405020304" pitchFamily="18" charset="0"/>
              </a:rPr>
              <a:t>確實切斷所有的動力來源，並釋出所有殘留的油氣壓、電流等，以免機件意外起動。</a:t>
            </a:r>
          </a:p>
          <a:p>
            <a:pPr marL="358775" indent="-358775">
              <a:lnSpc>
                <a:spcPct val="80000"/>
              </a:lnSpc>
            </a:pPr>
            <a:r>
              <a:rPr lang="zh-TW" altLang="en-US" sz="2600" dirty="0">
                <a:latin typeface="Times New Roman" panose="02020603050405020304" pitchFamily="18" charset="0"/>
                <a:ea typeface="標楷體" pitchFamily="65" charset="-120"/>
                <a:cs typeface="Times New Roman" panose="02020603050405020304" pitchFamily="18" charset="0"/>
              </a:rPr>
              <a:t>試驗一下操作員使用的啟動控制開關。</a:t>
            </a:r>
          </a:p>
          <a:p>
            <a:pPr marL="358775" indent="-358775">
              <a:lnSpc>
                <a:spcPct val="80000"/>
              </a:lnSpc>
            </a:pPr>
            <a:r>
              <a:rPr lang="zh-TW" altLang="en-US" sz="2600" dirty="0">
                <a:latin typeface="Times New Roman" panose="02020603050405020304" pitchFamily="18" charset="0"/>
                <a:ea typeface="標楷體" pitchFamily="65" charset="-120"/>
                <a:cs typeface="Times New Roman" panose="02020603050405020304" pitchFamily="18" charset="0"/>
              </a:rPr>
              <a:t>完成修護後，移動過的安全防護物及設備，需重新安裝妥當，查看其作用是否良好。</a:t>
            </a:r>
          </a:p>
          <a:p>
            <a:pPr marL="358775" indent="-358775">
              <a:lnSpc>
                <a:spcPct val="80000"/>
              </a:lnSpc>
            </a:pPr>
            <a:r>
              <a:rPr lang="zh-TW" altLang="en-US" sz="2600" dirty="0">
                <a:latin typeface="Times New Roman" panose="02020603050405020304" pitchFamily="18" charset="0"/>
                <a:ea typeface="標楷體" pitchFamily="65" charset="-120"/>
                <a:cs typeface="Times New Roman" panose="02020603050405020304" pitchFamily="18" charset="0"/>
              </a:rPr>
              <a:t>只有在確定機器可安全作業後，才將掛鎖取下，機器準備操作。</a:t>
            </a:r>
          </a:p>
        </p:txBody>
      </p:sp>
      <p:sp>
        <p:nvSpPr>
          <p:cNvPr id="5" name="投影片編號版面配置區 4"/>
          <p:cNvSpPr>
            <a:spLocks noGrp="1"/>
          </p:cNvSpPr>
          <p:nvPr>
            <p:ph type="sldNum" sz="quarter" idx="12"/>
          </p:nvPr>
        </p:nvSpPr>
        <p:spPr/>
        <p:txBody>
          <a:bodyPr/>
          <a:lstStyle/>
          <a:p>
            <a:fld id="{A36E6B7E-3405-4ABC-8F0A-11CAAA034E4E}" type="slidenum">
              <a:rPr lang="zh-TW" altLang="en-US" smtClean="0"/>
              <a:pPr/>
              <a:t>75</a:t>
            </a:fld>
            <a:endParaRPr lang="zh-TW" altLang="en-US" dirty="0"/>
          </a:p>
        </p:txBody>
      </p:sp>
    </p:spTree>
    <p:extLst>
      <p:ext uri="{BB962C8B-B14F-4D97-AF65-F5344CB8AC3E}">
        <p14:creationId xmlns:p14="http://schemas.microsoft.com/office/powerpoint/2010/main" val="1073682225"/>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sz="quarter"/>
          </p:nvPr>
        </p:nvSpPr>
        <p:spPr>
          <a:xfrm>
            <a:off x="468313" y="719609"/>
            <a:ext cx="8229600" cy="765175"/>
          </a:xfrm>
        </p:spPr>
        <p:txBody>
          <a:bodyPr/>
          <a:lstStyle/>
          <a:p>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Lockout/</a:t>
            </a:r>
            <a:r>
              <a:rPr lang="en-US" altLang="zh-TW" dirty="0" err="1" smtClean="0">
                <a:latin typeface="Times New Roman" panose="02020603050405020304" pitchFamily="18" charset="0"/>
                <a:ea typeface="標楷體" panose="03000509000000000000" pitchFamily="65" charset="-120"/>
                <a:cs typeface="Times New Roman" panose="02020603050405020304" pitchFamily="18" charset="0"/>
              </a:rPr>
              <a:t>Tagout</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上鎖掛牌</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14019" name="Picture 3" descr="POWER/BLOC Picture"/>
          <p:cNvPicPr>
            <a:picLocks noChangeAspect="1" noChangeArrowheads="1"/>
          </p:cNvPicPr>
          <p:nvPr/>
        </p:nvPicPr>
        <p:blipFill>
          <a:blip r:embed="rId3" cstate="print"/>
          <a:srcRect/>
          <a:stretch>
            <a:fillRect/>
          </a:stretch>
        </p:blipFill>
        <p:spPr bwMode="auto">
          <a:xfrm>
            <a:off x="1403350" y="2133600"/>
            <a:ext cx="2335213" cy="3168650"/>
          </a:xfrm>
          <a:prstGeom prst="rect">
            <a:avLst/>
          </a:prstGeom>
          <a:noFill/>
        </p:spPr>
      </p:pic>
      <p:pic>
        <p:nvPicPr>
          <p:cNvPr id="214020" name="Picture 4" descr="480pic"/>
          <p:cNvPicPr>
            <a:picLocks noGrp="1" noChangeAspect="1" noChangeArrowheads="1"/>
          </p:cNvPicPr>
          <p:nvPr>
            <p:ph sz="quarter" idx="3"/>
          </p:nvPr>
        </p:nvPicPr>
        <p:blipFill>
          <a:blip r:embed="rId4" cstate="print"/>
          <a:srcRect/>
          <a:stretch>
            <a:fillRect/>
          </a:stretch>
        </p:blipFill>
        <p:spPr>
          <a:xfrm>
            <a:off x="5580063" y="2133600"/>
            <a:ext cx="1920875" cy="3384550"/>
          </a:xfrm>
        </p:spPr>
      </p:pic>
      <p:sp>
        <p:nvSpPr>
          <p:cNvPr id="5" name="投影片編號版面配置區 4"/>
          <p:cNvSpPr>
            <a:spLocks noGrp="1"/>
          </p:cNvSpPr>
          <p:nvPr>
            <p:ph type="sldNum" sz="quarter" idx="12"/>
          </p:nvPr>
        </p:nvSpPr>
        <p:spPr/>
        <p:txBody>
          <a:bodyPr/>
          <a:lstStyle/>
          <a:p>
            <a:fld id="{96997F3E-F029-46D7-8D96-2982EC898E41}" type="slidenum">
              <a:rPr lang="en-US" altLang="zh-TW" smtClean="0"/>
              <a:pPr/>
              <a:t>76</a:t>
            </a:fld>
            <a:endParaRPr lang="en-US" altLang="zh-TW"/>
          </a:p>
        </p:txBody>
      </p:sp>
    </p:spTree>
    <p:extLst>
      <p:ext uri="{BB962C8B-B14F-4D97-AF65-F5344CB8AC3E}">
        <p14:creationId xmlns:p14="http://schemas.microsoft.com/office/powerpoint/2010/main" val="110756212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資料來源</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內容版面配置區 2"/>
          <p:cNvSpPr>
            <a:spLocks noGrp="1"/>
          </p:cNvSpPr>
          <p:nvPr>
            <p:ph idx="1"/>
          </p:nvPr>
        </p:nvSpPr>
        <p:spPr/>
        <p:txBody>
          <a:bodyPr>
            <a:norm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編撰者：中臺科技大學環境與安全衛生工程系  曾若鳴副教授</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dirty="0">
                <a:latin typeface="標楷體" panose="03000509000000000000" pitchFamily="65" charset="-120"/>
              </a:rPr>
              <a:t>編修者</a:t>
            </a:r>
            <a:r>
              <a:rPr lang="en-US" altLang="zh-TW" dirty="0">
                <a:latin typeface="標楷體" panose="03000509000000000000" pitchFamily="65" charset="-120"/>
              </a:rPr>
              <a:t>:</a:t>
            </a:r>
            <a:r>
              <a:rPr lang="zh-TW" altLang="en-US" dirty="0">
                <a:latin typeface="標楷體" panose="03000509000000000000" pitchFamily="65" charset="-120"/>
              </a:rPr>
              <a:t>長榮大學團隊</a:t>
            </a:r>
            <a:r>
              <a:rPr lang="en-US" altLang="zh-TW" dirty="0">
                <a:latin typeface="標楷體" panose="03000509000000000000" pitchFamily="65" charset="-120"/>
              </a:rPr>
              <a:t>-</a:t>
            </a:r>
            <a:r>
              <a:rPr lang="zh-TW" altLang="en-US" dirty="0" smtClean="0">
                <a:latin typeface="標楷體" panose="03000509000000000000" pitchFamily="65" charset="-120"/>
              </a:rPr>
              <a:t>鄭世岳</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marL="0" indent="0">
              <a:buNone/>
            </a:pP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                    </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參考資料：</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marL="0" indent="0">
              <a:buNone/>
            </a:pP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1.</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機械設備安全</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(100</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年編修</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p>
          <a:p>
            <a:pPr marL="0" indent="0">
              <a:buNone/>
            </a:pP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大專校院實驗室安全衛生考試中心 </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marL="0" indent="0">
              <a:buNone/>
            </a:pP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 name="投影片編號版面配置區 6"/>
          <p:cNvSpPr>
            <a:spLocks noGrp="1"/>
          </p:cNvSpPr>
          <p:nvPr>
            <p:ph type="sldNum" sz="quarter" idx="12"/>
          </p:nvPr>
        </p:nvSpPr>
        <p:spPr/>
        <p:txBody>
          <a:bodyPr/>
          <a:lstStyle/>
          <a:p>
            <a:fld id="{A36E6B7E-3405-4ABC-8F0A-11CAAA034E4E}" type="slidenum">
              <a:rPr lang="zh-TW" altLang="en-US" smtClean="0"/>
              <a:pPr/>
              <a:t>77</a:t>
            </a:fld>
            <a:endParaRPr lang="zh-TW" altLang="en-US" dirty="0"/>
          </a:p>
        </p:txBody>
      </p:sp>
    </p:spTree>
    <p:extLst>
      <p:ext uri="{BB962C8B-B14F-4D97-AF65-F5344CB8AC3E}">
        <p14:creationId xmlns:p14="http://schemas.microsoft.com/office/powerpoint/2010/main" val="115270548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ctrTitle"/>
          </p:nvPr>
        </p:nvSpPr>
        <p:spPr/>
        <p:txBody>
          <a:bodyPr/>
          <a:lstStyle/>
          <a:p>
            <a:r>
              <a:rPr lang="zh-TW" altLang="en-US" dirty="0" smtClean="0"/>
              <a:t>案例分享</a:t>
            </a:r>
            <a:r>
              <a:rPr lang="en-US" altLang="zh-TW" dirty="0" smtClean="0"/>
              <a:t>(</a:t>
            </a:r>
            <a:r>
              <a:rPr lang="zh-TW" altLang="en-US" dirty="0" smtClean="0"/>
              <a:t>一</a:t>
            </a:r>
            <a:r>
              <a:rPr lang="en-US" altLang="zh-TW" dirty="0" smtClean="0"/>
              <a:t>)</a:t>
            </a:r>
            <a:endParaRPr lang="zh-TW" altLang="en-US" dirty="0"/>
          </a:p>
        </p:txBody>
      </p:sp>
      <p:sp>
        <p:nvSpPr>
          <p:cNvPr id="6" name="副標題 5"/>
          <p:cNvSpPr>
            <a:spLocks noGrp="1"/>
          </p:cNvSpPr>
          <p:nvPr>
            <p:ph type="subTitle" idx="1"/>
          </p:nvPr>
        </p:nvSpPr>
        <p:spPr/>
        <p:txBody>
          <a:bodyPr>
            <a:normAutofit/>
          </a:bodyPr>
          <a:lstStyle/>
          <a:p>
            <a:pPr algn="l"/>
            <a:r>
              <a:rPr lang="zh-TW" altLang="zh-TW" sz="3600" b="1" dirty="0">
                <a:solidFill>
                  <a:schemeClr val="tx1"/>
                </a:solidFill>
                <a:latin typeface="標楷體" panose="03000509000000000000" pitchFamily="65" charset="-120"/>
              </a:rPr>
              <a:t>物理機械土木領域</a:t>
            </a:r>
            <a:r>
              <a:rPr lang="en-US" altLang="zh-TW" sz="3600" b="1" dirty="0">
                <a:solidFill>
                  <a:schemeClr val="tx1"/>
                </a:solidFill>
                <a:latin typeface="標楷體" panose="03000509000000000000" pitchFamily="65" charset="-120"/>
              </a:rPr>
              <a:t>1-</a:t>
            </a:r>
            <a:r>
              <a:rPr lang="zh-TW" altLang="zh-TW" sz="3600" b="1" dirty="0">
                <a:solidFill>
                  <a:schemeClr val="tx1"/>
                </a:solidFill>
                <a:latin typeface="標楷體" panose="03000509000000000000" pitchFamily="65" charset="-120"/>
              </a:rPr>
              <a:t>圓盤鋸鋸片造成被切割擦傷切斷之事故。</a:t>
            </a:r>
          </a:p>
        </p:txBody>
      </p:sp>
      <p:sp>
        <p:nvSpPr>
          <p:cNvPr id="4" name="投影片編號版面配置區 3"/>
          <p:cNvSpPr>
            <a:spLocks noGrp="1"/>
          </p:cNvSpPr>
          <p:nvPr>
            <p:ph type="sldNum" sz="quarter" idx="12"/>
          </p:nvPr>
        </p:nvSpPr>
        <p:spPr/>
        <p:txBody>
          <a:bodyPr/>
          <a:lstStyle/>
          <a:p>
            <a:fld id="{A36E6B7E-3405-4ABC-8F0A-11CAAA034E4E}" type="slidenum">
              <a:rPr lang="zh-TW" altLang="en-US" smtClean="0"/>
              <a:pPr/>
              <a:t>78</a:t>
            </a:fld>
            <a:endParaRPr lang="zh-TW" altLang="en-US" dirty="0"/>
          </a:p>
        </p:txBody>
      </p:sp>
    </p:spTree>
    <p:extLst>
      <p:ext uri="{BB962C8B-B14F-4D97-AF65-F5344CB8AC3E}">
        <p14:creationId xmlns:p14="http://schemas.microsoft.com/office/powerpoint/2010/main" val="237855516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標題 1"/>
          <p:cNvSpPr>
            <a:spLocks noGrp="1"/>
          </p:cNvSpPr>
          <p:nvPr>
            <p:ph type="title"/>
          </p:nvPr>
        </p:nvSpPr>
        <p:spPr/>
        <p:txBody>
          <a:bodyPr/>
          <a:lstStyle/>
          <a:p>
            <a:pPr eaLnBrk="1" hangingPunct="1"/>
            <a:r>
              <a:rPr lang="zh-TW" altLang="en-US" smtClean="0">
                <a:latin typeface="標楷體" pitchFamily="65" charset="-120"/>
                <a:ea typeface="標楷體" pitchFamily="65" charset="-120"/>
              </a:rPr>
              <a:t>災害概況</a:t>
            </a:r>
          </a:p>
        </p:txBody>
      </p:sp>
      <p:sp>
        <p:nvSpPr>
          <p:cNvPr id="3075" name="內容版面配置區 2"/>
          <p:cNvSpPr>
            <a:spLocks noGrp="1"/>
          </p:cNvSpPr>
          <p:nvPr>
            <p:ph idx="1"/>
          </p:nvPr>
        </p:nvSpPr>
        <p:spPr/>
        <p:txBody>
          <a:bodyPr/>
          <a:lstStyle/>
          <a:p>
            <a:pPr eaLnBrk="1" hangingPunct="1"/>
            <a:r>
              <a:rPr lang="zh-TW" altLang="zh-TW" sz="2800" smtClean="0">
                <a:latin typeface="Times New Roman" pitchFamily="18" charset="0"/>
                <a:ea typeface="標楷體" pitchFamily="65" charset="-120"/>
                <a:cs typeface="Times New Roman" pitchFamily="18" charset="0"/>
              </a:rPr>
              <a:t>發生處所：建築與室內設計系</a:t>
            </a:r>
            <a:r>
              <a:rPr lang="zh-TW" altLang="en-US" sz="2800" smtClean="0">
                <a:latin typeface="Times New Roman" pitchFamily="18" charset="0"/>
                <a:ea typeface="標楷體" pitchFamily="65" charset="-120"/>
                <a:cs typeface="Times New Roman" pitchFamily="18" charset="0"/>
              </a:rPr>
              <a:t>之</a:t>
            </a:r>
            <a:r>
              <a:rPr lang="zh-TW" altLang="zh-TW" sz="2800" smtClean="0">
                <a:latin typeface="Times New Roman" pitchFamily="18" charset="0"/>
                <a:ea typeface="標楷體" pitchFamily="65" charset="-120"/>
                <a:cs typeface="Times New Roman" pitchFamily="18" charset="0"/>
              </a:rPr>
              <a:t>實習工廠</a:t>
            </a:r>
            <a:r>
              <a:rPr lang="en-US" altLang="zh-TW" sz="2800" smtClean="0">
                <a:latin typeface="Times New Roman" pitchFamily="18" charset="0"/>
                <a:ea typeface="標楷體" pitchFamily="65" charset="-120"/>
                <a:cs typeface="Times New Roman" pitchFamily="18" charset="0"/>
              </a:rPr>
              <a:t>   </a:t>
            </a:r>
            <a:endParaRPr lang="zh-TW" altLang="zh-TW" sz="2800" smtClean="0">
              <a:latin typeface="Times New Roman" pitchFamily="18" charset="0"/>
              <a:ea typeface="標楷體" pitchFamily="65" charset="-120"/>
              <a:cs typeface="Times New Roman" pitchFamily="18" charset="0"/>
            </a:endParaRPr>
          </a:p>
          <a:p>
            <a:pPr eaLnBrk="1" hangingPunct="1"/>
            <a:r>
              <a:rPr lang="zh-TW" altLang="zh-TW" sz="2800" smtClean="0">
                <a:latin typeface="Times New Roman" pitchFamily="18" charset="0"/>
                <a:ea typeface="標楷體" pitchFamily="65" charset="-120"/>
                <a:cs typeface="Times New Roman" pitchFamily="18" charset="0"/>
              </a:rPr>
              <a:t>類型：被切、割、擦傷</a:t>
            </a:r>
            <a:r>
              <a:rPr lang="en-US" altLang="zh-TW" sz="2800" smtClean="0">
                <a:latin typeface="Times New Roman" pitchFamily="18" charset="0"/>
                <a:ea typeface="標楷體" pitchFamily="65" charset="-120"/>
                <a:cs typeface="Times New Roman" pitchFamily="18" charset="0"/>
              </a:rPr>
              <a:t>  </a:t>
            </a:r>
          </a:p>
          <a:p>
            <a:pPr eaLnBrk="1" hangingPunct="1"/>
            <a:r>
              <a:rPr lang="zh-TW" altLang="zh-TW" sz="2800" smtClean="0">
                <a:latin typeface="Times New Roman" pitchFamily="18" charset="0"/>
                <a:ea typeface="標楷體" pitchFamily="65" charset="-120"/>
                <a:cs typeface="Times New Roman" pitchFamily="18" charset="0"/>
              </a:rPr>
              <a:t>媒介物：圓盤鋸</a:t>
            </a:r>
            <a:endParaRPr lang="zh-TW" altLang="en-US" sz="2800" smtClean="0">
              <a:latin typeface="Times New Roman" pitchFamily="18" charset="0"/>
              <a:ea typeface="標楷體" pitchFamily="65" charset="-120"/>
              <a:cs typeface="Times New Roman" pitchFamily="18" charset="0"/>
            </a:endParaRPr>
          </a:p>
        </p:txBody>
      </p:sp>
    </p:spTree>
    <p:extLst>
      <p:ext uri="{BB962C8B-B14F-4D97-AF65-F5344CB8AC3E}">
        <p14:creationId xmlns:p14="http://schemas.microsoft.com/office/powerpoint/2010/main" val="7579703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5" name="Rectangle 3"/>
          <p:cNvSpPr>
            <a:spLocks noGrp="1" noChangeArrowheads="1"/>
          </p:cNvSpPr>
          <p:nvPr>
            <p:ph type="body" idx="1"/>
          </p:nvPr>
        </p:nvSpPr>
        <p:spPr>
          <a:xfrm>
            <a:off x="1080000" y="2060848"/>
            <a:ext cx="6584776" cy="4495800"/>
          </a:xfrm>
        </p:spPr>
        <p:txBody>
          <a:bodyPr/>
          <a:lstStyle/>
          <a:p>
            <a:pPr marL="266700" lvl="1" indent="-266700">
              <a:lnSpc>
                <a:spcPct val="110000"/>
              </a:lnSpc>
              <a:buFont typeface="Wingdings" pitchFamily="2" charset="2"/>
              <a:buChar char="Ø"/>
            </a:pPr>
            <a:r>
              <a:rPr lang="zh-TW" altLang="en-US" sz="3200" b="0" dirty="0" smtClean="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生產性機械</a:t>
            </a:r>
            <a:endParaRPr lang="en-US" altLang="zh-TW" sz="3200" b="0" dirty="0" smtClean="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endParaRPr>
          </a:p>
          <a:p>
            <a:pPr marL="266700" lvl="1" indent="-266700">
              <a:lnSpc>
                <a:spcPct val="110000"/>
              </a:lnSpc>
              <a:buFont typeface="Wingdings" pitchFamily="2" charset="2"/>
              <a:buChar char="Ø"/>
            </a:pPr>
            <a:r>
              <a:rPr lang="zh-TW" altLang="en-US" sz="3200" b="0" dirty="0" smtClean="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運輸</a:t>
            </a:r>
            <a:r>
              <a:rPr lang="zh-TW" altLang="en-US" sz="3200" b="0"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機械</a:t>
            </a:r>
          </a:p>
          <a:p>
            <a:pPr marL="266700" lvl="1" indent="-266700">
              <a:lnSpc>
                <a:spcPct val="110000"/>
              </a:lnSpc>
              <a:buFont typeface="Wingdings" pitchFamily="2" charset="2"/>
              <a:buChar char="Ø"/>
            </a:pPr>
            <a:r>
              <a:rPr lang="zh-TW" altLang="en-US" sz="3200" b="0"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營建機械</a:t>
            </a:r>
          </a:p>
          <a:p>
            <a:pPr marL="266700" lvl="1" indent="-266700">
              <a:lnSpc>
                <a:spcPct val="110000"/>
              </a:lnSpc>
              <a:buFont typeface="Wingdings" pitchFamily="2" charset="2"/>
              <a:buChar char="Ø"/>
            </a:pPr>
            <a:r>
              <a:rPr lang="zh-TW" altLang="en-US" sz="3200" b="0"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原動機</a:t>
            </a:r>
          </a:p>
          <a:p>
            <a:pPr marL="266700" lvl="1" indent="-266700">
              <a:lnSpc>
                <a:spcPct val="110000"/>
              </a:lnSpc>
              <a:buFont typeface="Wingdings" pitchFamily="2" charset="2"/>
              <a:buChar char="Ø"/>
            </a:pPr>
            <a:r>
              <a:rPr lang="zh-TW" altLang="en-US" sz="3200" b="0"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民生用機械</a:t>
            </a:r>
          </a:p>
          <a:p>
            <a:pPr marL="266700" lvl="1" indent="-266700">
              <a:lnSpc>
                <a:spcPct val="110000"/>
              </a:lnSpc>
              <a:buFont typeface="Wingdings" pitchFamily="2" charset="2"/>
              <a:buChar char="Ø"/>
            </a:pPr>
            <a:r>
              <a:rPr lang="zh-TW" altLang="en-US" sz="3200" b="0"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其他</a:t>
            </a:r>
          </a:p>
          <a:p>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標題 1"/>
          <p:cNvSpPr>
            <a:spLocks noGrp="1"/>
          </p:cNvSpPr>
          <p:nvPr>
            <p:ph type="title"/>
          </p:nvPr>
        </p:nvSpPr>
        <p:spPr>
          <a:xfrm>
            <a:off x="457200" y="274638"/>
            <a:ext cx="8229600" cy="1143000"/>
          </a:xfrm>
        </p:spPr>
        <p:txBody>
          <a:bodyPr/>
          <a:lstStyle/>
          <a:p>
            <a:r>
              <a:rPr lang="zh-TW" altLang="en-US" sz="4800" dirty="0">
                <a:solidFill>
                  <a:schemeClr val="tx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機械簡介</a:t>
            </a:r>
            <a:endParaRPr lang="zh-TW" altLang="en-US" sz="4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 name="內容版面配置區 2"/>
          <p:cNvSpPr txBox="1">
            <a:spLocks/>
          </p:cNvSpPr>
          <p:nvPr/>
        </p:nvSpPr>
        <p:spPr bwMode="auto">
          <a:xfrm>
            <a:off x="539676" y="1340769"/>
            <a:ext cx="8229600" cy="7200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b="1">
                <a:solidFill>
                  <a:schemeClr val="tx1"/>
                </a:solidFill>
                <a:latin typeface="+mn-lt"/>
                <a:ea typeface="+mn-ea"/>
              </a:defRPr>
            </a:lvl2pPr>
            <a:lvl3pPr marL="1143000" indent="-228600" algn="l" rtl="0" eaLnBrk="0" fontAlgn="base" hangingPunct="0">
              <a:spcBef>
                <a:spcPct val="20000"/>
              </a:spcBef>
              <a:spcAft>
                <a:spcPct val="0"/>
              </a:spcAft>
              <a:buChar char="•"/>
              <a:defRPr kumimoji="1" sz="2800" b="1">
                <a:solidFill>
                  <a:schemeClr val="tx1"/>
                </a:solidFill>
                <a:latin typeface="+mn-lt"/>
                <a:ea typeface="+mn-ea"/>
              </a:defRPr>
            </a:lvl3pPr>
            <a:lvl4pPr marL="1600200" indent="-228600" algn="l" rtl="0" eaLnBrk="0" fontAlgn="base" hangingPunct="0">
              <a:spcBef>
                <a:spcPct val="20000"/>
              </a:spcBef>
              <a:spcAft>
                <a:spcPct val="0"/>
              </a:spcAft>
              <a:buChar char="–"/>
              <a:defRPr kumimoji="1" sz="2400" b="1">
                <a:solidFill>
                  <a:schemeClr val="tx1"/>
                </a:solidFill>
                <a:latin typeface="+mn-lt"/>
                <a:ea typeface="+mn-ea"/>
              </a:defRPr>
            </a:lvl4pPr>
            <a:lvl5pPr marL="2057400" indent="-228600" algn="l" rtl="0" eaLnBrk="0" fontAlgn="base" hangingPunct="0">
              <a:spcBef>
                <a:spcPct val="20000"/>
              </a:spcBef>
              <a:spcAft>
                <a:spcPct val="0"/>
              </a:spcAft>
              <a:buChar char="»"/>
              <a:defRPr kumimoji="1" sz="2000" b="1">
                <a:solidFill>
                  <a:schemeClr val="tx1"/>
                </a:solidFill>
                <a:latin typeface="+mn-lt"/>
                <a:ea typeface="+mn-ea"/>
              </a:defRPr>
            </a:lvl5pPr>
            <a:lvl6pPr marL="2514600" indent="-228600" algn="l" rtl="0" fontAlgn="base">
              <a:spcBef>
                <a:spcPct val="20000"/>
              </a:spcBef>
              <a:spcAft>
                <a:spcPct val="0"/>
              </a:spcAft>
              <a:buChar char="»"/>
              <a:defRPr kumimoji="1" sz="2000" b="1">
                <a:solidFill>
                  <a:schemeClr val="tx1"/>
                </a:solidFill>
                <a:latin typeface="+mn-lt"/>
                <a:ea typeface="+mn-ea"/>
              </a:defRPr>
            </a:lvl6pPr>
            <a:lvl7pPr marL="2971800" indent="-228600" algn="l" rtl="0" fontAlgn="base">
              <a:spcBef>
                <a:spcPct val="20000"/>
              </a:spcBef>
              <a:spcAft>
                <a:spcPct val="0"/>
              </a:spcAft>
              <a:buChar char="»"/>
              <a:defRPr kumimoji="1" sz="2000" b="1">
                <a:solidFill>
                  <a:schemeClr val="tx1"/>
                </a:solidFill>
                <a:latin typeface="+mn-lt"/>
                <a:ea typeface="+mn-ea"/>
              </a:defRPr>
            </a:lvl7pPr>
            <a:lvl8pPr marL="3429000" indent="-228600" algn="l" rtl="0" fontAlgn="base">
              <a:spcBef>
                <a:spcPct val="20000"/>
              </a:spcBef>
              <a:spcAft>
                <a:spcPct val="0"/>
              </a:spcAft>
              <a:buChar char="»"/>
              <a:defRPr kumimoji="1" sz="2000" b="1">
                <a:solidFill>
                  <a:schemeClr val="tx1"/>
                </a:solidFill>
                <a:latin typeface="+mn-lt"/>
                <a:ea typeface="+mn-ea"/>
              </a:defRPr>
            </a:lvl8pPr>
            <a:lvl9pPr marL="3886200" indent="-228600" algn="l" rtl="0" fontAlgn="base">
              <a:spcBef>
                <a:spcPct val="20000"/>
              </a:spcBef>
              <a:spcAft>
                <a:spcPct val="0"/>
              </a:spcAft>
              <a:buChar char="»"/>
              <a:defRPr kumimoji="1" sz="2000" b="1">
                <a:solidFill>
                  <a:schemeClr val="tx1"/>
                </a:solidFill>
                <a:latin typeface="+mn-lt"/>
                <a:ea typeface="+mn-ea"/>
              </a:defRPr>
            </a:lvl9pPr>
          </a:lstStyle>
          <a:p>
            <a:pPr marL="0" indent="0">
              <a:buFontTx/>
              <a:buNone/>
            </a:pPr>
            <a:r>
              <a:rPr lang="zh-TW" altLang="en-US" sz="4000" kern="0" dirty="0" smtClean="0">
                <a:solidFill>
                  <a:srgbClr val="0000FF"/>
                </a:solidFill>
                <a:ea typeface="標楷體" panose="03000509000000000000" pitchFamily="65" charset="-120"/>
              </a:rPr>
              <a:t> 機械種類</a:t>
            </a:r>
            <a:r>
              <a:rPr lang="en-US" altLang="zh-TW" sz="4000" kern="0" dirty="0" smtClean="0">
                <a:solidFill>
                  <a:srgbClr val="0000FF"/>
                </a:solidFill>
                <a:ea typeface="標楷體" panose="03000509000000000000" pitchFamily="65" charset="-120"/>
              </a:rPr>
              <a:t>(</a:t>
            </a:r>
            <a:r>
              <a:rPr lang="zh-TW" altLang="en-US" sz="4000" kern="0" dirty="0" smtClean="0">
                <a:solidFill>
                  <a:srgbClr val="0000FF"/>
                </a:solidFill>
                <a:ea typeface="標楷體" panose="03000509000000000000" pitchFamily="65" charset="-120"/>
              </a:rPr>
              <a:t>用途分類</a:t>
            </a:r>
            <a:r>
              <a:rPr lang="en-US" altLang="zh-TW" sz="4000" kern="0" dirty="0" smtClean="0">
                <a:solidFill>
                  <a:srgbClr val="0000FF"/>
                </a:solidFill>
                <a:ea typeface="標楷體" panose="03000509000000000000" pitchFamily="65" charset="-120"/>
              </a:rPr>
              <a:t>)</a:t>
            </a:r>
            <a:br>
              <a:rPr lang="en-US" altLang="zh-TW" sz="4000" kern="0" dirty="0" smtClean="0">
                <a:solidFill>
                  <a:srgbClr val="0000FF"/>
                </a:solidFill>
                <a:ea typeface="標楷體" panose="03000509000000000000" pitchFamily="65" charset="-120"/>
              </a:rPr>
            </a:br>
            <a:endParaRPr lang="zh-TW" altLang="en-US" sz="4000" kern="0" dirty="0">
              <a:solidFill>
                <a:srgbClr val="0000FF"/>
              </a:solidFill>
              <a:ea typeface="標楷體" panose="03000509000000000000" pitchFamily="65" charset="-120"/>
            </a:endParaRPr>
          </a:p>
        </p:txBody>
      </p:sp>
      <p:sp>
        <p:nvSpPr>
          <p:cNvPr id="5" name="投影片編號版面配置區 4"/>
          <p:cNvSpPr>
            <a:spLocks noGrp="1"/>
          </p:cNvSpPr>
          <p:nvPr>
            <p:ph type="sldNum" sz="quarter" idx="12"/>
          </p:nvPr>
        </p:nvSpPr>
        <p:spPr/>
        <p:txBody>
          <a:bodyPr/>
          <a:lstStyle/>
          <a:p>
            <a:fld id="{A36E6B7E-3405-4ABC-8F0A-11CAAA034E4E}" type="slidenum">
              <a:rPr lang="zh-TW" altLang="en-US" smtClean="0"/>
              <a:pPr/>
              <a:t>8</a:t>
            </a:fld>
            <a:endParaRPr lang="zh-TW" altLang="en-US" dirty="0"/>
          </a:p>
        </p:txBody>
      </p:sp>
    </p:spTree>
    <p:extLst>
      <p:ext uri="{BB962C8B-B14F-4D97-AF65-F5344CB8AC3E}">
        <p14:creationId xmlns:p14="http://schemas.microsoft.com/office/powerpoint/2010/main" val="2071878669"/>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標題 1"/>
          <p:cNvSpPr>
            <a:spLocks noGrp="1"/>
          </p:cNvSpPr>
          <p:nvPr>
            <p:ph type="title"/>
          </p:nvPr>
        </p:nvSpPr>
        <p:spPr/>
        <p:txBody>
          <a:bodyPr/>
          <a:lstStyle/>
          <a:p>
            <a:pPr eaLnBrk="1" hangingPunct="1"/>
            <a:r>
              <a:rPr lang="zh-TW" altLang="en-US" smtClean="0">
                <a:latin typeface="標楷體" pitchFamily="65" charset="-120"/>
                <a:ea typeface="標楷體" pitchFamily="65" charset="-120"/>
              </a:rPr>
              <a:t>災害概況</a:t>
            </a:r>
          </a:p>
        </p:txBody>
      </p:sp>
      <p:sp>
        <p:nvSpPr>
          <p:cNvPr id="4099" name="內容版面配置區 2"/>
          <p:cNvSpPr>
            <a:spLocks noGrp="1"/>
          </p:cNvSpPr>
          <p:nvPr>
            <p:ph idx="1"/>
          </p:nvPr>
        </p:nvSpPr>
        <p:spPr/>
        <p:txBody>
          <a:bodyPr/>
          <a:lstStyle/>
          <a:p>
            <a:pPr eaLnBrk="1" hangingPunct="1">
              <a:lnSpc>
                <a:spcPct val="150000"/>
              </a:lnSpc>
            </a:pPr>
            <a:r>
              <a:rPr lang="zh-TW" altLang="en-US" sz="2400" smtClean="0">
                <a:latin typeface="Times New Roman" pitchFamily="18" charset="0"/>
                <a:ea typeface="標楷體" pitchFamily="65" charset="-120"/>
                <a:cs typeface="Times New Roman" pitchFamily="18" charset="0"/>
              </a:rPr>
              <a:t>某</a:t>
            </a:r>
            <a:r>
              <a:rPr lang="zh-TW" altLang="zh-TW" sz="2400" smtClean="0">
                <a:latin typeface="Times New Roman" pitchFamily="18" charset="0"/>
                <a:ea typeface="標楷體" pitchFamily="65" charset="-120"/>
                <a:cs typeface="Times New Roman" pitchFamily="18" charset="0"/>
              </a:rPr>
              <a:t>校建築與室內設計系之 實習工廠，</a:t>
            </a:r>
            <a:r>
              <a:rPr lang="en-US" altLang="zh-TW" sz="2400" smtClean="0">
                <a:latin typeface="Times New Roman" pitchFamily="18" charset="0"/>
                <a:ea typeface="標楷體" pitchFamily="65" charset="-120"/>
                <a:cs typeface="Times New Roman" pitchFamily="18" charset="0"/>
              </a:rPr>
              <a:t>7</a:t>
            </a:r>
            <a:r>
              <a:rPr lang="zh-TW" altLang="zh-TW" sz="2400" smtClean="0">
                <a:latin typeface="Times New Roman" pitchFamily="18" charset="0"/>
                <a:ea typeface="標楷體" pitchFamily="65" charset="-120"/>
                <a:cs typeface="Times New Roman" pitchFamily="18" charset="0"/>
              </a:rPr>
              <a:t>位該系學生在該處所共同協力趕製畢業展架，事故災害發生時</a:t>
            </a:r>
            <a:r>
              <a:rPr lang="en-US" altLang="zh-TW" sz="2400" smtClean="0">
                <a:latin typeface="Times New Roman" pitchFamily="18" charset="0"/>
                <a:ea typeface="標楷體" pitchFamily="65" charset="-120"/>
                <a:cs typeface="Times New Roman" pitchFamily="18" charset="0"/>
              </a:rPr>
              <a:t>A</a:t>
            </a:r>
            <a:r>
              <a:rPr lang="zh-TW" altLang="zh-TW" sz="2400" smtClean="0">
                <a:latin typeface="Times New Roman" pitchFamily="18" charset="0"/>
                <a:ea typeface="標楷體" pitchFamily="65" charset="-120"/>
                <a:cs typeface="Times New Roman" pitchFamily="18" charset="0"/>
              </a:rPr>
              <a:t>生原擬使用木材加工用圓盤鋸鋸切合板材料，切割工作完成後發現自己的右手大拇指第一指節遭鋸片切斷，即發聲呼救，經在工坊附近之同學緊急救助並撥打</a:t>
            </a:r>
            <a:r>
              <a:rPr lang="en-US" altLang="zh-TW" sz="2400" smtClean="0">
                <a:latin typeface="Times New Roman" pitchFamily="18" charset="0"/>
                <a:ea typeface="標楷體" pitchFamily="65" charset="-120"/>
                <a:cs typeface="Times New Roman" pitchFamily="18" charset="0"/>
              </a:rPr>
              <a:t>119</a:t>
            </a:r>
            <a:r>
              <a:rPr lang="zh-TW" altLang="zh-TW" sz="2400" smtClean="0">
                <a:latin typeface="Times New Roman" pitchFamily="18" charset="0"/>
                <a:ea typeface="標楷體" pitchFamily="65" charset="-120"/>
                <a:cs typeface="Times New Roman" pitchFamily="18" charset="0"/>
              </a:rPr>
              <a:t>電話，</a:t>
            </a:r>
            <a:r>
              <a:rPr lang="en-US" altLang="zh-TW" sz="2400" smtClean="0">
                <a:latin typeface="Times New Roman" pitchFamily="18" charset="0"/>
                <a:ea typeface="標楷體" pitchFamily="65" charset="-120"/>
                <a:cs typeface="Times New Roman" pitchFamily="18" charset="0"/>
              </a:rPr>
              <a:t>A</a:t>
            </a:r>
            <a:r>
              <a:rPr lang="zh-TW" altLang="zh-TW" sz="2400" smtClean="0">
                <a:latin typeface="Times New Roman" pitchFamily="18" charset="0"/>
                <a:ea typeface="標楷體" pitchFamily="65" charset="-120"/>
                <a:cs typeface="Times New Roman" pitchFamily="18" charset="0"/>
              </a:rPr>
              <a:t>生再被救護車送至附近醫院進行緊急醫療處理。</a:t>
            </a:r>
            <a:endParaRPr lang="zh-TW" altLang="en-US" sz="2400" smtClean="0">
              <a:latin typeface="Times New Roman" pitchFamily="18" charset="0"/>
              <a:ea typeface="標楷體" pitchFamily="65" charset="-120"/>
              <a:cs typeface="Times New Roman" pitchFamily="18" charset="0"/>
            </a:endParaRPr>
          </a:p>
        </p:txBody>
      </p:sp>
    </p:spTree>
    <p:extLst>
      <p:ext uri="{BB962C8B-B14F-4D97-AF65-F5344CB8AC3E}">
        <p14:creationId xmlns:p14="http://schemas.microsoft.com/office/powerpoint/2010/main" val="226822874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標題 1"/>
          <p:cNvSpPr>
            <a:spLocks noGrp="1"/>
          </p:cNvSpPr>
          <p:nvPr>
            <p:ph type="title"/>
          </p:nvPr>
        </p:nvSpPr>
        <p:spPr/>
        <p:txBody>
          <a:bodyPr/>
          <a:lstStyle/>
          <a:p>
            <a:pPr eaLnBrk="1" hangingPunct="1"/>
            <a:r>
              <a:rPr lang="zh-TW" altLang="en-US" smtClean="0">
                <a:latin typeface="標楷體" pitchFamily="65" charset="-120"/>
                <a:ea typeface="標楷體" pitchFamily="65" charset="-120"/>
              </a:rPr>
              <a:t>相關圖片</a:t>
            </a:r>
          </a:p>
        </p:txBody>
      </p:sp>
      <p:pic>
        <p:nvPicPr>
          <p:cNvPr id="5123" name="內容版面配置區 5"/>
          <p:cNvPicPr>
            <a:picLocks noGrp="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68313" y="1890713"/>
            <a:ext cx="4032250" cy="2881312"/>
          </a:xfrm>
        </p:spPr>
      </p:pic>
      <p:pic>
        <p:nvPicPr>
          <p:cNvPr id="5124" name="圖片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890713"/>
            <a:ext cx="4032250" cy="288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文字方塊 7"/>
          <p:cNvSpPr txBox="1">
            <a:spLocks noChangeArrowheads="1"/>
          </p:cNvSpPr>
          <p:nvPr/>
        </p:nvSpPr>
        <p:spPr bwMode="auto">
          <a:xfrm>
            <a:off x="900113" y="5075238"/>
            <a:ext cx="3384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1" hangingPunct="1">
              <a:spcBef>
                <a:spcPct val="0"/>
              </a:spcBef>
              <a:buFontTx/>
              <a:buNone/>
            </a:pPr>
            <a:r>
              <a:rPr kumimoji="0" lang="zh-TW" altLang="zh-TW" sz="1800">
                <a:latin typeface="標楷體" pitchFamily="65" charset="-120"/>
                <a:ea typeface="標楷體" pitchFamily="65" charset="-120"/>
              </a:rPr>
              <a:t>災害時學生趕製作之畢業展架</a:t>
            </a:r>
            <a:endParaRPr kumimoji="0" lang="zh-TW" altLang="en-US" sz="1800">
              <a:latin typeface="標楷體" pitchFamily="65" charset="-120"/>
              <a:ea typeface="標楷體" pitchFamily="65" charset="-120"/>
            </a:endParaRPr>
          </a:p>
        </p:txBody>
      </p:sp>
      <p:sp>
        <p:nvSpPr>
          <p:cNvPr id="5126" name="文字方塊 9"/>
          <p:cNvSpPr txBox="1">
            <a:spLocks noChangeArrowheads="1"/>
          </p:cNvSpPr>
          <p:nvPr/>
        </p:nvSpPr>
        <p:spPr bwMode="auto">
          <a:xfrm>
            <a:off x="4932363" y="5067300"/>
            <a:ext cx="36004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hangingPunct="1">
              <a:spcBef>
                <a:spcPct val="0"/>
              </a:spcBef>
              <a:buFontTx/>
              <a:buNone/>
            </a:pPr>
            <a:r>
              <a:rPr kumimoji="0" lang="zh-TW" altLang="zh-TW" sz="1800">
                <a:latin typeface="Times New Roman" pitchFamily="18" charset="0"/>
                <a:ea typeface="標楷體" pitchFamily="65" charset="-120"/>
                <a:cs typeface="Times New Roman" pitchFamily="18" charset="0"/>
              </a:rPr>
              <a:t>肇事圓盤鋸工作檯面與鋸片</a:t>
            </a:r>
            <a:endParaRPr kumimoji="0" lang="en-US" altLang="zh-TW" sz="1800">
              <a:latin typeface="Times New Roman" pitchFamily="18" charset="0"/>
              <a:ea typeface="標楷體" pitchFamily="65" charset="-120"/>
              <a:cs typeface="Times New Roman" pitchFamily="18" charset="0"/>
            </a:endParaRPr>
          </a:p>
          <a:p>
            <a:pPr algn="ctr" eaLnBrk="1" hangingPunct="1">
              <a:spcBef>
                <a:spcPct val="0"/>
              </a:spcBef>
              <a:buFontTx/>
              <a:buNone/>
            </a:pPr>
            <a:r>
              <a:rPr kumimoji="0" lang="zh-TW" altLang="zh-TW" sz="1800">
                <a:latin typeface="Times New Roman" pitchFamily="18" charset="0"/>
                <a:ea typeface="標楷體" pitchFamily="65" charset="-120"/>
                <a:cs typeface="Times New Roman" pitchFamily="18" charset="0"/>
              </a:rPr>
              <a:t>鋸片突出工作檯面約調整在</a:t>
            </a:r>
            <a:r>
              <a:rPr kumimoji="0" lang="en-US" altLang="zh-TW" sz="1800">
                <a:latin typeface="Times New Roman" pitchFamily="18" charset="0"/>
                <a:ea typeface="標楷體" pitchFamily="65" charset="-120"/>
                <a:cs typeface="Times New Roman" pitchFamily="18" charset="0"/>
              </a:rPr>
              <a:t>3</a:t>
            </a:r>
            <a:r>
              <a:rPr kumimoji="0" lang="zh-TW" altLang="zh-TW" sz="1800">
                <a:latin typeface="Times New Roman" pitchFamily="18" charset="0"/>
                <a:ea typeface="標楷體" pitchFamily="65" charset="-120"/>
                <a:cs typeface="Times New Roman" pitchFamily="18" charset="0"/>
              </a:rPr>
              <a:t>公分</a:t>
            </a:r>
            <a:endParaRPr kumimoji="0" lang="zh-TW" altLang="en-US" sz="1800">
              <a:latin typeface="Times New Roman" pitchFamily="18" charset="0"/>
              <a:ea typeface="標楷體" pitchFamily="65" charset="-120"/>
              <a:cs typeface="Times New Roman" pitchFamily="18" charset="0"/>
            </a:endParaRPr>
          </a:p>
        </p:txBody>
      </p:sp>
    </p:spTree>
    <p:extLst>
      <p:ext uri="{BB962C8B-B14F-4D97-AF65-F5344CB8AC3E}">
        <p14:creationId xmlns:p14="http://schemas.microsoft.com/office/powerpoint/2010/main" val="302238525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標題 1"/>
          <p:cNvSpPr>
            <a:spLocks noGrp="1"/>
          </p:cNvSpPr>
          <p:nvPr>
            <p:ph type="title"/>
          </p:nvPr>
        </p:nvSpPr>
        <p:spPr/>
        <p:txBody>
          <a:bodyPr/>
          <a:lstStyle/>
          <a:p>
            <a:pPr eaLnBrk="1" hangingPunct="1"/>
            <a:r>
              <a:rPr lang="zh-TW" altLang="en-US" smtClean="0">
                <a:latin typeface="Times New Roman" pitchFamily="18" charset="0"/>
                <a:ea typeface="標楷體" pitchFamily="65" charset="-120"/>
                <a:cs typeface="Times New Roman" pitchFamily="18" charset="0"/>
              </a:rPr>
              <a:t>相關圖片</a:t>
            </a:r>
          </a:p>
        </p:txBody>
      </p:sp>
      <p:sp>
        <p:nvSpPr>
          <p:cNvPr id="6147" name="文字方塊 6"/>
          <p:cNvSpPr txBox="1">
            <a:spLocks noChangeArrowheads="1"/>
          </p:cNvSpPr>
          <p:nvPr/>
        </p:nvSpPr>
        <p:spPr bwMode="auto">
          <a:xfrm>
            <a:off x="900113" y="5075238"/>
            <a:ext cx="3384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hangingPunct="1">
              <a:spcBef>
                <a:spcPct val="0"/>
              </a:spcBef>
              <a:buFontTx/>
              <a:buNone/>
            </a:pPr>
            <a:r>
              <a:rPr kumimoji="0" lang="zh-TW" altLang="zh-TW" sz="1800">
                <a:latin typeface="Times New Roman" pitchFamily="18" charset="0"/>
                <a:ea typeface="標楷體" pitchFamily="65" charset="-120"/>
                <a:cs typeface="Times New Roman" pitchFamily="18" charset="0"/>
              </a:rPr>
              <a:t>事故時</a:t>
            </a:r>
            <a:r>
              <a:rPr kumimoji="0" lang="en-US" altLang="zh-TW" sz="1800">
                <a:latin typeface="Times New Roman" pitchFamily="18" charset="0"/>
                <a:ea typeface="標楷體" pitchFamily="65" charset="-120"/>
                <a:cs typeface="Times New Roman" pitchFamily="18" charset="0"/>
              </a:rPr>
              <a:t>A</a:t>
            </a:r>
            <a:r>
              <a:rPr kumimoji="0" lang="zh-TW" altLang="zh-TW" sz="1800">
                <a:latin typeface="Times New Roman" pitchFamily="18" charset="0"/>
                <a:ea typeface="標楷體" pitchFamily="65" charset="-120"/>
                <a:cs typeface="Times New Roman" pitchFamily="18" charset="0"/>
              </a:rPr>
              <a:t>生鋸切之合板</a:t>
            </a:r>
            <a:endParaRPr kumimoji="0" lang="zh-TW" altLang="en-US" sz="1800">
              <a:latin typeface="Times New Roman" pitchFamily="18" charset="0"/>
              <a:ea typeface="標楷體" pitchFamily="65" charset="-120"/>
              <a:cs typeface="Times New Roman" pitchFamily="18" charset="0"/>
            </a:endParaRPr>
          </a:p>
        </p:txBody>
      </p:sp>
      <p:sp>
        <p:nvSpPr>
          <p:cNvPr id="6148" name="文字方塊 7"/>
          <p:cNvSpPr txBox="1">
            <a:spLocks noChangeArrowheads="1"/>
          </p:cNvSpPr>
          <p:nvPr/>
        </p:nvSpPr>
        <p:spPr bwMode="auto">
          <a:xfrm>
            <a:off x="4859338" y="5067300"/>
            <a:ext cx="36004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hangingPunct="1">
              <a:spcBef>
                <a:spcPct val="0"/>
              </a:spcBef>
              <a:buFontTx/>
              <a:buNone/>
            </a:pPr>
            <a:r>
              <a:rPr kumimoji="0" lang="zh-TW" altLang="zh-TW" sz="1800">
                <a:latin typeface="Times New Roman" pitchFamily="18" charset="0"/>
                <a:ea typeface="標楷體" pitchFamily="65" charset="-120"/>
                <a:cs typeface="Times New Roman" pitchFamily="18" charset="0"/>
              </a:rPr>
              <a:t>事故時，僅露出鋸齒及裝於鋸切檯面下方之圓盤鋸</a:t>
            </a:r>
            <a:r>
              <a:rPr kumimoji="0" lang="en-US" altLang="zh-TW" sz="1800">
                <a:latin typeface="Times New Roman" pitchFamily="18" charset="0"/>
                <a:ea typeface="標楷體" pitchFamily="65" charset="-120"/>
                <a:cs typeface="Times New Roman" pitchFamily="18" charset="0"/>
              </a:rPr>
              <a:t>(</a:t>
            </a:r>
            <a:r>
              <a:rPr kumimoji="0" lang="zh-TW" altLang="en-US" sz="1800">
                <a:latin typeface="Times New Roman" pitchFamily="18" charset="0"/>
                <a:ea typeface="標楷體" pitchFamily="65" charset="-120"/>
                <a:cs typeface="Times New Roman" pitchFamily="18" charset="0"/>
              </a:rPr>
              <a:t>直徑</a:t>
            </a:r>
            <a:r>
              <a:rPr kumimoji="0" lang="en-US" altLang="zh-TW" sz="1800">
                <a:latin typeface="Times New Roman" pitchFamily="18" charset="0"/>
                <a:ea typeface="標楷體" pitchFamily="65" charset="-120"/>
                <a:cs typeface="Times New Roman" pitchFamily="18" charset="0"/>
              </a:rPr>
              <a:t>21</a:t>
            </a:r>
            <a:r>
              <a:rPr kumimoji="0" lang="zh-TW" altLang="en-US" sz="1800">
                <a:latin typeface="Times New Roman" pitchFamily="18" charset="0"/>
                <a:ea typeface="標楷體" pitchFamily="65" charset="-120"/>
                <a:cs typeface="Times New Roman" pitchFamily="18" charset="0"/>
              </a:rPr>
              <a:t>公分</a:t>
            </a:r>
            <a:r>
              <a:rPr kumimoji="0" lang="en-US" altLang="zh-TW" sz="1800">
                <a:latin typeface="Times New Roman" pitchFamily="18" charset="0"/>
                <a:ea typeface="標楷體" pitchFamily="65" charset="-120"/>
                <a:cs typeface="Times New Roman" pitchFamily="18" charset="0"/>
              </a:rPr>
              <a:t>)</a:t>
            </a:r>
            <a:endParaRPr kumimoji="0" lang="zh-TW" altLang="en-US" sz="1800">
              <a:latin typeface="Times New Roman" pitchFamily="18" charset="0"/>
              <a:ea typeface="標楷體" pitchFamily="65" charset="-120"/>
              <a:cs typeface="Times New Roman" pitchFamily="18" charset="0"/>
            </a:endParaRPr>
          </a:p>
        </p:txBody>
      </p:sp>
      <p:pic>
        <p:nvPicPr>
          <p:cNvPr id="6149" name="圖片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890713"/>
            <a:ext cx="4032250" cy="288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圖片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890713"/>
            <a:ext cx="4024312" cy="288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100041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標題 4"/>
          <p:cNvSpPr>
            <a:spLocks noGrp="1"/>
          </p:cNvSpPr>
          <p:nvPr>
            <p:ph type="title"/>
          </p:nvPr>
        </p:nvSpPr>
        <p:spPr/>
        <p:txBody>
          <a:bodyPr/>
          <a:lstStyle/>
          <a:p>
            <a:pPr eaLnBrk="1" hangingPunct="1"/>
            <a:r>
              <a:rPr lang="zh-TW" altLang="en-US" smtClean="0">
                <a:latin typeface="Times New Roman" pitchFamily="18" charset="0"/>
                <a:ea typeface="標楷體" pitchFamily="65" charset="-120"/>
                <a:cs typeface="Times New Roman" pitchFamily="18" charset="0"/>
              </a:rPr>
              <a:t>相關圖片</a:t>
            </a:r>
          </a:p>
        </p:txBody>
      </p:sp>
      <p:sp>
        <p:nvSpPr>
          <p:cNvPr id="7171" name="文字方塊 5"/>
          <p:cNvSpPr txBox="1">
            <a:spLocks noChangeArrowheads="1"/>
          </p:cNvSpPr>
          <p:nvPr/>
        </p:nvSpPr>
        <p:spPr bwMode="auto">
          <a:xfrm>
            <a:off x="611188" y="5075238"/>
            <a:ext cx="37449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hangingPunct="1">
              <a:spcBef>
                <a:spcPct val="0"/>
              </a:spcBef>
              <a:buFontTx/>
              <a:buNone/>
            </a:pPr>
            <a:r>
              <a:rPr kumimoji="0" lang="zh-TW" altLang="zh-TW" sz="1800">
                <a:latin typeface="標楷體" pitchFamily="65" charset="-120"/>
                <a:ea typeface="標楷體" pitchFamily="65" charset="-120"/>
              </a:rPr>
              <a:t>鋸片安裝鋸情形</a:t>
            </a:r>
            <a:r>
              <a:rPr kumimoji="0" lang="en-US" altLang="zh-TW" sz="1800">
                <a:latin typeface="標楷體" pitchFamily="65" charset="-120"/>
                <a:ea typeface="標楷體" pitchFamily="65" charset="-120"/>
              </a:rPr>
              <a:t>(</a:t>
            </a:r>
            <a:r>
              <a:rPr kumimoji="0" lang="zh-TW" altLang="en-US" sz="1800">
                <a:latin typeface="標楷體" pitchFamily="65" charset="-120"/>
                <a:ea typeface="標楷體" pitchFamily="65" charset="-120"/>
              </a:rPr>
              <a:t>鋸齒深約</a:t>
            </a:r>
            <a:r>
              <a:rPr kumimoji="0" lang="en-US" altLang="zh-TW" sz="1800">
                <a:latin typeface="標楷體" pitchFamily="65" charset="-120"/>
                <a:ea typeface="標楷體" pitchFamily="65" charset="-120"/>
              </a:rPr>
              <a:t>0.8</a:t>
            </a:r>
            <a:r>
              <a:rPr kumimoji="0" lang="zh-TW" altLang="en-US" sz="1800">
                <a:latin typeface="標楷體" pitchFamily="65" charset="-120"/>
                <a:ea typeface="標楷體" pitchFamily="65" charset="-120"/>
              </a:rPr>
              <a:t>公分</a:t>
            </a:r>
            <a:r>
              <a:rPr kumimoji="0" lang="en-US" altLang="zh-TW" sz="1800">
                <a:latin typeface="標楷體" pitchFamily="65" charset="-120"/>
                <a:ea typeface="標楷體" pitchFamily="65" charset="-120"/>
              </a:rPr>
              <a:t>)</a:t>
            </a:r>
            <a:endParaRPr kumimoji="0" lang="zh-TW" altLang="en-US" sz="1800">
              <a:latin typeface="標楷體" pitchFamily="65" charset="-120"/>
              <a:ea typeface="標楷體" pitchFamily="65" charset="-120"/>
            </a:endParaRPr>
          </a:p>
        </p:txBody>
      </p:sp>
      <p:sp>
        <p:nvSpPr>
          <p:cNvPr id="7172" name="文字方塊 6"/>
          <p:cNvSpPr txBox="1">
            <a:spLocks noChangeArrowheads="1"/>
          </p:cNvSpPr>
          <p:nvPr/>
        </p:nvSpPr>
        <p:spPr bwMode="auto">
          <a:xfrm>
            <a:off x="4859338" y="5067300"/>
            <a:ext cx="36004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hangingPunct="1">
              <a:spcBef>
                <a:spcPct val="0"/>
              </a:spcBef>
              <a:buFontTx/>
              <a:buNone/>
            </a:pPr>
            <a:r>
              <a:rPr kumimoji="0" lang="zh-TW" altLang="zh-TW" sz="1800">
                <a:latin typeface="標楷體" pitchFamily="65" charset="-120"/>
                <a:ea typeface="標楷體" pitchFamily="65" charset="-120"/>
              </a:rPr>
              <a:t>肇事之圓盤鋸</a:t>
            </a:r>
            <a:r>
              <a:rPr kumimoji="0" lang="zh-TW" altLang="en-US" sz="1800">
                <a:latin typeface="標楷體" pitchFamily="65" charset="-120"/>
                <a:ea typeface="標楷體" pitchFamily="65" charset="-120"/>
              </a:rPr>
              <a:t>，</a:t>
            </a:r>
            <a:r>
              <a:rPr kumimoji="0" lang="zh-TW" altLang="zh-TW" sz="1800">
                <a:latin typeface="標楷體" pitchFamily="65" charset="-120"/>
                <a:ea typeface="標楷體" pitchFamily="65" charset="-120"/>
              </a:rPr>
              <a:t>未接接地線</a:t>
            </a:r>
            <a:r>
              <a:rPr kumimoji="0" lang="zh-TW" altLang="en-US" sz="1800">
                <a:latin typeface="標楷體" pitchFamily="65" charset="-120"/>
                <a:ea typeface="標楷體" pitchFamily="65" charset="-120"/>
              </a:rPr>
              <a:t>且</a:t>
            </a:r>
            <a:r>
              <a:rPr kumimoji="0" lang="zh-TW" altLang="zh-TW" sz="1800">
                <a:latin typeface="標楷體" pitchFamily="65" charset="-120"/>
                <a:ea typeface="標楷體" pitchFamily="65" charset="-120"/>
              </a:rPr>
              <a:t>反撥預防安全裝置因反裝於檯面下而無效能</a:t>
            </a:r>
            <a:endParaRPr kumimoji="0" lang="zh-TW" altLang="en-US" sz="1800">
              <a:latin typeface="標楷體" pitchFamily="65" charset="-120"/>
              <a:ea typeface="標楷體" pitchFamily="65" charset="-120"/>
              <a:cs typeface="Times New Roman" pitchFamily="18" charset="0"/>
            </a:endParaRPr>
          </a:p>
        </p:txBody>
      </p:sp>
      <p:pic>
        <p:nvPicPr>
          <p:cNvPr id="7173" name="圖片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890713"/>
            <a:ext cx="4032250" cy="288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圖片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890713"/>
            <a:ext cx="4024312" cy="288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343406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標題 4"/>
          <p:cNvSpPr>
            <a:spLocks noGrp="1"/>
          </p:cNvSpPr>
          <p:nvPr>
            <p:ph type="title"/>
          </p:nvPr>
        </p:nvSpPr>
        <p:spPr/>
        <p:txBody>
          <a:bodyPr/>
          <a:lstStyle/>
          <a:p>
            <a:pPr eaLnBrk="1" hangingPunct="1"/>
            <a:r>
              <a:rPr lang="zh-TW" altLang="en-US" smtClean="0">
                <a:latin typeface="Times New Roman" pitchFamily="18" charset="0"/>
                <a:ea typeface="標楷體" pitchFamily="65" charset="-120"/>
                <a:cs typeface="Times New Roman" pitchFamily="18" charset="0"/>
              </a:rPr>
              <a:t>相關圖片</a:t>
            </a:r>
          </a:p>
        </p:txBody>
      </p:sp>
      <p:sp>
        <p:nvSpPr>
          <p:cNvPr id="8195" name="文字方塊 5"/>
          <p:cNvSpPr txBox="1">
            <a:spLocks noChangeArrowheads="1"/>
          </p:cNvSpPr>
          <p:nvPr/>
        </p:nvSpPr>
        <p:spPr bwMode="auto">
          <a:xfrm>
            <a:off x="611188" y="5075238"/>
            <a:ext cx="37449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hangingPunct="1">
              <a:spcBef>
                <a:spcPct val="0"/>
              </a:spcBef>
              <a:buFontTx/>
              <a:buNone/>
            </a:pPr>
            <a:r>
              <a:rPr kumimoji="0" lang="zh-TW" altLang="en-US" sz="1800">
                <a:latin typeface="標楷體" pitchFamily="65" charset="-120"/>
                <a:ea typeface="標楷體" pitchFamily="65" charset="-120"/>
              </a:rPr>
              <a:t>實習工廠</a:t>
            </a:r>
            <a:r>
              <a:rPr kumimoji="0" lang="zh-TW" altLang="zh-TW" sz="1800">
                <a:latin typeface="標楷體" pitchFamily="65" charset="-120"/>
                <a:ea typeface="標楷體" pitchFamily="65" charset="-120"/>
              </a:rPr>
              <a:t>現場提供使用之圓盤鋸</a:t>
            </a:r>
            <a:endParaRPr kumimoji="0" lang="zh-TW" altLang="en-US" sz="1800">
              <a:latin typeface="標楷體" pitchFamily="65" charset="-120"/>
              <a:ea typeface="標楷體" pitchFamily="65" charset="-120"/>
            </a:endParaRPr>
          </a:p>
        </p:txBody>
      </p:sp>
      <p:sp>
        <p:nvSpPr>
          <p:cNvPr id="8196" name="文字方塊 6"/>
          <p:cNvSpPr txBox="1">
            <a:spLocks noChangeArrowheads="1"/>
          </p:cNvSpPr>
          <p:nvPr/>
        </p:nvSpPr>
        <p:spPr bwMode="auto">
          <a:xfrm>
            <a:off x="4859338" y="5067300"/>
            <a:ext cx="36004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新細明體" charset="-120"/>
              </a:defRPr>
            </a:lvl1pPr>
            <a:lvl2pPr marL="742950" indent="-285750" eaLnBrk="0" hangingPunct="0">
              <a:spcBef>
                <a:spcPct val="20000"/>
              </a:spcBef>
              <a:buFont typeface="Arial" charset="0"/>
              <a:buChar char="–"/>
              <a:defRPr sz="2800">
                <a:solidFill>
                  <a:schemeClr val="tx1"/>
                </a:solidFill>
                <a:latin typeface="Calibri" pitchFamily="34" charset="0"/>
                <a:ea typeface="新細明體" charset="-120"/>
              </a:defRPr>
            </a:lvl2pPr>
            <a:lvl3pPr marL="1143000" indent="-228600" eaLnBrk="0" hangingPunct="0">
              <a:spcBef>
                <a:spcPct val="20000"/>
              </a:spcBef>
              <a:buFont typeface="Arial" charset="0"/>
              <a:buChar char="•"/>
              <a:defRPr sz="2400">
                <a:solidFill>
                  <a:schemeClr val="tx1"/>
                </a:solidFill>
                <a:latin typeface="Calibri" pitchFamily="34" charset="0"/>
                <a:ea typeface="新細明體" charset="-120"/>
              </a:defRPr>
            </a:lvl3pPr>
            <a:lvl4pPr marL="1600200" indent="-228600" eaLnBrk="0" hangingPunct="0">
              <a:spcBef>
                <a:spcPct val="20000"/>
              </a:spcBef>
              <a:buFont typeface="Arial" charset="0"/>
              <a:buChar char="–"/>
              <a:defRPr sz="2000">
                <a:solidFill>
                  <a:schemeClr val="tx1"/>
                </a:solidFill>
                <a:latin typeface="Calibri" pitchFamily="34" charset="0"/>
                <a:ea typeface="新細明體" charset="-120"/>
              </a:defRPr>
            </a:lvl4pPr>
            <a:lvl5pPr marL="2057400" indent="-228600" eaLnBrk="0" hangingPunct="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eaLnBrk="1" hangingPunct="1">
              <a:spcBef>
                <a:spcPct val="0"/>
              </a:spcBef>
              <a:buFontTx/>
              <a:buNone/>
            </a:pPr>
            <a:r>
              <a:rPr kumimoji="0" lang="zh-TW" altLang="en-US" sz="1800">
                <a:latin typeface="標楷體" pitchFamily="65" charset="-120"/>
                <a:ea typeface="標楷體" pitchFamily="65" charset="-120"/>
                <a:cs typeface="Times New Roman" pitchFamily="18" charset="0"/>
              </a:rPr>
              <a:t>實習工廠其他手持式電動加工手工具</a:t>
            </a:r>
          </a:p>
        </p:txBody>
      </p:sp>
      <p:pic>
        <p:nvPicPr>
          <p:cNvPr id="8197" name="圖片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890713"/>
            <a:ext cx="4032250" cy="288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圖片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890713"/>
            <a:ext cx="4024312" cy="288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940806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標題 2"/>
          <p:cNvSpPr>
            <a:spLocks noGrp="1"/>
          </p:cNvSpPr>
          <p:nvPr>
            <p:ph type="title"/>
          </p:nvPr>
        </p:nvSpPr>
        <p:spPr/>
        <p:txBody>
          <a:bodyPr/>
          <a:lstStyle/>
          <a:p>
            <a:pPr eaLnBrk="1" hangingPunct="1"/>
            <a:r>
              <a:rPr lang="zh-TW" altLang="zh-TW" smtClean="0">
                <a:latin typeface="標楷體" pitchFamily="65" charset="-120"/>
                <a:ea typeface="標楷體" pitchFamily="65" charset="-120"/>
              </a:rPr>
              <a:t>災害原因分析</a:t>
            </a:r>
            <a:endParaRPr lang="zh-TW" altLang="en-US" smtClean="0">
              <a:latin typeface="標楷體" pitchFamily="65" charset="-120"/>
              <a:ea typeface="標楷體" pitchFamily="65" charset="-120"/>
            </a:endParaRPr>
          </a:p>
        </p:txBody>
      </p:sp>
      <p:sp>
        <p:nvSpPr>
          <p:cNvPr id="4" name="內容版面配置區 3"/>
          <p:cNvSpPr>
            <a:spLocks noGrp="1"/>
          </p:cNvSpPr>
          <p:nvPr>
            <p:ph idx="1"/>
          </p:nvPr>
        </p:nvSpPr>
        <p:spPr/>
        <p:txBody>
          <a:bodyPr rtlCol="0">
            <a:normAutofit fontScale="77500" lnSpcReduction="20000"/>
          </a:bodyPr>
          <a:lstStyle/>
          <a:p>
            <a:pPr marL="0" indent="0" eaLnBrk="1" fontAlgn="auto" hangingPunct="1">
              <a:lnSpc>
                <a:spcPct val="170000"/>
              </a:lnSpc>
              <a:spcBef>
                <a:spcPts val="0"/>
              </a:spcBef>
              <a:spcAft>
                <a:spcPts val="0"/>
              </a:spcAft>
              <a:buFont typeface="Arial" panose="020B0604020202020204" pitchFamily="34" charset="0"/>
              <a:buNone/>
              <a:defRPr/>
            </a:pPr>
            <a:r>
              <a:rPr lang="zh-TW" altLang="zh-TW" dirty="0" smtClean="0">
                <a:latin typeface="Times New Roman" panose="02020603050405020304" pitchFamily="18" charset="0"/>
                <a:ea typeface="標楷體" panose="03000509000000000000" pitchFamily="65" charset="-120"/>
                <a:cs typeface="Times New Roman" panose="02020603050405020304" pitchFamily="18" charset="0"/>
              </a:rPr>
              <a:t>直接原因：</a:t>
            </a:r>
          </a:p>
          <a:p>
            <a:pPr lvl="1" eaLnBrk="1" fontAlgn="auto" hangingPunct="1">
              <a:lnSpc>
                <a:spcPct val="170000"/>
              </a:lnSpc>
              <a:spcBef>
                <a:spcPts val="0"/>
              </a:spcBef>
              <a:spcAft>
                <a:spcPts val="0"/>
              </a:spcAft>
              <a:buFont typeface="Wingdings" panose="05000000000000000000" pitchFamily="2" charset="2"/>
              <a:buChar char="Ø"/>
              <a:defRPr/>
            </a:pPr>
            <a:r>
              <a:rPr lang="en-US" altLang="zh-TW" dirty="0">
                <a:latin typeface="Times New Roman" panose="02020603050405020304" pitchFamily="18" charset="0"/>
                <a:ea typeface="標楷體" panose="03000509000000000000" pitchFamily="65" charset="-120"/>
                <a:cs typeface="Times New Roman" panose="02020603050405020304" pitchFamily="18" charset="0"/>
              </a:rPr>
              <a:t>A</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生</a:t>
            </a:r>
            <a:r>
              <a:rPr lang="zh-TW" altLang="zh-TW" dirty="0" smtClean="0">
                <a:latin typeface="Times New Roman" panose="02020603050405020304" pitchFamily="18" charset="0"/>
                <a:ea typeface="標楷體" panose="03000509000000000000" pitchFamily="65" charset="-120"/>
                <a:cs typeface="Times New Roman" panose="02020603050405020304" pitchFamily="18" charset="0"/>
              </a:rPr>
              <a:t>右手大拇指第一指節接觸圓盤鋸鋸片並被切斷</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zh-TW" dirty="0" smtClean="0">
                <a:latin typeface="Times New Roman" panose="02020603050405020304" pitchFamily="18" charset="0"/>
                <a:ea typeface="標楷體" panose="03000509000000000000" pitchFamily="65" charset="-120"/>
                <a:cs typeface="Times New Roman" panose="02020603050405020304" pitchFamily="18" charset="0"/>
              </a:rPr>
              <a:t>災害時斷指尋回及醫療時縫合</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zh-TW" dirty="0" smtClean="0">
                <a:latin typeface="Times New Roman" panose="02020603050405020304" pitchFamily="18" charset="0"/>
                <a:ea typeface="標楷體" panose="03000509000000000000" pitchFamily="65" charset="-120"/>
                <a:cs typeface="Times New Roman" panose="02020603050405020304" pitchFamily="18" charset="0"/>
              </a:rPr>
              <a:t>，受傷吳姓學生尚治療復原中。</a:t>
            </a:r>
          </a:p>
          <a:p>
            <a:pPr marL="0" indent="0" eaLnBrk="1" fontAlgn="auto" hangingPunct="1">
              <a:lnSpc>
                <a:spcPct val="170000"/>
              </a:lnSpc>
              <a:spcBef>
                <a:spcPts val="0"/>
              </a:spcBef>
              <a:spcAft>
                <a:spcPts val="0"/>
              </a:spcAft>
              <a:buFont typeface="Arial" panose="020B0604020202020204" pitchFamily="34" charset="0"/>
              <a:buNone/>
              <a:defRPr/>
            </a:pPr>
            <a:r>
              <a:rPr lang="zh-TW" altLang="zh-TW" dirty="0" smtClean="0">
                <a:latin typeface="Times New Roman" panose="02020603050405020304" pitchFamily="18" charset="0"/>
                <a:ea typeface="標楷體" panose="03000509000000000000" pitchFamily="65" charset="-120"/>
                <a:cs typeface="Times New Roman" panose="02020603050405020304" pitchFamily="18" charset="0"/>
              </a:rPr>
              <a:t>間接原因： </a:t>
            </a:r>
          </a:p>
          <a:p>
            <a:pPr lvl="1" eaLnBrk="1" fontAlgn="auto" hangingPunct="1">
              <a:lnSpc>
                <a:spcPct val="170000"/>
              </a:lnSpc>
              <a:spcBef>
                <a:spcPts val="0"/>
              </a:spcBef>
              <a:spcAft>
                <a:spcPts val="0"/>
              </a:spcAft>
              <a:buFont typeface="Wingdings" panose="05000000000000000000" pitchFamily="2" charset="2"/>
              <a:buChar char="Ø"/>
              <a:defRPr/>
            </a:pPr>
            <a:r>
              <a:rPr lang="zh-TW" altLang="zh-TW" dirty="0" smtClean="0">
                <a:latin typeface="Times New Roman" panose="02020603050405020304" pitchFamily="18" charset="0"/>
                <a:ea typeface="標楷體" panose="03000509000000000000" pitchFamily="65" charset="-120"/>
                <a:cs typeface="Times New Roman" panose="02020603050405020304" pitchFamily="18" charset="0"/>
              </a:rPr>
              <a:t>不安全狀況：木材加工用圓盤鋸，工作台上鋸片鋸切工作點未設置反撥預防或鋸齒接觸預防等裝置。</a:t>
            </a:r>
          </a:p>
          <a:p>
            <a:pPr lvl="1" eaLnBrk="1" fontAlgn="auto" hangingPunct="1">
              <a:lnSpc>
                <a:spcPct val="170000"/>
              </a:lnSpc>
              <a:spcBef>
                <a:spcPts val="0"/>
              </a:spcBef>
              <a:spcAft>
                <a:spcPts val="0"/>
              </a:spcAft>
              <a:buFont typeface="Wingdings" panose="05000000000000000000" pitchFamily="2" charset="2"/>
              <a:buChar char="Ø"/>
              <a:defRPr/>
            </a:pPr>
            <a:r>
              <a:rPr lang="zh-TW" altLang="zh-TW" dirty="0" smtClean="0">
                <a:latin typeface="Times New Roman" panose="02020603050405020304" pitchFamily="18" charset="0"/>
                <a:ea typeface="標楷體" panose="03000509000000000000" pitchFamily="65" charset="-120"/>
                <a:cs typeface="Times New Roman" panose="02020603050405020304" pitchFamily="18" charset="0"/>
              </a:rPr>
              <a:t>不安全行為：吳生使用木材加工用圓盤鋸在工作台上鋸切大面積合板，未注意手部遠離鋸片及使用推進引導裝置作業。</a:t>
            </a:r>
          </a:p>
        </p:txBody>
      </p:sp>
    </p:spTree>
    <p:extLst>
      <p:ext uri="{BB962C8B-B14F-4D97-AF65-F5344CB8AC3E}">
        <p14:creationId xmlns:p14="http://schemas.microsoft.com/office/powerpoint/2010/main" val="69994171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標題 1"/>
          <p:cNvSpPr>
            <a:spLocks noGrp="1"/>
          </p:cNvSpPr>
          <p:nvPr>
            <p:ph type="title"/>
          </p:nvPr>
        </p:nvSpPr>
        <p:spPr/>
        <p:txBody>
          <a:bodyPr/>
          <a:lstStyle/>
          <a:p>
            <a:r>
              <a:rPr lang="zh-TW" altLang="zh-TW" smtClean="0">
                <a:latin typeface="標楷體" pitchFamily="65" charset="-120"/>
                <a:ea typeface="標楷體" pitchFamily="65" charset="-120"/>
              </a:rPr>
              <a:t>災害原因分析</a:t>
            </a:r>
            <a:endParaRPr lang="zh-TW" altLang="en-US" smtClean="0"/>
          </a:p>
        </p:txBody>
      </p:sp>
      <p:sp>
        <p:nvSpPr>
          <p:cNvPr id="3" name="內容版面配置區 2"/>
          <p:cNvSpPr>
            <a:spLocks noGrp="1"/>
          </p:cNvSpPr>
          <p:nvPr>
            <p:ph idx="1"/>
          </p:nvPr>
        </p:nvSpPr>
        <p:spPr/>
        <p:txBody>
          <a:bodyPr/>
          <a:lstStyle/>
          <a:p>
            <a:pPr marL="0" indent="0" eaLnBrk="1" fontAlgn="auto" hangingPunct="1">
              <a:lnSpc>
                <a:spcPct val="170000"/>
              </a:lnSpc>
              <a:spcBef>
                <a:spcPts val="0"/>
              </a:spcBef>
              <a:spcAft>
                <a:spcPts val="0"/>
              </a:spcAft>
              <a:buFont typeface="Arial" panose="020B0604020202020204" pitchFamily="34" charset="0"/>
              <a:buNone/>
              <a:defRPr/>
            </a:pPr>
            <a:r>
              <a:rPr lang="zh-TW" altLang="zh-TW" sz="2400" dirty="0">
                <a:latin typeface="Times New Roman" panose="02020603050405020304" pitchFamily="18" charset="0"/>
                <a:ea typeface="標楷體" panose="03000509000000000000" pitchFamily="65" charset="-120"/>
                <a:cs typeface="Times New Roman" panose="02020603050405020304" pitchFamily="18" charset="0"/>
              </a:rPr>
              <a:t>基本原因：</a:t>
            </a:r>
          </a:p>
          <a:p>
            <a:pPr lvl="1" eaLnBrk="1" fontAlgn="auto" hangingPunct="1">
              <a:lnSpc>
                <a:spcPct val="170000"/>
              </a:lnSpc>
              <a:spcBef>
                <a:spcPts val="0"/>
              </a:spcBef>
              <a:spcAft>
                <a:spcPts val="0"/>
              </a:spcAft>
              <a:buFont typeface="Wingdings" panose="05000000000000000000" pitchFamily="2" charset="2"/>
              <a:buChar char="Ø"/>
              <a:defRPr/>
            </a:pPr>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實驗</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習</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場所對於機械、設備、器具、手工具之使用及管理欠妥當，致該場所在無教職員工管理或指導情況下，學生使用未依規定設置安全裝置之木材加工用圓盤鋸而發生本災害</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zh-TW" sz="2000" dirty="0">
              <a:latin typeface="Times New Roman" panose="02020603050405020304" pitchFamily="18" charset="0"/>
              <a:ea typeface="標楷體" panose="03000509000000000000" pitchFamily="65" charset="-120"/>
              <a:cs typeface="Times New Roman" panose="02020603050405020304" pitchFamily="18" charset="0"/>
            </a:endParaRPr>
          </a:p>
          <a:p>
            <a:pPr lvl="1" eaLnBrk="1" fontAlgn="auto" hangingPunct="1">
              <a:lnSpc>
                <a:spcPct val="170000"/>
              </a:lnSpc>
              <a:spcBef>
                <a:spcPts val="0"/>
              </a:spcBef>
              <a:spcAft>
                <a:spcPts val="0"/>
              </a:spcAft>
              <a:buFont typeface="Wingdings" panose="05000000000000000000" pitchFamily="2" charset="2"/>
              <a:buChar char="Ø"/>
              <a:defRPr/>
            </a:pPr>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學校對學生在實驗</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習</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場所之實作學習，未有完整周延之訓練紀錄可考</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雖有對實習學生集合講解之照片供查考，但內容是否足夠妥適與合法並不可知</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，及未將操作機械風險之認知、分析及管理控制列為教育訓練內容。</a:t>
            </a:r>
            <a:endParaRPr lang="zh-TW" altLang="en-US" sz="2000" dirty="0">
              <a:latin typeface="Times New Roman" panose="02020603050405020304" pitchFamily="18" charset="0"/>
              <a:ea typeface="標楷體" panose="03000509000000000000" pitchFamily="65" charset="-120"/>
              <a:cs typeface="Times New Roman" panose="02020603050405020304" pitchFamily="18" charset="0"/>
            </a:endParaRPr>
          </a:p>
          <a:p>
            <a:pPr>
              <a:defRPr/>
            </a:pPr>
            <a:endParaRPr lang="zh-TW" altLang="en-US" sz="2400" dirty="0"/>
          </a:p>
        </p:txBody>
      </p:sp>
    </p:spTree>
    <p:extLst>
      <p:ext uri="{BB962C8B-B14F-4D97-AF65-F5344CB8AC3E}">
        <p14:creationId xmlns:p14="http://schemas.microsoft.com/office/powerpoint/2010/main" val="393521216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標題 1"/>
          <p:cNvSpPr>
            <a:spLocks noGrp="1"/>
          </p:cNvSpPr>
          <p:nvPr>
            <p:ph type="title"/>
          </p:nvPr>
        </p:nvSpPr>
        <p:spPr/>
        <p:txBody>
          <a:bodyPr/>
          <a:lstStyle/>
          <a:p>
            <a:pPr eaLnBrk="1" hangingPunct="1"/>
            <a:r>
              <a:rPr lang="zh-TW" altLang="zh-TW" smtClean="0">
                <a:latin typeface="Times New Roman" pitchFamily="18" charset="0"/>
                <a:ea typeface="標楷體" pitchFamily="65" charset="-120"/>
                <a:cs typeface="Times New Roman" pitchFamily="18" charset="0"/>
              </a:rPr>
              <a:t>防災對策及建議事項</a:t>
            </a:r>
            <a:endParaRPr lang="zh-TW" altLang="en-US" smtClean="0">
              <a:latin typeface="Times New Roman" pitchFamily="18" charset="0"/>
              <a:ea typeface="標楷體" pitchFamily="65" charset="-120"/>
              <a:cs typeface="Times New Roman" pitchFamily="18" charset="0"/>
            </a:endParaRPr>
          </a:p>
        </p:txBody>
      </p:sp>
      <p:sp>
        <p:nvSpPr>
          <p:cNvPr id="11267" name="內容版面配置區 2"/>
          <p:cNvSpPr>
            <a:spLocks noGrp="1"/>
          </p:cNvSpPr>
          <p:nvPr>
            <p:ph idx="1"/>
          </p:nvPr>
        </p:nvSpPr>
        <p:spPr>
          <a:xfrm>
            <a:off x="457200" y="1600200"/>
            <a:ext cx="8229600" cy="4708525"/>
          </a:xfrm>
        </p:spPr>
        <p:txBody>
          <a:bodyPr>
            <a:normAutofit fontScale="85000" lnSpcReduction="10000"/>
          </a:bodyPr>
          <a:lstStyle/>
          <a:p>
            <a:pPr marL="514350" indent="-514350" eaLnBrk="1" hangingPunct="1">
              <a:lnSpc>
                <a:spcPts val="2900"/>
              </a:lnSpc>
              <a:buFont typeface="Calibri" pitchFamily="34" charset="0"/>
              <a:buAutoNum type="arabicPeriod"/>
            </a:pPr>
            <a:r>
              <a:rPr lang="zh-TW" altLang="zh-TW" sz="2000" smtClean="0">
                <a:latin typeface="Times New Roman" pitchFamily="18" charset="0"/>
                <a:ea typeface="標楷體" pitchFamily="65" charset="-120"/>
                <a:cs typeface="Times New Roman" pitchFamily="18" charset="0"/>
              </a:rPr>
              <a:t>建議學校建置</a:t>
            </a:r>
            <a:r>
              <a:rPr lang="en-US" altLang="zh-TW" sz="2000" smtClean="0">
                <a:latin typeface="Times New Roman" pitchFamily="18" charset="0"/>
                <a:ea typeface="標楷體" pitchFamily="65" charset="-120"/>
                <a:cs typeface="Times New Roman" pitchFamily="18" charset="0"/>
              </a:rPr>
              <a:t>(</a:t>
            </a:r>
            <a:r>
              <a:rPr lang="zh-TW" altLang="zh-TW" sz="2000" smtClean="0">
                <a:latin typeface="Times New Roman" pitchFamily="18" charset="0"/>
                <a:ea typeface="標楷體" pitchFamily="65" charset="-120"/>
                <a:cs typeface="Times New Roman" pitchFamily="18" charset="0"/>
              </a:rPr>
              <a:t>購置或租借或受贈</a:t>
            </a:r>
            <a:r>
              <a:rPr lang="en-US" altLang="zh-TW" sz="2000" smtClean="0">
                <a:latin typeface="Times New Roman" pitchFamily="18" charset="0"/>
                <a:ea typeface="標楷體" pitchFamily="65" charset="-120"/>
                <a:cs typeface="Times New Roman" pitchFamily="18" charset="0"/>
              </a:rPr>
              <a:t>)</a:t>
            </a:r>
            <a:r>
              <a:rPr lang="zh-TW" altLang="zh-TW" sz="2000" smtClean="0">
                <a:latin typeface="Times New Roman" pitchFamily="18" charset="0"/>
                <a:ea typeface="標楷體" pitchFamily="65" charset="-120"/>
                <a:cs typeface="Times New Roman" pitchFamily="18" charset="0"/>
              </a:rPr>
              <a:t>機械、設備、器具，提供工作者或學生使用時，需檢討是否符合相關法令規範並納入使用單位之維護管理與檢查檢點範圍</a:t>
            </a:r>
            <a:r>
              <a:rPr lang="zh-TW" altLang="en-US" sz="2000" smtClean="0">
                <a:latin typeface="Times New Roman" pitchFamily="18" charset="0"/>
                <a:ea typeface="標楷體" pitchFamily="65" charset="-120"/>
                <a:cs typeface="Times New Roman" pitchFamily="18" charset="0"/>
              </a:rPr>
              <a:t>。</a:t>
            </a:r>
            <a:endParaRPr lang="zh-TW" altLang="zh-TW" sz="2000" smtClean="0">
              <a:latin typeface="Times New Roman" pitchFamily="18" charset="0"/>
              <a:ea typeface="標楷體" pitchFamily="65" charset="-120"/>
              <a:cs typeface="Times New Roman" pitchFamily="18" charset="0"/>
            </a:endParaRPr>
          </a:p>
          <a:p>
            <a:pPr marL="514350" indent="-514350" eaLnBrk="1" hangingPunct="1">
              <a:lnSpc>
                <a:spcPts val="2900"/>
              </a:lnSpc>
              <a:buFont typeface="Calibri" pitchFamily="34" charset="0"/>
              <a:buAutoNum type="arabicPeriod"/>
            </a:pPr>
            <a:r>
              <a:rPr lang="zh-TW" altLang="zh-TW" sz="2000" smtClean="0">
                <a:latin typeface="Times New Roman" pitchFamily="18" charset="0"/>
                <a:ea typeface="標楷體" pitchFamily="65" charset="-120"/>
                <a:cs typeface="Times New Roman" pitchFamily="18" charset="0"/>
              </a:rPr>
              <a:t>建議學校選購加工用線鋸機等加工或實驗用機具專供鋸切非直線型材料之使用並納入使用單位之維護管理與檢查檢點範圍</a:t>
            </a:r>
            <a:r>
              <a:rPr lang="zh-TW" altLang="en-US" sz="2000" smtClean="0">
                <a:latin typeface="Times New Roman" pitchFamily="18" charset="0"/>
                <a:ea typeface="標楷體" pitchFamily="65" charset="-120"/>
                <a:cs typeface="Times New Roman" pitchFamily="18" charset="0"/>
              </a:rPr>
              <a:t>。</a:t>
            </a:r>
            <a:endParaRPr lang="zh-TW" altLang="zh-TW" sz="2000" smtClean="0">
              <a:latin typeface="Times New Roman" pitchFamily="18" charset="0"/>
              <a:ea typeface="標楷體" pitchFamily="65" charset="-120"/>
              <a:cs typeface="Times New Roman" pitchFamily="18" charset="0"/>
            </a:endParaRPr>
          </a:p>
          <a:p>
            <a:pPr marL="514350" indent="-514350" eaLnBrk="1" hangingPunct="1">
              <a:lnSpc>
                <a:spcPts val="2900"/>
              </a:lnSpc>
              <a:buFont typeface="Calibri" pitchFamily="34" charset="0"/>
              <a:buAutoNum type="arabicPeriod"/>
            </a:pPr>
            <a:r>
              <a:rPr lang="zh-TW" altLang="zh-TW" sz="2000" smtClean="0">
                <a:latin typeface="Times New Roman" pitchFamily="18" charset="0"/>
                <a:ea typeface="標楷體" pitchFamily="65" charset="-120"/>
                <a:cs typeface="Times New Roman" pitchFamily="18" charset="0"/>
              </a:rPr>
              <a:t>建議學校對於圓盤鋸等機械之高速迴轉部份且易發生危險者，嚴格規定使用單位應裝置符合法規之護罩，護蓋或其他適當之安全裝置</a:t>
            </a:r>
            <a:r>
              <a:rPr lang="zh-TW" altLang="en-US" sz="2000" smtClean="0">
                <a:latin typeface="Times New Roman" pitchFamily="18" charset="0"/>
                <a:ea typeface="標楷體" pitchFamily="65" charset="-120"/>
                <a:cs typeface="Times New Roman" pitchFamily="18" charset="0"/>
              </a:rPr>
              <a:t>。</a:t>
            </a:r>
            <a:endParaRPr lang="zh-TW" altLang="zh-TW" sz="2000" smtClean="0">
              <a:latin typeface="Times New Roman" pitchFamily="18" charset="0"/>
              <a:ea typeface="標楷體" pitchFamily="65" charset="-120"/>
              <a:cs typeface="Times New Roman" pitchFamily="18" charset="0"/>
            </a:endParaRPr>
          </a:p>
          <a:p>
            <a:pPr marL="514350" indent="-514350" eaLnBrk="1" hangingPunct="1">
              <a:lnSpc>
                <a:spcPts val="2900"/>
              </a:lnSpc>
              <a:buFont typeface="Calibri" pitchFamily="34" charset="0"/>
              <a:buAutoNum type="arabicPeriod"/>
            </a:pPr>
            <a:r>
              <a:rPr lang="zh-TW" altLang="zh-TW" sz="2000" smtClean="0">
                <a:latin typeface="Times New Roman" pitchFamily="18" charset="0"/>
                <a:ea typeface="標楷體" pitchFamily="65" charset="-120"/>
                <a:cs typeface="Times New Roman" pitchFamily="18" charset="0"/>
              </a:rPr>
              <a:t>建議學校對學校學生在實驗</a:t>
            </a:r>
            <a:r>
              <a:rPr lang="en-US" altLang="zh-TW" sz="2000" smtClean="0">
                <a:latin typeface="Times New Roman" pitchFamily="18" charset="0"/>
                <a:ea typeface="標楷體" pitchFamily="65" charset="-120"/>
                <a:cs typeface="Times New Roman" pitchFamily="18" charset="0"/>
              </a:rPr>
              <a:t>(</a:t>
            </a:r>
            <a:r>
              <a:rPr lang="zh-TW" altLang="zh-TW" sz="2000" smtClean="0">
                <a:latin typeface="Times New Roman" pitchFamily="18" charset="0"/>
                <a:ea typeface="標楷體" pitchFamily="65" charset="-120"/>
                <a:cs typeface="Times New Roman" pitchFamily="18" charset="0"/>
              </a:rPr>
              <a:t>習</a:t>
            </a:r>
            <a:r>
              <a:rPr lang="en-US" altLang="zh-TW" sz="2000" smtClean="0">
                <a:latin typeface="Times New Roman" pitchFamily="18" charset="0"/>
                <a:ea typeface="標楷體" pitchFamily="65" charset="-120"/>
                <a:cs typeface="Times New Roman" pitchFamily="18" charset="0"/>
              </a:rPr>
              <a:t>)</a:t>
            </a:r>
            <a:r>
              <a:rPr lang="zh-TW" altLang="zh-TW" sz="2000" smtClean="0">
                <a:latin typeface="Times New Roman" pitchFamily="18" charset="0"/>
                <a:ea typeface="標楷體" pitchFamily="65" charset="-120"/>
                <a:cs typeface="Times New Roman" pitchFamily="18" charset="0"/>
              </a:rPr>
              <a:t>場所從事實作研習時，能參照學校安全衛生規範執行管理並派指導老師或技術人員在場指導管制</a:t>
            </a:r>
            <a:r>
              <a:rPr lang="zh-TW" altLang="en-US" sz="2000" smtClean="0">
                <a:latin typeface="Times New Roman" pitchFamily="18" charset="0"/>
                <a:ea typeface="標楷體" pitchFamily="65" charset="-120"/>
                <a:cs typeface="Times New Roman" pitchFamily="18" charset="0"/>
              </a:rPr>
              <a:t>。</a:t>
            </a:r>
            <a:endParaRPr lang="zh-TW" altLang="zh-TW" sz="2000" smtClean="0">
              <a:latin typeface="Times New Roman" pitchFamily="18" charset="0"/>
              <a:ea typeface="標楷體" pitchFamily="65" charset="-120"/>
              <a:cs typeface="Times New Roman" pitchFamily="18" charset="0"/>
            </a:endParaRPr>
          </a:p>
          <a:p>
            <a:pPr marL="514350" indent="-514350" eaLnBrk="1" hangingPunct="1">
              <a:lnSpc>
                <a:spcPts val="2900"/>
              </a:lnSpc>
              <a:buFont typeface="Calibri" pitchFamily="34" charset="0"/>
              <a:buAutoNum type="arabicPeriod"/>
            </a:pPr>
            <a:r>
              <a:rPr lang="zh-TW" altLang="zh-TW" sz="2000" smtClean="0">
                <a:latin typeface="Times New Roman" pitchFamily="18" charset="0"/>
                <a:ea typeface="標楷體" pitchFamily="65" charset="-120"/>
                <a:cs typeface="Times New Roman" pitchFamily="18" charset="0"/>
              </a:rPr>
              <a:t>建議學校對於實驗</a:t>
            </a:r>
            <a:r>
              <a:rPr lang="en-US" altLang="zh-TW" sz="2000" smtClean="0">
                <a:latin typeface="Times New Roman" pitchFamily="18" charset="0"/>
                <a:ea typeface="標楷體" pitchFamily="65" charset="-120"/>
                <a:cs typeface="Times New Roman" pitchFamily="18" charset="0"/>
              </a:rPr>
              <a:t>(</a:t>
            </a:r>
            <a:r>
              <a:rPr lang="zh-TW" altLang="zh-TW" sz="2000" smtClean="0">
                <a:latin typeface="Times New Roman" pitchFamily="18" charset="0"/>
                <a:ea typeface="標楷體" pitchFamily="65" charset="-120"/>
                <a:cs typeface="Times New Roman" pitchFamily="18" charset="0"/>
              </a:rPr>
              <a:t>習</a:t>
            </a:r>
            <a:r>
              <a:rPr lang="en-US" altLang="zh-TW" sz="2000" smtClean="0">
                <a:latin typeface="Times New Roman" pitchFamily="18" charset="0"/>
                <a:ea typeface="標楷體" pitchFamily="65" charset="-120"/>
                <a:cs typeface="Times New Roman" pitchFamily="18" charset="0"/>
              </a:rPr>
              <a:t>)</a:t>
            </a:r>
            <a:r>
              <a:rPr lang="zh-TW" altLang="zh-TW" sz="2000" smtClean="0">
                <a:latin typeface="Times New Roman" pitchFamily="18" charset="0"/>
                <a:ea typeface="標楷體" pitchFamily="65" charset="-120"/>
                <a:cs typeface="Times New Roman" pitchFamily="18" charset="0"/>
              </a:rPr>
              <a:t>場所之工作者，應依其工作性質及身分別（如︰學生）以及其實習時使用設備、措施及學習內容，落實施以必要安全衛生教育訓練並記錄之。</a:t>
            </a:r>
            <a:endParaRPr lang="zh-TW" altLang="en-US" sz="2000" smtClean="0">
              <a:latin typeface="Times New Roman" pitchFamily="18" charset="0"/>
              <a:ea typeface="標楷體" pitchFamily="65" charset="-120"/>
              <a:cs typeface="Times New Roman" pitchFamily="18" charset="0"/>
            </a:endParaRPr>
          </a:p>
        </p:txBody>
      </p:sp>
    </p:spTree>
    <p:extLst>
      <p:ext uri="{BB962C8B-B14F-4D97-AF65-F5344CB8AC3E}">
        <p14:creationId xmlns:p14="http://schemas.microsoft.com/office/powerpoint/2010/main" val="92977289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ctrTitle"/>
          </p:nvPr>
        </p:nvSpPr>
        <p:spPr/>
        <p:txBody>
          <a:bodyPr/>
          <a:lstStyle/>
          <a:p>
            <a:r>
              <a:rPr lang="zh-TW" altLang="en-US" dirty="0" smtClean="0"/>
              <a:t>案例分享</a:t>
            </a:r>
            <a:r>
              <a:rPr lang="en-US" altLang="zh-TW" dirty="0" smtClean="0"/>
              <a:t>(</a:t>
            </a:r>
            <a:r>
              <a:rPr lang="zh-TW" altLang="en-US" dirty="0" smtClean="0"/>
              <a:t>二</a:t>
            </a:r>
            <a:r>
              <a:rPr lang="en-US" altLang="zh-TW" dirty="0" smtClean="0"/>
              <a:t>)</a:t>
            </a:r>
            <a:endParaRPr lang="zh-TW" altLang="en-US" dirty="0"/>
          </a:p>
        </p:txBody>
      </p:sp>
      <p:sp>
        <p:nvSpPr>
          <p:cNvPr id="6" name="副標題 5"/>
          <p:cNvSpPr>
            <a:spLocks noGrp="1"/>
          </p:cNvSpPr>
          <p:nvPr>
            <p:ph type="subTitle" idx="1"/>
          </p:nvPr>
        </p:nvSpPr>
        <p:spPr/>
        <p:txBody>
          <a:bodyPr>
            <a:normAutofit/>
          </a:bodyPr>
          <a:lstStyle/>
          <a:p>
            <a:r>
              <a:rPr lang="zh-TW" altLang="zh-TW" sz="3600" b="1" dirty="0">
                <a:solidFill>
                  <a:schemeClr val="tx1"/>
                </a:solidFill>
                <a:latin typeface="標楷體" panose="03000509000000000000" pitchFamily="65" charset="-120"/>
              </a:rPr>
              <a:t>物理機械土木領域</a:t>
            </a:r>
            <a:r>
              <a:rPr lang="en-US" altLang="zh-TW" sz="3600" b="1" dirty="0">
                <a:solidFill>
                  <a:schemeClr val="tx1"/>
                </a:solidFill>
                <a:latin typeface="標楷體" panose="03000509000000000000" pitchFamily="65" charset="-120"/>
              </a:rPr>
              <a:t>2-</a:t>
            </a:r>
            <a:r>
              <a:rPr lang="zh-TW" altLang="zh-TW" sz="3600" b="1" dirty="0">
                <a:solidFill>
                  <a:schemeClr val="tx1"/>
                </a:solidFill>
                <a:latin typeface="標楷體" panose="03000509000000000000" pitchFamily="65" charset="-120"/>
              </a:rPr>
              <a:t>使用固定式起重機進行大型鋼架實驗試體拆除作業，致左食指被夾。</a:t>
            </a:r>
          </a:p>
        </p:txBody>
      </p:sp>
      <p:sp>
        <p:nvSpPr>
          <p:cNvPr id="4" name="投影片編號版面配置區 3"/>
          <p:cNvSpPr>
            <a:spLocks noGrp="1"/>
          </p:cNvSpPr>
          <p:nvPr>
            <p:ph type="sldNum" sz="quarter" idx="12"/>
          </p:nvPr>
        </p:nvSpPr>
        <p:spPr/>
        <p:txBody>
          <a:bodyPr/>
          <a:lstStyle/>
          <a:p>
            <a:fld id="{A36E6B7E-3405-4ABC-8F0A-11CAAA034E4E}" type="slidenum">
              <a:rPr lang="zh-TW" altLang="en-US" smtClean="0"/>
              <a:pPr/>
              <a:t>88</a:t>
            </a:fld>
            <a:endParaRPr lang="zh-TW" altLang="en-US" dirty="0"/>
          </a:p>
        </p:txBody>
      </p:sp>
    </p:spTree>
    <p:extLst>
      <p:ext uri="{BB962C8B-B14F-4D97-AF65-F5344CB8AC3E}">
        <p14:creationId xmlns:p14="http://schemas.microsoft.com/office/powerpoint/2010/main" val="383385670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被夾、被</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捲</a:t>
            </a:r>
          </a:p>
        </p:txBody>
      </p:sp>
      <p:sp>
        <p:nvSpPr>
          <p:cNvPr id="3" name="內容版面配置區 2"/>
          <p:cNvSpPr>
            <a:spLocks noGrp="1"/>
          </p:cNvSpPr>
          <p:nvPr>
            <p:ph idx="1"/>
          </p:nvPr>
        </p:nvSpPr>
        <p:spPr/>
        <p:txBody>
          <a:bodyPr/>
          <a:lstStyle/>
          <a:p>
            <a:pPr eaLnBrk="0" hangingPunct="0"/>
            <a:r>
              <a:rPr lang="zh-TW" altLang="zh-TW" dirty="0" smtClean="0">
                <a:latin typeface="Times New Roman" panose="02020603050405020304" pitchFamily="18" charset="0"/>
                <a:ea typeface="標楷體" panose="03000509000000000000" pitchFamily="65" charset="-120"/>
                <a:cs typeface="Times New Roman" panose="02020603050405020304" pitchFamily="18" charset="0"/>
              </a:rPr>
              <a:t>發生</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處所：土木工程</a:t>
            </a:r>
            <a:r>
              <a:rPr lang="zh-TW" altLang="zh-TW" dirty="0" smtClean="0">
                <a:latin typeface="Times New Roman" panose="02020603050405020304" pitchFamily="18" charset="0"/>
                <a:ea typeface="標楷體" panose="03000509000000000000" pitchFamily="65" charset="-120"/>
                <a:cs typeface="Times New Roman" panose="02020603050405020304" pitchFamily="18" charset="0"/>
              </a:rPr>
              <a:t>研究所</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eaLnBrk="0" hangingPunct="0"/>
            <a:r>
              <a:rPr lang="zh-TW" altLang="en-US" dirty="0">
                <a:latin typeface="Times New Roman" panose="02020603050405020304" pitchFamily="18" charset="0"/>
                <a:ea typeface="標楷體" panose="03000509000000000000" pitchFamily="65" charset="-120"/>
                <a:cs typeface="Times New Roman" panose="02020603050405020304" pitchFamily="18" charset="0"/>
              </a:rPr>
              <a:t>災害</a:t>
            </a:r>
            <a:r>
              <a:rPr lang="zh-TW" altLang="zh-TW" dirty="0" smtClean="0">
                <a:latin typeface="Times New Roman" panose="02020603050405020304" pitchFamily="18" charset="0"/>
                <a:ea typeface="標楷體" panose="03000509000000000000" pitchFamily="65" charset="-120"/>
                <a:cs typeface="Times New Roman" panose="02020603050405020304" pitchFamily="18" charset="0"/>
              </a:rPr>
              <a:t>類型：</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被夾、被</a:t>
            </a:r>
            <a:r>
              <a:rPr lang="zh-TW" altLang="zh-TW" dirty="0" smtClean="0">
                <a:latin typeface="Times New Roman" panose="02020603050405020304" pitchFamily="18" charset="0"/>
                <a:ea typeface="標楷體" panose="03000509000000000000" pitchFamily="65" charset="-120"/>
                <a:cs typeface="Times New Roman" panose="02020603050405020304" pitchFamily="18" charset="0"/>
              </a:rPr>
              <a:t>捲</a:t>
            </a:r>
            <a:endParaRPr lang="zh-TW" altLang="zh-TW"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zh-TW" dirty="0" smtClean="0">
                <a:latin typeface="Times New Roman" panose="02020603050405020304" pitchFamily="18" charset="0"/>
                <a:ea typeface="標楷體" panose="03000509000000000000" pitchFamily="65" charset="-120"/>
                <a:cs typeface="Times New Roman" panose="02020603050405020304" pitchFamily="18" charset="0"/>
              </a:rPr>
              <a:t>媒介物：</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吊環母與束制鈑</a:t>
            </a:r>
            <a:r>
              <a:rPr lang="zh-TW" altLang="zh-TW" dirty="0" smtClean="0">
                <a:latin typeface="Times New Roman" panose="02020603050405020304" pitchFamily="18" charset="0"/>
                <a:ea typeface="標楷體" panose="03000509000000000000" pitchFamily="65" charset="-120"/>
                <a:cs typeface="Times New Roman" panose="02020603050405020304" pitchFamily="18" charset="0"/>
              </a:rPr>
              <a:t>間隙</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40733276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475656" y="2144371"/>
            <a:ext cx="3320312" cy="3375758"/>
          </a:xfrm>
        </p:spPr>
        <p:txBody>
          <a:bodyPr/>
          <a:lstStyle/>
          <a:p>
            <a:pPr>
              <a:buFont typeface="Wingdings" pitchFamily="2" charset="2"/>
              <a:buChar char="Ø"/>
            </a:pPr>
            <a:r>
              <a:rPr lang="zh-TW" altLang="en-US" b="0"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運轉機械</a:t>
            </a:r>
          </a:p>
          <a:p>
            <a:pPr lvl="1">
              <a:buFont typeface="標楷體" pitchFamily="65" charset="-120"/>
              <a:buChar char="–"/>
            </a:pPr>
            <a:r>
              <a:rPr lang="zh-TW" altLang="en-US" b="0"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引擎</a:t>
            </a:r>
          </a:p>
          <a:p>
            <a:pPr lvl="1">
              <a:buFont typeface="標楷體" pitchFamily="65" charset="-120"/>
              <a:buChar char="–"/>
            </a:pPr>
            <a:r>
              <a:rPr lang="zh-TW" altLang="en-US" b="0"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研磨機</a:t>
            </a:r>
          </a:p>
          <a:p>
            <a:pPr>
              <a:buFont typeface="Wingdings" pitchFamily="2" charset="2"/>
              <a:buChar char="Ø"/>
            </a:pPr>
            <a:r>
              <a:rPr lang="zh-TW" altLang="en-US" b="0"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靜止機械</a:t>
            </a:r>
          </a:p>
          <a:p>
            <a:pPr lvl="1">
              <a:buFont typeface="標楷體" pitchFamily="65" charset="-120"/>
              <a:buChar char="–"/>
            </a:pPr>
            <a:r>
              <a:rPr lang="zh-TW" altLang="en-US" b="0"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鍋爐</a:t>
            </a:r>
          </a:p>
          <a:p>
            <a:pPr lvl="1">
              <a:buFont typeface="標楷體" pitchFamily="65" charset="-120"/>
              <a:buChar char="–"/>
            </a:pPr>
            <a:r>
              <a:rPr lang="zh-TW" altLang="en-US" b="0" dirty="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電焊機</a:t>
            </a:r>
          </a:p>
          <a:p>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5" name="Picture 1028" descr="engine"/>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a:xfrm rot="21103312">
            <a:off x="486616" y="4163821"/>
            <a:ext cx="1351756" cy="202763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內容版面配置區 2"/>
          <p:cNvSpPr txBox="1">
            <a:spLocks/>
          </p:cNvSpPr>
          <p:nvPr/>
        </p:nvSpPr>
        <p:spPr bwMode="auto">
          <a:xfrm>
            <a:off x="539676" y="1340769"/>
            <a:ext cx="8229600" cy="7200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b="1">
                <a:solidFill>
                  <a:schemeClr val="tx1"/>
                </a:solidFill>
                <a:latin typeface="+mn-lt"/>
                <a:ea typeface="+mn-ea"/>
              </a:defRPr>
            </a:lvl2pPr>
            <a:lvl3pPr marL="1143000" indent="-228600" algn="l" rtl="0" eaLnBrk="0" fontAlgn="base" hangingPunct="0">
              <a:spcBef>
                <a:spcPct val="20000"/>
              </a:spcBef>
              <a:spcAft>
                <a:spcPct val="0"/>
              </a:spcAft>
              <a:buChar char="•"/>
              <a:defRPr kumimoji="1" sz="2800" b="1">
                <a:solidFill>
                  <a:schemeClr val="tx1"/>
                </a:solidFill>
                <a:latin typeface="+mn-lt"/>
                <a:ea typeface="+mn-ea"/>
              </a:defRPr>
            </a:lvl3pPr>
            <a:lvl4pPr marL="1600200" indent="-228600" algn="l" rtl="0" eaLnBrk="0" fontAlgn="base" hangingPunct="0">
              <a:spcBef>
                <a:spcPct val="20000"/>
              </a:spcBef>
              <a:spcAft>
                <a:spcPct val="0"/>
              </a:spcAft>
              <a:buChar char="–"/>
              <a:defRPr kumimoji="1" sz="2400" b="1">
                <a:solidFill>
                  <a:schemeClr val="tx1"/>
                </a:solidFill>
                <a:latin typeface="+mn-lt"/>
                <a:ea typeface="+mn-ea"/>
              </a:defRPr>
            </a:lvl4pPr>
            <a:lvl5pPr marL="2057400" indent="-228600" algn="l" rtl="0" eaLnBrk="0" fontAlgn="base" hangingPunct="0">
              <a:spcBef>
                <a:spcPct val="20000"/>
              </a:spcBef>
              <a:spcAft>
                <a:spcPct val="0"/>
              </a:spcAft>
              <a:buChar char="»"/>
              <a:defRPr kumimoji="1" sz="2000" b="1">
                <a:solidFill>
                  <a:schemeClr val="tx1"/>
                </a:solidFill>
                <a:latin typeface="+mn-lt"/>
                <a:ea typeface="+mn-ea"/>
              </a:defRPr>
            </a:lvl5pPr>
            <a:lvl6pPr marL="2514600" indent="-228600" algn="l" rtl="0" fontAlgn="base">
              <a:spcBef>
                <a:spcPct val="20000"/>
              </a:spcBef>
              <a:spcAft>
                <a:spcPct val="0"/>
              </a:spcAft>
              <a:buChar char="»"/>
              <a:defRPr kumimoji="1" sz="2000" b="1">
                <a:solidFill>
                  <a:schemeClr val="tx1"/>
                </a:solidFill>
                <a:latin typeface="+mn-lt"/>
                <a:ea typeface="+mn-ea"/>
              </a:defRPr>
            </a:lvl6pPr>
            <a:lvl7pPr marL="2971800" indent="-228600" algn="l" rtl="0" fontAlgn="base">
              <a:spcBef>
                <a:spcPct val="20000"/>
              </a:spcBef>
              <a:spcAft>
                <a:spcPct val="0"/>
              </a:spcAft>
              <a:buChar char="»"/>
              <a:defRPr kumimoji="1" sz="2000" b="1">
                <a:solidFill>
                  <a:schemeClr val="tx1"/>
                </a:solidFill>
                <a:latin typeface="+mn-lt"/>
                <a:ea typeface="+mn-ea"/>
              </a:defRPr>
            </a:lvl7pPr>
            <a:lvl8pPr marL="3429000" indent="-228600" algn="l" rtl="0" fontAlgn="base">
              <a:spcBef>
                <a:spcPct val="20000"/>
              </a:spcBef>
              <a:spcAft>
                <a:spcPct val="0"/>
              </a:spcAft>
              <a:buChar char="»"/>
              <a:defRPr kumimoji="1" sz="2000" b="1">
                <a:solidFill>
                  <a:schemeClr val="tx1"/>
                </a:solidFill>
                <a:latin typeface="+mn-lt"/>
                <a:ea typeface="+mn-ea"/>
              </a:defRPr>
            </a:lvl8pPr>
            <a:lvl9pPr marL="3886200" indent="-228600" algn="l" rtl="0" fontAlgn="base">
              <a:spcBef>
                <a:spcPct val="20000"/>
              </a:spcBef>
              <a:spcAft>
                <a:spcPct val="0"/>
              </a:spcAft>
              <a:buChar char="»"/>
              <a:defRPr kumimoji="1" sz="2000" b="1">
                <a:solidFill>
                  <a:schemeClr val="tx1"/>
                </a:solidFill>
                <a:latin typeface="+mn-lt"/>
                <a:ea typeface="+mn-ea"/>
              </a:defRPr>
            </a:lvl9pPr>
          </a:lstStyle>
          <a:p>
            <a:pPr marL="0" indent="0">
              <a:buFontTx/>
              <a:buNone/>
            </a:pPr>
            <a:r>
              <a:rPr lang="zh-TW" altLang="en-US" sz="4000" kern="0" dirty="0" smtClean="0">
                <a:solidFill>
                  <a:srgbClr val="0000FF"/>
                </a:solidFill>
                <a:ea typeface="標楷體" panose="03000509000000000000" pitchFamily="65" charset="-120"/>
              </a:rPr>
              <a:t> 機械種類</a:t>
            </a:r>
            <a:r>
              <a:rPr lang="en-US" altLang="zh-TW" sz="4000" kern="0" dirty="0" smtClean="0">
                <a:solidFill>
                  <a:srgbClr val="0000FF"/>
                </a:solidFill>
                <a:ea typeface="標楷體" panose="03000509000000000000" pitchFamily="65" charset="-120"/>
              </a:rPr>
              <a:t>(</a:t>
            </a:r>
            <a:r>
              <a:rPr lang="zh-TW" altLang="en-US" sz="4000" kern="0" dirty="0" smtClean="0">
                <a:solidFill>
                  <a:srgbClr val="0000FF"/>
                </a:solidFill>
                <a:ea typeface="標楷體" panose="03000509000000000000" pitchFamily="65" charset="-120"/>
              </a:rPr>
              <a:t>動作方式分類</a:t>
            </a:r>
            <a:r>
              <a:rPr lang="en-US" altLang="zh-TW" sz="4000" kern="0" dirty="0" smtClean="0">
                <a:solidFill>
                  <a:srgbClr val="0000FF"/>
                </a:solidFill>
                <a:ea typeface="標楷體" panose="03000509000000000000" pitchFamily="65" charset="-120"/>
              </a:rPr>
              <a:t>)</a:t>
            </a:r>
            <a:br>
              <a:rPr lang="en-US" altLang="zh-TW" sz="4000" kern="0" dirty="0" smtClean="0">
                <a:solidFill>
                  <a:srgbClr val="0000FF"/>
                </a:solidFill>
                <a:ea typeface="標楷體" panose="03000509000000000000" pitchFamily="65" charset="-120"/>
              </a:rPr>
            </a:br>
            <a:endParaRPr lang="zh-TW" altLang="en-US" sz="4000" kern="0" dirty="0">
              <a:solidFill>
                <a:srgbClr val="0000FF"/>
              </a:solidFill>
              <a:ea typeface="標楷體" panose="03000509000000000000" pitchFamily="65" charset="-120"/>
            </a:endParaRPr>
          </a:p>
        </p:txBody>
      </p:sp>
      <p:sp>
        <p:nvSpPr>
          <p:cNvPr id="10" name="標題 1"/>
          <p:cNvSpPr>
            <a:spLocks noGrp="1"/>
          </p:cNvSpPr>
          <p:nvPr>
            <p:ph type="title"/>
          </p:nvPr>
        </p:nvSpPr>
        <p:spPr>
          <a:xfrm>
            <a:off x="457200" y="274638"/>
            <a:ext cx="8229600" cy="1143000"/>
          </a:xfrm>
        </p:spPr>
        <p:txBody>
          <a:bodyPr/>
          <a:lstStyle/>
          <a:p>
            <a:r>
              <a:rPr lang="zh-TW" altLang="en-US" sz="4800" dirty="0">
                <a:solidFill>
                  <a:schemeClr val="tx1"/>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機械簡介</a:t>
            </a:r>
            <a:endParaRPr lang="zh-TW" altLang="en-US" sz="4800"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9"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7886" r="55948" b="4697"/>
          <a:stretch/>
        </p:blipFill>
        <p:spPr bwMode="auto">
          <a:xfrm>
            <a:off x="4355976" y="1988840"/>
            <a:ext cx="3991422" cy="368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 name="文字方塊 1"/>
          <p:cNvSpPr txBox="1"/>
          <p:nvPr/>
        </p:nvSpPr>
        <p:spPr>
          <a:xfrm>
            <a:off x="5551219" y="5748969"/>
            <a:ext cx="1685077" cy="369332"/>
          </a:xfrm>
          <a:prstGeom prst="rect">
            <a:avLst/>
          </a:prstGeom>
          <a:noFill/>
        </p:spPr>
        <p:txBody>
          <a:bodyPr wrap="non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自行拍攝</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 name="投影片編號版面配置區 10"/>
          <p:cNvSpPr>
            <a:spLocks noGrp="1"/>
          </p:cNvSpPr>
          <p:nvPr>
            <p:ph type="sldNum" sz="quarter" idx="12"/>
          </p:nvPr>
        </p:nvSpPr>
        <p:spPr/>
        <p:txBody>
          <a:bodyPr/>
          <a:lstStyle/>
          <a:p>
            <a:fld id="{A36E6B7E-3405-4ABC-8F0A-11CAAA034E4E}" type="slidenum">
              <a:rPr lang="zh-TW" altLang="en-US" smtClean="0"/>
              <a:pPr/>
              <a:t>9</a:t>
            </a:fld>
            <a:endParaRPr lang="zh-TW" altLang="en-US" dirty="0"/>
          </a:p>
        </p:txBody>
      </p:sp>
    </p:spTree>
    <p:extLst>
      <p:ext uri="{BB962C8B-B14F-4D97-AF65-F5344CB8AC3E}">
        <p14:creationId xmlns:p14="http://schemas.microsoft.com/office/powerpoint/2010/main" val="246966266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latin typeface="標楷體" panose="03000509000000000000" pitchFamily="65" charset="-120"/>
                <a:ea typeface="標楷體" panose="03000509000000000000" pitchFamily="65" charset="-120"/>
              </a:rPr>
              <a:t>災害經過</a:t>
            </a:r>
            <a:endParaRPr lang="zh-TW" altLang="en-US"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323528" y="1340768"/>
            <a:ext cx="8496944" cy="4608512"/>
          </a:xfrm>
        </p:spPr>
        <p:txBody>
          <a:bodyPr>
            <a:noAutofit/>
          </a:bodyPr>
          <a:lstStyle/>
          <a:p>
            <a:pPr>
              <a:lnSpc>
                <a:spcPct val="170000"/>
              </a:lnSpc>
              <a:spcBef>
                <a:spcPts val="0"/>
              </a:spcBef>
            </a:pP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此事件為學生進行實習課程於大型力學館進行操作天車</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固定式起重機</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時，使用大型鋼架吊起進行實驗試體拆除程序。天車操作</a:t>
            </a:r>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者</a:t>
            </a:r>
            <a:r>
              <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rPr>
              <a:t>A</a:t>
            </a:r>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同學</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有固定式起重機操作證照，於</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16:55</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在拆除黑色</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L</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型束制鈑時，利用天車、</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2</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組吊環母與相應尺寸之螺栓各吊起一肢，此時外籍</a:t>
            </a:r>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生</a:t>
            </a:r>
            <a:r>
              <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rPr>
              <a:t>B</a:t>
            </a:r>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學生在</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L</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型束制鈑快離開鉸支承平台時，協助扶住</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L</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型束制鈑一肢，但因手指擺放於吊環母與和</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L</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型束制鈑間，在</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L</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型束制鈑離開鉸支承平台時，疑似吊環母最初未放置垂直於鈑面，導致</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L</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型束制鈑離開鉸支承平台時重心重新分配，致使</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L</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型束制鈑向下滑落約</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5mm</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至吊環母之螺栓內六角邊緣，左食指遭卡榫截斷約</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1/3</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第一指節，</a:t>
            </a:r>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送醫院</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手術後斷指已接回</a:t>
            </a:r>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193557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標楷體" panose="03000509000000000000" pitchFamily="65" charset="-120"/>
                <a:ea typeface="標楷體" panose="03000509000000000000" pitchFamily="65" charset="-120"/>
              </a:rPr>
              <a:t>相關圖示</a:t>
            </a:r>
          </a:p>
        </p:txBody>
      </p:sp>
      <p:sp>
        <p:nvSpPr>
          <p:cNvPr id="4" name="矩形 3"/>
          <p:cNvSpPr/>
          <p:nvPr/>
        </p:nvSpPr>
        <p:spPr>
          <a:xfrm>
            <a:off x="251520" y="5013177"/>
            <a:ext cx="3312369" cy="1477328"/>
          </a:xfrm>
          <a:prstGeom prst="rect">
            <a:avLst/>
          </a:prstGeom>
        </p:spPr>
        <p:txBody>
          <a:bodyPr wrap="square">
            <a:spAutoFit/>
          </a:bodyPr>
          <a:lstStyle/>
          <a:p>
            <a:r>
              <a:rPr lang="zh-TW" altLang="zh-TW" dirty="0">
                <a:latin typeface="Times New Roman" panose="02020603050405020304" pitchFamily="18" charset="0"/>
                <a:ea typeface="標楷體" panose="03000509000000000000" pitchFamily="65" charset="-120"/>
                <a:cs typeface="Times New Roman" panose="02020603050405020304" pitchFamily="18" charset="0"/>
              </a:rPr>
              <a:t>為因應不同吊掛鋼材，吊環母較長 且具有螺紋，於吊掛較薄鋼材時， 可能發生螺桿太長，工作人員未能 注意，發生被夾</a:t>
            </a:r>
            <a:r>
              <a:rPr lang="zh-TW" altLang="zh-TW" dirty="0" smtClean="0">
                <a:latin typeface="Times New Roman" panose="02020603050405020304" pitchFamily="18" charset="0"/>
                <a:ea typeface="標楷體" panose="03000509000000000000" pitchFamily="65" charset="-120"/>
                <a:cs typeface="Times New Roman" panose="02020603050405020304" pitchFamily="18" charset="0"/>
              </a:rPr>
              <a:t>意外</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a:t>
            </a:r>
          </a:p>
        </p:txBody>
      </p:sp>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07504" y="1484785"/>
            <a:ext cx="3672409" cy="3384376"/>
          </a:xfrm>
          <a:prstGeom prst="rect">
            <a:avLst/>
          </a:prstGeom>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6061832" y="2110522"/>
            <a:ext cx="3096343" cy="2420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p:cNvSpPr/>
          <p:nvPr/>
        </p:nvSpPr>
        <p:spPr>
          <a:xfrm>
            <a:off x="3923928" y="5013176"/>
            <a:ext cx="4572000" cy="646331"/>
          </a:xfrm>
          <a:prstGeom prst="rect">
            <a:avLst/>
          </a:prstGeom>
        </p:spPr>
        <p:txBody>
          <a:bodyPr>
            <a:spAutoFit/>
          </a:bodyPr>
          <a:lstStyle/>
          <a:p>
            <a:pPr eaLnBrk="0" hangingPunct="0"/>
            <a:r>
              <a:rPr lang="zh-TW" altLang="zh-TW" dirty="0">
                <a:latin typeface="Times New Roman" panose="02020603050405020304" pitchFamily="18" charset="0"/>
                <a:ea typeface="標楷體" panose="03000509000000000000" pitchFamily="65" charset="-120"/>
                <a:cs typeface="Times New Roman" panose="02020603050405020304" pitchFamily="18" charset="0"/>
              </a:rPr>
              <a:t>校方學前辦理教育</a:t>
            </a:r>
            <a:r>
              <a:rPr lang="zh-TW" altLang="zh-TW" dirty="0" smtClean="0">
                <a:latin typeface="Times New Roman" panose="02020603050405020304" pitchFamily="18" charset="0"/>
                <a:ea typeface="標楷體" panose="03000509000000000000" pitchFamily="65" charset="-120"/>
                <a:cs typeface="Times New Roman" panose="02020603050405020304" pitchFamily="18" charset="0"/>
              </a:rPr>
              <a:t>訓練，</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但</a:t>
            </a:r>
            <a:r>
              <a:rPr lang="zh-TW" altLang="zh-TW" dirty="0" smtClean="0">
                <a:latin typeface="Times New Roman" panose="02020603050405020304" pitchFamily="18" charset="0"/>
                <a:ea typeface="標楷體" panose="03000509000000000000" pitchFamily="65" charset="-120"/>
                <a:cs typeface="Times New Roman" panose="02020603050405020304" pitchFamily="18" charset="0"/>
              </a:rPr>
              <a:t>未有</a:t>
            </a:r>
            <a:r>
              <a:rPr lang="zh-TW" altLang="zh-TW" dirty="0">
                <a:latin typeface="Times New Roman" panose="02020603050405020304" pitchFamily="18" charset="0"/>
                <a:ea typeface="標楷體" panose="03000509000000000000" pitchFamily="65" charset="-120"/>
                <a:cs typeface="Times New Roman" panose="02020603050405020304" pitchFamily="18" charset="0"/>
              </a:rPr>
              <a:t>該項作業之教育訓練內容。</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3601857" y="2143489"/>
            <a:ext cx="3168349" cy="2427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269752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dirty="0">
                <a:latin typeface="Times New Roman" panose="02020603050405020304" pitchFamily="18" charset="0"/>
                <a:ea typeface="標楷體" panose="03000509000000000000" pitchFamily="65" charset="-120"/>
                <a:cs typeface="Times New Roman" panose="02020603050405020304" pitchFamily="18" charset="0"/>
              </a:rPr>
              <a:t>災害原因分析</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內容版面配置區 2"/>
          <p:cNvSpPr>
            <a:spLocks noGrp="1"/>
          </p:cNvSpPr>
          <p:nvPr>
            <p:ph idx="1"/>
          </p:nvPr>
        </p:nvSpPr>
        <p:spPr>
          <a:xfrm>
            <a:off x="395536" y="1124744"/>
            <a:ext cx="8496944" cy="5400600"/>
          </a:xfrm>
        </p:spPr>
        <p:txBody>
          <a:bodyPr>
            <a:noAutofit/>
          </a:bodyPr>
          <a:lstStyle/>
          <a:p>
            <a:pPr marL="173038" indent="-173038" eaLnBrk="0" hangingPunct="0">
              <a:lnSpc>
                <a:spcPct val="150000"/>
              </a:lnSpc>
              <a:spcBef>
                <a:spcPts val="0"/>
              </a:spcBef>
            </a:pPr>
            <a:r>
              <a:rPr lang="zh-TW" altLang="zh-TW" sz="2400" dirty="0" smtClean="0">
                <a:latin typeface="Times New Roman" panose="02020603050405020304" pitchFamily="18" charset="0"/>
                <a:ea typeface="標楷體" panose="03000509000000000000" pitchFamily="65" charset="-120"/>
                <a:cs typeface="Times New Roman" panose="02020603050405020304" pitchFamily="18" charset="0"/>
              </a:rPr>
              <a:t>直接</a:t>
            </a:r>
            <a:r>
              <a:rPr lang="zh-TW" altLang="zh-TW" sz="2400" dirty="0">
                <a:latin typeface="Times New Roman" panose="02020603050405020304" pitchFamily="18" charset="0"/>
                <a:ea typeface="標楷體" panose="03000509000000000000" pitchFamily="65" charset="-120"/>
                <a:cs typeface="Times New Roman" panose="02020603050405020304" pitchFamily="18" charset="0"/>
              </a:rPr>
              <a:t>原因</a:t>
            </a:r>
            <a:r>
              <a:rPr lang="zh-TW" altLang="zh-TW" sz="24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531813" indent="-265113" eaLnBrk="0" hangingPunct="0">
              <a:lnSpc>
                <a:spcPct val="150000"/>
              </a:lnSpc>
              <a:spcBef>
                <a:spcPts val="0"/>
              </a:spcBef>
              <a:buFont typeface="Wingdings" panose="05000000000000000000" pitchFamily="2" charset="2"/>
              <a:buChar char="Ø"/>
            </a:pPr>
            <a:r>
              <a:rPr lang="zh-TW" altLang="zh-TW" sz="1800" dirty="0">
                <a:latin typeface="Times New Roman" panose="02020603050405020304" pitchFamily="18" charset="0"/>
                <a:ea typeface="標楷體" panose="03000509000000000000" pitchFamily="65" charset="-120"/>
                <a:cs typeface="Times New Roman" panose="02020603050405020304" pitchFamily="18" charset="0"/>
              </a:rPr>
              <a:t>使用固定式起重機進行大型鋼架實驗試體拆除作業，手指尚位於吊環母 與和 </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L </a:t>
            </a:r>
            <a:r>
              <a:rPr lang="zh-TW" altLang="zh-TW" sz="1800" dirty="0">
                <a:latin typeface="Times New Roman" panose="02020603050405020304" pitchFamily="18" charset="0"/>
                <a:ea typeface="標楷體" panose="03000509000000000000" pitchFamily="65" charset="-120"/>
                <a:cs typeface="Times New Roman" panose="02020603050405020304" pitchFamily="18" charset="0"/>
              </a:rPr>
              <a:t>型束制鈑間空隙，即行吊升致左食指被夾，遭截斷約 </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1/3 </a:t>
            </a:r>
            <a:r>
              <a:rPr lang="zh-TW" altLang="zh-TW" sz="1800" dirty="0">
                <a:latin typeface="Times New Roman" panose="02020603050405020304" pitchFamily="18" charset="0"/>
                <a:ea typeface="標楷體" panose="03000509000000000000" pitchFamily="65" charset="-120"/>
                <a:cs typeface="Times New Roman" panose="02020603050405020304" pitchFamily="18" charset="0"/>
              </a:rPr>
              <a:t>第一指節。</a:t>
            </a:r>
            <a:endParaRPr lang="en-US" altLang="zh-TW" sz="1800" dirty="0">
              <a:latin typeface="Times New Roman" panose="02020603050405020304" pitchFamily="18" charset="0"/>
              <a:ea typeface="標楷體" panose="03000509000000000000" pitchFamily="65" charset="-120"/>
              <a:cs typeface="Times New Roman" panose="02020603050405020304" pitchFamily="18" charset="0"/>
            </a:endParaRPr>
          </a:p>
          <a:p>
            <a:pPr marL="531813" indent="-265113" eaLnBrk="0" hangingPunct="0">
              <a:lnSpc>
                <a:spcPct val="150000"/>
              </a:lnSpc>
              <a:spcBef>
                <a:spcPts val="0"/>
              </a:spcBef>
              <a:buFont typeface="Wingdings" panose="05000000000000000000" pitchFamily="2" charset="2"/>
              <a:buChar char="Ø"/>
            </a:pPr>
            <a:endParaRPr lang="zh-TW" altLang="zh-TW" sz="1800" dirty="0">
              <a:latin typeface="Times New Roman" panose="02020603050405020304" pitchFamily="18" charset="0"/>
              <a:ea typeface="標楷體" panose="03000509000000000000" pitchFamily="65" charset="-120"/>
              <a:cs typeface="Times New Roman" panose="02020603050405020304" pitchFamily="18" charset="0"/>
            </a:endParaRPr>
          </a:p>
          <a:p>
            <a:pPr marL="173038" indent="-173038" eaLnBrk="0" hangingPunct="0">
              <a:lnSpc>
                <a:spcPct val="150000"/>
              </a:lnSpc>
              <a:spcBef>
                <a:spcPts val="0"/>
              </a:spcBef>
            </a:pPr>
            <a:r>
              <a:rPr lang="zh-TW" altLang="zh-TW" sz="2400" dirty="0" smtClean="0">
                <a:latin typeface="Times New Roman" panose="02020603050405020304" pitchFamily="18" charset="0"/>
                <a:ea typeface="標楷體" panose="03000509000000000000" pitchFamily="65" charset="-120"/>
                <a:cs typeface="Times New Roman" panose="02020603050405020304" pitchFamily="18" charset="0"/>
              </a:rPr>
              <a:t>間接</a:t>
            </a:r>
            <a:r>
              <a:rPr lang="zh-TW" altLang="zh-TW" sz="2400" dirty="0">
                <a:latin typeface="Times New Roman" panose="02020603050405020304" pitchFamily="18" charset="0"/>
                <a:ea typeface="標楷體" panose="03000509000000000000" pitchFamily="65" charset="-120"/>
                <a:cs typeface="Times New Roman" panose="02020603050405020304" pitchFamily="18" charset="0"/>
              </a:rPr>
              <a:t>原因：</a:t>
            </a:r>
          </a:p>
          <a:p>
            <a:pPr marL="531813" indent="-265113" eaLnBrk="0" hangingPunct="0">
              <a:lnSpc>
                <a:spcPct val="150000"/>
              </a:lnSpc>
              <a:spcBef>
                <a:spcPts val="0"/>
              </a:spcBef>
              <a:buFont typeface="Wingdings" panose="05000000000000000000" pitchFamily="2" charset="2"/>
              <a:buChar char="Ø"/>
            </a:pPr>
            <a:r>
              <a:rPr lang="zh-TW" altLang="zh-TW" sz="1800" dirty="0">
                <a:latin typeface="Times New Roman" panose="02020603050405020304" pitchFamily="18" charset="0"/>
                <a:ea typeface="標楷體" panose="03000509000000000000" pitchFamily="65" charset="-120"/>
                <a:cs typeface="Times New Roman" panose="02020603050405020304" pitchFamily="18" charset="0"/>
              </a:rPr>
              <a:t>不安全狀況：因吊環母較長且具有螺紋，最初平衡位置可能卡於螺紋或斜面上，未放置垂直於鈑面，導致 </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L </a:t>
            </a:r>
            <a:r>
              <a:rPr lang="zh-TW" altLang="zh-TW" sz="1800" dirty="0">
                <a:latin typeface="Times New Roman" panose="02020603050405020304" pitchFamily="18" charset="0"/>
                <a:ea typeface="標楷體" panose="03000509000000000000" pitchFamily="65" charset="-120"/>
                <a:cs typeface="Times New Roman" panose="02020603050405020304" pitchFamily="18" charset="0"/>
              </a:rPr>
              <a:t>型束制鈑離開鉸支承平台時重 心重新分配，致使 </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L </a:t>
            </a:r>
            <a:r>
              <a:rPr lang="zh-TW" altLang="zh-TW" sz="1800" dirty="0">
                <a:latin typeface="Times New Roman" panose="02020603050405020304" pitchFamily="18" charset="0"/>
                <a:ea typeface="標楷體" panose="03000509000000000000" pitchFamily="65" charset="-120"/>
                <a:cs typeface="Times New Roman" panose="02020603050405020304" pitchFamily="18" charset="0"/>
              </a:rPr>
              <a:t>型束制鈑向下滑落約 </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5mm </a:t>
            </a:r>
            <a:r>
              <a:rPr lang="zh-TW" altLang="zh-TW" sz="1800" dirty="0">
                <a:latin typeface="Times New Roman" panose="02020603050405020304" pitchFamily="18" charset="0"/>
                <a:ea typeface="標楷體" panose="03000509000000000000" pitchFamily="65" charset="-120"/>
                <a:cs typeface="Times New Roman" panose="02020603050405020304" pitchFamily="18" charset="0"/>
              </a:rPr>
              <a:t>至吊環母之螺栓內六 角邊緣，左手食指遭截斷約 </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1/3 </a:t>
            </a:r>
            <a:r>
              <a:rPr lang="zh-TW" altLang="zh-TW" sz="1800" dirty="0">
                <a:latin typeface="Times New Roman" panose="02020603050405020304" pitchFamily="18" charset="0"/>
                <a:ea typeface="標楷體" panose="03000509000000000000" pitchFamily="65" charset="-120"/>
                <a:cs typeface="Times New Roman" panose="02020603050405020304" pitchFamily="18" charset="0"/>
              </a:rPr>
              <a:t>第一指節。</a:t>
            </a:r>
          </a:p>
          <a:p>
            <a:pPr marL="531813" indent="-265113" eaLnBrk="0" hangingPunct="0">
              <a:lnSpc>
                <a:spcPct val="150000"/>
              </a:lnSpc>
              <a:spcBef>
                <a:spcPts val="0"/>
              </a:spcBef>
              <a:buFont typeface="Wingdings" panose="05000000000000000000" pitchFamily="2" charset="2"/>
              <a:buChar char="Ø"/>
            </a:pPr>
            <a:r>
              <a:rPr lang="zh-TW" altLang="zh-TW" sz="1800" dirty="0">
                <a:latin typeface="Times New Roman" panose="02020603050405020304" pitchFamily="18" charset="0"/>
                <a:ea typeface="標楷體" panose="03000509000000000000" pitchFamily="65" charset="-120"/>
                <a:cs typeface="Times New Roman" panose="02020603050405020304" pitchFamily="18" charset="0"/>
              </a:rPr>
              <a:t>不安全行為：從事固定式起重機進行大型鋼架實驗試體拆除作業，研 究生英德拉可能為防止吊離時之晃動扶住 </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L </a:t>
            </a:r>
            <a:r>
              <a:rPr lang="zh-TW" altLang="zh-TW" sz="1800" dirty="0">
                <a:latin typeface="Times New Roman" panose="02020603050405020304" pitchFamily="18" charset="0"/>
                <a:ea typeface="標楷體" panose="03000509000000000000" pitchFamily="65" charset="-120"/>
                <a:cs typeface="Times New Roman" panose="02020603050405020304" pitchFamily="18" charset="0"/>
              </a:rPr>
              <a:t>型束制鈑，因手指尚位於 吊環母與和 </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L </a:t>
            </a:r>
            <a:r>
              <a:rPr lang="zh-TW" altLang="zh-TW" sz="1800" dirty="0">
                <a:latin typeface="Times New Roman" panose="02020603050405020304" pitchFamily="18" charset="0"/>
                <a:ea typeface="標楷體" panose="03000509000000000000" pitchFamily="65" charset="-120"/>
                <a:cs typeface="Times New Roman" panose="02020603050405020304" pitchFamily="18" charset="0"/>
              </a:rPr>
              <a:t>型束制鈑間空隙，致左手食指被夾</a:t>
            </a:r>
            <a:r>
              <a:rPr lang="zh-TW" altLang="zh-TW" sz="18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TW" altLang="zh-TW" sz="1800"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11380770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a:latin typeface="Times New Roman" panose="02020603050405020304" pitchFamily="18" charset="0"/>
                <a:ea typeface="標楷體" panose="03000509000000000000" pitchFamily="65" charset="-120"/>
                <a:cs typeface="Times New Roman" panose="02020603050405020304" pitchFamily="18" charset="0"/>
              </a:rPr>
              <a:t>災害原因</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分析</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內容版面配置區 2"/>
          <p:cNvSpPr>
            <a:spLocks noGrp="1"/>
          </p:cNvSpPr>
          <p:nvPr>
            <p:ph idx="1"/>
          </p:nvPr>
        </p:nvSpPr>
        <p:spPr/>
        <p:txBody>
          <a:bodyPr/>
          <a:lstStyle/>
          <a:p>
            <a:pPr marL="173038" indent="-173038" eaLnBrk="0" hangingPunct="0">
              <a:lnSpc>
                <a:spcPct val="150000"/>
              </a:lnSpc>
              <a:spcBef>
                <a:spcPts val="0"/>
              </a:spcBef>
            </a:pPr>
            <a:r>
              <a:rPr lang="zh-TW" altLang="zh-TW" sz="2400" dirty="0">
                <a:latin typeface="Times New Roman" panose="02020603050405020304" pitchFamily="18" charset="0"/>
                <a:ea typeface="標楷體" panose="03000509000000000000" pitchFamily="65" charset="-120"/>
                <a:cs typeface="Times New Roman" panose="02020603050405020304" pitchFamily="18" charset="0"/>
              </a:rPr>
              <a:t>基本原因</a:t>
            </a:r>
          </a:p>
          <a:p>
            <a:pPr marL="531813" indent="-265113" eaLnBrk="0" hangingPunct="0">
              <a:lnSpc>
                <a:spcPct val="150000"/>
              </a:lnSpc>
              <a:spcBef>
                <a:spcPts val="0"/>
              </a:spcBef>
              <a:buFont typeface="Wingdings" panose="05000000000000000000" pitchFamily="2" charset="2"/>
              <a:buChar char="Ø"/>
            </a:pPr>
            <a:r>
              <a:rPr lang="zh-TW" altLang="zh-TW" sz="1800" dirty="0">
                <a:latin typeface="Times New Roman" panose="02020603050405020304" pitchFamily="18" charset="0"/>
                <a:ea typeface="標楷體" panose="03000509000000000000" pitchFamily="65" charset="-120"/>
                <a:cs typeface="Times New Roman" panose="02020603050405020304" pitchFamily="18" charset="0"/>
              </a:rPr>
              <a:t>未有該項作業之教育訓練內容。</a:t>
            </a:r>
          </a:p>
          <a:p>
            <a:pPr marL="531813" indent="-265113" eaLnBrk="0" hangingPunct="0">
              <a:lnSpc>
                <a:spcPct val="150000"/>
              </a:lnSpc>
              <a:spcBef>
                <a:spcPts val="0"/>
              </a:spcBef>
              <a:buFont typeface="Wingdings" panose="05000000000000000000" pitchFamily="2" charset="2"/>
              <a:buChar char="Ø"/>
            </a:pPr>
            <a:r>
              <a:rPr lang="zh-TW" altLang="zh-TW" sz="1800" dirty="0">
                <a:latin typeface="Times New Roman" panose="02020603050405020304" pitchFamily="18" charset="0"/>
                <a:ea typeface="標楷體" panose="03000509000000000000" pitchFamily="65" charset="-120"/>
                <a:cs typeface="Times New Roman" panose="02020603050405020304" pitchFamily="18" charset="0"/>
              </a:rPr>
              <a:t>加強作業監督管理機制及人員。</a:t>
            </a:r>
            <a:endParaRPr lang="zh-TW" altLang="en-US" sz="1800" dirty="0">
              <a:latin typeface="Times New Roman" panose="02020603050405020304" pitchFamily="18" charset="0"/>
              <a:ea typeface="標楷體" panose="03000509000000000000" pitchFamily="65" charset="-120"/>
              <a:cs typeface="Times New Roman" panose="02020603050405020304" pitchFamily="18" charset="0"/>
            </a:endParaRPr>
          </a:p>
          <a:p>
            <a:endParaRPr lang="zh-TW" altLang="en-US" dirty="0"/>
          </a:p>
        </p:txBody>
      </p:sp>
    </p:spTree>
    <p:extLst>
      <p:ext uri="{BB962C8B-B14F-4D97-AF65-F5344CB8AC3E}">
        <p14:creationId xmlns:p14="http://schemas.microsoft.com/office/powerpoint/2010/main" val="245953553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zh-TW" dirty="0">
                <a:latin typeface="Times New Roman" panose="02020603050405020304" pitchFamily="18" charset="0"/>
                <a:ea typeface="標楷體" panose="03000509000000000000" pitchFamily="65" charset="-120"/>
                <a:cs typeface="Times New Roman" panose="02020603050405020304" pitchFamily="18" charset="0"/>
              </a:rPr>
              <a:t>防災對策及建議事項</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內容版面配置區 2"/>
          <p:cNvSpPr>
            <a:spLocks noGrp="1"/>
          </p:cNvSpPr>
          <p:nvPr>
            <p:ph idx="1"/>
          </p:nvPr>
        </p:nvSpPr>
        <p:spPr/>
        <p:txBody>
          <a:bodyPr>
            <a:normAutofit/>
          </a:bodyPr>
          <a:lstStyle/>
          <a:p>
            <a:r>
              <a:rPr lang="zh-TW" altLang="zh-TW" sz="2800" dirty="0" smtClean="0">
                <a:latin typeface="Times New Roman" panose="02020603050405020304" pitchFamily="18" charset="0"/>
                <a:ea typeface="標楷體" panose="03000509000000000000" pitchFamily="65" charset="-120"/>
                <a:cs typeface="Times New Roman" panose="02020603050405020304" pitchFamily="18" charset="0"/>
              </a:rPr>
              <a:t>從事</a:t>
            </a:r>
            <a:r>
              <a:rPr lang="zh-TW" altLang="zh-TW" sz="2800" dirty="0">
                <a:latin typeface="Times New Roman" panose="02020603050405020304" pitchFamily="18" charset="0"/>
                <a:ea typeface="標楷體" panose="03000509000000000000" pitchFamily="65" charset="-120"/>
                <a:cs typeface="Times New Roman" panose="02020603050405020304" pitchFamily="18" charset="0"/>
              </a:rPr>
              <a:t>吊掛作業人員，未具有吊掛作業人員</a:t>
            </a:r>
            <a:r>
              <a:rPr lang="zh-TW" altLang="zh-TW" sz="2800" dirty="0" smtClean="0">
                <a:latin typeface="Times New Roman" panose="02020603050405020304" pitchFamily="18" charset="0"/>
                <a:ea typeface="標楷體" panose="03000509000000000000" pitchFamily="65" charset="-120"/>
                <a:cs typeface="Times New Roman" panose="02020603050405020304" pitchFamily="18" charset="0"/>
              </a:rPr>
              <a:t>資格。</a:t>
            </a:r>
            <a:endParaRPr lang="zh-TW" altLang="zh-TW" sz="28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zh-TW" sz="2800" dirty="0" smtClean="0">
                <a:latin typeface="Times New Roman" panose="02020603050405020304" pitchFamily="18" charset="0"/>
                <a:ea typeface="標楷體" panose="03000509000000000000" pitchFamily="65" charset="-120"/>
                <a:cs typeface="Times New Roman" panose="02020603050405020304" pitchFamily="18" charset="0"/>
              </a:rPr>
              <a:t>建議</a:t>
            </a:r>
            <a:r>
              <a:rPr lang="zh-TW" altLang="zh-TW" sz="2800" dirty="0">
                <a:latin typeface="Times New Roman" panose="02020603050405020304" pitchFamily="18" charset="0"/>
                <a:ea typeface="標楷體" panose="03000509000000000000" pitchFamily="65" charset="-120"/>
                <a:cs typeface="Times New Roman" panose="02020603050405020304" pitchFamily="18" charset="0"/>
              </a:rPr>
              <a:t>針對本次事故及實習工廠可能進行之實驗做工作安全分析及教育 </a:t>
            </a:r>
            <a:r>
              <a:rPr lang="zh-TW" altLang="zh-TW" sz="2800" dirty="0" smtClean="0">
                <a:latin typeface="Times New Roman" panose="02020603050405020304" pitchFamily="18" charset="0"/>
                <a:ea typeface="標楷體" panose="03000509000000000000" pitchFamily="65" charset="-120"/>
                <a:cs typeface="Times New Roman" panose="02020603050405020304" pitchFamily="18" charset="0"/>
              </a:rPr>
              <a:t>訓練。</a:t>
            </a:r>
            <a:endParaRPr lang="zh-TW" altLang="zh-TW" sz="2800" dirty="0">
              <a:latin typeface="Times New Roman" panose="02020603050405020304" pitchFamily="18" charset="0"/>
              <a:ea typeface="標楷體" panose="03000509000000000000" pitchFamily="65" charset="-120"/>
              <a:cs typeface="Times New Roman" panose="02020603050405020304" pitchFamily="18" charset="0"/>
            </a:endParaRPr>
          </a:p>
          <a:p>
            <a:pPr eaLnBrk="0" hangingPunct="0"/>
            <a:r>
              <a:rPr lang="zh-TW" altLang="zh-TW" sz="2800" dirty="0" smtClean="0">
                <a:latin typeface="Times New Roman" panose="02020603050405020304" pitchFamily="18" charset="0"/>
                <a:ea typeface="標楷體" panose="03000509000000000000" pitchFamily="65" charset="-120"/>
                <a:cs typeface="Times New Roman" panose="02020603050405020304" pitchFamily="18" charset="0"/>
              </a:rPr>
              <a:t>建議</a:t>
            </a:r>
            <a:r>
              <a:rPr lang="zh-TW" altLang="zh-TW" sz="2800" dirty="0">
                <a:latin typeface="Times New Roman" panose="02020603050405020304" pitchFamily="18" charset="0"/>
                <a:ea typeface="標楷體" panose="03000509000000000000" pitchFamily="65" charset="-120"/>
                <a:cs typeface="Times New Roman" panose="02020603050405020304" pitchFamily="18" charset="0"/>
              </a:rPr>
              <a:t>加強作業監督管理機制及</a:t>
            </a:r>
            <a:r>
              <a:rPr lang="zh-TW" altLang="zh-TW" sz="2800" dirty="0" smtClean="0">
                <a:latin typeface="Times New Roman" panose="02020603050405020304" pitchFamily="18" charset="0"/>
                <a:ea typeface="標楷體" panose="03000509000000000000" pitchFamily="65" charset="-120"/>
                <a:cs typeface="Times New Roman" panose="02020603050405020304" pitchFamily="18" charset="0"/>
              </a:rPr>
              <a:t>人員。</a:t>
            </a:r>
            <a:endPar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endParaRPr>
          </a:p>
          <a:p>
            <a:pPr eaLnBrk="0" hangingPunct="0"/>
            <a:r>
              <a:rPr lang="zh-TW" altLang="zh-TW" sz="2800" dirty="0" smtClean="0">
                <a:latin typeface="Times New Roman" panose="02020603050405020304" pitchFamily="18" charset="0"/>
                <a:ea typeface="標楷體" panose="03000509000000000000" pitchFamily="65" charset="-120"/>
                <a:cs typeface="Times New Roman" panose="02020603050405020304" pitchFamily="18" charset="0"/>
              </a:rPr>
              <a:t>校方</a:t>
            </a:r>
            <a:r>
              <a:rPr lang="zh-TW" altLang="zh-TW" sz="2800" dirty="0">
                <a:latin typeface="Times New Roman" panose="02020603050405020304" pitchFamily="18" charset="0"/>
                <a:ea typeface="標楷體" panose="03000509000000000000" pitchFamily="65" charset="-120"/>
                <a:cs typeface="Times New Roman" panose="02020603050405020304" pitchFamily="18" charset="0"/>
              </a:rPr>
              <a:t>提出日後採用較短之吊環母做為防災對策，亦宜加強教育訓練及管 理，以預防學生圖方便</a:t>
            </a:r>
            <a:r>
              <a:rPr lang="zh-TW" altLang="zh-TW" sz="2800" dirty="0" smtClean="0">
                <a:latin typeface="Times New Roman" panose="02020603050405020304" pitchFamily="18" charset="0"/>
                <a:ea typeface="標楷體" panose="03000509000000000000" pitchFamily="65" charset="-120"/>
                <a:cs typeface="Times New Roman" panose="02020603050405020304" pitchFamily="18" charset="0"/>
              </a:rPr>
              <a:t>誤用</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zh-TW" sz="2800" dirty="0">
              <a:latin typeface="Times New Roman" panose="02020603050405020304" pitchFamily="18" charset="0"/>
              <a:ea typeface="標楷體" panose="03000509000000000000" pitchFamily="65" charset="-120"/>
              <a:cs typeface="Times New Roman" panose="02020603050405020304" pitchFamily="18" charset="0"/>
            </a:endParaRPr>
          </a:p>
          <a:p>
            <a:endParaRPr lang="zh-TW" altLang="en-US" sz="2800" dirty="0"/>
          </a:p>
        </p:txBody>
      </p:sp>
    </p:spTree>
    <p:extLst>
      <p:ext uri="{BB962C8B-B14F-4D97-AF65-F5344CB8AC3E}">
        <p14:creationId xmlns:p14="http://schemas.microsoft.com/office/powerpoint/2010/main" val="255745561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292</TotalTime>
  <Words>3944</Words>
  <Application>Microsoft Office PowerPoint</Application>
  <PresentationFormat>如螢幕大小 (4:3)</PresentationFormat>
  <Paragraphs>465</Paragraphs>
  <Slides>94</Slides>
  <Notes>39</Notes>
  <HiddenSlides>0</HiddenSlides>
  <MMClips>0</MMClips>
  <ScaleCrop>false</ScaleCrop>
  <HeadingPairs>
    <vt:vector size="6" baseType="variant">
      <vt:variant>
        <vt:lpstr>佈景主題</vt:lpstr>
      </vt:variant>
      <vt:variant>
        <vt:i4>1</vt:i4>
      </vt:variant>
      <vt:variant>
        <vt:lpstr>內嵌 OLE 伺服程式</vt:lpstr>
      </vt:variant>
      <vt:variant>
        <vt:i4>2</vt:i4>
      </vt:variant>
      <vt:variant>
        <vt:lpstr>投影片標題</vt:lpstr>
      </vt:variant>
      <vt:variant>
        <vt:i4>94</vt:i4>
      </vt:variant>
    </vt:vector>
  </HeadingPairs>
  <TitlesOfParts>
    <vt:vector size="97" baseType="lpstr">
      <vt:lpstr>Office 佈景主題</vt:lpstr>
      <vt:lpstr>PhotoImpact</vt:lpstr>
      <vt:lpstr>Photo Editor 影像 </vt:lpstr>
      <vt:lpstr>PowerPoint 簡報</vt:lpstr>
      <vt:lpstr>本教材中所有投影片內容(含文字檔及圖檔)著作權皆屬於本部所有。  一、種子師資：對任一單張投影片之教材須完整擷取進行授課，不得將任一單張投影片內容任意進行修改及編輯。  二、作為一般授課使用之參考資料時需標註引用出處。</vt:lpstr>
      <vt:lpstr>PowerPoint 簡報</vt:lpstr>
      <vt:lpstr>機械捲入案例</vt:lpstr>
      <vt:lpstr> 壹、機械簡介</vt:lpstr>
      <vt:lpstr> 機械是誰發明的 ? </vt:lpstr>
      <vt:lpstr>機械簡介</vt:lpstr>
      <vt:lpstr>機械簡介</vt:lpstr>
      <vt:lpstr>機械簡介</vt:lpstr>
      <vt:lpstr>一般機械(射出成型機)</vt:lpstr>
      <vt:lpstr>車輛及軌道機械</vt:lpstr>
      <vt:lpstr>加工用機械(衝床)</vt:lpstr>
      <vt:lpstr>自動化機械 (Automatic Machine)</vt:lpstr>
      <vt:lpstr>機械防護之優點</vt:lpstr>
      <vt:lpstr>機械動作-轉動</vt:lpstr>
      <vt:lpstr>機械動作-捲入危害</vt:lpstr>
      <vt:lpstr>機械動作-轉動</vt:lpstr>
      <vt:lpstr>機械動作-捲入危害</vt:lpstr>
      <vt:lpstr>機械動作-捲入危害</vt:lpstr>
      <vt:lpstr>機械動作-切割動作危害</vt:lpstr>
      <vt:lpstr>機械動作-切割動作危害</vt:lpstr>
      <vt:lpstr>機械動作-切割動作危害</vt:lpstr>
      <vt:lpstr>機械動作-衝壓動作</vt:lpstr>
      <vt:lpstr>車床</vt:lpstr>
      <vt:lpstr>銑床(一)</vt:lpstr>
      <vt:lpstr>銑床（二）</vt:lpstr>
      <vt:lpstr>中心加工機</vt:lpstr>
      <vt:lpstr>鑽床</vt:lpstr>
      <vt:lpstr>鉋床</vt:lpstr>
      <vt:lpstr>圓盤鋸(一)</vt:lpstr>
      <vt:lpstr>圓盤鋸(二)</vt:lpstr>
      <vt:lpstr>剪床</vt:lpstr>
      <vt:lpstr>PowerPoint 簡報</vt:lpstr>
      <vt:lpstr>PowerPoint 簡報</vt:lpstr>
      <vt:lpstr>貳、機械作動危害</vt:lpstr>
      <vt:lpstr>機械危害發生之處</vt:lpstr>
      <vt:lpstr>危險的機械運動與動作</vt:lpstr>
      <vt:lpstr>車床捲圍巾 工人遭勒斃 </vt:lpstr>
      <vt:lpstr>機器捲絲巾嘞段女工頸 95/02/04 </vt:lpstr>
      <vt:lpstr>災害示意圖    </vt:lpstr>
      <vt:lpstr>災害示意圖    </vt:lpstr>
      <vt:lpstr>電動鐵捲門 成兒童殺手</vt:lpstr>
      <vt:lpstr>Rotating (wrap point)</vt:lpstr>
      <vt:lpstr>PowerPoint 簡報</vt:lpstr>
      <vt:lpstr>PowerPoint 簡報</vt:lpstr>
      <vt:lpstr>危險的機械運動與動作</vt:lpstr>
      <vt:lpstr>危險的機械運動與動作</vt:lpstr>
      <vt:lpstr>PowerPoint 簡報</vt:lpstr>
      <vt:lpstr>參、機械防護方法 </vt:lpstr>
      <vt:lpstr>機械防護的方法</vt:lpstr>
      <vt:lpstr>機械防護的方法</vt:lpstr>
      <vt:lpstr>PowerPoint 簡報</vt:lpstr>
      <vt:lpstr>切削及研磨工具的安全防護圖例</vt:lpstr>
      <vt:lpstr>迴轉式砂帶機的安全防護圖例</vt:lpstr>
      <vt:lpstr>迴轉及往復式機具的防護圖例</vt:lpstr>
      <vt:lpstr>PowerPoint 簡報</vt:lpstr>
      <vt:lpstr>PowerPoint 簡報</vt:lpstr>
      <vt:lpstr>砂輪研磨機的安全防護</vt:lpstr>
      <vt:lpstr>機械防護的方法</vt:lpstr>
      <vt:lpstr>機械防護的方法</vt:lpstr>
      <vt:lpstr>機械防護的方法</vt:lpstr>
      <vt:lpstr>機械防護的方法</vt:lpstr>
      <vt:lpstr>機械防護的方法</vt:lpstr>
      <vt:lpstr>機械防護的方法</vt:lpstr>
      <vt:lpstr>機械防護的方法</vt:lpstr>
      <vt:lpstr>機械防護的方法</vt:lpstr>
      <vt:lpstr>機械防護的方法</vt:lpstr>
      <vt:lpstr>機械防護的方法</vt:lpstr>
      <vt:lpstr>PowerPoint 簡報</vt:lpstr>
      <vt:lpstr>肆、機械維修安全 </vt:lpstr>
      <vt:lpstr>機械設備的維護與修理</vt:lpstr>
      <vt:lpstr>不慎遭印刷機捲入 工人頭夾傷 </vt:lpstr>
      <vt:lpstr>意外捲入水泥攪拌車　清洗工人被絞成肉醬 </vt:lpstr>
      <vt:lpstr>○泥公司機器突轉 絞碎工人  2006/01/23 </vt:lpstr>
      <vt:lpstr>閉鎖程序</vt:lpstr>
      <vt:lpstr>Lockout/Tagout(上鎖掛牌)</vt:lpstr>
      <vt:lpstr>資料來源</vt:lpstr>
      <vt:lpstr>案例分享(一)</vt:lpstr>
      <vt:lpstr>災害概況</vt:lpstr>
      <vt:lpstr>災害概況</vt:lpstr>
      <vt:lpstr>相關圖片</vt:lpstr>
      <vt:lpstr>相關圖片</vt:lpstr>
      <vt:lpstr>相關圖片</vt:lpstr>
      <vt:lpstr>相關圖片</vt:lpstr>
      <vt:lpstr>災害原因分析</vt:lpstr>
      <vt:lpstr>災害原因分析</vt:lpstr>
      <vt:lpstr>防災對策及建議事項</vt:lpstr>
      <vt:lpstr>案例分享(二)</vt:lpstr>
      <vt:lpstr>被夾、被捲</vt:lpstr>
      <vt:lpstr>災害經過</vt:lpstr>
      <vt:lpstr>相關圖示</vt:lpstr>
      <vt:lpstr>災害原因分析</vt:lpstr>
      <vt:lpstr>災害原因分析</vt:lpstr>
      <vt:lpstr>防災對策及建議事項</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ytdai</dc:creator>
  <cp:lastModifiedBy>User</cp:lastModifiedBy>
  <cp:revision>40</cp:revision>
  <dcterms:created xsi:type="dcterms:W3CDTF">2017-04-04T09:35:48Z</dcterms:created>
  <dcterms:modified xsi:type="dcterms:W3CDTF">2018-07-11T06:49:56Z</dcterms:modified>
</cp:coreProperties>
</file>