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04" r:id="rId2"/>
    <p:sldId id="305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4" r:id="rId33"/>
    <p:sldId id="295" r:id="rId34"/>
    <p:sldId id="296" r:id="rId35"/>
    <p:sldId id="298" r:id="rId36"/>
    <p:sldId id="299" r:id="rId37"/>
    <p:sldId id="300" r:id="rId38"/>
    <p:sldId id="301" r:id="rId39"/>
    <p:sldId id="302" r:id="rId40"/>
    <p:sldId id="303" r:id="rId4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749" autoAdjust="0"/>
  </p:normalViewPr>
  <p:slideViewPr>
    <p:cSldViewPr>
      <p:cViewPr>
        <p:scale>
          <a:sx n="70" d="100"/>
          <a:sy n="70" d="100"/>
        </p:scale>
        <p:origin x="-138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標楷體" panose="03000509000000000000" pitchFamily="65" charset="-120"/>
              </a:defRPr>
            </a:lvl1pPr>
          </a:lstStyle>
          <a:p>
            <a:fld id="{5A8767ED-7600-4CEB-A97D-B8C094C1CB4B}" type="datetimeFigureOut">
              <a:rPr lang="zh-TW" altLang="en-US" smtClean="0"/>
              <a:pPr/>
              <a:t>2017/11/17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標楷體" panose="03000509000000000000" pitchFamily="65" charset="-120"/>
              </a:defRPr>
            </a:lvl1pPr>
          </a:lstStyle>
          <a:p>
            <a:fld id="{42A9114D-2A06-434D-8397-A0458236F01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006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DAA1-0CF2-48CD-A51D-3EA84A19635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748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EB5A1-65F1-4F81-96E0-D4F3B240AE75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05025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DAA1-0CF2-48CD-A51D-3EA84A196355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044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709E6-8C4B-4D5A-822B-FB4059F8CC77}" type="slidenum">
              <a:rPr lang="en-US" altLang="zh-TW" smtClean="0"/>
              <a:pPr/>
              <a:t>23</a:t>
            </a:fld>
            <a:endParaRPr lang="en-US" altLang="zh-TW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1635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教育部校園職業安全衛生知能提升暨教育訓練推動計畫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75EF388A-C185-4CA5-8A37-AB4828881292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" y="6309320"/>
            <a:ext cx="9144000" cy="1463912"/>
          </a:xfrm>
          <a:prstGeom prst="rect">
            <a:avLst/>
          </a:prstGeom>
        </p:spPr>
      </p:pic>
      <p:pic>
        <p:nvPicPr>
          <p:cNvPr id="2050" name="Picture 2" descr="\\192.168.0.1\volume9\蘇佳瑩\套用公版教材\圖片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531440"/>
            <a:ext cx="9137650" cy="127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41" y="247095"/>
            <a:ext cx="852567" cy="86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113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240C61B1-788A-4C98-94F0-91C7633CB8D5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88224" y="6165304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776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671F1556-0480-4DCD-B2D6-76AF1618110A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2240" y="6165304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83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202037EE-C872-4C14-A9CB-4C399A37214A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7289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10B88718-51E8-435B-9B03-492740EA9E33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04248" y="6165304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1965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1D9B366C-B9F5-44FC-B932-FFB99C49141C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732240" y="6165304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887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67955F5C-428B-4379-A9D8-5331D19AC8CE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804248" y="6093296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886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62EDF9DF-7F2F-49DF-AB63-502C70A2B1BF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732240" y="6093296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601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1B72D70D-F2F7-401D-A86E-B6B00EC4D6C6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732240" y="6093296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368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45A10DBA-4AD3-49DF-AD7F-F291E29A886A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88224" y="6093296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476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FA2C52FF-AF70-4A44-95BB-6B1FA9CE5DC5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660232" y="6093296"/>
            <a:ext cx="2133600" cy="365125"/>
          </a:xfrm>
        </p:spPr>
        <p:txBody>
          <a:bodyPr/>
          <a:lstStyle>
            <a:lvl1pPr>
              <a:defRPr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671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192.168.0.1\volume9\蘇佳瑩\套用公版教材\圖片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1440"/>
            <a:ext cx="9137650" cy="127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標楷體" panose="03000509000000000000" pitchFamily="65" charset="-120"/>
              </a:defRPr>
            </a:lvl1pPr>
          </a:lstStyle>
          <a:p>
            <a:fld id="{C978F826-8E0B-41FD-9228-6D216300165E}" type="datetime1">
              <a:rPr lang="zh-TW" altLang="en-US" smtClean="0"/>
              <a:t>2017/11/17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標楷體" panose="03000509000000000000" pitchFamily="65" charset="-120"/>
              </a:defRPr>
            </a:lvl1pPr>
          </a:lstStyle>
          <a:p>
            <a:fld id="{A36E6B7E-3405-4ABC-8F0A-11CAAA034E4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7336"/>
            <a:ext cx="9144000" cy="148132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00" y="233320"/>
            <a:ext cx="864096" cy="87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9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wmf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wmf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  <a:latin typeface="標楷體" pitchFamily="65" charset="-120"/>
              </a:rPr>
              <a:t>危害通識</a:t>
            </a:r>
            <a:endParaRPr lang="en-US" altLang="zh-TW" dirty="0" smtClean="0">
              <a:solidFill>
                <a:srgbClr val="C00000"/>
              </a:solidFill>
              <a:latin typeface="標楷體" pitchFamily="65" charset="-120"/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B1</a:t>
            </a:r>
            <a:r>
              <a:rPr lang="zh-TW" altLang="en-US" dirty="0" smtClean="0">
                <a:solidFill>
                  <a:schemeClr val="tx1"/>
                </a:solidFill>
              </a:rPr>
              <a:t>基本概念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34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9"/>
          <p:cNvSpPr txBox="1">
            <a:spLocks noChangeArrowheads="1"/>
          </p:cNvSpPr>
          <p:nvPr/>
        </p:nvSpPr>
        <p:spPr bwMode="auto">
          <a:xfrm>
            <a:off x="570084" y="1556792"/>
            <a:ext cx="8034364" cy="416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製作危害物質清單。 </a:t>
            </a:r>
          </a:p>
          <a:p>
            <a:pPr>
              <a:lnSpc>
                <a:spcPct val="170000"/>
              </a:lnSpc>
            </a:pP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提供安全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資料表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(SDS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lnSpc>
                <a:spcPct val="170000"/>
              </a:lnSpc>
            </a:pP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於容器上標示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危害圖式</a:t>
            </a:r>
            <a:r>
              <a:rPr lang="en-US" altLang="en-US" sz="3200" dirty="0">
                <a:latin typeface="標楷體" pitchFamily="65" charset="-120"/>
                <a:ea typeface="標楷體" pitchFamily="65" charset="-120"/>
              </a:rPr>
              <a:t>＋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內容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lnSpc>
                <a:spcPct val="170000"/>
              </a:lnSpc>
            </a:pP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對員工施以危害通識教育訓練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(3 hrs)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lnSpc>
                <a:spcPct val="170000"/>
              </a:lnSpc>
            </a:pP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(5)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訂定危害通識計畫書。 </a:t>
            </a:r>
          </a:p>
        </p:txBody>
      </p:sp>
      <p:sp>
        <p:nvSpPr>
          <p:cNvPr id="2" name="矩形 1"/>
          <p:cNvSpPr/>
          <p:nvPr/>
        </p:nvSpPr>
        <p:spPr>
          <a:xfrm>
            <a:off x="1259632" y="332656"/>
            <a:ext cx="7344816" cy="81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ct val="0"/>
              </a:spcBef>
            </a:pP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雇主應辦理之</a:t>
            </a:r>
            <a:r>
              <a:rPr lang="en-US" altLang="zh-TW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項主要工作項目：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93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0528" y="25193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第一章 工作場所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危害性化學品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共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26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種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3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316477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852042"/>
              </p:ext>
            </p:extLst>
          </p:nvPr>
        </p:nvGraphicFramePr>
        <p:xfrm>
          <a:off x="360040" y="836712"/>
          <a:ext cx="8532440" cy="5882640"/>
        </p:xfrm>
        <a:graphic>
          <a:graphicData uri="http://schemas.openxmlformats.org/drawingml/2006/table">
            <a:tbl>
              <a:tblPr/>
              <a:tblGrid>
                <a:gridCol w="2736304"/>
                <a:gridCol w="5796136"/>
              </a:tblGrid>
              <a:tr h="42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物理性危害</a:t>
                      </a: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(16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種</a:t>
                      </a: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健康危害</a:t>
                      </a: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(10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種</a:t>
                      </a: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61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爆炸物  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易燃氣體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易燃氣膠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氧化性氣體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加壓氣體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易燃液體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易燃固體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自反應物質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發火性液體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發火性固體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自熱物質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禁水性物質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氧化性液體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氧化性固體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有機過氧化物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金屬腐蝕物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急毒性物質：吞食、皮膚、吸入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腐蝕</a:t>
                      </a: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刺激皮膚物質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嚴重損傷</a:t>
                      </a: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刺激眼睛物質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呼吸道或皮膚過敏物質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生殖細胞致突變性物質 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致癌物質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生殖毒性物質           </a:t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•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特定標的器官系統毒性物質</a:t>
                      </a:r>
                      <a:endParaRPr kumimoji="1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lvl="0" indent="825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－單一暴露</a:t>
                      </a:r>
                      <a:endParaRPr kumimoji="1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zh-TW" alt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特定標的器官系統毒性物質</a:t>
                      </a:r>
                      <a:endParaRPr kumimoji="1" lang="en-US" altLang="zh-TW" sz="2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lvl="0" indent="825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－重複暴露</a:t>
                      </a:r>
                      <a:endParaRPr kumimoji="1" lang="en-US" altLang="zh-TW" sz="2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7305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zh-TW" altLang="en-US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吸入性危害物質</a:t>
                      </a:r>
                      <a: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1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</a:br>
                      <a:endParaRPr kumimoji="1" lang="zh-TW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38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179512" y="958108"/>
            <a:ext cx="8915400" cy="522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5000"/>
              </a:lnSpc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標示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事項：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5000"/>
              </a:lnSpc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危害圖式 </a:t>
            </a:r>
          </a:p>
          <a:p>
            <a:pPr>
              <a:lnSpc>
                <a:spcPts val="5000"/>
              </a:lnSpc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</a:p>
          <a:p>
            <a:pPr>
              <a:lnSpc>
                <a:spcPts val="5000"/>
              </a:lnSpc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標示有關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規定：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5000"/>
              </a:lnSpc>
              <a:buClr>
                <a:schemeClr val="tx1"/>
              </a:buClr>
              <a:buSzPct val="80000"/>
              <a:buFont typeface="Wingdings" pitchFamily="2" charset="2"/>
              <a:buChar char="n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裝有危害性化學品超過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1OOml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容器，應依本規則規定之分類及圖式予以標示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無法歸類者得僅標示內容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，所用文字以中文為主，必要時並輔以作業勞工所能瞭解之外文。</a:t>
            </a:r>
          </a:p>
          <a:p>
            <a:pPr>
              <a:lnSpc>
                <a:spcPts val="5000"/>
              </a:lnSpc>
              <a:buClr>
                <a:schemeClr val="tx1"/>
              </a:buClr>
              <a:buSzPct val="80000"/>
              <a:buFont typeface="Wingdings" pitchFamily="2" charset="2"/>
              <a:buChar char="n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小於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1OOml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得僅標示名稱、圖式及警示語。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71422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第二章 標示</a:t>
            </a:r>
            <a:endParaRPr kumimoji="1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83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19"/>
          <p:cNvSpPr txBox="1">
            <a:spLocks noChangeArrowheads="1"/>
          </p:cNvSpPr>
          <p:nvPr/>
        </p:nvSpPr>
        <p:spPr bwMode="auto">
          <a:xfrm>
            <a:off x="0" y="18891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 害 圖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式 類 型 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endParaRPr lang="zh-TW" altLang="en-US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" name="Group 263"/>
          <p:cNvGrpSpPr>
            <a:grpSpLocks/>
          </p:cNvGrpSpPr>
          <p:nvPr/>
        </p:nvGrpSpPr>
        <p:grpSpPr bwMode="auto">
          <a:xfrm>
            <a:off x="623490" y="1124744"/>
            <a:ext cx="8052966" cy="4974567"/>
            <a:chOff x="204" y="694"/>
            <a:chExt cx="5352" cy="3507"/>
          </a:xfrm>
        </p:grpSpPr>
        <p:sp>
          <p:nvSpPr>
            <p:cNvPr id="320552" name="Rectangle 40"/>
            <p:cNvSpPr>
              <a:spLocks noChangeArrowheads="1"/>
            </p:cNvSpPr>
            <p:nvPr/>
          </p:nvSpPr>
          <p:spPr bwMode="auto">
            <a:xfrm>
              <a:off x="3742" y="3426"/>
              <a:ext cx="181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0551" name="Rectangle 39"/>
            <p:cNvSpPr>
              <a:spLocks noChangeArrowheads="1"/>
            </p:cNvSpPr>
            <p:nvPr/>
          </p:nvSpPr>
          <p:spPr bwMode="auto">
            <a:xfrm>
              <a:off x="1988" y="3426"/>
              <a:ext cx="175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0550" name="Rectangle 38"/>
            <p:cNvSpPr>
              <a:spLocks noChangeArrowheads="1"/>
            </p:cNvSpPr>
            <p:nvPr/>
          </p:nvSpPr>
          <p:spPr bwMode="auto">
            <a:xfrm>
              <a:off x="204" y="3426"/>
              <a:ext cx="178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183" name="Rectangle 37"/>
            <p:cNvSpPr>
              <a:spLocks noChangeArrowheads="1"/>
            </p:cNvSpPr>
            <p:nvPr/>
          </p:nvSpPr>
          <p:spPr bwMode="auto">
            <a:xfrm>
              <a:off x="3742" y="3022"/>
              <a:ext cx="181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環境危害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物質</a:t>
              </a:r>
            </a:p>
          </p:txBody>
        </p:sp>
        <p:sp>
          <p:nvSpPr>
            <p:cNvPr id="50184" name="Rectangle 36"/>
            <p:cNvSpPr>
              <a:spLocks noChangeArrowheads="1"/>
            </p:cNvSpPr>
            <p:nvPr/>
          </p:nvSpPr>
          <p:spPr bwMode="auto">
            <a:xfrm>
              <a:off x="1988" y="3022"/>
              <a:ext cx="175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健康危害</a:t>
              </a:r>
            </a:p>
          </p:txBody>
        </p:sp>
        <p:sp>
          <p:nvSpPr>
            <p:cNvPr id="50185" name="Rectangle 35"/>
            <p:cNvSpPr>
              <a:spLocks noChangeArrowheads="1"/>
            </p:cNvSpPr>
            <p:nvPr/>
          </p:nvSpPr>
          <p:spPr bwMode="auto">
            <a:xfrm>
              <a:off x="204" y="3022"/>
              <a:ext cx="17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驚嘆號</a:t>
              </a:r>
            </a:p>
          </p:txBody>
        </p:sp>
        <p:sp>
          <p:nvSpPr>
            <p:cNvPr id="320546" name="Rectangle 34"/>
            <p:cNvSpPr>
              <a:spLocks noChangeArrowheads="1"/>
            </p:cNvSpPr>
            <p:nvPr/>
          </p:nvSpPr>
          <p:spPr bwMode="auto">
            <a:xfrm>
              <a:off x="3742" y="2261"/>
              <a:ext cx="1814" cy="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0545" name="Rectangle 33"/>
            <p:cNvSpPr>
              <a:spLocks noChangeArrowheads="1"/>
            </p:cNvSpPr>
            <p:nvPr/>
          </p:nvSpPr>
          <p:spPr bwMode="auto">
            <a:xfrm>
              <a:off x="1988" y="2261"/>
              <a:ext cx="1754" cy="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0544" name="Rectangle 32"/>
            <p:cNvSpPr>
              <a:spLocks noChangeArrowheads="1"/>
            </p:cNvSpPr>
            <p:nvPr/>
          </p:nvSpPr>
          <p:spPr bwMode="auto">
            <a:xfrm>
              <a:off x="204" y="2261"/>
              <a:ext cx="1784" cy="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189" name="Rectangle 31"/>
            <p:cNvSpPr>
              <a:spLocks noChangeArrowheads="1"/>
            </p:cNvSpPr>
            <p:nvPr/>
          </p:nvSpPr>
          <p:spPr bwMode="auto">
            <a:xfrm>
              <a:off x="3742" y="1858"/>
              <a:ext cx="181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骷髏與兩根交叉骨</a:t>
              </a:r>
            </a:p>
          </p:txBody>
        </p:sp>
        <p:sp>
          <p:nvSpPr>
            <p:cNvPr id="50190" name="Rectangle 30"/>
            <p:cNvSpPr>
              <a:spLocks noChangeArrowheads="1"/>
            </p:cNvSpPr>
            <p:nvPr/>
          </p:nvSpPr>
          <p:spPr bwMode="auto">
            <a:xfrm>
              <a:off x="1988" y="1858"/>
              <a:ext cx="175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氣體鋼瓶</a:t>
              </a:r>
            </a:p>
          </p:txBody>
        </p:sp>
        <p:sp>
          <p:nvSpPr>
            <p:cNvPr id="50191" name="Rectangle 29"/>
            <p:cNvSpPr>
              <a:spLocks noChangeArrowheads="1"/>
            </p:cNvSpPr>
            <p:nvPr/>
          </p:nvSpPr>
          <p:spPr bwMode="auto">
            <a:xfrm>
              <a:off x="204" y="1858"/>
              <a:ext cx="178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腐蝕</a:t>
              </a:r>
            </a:p>
          </p:txBody>
        </p:sp>
        <p:sp>
          <p:nvSpPr>
            <p:cNvPr id="320540" name="Rectangle 28"/>
            <p:cNvSpPr>
              <a:spLocks noChangeArrowheads="1"/>
            </p:cNvSpPr>
            <p:nvPr/>
          </p:nvSpPr>
          <p:spPr bwMode="auto">
            <a:xfrm>
              <a:off x="3742" y="1098"/>
              <a:ext cx="181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0539" name="Rectangle 27"/>
            <p:cNvSpPr>
              <a:spLocks noChangeArrowheads="1"/>
            </p:cNvSpPr>
            <p:nvPr/>
          </p:nvSpPr>
          <p:spPr bwMode="auto">
            <a:xfrm>
              <a:off x="1988" y="1098"/>
              <a:ext cx="175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0538" name="Rectangle 26"/>
            <p:cNvSpPr>
              <a:spLocks noChangeArrowheads="1"/>
            </p:cNvSpPr>
            <p:nvPr/>
          </p:nvSpPr>
          <p:spPr bwMode="auto">
            <a:xfrm>
              <a:off x="204" y="1098"/>
              <a:ext cx="178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ctr">
                <a:lnSpc>
                  <a:spcPct val="140000"/>
                </a:lnSpc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zh-TW" altLang="zh-TW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195" name="Rectangle 25"/>
            <p:cNvSpPr>
              <a:spLocks noChangeArrowheads="1"/>
            </p:cNvSpPr>
            <p:nvPr/>
          </p:nvSpPr>
          <p:spPr bwMode="auto">
            <a:xfrm>
              <a:off x="3742" y="694"/>
              <a:ext cx="181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炸彈爆炸</a:t>
              </a:r>
            </a:p>
          </p:txBody>
        </p:sp>
        <p:sp>
          <p:nvSpPr>
            <p:cNvPr id="50196" name="Rectangle 24"/>
            <p:cNvSpPr>
              <a:spLocks noChangeArrowheads="1"/>
            </p:cNvSpPr>
            <p:nvPr/>
          </p:nvSpPr>
          <p:spPr bwMode="auto">
            <a:xfrm>
              <a:off x="1988" y="694"/>
              <a:ext cx="175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圓圈上一團火焰</a:t>
              </a:r>
            </a:p>
          </p:txBody>
        </p:sp>
        <p:sp>
          <p:nvSpPr>
            <p:cNvPr id="50197" name="Rectangle 23"/>
            <p:cNvSpPr>
              <a:spLocks noChangeArrowheads="1"/>
            </p:cNvSpPr>
            <p:nvPr/>
          </p:nvSpPr>
          <p:spPr bwMode="auto">
            <a:xfrm>
              <a:off x="204" y="694"/>
              <a:ext cx="17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ctr">
                <a:lnSpc>
                  <a:spcPct val="140000"/>
                </a:lnSpc>
              </a:pP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  <a:cs typeface="Times New Roman" pitchFamily="18" charset="0"/>
                </a:rPr>
                <a:t>火焰</a:t>
              </a:r>
            </a:p>
          </p:txBody>
        </p:sp>
        <p:sp>
          <p:nvSpPr>
            <p:cNvPr id="50198" name="Line 47"/>
            <p:cNvSpPr>
              <a:spLocks noChangeShapeType="1"/>
            </p:cNvSpPr>
            <p:nvPr/>
          </p:nvSpPr>
          <p:spPr bwMode="auto">
            <a:xfrm>
              <a:off x="204" y="1098"/>
              <a:ext cx="5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199" name="Line 49"/>
            <p:cNvSpPr>
              <a:spLocks noChangeShapeType="1"/>
            </p:cNvSpPr>
            <p:nvPr/>
          </p:nvSpPr>
          <p:spPr bwMode="auto">
            <a:xfrm>
              <a:off x="1988" y="694"/>
              <a:ext cx="0" cy="34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0" name="Line 52"/>
            <p:cNvSpPr>
              <a:spLocks noChangeShapeType="1"/>
            </p:cNvSpPr>
            <p:nvPr/>
          </p:nvSpPr>
          <p:spPr bwMode="auto">
            <a:xfrm>
              <a:off x="3742" y="694"/>
              <a:ext cx="0" cy="34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1" name="Line 56"/>
            <p:cNvSpPr>
              <a:spLocks noChangeShapeType="1"/>
            </p:cNvSpPr>
            <p:nvPr/>
          </p:nvSpPr>
          <p:spPr bwMode="auto">
            <a:xfrm>
              <a:off x="204" y="1858"/>
              <a:ext cx="5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2" name="Line 69"/>
            <p:cNvSpPr>
              <a:spLocks noChangeShapeType="1"/>
            </p:cNvSpPr>
            <p:nvPr/>
          </p:nvSpPr>
          <p:spPr bwMode="auto">
            <a:xfrm>
              <a:off x="204" y="2261"/>
              <a:ext cx="5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3" name="Line 82"/>
            <p:cNvSpPr>
              <a:spLocks noChangeShapeType="1"/>
            </p:cNvSpPr>
            <p:nvPr/>
          </p:nvSpPr>
          <p:spPr bwMode="auto">
            <a:xfrm>
              <a:off x="204" y="3022"/>
              <a:ext cx="5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4" name="Line 95"/>
            <p:cNvSpPr>
              <a:spLocks noChangeShapeType="1"/>
            </p:cNvSpPr>
            <p:nvPr/>
          </p:nvSpPr>
          <p:spPr bwMode="auto">
            <a:xfrm>
              <a:off x="204" y="3426"/>
              <a:ext cx="5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5" name="Line 41"/>
            <p:cNvSpPr>
              <a:spLocks noChangeShapeType="1"/>
            </p:cNvSpPr>
            <p:nvPr/>
          </p:nvSpPr>
          <p:spPr bwMode="auto">
            <a:xfrm>
              <a:off x="204" y="694"/>
              <a:ext cx="5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6" name="Line 43"/>
            <p:cNvSpPr>
              <a:spLocks noChangeShapeType="1"/>
            </p:cNvSpPr>
            <p:nvPr/>
          </p:nvSpPr>
          <p:spPr bwMode="auto">
            <a:xfrm>
              <a:off x="204" y="694"/>
              <a:ext cx="0" cy="34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7" name="Line 44"/>
            <p:cNvSpPr>
              <a:spLocks noChangeShapeType="1"/>
            </p:cNvSpPr>
            <p:nvPr/>
          </p:nvSpPr>
          <p:spPr bwMode="auto">
            <a:xfrm>
              <a:off x="5556" y="694"/>
              <a:ext cx="0" cy="34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0208" name="Line 42"/>
            <p:cNvSpPr>
              <a:spLocks noChangeShapeType="1"/>
            </p:cNvSpPr>
            <p:nvPr/>
          </p:nvSpPr>
          <p:spPr bwMode="auto">
            <a:xfrm>
              <a:off x="204" y="4186"/>
              <a:ext cx="535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50209" name="Picture 12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33" y="1193"/>
              <a:ext cx="558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10" name="Rectangle 121"/>
            <p:cNvSpPr>
              <a:spLocks noChangeArrowheads="1"/>
            </p:cNvSpPr>
            <p:nvPr/>
          </p:nvSpPr>
          <p:spPr bwMode="auto">
            <a:xfrm>
              <a:off x="4367" y="1189"/>
              <a:ext cx="1134" cy="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爆炸物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自反應物質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有機過氧化物 </a:t>
              </a:r>
            </a:p>
          </p:txBody>
        </p:sp>
        <p:pic>
          <p:nvPicPr>
            <p:cNvPr id="50211" name="Picture 12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5" y="1193"/>
              <a:ext cx="558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12" name="Rectangle 124"/>
            <p:cNvSpPr>
              <a:spLocks noChangeArrowheads="1"/>
            </p:cNvSpPr>
            <p:nvPr/>
          </p:nvSpPr>
          <p:spPr bwMode="auto">
            <a:xfrm>
              <a:off x="839" y="1098"/>
              <a:ext cx="1134" cy="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易燃物質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發火性物質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禁水性物質 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有機過氧化物  </a:t>
              </a:r>
            </a:p>
          </p:txBody>
        </p:sp>
        <p:pic>
          <p:nvPicPr>
            <p:cNvPr id="50213" name="Picture 12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64" y="1179"/>
              <a:ext cx="558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14" name="Rectangle 207"/>
            <p:cNvSpPr>
              <a:spLocks noChangeArrowheads="1"/>
            </p:cNvSpPr>
            <p:nvPr/>
          </p:nvSpPr>
          <p:spPr bwMode="auto">
            <a:xfrm>
              <a:off x="2608" y="1102"/>
              <a:ext cx="98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氧化性氣體</a:t>
              </a:r>
            </a:p>
            <a:p>
              <a:pPr>
                <a:buFontTx/>
                <a:buChar char="•"/>
              </a:pPr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氧化性液體</a:t>
              </a:r>
            </a:p>
            <a:p>
              <a:pPr>
                <a:buFontTx/>
                <a:buChar char="•"/>
              </a:pPr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氧化性固體</a:t>
              </a:r>
            </a:p>
          </p:txBody>
        </p:sp>
        <p:pic>
          <p:nvPicPr>
            <p:cNvPr id="50215" name="Picture 2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95" y="2364"/>
              <a:ext cx="558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16" name="Rectangle 209"/>
            <p:cNvSpPr>
              <a:spLocks noChangeArrowheads="1"/>
            </p:cNvSpPr>
            <p:nvPr/>
          </p:nvSpPr>
          <p:spPr bwMode="auto">
            <a:xfrm>
              <a:off x="839" y="2351"/>
              <a:ext cx="112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金屬腐蝕物</a:t>
              </a:r>
            </a:p>
            <a:p>
              <a:pPr>
                <a:buFontTx/>
                <a:buChar char="•"/>
              </a:pPr>
              <a:r>
                <a:rPr lang="zh-TW" altLang="en-US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腐蝕／刺激物</a:t>
              </a:r>
            </a:p>
            <a:p>
              <a:r>
                <a:rPr lang="zh-TW" altLang="en-US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 質第</a:t>
              </a:r>
              <a:r>
                <a:rPr lang="en-US" altLang="zh-TW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1</a:t>
              </a:r>
              <a:r>
                <a:rPr lang="zh-TW" altLang="en-US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級 </a:t>
              </a:r>
            </a:p>
          </p:txBody>
        </p:sp>
        <p:pic>
          <p:nvPicPr>
            <p:cNvPr id="50217" name="Picture 21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064" y="2358"/>
              <a:ext cx="558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18" name="Rectangle 211"/>
            <p:cNvSpPr>
              <a:spLocks noChangeArrowheads="1"/>
            </p:cNvSpPr>
            <p:nvPr/>
          </p:nvSpPr>
          <p:spPr bwMode="auto">
            <a:xfrm>
              <a:off x="2607" y="2281"/>
              <a:ext cx="9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加壓氣體 </a:t>
              </a:r>
            </a:p>
          </p:txBody>
        </p:sp>
        <p:pic>
          <p:nvPicPr>
            <p:cNvPr id="50219" name="Picture 21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833" y="2358"/>
              <a:ext cx="558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20" name="Rectangle 213"/>
            <p:cNvSpPr>
              <a:spLocks noChangeArrowheads="1"/>
            </p:cNvSpPr>
            <p:nvPr/>
          </p:nvSpPr>
          <p:spPr bwMode="auto">
            <a:xfrm>
              <a:off x="4377" y="2286"/>
              <a:ext cx="11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急毒性物質第</a:t>
              </a:r>
            </a:p>
            <a:p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en-US" altLang="zh-TW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1〜3</a:t>
              </a:r>
              <a:r>
                <a:rPr lang="zh-TW" altLang="en-US" sz="1800">
                  <a:latin typeface="標楷體" panose="03000509000000000000" pitchFamily="65" charset="-120"/>
                  <a:ea typeface="標楷體" panose="03000509000000000000" pitchFamily="65" charset="-120"/>
                </a:rPr>
                <a:t>級 </a:t>
              </a:r>
            </a:p>
          </p:txBody>
        </p:sp>
        <p:pic>
          <p:nvPicPr>
            <p:cNvPr id="50221" name="Picture 214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95" y="3506"/>
              <a:ext cx="558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22" name="Rectangle 216"/>
            <p:cNvSpPr>
              <a:spLocks noChangeArrowheads="1"/>
            </p:cNvSpPr>
            <p:nvPr/>
          </p:nvSpPr>
          <p:spPr bwMode="auto">
            <a:xfrm>
              <a:off x="839" y="3436"/>
              <a:ext cx="1134" cy="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急毒性物質第</a:t>
              </a:r>
            </a:p>
            <a:p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en-US" altLang="zh-TW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4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級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腐蝕／刺激物</a:t>
              </a:r>
            </a:p>
            <a:p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 質第</a:t>
              </a:r>
              <a:r>
                <a:rPr lang="en-US" altLang="zh-TW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2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級</a:t>
              </a:r>
            </a:p>
          </p:txBody>
        </p:sp>
        <p:pic>
          <p:nvPicPr>
            <p:cNvPr id="50223" name="Picture 217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064" y="3506"/>
              <a:ext cx="558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24" name="Rectangle 218"/>
            <p:cNvSpPr>
              <a:spLocks noChangeArrowheads="1"/>
            </p:cNvSpPr>
            <p:nvPr/>
          </p:nvSpPr>
          <p:spPr bwMode="auto">
            <a:xfrm>
              <a:off x="2562" y="3420"/>
              <a:ext cx="1134" cy="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致癌物質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毒性物質 </a:t>
              </a:r>
            </a:p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吸入性危害物</a:t>
              </a:r>
            </a:p>
            <a:p>
              <a:r>
                <a:rPr lang="zh-TW" altLang="en-US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 質 </a:t>
              </a:r>
            </a:p>
          </p:txBody>
        </p:sp>
        <p:pic>
          <p:nvPicPr>
            <p:cNvPr id="50225" name="Picture 220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833" y="3506"/>
              <a:ext cx="56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226" name="Rectangle 262"/>
            <p:cNvSpPr>
              <a:spLocks noChangeArrowheads="1"/>
            </p:cNvSpPr>
            <p:nvPr/>
          </p:nvSpPr>
          <p:spPr bwMode="auto">
            <a:xfrm>
              <a:off x="4377" y="3472"/>
              <a:ext cx="1134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buFontTx/>
                <a:buChar char="•"/>
              </a:pP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水環境之毒性</a:t>
              </a:r>
            </a:p>
            <a:p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 物質</a:t>
              </a:r>
            </a:p>
          </p:txBody>
        </p:sp>
      </p:grp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731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9"/>
          <p:cNvSpPr txBox="1">
            <a:spLocks noChangeArrowheads="1"/>
          </p:cNvSpPr>
          <p:nvPr/>
        </p:nvSpPr>
        <p:spPr bwMode="auto">
          <a:xfrm>
            <a:off x="0" y="260351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危 害 圖 式 類 型 </a:t>
            </a:r>
            <a:r>
              <a:rPr lang="en-US" altLang="zh-TW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(2)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971600" y="1040784"/>
            <a:ext cx="4078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物理性危害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6"/>
          <p:cNvGrpSpPr/>
          <p:nvPr/>
        </p:nvGrpSpPr>
        <p:grpSpPr>
          <a:xfrm>
            <a:off x="987275" y="1632689"/>
            <a:ext cx="7169450" cy="4511424"/>
            <a:chOff x="642910" y="1757336"/>
            <a:chExt cx="7786742" cy="4814936"/>
          </a:xfrm>
        </p:grpSpPr>
        <p:pic>
          <p:nvPicPr>
            <p:cNvPr id="4" name="Picture 12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76309" y="1780856"/>
              <a:ext cx="1033780" cy="937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12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77048" y="1757336"/>
              <a:ext cx="1033780" cy="937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2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44446" y="1780856"/>
              <a:ext cx="1033780" cy="927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811844" y="1797651"/>
              <a:ext cx="1033780" cy="927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1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395872" y="1817805"/>
              <a:ext cx="1033780" cy="937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文字方塊 8"/>
            <p:cNvSpPr txBox="1"/>
            <p:nvPr/>
          </p:nvSpPr>
          <p:spPr>
            <a:xfrm>
              <a:off x="642910" y="3022115"/>
              <a:ext cx="44133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健康危害</a:t>
              </a:r>
              <a:r>
                <a:rPr lang="en-US" altLang="zh-TW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(4</a:t>
              </a:r>
              <a:r>
                <a:rPr lang="zh-TW" altLang="en-US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種</a:t>
              </a:r>
              <a:r>
                <a:rPr lang="en-US" altLang="zh-TW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r>
                <a:rPr lang="zh-TW" altLang="en-US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</a:t>
              </a:r>
            </a:p>
          </p:txBody>
        </p:sp>
        <p:pic>
          <p:nvPicPr>
            <p:cNvPr id="10" name="Picture 21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809650" y="3738078"/>
              <a:ext cx="1033780" cy="937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17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443707" y="3707840"/>
              <a:ext cx="1033780" cy="927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14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11105" y="3707840"/>
              <a:ext cx="1033780" cy="937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文字方塊 12"/>
            <p:cNvSpPr txBox="1"/>
            <p:nvPr/>
          </p:nvSpPr>
          <p:spPr>
            <a:xfrm>
              <a:off x="642910" y="4968561"/>
              <a:ext cx="31829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環境危害</a:t>
              </a:r>
              <a:r>
                <a:rPr lang="en-US" altLang="zh-TW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(1</a:t>
              </a:r>
              <a:r>
                <a:rPr lang="zh-TW" altLang="en-US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種</a:t>
              </a:r>
              <a:r>
                <a:rPr lang="en-US" altLang="zh-TW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r>
                <a:rPr lang="zh-TW" altLang="en-US" sz="28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</a:t>
              </a:r>
              <a:endPara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14" name="Picture 220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809650" y="5666741"/>
              <a:ext cx="1037485" cy="90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786446" y="3714752"/>
              <a:ext cx="1033780" cy="927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74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700213"/>
            <a:ext cx="352742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268538" y="404813"/>
            <a:ext cx="4654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圖示之形狀及大小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4356100" y="1341438"/>
            <a:ext cx="4608513" cy="4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直立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45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度角之正方</a:t>
            </a:r>
          </a:p>
          <a:p>
            <a:pPr>
              <a:lnSpc>
                <a:spcPct val="130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形。</a:t>
            </a:r>
          </a:p>
          <a:p>
            <a:pPr>
              <a:lnSpc>
                <a:spcPct val="130000"/>
              </a:lnSpc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大小需能辨識清楚。</a:t>
            </a:r>
          </a:p>
          <a:p>
            <a:pPr>
              <a:lnSpc>
                <a:spcPct val="130000"/>
              </a:lnSpc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圖示圖樣為黑色，背</a:t>
            </a:r>
          </a:p>
          <a:p>
            <a:pPr>
              <a:lnSpc>
                <a:spcPct val="130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景為白色，圖式之紅</a:t>
            </a:r>
          </a:p>
          <a:p>
            <a:pPr>
              <a:lnSpc>
                <a:spcPct val="130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框應有足夠警示作用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之寬度。 </a:t>
            </a:r>
          </a:p>
        </p:txBody>
      </p:sp>
      <p:sp>
        <p:nvSpPr>
          <p:cNvPr id="52229" name="Line 6"/>
          <p:cNvSpPr>
            <a:spLocks noChangeShapeType="1"/>
          </p:cNvSpPr>
          <p:nvPr/>
        </p:nvSpPr>
        <p:spPr bwMode="auto">
          <a:xfrm>
            <a:off x="611188" y="5661025"/>
            <a:ext cx="35290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 b="1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2230" name="Arc 9"/>
          <p:cNvSpPr>
            <a:spLocks/>
          </p:cNvSpPr>
          <p:nvPr/>
        </p:nvSpPr>
        <p:spPr bwMode="auto">
          <a:xfrm>
            <a:off x="2700338" y="5229225"/>
            <a:ext cx="215900" cy="430213"/>
          </a:xfrm>
          <a:custGeom>
            <a:avLst/>
            <a:gdLst>
              <a:gd name="T0" fmla="*/ 2147483647 w 21600"/>
              <a:gd name="T1" fmla="*/ 0 h 21431"/>
              <a:gd name="T2" fmla="*/ 2147483647 w 21600"/>
              <a:gd name="T3" fmla="*/ 2147483647 h 21431"/>
              <a:gd name="T4" fmla="*/ 0 w 21600"/>
              <a:gd name="T5" fmla="*/ 2147483647 h 21431"/>
              <a:gd name="T6" fmla="*/ 0 60000 65536"/>
              <a:gd name="T7" fmla="*/ 0 60000 65536"/>
              <a:gd name="T8" fmla="*/ 0 60000 65536"/>
              <a:gd name="T9" fmla="*/ 0 w 21600"/>
              <a:gd name="T10" fmla="*/ 0 h 21431"/>
              <a:gd name="T11" fmla="*/ 21600 w 21600"/>
              <a:gd name="T12" fmla="*/ 21431 h 21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31" fill="none" extrusionOk="0">
                <a:moveTo>
                  <a:pt x="2696" y="0"/>
                </a:moveTo>
                <a:cubicBezTo>
                  <a:pt x="13498" y="1359"/>
                  <a:pt x="21600" y="10544"/>
                  <a:pt x="21600" y="21431"/>
                </a:cubicBezTo>
              </a:path>
              <a:path w="21600" h="21431" stroke="0" extrusionOk="0">
                <a:moveTo>
                  <a:pt x="2696" y="0"/>
                </a:moveTo>
                <a:cubicBezTo>
                  <a:pt x="13498" y="1359"/>
                  <a:pt x="21600" y="10544"/>
                  <a:pt x="21600" y="21431"/>
                </a:cubicBezTo>
                <a:lnTo>
                  <a:pt x="0" y="2143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b="1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2231" name="Text Box 10"/>
          <p:cNvSpPr txBox="1">
            <a:spLocks noChangeArrowheads="1"/>
          </p:cNvSpPr>
          <p:nvPr/>
        </p:nvSpPr>
        <p:spPr bwMode="auto">
          <a:xfrm>
            <a:off x="3203575" y="5229225"/>
            <a:ext cx="5693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45</a:t>
            </a:r>
            <a:r>
              <a:rPr lang="en-US" altLang="zh-TW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˚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930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0" y="338138"/>
            <a:ext cx="9144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400" b="1" dirty="0">
                <a:solidFill>
                  <a:srgbClr val="FF0000"/>
                </a:solidFill>
                <a:ea typeface="標楷體" pitchFamily="65" charset="-120"/>
              </a:rPr>
              <a:t>圖示</a:t>
            </a:r>
            <a:r>
              <a:rPr lang="zh-TW" altLang="en-US" sz="4400" b="1" dirty="0" smtClean="0">
                <a:solidFill>
                  <a:srgbClr val="FF0000"/>
                </a:solidFill>
                <a:ea typeface="標楷體" pitchFamily="65" charset="-120"/>
              </a:rPr>
              <a:t>之象徵符號</a:t>
            </a:r>
          </a:p>
        </p:txBody>
      </p:sp>
      <p:sp>
        <p:nvSpPr>
          <p:cNvPr id="51203" name="Rectangle 6"/>
          <p:cNvSpPr>
            <a:spLocks noChangeArrowheads="1"/>
          </p:cNvSpPr>
          <p:nvPr/>
        </p:nvSpPr>
        <p:spPr bwMode="auto">
          <a:xfrm>
            <a:off x="1142976" y="1125538"/>
            <a:ext cx="6840537" cy="4734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火燄→易燃物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圓圈上一團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火燄→氧化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性物質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炸彈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爆炸→爆炸物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腐蝕手及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金屬→腐蝕性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物質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鋼瓶→加壓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氣體 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骷髏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頭→毒性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物質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驚嘆號→警告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低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毒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性、低刺激性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人體→健康危害物質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含致癌物質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30000"/>
              </a:lnSpc>
              <a:buClr>
                <a:schemeClr val="tx1"/>
              </a:buClr>
              <a:buSzPct val="80000"/>
              <a:buFont typeface="Wingdings" pitchFamily="2" charset="2"/>
              <a:buChar char="u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枯樹死魚→環境危害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物質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51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2339975" y="144463"/>
            <a:ext cx="3657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zh-TW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標示內容</a:t>
            </a:r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736600" y="1490663"/>
            <a:ext cx="2590800" cy="614362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52" name="Text Box 6"/>
          <p:cNvSpPr txBox="1">
            <a:spLocks noChangeArrowheads="1"/>
          </p:cNvSpPr>
          <p:nvPr/>
        </p:nvSpPr>
        <p:spPr bwMode="auto">
          <a:xfrm>
            <a:off x="812800" y="1528763"/>
            <a:ext cx="1887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名稱：</a:t>
            </a:r>
          </a:p>
        </p:txBody>
      </p:sp>
      <p:sp>
        <p:nvSpPr>
          <p:cNvPr id="53254" name="Text Box 8"/>
          <p:cNvSpPr txBox="1">
            <a:spLocks noChangeArrowheads="1"/>
          </p:cNvSpPr>
          <p:nvPr/>
        </p:nvSpPr>
        <p:spPr bwMode="auto">
          <a:xfrm>
            <a:off x="3708400" y="1330325"/>
            <a:ext cx="4572000" cy="9906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指物品名稱、慣用名稱或化學名稱。</a:t>
            </a:r>
          </a:p>
        </p:txBody>
      </p:sp>
      <p:sp>
        <p:nvSpPr>
          <p:cNvPr id="53255" name="Line 9"/>
          <p:cNvSpPr>
            <a:spLocks noChangeShapeType="1"/>
          </p:cNvSpPr>
          <p:nvPr/>
        </p:nvSpPr>
        <p:spPr bwMode="auto">
          <a:xfrm flipV="1">
            <a:off x="3305175" y="1809750"/>
            <a:ext cx="403225" cy="63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56" name="Rectangle 10"/>
          <p:cNvSpPr>
            <a:spLocks noChangeArrowheads="1"/>
          </p:cNvSpPr>
          <p:nvPr/>
        </p:nvSpPr>
        <p:spPr bwMode="auto">
          <a:xfrm>
            <a:off x="736600" y="3213100"/>
            <a:ext cx="2590800" cy="6477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57" name="Text Box 11"/>
          <p:cNvSpPr txBox="1">
            <a:spLocks noChangeArrowheads="1"/>
          </p:cNvSpPr>
          <p:nvPr/>
        </p:nvSpPr>
        <p:spPr bwMode="auto">
          <a:xfrm>
            <a:off x="736600" y="3284538"/>
            <a:ext cx="2395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危害成份：</a:t>
            </a:r>
          </a:p>
        </p:txBody>
      </p:sp>
      <p:sp>
        <p:nvSpPr>
          <p:cNvPr id="53259" name="Line 13"/>
          <p:cNvSpPr>
            <a:spLocks noChangeShapeType="1"/>
          </p:cNvSpPr>
          <p:nvPr/>
        </p:nvSpPr>
        <p:spPr bwMode="auto">
          <a:xfrm flipV="1">
            <a:off x="3311525" y="3568700"/>
            <a:ext cx="396875" cy="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60" name="Text Box 14"/>
          <p:cNvSpPr txBox="1">
            <a:spLocks noChangeArrowheads="1"/>
          </p:cNvSpPr>
          <p:nvPr/>
        </p:nvSpPr>
        <p:spPr bwMode="auto">
          <a:xfrm>
            <a:off x="3708400" y="3071810"/>
            <a:ext cx="4608513" cy="9906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指具有物理性危害或健康危害之所有危害物質成分。</a:t>
            </a:r>
          </a:p>
        </p:txBody>
      </p:sp>
      <p:sp>
        <p:nvSpPr>
          <p:cNvPr id="53261" name="Rectangle 15"/>
          <p:cNvSpPr>
            <a:spLocks noChangeArrowheads="1"/>
          </p:cNvSpPr>
          <p:nvPr/>
        </p:nvSpPr>
        <p:spPr bwMode="auto">
          <a:xfrm>
            <a:off x="3708400" y="4365104"/>
            <a:ext cx="4608513" cy="18002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3779838" y="4365104"/>
            <a:ext cx="45021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指物質危害的相對程度，含危險、警告兩種，前者用於較嚴重的危害級別，後者用於較輕的危害級別。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63" name="Rectangle 17"/>
          <p:cNvSpPr>
            <a:spLocks noChangeArrowheads="1"/>
          </p:cNvSpPr>
          <p:nvPr/>
        </p:nvSpPr>
        <p:spPr bwMode="auto">
          <a:xfrm>
            <a:off x="736600" y="4869160"/>
            <a:ext cx="2362200" cy="6477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3264" name="Text Box 18"/>
          <p:cNvSpPr txBox="1">
            <a:spLocks noChangeArrowheads="1"/>
          </p:cNvSpPr>
          <p:nvPr/>
        </p:nvSpPr>
        <p:spPr bwMode="auto">
          <a:xfrm>
            <a:off x="736600" y="4941168"/>
            <a:ext cx="1963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警示語：</a:t>
            </a:r>
          </a:p>
        </p:txBody>
      </p:sp>
      <p:sp>
        <p:nvSpPr>
          <p:cNvPr id="53265" name="Line 19"/>
          <p:cNvSpPr>
            <a:spLocks noChangeShapeType="1"/>
          </p:cNvSpPr>
          <p:nvPr/>
        </p:nvSpPr>
        <p:spPr bwMode="auto">
          <a:xfrm flipV="1">
            <a:off x="3132138" y="5229200"/>
            <a:ext cx="576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7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6"/>
          <p:cNvSpPr>
            <a:spLocks noChangeArrowheads="1"/>
          </p:cNvSpPr>
          <p:nvPr/>
        </p:nvSpPr>
        <p:spPr bwMode="auto">
          <a:xfrm>
            <a:off x="395288" y="1197694"/>
            <a:ext cx="2952750" cy="7191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395288" y="3022579"/>
            <a:ext cx="2908300" cy="77152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endParaRPr lang="en-US" altLang="zh-TW" sz="28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276" name="Rectangle 6"/>
          <p:cNvSpPr>
            <a:spLocks noChangeArrowheads="1"/>
          </p:cNvSpPr>
          <p:nvPr/>
        </p:nvSpPr>
        <p:spPr bwMode="auto">
          <a:xfrm>
            <a:off x="3636963" y="2230416"/>
            <a:ext cx="5183187" cy="23685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指應採行之防範措施，如置於陰</a:t>
            </a: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涼處</a:t>
            </a:r>
            <a:r>
              <a:rPr lang="en-US" altLang="en-US" sz="2800" dirty="0">
                <a:latin typeface="+mn-ea"/>
              </a:rPr>
              <a:t>、</a:t>
            </a: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保持容器密封</a:t>
            </a:r>
            <a:r>
              <a:rPr lang="en-US" altLang="en-US" sz="2800" dirty="0">
                <a:latin typeface="+mn-ea"/>
              </a:rPr>
              <a:t>、</a:t>
            </a: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避免與皮</a:t>
            </a: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膚接觸</a:t>
            </a:r>
            <a:r>
              <a:rPr lang="en-US" altLang="en-US" sz="2800" dirty="0">
                <a:latin typeface="+mn-ea"/>
              </a:rPr>
              <a:t>、</a:t>
            </a: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著用適當之防護具等，</a:t>
            </a: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此部分之資訊目前並未標準化，</a:t>
            </a: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由廠商自行依物質特性撰寫。</a:t>
            </a:r>
          </a:p>
        </p:txBody>
      </p:sp>
      <p:sp>
        <p:nvSpPr>
          <p:cNvPr id="54277" name="Text Box 8"/>
          <p:cNvSpPr txBox="1">
            <a:spLocks noChangeArrowheads="1"/>
          </p:cNvSpPr>
          <p:nvPr/>
        </p:nvSpPr>
        <p:spPr bwMode="auto">
          <a:xfrm>
            <a:off x="3619500" y="4747667"/>
            <a:ext cx="5218113" cy="1417637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提供使用者能迅速查詢的管道，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若廠商經常變更且已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SDS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者，則可不用標示。</a:t>
            </a:r>
          </a:p>
        </p:txBody>
      </p:sp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376238" y="4653136"/>
            <a:ext cx="2395537" cy="136842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TW" sz="280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製造商或供</a:t>
            </a: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應商之名稱、</a:t>
            </a: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地址及電話：</a:t>
            </a:r>
          </a:p>
        </p:txBody>
      </p:sp>
      <p:sp>
        <p:nvSpPr>
          <p:cNvPr id="54279" name="Line 11"/>
          <p:cNvSpPr>
            <a:spLocks noChangeShapeType="1"/>
          </p:cNvSpPr>
          <p:nvPr/>
        </p:nvSpPr>
        <p:spPr bwMode="auto">
          <a:xfrm flipV="1">
            <a:off x="3348038" y="3381354"/>
            <a:ext cx="28733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280" name="Line 12"/>
          <p:cNvSpPr>
            <a:spLocks noChangeShapeType="1"/>
          </p:cNvSpPr>
          <p:nvPr/>
        </p:nvSpPr>
        <p:spPr bwMode="auto">
          <a:xfrm flipV="1">
            <a:off x="2771775" y="5373216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281" name="Rectangle 15"/>
          <p:cNvSpPr>
            <a:spLocks noChangeArrowheads="1"/>
          </p:cNvSpPr>
          <p:nvPr/>
        </p:nvSpPr>
        <p:spPr bwMode="auto">
          <a:xfrm>
            <a:off x="395288" y="1325711"/>
            <a:ext cx="316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危害警告訊息：</a:t>
            </a:r>
          </a:p>
        </p:txBody>
      </p:sp>
      <p:sp>
        <p:nvSpPr>
          <p:cNvPr id="54282" name="Line 17"/>
          <p:cNvSpPr>
            <a:spLocks noChangeShapeType="1"/>
          </p:cNvSpPr>
          <p:nvPr/>
        </p:nvSpPr>
        <p:spPr bwMode="auto">
          <a:xfrm>
            <a:off x="3346450" y="1556792"/>
            <a:ext cx="2889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283" name="Rectangle 18"/>
          <p:cNvSpPr>
            <a:spLocks noChangeArrowheads="1"/>
          </p:cNvSpPr>
          <p:nvPr/>
        </p:nvSpPr>
        <p:spPr bwMode="auto">
          <a:xfrm>
            <a:off x="3635375" y="837332"/>
            <a:ext cx="5183188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284" name="Rectangle 19"/>
          <p:cNvSpPr>
            <a:spLocks noChangeArrowheads="1"/>
          </p:cNvSpPr>
          <p:nvPr/>
        </p:nvSpPr>
        <p:spPr bwMode="auto">
          <a:xfrm>
            <a:off x="3635375" y="970682"/>
            <a:ext cx="5184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以標準化語句敘述物質之危害性</a:t>
            </a:r>
          </a:p>
          <a:p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，如易燃氣體</a:t>
            </a:r>
            <a:r>
              <a:rPr lang="en-US" altLang="en-US" sz="2800" dirty="0">
                <a:latin typeface="+mn-ea"/>
              </a:rPr>
              <a:t>、</a:t>
            </a: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食入致命等。</a:t>
            </a:r>
          </a:p>
        </p:txBody>
      </p:sp>
      <p:sp>
        <p:nvSpPr>
          <p:cNvPr id="54285" name="Text Box 31"/>
          <p:cNvSpPr txBox="1">
            <a:spLocks noChangeArrowheads="1"/>
          </p:cNvSpPr>
          <p:nvPr/>
        </p:nvSpPr>
        <p:spPr bwMode="auto">
          <a:xfrm>
            <a:off x="395288" y="3165454"/>
            <a:ext cx="30289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TW" sz="280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危害防範措施：</a:t>
            </a:r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02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0" y="215534"/>
            <a:ext cx="9144000" cy="78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4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標示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之格式</a:t>
            </a:r>
          </a:p>
        </p:txBody>
      </p:sp>
      <p:sp>
        <p:nvSpPr>
          <p:cNvPr id="55299" name="Freeform 17"/>
          <p:cNvSpPr>
            <a:spLocks/>
          </p:cNvSpPr>
          <p:nvPr/>
        </p:nvSpPr>
        <p:spPr bwMode="auto">
          <a:xfrm>
            <a:off x="5508625" y="1203325"/>
            <a:ext cx="1655763" cy="1728788"/>
          </a:xfrm>
          <a:custGeom>
            <a:avLst/>
            <a:gdLst>
              <a:gd name="T0" fmla="*/ 2147483647 w 960"/>
              <a:gd name="T1" fmla="*/ 0 h 858"/>
              <a:gd name="T2" fmla="*/ 0 w 960"/>
              <a:gd name="T3" fmla="*/ 2147483647 h 858"/>
              <a:gd name="T4" fmla="*/ 2147483647 w 960"/>
              <a:gd name="T5" fmla="*/ 2147483647 h 858"/>
              <a:gd name="T6" fmla="*/ 2147483647 w 960"/>
              <a:gd name="T7" fmla="*/ 2147483647 h 858"/>
              <a:gd name="T8" fmla="*/ 2147483647 w 960"/>
              <a:gd name="T9" fmla="*/ 0 h 8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858"/>
              <a:gd name="T17" fmla="*/ 960 w 960"/>
              <a:gd name="T18" fmla="*/ 858 h 8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858">
                <a:moveTo>
                  <a:pt x="480" y="0"/>
                </a:moveTo>
                <a:lnTo>
                  <a:pt x="0" y="429"/>
                </a:lnTo>
                <a:lnTo>
                  <a:pt x="480" y="859"/>
                </a:lnTo>
                <a:lnTo>
                  <a:pt x="960" y="429"/>
                </a:lnTo>
                <a:lnTo>
                  <a:pt x="480" y="0"/>
                </a:lnTo>
                <a:close/>
              </a:path>
            </a:pathLst>
          </a:custGeom>
          <a:noFill/>
          <a:ln w="76200">
            <a:solidFill>
              <a:srgbClr val="FF010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179388" y="2924944"/>
            <a:ext cx="8748712" cy="315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危害圖式、警示語、危害警告訊息依附表一之規定。</a:t>
            </a:r>
          </a:p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◎需標示骷髏頭、腐蝕、呼吸道過敏的健康危害者不用標示驚嘆號。</a:t>
            </a:r>
          </a:p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◎有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種以上危害圖式時，應全部排列出，其排列以辨識清楚為原則，視容器情況得有不同排列方式。</a:t>
            </a:r>
          </a:p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◎警示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語有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危險及警告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種時，標示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危險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即可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◎危害警告訊息要全部都列出來。</a:t>
            </a:r>
          </a:p>
        </p:txBody>
      </p:sp>
      <p:sp>
        <p:nvSpPr>
          <p:cNvPr id="55301" name="Rectangle 24"/>
          <p:cNvSpPr>
            <a:spLocks noChangeArrowheads="1"/>
          </p:cNvSpPr>
          <p:nvPr/>
        </p:nvSpPr>
        <p:spPr bwMode="auto">
          <a:xfrm>
            <a:off x="2411413" y="1844675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TW" sz="2800" b="1">
                <a:latin typeface="標楷體" panose="03000509000000000000" pitchFamily="65" charset="-120"/>
                <a:ea typeface="標楷體" panose="03000509000000000000" pitchFamily="65" charset="-120"/>
                <a:cs typeface="MS Mincho" pitchFamily="49" charset="-128"/>
              </a:rPr>
              <a:t>①</a:t>
            </a:r>
            <a:r>
              <a:rPr lang="en-US" altLang="zh-TW" sz="1800" b="1">
                <a:latin typeface="標楷體" panose="03000509000000000000" pitchFamily="65" charset="-120"/>
                <a:ea typeface="標楷體" panose="03000509000000000000" pitchFamily="65" charset="-120"/>
                <a:cs typeface="MS Mincho" pitchFamily="49" charset="-128"/>
              </a:rPr>
              <a:t> </a:t>
            </a:r>
          </a:p>
        </p:txBody>
      </p:sp>
      <p:sp>
        <p:nvSpPr>
          <p:cNvPr id="55302" name="Rectangle 25"/>
          <p:cNvSpPr>
            <a:spLocks noChangeArrowheads="1"/>
          </p:cNvSpPr>
          <p:nvPr/>
        </p:nvSpPr>
        <p:spPr bwMode="auto">
          <a:xfrm>
            <a:off x="4211638" y="1844675"/>
            <a:ext cx="6591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TW" sz="2800" b="1">
                <a:latin typeface="標楷體" panose="03000509000000000000" pitchFamily="65" charset="-120"/>
                <a:ea typeface="標楷體" panose="03000509000000000000" pitchFamily="65" charset="-120"/>
              </a:rPr>
              <a:t>②</a:t>
            </a:r>
            <a:r>
              <a:rPr lang="en-US" altLang="zh-TW" sz="18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55303" name="Rectangle 26"/>
          <p:cNvSpPr>
            <a:spLocks noChangeArrowheads="1"/>
          </p:cNvSpPr>
          <p:nvPr/>
        </p:nvSpPr>
        <p:spPr bwMode="auto">
          <a:xfrm>
            <a:off x="6011863" y="1852613"/>
            <a:ext cx="6591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TW" sz="2800" b="1">
                <a:latin typeface="標楷體" panose="03000509000000000000" pitchFamily="65" charset="-120"/>
                <a:ea typeface="標楷體" panose="03000509000000000000" pitchFamily="65" charset="-120"/>
              </a:rPr>
              <a:t>③</a:t>
            </a:r>
            <a:r>
              <a:rPr lang="en-US" altLang="zh-TW" sz="18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55304" name="Freeform 29"/>
          <p:cNvSpPr>
            <a:spLocks/>
          </p:cNvSpPr>
          <p:nvPr/>
        </p:nvSpPr>
        <p:spPr bwMode="auto">
          <a:xfrm>
            <a:off x="3708400" y="1203325"/>
            <a:ext cx="1655763" cy="1728788"/>
          </a:xfrm>
          <a:custGeom>
            <a:avLst/>
            <a:gdLst>
              <a:gd name="T0" fmla="*/ 2147483647 w 960"/>
              <a:gd name="T1" fmla="*/ 0 h 858"/>
              <a:gd name="T2" fmla="*/ 0 w 960"/>
              <a:gd name="T3" fmla="*/ 2147483647 h 858"/>
              <a:gd name="T4" fmla="*/ 2147483647 w 960"/>
              <a:gd name="T5" fmla="*/ 2147483647 h 858"/>
              <a:gd name="T6" fmla="*/ 2147483647 w 960"/>
              <a:gd name="T7" fmla="*/ 2147483647 h 858"/>
              <a:gd name="T8" fmla="*/ 2147483647 w 960"/>
              <a:gd name="T9" fmla="*/ 0 h 8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858"/>
              <a:gd name="T17" fmla="*/ 960 w 960"/>
              <a:gd name="T18" fmla="*/ 858 h 8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858">
                <a:moveTo>
                  <a:pt x="480" y="0"/>
                </a:moveTo>
                <a:lnTo>
                  <a:pt x="0" y="429"/>
                </a:lnTo>
                <a:lnTo>
                  <a:pt x="480" y="859"/>
                </a:lnTo>
                <a:lnTo>
                  <a:pt x="960" y="429"/>
                </a:lnTo>
                <a:lnTo>
                  <a:pt x="480" y="0"/>
                </a:lnTo>
                <a:close/>
              </a:path>
            </a:pathLst>
          </a:custGeom>
          <a:noFill/>
          <a:ln w="76200">
            <a:solidFill>
              <a:srgbClr val="FF010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5305" name="Freeform 30"/>
          <p:cNvSpPr>
            <a:spLocks/>
          </p:cNvSpPr>
          <p:nvPr/>
        </p:nvSpPr>
        <p:spPr bwMode="auto">
          <a:xfrm>
            <a:off x="1908175" y="1203325"/>
            <a:ext cx="1655763" cy="1728788"/>
          </a:xfrm>
          <a:custGeom>
            <a:avLst/>
            <a:gdLst>
              <a:gd name="T0" fmla="*/ 2147483647 w 960"/>
              <a:gd name="T1" fmla="*/ 0 h 858"/>
              <a:gd name="T2" fmla="*/ 0 w 960"/>
              <a:gd name="T3" fmla="*/ 2147483647 h 858"/>
              <a:gd name="T4" fmla="*/ 2147483647 w 960"/>
              <a:gd name="T5" fmla="*/ 2147483647 h 858"/>
              <a:gd name="T6" fmla="*/ 2147483647 w 960"/>
              <a:gd name="T7" fmla="*/ 2147483647 h 858"/>
              <a:gd name="T8" fmla="*/ 2147483647 w 960"/>
              <a:gd name="T9" fmla="*/ 0 h 8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858"/>
              <a:gd name="T17" fmla="*/ 960 w 960"/>
              <a:gd name="T18" fmla="*/ 858 h 8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858">
                <a:moveTo>
                  <a:pt x="480" y="0"/>
                </a:moveTo>
                <a:lnTo>
                  <a:pt x="0" y="429"/>
                </a:lnTo>
                <a:lnTo>
                  <a:pt x="480" y="859"/>
                </a:lnTo>
                <a:lnTo>
                  <a:pt x="960" y="429"/>
                </a:lnTo>
                <a:lnTo>
                  <a:pt x="480" y="0"/>
                </a:lnTo>
                <a:close/>
              </a:path>
            </a:pathLst>
          </a:custGeom>
          <a:noFill/>
          <a:ln w="76200">
            <a:solidFill>
              <a:srgbClr val="FF010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13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691416" y="2348880"/>
            <a:ext cx="7772400" cy="1470025"/>
          </a:xfrm>
        </p:spPr>
        <p:txBody>
          <a:bodyPr/>
          <a:lstStyle/>
          <a:p>
            <a:pPr marL="0" indent="0" algn="l"/>
            <a:r>
              <a:rPr lang="zh-TW" altLang="en-US" sz="2400" dirty="0"/>
              <a:t>本教材中所有投影片內容</a:t>
            </a:r>
            <a:r>
              <a:rPr lang="en-US" altLang="zh-TW" sz="2400" dirty="0"/>
              <a:t>(</a:t>
            </a:r>
            <a:r>
              <a:rPr lang="zh-TW" altLang="en-US" sz="2400" dirty="0"/>
              <a:t>含文字檔及圖檔</a:t>
            </a:r>
            <a:r>
              <a:rPr lang="en-US" altLang="zh-TW" sz="2400" dirty="0"/>
              <a:t>)</a:t>
            </a:r>
            <a:r>
              <a:rPr lang="zh-TW" altLang="en-US" sz="2400" dirty="0"/>
              <a:t>著作權皆屬於本部所有</a:t>
            </a:r>
            <a:r>
              <a:rPr lang="zh-TW" altLang="en-US" sz="2400" dirty="0" smtClean="0"/>
              <a:t>。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/>
              <a:t>一、種子</a:t>
            </a:r>
            <a:r>
              <a:rPr lang="zh-TW" altLang="en-US" sz="2400" dirty="0" smtClean="0"/>
              <a:t>師資：對</a:t>
            </a:r>
            <a:r>
              <a:rPr lang="zh-TW" altLang="en-US" sz="2400" dirty="0"/>
              <a:t>任一單張投影片之教材須完整擷取進行授課，不得將任一單張投影片內容任意進行修改及編輯。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二</a:t>
            </a:r>
            <a:r>
              <a:rPr lang="zh-TW" altLang="en-US" sz="2400" dirty="0"/>
              <a:t>、作為一般授課</a:t>
            </a:r>
            <a:r>
              <a:rPr lang="zh-TW" altLang="en-US" sz="2400" dirty="0" smtClean="0"/>
              <a:t>使用之</a:t>
            </a:r>
            <a:r>
              <a:rPr lang="zh-TW" altLang="en-US" sz="2400" dirty="0"/>
              <a:t>參考</a:t>
            </a:r>
            <a:r>
              <a:rPr lang="zh-TW" altLang="en-US" sz="2400" dirty="0" smtClean="0"/>
              <a:t>資料時需</a:t>
            </a:r>
            <a:r>
              <a:rPr lang="zh-TW" altLang="en-US" sz="2400" dirty="0"/>
              <a:t>標註引用出處。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843808" y="76470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教材使用注意事項</a:t>
            </a:r>
          </a:p>
        </p:txBody>
      </p:sp>
    </p:spTree>
    <p:extLst>
      <p:ext uri="{BB962C8B-B14F-4D97-AF65-F5344CB8AC3E}">
        <p14:creationId xmlns:p14="http://schemas.microsoft.com/office/powerpoint/2010/main" val="21769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ChangeArrowheads="1"/>
          </p:cNvSpPr>
          <p:nvPr/>
        </p:nvSpPr>
        <p:spPr bwMode="auto">
          <a:xfrm>
            <a:off x="1080194" y="194695"/>
            <a:ext cx="8388350" cy="597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名稱：苯</a:t>
            </a: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(Benzene) </a:t>
            </a:r>
          </a:p>
          <a:p>
            <a:pPr>
              <a:lnSpc>
                <a:spcPct val="120000"/>
              </a:lnSpc>
            </a:pP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危害成分：苯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警示語：危險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危害警告訊息：</a:t>
            </a:r>
          </a:p>
          <a:p>
            <a:pPr eaLnBrk="0" hangingPunct="0">
              <a:lnSpc>
                <a:spcPct val="120000"/>
              </a:lnSpc>
            </a:pP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高度易燃液體和蒸氣。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吸入有害。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造成皮膚刺激。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可能致癌。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5.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危害防範措施：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緊蓋容器。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置容器於通風良好的地方。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遠離易燃品。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若與眼睛接觸，立刻以大量的水洗滌後洽詢醫療。 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勿倒入排水溝。</a:t>
            </a:r>
            <a:b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6.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製造商或供應商：</a:t>
            </a: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(1) 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名稱： </a:t>
            </a: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(2) 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地址： </a:t>
            </a: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(3) 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電話：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zh-TW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※</a:t>
            </a:r>
            <a:r>
              <a:rPr lang="zh-TW" altLang="en-US" sz="20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更詳細的資料，請參考物質安全資料表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627313" y="1152525"/>
            <a:ext cx="1098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14400"/>
            <a:r>
              <a:rPr lang="en-US" altLang="zh-TW" sz="12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120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endParaRPr lang="en-US" altLang="zh-TW" sz="180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59396" name="Picture 7" descr="圖片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2317" y="1968377"/>
            <a:ext cx="3648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5940152" y="277163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危險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534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20738" y="923925"/>
            <a:ext cx="753268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TW" altLang="en-US" sz="4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第三章 安全</a:t>
            </a:r>
            <a:r>
              <a:rPr lang="zh-TW" altLang="en-US" sz="4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資料表</a:t>
            </a:r>
          </a:p>
          <a:p>
            <a:pPr algn="ctr">
              <a:lnSpc>
                <a:spcPct val="1400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安全資料表，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SDS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140000"/>
              </a:lnSpc>
            </a:pP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Safety 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Data Sheet</a:t>
            </a:r>
          </a:p>
          <a:p>
            <a:pPr algn="ctr">
              <a:lnSpc>
                <a:spcPct val="1400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化學品身份證</a:t>
            </a:r>
          </a:p>
          <a:p>
            <a:pPr algn="ctr">
              <a:lnSpc>
                <a:spcPct val="1400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化學品說明書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14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39626" y="1010303"/>
            <a:ext cx="8424862" cy="515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buFontTx/>
              <a:buChar char="•"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雇主對含有危害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性之化學品，應依規定之內容項目及格式提供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勞工安全資料表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以中文為主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lnSpc>
                <a:spcPts val="4000"/>
              </a:lnSpc>
              <a:buFontTx/>
              <a:buChar char="•"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該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化學品為含有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種以上危害成分之混合物時，應依其混合後之危害性，製作安全資料表。</a:t>
            </a:r>
          </a:p>
          <a:p>
            <a:pPr>
              <a:lnSpc>
                <a:spcPts val="4000"/>
              </a:lnSpc>
              <a:buFontTx/>
              <a:buChar char="•"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雇主應依實際狀況檢討安全資料表內容之正確性，適時更新，並至少每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年檢討一次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FontTx/>
              <a:buChar char="•"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安全資料表更新之內容、日期、版次等更新紀錄，應保存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年。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buFontTx/>
              <a:buChar char="•"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主管機關、勞動檢查機構或醫師、緊急應變人員，得要求事業單位提供安全資料表及其保留揭示之資訊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，其不得拒絕。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685800" y="262446"/>
            <a:ext cx="7772400" cy="74769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zh-TW" altLang="en-US" sz="40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安全</a:t>
            </a: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資料</a:t>
            </a:r>
            <a:r>
              <a:rPr lang="zh-TW" altLang="en-US" sz="40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表的應注意事項</a:t>
            </a:r>
            <a:endParaRPr kumimoji="1" lang="zh-TW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004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2653995" y="363660"/>
            <a:ext cx="37753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安全資料表內容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1622394" y="1216003"/>
            <a:ext cx="4202113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一、物品與廠商資料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二、危害辨識資料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三、成分辨識資料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四、急救措施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五、滅火措施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六、洩漏處理方法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七、安全處置與儲存方法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八、暴露預防措施</a:t>
            </a:r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4173507" y="1582715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TW" altLang="zh-TW" sz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4975194" y="1228703"/>
            <a:ext cx="3478213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九、物理及化學性質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十、安定性及反應性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十一、毒性資料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十二、生態資料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十三、廢棄處置方法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十四、運送資料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十五、法規資料</a:t>
            </a:r>
          </a:p>
          <a:p>
            <a:pPr>
              <a:lnSpc>
                <a:spcPct val="140000"/>
              </a:lnSpc>
            </a:pPr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十六、其他資料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469994" y="1322365"/>
            <a:ext cx="3132138" cy="1476375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469994" y="2906690"/>
            <a:ext cx="3132138" cy="1476375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106957" y="2943203"/>
            <a:ext cx="2808287" cy="2447925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469994" y="4491015"/>
            <a:ext cx="3600450" cy="900113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4999007" y="1322365"/>
            <a:ext cx="2916237" cy="1476375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14282" y="1719240"/>
            <a:ext cx="1415772" cy="830997"/>
          </a:xfrm>
          <a:prstGeom prst="rect">
            <a:avLst/>
          </a:prstGeom>
          <a:solidFill>
            <a:srgbClr val="CC99FF"/>
          </a:solidFill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緊急事故</a:t>
            </a:r>
          </a:p>
          <a:p>
            <a:pPr algn="ctr"/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處理資訊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42844" y="3336903"/>
            <a:ext cx="1415772" cy="830997"/>
          </a:xfrm>
          <a:prstGeom prst="rect">
            <a:avLst/>
          </a:prstGeom>
          <a:solidFill>
            <a:schemeClr val="folHlink"/>
          </a:solidFill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災</a:t>
            </a:r>
            <a:r>
              <a:rPr kumimoji="1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害</a:t>
            </a:r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發生</a:t>
            </a:r>
          </a:p>
          <a:p>
            <a:pPr algn="ctr"/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處理方法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79357" y="4816453"/>
            <a:ext cx="1415772" cy="830997"/>
          </a:xfrm>
          <a:prstGeom prst="rect">
            <a:avLst/>
          </a:prstGeom>
          <a:solidFill>
            <a:srgbClr val="FFCCFF"/>
          </a:solidFill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如何預防</a:t>
            </a:r>
          </a:p>
          <a:p>
            <a:pPr algn="ctr"/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事故發生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7254844" y="4167165"/>
            <a:ext cx="1723549" cy="830997"/>
          </a:xfrm>
          <a:prstGeom prst="rect">
            <a:avLst/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其他可應用</a:t>
            </a:r>
          </a:p>
          <a:p>
            <a:pPr algn="ctr"/>
            <a:r>
              <a:rPr kumimoji="1" lang="zh-TW" altLang="en-US" sz="2400"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2531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  <p:bldP spid="41991" grpId="1" animBg="1"/>
      <p:bldP spid="41992" grpId="0" animBg="1"/>
      <p:bldP spid="41992" grpId="1" animBg="1"/>
      <p:bldP spid="41993" grpId="0" animBg="1"/>
      <p:bldP spid="41993" grpId="1" animBg="1"/>
      <p:bldP spid="41994" grpId="0" animBg="1"/>
      <p:bldP spid="41994" grpId="1" animBg="1"/>
      <p:bldP spid="41995" grpId="0" animBg="1"/>
      <p:bldP spid="41995" grpId="1" animBg="1"/>
      <p:bldP spid="41996" grpId="0" animBg="1"/>
      <p:bldP spid="41996" grpId="1" animBg="1"/>
      <p:bldP spid="41997" grpId="0" animBg="1"/>
      <p:bldP spid="41997" grpId="1" animBg="1"/>
      <p:bldP spid="41998" grpId="0" animBg="1"/>
      <p:bldP spid="41998" grpId="1" animBg="1"/>
      <p:bldP spid="41999" grpId="0" animBg="1"/>
      <p:bldP spid="4199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42989" y="4765675"/>
            <a:ext cx="7100911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：提供使用者對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SDS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內容有疑問或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緊急事故發生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時，能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迅速查詢的管道。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195" name="Rectangle 13"/>
          <p:cNvSpPr>
            <a:spLocks noChangeArrowheads="1"/>
          </p:cNvSpPr>
          <p:nvPr/>
        </p:nvSpPr>
        <p:spPr bwMode="auto">
          <a:xfrm>
            <a:off x="1237680" y="664369"/>
            <a:ext cx="32623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一、化學品與廠商資料</a:t>
            </a:r>
          </a:p>
        </p:txBody>
      </p:sp>
      <p:graphicFrame>
        <p:nvGraphicFramePr>
          <p:cNvPr id="107578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228868"/>
              </p:ext>
            </p:extLst>
          </p:nvPr>
        </p:nvGraphicFramePr>
        <p:xfrm>
          <a:off x="954112" y="1556792"/>
          <a:ext cx="7189788" cy="2724912"/>
        </p:xfrm>
        <a:graphic>
          <a:graphicData uri="http://schemas.openxmlformats.org/drawingml/2006/table">
            <a:tbl>
              <a:tblPr/>
              <a:tblGrid>
                <a:gridCol w="718978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物品名稱：</a:t>
                      </a:r>
                      <a:endParaRPr kumimoji="1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其他名稱：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建議用途及限制使用：</a:t>
                      </a:r>
                      <a:endParaRPr kumimoji="1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製造者、輸入者或供應者名稱、地址及電話：</a:t>
                      </a:r>
                      <a:endParaRPr kumimoji="1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緊急聯絡電話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傳真電話：</a:t>
                      </a:r>
                      <a:endParaRPr kumimoji="1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76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12860" y="4652963"/>
            <a:ext cx="6745288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：讓使用者能簡要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的了解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化學品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的危害分類及其效應。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437010" y="667544"/>
            <a:ext cx="277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二、危害辨識資料 </a:t>
            </a:r>
          </a:p>
        </p:txBody>
      </p:sp>
      <p:graphicFrame>
        <p:nvGraphicFramePr>
          <p:cNvPr id="10857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32240"/>
              </p:ext>
            </p:extLst>
          </p:nvPr>
        </p:nvGraphicFramePr>
        <p:xfrm>
          <a:off x="1187450" y="1789939"/>
          <a:ext cx="6599260" cy="1567053"/>
        </p:xfrm>
        <a:graphic>
          <a:graphicData uri="http://schemas.openxmlformats.org/drawingml/2006/table">
            <a:tbl>
              <a:tblPr/>
              <a:tblGrid>
                <a:gridCol w="659926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化學品危害分類：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標示內容：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其他危害：</a:t>
                      </a:r>
                      <a:endParaRPr kumimoji="1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465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81098" y="4941888"/>
            <a:ext cx="6705600" cy="49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：讓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使用者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辨識化學品的名稱及組成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成分。</a:t>
            </a:r>
          </a:p>
        </p:txBody>
      </p:sp>
      <p:sp>
        <p:nvSpPr>
          <p:cNvPr id="10243" name="Rectangle 19"/>
          <p:cNvSpPr>
            <a:spLocks noChangeArrowheads="1"/>
          </p:cNvSpPr>
          <p:nvPr/>
        </p:nvSpPr>
        <p:spPr bwMode="auto">
          <a:xfrm>
            <a:off x="1403648" y="742094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三、成分辨識資料</a:t>
            </a:r>
          </a:p>
        </p:txBody>
      </p:sp>
      <p:graphicFrame>
        <p:nvGraphicFramePr>
          <p:cNvPr id="109620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72113"/>
              </p:ext>
            </p:extLst>
          </p:nvPr>
        </p:nvGraphicFramePr>
        <p:xfrm>
          <a:off x="857224" y="2204864"/>
          <a:ext cx="7189787" cy="1828800"/>
        </p:xfrm>
        <a:graphic>
          <a:graphicData uri="http://schemas.openxmlformats.org/drawingml/2006/table">
            <a:tbl>
              <a:tblPr/>
              <a:tblGrid>
                <a:gridCol w="71897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中英文名稱：</a:t>
                      </a:r>
                      <a:endParaRPr kumimoji="1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同義名稱：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化學文摘社登記號碼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(CAS No.)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危害物質成分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成分百分比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56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023911" y="4652963"/>
            <a:ext cx="7007225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：當災害發生時能協助急救人員及醫師，對病患</a:t>
            </a:r>
            <a:r>
              <a:rPr lang="zh-TW" altLang="en-US" sz="2400" dirty="0" smtClean="0">
                <a:ea typeface="標楷體" pitchFamily="65" charset="-120"/>
              </a:rPr>
              <a:t>應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採取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之立即性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處理措施。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259632" y="549275"/>
            <a:ext cx="227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四、急救措施 </a:t>
            </a:r>
          </a:p>
        </p:txBody>
      </p:sp>
      <p:graphicFrame>
        <p:nvGraphicFramePr>
          <p:cNvPr id="1116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39541"/>
              </p:ext>
            </p:extLst>
          </p:nvPr>
        </p:nvGraphicFramePr>
        <p:xfrm>
          <a:off x="994422" y="1988840"/>
          <a:ext cx="7189788" cy="1901952"/>
        </p:xfrm>
        <a:graphic>
          <a:graphicData uri="http://schemas.openxmlformats.org/drawingml/2006/table">
            <a:tbl>
              <a:tblPr/>
              <a:tblGrid>
                <a:gridCol w="71897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不同暴露途徑之急救方法：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最重要症狀及危害效應：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對急救人員之防護：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對醫師之提示：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40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374" y="4338638"/>
            <a:ext cx="7215187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提供滅火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時可使用之材料、程序及可能遭遇之特殊危害，儘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可能減少火災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造成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的損失。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44900" y="465975"/>
            <a:ext cx="211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五、滅火措施</a:t>
            </a:r>
          </a:p>
        </p:txBody>
      </p:sp>
      <p:graphicFrame>
        <p:nvGraphicFramePr>
          <p:cNvPr id="11267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498898"/>
              </p:ext>
            </p:extLst>
          </p:nvPr>
        </p:nvGraphicFramePr>
        <p:xfrm>
          <a:off x="943596" y="1916832"/>
          <a:ext cx="7189788" cy="1901952"/>
        </p:xfrm>
        <a:graphic>
          <a:graphicData uri="http://schemas.openxmlformats.org/drawingml/2006/table">
            <a:tbl>
              <a:tblPr/>
              <a:tblGrid>
                <a:gridCol w="71897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適用滅火劑：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滅火時可能遭遇之特殊危害：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特殊滅火程序：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消防人員之特殊防護設備：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333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85773" y="4467225"/>
            <a:ext cx="72009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提供當化學品洩漏時之</a:t>
            </a:r>
            <a:r>
              <a:rPr lang="zh-TW" altLang="en-US" sz="2400" dirty="0">
                <a:ea typeface="標楷體" pitchFamily="65" charset="-120"/>
              </a:rPr>
              <a:t>應</a:t>
            </a:r>
            <a:r>
              <a:rPr lang="zh-TW" altLang="en-US" sz="2400" dirty="0" smtClean="0">
                <a:ea typeface="標楷體" pitchFamily="65" charset="-120"/>
              </a:rPr>
              <a:t>注意事項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以降低對生命、財產與環境的不良影響與傷害。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115616" y="620688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六、洩漏處理方法</a:t>
            </a:r>
          </a:p>
        </p:txBody>
      </p:sp>
      <p:graphicFrame>
        <p:nvGraphicFramePr>
          <p:cNvPr id="1218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298632"/>
              </p:ext>
            </p:extLst>
          </p:nvPr>
        </p:nvGraphicFramePr>
        <p:xfrm>
          <a:off x="908226" y="2204864"/>
          <a:ext cx="7189788" cy="1444752"/>
        </p:xfrm>
        <a:graphic>
          <a:graphicData uri="http://schemas.openxmlformats.org/drawingml/2006/table">
            <a:tbl>
              <a:tblPr/>
              <a:tblGrid>
                <a:gridCol w="71897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個人應注意事項：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環境注意事項：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清理方法：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29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4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79016"/>
            <a:ext cx="8229600" cy="1143000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內   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3814" y="1340768"/>
            <a:ext cx="8170152" cy="4445685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72390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dirty="0">
                <a:latin typeface="標楷體" panose="03000509000000000000" pitchFamily="65" charset="-120"/>
              </a:rPr>
              <a:t>壹</a:t>
            </a:r>
            <a:r>
              <a:rPr lang="zh-TW" altLang="en-US" dirty="0" smtClean="0">
                <a:latin typeface="標楷體" panose="03000509000000000000" pitchFamily="65" charset="-120"/>
              </a:rPr>
              <a:t>、前言</a:t>
            </a:r>
            <a:endParaRPr lang="en-US" altLang="zh-TW" dirty="0">
              <a:latin typeface="標楷體" panose="03000509000000000000" pitchFamily="65" charset="-120"/>
            </a:endParaRPr>
          </a:p>
          <a:p>
            <a:pPr marL="0" indent="72390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dirty="0" smtClean="0"/>
              <a:t>貳、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我國化學品危害通識制度之發展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72390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</a:rPr>
              <a:t>參、危害通識的</a:t>
            </a:r>
            <a:r>
              <a:rPr lang="zh-TW" altLang="en-US" dirty="0" smtClean="0"/>
              <a:t>目的</a:t>
            </a:r>
            <a:endParaRPr lang="zh-TW" altLang="en-US" dirty="0" smtClean="0">
              <a:latin typeface="標楷體" panose="03000509000000000000" pitchFamily="65" charset="-120"/>
            </a:endParaRPr>
          </a:p>
          <a:p>
            <a:pPr marL="0" indent="72390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</a:rPr>
              <a:t>肆、什麼是危害性化學品</a:t>
            </a:r>
            <a:r>
              <a:rPr lang="en-US" altLang="zh-TW" dirty="0" smtClean="0">
                <a:latin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</a:rPr>
              <a:t>危害物</a:t>
            </a:r>
            <a:r>
              <a:rPr lang="en-US" altLang="zh-TW" dirty="0" smtClean="0">
                <a:latin typeface="標楷體" panose="03000509000000000000" pitchFamily="65" charset="-120"/>
              </a:rPr>
              <a:t>)</a:t>
            </a:r>
            <a:endParaRPr lang="en-US" altLang="zh-TW" dirty="0">
              <a:latin typeface="標楷體" panose="03000509000000000000" pitchFamily="65" charset="-120"/>
            </a:endParaRPr>
          </a:p>
          <a:p>
            <a:pPr marL="0" indent="72390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</a:rPr>
              <a:t>伍、危害性化學品標示及通識規則</a:t>
            </a:r>
            <a:endParaRPr lang="en-US" altLang="zh-TW" dirty="0" smtClean="0">
              <a:latin typeface="標楷體" panose="03000509000000000000" pitchFamily="65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29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333499" y="3950469"/>
            <a:ext cx="6381773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提供使用者在處置與儲存上的規範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指南，以降低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物質潛在的危害。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332432" y="595536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七、安全處置與儲存方法</a:t>
            </a:r>
          </a:p>
        </p:txBody>
      </p:sp>
      <p:graphicFrame>
        <p:nvGraphicFramePr>
          <p:cNvPr id="140311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494134"/>
              </p:ext>
            </p:extLst>
          </p:nvPr>
        </p:nvGraphicFramePr>
        <p:xfrm>
          <a:off x="952484" y="1700808"/>
          <a:ext cx="7143801" cy="1425570"/>
        </p:xfrm>
        <a:graphic>
          <a:graphicData uri="http://schemas.openxmlformats.org/drawingml/2006/table">
            <a:tbl>
              <a:tblPr/>
              <a:tblGrid>
                <a:gridCol w="7143801"/>
              </a:tblGrid>
              <a:tr h="712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處置：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儲存：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74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00034" y="5078413"/>
            <a:ext cx="8143932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提供使用者</a:t>
            </a:r>
            <a:r>
              <a:rPr lang="zh-TW" altLang="en-US" sz="2400" dirty="0" smtClean="0">
                <a:ea typeface="標楷體" pitchFamily="65" charset="-120"/>
              </a:rPr>
              <a:t>應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採取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工程控制對策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、個人防護設備與措施，以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降低暴露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的危害，也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提供容許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濃度等控制參數。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547664" y="404813"/>
            <a:ext cx="278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八、暴露預防措施</a:t>
            </a:r>
          </a:p>
        </p:txBody>
      </p:sp>
      <p:graphicFrame>
        <p:nvGraphicFramePr>
          <p:cNvPr id="1413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685961"/>
              </p:ext>
            </p:extLst>
          </p:nvPr>
        </p:nvGraphicFramePr>
        <p:xfrm>
          <a:off x="582191" y="1484784"/>
          <a:ext cx="7812087" cy="3218688"/>
        </p:xfrm>
        <a:graphic>
          <a:graphicData uri="http://schemas.openxmlformats.org/drawingml/2006/table">
            <a:tbl>
              <a:tblPr/>
              <a:tblGrid>
                <a:gridCol w="78120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工程控制：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控制參數：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˙八小時日時量平均容許濃度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短時間時量平均容許濃度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最高容許濃度：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˙生物指標：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個人防護設備：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衛生措施：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7266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06442" y="5364122"/>
            <a:ext cx="8208962" cy="72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目的：協助使用者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辨識此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物質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之物理及化學特性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，以作為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平常操作與緊急應變時之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參考。</a:t>
            </a:r>
          </a:p>
        </p:txBody>
      </p:sp>
      <p:sp>
        <p:nvSpPr>
          <p:cNvPr id="41987" name="Rectangle 16"/>
          <p:cNvSpPr>
            <a:spLocks noChangeArrowheads="1"/>
          </p:cNvSpPr>
          <p:nvPr/>
        </p:nvSpPr>
        <p:spPr bwMode="auto">
          <a:xfrm>
            <a:off x="1212602" y="523528"/>
            <a:ext cx="292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九、物理及化學性質</a:t>
            </a:r>
          </a:p>
        </p:txBody>
      </p:sp>
      <p:graphicFrame>
        <p:nvGraphicFramePr>
          <p:cNvPr id="14856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1307"/>
              </p:ext>
            </p:extLst>
          </p:nvPr>
        </p:nvGraphicFramePr>
        <p:xfrm>
          <a:off x="468313" y="1258416"/>
          <a:ext cx="8208962" cy="4114800"/>
        </p:xfrm>
        <a:graphic>
          <a:graphicData uri="http://schemas.openxmlformats.org/drawingml/2006/table">
            <a:tbl>
              <a:tblPr/>
              <a:tblGrid>
                <a:gridCol w="4321175"/>
                <a:gridCol w="38877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外觀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物質狀態、顏色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1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氣味：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嗅覺閾值：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熔點：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pH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值：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沸點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沸點範圍：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易燃性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固體、氣體</a:t>
                      </a:r>
                      <a:r>
                        <a:rPr kumimoji="1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閃火點：    ℉     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測試方法</a:t>
                      </a:r>
                      <a:r>
                        <a:rPr kumimoji="1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開杯   閉杯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分解溫度：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自燃溫度：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爆炸界限：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蒸氣壓：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蒸氣密度：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密度：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溶解度：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辛醇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水分配係數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(log Kow)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揮發速率：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08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42910" y="4476750"/>
            <a:ext cx="7826375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ea typeface="標楷體" pitchFamily="65" charset="-120"/>
              </a:rPr>
              <a:t>目的：提供物質的反應特性資料，以作為勞工或職業安全</a:t>
            </a:r>
            <a:r>
              <a:rPr lang="zh-TW" altLang="en-US" sz="2400" dirty="0" smtClean="0">
                <a:ea typeface="標楷體" pitchFamily="65" charset="-120"/>
              </a:rPr>
              <a:t>衛生人員</a:t>
            </a:r>
            <a:r>
              <a:rPr lang="zh-TW" altLang="en-US" sz="2400" dirty="0">
                <a:ea typeface="標楷體" pitchFamily="65" charset="-120"/>
              </a:rPr>
              <a:t>在儲運、操作或棄置化學物質時的參考。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023689" y="523528"/>
            <a:ext cx="311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十、安定性及反應性</a:t>
            </a:r>
          </a:p>
        </p:txBody>
      </p:sp>
      <p:graphicFrame>
        <p:nvGraphicFramePr>
          <p:cNvPr id="15773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90945"/>
              </p:ext>
            </p:extLst>
          </p:nvPr>
        </p:nvGraphicFramePr>
        <p:xfrm>
          <a:off x="785785" y="1369812"/>
          <a:ext cx="7489825" cy="2635252"/>
        </p:xfrm>
        <a:graphic>
          <a:graphicData uri="http://schemas.openxmlformats.org/drawingml/2006/table">
            <a:tbl>
              <a:tblPr/>
              <a:tblGrid>
                <a:gridCol w="7489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安定性：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特殊狀況下可能之危害反應：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應避免之狀況：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應避免之物質：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危害分解物：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390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714348" y="4260850"/>
            <a:ext cx="763270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提供該化學品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毒性及對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健康的可能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危害效應，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達到警示與事先防範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的用意。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032396" y="523528"/>
            <a:ext cx="260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十一、毒性資料</a:t>
            </a:r>
          </a:p>
        </p:txBody>
      </p:sp>
      <p:graphicFrame>
        <p:nvGraphicFramePr>
          <p:cNvPr id="1587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285311"/>
              </p:ext>
            </p:extLst>
          </p:nvPr>
        </p:nvGraphicFramePr>
        <p:xfrm>
          <a:off x="785786" y="1433955"/>
          <a:ext cx="7489825" cy="2067053"/>
        </p:xfrm>
        <a:graphic>
          <a:graphicData uri="http://schemas.openxmlformats.org/drawingml/2006/table">
            <a:tbl>
              <a:tblPr/>
              <a:tblGrid>
                <a:gridCol w="7489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暴露途徑：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症狀：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急毒性：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慢毒性或長期毒性：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48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796952" y="4864100"/>
            <a:ext cx="7561262" cy="94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：提供當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物質洩漏至環境中，所造成的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環境污染影響資料，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可供環保、 廢棄處理人員參考。</a:t>
            </a:r>
          </a:p>
        </p:txBody>
      </p:sp>
      <p:sp>
        <p:nvSpPr>
          <p:cNvPr id="61443" name="Rectangle 17"/>
          <p:cNvSpPr>
            <a:spLocks noChangeArrowheads="1"/>
          </p:cNvSpPr>
          <p:nvPr/>
        </p:nvSpPr>
        <p:spPr bwMode="auto">
          <a:xfrm>
            <a:off x="1120279" y="523528"/>
            <a:ext cx="258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十二、生態資料</a:t>
            </a:r>
          </a:p>
        </p:txBody>
      </p:sp>
      <p:graphicFrame>
        <p:nvGraphicFramePr>
          <p:cNvPr id="16490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544183"/>
              </p:ext>
            </p:extLst>
          </p:nvPr>
        </p:nvGraphicFramePr>
        <p:xfrm>
          <a:off x="868391" y="1463665"/>
          <a:ext cx="7418385" cy="2613407"/>
        </p:xfrm>
        <a:graphic>
          <a:graphicData uri="http://schemas.openxmlformats.org/drawingml/2006/table">
            <a:tbl>
              <a:tblPr/>
              <a:tblGrid>
                <a:gridCol w="741838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生態毒性：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持久性及降解性：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生物蓄積性：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土壤中之流動性：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其他不良效應：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72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187450" y="4538663"/>
            <a:ext cx="662463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目的：提供緊急應變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人員或環保人員，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適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當處理</a:t>
            </a:r>
            <a:r>
              <a:rPr lang="zh-TW" altLang="en-US" sz="2400" dirty="0" smtClean="0">
                <a:ea typeface="標楷體" pitchFamily="65" charset="-120"/>
              </a:rPr>
              <a:t>廢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棄物的</a:t>
            </a:r>
            <a:r>
              <a:rPr lang="zh-TW" altLang="en-US" sz="2400" dirty="0">
                <a:ea typeface="標楷體" pitchFamily="65" charset="-120"/>
              </a:rPr>
              <a:t>方法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513884" y="663219"/>
            <a:ext cx="301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十三、廢棄處置方法</a:t>
            </a:r>
          </a:p>
        </p:txBody>
      </p:sp>
      <p:graphicFrame>
        <p:nvGraphicFramePr>
          <p:cNvPr id="165898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744181"/>
              </p:ext>
            </p:extLst>
          </p:nvPr>
        </p:nvGraphicFramePr>
        <p:xfrm>
          <a:off x="1258888" y="1483990"/>
          <a:ext cx="6553200" cy="2305050"/>
        </p:xfrm>
        <a:graphic>
          <a:graphicData uri="http://schemas.openxmlformats.org/drawingml/2006/table">
            <a:tbl>
              <a:tblPr/>
              <a:tblGrid>
                <a:gridCol w="6553200"/>
              </a:tblGrid>
              <a:tr h="230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廢棄處置方法：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46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071538" y="4981575"/>
            <a:ext cx="6964362" cy="50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ea typeface="標楷體" pitchFamily="65" charset="-120"/>
              </a:rPr>
              <a:t>目的：</a:t>
            </a:r>
            <a:r>
              <a:rPr lang="zh-TW" altLang="en-US" sz="2400" dirty="0" smtClean="0">
                <a:ea typeface="標楷體" pitchFamily="65" charset="-120"/>
              </a:rPr>
              <a:t>提供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危險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物品</a:t>
            </a:r>
            <a:r>
              <a:rPr lang="zh-TW" altLang="en-US" sz="2400" dirty="0" smtClean="0">
                <a:ea typeface="標楷體" pitchFamily="65" charset="-120"/>
              </a:rPr>
              <a:t>運輸時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400" dirty="0">
                <a:ea typeface="標楷體" pitchFamily="65" charset="-120"/>
              </a:rPr>
              <a:t>應</a:t>
            </a:r>
            <a:r>
              <a:rPr lang="zh-TW" altLang="en-US" sz="2400" dirty="0" smtClean="0">
                <a:ea typeface="標楷體" pitchFamily="65" charset="-120"/>
              </a:rPr>
              <a:t>注意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的相關規定</a:t>
            </a:r>
            <a:r>
              <a:rPr lang="zh-TW" altLang="en-US" sz="2400" dirty="0" smtClean="0">
                <a:ea typeface="標楷體" pitchFamily="65" charset="-120"/>
              </a:rPr>
              <a:t>。</a:t>
            </a:r>
            <a:endParaRPr lang="zh-TW" altLang="en-US" sz="2400" dirty="0">
              <a:ea typeface="標楷體" pitchFamily="65" charset="-120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259632" y="836712"/>
            <a:ext cx="2414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十四、運送資料</a:t>
            </a:r>
          </a:p>
        </p:txBody>
      </p:sp>
      <p:graphicFrame>
        <p:nvGraphicFramePr>
          <p:cNvPr id="167973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277846"/>
              </p:ext>
            </p:extLst>
          </p:nvPr>
        </p:nvGraphicFramePr>
        <p:xfrm>
          <a:off x="1071538" y="1556792"/>
          <a:ext cx="6697662" cy="3108960"/>
        </p:xfrm>
        <a:graphic>
          <a:graphicData uri="http://schemas.openxmlformats.org/drawingml/2006/table">
            <a:tbl>
              <a:tblPr/>
              <a:tblGrid>
                <a:gridCol w="6697662"/>
              </a:tblGrid>
              <a:tr h="37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聯合國編號：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聯合國運輸名稱：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運輸危害分類：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包裝類別：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海洋污染物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是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否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特殊運送方法及注意事項：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97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231924" y="4754563"/>
            <a:ext cx="6697662" cy="94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目的：此欄位是將此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物質相關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的法規列示出來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，提供使用者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查詢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法規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規定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31924" y="7239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2400" b="1" dirty="0">
                <a:ea typeface="標楷體" pitchFamily="65" charset="-120"/>
              </a:rPr>
              <a:t>十五、法規資料</a:t>
            </a:r>
          </a:p>
        </p:txBody>
      </p:sp>
      <p:graphicFrame>
        <p:nvGraphicFramePr>
          <p:cNvPr id="171047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56757"/>
              </p:ext>
            </p:extLst>
          </p:nvPr>
        </p:nvGraphicFramePr>
        <p:xfrm>
          <a:off x="1214414" y="1772816"/>
          <a:ext cx="6553200" cy="2089150"/>
        </p:xfrm>
        <a:graphic>
          <a:graphicData uri="http://schemas.openxmlformats.org/drawingml/2006/table">
            <a:tbl>
              <a:tblPr/>
              <a:tblGrid>
                <a:gridCol w="6553200"/>
              </a:tblGrid>
              <a:tr h="208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適用法規：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318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930275" y="5013176"/>
            <a:ext cx="7343775" cy="94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目的：留下製表者的資料，以提供使用者可諮詢的管道。</a:t>
            </a:r>
          </a:p>
        </p:txBody>
      </p:sp>
      <p:sp>
        <p:nvSpPr>
          <p:cNvPr id="70659" name="Rectangle 14"/>
          <p:cNvSpPr>
            <a:spLocks noChangeArrowheads="1"/>
          </p:cNvSpPr>
          <p:nvPr/>
        </p:nvSpPr>
        <p:spPr bwMode="auto">
          <a:xfrm>
            <a:off x="1102122" y="667544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十六、其他資料</a:t>
            </a:r>
          </a:p>
        </p:txBody>
      </p:sp>
      <p:graphicFrame>
        <p:nvGraphicFramePr>
          <p:cNvPr id="172190" name="Group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255587"/>
              </p:ext>
            </p:extLst>
          </p:nvPr>
        </p:nvGraphicFramePr>
        <p:xfrm>
          <a:off x="1000125" y="1340720"/>
          <a:ext cx="7058025" cy="3456432"/>
        </p:xfrm>
        <a:graphic>
          <a:graphicData uri="http://schemas.openxmlformats.org/drawingml/2006/table">
            <a:tbl>
              <a:tblPr/>
              <a:tblGrid>
                <a:gridCol w="1487487"/>
                <a:gridCol w="2227263"/>
                <a:gridCol w="33432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參考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文獻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製表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單位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名稱：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地址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電話：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製表人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職稱：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姓名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簽章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製表日期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39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09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251396" y="1031591"/>
            <a:ext cx="8713092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  <a:buSzPct val="80000"/>
              <a:buFont typeface="Wingdings" pitchFamily="2" charset="2"/>
              <a:buChar char="n"/>
            </a:pP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鑑於聯合國對於化學品之標示規定，我國安衛法第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條即規定：雇主對危險物及有害物應予標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30000"/>
              </a:lnSpc>
              <a:buClr>
                <a:schemeClr val="tx1"/>
              </a:buClr>
              <a:buSzPct val="80000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示，並註明必要安全衛生注意事項。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勞委會繼之於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年發布「危險物及有害物通識規則」。</a:t>
            </a:r>
          </a:p>
          <a:p>
            <a:pPr>
              <a:lnSpc>
                <a:spcPct val="130000"/>
              </a:lnSpc>
              <a:buClr>
                <a:schemeClr val="tx1"/>
              </a:buClr>
              <a:buSzPct val="80000"/>
              <a:buFont typeface="Wingdings" pitchFamily="2" charset="2"/>
              <a:buChar char="n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但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因為有些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國家對於化學品之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分類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標示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仍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未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依照聯合國之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規定執行，後經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聯合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國多年與各國協調，終於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2002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年協調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成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功，隨即發布化學品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全球調和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制度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(Global Harmonized System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GHS)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，並希望全球各國能於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2008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年底前實施。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979613" y="220784"/>
            <a:ext cx="4824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壹、前言 </a:t>
            </a:r>
            <a:endParaRPr lang="zh-TW" altLang="en-US" sz="4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53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資料來源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dirty="0"/>
              <a:t>編撰者</a:t>
            </a:r>
            <a:r>
              <a:rPr lang="zh-TW" altLang="en-US" dirty="0" smtClean="0"/>
              <a:t>：</a:t>
            </a:r>
            <a:r>
              <a:rPr lang="zh-TW" altLang="en-US" dirty="0">
                <a:latin typeface="標楷體" panose="03000509000000000000" pitchFamily="65" charset="-120"/>
              </a:rPr>
              <a:t>台灣職業衛生</a:t>
            </a:r>
            <a:r>
              <a:rPr lang="zh-TW" altLang="en-US" dirty="0" smtClean="0">
                <a:latin typeface="標楷體" panose="03000509000000000000" pitchFamily="65" charset="-120"/>
              </a:rPr>
              <a:t>學會</a:t>
            </a:r>
            <a:r>
              <a:rPr lang="en-US" altLang="zh-TW" dirty="0" smtClean="0">
                <a:latin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</a:rPr>
              <a:t>許逸洋研究員</a:t>
            </a:r>
            <a:endParaRPr lang="en-US" altLang="zh-TW" dirty="0" smtClean="0">
              <a:latin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編修者</a:t>
            </a:r>
            <a:r>
              <a:rPr lang="zh-TW" altLang="en-US" dirty="0" smtClean="0"/>
              <a:t>：長榮大學團隊</a:t>
            </a:r>
            <a:r>
              <a:rPr lang="en-US" altLang="zh-TW" dirty="0" smtClean="0"/>
              <a:t>-</a:t>
            </a:r>
            <a:r>
              <a:rPr lang="zh-TW" altLang="en-US" dirty="0" smtClean="0"/>
              <a:t>李永輝</a:t>
            </a:r>
            <a:endParaRPr lang="en-US" altLang="zh-TW" dirty="0">
              <a:latin typeface="+mn-ea"/>
            </a:endParaRPr>
          </a:p>
          <a:p>
            <a:pPr marL="0" indent="0">
              <a:buFont typeface="Arial" charset="0"/>
              <a:buNone/>
              <a:defRPr/>
            </a:pPr>
            <a:endParaRPr lang="zh-TW" altLang="en-US" dirty="0"/>
          </a:p>
        </p:txBody>
      </p:sp>
      <p:sp>
        <p:nvSpPr>
          <p:cNvPr id="13824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01159D-7C21-4241-BDF8-23F8B381651F}" type="slidenum">
              <a:rPr lang="en-US" altLang="zh-TW" smtClean="0">
                <a:solidFill>
                  <a:srgbClr val="898989"/>
                </a:solidFill>
                <a:ea typeface="新細明體" charset="-120"/>
              </a:rPr>
              <a:pPr/>
              <a:t>40</a:t>
            </a:fld>
            <a:endParaRPr lang="en-US" altLang="zh-TW">
              <a:solidFill>
                <a:srgbClr val="898989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68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51520" y="914666"/>
            <a:ext cx="8893175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0">
              <a:lnSpc>
                <a:spcPct val="130000"/>
              </a:lnSpc>
              <a:buClr>
                <a:schemeClr val="tx1"/>
              </a:buClr>
              <a:buSzPct val="80000"/>
              <a:buFont typeface="Wingdings" pitchFamily="2" charset="2"/>
              <a:buChar char="n"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我國也因此修訂了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CNS6864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「危險物運輸標示」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lnSpc>
                <a:spcPct val="130000"/>
              </a:lnSpc>
              <a:buClr>
                <a:schemeClr val="tx1"/>
              </a:buClr>
              <a:buSzPct val="80000"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仍延用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大類，只交通運輸業適用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，及依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Global Harmonized System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紫皮書之規範新訂定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了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CNS15030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「化學品分類及標示系列標準」，將化學品分為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大類共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種，其中工作場所列管之物質有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大類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物理性危害及健康危害</a:t>
            </a:r>
            <a:r>
              <a:rPr lang="en-US" altLang="en-US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種，另外環境危害有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種。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30000"/>
              </a:lnSpc>
              <a:buClr>
                <a:schemeClr val="tx1"/>
              </a:buClr>
              <a:buSzPct val="80000"/>
              <a:buFont typeface="Wingdings" pitchFamily="2" charset="2"/>
              <a:buChar char="n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勞委會繼之於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96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日新訂定了「危險物與有害物標示及通識規則」，勞動部更於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日將之修訂更名為「危害性化學品標示及通識規則」。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432816" y="945734"/>
            <a:ext cx="8675688" cy="521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63.04.16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勞工安全衛生法公布施行</a:t>
            </a: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80.05.17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修正勞工安全衛生法，增加第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條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buSzPct val="80000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危害通識制度之法源</a:t>
            </a: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81.12.28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訂定危險物及有害物通識規則</a:t>
            </a: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88.06.29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修正通識規則，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將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MSDS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改成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項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96.10.19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訂定危險物與有害物標示及通識規</a:t>
            </a:r>
          </a:p>
          <a:p>
            <a:pPr>
              <a:lnSpc>
                <a:spcPct val="120000"/>
              </a:lnSpc>
              <a:buSzPct val="80000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則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符合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GHS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制度之初步規範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97.12.31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配合聯合國與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APEC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決議於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2008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年底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buSzPct val="80000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，開始實施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GHS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制度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20000"/>
              </a:lnSpc>
              <a:buSzPct val="80000"/>
              <a:buFont typeface="Wingdings" pitchFamily="2" charset="2"/>
              <a:buChar char="n"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103.7.3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施行危害性化學品標示及通識規則</a:t>
            </a:r>
          </a:p>
        </p:txBody>
      </p:sp>
      <p:sp>
        <p:nvSpPr>
          <p:cNvPr id="3" name="矩形 2"/>
          <p:cNvSpPr/>
          <p:nvPr/>
        </p:nvSpPr>
        <p:spPr>
          <a:xfrm>
            <a:off x="1" y="214290"/>
            <a:ext cx="9144000" cy="633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buClr>
                <a:srgbClr val="FF0000"/>
              </a:buClr>
              <a:buSzPct val="80000"/>
            </a:pPr>
            <a:r>
              <a:rPr lang="zh-TW" altLang="en-US" sz="3200" b="1" kern="0" dirty="0" smtClean="0">
                <a:solidFill>
                  <a:srgbClr val="FF0000"/>
                </a:solidFill>
                <a:latin typeface="標楷體"/>
                <a:ea typeface="標楷體"/>
              </a:rPr>
              <a:t>貳、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我國化學品危害通識制度之發展</a:t>
            </a:r>
            <a:endParaRPr lang="zh-TW" altLang="en-US" sz="3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45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85786" y="1178469"/>
            <a:ext cx="7572428" cy="4760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5200"/>
              </a:lnSpc>
              <a:buSzPct val="35000"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危害的認知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5200"/>
              </a:lnSpc>
              <a:buSzPct val="35000"/>
              <a:buFont typeface="Wingdings" pitchFamily="2" charset="2"/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讓勞工認知工作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場所潛在的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危害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5200"/>
              </a:lnSpc>
              <a:buSzPct val="35000"/>
              <a:buFont typeface="Wingdings" pitchFamily="2" charset="2"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勞工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知的權利：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5200"/>
              </a:lnSpc>
              <a:buSzPct val="35000"/>
              <a:buFont typeface="Wingdings" pitchFamily="2" charset="2"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勞工對在工作場所中所接觸的物質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，有知道其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5200"/>
              </a:lnSpc>
              <a:buSzPct val="35000"/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危害的權利。</a:t>
            </a:r>
          </a:p>
          <a:p>
            <a:pPr>
              <a:lnSpc>
                <a:spcPts val="5200"/>
              </a:lnSpc>
              <a:buSzPct val="35000"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降低危害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5200"/>
              </a:lnSpc>
              <a:buSzPct val="35000"/>
              <a:buFont typeface="Wingdings" pitchFamily="2" charset="2"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使雇主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與勞工達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成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共識，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進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而降低危害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42860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參、危害通識的目的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02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6064" y="71414"/>
            <a:ext cx="8748464" cy="1143000"/>
          </a:xfrm>
        </p:spPr>
        <p:txBody>
          <a:bodyPr/>
          <a:lstStyle/>
          <a:p>
            <a:r>
              <a:rPr lang="zh-TW" altLang="en-US" sz="4000" dirty="0" smtClean="0">
                <a:solidFill>
                  <a:srgbClr val="FF0000"/>
                </a:solidFill>
              </a:rPr>
              <a:t>肆、什麼是危害性化學品</a:t>
            </a:r>
            <a:r>
              <a:rPr lang="en-US" altLang="zh-TW" sz="4000" dirty="0" smtClean="0">
                <a:solidFill>
                  <a:srgbClr val="FF0000"/>
                </a:solidFill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</a:rPr>
              <a:t>危害物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533400" y="1296951"/>
            <a:ext cx="8359080" cy="4796345"/>
            <a:chOff x="533400" y="476250"/>
            <a:chExt cx="8359080" cy="5781093"/>
          </a:xfrm>
        </p:grpSpPr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6156325" y="674688"/>
              <a:ext cx="0" cy="3048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684213" y="476250"/>
              <a:ext cx="2287587" cy="853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危害物</a:t>
              </a: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3187700" y="692150"/>
              <a:ext cx="3048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3187700" y="979488"/>
              <a:ext cx="3048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810000" y="476250"/>
              <a:ext cx="1914525" cy="853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危險物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6011863" y="835025"/>
              <a:ext cx="3048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6629400" y="493713"/>
              <a:ext cx="1830388" cy="853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4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有害物</a:t>
              </a:r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617538" y="1681163"/>
              <a:ext cx="3810000" cy="1295400"/>
            </a:xfrm>
            <a:prstGeom prst="ellipse">
              <a:avLst/>
            </a:prstGeom>
            <a:solidFill>
              <a:srgbClr val="FDE6D1"/>
            </a:solidFill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4000">
                  <a:latin typeface="標楷體" panose="03000509000000000000" pitchFamily="65" charset="-120"/>
                  <a:ea typeface="標楷體" panose="03000509000000000000" pitchFamily="65" charset="-120"/>
                </a:rPr>
                <a:t>何謂危險物？</a:t>
              </a:r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4859338" y="1700213"/>
              <a:ext cx="3600450" cy="1368425"/>
            </a:xfrm>
            <a:prstGeom prst="ellipse">
              <a:avLst/>
            </a:prstGeom>
            <a:solidFill>
              <a:srgbClr val="FDD1F6"/>
            </a:solidFill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4000">
                  <a:latin typeface="標楷體" panose="03000509000000000000" pitchFamily="65" charset="-120"/>
                  <a:ea typeface="標楷體" panose="03000509000000000000" pitchFamily="65" charset="-120"/>
                </a:rPr>
                <a:t>何謂有害物？</a:t>
              </a: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484438" y="2976563"/>
              <a:ext cx="0" cy="5334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6732588" y="3068638"/>
              <a:ext cx="0" cy="4572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533400" y="3500438"/>
              <a:ext cx="3886200" cy="1149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2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可能導致燃燒及爆炸危害之物質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4716463" y="3500438"/>
              <a:ext cx="3884612" cy="1149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2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可能引起中毒或對健康造成危害之物質</a:t>
              </a: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83517" y="4588379"/>
              <a:ext cx="8208963" cy="1668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chemeClr val="tx1"/>
                </a:buClr>
                <a:buSzPct val="60000"/>
                <a:buFont typeface="Wingdings" pitchFamily="2" charset="2"/>
                <a:buChar char="n"/>
              </a:pP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勞委會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-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列管之危險物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及有害物</a:t>
              </a:r>
            </a:p>
            <a:p>
              <a:pPr>
                <a:lnSpc>
                  <a:spcPct val="120000"/>
                </a:lnSpc>
                <a:buClr>
                  <a:schemeClr val="tx1"/>
                </a:buClr>
                <a:buSzPct val="60000"/>
                <a:buFont typeface="Wingdings" pitchFamily="2" charset="2"/>
                <a:buChar char="n"/>
              </a:pP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環保署</a:t>
              </a:r>
              <a:r>
                <a:rPr lang="en-US" altLang="zh-TW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-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列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管</a:t>
              </a:r>
              <a:r>
                <a:rPr lang="zh-TW" altLang="en-US" sz="2400" dirty="0" smtClean="0">
                  <a:solidFill>
                    <a:srgbClr val="000000"/>
                  </a:solidFill>
                  <a:latin typeface="標楷體"/>
                  <a:ea typeface="標楷體"/>
                </a:rPr>
                <a:t>之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毒性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化學物質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en-US" altLang="zh-TW" sz="2400" kern="100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Times New Roman"/>
                </a:rPr>
                <a:t>4</a:t>
              </a:r>
              <a:r>
                <a:rPr lang="zh-TW" altLang="en-US" sz="2400" kern="100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Times New Roman"/>
                </a:rPr>
                <a:t>類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305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種</a:t>
              </a:r>
              <a:r>
                <a:rPr lang="en-US" altLang="zh-TW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  <a:p>
              <a:pPr>
                <a:lnSpc>
                  <a:spcPct val="120000"/>
                </a:lnSpc>
                <a:buClr>
                  <a:schemeClr val="tx1"/>
                </a:buClr>
                <a:buSzPct val="60000"/>
                <a:buFont typeface="Wingdings" pitchFamily="2" charset="2"/>
                <a:buChar char="n"/>
              </a:pP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交通部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-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列管之危險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物品</a:t>
              </a:r>
              <a:r>
                <a:rPr lang="en-US" altLang="zh-TW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(9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大類</a:t>
              </a:r>
              <a:r>
                <a:rPr lang="en-US" altLang="zh-TW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</p:txBody>
        </p:sp>
      </p:grp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06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4544" y="188640"/>
            <a:ext cx="9144000" cy="1143000"/>
          </a:xfrm>
        </p:spPr>
        <p:txBody>
          <a:bodyPr/>
          <a:lstStyle/>
          <a:p>
            <a:pPr eaLnBrk="1" hangingPunct="1"/>
            <a:r>
              <a:rPr lang="zh-TW" altLang="en-US" sz="4000" dirty="0" smtClean="0">
                <a:solidFill>
                  <a:srgbClr val="FF0000"/>
                </a:solidFill>
              </a:rPr>
              <a:t>伍、危害</a:t>
            </a:r>
            <a:r>
              <a:rPr lang="zh-TW" altLang="en-US" sz="4000" dirty="0">
                <a:solidFill>
                  <a:srgbClr val="FF0000"/>
                </a:solidFill>
              </a:rPr>
              <a:t>性化學品標示及通識</a:t>
            </a:r>
            <a:r>
              <a:rPr lang="zh-TW" altLang="en-US" sz="4000" dirty="0" smtClean="0">
                <a:solidFill>
                  <a:srgbClr val="FF0000"/>
                </a:solidFill>
              </a:rPr>
              <a:t>規則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99592" y="1156917"/>
            <a:ext cx="7127875" cy="478155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</a:rPr>
              <a:t>第一章 總則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</a:rPr>
              <a:t>第二章 標示</a:t>
            </a:r>
          </a:p>
          <a:p>
            <a:pPr marL="1435100" indent="-1435100" eaLnBrk="1" hangingPunct="1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</a:rPr>
              <a:t>第三章 安全資料表、清單、揭示及通識措施</a:t>
            </a:r>
            <a:endParaRPr lang="en-US" altLang="zh-TW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</a:rPr>
              <a:t>第四章 附則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6B7E-3405-4ABC-8F0A-11CAAA034E4E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7436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2534</Words>
  <Application>Microsoft Office PowerPoint</Application>
  <PresentationFormat>如螢幕大小 (4:3)</PresentationFormat>
  <Paragraphs>369</Paragraphs>
  <Slides>40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1" baseType="lpstr">
      <vt:lpstr>Office 佈景主題</vt:lpstr>
      <vt:lpstr>PowerPoint 簡報</vt:lpstr>
      <vt:lpstr>本教材中所有投影片內容(含文字檔及圖檔)著作權皆屬於本部所有。  一、種子師資：對任一單張投影片之教材須完整擷取進行授課，不得將任一單張投影片內容任意進行修改及編輯。  二、作為一般授課使用之參考資料時需標註引用出處。</vt:lpstr>
      <vt:lpstr>內   容</vt:lpstr>
      <vt:lpstr>PowerPoint 簡報</vt:lpstr>
      <vt:lpstr>PowerPoint 簡報</vt:lpstr>
      <vt:lpstr>PowerPoint 簡報</vt:lpstr>
      <vt:lpstr>PowerPoint 簡報</vt:lpstr>
      <vt:lpstr>肆、什麼是危害性化學品(危害物)</vt:lpstr>
      <vt:lpstr>伍、危害性化學品標示及通識規則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ytdai</dc:creator>
  <cp:lastModifiedBy>Estela</cp:lastModifiedBy>
  <cp:revision>29</cp:revision>
  <dcterms:created xsi:type="dcterms:W3CDTF">2017-04-04T09:35:48Z</dcterms:created>
  <dcterms:modified xsi:type="dcterms:W3CDTF">2017-11-17T06:07:24Z</dcterms:modified>
</cp:coreProperties>
</file>