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348" r:id="rId3"/>
    <p:sldId id="261" r:id="rId4"/>
    <p:sldId id="262" r:id="rId5"/>
    <p:sldId id="263" r:id="rId6"/>
    <p:sldId id="264" r:id="rId7"/>
    <p:sldId id="265" r:id="rId8"/>
    <p:sldId id="266" r:id="rId9"/>
    <p:sldId id="267" r:id="rId10"/>
    <p:sldId id="268" r:id="rId11"/>
    <p:sldId id="269" r:id="rId12"/>
    <p:sldId id="270" r:id="rId13"/>
    <p:sldId id="271" r:id="rId14"/>
    <p:sldId id="272" r:id="rId15"/>
    <p:sldId id="274" r:id="rId16"/>
    <p:sldId id="275" r:id="rId17"/>
    <p:sldId id="276" r:id="rId18"/>
    <p:sldId id="278" r:id="rId19"/>
    <p:sldId id="279" r:id="rId20"/>
    <p:sldId id="280" r:id="rId21"/>
    <p:sldId id="281" r:id="rId22"/>
    <p:sldId id="282" r:id="rId23"/>
    <p:sldId id="283" r:id="rId24"/>
    <p:sldId id="284" r:id="rId25"/>
    <p:sldId id="285" r:id="rId26"/>
    <p:sldId id="287" r:id="rId27"/>
    <p:sldId id="288" r:id="rId28"/>
    <p:sldId id="289" r:id="rId29"/>
    <p:sldId id="291" r:id="rId30"/>
    <p:sldId id="292" r:id="rId31"/>
    <p:sldId id="293" r:id="rId32"/>
    <p:sldId id="343" r:id="rId33"/>
    <p:sldId id="297" r:id="rId34"/>
    <p:sldId id="298" r:id="rId35"/>
    <p:sldId id="344" r:id="rId36"/>
    <p:sldId id="345" r:id="rId37"/>
    <p:sldId id="302" r:id="rId38"/>
    <p:sldId id="303" r:id="rId39"/>
    <p:sldId id="304" r:id="rId40"/>
    <p:sldId id="306" r:id="rId41"/>
    <p:sldId id="307" r:id="rId42"/>
    <p:sldId id="309" r:id="rId43"/>
    <p:sldId id="310" r:id="rId44"/>
    <p:sldId id="311" r:id="rId45"/>
    <p:sldId id="313" r:id="rId46"/>
    <p:sldId id="314" r:id="rId47"/>
    <p:sldId id="346" r:id="rId48"/>
    <p:sldId id="342" r:id="rId49"/>
    <p:sldId id="315" r:id="rId50"/>
    <p:sldId id="317" r:id="rId51"/>
    <p:sldId id="318" r:id="rId52"/>
    <p:sldId id="321" r:id="rId53"/>
    <p:sldId id="322" r:id="rId54"/>
    <p:sldId id="323" r:id="rId55"/>
    <p:sldId id="324" r:id="rId56"/>
    <p:sldId id="325" r:id="rId57"/>
    <p:sldId id="326" r:id="rId58"/>
    <p:sldId id="328" r:id="rId59"/>
    <p:sldId id="330" r:id="rId60"/>
    <p:sldId id="331" r:id="rId61"/>
    <p:sldId id="332" r:id="rId62"/>
    <p:sldId id="333" r:id="rId63"/>
    <p:sldId id="334" r:id="rId64"/>
    <p:sldId id="337" r:id="rId65"/>
    <p:sldId id="338" r:id="rId66"/>
    <p:sldId id="339" r:id="rId67"/>
    <p:sldId id="340" r:id="rId68"/>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7" autoAdjust="0"/>
    <p:restoredTop sz="93652" autoAdjust="0"/>
  </p:normalViewPr>
  <p:slideViewPr>
    <p:cSldViewPr>
      <p:cViewPr>
        <p:scale>
          <a:sx n="60" d="100"/>
          <a:sy n="60" d="100"/>
        </p:scale>
        <p:origin x="-1650" y="-240"/>
      </p:cViewPr>
      <p:guideLst>
        <p:guide orient="horz" pos="2160"/>
        <p:guide pos="2880"/>
      </p:guideLst>
    </p:cSldViewPr>
  </p:slideViewPr>
  <p:outlineViewPr>
    <p:cViewPr>
      <p:scale>
        <a:sx n="33" d="100"/>
        <a:sy n="33" d="100"/>
      </p:scale>
      <p:origin x="0" y="45234"/>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標楷體" panose="03000509000000000000" pitchFamily="65" charset="-120"/>
              </a:defRPr>
            </a:lvl1pPr>
          </a:lstStyle>
          <a:p>
            <a:endParaRPr lang="zh-TW" altLang="en-US" dirty="0"/>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標楷體" panose="03000509000000000000" pitchFamily="65" charset="-120"/>
              </a:defRPr>
            </a:lvl1pPr>
          </a:lstStyle>
          <a:p>
            <a:fld id="{5A8767ED-7600-4CEB-A97D-B8C094C1CB4B}" type="datetimeFigureOut">
              <a:rPr lang="zh-TW" altLang="en-US" smtClean="0"/>
              <a:pPr/>
              <a:t>2017/11/17</a:t>
            </a:fld>
            <a:endParaRPr lang="zh-TW" altLang="en-US" dirty="0"/>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dirty="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標楷體" panose="03000509000000000000" pitchFamily="65" charset="-120"/>
              </a:defRPr>
            </a:lvl1pPr>
          </a:lstStyle>
          <a:p>
            <a:fld id="{42A9114D-2A06-434D-8397-A0458236F01F}" type="slidenum">
              <a:rPr lang="zh-TW" altLang="en-US" smtClean="0"/>
              <a:pPr/>
              <a:t>‹#›</a:t>
            </a:fld>
            <a:endParaRPr lang="zh-TW" altLang="en-US" dirty="0"/>
          </a:p>
        </p:txBody>
      </p:sp>
    </p:spTree>
    <p:extLst>
      <p:ext uri="{BB962C8B-B14F-4D97-AF65-F5344CB8AC3E}">
        <p14:creationId xmlns:p14="http://schemas.microsoft.com/office/powerpoint/2010/main" val="2100068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標楷體" panose="03000509000000000000" pitchFamily="65" charset="-120"/>
        <a:cs typeface="+mn-cs"/>
      </a:defRPr>
    </a:lvl1pPr>
    <a:lvl2pPr marL="457200" algn="l" defTabSz="914400" rtl="0" eaLnBrk="1" latinLnBrk="0" hangingPunct="1">
      <a:defRPr sz="1200" kern="1200">
        <a:solidFill>
          <a:schemeClr val="tx1"/>
        </a:solidFill>
        <a:latin typeface="+mn-lt"/>
        <a:ea typeface="標楷體" panose="03000509000000000000" pitchFamily="65" charset="-120"/>
        <a:cs typeface="+mn-cs"/>
      </a:defRPr>
    </a:lvl2pPr>
    <a:lvl3pPr marL="914400" algn="l" defTabSz="914400" rtl="0" eaLnBrk="1" latinLnBrk="0" hangingPunct="1">
      <a:defRPr sz="1200" kern="1200">
        <a:solidFill>
          <a:schemeClr val="tx1"/>
        </a:solidFill>
        <a:latin typeface="+mn-lt"/>
        <a:ea typeface="標楷體" panose="03000509000000000000" pitchFamily="65" charset="-120"/>
        <a:cs typeface="+mn-cs"/>
      </a:defRPr>
    </a:lvl3pPr>
    <a:lvl4pPr marL="1371600" algn="l" defTabSz="914400" rtl="0" eaLnBrk="1" latinLnBrk="0" hangingPunct="1">
      <a:defRPr sz="1200" kern="1200">
        <a:solidFill>
          <a:schemeClr val="tx1"/>
        </a:solidFill>
        <a:latin typeface="+mn-lt"/>
        <a:ea typeface="標楷體" panose="03000509000000000000" pitchFamily="65" charset="-120"/>
        <a:cs typeface="+mn-cs"/>
      </a:defRPr>
    </a:lvl4pPr>
    <a:lvl5pPr marL="1828800" algn="l" defTabSz="914400" rtl="0" eaLnBrk="1" latinLnBrk="0" hangingPunct="1">
      <a:defRPr sz="1200" kern="1200">
        <a:solidFill>
          <a:schemeClr val="tx1"/>
        </a:solidFill>
        <a:latin typeface="+mn-lt"/>
        <a:ea typeface="標楷體" panose="03000509000000000000" pitchFamily="65"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29795CEB-E4E4-4D48-9257-2BBF4AEB80AE}" type="slidenum">
              <a:rPr lang="en-US" altLang="zh-TW">
                <a:ea typeface="DFKai-SB" charset="0"/>
              </a:rPr>
              <a:pPr eaLnBrk="1" hangingPunct="1"/>
              <a:t>3</a:t>
            </a:fld>
            <a:endParaRPr lang="en-US" altLang="zh-TW" dirty="0">
              <a:ea typeface="DFKai-SB"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smtClean="0"/>
              <a:t>※</a:t>
            </a:r>
            <a:r>
              <a:rPr lang="zh-TW" altLang="en-US" dirty="0" smtClean="0"/>
              <a:t>通過培訓營認證教師使用此教材授課之教學說明：</a:t>
            </a:r>
            <a:endParaRPr lang="en-US" altLang="zh-TW"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zh-TW" altLang="en-US" dirty="0" smtClean="0"/>
          </a:p>
          <a:p>
            <a:pPr rtl="0" eaLnBrk="1" fontAlgn="ctr" latinLnBrk="0" hangingPunct="1"/>
            <a:r>
              <a:rPr kumimoji="1" lang="zh-TW" altLang="zh-TW" sz="1200" b="0" i="0" u="none" strike="noStrike" kern="1200" dirty="0" smtClean="0">
                <a:solidFill>
                  <a:schemeClr val="tx1"/>
                </a:solidFill>
                <a:effectLst/>
                <a:latin typeface="Arial" charset="0"/>
                <a:ea typeface="DFKai-SB" charset="0"/>
                <a:cs typeface="+mn-cs"/>
              </a:rPr>
              <a:t>初階</a:t>
            </a:r>
            <a:r>
              <a:rPr kumimoji="1" lang="en-US" altLang="zh-TW" sz="1200" b="0" i="0" u="none" strike="noStrike" kern="1200" dirty="0">
                <a:solidFill>
                  <a:schemeClr val="tx1"/>
                </a:solidFill>
                <a:effectLst/>
                <a:latin typeface="Arial" charset="0"/>
                <a:ea typeface="DFKai-SB" charset="0"/>
                <a:cs typeface="+mn-cs"/>
              </a:rPr>
              <a:t>(</a:t>
            </a:r>
            <a:r>
              <a:rPr kumimoji="1" lang="zh-TW" altLang="zh-TW" sz="1200" b="0" i="0" u="none" strike="noStrike" kern="1200" dirty="0">
                <a:solidFill>
                  <a:schemeClr val="tx1"/>
                </a:solidFill>
                <a:effectLst/>
                <a:latin typeface="Arial" charset="0"/>
                <a:ea typeface="DFKai-SB" charset="0"/>
                <a:cs typeface="+mn-cs"/>
              </a:rPr>
              <a:t>國民中小學</a:t>
            </a:r>
            <a:r>
              <a:rPr kumimoji="1" lang="en-US" altLang="zh-TW" sz="1200" b="0" i="0" u="none" strike="noStrike" kern="1200" dirty="0">
                <a:solidFill>
                  <a:schemeClr val="tx1"/>
                </a:solidFill>
                <a:effectLst/>
                <a:latin typeface="Arial" charset="0"/>
                <a:ea typeface="DFKai-SB" charset="0"/>
                <a:cs typeface="+mn-cs"/>
              </a:rPr>
              <a:t>)~</a:t>
            </a:r>
            <a:r>
              <a:rPr kumimoji="1" lang="zh-TW" altLang="en-US" sz="1200" b="0" i="0" u="none" strike="noStrike" kern="1200" dirty="0">
                <a:solidFill>
                  <a:schemeClr val="tx1"/>
                </a:solidFill>
                <a:effectLst/>
                <a:latin typeface="Arial" charset="0"/>
                <a:ea typeface="DFKai-SB" charset="0"/>
                <a:cs typeface="+mn-cs"/>
              </a:rPr>
              <a:t>無</a:t>
            </a:r>
            <a:endParaRPr kumimoji="1" lang="en-US" altLang="zh-TW" sz="1200" b="0" i="0" u="none" strike="noStrike" kern="1200" dirty="0">
              <a:solidFill>
                <a:schemeClr val="tx1"/>
              </a:solidFill>
              <a:effectLst/>
              <a:latin typeface="Arial" charset="0"/>
              <a:ea typeface="DFKai-SB" charset="0"/>
              <a:cs typeface="+mn-cs"/>
            </a:endParaRPr>
          </a:p>
          <a:p>
            <a:pPr rtl="0" eaLnBrk="1" fontAlgn="ctr" latinLnBrk="0" hangingPunct="1"/>
            <a:r>
              <a:rPr kumimoji="1" lang="zh-TW" altLang="zh-TW" sz="1200" b="0" i="0" u="none" strike="noStrike" kern="1200" dirty="0">
                <a:solidFill>
                  <a:schemeClr val="tx1"/>
                </a:solidFill>
                <a:effectLst/>
                <a:latin typeface="Arial" charset="0"/>
                <a:ea typeface="DFKai-SB" charset="0"/>
                <a:cs typeface="+mn-cs"/>
              </a:rPr>
              <a:t>中階</a:t>
            </a:r>
            <a:r>
              <a:rPr kumimoji="1" lang="en-US" altLang="zh-TW" sz="1200" b="0" i="0" u="none" strike="noStrike" kern="1200" dirty="0">
                <a:solidFill>
                  <a:schemeClr val="tx1"/>
                </a:solidFill>
                <a:effectLst/>
                <a:latin typeface="Arial" charset="0"/>
                <a:ea typeface="DFKai-SB" charset="0"/>
                <a:cs typeface="+mn-cs"/>
              </a:rPr>
              <a:t>(</a:t>
            </a:r>
            <a:r>
              <a:rPr kumimoji="1" lang="zh-TW" altLang="zh-TW" sz="1200" b="0" i="0" u="none" strike="noStrike" kern="1200" dirty="0">
                <a:solidFill>
                  <a:schemeClr val="tx1"/>
                </a:solidFill>
                <a:effectLst/>
                <a:latin typeface="Arial" charset="0"/>
                <a:ea typeface="DFKai-SB" charset="0"/>
                <a:cs typeface="+mn-cs"/>
              </a:rPr>
              <a:t>高中</a:t>
            </a:r>
            <a:r>
              <a:rPr kumimoji="1" lang="en-US" altLang="zh-TW" sz="1200" b="0" i="0" u="none" strike="noStrike" kern="1200" dirty="0">
                <a:solidFill>
                  <a:schemeClr val="tx1"/>
                </a:solidFill>
                <a:effectLst/>
                <a:latin typeface="Arial" charset="0"/>
                <a:ea typeface="DFKai-SB" charset="0"/>
                <a:cs typeface="+mn-cs"/>
              </a:rPr>
              <a:t>/</a:t>
            </a:r>
            <a:r>
              <a:rPr kumimoji="1" lang="zh-TW" altLang="zh-TW" sz="1200" b="0" i="0" u="none" strike="noStrike" kern="1200" dirty="0">
                <a:solidFill>
                  <a:schemeClr val="tx1"/>
                </a:solidFill>
                <a:effectLst/>
                <a:latin typeface="Arial" charset="0"/>
                <a:ea typeface="DFKai-SB" charset="0"/>
                <a:cs typeface="+mn-cs"/>
              </a:rPr>
              <a:t>工</a:t>
            </a:r>
            <a:r>
              <a:rPr kumimoji="1" lang="en-US" altLang="zh-TW" sz="1200" b="0" i="0" u="none" strike="noStrike" kern="1200" dirty="0">
                <a:solidFill>
                  <a:schemeClr val="tx1"/>
                </a:solidFill>
                <a:effectLst/>
                <a:latin typeface="Arial" charset="0"/>
                <a:ea typeface="DFKai-SB" charset="0"/>
                <a:cs typeface="+mn-cs"/>
              </a:rPr>
              <a:t>/</a:t>
            </a:r>
            <a:r>
              <a:rPr kumimoji="1" lang="zh-TW" altLang="zh-TW" sz="1200" b="0" i="0" u="none" strike="noStrike" kern="1200" dirty="0">
                <a:solidFill>
                  <a:schemeClr val="tx1"/>
                </a:solidFill>
                <a:effectLst/>
                <a:latin typeface="Arial" charset="0"/>
                <a:ea typeface="DFKai-SB" charset="0"/>
                <a:cs typeface="+mn-cs"/>
              </a:rPr>
              <a:t>職</a:t>
            </a:r>
            <a:r>
              <a:rPr kumimoji="1" lang="en-US" altLang="zh-TW" sz="1200" b="0" i="0" u="none" strike="noStrike" kern="1200" dirty="0">
                <a:solidFill>
                  <a:schemeClr val="tx1"/>
                </a:solidFill>
                <a:effectLst/>
                <a:latin typeface="Arial" charset="0"/>
                <a:ea typeface="DFKai-SB" charset="0"/>
                <a:cs typeface="+mn-cs"/>
              </a:rPr>
              <a:t>)~p1-49</a:t>
            </a:r>
            <a:r>
              <a:rPr kumimoji="1" lang="zh-TW" altLang="en-US" sz="1200" b="0" i="0" u="none" strike="noStrike" kern="1200" dirty="0">
                <a:solidFill>
                  <a:schemeClr val="tx1"/>
                </a:solidFill>
                <a:effectLst/>
                <a:latin typeface="Arial" charset="0"/>
                <a:ea typeface="DFKai-SB" charset="0"/>
                <a:cs typeface="+mn-cs"/>
              </a:rPr>
              <a:t>、</a:t>
            </a:r>
            <a:r>
              <a:rPr kumimoji="1" lang="en-US" altLang="zh-TW" sz="1200" b="0" i="0" u="none" strike="noStrike" kern="1200" dirty="0">
                <a:solidFill>
                  <a:schemeClr val="tx1"/>
                </a:solidFill>
                <a:effectLst/>
                <a:latin typeface="Arial" charset="0"/>
                <a:ea typeface="DFKai-SB" charset="0"/>
                <a:cs typeface="+mn-cs"/>
              </a:rPr>
              <a:t>p50-80(</a:t>
            </a:r>
            <a:r>
              <a:rPr kumimoji="1" lang="zh-TW" altLang="en-US" sz="1200" b="0" i="0" u="none" strike="noStrike" kern="1200" dirty="0">
                <a:solidFill>
                  <a:schemeClr val="tx1"/>
                </a:solidFill>
                <a:effectLst/>
                <a:latin typeface="Arial" charset="0"/>
                <a:ea typeface="DFKai-SB" charset="0"/>
                <a:cs typeface="+mn-cs"/>
              </a:rPr>
              <a:t>具管理權責人員需要</a:t>
            </a:r>
            <a:r>
              <a:rPr kumimoji="1" lang="en-US" altLang="zh-TW" sz="1200" b="0" i="0" u="none" strike="noStrike" kern="1200" dirty="0">
                <a:solidFill>
                  <a:schemeClr val="tx1"/>
                </a:solidFill>
                <a:effectLst/>
                <a:latin typeface="Arial" charset="0"/>
                <a:ea typeface="DFKai-SB" charset="0"/>
                <a:cs typeface="+mn-cs"/>
              </a:rPr>
              <a:t>)</a:t>
            </a:r>
            <a:endParaRPr kumimoji="1" lang="zh-TW" altLang="zh-TW" sz="1200" b="0" i="0" u="none" strike="noStrike" kern="1200" dirty="0">
              <a:solidFill>
                <a:schemeClr val="tx1"/>
              </a:solidFill>
              <a:effectLst/>
              <a:latin typeface="Arial" charset="0"/>
              <a:ea typeface="DFKai-SB" charset="0"/>
              <a:cs typeface="+mn-cs"/>
            </a:endParaRPr>
          </a:p>
          <a:p>
            <a:pPr rtl="0" eaLnBrk="1" fontAlgn="ctr" latinLnBrk="0" hangingPunct="1"/>
            <a:r>
              <a:rPr kumimoji="1" lang="zh-TW" altLang="zh-TW" sz="1200" b="0" i="0" u="none" strike="noStrike" kern="1200" dirty="0">
                <a:solidFill>
                  <a:schemeClr val="tx1"/>
                </a:solidFill>
                <a:effectLst/>
                <a:latin typeface="Arial" charset="0"/>
                <a:ea typeface="DFKai-SB" charset="0"/>
                <a:cs typeface="+mn-cs"/>
              </a:rPr>
              <a:t>進階</a:t>
            </a:r>
            <a:r>
              <a:rPr kumimoji="1" lang="en-US" altLang="zh-TW" sz="1200" b="0" i="0" u="none" strike="noStrike" kern="1200" dirty="0">
                <a:solidFill>
                  <a:schemeClr val="tx1"/>
                </a:solidFill>
                <a:effectLst/>
                <a:latin typeface="Arial" charset="0"/>
                <a:ea typeface="DFKai-SB" charset="0"/>
                <a:cs typeface="+mn-cs"/>
              </a:rPr>
              <a:t>(</a:t>
            </a:r>
            <a:r>
              <a:rPr kumimoji="1" lang="zh-TW" altLang="zh-TW" sz="1200" b="0" i="0" u="none" strike="noStrike" kern="1200" dirty="0">
                <a:solidFill>
                  <a:schemeClr val="tx1"/>
                </a:solidFill>
                <a:effectLst/>
                <a:latin typeface="Arial" charset="0"/>
                <a:ea typeface="DFKai-SB" charset="0"/>
                <a:cs typeface="+mn-cs"/>
              </a:rPr>
              <a:t>大專校院</a:t>
            </a:r>
            <a:r>
              <a:rPr kumimoji="1" lang="en-US" altLang="zh-TW" sz="1200" b="0" i="0" u="none" strike="noStrike" kern="1200" dirty="0">
                <a:solidFill>
                  <a:schemeClr val="tx1"/>
                </a:solidFill>
                <a:effectLst/>
                <a:latin typeface="Arial" charset="0"/>
                <a:ea typeface="DFKai-SB" charset="0"/>
                <a:cs typeface="+mn-cs"/>
              </a:rPr>
              <a:t>)~p1-49</a:t>
            </a:r>
            <a:r>
              <a:rPr kumimoji="1" lang="zh-TW" altLang="en-US" sz="1200" b="0" i="0" u="none" strike="noStrike" kern="1200" dirty="0">
                <a:solidFill>
                  <a:schemeClr val="tx1"/>
                </a:solidFill>
                <a:effectLst/>
                <a:latin typeface="Arial" charset="0"/>
                <a:ea typeface="DFKai-SB" charset="0"/>
                <a:cs typeface="+mn-cs"/>
              </a:rPr>
              <a:t>、</a:t>
            </a:r>
            <a:r>
              <a:rPr kumimoji="1" lang="en-US" altLang="zh-TW" sz="1200" b="0" i="0" u="none" strike="noStrike" kern="1200" dirty="0">
                <a:solidFill>
                  <a:schemeClr val="tx1"/>
                </a:solidFill>
                <a:effectLst/>
                <a:latin typeface="Arial" charset="0"/>
                <a:ea typeface="DFKai-SB" charset="0"/>
                <a:cs typeface="+mn-cs"/>
              </a:rPr>
              <a:t>p50-80(</a:t>
            </a:r>
            <a:r>
              <a:rPr kumimoji="1" lang="zh-TW" altLang="en-US" sz="1200" b="0" i="0" u="none" strike="noStrike" kern="1200" dirty="0">
                <a:solidFill>
                  <a:schemeClr val="tx1"/>
                </a:solidFill>
                <a:effectLst/>
                <a:latin typeface="Arial" charset="0"/>
                <a:ea typeface="DFKai-SB" charset="0"/>
                <a:cs typeface="+mn-cs"/>
              </a:rPr>
              <a:t>具管理權責人員需要</a:t>
            </a:r>
            <a:r>
              <a:rPr kumimoji="1" lang="en-US" altLang="zh-TW" sz="1200" b="0" i="0" u="none" strike="noStrike" kern="1200" dirty="0">
                <a:solidFill>
                  <a:schemeClr val="tx1"/>
                </a:solidFill>
                <a:effectLst/>
                <a:latin typeface="Arial" charset="0"/>
                <a:ea typeface="DFKai-SB" charset="0"/>
                <a:cs typeface="+mn-cs"/>
              </a:rPr>
              <a:t>)</a:t>
            </a:r>
          </a:p>
          <a:p>
            <a:pPr rtl="0" eaLnBrk="1" fontAlgn="ctr" latinLnBrk="0" hangingPunct="1"/>
            <a:endParaRPr kumimoji="1" lang="zh-TW" altLang="zh-TW" sz="1200" b="0" i="0" u="none" strike="noStrike" kern="1200" dirty="0">
              <a:solidFill>
                <a:schemeClr val="tx1"/>
              </a:solidFill>
              <a:effectLst/>
              <a:latin typeface="Arial" charset="0"/>
              <a:ea typeface="DFKai-SB" charset="0"/>
              <a:cs typeface="+mn-cs"/>
            </a:endParaRPr>
          </a:p>
          <a:p>
            <a:pPr eaLnBrk="1" hangingPunct="1"/>
            <a:endParaRPr lang="zh-TW" altLang="zh-TW" dirty="0">
              <a:latin typeface="Arial" panose="020B0604020202020204" pitchFamily="34" charset="0"/>
            </a:endParaRPr>
          </a:p>
        </p:txBody>
      </p:sp>
    </p:spTree>
    <p:extLst>
      <p:ext uri="{BB962C8B-B14F-4D97-AF65-F5344CB8AC3E}">
        <p14:creationId xmlns:p14="http://schemas.microsoft.com/office/powerpoint/2010/main" val="3115247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p:cNvSpPr>
            <a:spLocks noGrp="1" noRot="1" noChangeAspect="1" noTextEdit="1"/>
          </p:cNvSpPr>
          <p:nvPr>
            <p:ph type="sldImg"/>
          </p:nvPr>
        </p:nvSpPr>
        <p:spPr>
          <a:ln/>
        </p:spPr>
      </p:sp>
      <p:sp>
        <p:nvSpPr>
          <p:cNvPr id="89091" name="備忘稿版面配置區 2"/>
          <p:cNvSpPr>
            <a:spLocks noGrp="1"/>
          </p:cNvSpPr>
          <p:nvPr>
            <p:ph type="body" idx="1"/>
          </p:nvPr>
        </p:nvSpPr>
        <p:spPr>
          <a:noFill/>
          <a:ln/>
        </p:spPr>
        <p:txBody>
          <a:bodyPr/>
          <a:lstStyle/>
          <a:p>
            <a:pPr eaLnBrk="1" hangingPunct="1"/>
            <a:r>
              <a:rPr lang="zh-TW" altLang="en-US" dirty="0"/>
              <a:t>說明</a:t>
            </a:r>
            <a:r>
              <a:rPr lang="en-US" altLang="zh-TW" dirty="0"/>
              <a:t>:</a:t>
            </a:r>
          </a:p>
          <a:p>
            <a:pPr eaLnBrk="1" hangingPunct="1"/>
            <a:r>
              <a:rPr lang="en-US" altLang="zh-TW" dirty="0"/>
              <a:t>1.</a:t>
            </a:r>
            <a:r>
              <a:rPr lang="zh-TW" altLang="en-US" dirty="0"/>
              <a:t>依職業安全衛生法第</a:t>
            </a:r>
            <a:r>
              <a:rPr lang="en-US" altLang="zh-TW" dirty="0"/>
              <a:t>4</a:t>
            </a:r>
            <a:r>
              <a:rPr lang="zh-TW" altLang="en-US" dirty="0"/>
              <a:t>條，所有學校均屬職業安全衛生法之管轄範圍。故雇用教職員從事教學、研究等工作之各級學校均屬職安衛所稱之事業單位。</a:t>
            </a:r>
            <a:endParaRPr lang="en-US" altLang="zh-TW" dirty="0"/>
          </a:p>
          <a:p>
            <a:pPr eaLnBrk="1" hangingPunct="1"/>
            <a:r>
              <a:rPr lang="en-US" altLang="zh-TW" dirty="0"/>
              <a:t>2.</a:t>
            </a:r>
            <a:r>
              <a:rPr lang="zh-TW" altLang="en-US" dirty="0"/>
              <a:t>職業安全衛生管理辦法附表一中，將高中高職以上學校之實驗室、試驗室、實習工場或試驗工場列為中度風險之事業單位，其需比普通的事業單位受到更多的規範管轄，如需設有職業安全衛生管理委員會等。</a:t>
            </a:r>
            <a:endParaRPr lang="en-US" altLang="zh-TW" dirty="0"/>
          </a:p>
          <a:p>
            <a:pPr eaLnBrk="1" hangingPunct="1"/>
            <a:endParaRPr lang="en-US" altLang="zh-TW" dirty="0"/>
          </a:p>
          <a:p>
            <a:pPr eaLnBrk="1" hangingPunct="1"/>
            <a:r>
              <a:rPr lang="zh-TW" altLang="en-US" dirty="0"/>
              <a:t>職業安全衛生法 </a:t>
            </a:r>
            <a:r>
              <a:rPr lang="en-US" altLang="zh-TW" dirty="0"/>
              <a:t>(102/07/03)</a:t>
            </a:r>
          </a:p>
          <a:p>
            <a:pPr eaLnBrk="1" hangingPunct="1"/>
            <a:r>
              <a:rPr lang="zh-TW" altLang="en-US" dirty="0"/>
              <a:t>第 </a:t>
            </a:r>
            <a:r>
              <a:rPr lang="en-US" altLang="zh-TW" dirty="0"/>
              <a:t>2 </a:t>
            </a:r>
            <a:r>
              <a:rPr lang="zh-TW" altLang="en-US" dirty="0"/>
              <a:t>條</a:t>
            </a:r>
          </a:p>
          <a:p>
            <a:pPr eaLnBrk="1" hangingPunct="1"/>
            <a:r>
              <a:rPr lang="zh-TW" altLang="en-US" dirty="0"/>
              <a:t>本法用詞，定義如下：</a:t>
            </a:r>
          </a:p>
          <a:p>
            <a:pPr eaLnBrk="1" hangingPunct="1"/>
            <a:r>
              <a:rPr lang="zh-TW" altLang="en-US" dirty="0"/>
              <a:t>一、工作者：指勞工、自營作業者及其他受工作場所負責人指揮或監督從</a:t>
            </a:r>
          </a:p>
          <a:p>
            <a:pPr eaLnBrk="1" hangingPunct="1"/>
            <a:r>
              <a:rPr lang="zh-TW" altLang="en-US" dirty="0"/>
              <a:t>    事勞動之人員。</a:t>
            </a:r>
          </a:p>
          <a:p>
            <a:pPr eaLnBrk="1" hangingPunct="1"/>
            <a:r>
              <a:rPr lang="zh-TW" altLang="en-US" dirty="0"/>
              <a:t>二、勞工：指受僱從事工作獲致工資者。</a:t>
            </a:r>
          </a:p>
          <a:p>
            <a:pPr eaLnBrk="1" hangingPunct="1"/>
            <a:r>
              <a:rPr lang="zh-TW" altLang="en-US" dirty="0"/>
              <a:t>三、雇主：指事業主或事業之經營負責人。</a:t>
            </a:r>
          </a:p>
          <a:p>
            <a:pPr eaLnBrk="1" hangingPunct="1"/>
            <a:r>
              <a:rPr lang="zh-TW" altLang="en-US" dirty="0"/>
              <a:t>四、事業單位：指本法適用範圍內僱用勞工從事工作之機構。</a:t>
            </a:r>
          </a:p>
          <a:p>
            <a:pPr eaLnBrk="1" hangingPunct="1"/>
            <a:r>
              <a:rPr lang="zh-TW" altLang="en-US" dirty="0"/>
              <a:t>五、職業災害：指因勞動場所之建築物、機械、設備、原料、材料、化學</a:t>
            </a:r>
          </a:p>
          <a:p>
            <a:pPr eaLnBrk="1" hangingPunct="1"/>
            <a:r>
              <a:rPr lang="zh-TW" altLang="en-US" dirty="0"/>
              <a:t>    品、氣體、蒸氣、粉塵等或作業活動及其他職業上原因引起之工作者</a:t>
            </a:r>
          </a:p>
          <a:p>
            <a:pPr eaLnBrk="1" hangingPunct="1"/>
            <a:r>
              <a:rPr lang="zh-TW" altLang="en-US" dirty="0"/>
              <a:t>    疾病、傷害、失能或死亡。</a:t>
            </a:r>
            <a:endParaRPr lang="en-US" altLang="zh-TW" dirty="0"/>
          </a:p>
          <a:p>
            <a:pPr eaLnBrk="1" hangingPunct="1"/>
            <a:r>
              <a:rPr lang="zh-TW" altLang="en-US" dirty="0"/>
              <a:t>第 </a:t>
            </a:r>
            <a:r>
              <a:rPr lang="en-US" altLang="zh-TW" dirty="0"/>
              <a:t>4 </a:t>
            </a:r>
            <a:r>
              <a:rPr lang="zh-TW" altLang="en-US" dirty="0"/>
              <a:t>條</a:t>
            </a:r>
          </a:p>
          <a:p>
            <a:pPr eaLnBrk="1" hangingPunct="1"/>
            <a:r>
              <a:rPr lang="zh-TW" altLang="en-US" dirty="0"/>
              <a:t>本法適用於各業。但因事業規模、性質及風險等因素，中央主管機關得指</a:t>
            </a:r>
          </a:p>
          <a:p>
            <a:pPr eaLnBrk="1" hangingPunct="1"/>
            <a:r>
              <a:rPr lang="zh-TW" altLang="en-US" dirty="0"/>
              <a:t>定公告其適用本法之部分規定。</a:t>
            </a:r>
          </a:p>
          <a:p>
            <a:pPr eaLnBrk="1" hangingPunct="1"/>
            <a:endParaRPr lang="en-US" altLang="zh-TW" dirty="0"/>
          </a:p>
          <a:p>
            <a:pPr eaLnBrk="1" hangingPunct="1"/>
            <a:r>
              <a:rPr lang="zh-TW" altLang="en-US" dirty="0"/>
              <a:t>職業安全衛生管理辦法 </a:t>
            </a:r>
            <a:r>
              <a:rPr lang="en-US" altLang="zh-TW" dirty="0"/>
              <a:t>(103.06.26)</a:t>
            </a:r>
          </a:p>
          <a:p>
            <a:pPr eaLnBrk="1" hangingPunct="1"/>
            <a:r>
              <a:rPr lang="zh-TW" altLang="en-US" dirty="0"/>
              <a:t>第 </a:t>
            </a:r>
            <a:r>
              <a:rPr lang="en-US" altLang="zh-TW" dirty="0"/>
              <a:t>2 </a:t>
            </a:r>
            <a:r>
              <a:rPr lang="zh-TW" altLang="en-US" dirty="0"/>
              <a:t>條</a:t>
            </a:r>
          </a:p>
          <a:p>
            <a:pPr eaLnBrk="1" hangingPunct="1"/>
            <a:r>
              <a:rPr lang="zh-TW" altLang="en-US" dirty="0"/>
              <a:t>本辦法之事業，依危害風險之不同區分如下：</a:t>
            </a:r>
          </a:p>
          <a:p>
            <a:pPr eaLnBrk="1" hangingPunct="1"/>
            <a:r>
              <a:rPr lang="zh-TW" altLang="en-US" dirty="0"/>
              <a:t>一、第一類事業：具顯著風險者。</a:t>
            </a:r>
          </a:p>
          <a:p>
            <a:pPr eaLnBrk="1" hangingPunct="1"/>
            <a:r>
              <a:rPr lang="zh-TW" altLang="en-US" dirty="0"/>
              <a:t>二、第二類事業：具中度風險者。</a:t>
            </a:r>
          </a:p>
          <a:p>
            <a:pPr eaLnBrk="1" hangingPunct="1"/>
            <a:r>
              <a:rPr lang="zh-TW" altLang="en-US" dirty="0"/>
              <a:t>三、第三類事業：具低度風險者。</a:t>
            </a:r>
          </a:p>
          <a:p>
            <a:pPr eaLnBrk="1" hangingPunct="1"/>
            <a:r>
              <a:rPr lang="zh-TW" altLang="en-US" dirty="0"/>
              <a:t>前項各款事業之例示，如附表一。</a:t>
            </a:r>
          </a:p>
          <a:p>
            <a:pPr eaLnBrk="1" hangingPunct="1"/>
            <a:r>
              <a:rPr lang="zh-TW" altLang="en-US" dirty="0"/>
              <a:t>附表一第二類事業</a:t>
            </a:r>
            <a:r>
              <a:rPr lang="en-US" altLang="zh-TW" dirty="0"/>
              <a:t>:</a:t>
            </a:r>
          </a:p>
          <a:p>
            <a:pPr eaLnBrk="1" hangingPunct="1"/>
            <a:r>
              <a:rPr lang="en-US" altLang="zh-TW" dirty="0"/>
              <a:t>(</a:t>
            </a:r>
            <a:r>
              <a:rPr lang="zh-TW" altLang="en-US" dirty="0"/>
              <a:t>十七</a:t>
            </a:r>
            <a:r>
              <a:rPr lang="en-US" altLang="zh-TW" dirty="0"/>
              <a:t>)</a:t>
            </a:r>
            <a:r>
              <a:rPr lang="zh-TW" altLang="en-US" dirty="0"/>
              <a:t>政府機關（構）、職業訓練事業、顧問服務業、學術研究及服務業、教育訓練服務業之大專院校、高級中學、高級職業學校等之實驗室、試驗室、實習工場或試驗工場（含試驗船、訓練船）。</a:t>
            </a:r>
          </a:p>
          <a:p>
            <a:pPr eaLnBrk="1" hangingPunct="1"/>
            <a:endParaRPr lang="zh-TW" altLang="en-US" dirty="0"/>
          </a:p>
          <a:p>
            <a:pPr eaLnBrk="1" hangingPunct="1"/>
            <a:endParaRPr lang="zh-TW" altLang="en-US" dirty="0"/>
          </a:p>
        </p:txBody>
      </p:sp>
      <p:sp>
        <p:nvSpPr>
          <p:cNvPr id="89092" name="投影片編號版面配置區 3"/>
          <p:cNvSpPr>
            <a:spLocks noGrp="1"/>
          </p:cNvSpPr>
          <p:nvPr>
            <p:ph type="sldNum" sz="quarter" idx="5"/>
          </p:nvPr>
        </p:nvSpPr>
        <p:spPr>
          <a:noFill/>
        </p:spPr>
        <p:txBody>
          <a:bodyPr/>
          <a:lstStyle/>
          <a:p>
            <a:fld id="{B8D9311A-2690-4B45-A0BE-BAA27ED676BF}" type="slidenum">
              <a:rPr lang="en-US" altLang="zh-TW" smtClean="0"/>
              <a:pPr/>
              <a:t>12</a:t>
            </a:fld>
            <a:endParaRPr lang="en-US" altLang="zh-TW"/>
          </a:p>
        </p:txBody>
      </p:sp>
    </p:spTree>
    <p:extLst>
      <p:ext uri="{BB962C8B-B14F-4D97-AF65-F5344CB8AC3E}">
        <p14:creationId xmlns:p14="http://schemas.microsoft.com/office/powerpoint/2010/main" val="3929938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6413EDA7-470A-466F-AB49-CB54EC2ADC2F}" type="slidenum">
              <a:rPr lang="en-US" altLang="zh-TW" smtClean="0"/>
              <a:pPr/>
              <a:t>13</a:t>
            </a:fld>
            <a:endParaRPr lang="en-US" altLang="zh-TW"/>
          </a:p>
        </p:txBody>
      </p:sp>
      <p:sp>
        <p:nvSpPr>
          <p:cNvPr id="90115" name="Rectangle 2"/>
          <p:cNvSpPr>
            <a:spLocks noGrp="1" noRot="1" noChangeAspect="1" noChangeArrowheads="1" noTextEdit="1"/>
          </p:cNvSpPr>
          <p:nvPr>
            <p:ph type="sldImg"/>
          </p:nvPr>
        </p:nvSpPr>
        <p:spPr>
          <a:xfrm>
            <a:off x="1143000" y="681038"/>
            <a:ext cx="4576763" cy="3432175"/>
          </a:xfrm>
          <a:ln/>
        </p:spPr>
      </p:sp>
      <p:sp>
        <p:nvSpPr>
          <p:cNvPr id="90116" name="Rectangle 3"/>
          <p:cNvSpPr>
            <a:spLocks noGrp="1" noChangeArrowheads="1"/>
          </p:cNvSpPr>
          <p:nvPr>
            <p:ph type="body" idx="1"/>
          </p:nvPr>
        </p:nvSpPr>
        <p:spPr>
          <a:xfrm>
            <a:off x="914400" y="4346575"/>
            <a:ext cx="5029200" cy="3848100"/>
          </a:xfrm>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2 </a:t>
            </a:r>
            <a:r>
              <a:rPr lang="zh-TW" altLang="en-US" dirty="0"/>
              <a:t>條</a:t>
            </a:r>
          </a:p>
          <a:p>
            <a:pPr eaLnBrk="1" hangingPunct="1"/>
            <a:r>
              <a:rPr lang="zh-TW" altLang="en-US" dirty="0"/>
              <a:t>本法用詞，定義如下：</a:t>
            </a:r>
          </a:p>
          <a:p>
            <a:pPr eaLnBrk="1" hangingPunct="1"/>
            <a:r>
              <a:rPr lang="zh-TW" altLang="en-US" dirty="0"/>
              <a:t>一、工作者：指勞工、自營作業者及其他受工作場所負責人指揮或監督從</a:t>
            </a:r>
          </a:p>
          <a:p>
            <a:pPr eaLnBrk="1" hangingPunct="1"/>
            <a:r>
              <a:rPr lang="zh-TW" altLang="en-US" dirty="0"/>
              <a:t>    事勞動之人員。</a:t>
            </a:r>
          </a:p>
          <a:p>
            <a:pPr eaLnBrk="1" hangingPunct="1"/>
            <a:r>
              <a:rPr lang="zh-TW" altLang="en-US" dirty="0"/>
              <a:t>二、勞工：指受僱從事工作獲致工資者。</a:t>
            </a:r>
          </a:p>
          <a:p>
            <a:pPr eaLnBrk="1" hangingPunct="1"/>
            <a:r>
              <a:rPr lang="zh-TW" altLang="en-US" dirty="0"/>
              <a:t>三、雇主：指事業主或事業之經營負責人。</a:t>
            </a:r>
          </a:p>
          <a:p>
            <a:pPr eaLnBrk="1" hangingPunct="1"/>
            <a:r>
              <a:rPr lang="zh-TW" altLang="en-US" dirty="0"/>
              <a:t>四、事業單位：指本法適用範圍內僱用勞工從事工作之機構。</a:t>
            </a:r>
          </a:p>
          <a:p>
            <a:pPr eaLnBrk="1" hangingPunct="1"/>
            <a:r>
              <a:rPr lang="zh-TW" altLang="en-US" dirty="0"/>
              <a:t>五、職業災害：指因勞動場所之建築物、機械、設備、原料、材料、化學</a:t>
            </a:r>
          </a:p>
          <a:p>
            <a:pPr eaLnBrk="1" hangingPunct="1"/>
            <a:r>
              <a:rPr lang="zh-TW" altLang="en-US" dirty="0"/>
              <a:t>    品、氣體、蒸氣、粉塵等或作業活動及其他職業上原因引起之工作者</a:t>
            </a:r>
          </a:p>
          <a:p>
            <a:pPr eaLnBrk="1" hangingPunct="1"/>
            <a:r>
              <a:rPr lang="zh-TW" altLang="en-US" dirty="0"/>
              <a:t>    疾病、傷害、失能或死亡。</a:t>
            </a:r>
          </a:p>
          <a:p>
            <a:pPr eaLnBrk="1" hangingPunct="1"/>
            <a:endParaRPr lang="zh-TW" altLang="zh-TW" dirty="0"/>
          </a:p>
        </p:txBody>
      </p:sp>
    </p:spTree>
    <p:extLst>
      <p:ext uri="{BB962C8B-B14F-4D97-AF65-F5344CB8AC3E}">
        <p14:creationId xmlns:p14="http://schemas.microsoft.com/office/powerpoint/2010/main" val="912680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A60E4AE7-EECB-4D34-A1A8-3EF2700A568C}" type="slidenum">
              <a:rPr lang="en-US" altLang="zh-TW" smtClean="0"/>
              <a:pPr/>
              <a:t>14</a:t>
            </a:fld>
            <a:endParaRPr lang="en-US" altLang="zh-TW"/>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zh-TW" altLang="en-US" dirty="0"/>
              <a:t>職業安全衛生法施行細則 </a:t>
            </a:r>
            <a:r>
              <a:rPr lang="en-US" altLang="zh-TW" dirty="0"/>
              <a:t>(103/06/26)</a:t>
            </a:r>
          </a:p>
          <a:p>
            <a:pPr eaLnBrk="1" hangingPunct="1"/>
            <a:r>
              <a:rPr lang="zh-TW" altLang="en-US" dirty="0"/>
              <a:t>第 </a:t>
            </a:r>
            <a:r>
              <a:rPr lang="en-US" altLang="zh-TW" dirty="0"/>
              <a:t>5 </a:t>
            </a:r>
            <a:r>
              <a:rPr lang="zh-TW" altLang="en-US" dirty="0"/>
              <a:t>條</a:t>
            </a:r>
          </a:p>
          <a:p>
            <a:pPr eaLnBrk="1" hangingPunct="1"/>
            <a:r>
              <a:rPr lang="zh-TW" altLang="en-US" dirty="0"/>
              <a:t>本法第二條第五款、第三十六條第一項及第三十七條第二項所稱勞動場所</a:t>
            </a:r>
          </a:p>
          <a:p>
            <a:pPr eaLnBrk="1" hangingPunct="1"/>
            <a:r>
              <a:rPr lang="zh-TW" altLang="en-US" dirty="0"/>
              <a:t>，包括下列場所：</a:t>
            </a:r>
          </a:p>
          <a:p>
            <a:pPr eaLnBrk="1" hangingPunct="1"/>
            <a:r>
              <a:rPr lang="zh-TW" altLang="en-US" dirty="0"/>
              <a:t>一、於勞動契約存續中，由雇主所提示，使勞工履行契約提供勞務之場所</a:t>
            </a:r>
          </a:p>
          <a:p>
            <a:pPr eaLnBrk="1" hangingPunct="1"/>
            <a:r>
              <a:rPr lang="zh-TW" altLang="en-US" dirty="0"/>
              <a:t>    。</a:t>
            </a:r>
          </a:p>
          <a:p>
            <a:pPr eaLnBrk="1" hangingPunct="1"/>
            <a:r>
              <a:rPr lang="zh-TW" altLang="en-US" dirty="0"/>
              <a:t>二、自營作業者實際從事勞動之場所。</a:t>
            </a:r>
          </a:p>
          <a:p>
            <a:pPr eaLnBrk="1" hangingPunct="1"/>
            <a:r>
              <a:rPr lang="zh-TW" altLang="en-US" dirty="0"/>
              <a:t>三、其他受工作場所負責人指揮或監督從事勞動之人員，實際從事勞動之</a:t>
            </a:r>
          </a:p>
          <a:p>
            <a:pPr eaLnBrk="1" hangingPunct="1"/>
            <a:r>
              <a:rPr lang="zh-TW" altLang="en-US" dirty="0"/>
              <a:t>    場所。</a:t>
            </a:r>
          </a:p>
          <a:p>
            <a:pPr eaLnBrk="1" hangingPunct="1"/>
            <a:r>
              <a:rPr lang="zh-TW" altLang="en-US" dirty="0"/>
              <a:t>本法第十五條第一項、第十七條、第十八條第一項、第二十三條第二項、</a:t>
            </a:r>
          </a:p>
          <a:p>
            <a:pPr eaLnBrk="1" hangingPunct="1"/>
            <a:r>
              <a:rPr lang="zh-TW" altLang="en-US" dirty="0"/>
              <a:t>第二十七條第一項、第三十七條第一項、第三項、第三十八條及第五十一</a:t>
            </a:r>
          </a:p>
          <a:p>
            <a:pPr eaLnBrk="1" hangingPunct="1"/>
            <a:r>
              <a:rPr lang="zh-TW" altLang="en-US" dirty="0"/>
              <a:t>條第二項所稱工作場所，指勞動場所中，接受雇主或代理雇主指示處理有</a:t>
            </a:r>
          </a:p>
          <a:p>
            <a:pPr eaLnBrk="1" hangingPunct="1"/>
            <a:r>
              <a:rPr lang="zh-TW" altLang="en-US" dirty="0"/>
              <a:t>關勞工事務之人所能支配、管理之場所。</a:t>
            </a:r>
          </a:p>
          <a:p>
            <a:pPr eaLnBrk="1" hangingPunct="1"/>
            <a:r>
              <a:rPr lang="zh-TW" altLang="en-US" dirty="0"/>
              <a:t>本法第六條第一項第五款、第十二條第一項、第三項、第五項、第二十一</a:t>
            </a:r>
          </a:p>
          <a:p>
            <a:pPr eaLnBrk="1" hangingPunct="1"/>
            <a:r>
              <a:rPr lang="zh-TW" altLang="en-US" dirty="0"/>
              <a:t>條第一項及第二十九條第三項所稱作業場所，指工作場所中，從事特定工</a:t>
            </a:r>
          </a:p>
          <a:p>
            <a:pPr eaLnBrk="1" hangingPunct="1"/>
            <a:r>
              <a:rPr lang="zh-TW" altLang="en-US" dirty="0"/>
              <a:t>作目的之場所。</a:t>
            </a:r>
          </a:p>
          <a:p>
            <a:pPr eaLnBrk="1" hangingPunct="1"/>
            <a:endParaRPr lang="zh-TW" altLang="zh-TW" dirty="0"/>
          </a:p>
        </p:txBody>
      </p:sp>
    </p:spTree>
    <p:extLst>
      <p:ext uri="{BB962C8B-B14F-4D97-AF65-F5344CB8AC3E}">
        <p14:creationId xmlns:p14="http://schemas.microsoft.com/office/powerpoint/2010/main" val="135917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6F6A6E1B-4A45-472C-8400-4A7849FCF65A}" type="slidenum">
              <a:rPr lang="en-US" altLang="zh-TW" smtClean="0"/>
              <a:pPr/>
              <a:t>15</a:t>
            </a:fld>
            <a:endParaRPr lang="en-US" altLang="zh-TW"/>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3 </a:t>
            </a:r>
            <a:r>
              <a:rPr lang="zh-TW" altLang="en-US" dirty="0"/>
              <a:t>條</a:t>
            </a:r>
          </a:p>
          <a:p>
            <a:pPr eaLnBrk="1" hangingPunct="1"/>
            <a:r>
              <a:rPr lang="zh-TW" altLang="en-US" dirty="0"/>
              <a:t>本法所稱主管機關：在中央為行政院勞工委員會；在直轄市為直轄市政府</a:t>
            </a:r>
          </a:p>
          <a:p>
            <a:pPr eaLnBrk="1" hangingPunct="1"/>
            <a:r>
              <a:rPr lang="zh-TW" altLang="en-US" dirty="0"/>
              <a:t>；在縣（市）為縣（市）政府。</a:t>
            </a:r>
          </a:p>
          <a:p>
            <a:pPr eaLnBrk="1" hangingPunct="1"/>
            <a:r>
              <a:rPr lang="zh-TW" altLang="en-US" dirty="0"/>
              <a:t>本法有關衛生事項，中央主管機關應會商中央衛生主管機關辦理。</a:t>
            </a:r>
            <a:endParaRPr lang="en-US" altLang="zh-TW" dirty="0"/>
          </a:p>
          <a:p>
            <a:pPr eaLnBrk="1" hangingPunct="1"/>
            <a:endParaRPr lang="en-US" altLang="zh-TW" dirty="0"/>
          </a:p>
          <a:p>
            <a:pPr eaLnBrk="1" hangingPunct="1"/>
            <a:r>
              <a:rPr lang="zh-TW" altLang="en-US" dirty="0"/>
              <a:t> 中華民國一百零三年二月十四日行政院院臺規字第 </a:t>
            </a:r>
            <a:r>
              <a:rPr lang="en-US" altLang="zh-TW" dirty="0"/>
              <a:t>1030124618 </a:t>
            </a:r>
            <a:r>
              <a:rPr lang="zh-TW" altLang="en-US" dirty="0"/>
              <a:t>號公告</a:t>
            </a:r>
          </a:p>
          <a:p>
            <a:pPr eaLnBrk="1" hangingPunct="1"/>
            <a:r>
              <a:rPr lang="zh-TW" altLang="en-US" dirty="0"/>
              <a:t>  第 </a:t>
            </a:r>
            <a:r>
              <a:rPr lang="en-US" altLang="zh-TW" dirty="0"/>
              <a:t>3  </a:t>
            </a:r>
            <a:r>
              <a:rPr lang="zh-TW" altLang="en-US" dirty="0"/>
              <a:t>條第 </a:t>
            </a:r>
            <a:r>
              <a:rPr lang="en-US" altLang="zh-TW" dirty="0"/>
              <a:t>1  </a:t>
            </a:r>
            <a:r>
              <a:rPr lang="zh-TW" altLang="en-US" dirty="0"/>
              <a:t>項所列屬「行政院勞工委員會」之權責事項，自一百零</a:t>
            </a:r>
          </a:p>
          <a:p>
            <a:pPr eaLnBrk="1" hangingPunct="1"/>
            <a:r>
              <a:rPr lang="zh-TW" altLang="en-US" dirty="0"/>
              <a:t>  三年二月十七日起改由「勞動部」管轄</a:t>
            </a:r>
          </a:p>
          <a:p>
            <a:pPr eaLnBrk="1" hangingPunct="1"/>
            <a:endParaRPr lang="zh-TW" altLang="zh-TW" dirty="0"/>
          </a:p>
        </p:txBody>
      </p:sp>
    </p:spTree>
    <p:extLst>
      <p:ext uri="{BB962C8B-B14F-4D97-AF65-F5344CB8AC3E}">
        <p14:creationId xmlns:p14="http://schemas.microsoft.com/office/powerpoint/2010/main" val="2460173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C5F3E0E-8BE9-4E32-89CD-43A409880B92}" type="slidenum">
              <a:rPr lang="en-US" altLang="zh-TW" smtClean="0"/>
              <a:pPr/>
              <a:t>16</a:t>
            </a:fld>
            <a:endParaRPr lang="en-US" altLang="zh-TW"/>
          </a:p>
        </p:txBody>
      </p:sp>
      <p:sp>
        <p:nvSpPr>
          <p:cNvPr id="94211" name="Rectangle 2"/>
          <p:cNvSpPr>
            <a:spLocks noGrp="1" noRot="1" noChangeAspect="1" noChangeArrowheads="1" noTextEdit="1"/>
          </p:cNvSpPr>
          <p:nvPr>
            <p:ph type="sldImg"/>
          </p:nvPr>
        </p:nvSpPr>
        <p:spPr>
          <a:xfrm>
            <a:off x="1150938" y="690563"/>
            <a:ext cx="4556125" cy="3417887"/>
          </a:xfrm>
          <a:ln/>
        </p:spPr>
      </p:sp>
      <p:sp>
        <p:nvSpPr>
          <p:cNvPr id="94212" name="Rectangle 3"/>
          <p:cNvSpPr>
            <a:spLocks noGrp="1" noChangeArrowheads="1"/>
          </p:cNvSpPr>
          <p:nvPr>
            <p:ph type="body" idx="1"/>
          </p:nvPr>
        </p:nvSpPr>
        <p:spPr>
          <a:xfrm>
            <a:off x="914400" y="4341813"/>
            <a:ext cx="5029200" cy="4116387"/>
          </a:xfrm>
          <a:noFill/>
          <a:ln/>
        </p:spPr>
        <p:txBody>
          <a:bodyPr/>
          <a:lstStyle/>
          <a:p>
            <a:pPr marL="228600" indent="-228600" defTabSz="762000" eaLnBrk="1" hangingPunct="1"/>
            <a:r>
              <a:rPr lang="zh-TW" altLang="en-US" dirty="0"/>
              <a:t>說明</a:t>
            </a:r>
            <a:r>
              <a:rPr lang="en-US" altLang="zh-TW" dirty="0"/>
              <a:t>:</a:t>
            </a:r>
          </a:p>
          <a:p>
            <a:pPr marL="228600" indent="-228600" defTabSz="762000" eaLnBrk="1" hangingPunct="1">
              <a:buFont typeface="+mj-lt"/>
              <a:buAutoNum type="arabicPeriod"/>
            </a:pPr>
            <a:r>
              <a:rPr lang="zh-TW" altLang="en-US" dirty="0"/>
              <a:t>過去的勞工安全衛生法之適用範圍，為法中列舉及後續中央主管機關指定的形式，並非所有行業均適用。例如學校的適用範圍便是以指定的方式，陸續將國中以上學校之實驗室、試驗室、實習場所等包含在內，普通的教室與辦公室不在適用範圍內。</a:t>
            </a:r>
            <a:endParaRPr lang="en-US" altLang="zh-TW" dirty="0"/>
          </a:p>
          <a:p>
            <a:pPr marL="228600" indent="-228600" defTabSz="762000" eaLnBrk="1" hangingPunct="1">
              <a:buFont typeface="+mj-lt"/>
              <a:buAutoNum type="arabicPeriod"/>
            </a:pPr>
            <a:r>
              <a:rPr lang="zh-TW" altLang="en-US" dirty="0"/>
              <a:t>現行之職業安全衛生法則包含所有職業，但不同行業依其規模、性質等會適用不同部分規定。</a:t>
            </a:r>
            <a:endParaRPr lang="en-US" altLang="zh-TW" dirty="0"/>
          </a:p>
          <a:p>
            <a:pPr marL="228600" indent="-228600" defTabSz="762000" eaLnBrk="1" hangingPunct="1"/>
            <a:endParaRPr lang="en-US" altLang="zh-TW" dirty="0"/>
          </a:p>
          <a:p>
            <a:pPr marL="228600" indent="-228600" defTabSz="762000" eaLnBrk="1" hangingPunct="1"/>
            <a:r>
              <a:rPr lang="zh-TW" altLang="en-US" dirty="0"/>
              <a:t>職業安全衛生法 </a:t>
            </a:r>
            <a:r>
              <a:rPr lang="en-US" altLang="zh-TW" dirty="0"/>
              <a:t>(102/07/03)</a:t>
            </a:r>
          </a:p>
          <a:p>
            <a:pPr marL="228600" indent="-228600" defTabSz="762000" eaLnBrk="1" hangingPunct="1"/>
            <a:r>
              <a:rPr lang="zh-TW" altLang="en-US" dirty="0"/>
              <a:t>第 </a:t>
            </a:r>
            <a:r>
              <a:rPr lang="en-US" altLang="zh-TW" dirty="0"/>
              <a:t>4 </a:t>
            </a:r>
            <a:r>
              <a:rPr lang="zh-TW" altLang="en-US" dirty="0"/>
              <a:t>條</a:t>
            </a:r>
          </a:p>
          <a:p>
            <a:pPr marL="228600" indent="-228600" defTabSz="762000" eaLnBrk="1" hangingPunct="1"/>
            <a:r>
              <a:rPr lang="zh-TW" altLang="en-US" dirty="0"/>
              <a:t>本法適用於各業。但因事業規模、性質及風險等因素，中央主管機關得指</a:t>
            </a:r>
          </a:p>
          <a:p>
            <a:pPr marL="228600" indent="-228600" defTabSz="762000" eaLnBrk="1" hangingPunct="1"/>
            <a:r>
              <a:rPr lang="zh-TW" altLang="en-US" dirty="0"/>
              <a:t>定公告其適用本法之部分規定。</a:t>
            </a:r>
          </a:p>
          <a:p>
            <a:pPr marL="228600" indent="-228600" defTabSz="762000" eaLnBrk="1" hangingPunct="1"/>
            <a:endParaRPr lang="zh-TW" altLang="zh-TW" dirty="0"/>
          </a:p>
        </p:txBody>
      </p:sp>
    </p:spTree>
    <p:extLst>
      <p:ext uri="{BB962C8B-B14F-4D97-AF65-F5344CB8AC3E}">
        <p14:creationId xmlns:p14="http://schemas.microsoft.com/office/powerpoint/2010/main" val="3374946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CFF015AD-A24E-4FD1-8CAD-A9BADEAB2BB4}" type="slidenum">
              <a:rPr lang="en-US" altLang="zh-TW" smtClean="0"/>
              <a:pPr/>
              <a:t>18</a:t>
            </a:fld>
            <a:endParaRPr lang="en-US" altLang="zh-TW"/>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zh-TW" altLang="en-US" dirty="0"/>
              <a:t>說明</a:t>
            </a:r>
            <a:r>
              <a:rPr lang="en-US" altLang="zh-TW" dirty="0"/>
              <a:t>:</a:t>
            </a:r>
          </a:p>
          <a:p>
            <a:pPr eaLnBrk="1" hangingPunct="1"/>
            <a:r>
              <a:rPr lang="zh-TW" altLang="en-US" dirty="0"/>
              <a:t>職業安全衛生法中第二章安全衛生設施與第三章 安全衛生管理，規定雇主應有之作為。</a:t>
            </a:r>
          </a:p>
          <a:p>
            <a:pPr eaLnBrk="1" hangingPunct="1"/>
            <a:endParaRPr lang="en-US" altLang="zh-TW" dirty="0"/>
          </a:p>
          <a:p>
            <a:pPr eaLnBrk="1" hangingPunct="1"/>
            <a:endParaRPr lang="en-US" altLang="zh-TW" dirty="0"/>
          </a:p>
          <a:p>
            <a:pPr eaLnBrk="1" hangingPunct="1"/>
            <a:r>
              <a:rPr lang="zh-TW" altLang="en-US" dirty="0"/>
              <a:t>職業安全衛生法章節名稱</a:t>
            </a:r>
            <a:endParaRPr lang="en-US" altLang="zh-TW" dirty="0"/>
          </a:p>
          <a:p>
            <a:pPr eaLnBrk="1" hangingPunct="1"/>
            <a:r>
              <a:rPr lang="zh-TW" altLang="en-US" dirty="0"/>
              <a:t>第一章 總則</a:t>
            </a:r>
            <a:endParaRPr lang="en-US" altLang="zh-TW" dirty="0"/>
          </a:p>
          <a:p>
            <a:pPr eaLnBrk="1" hangingPunct="1"/>
            <a:r>
              <a:rPr lang="zh-TW" altLang="en-US" dirty="0"/>
              <a:t>第二章 安全衛生設施</a:t>
            </a:r>
            <a:endParaRPr lang="en-US" altLang="zh-TW" dirty="0"/>
          </a:p>
          <a:p>
            <a:pPr eaLnBrk="1" hangingPunct="1"/>
            <a:r>
              <a:rPr lang="zh-TW" altLang="en-US" dirty="0"/>
              <a:t>第三章 安全衛生管理</a:t>
            </a:r>
            <a:endParaRPr lang="en-US" altLang="zh-TW" dirty="0"/>
          </a:p>
          <a:p>
            <a:pPr eaLnBrk="1" hangingPunct="1"/>
            <a:r>
              <a:rPr lang="zh-TW" altLang="en-US" dirty="0"/>
              <a:t>第四章 監督與檢查</a:t>
            </a:r>
            <a:endParaRPr lang="en-US" altLang="zh-TW" dirty="0"/>
          </a:p>
          <a:p>
            <a:pPr eaLnBrk="1" hangingPunct="1"/>
            <a:r>
              <a:rPr lang="zh-TW" altLang="en-US" dirty="0"/>
              <a:t>第五章 罰則</a:t>
            </a:r>
            <a:endParaRPr lang="en-US" altLang="zh-TW" dirty="0"/>
          </a:p>
          <a:p>
            <a:pPr eaLnBrk="1" hangingPunct="1"/>
            <a:r>
              <a:rPr lang="zh-TW" altLang="en-US" dirty="0"/>
              <a:t>第六章 附則</a:t>
            </a:r>
            <a:endParaRPr lang="zh-TW" altLang="zh-TW" dirty="0"/>
          </a:p>
        </p:txBody>
      </p:sp>
    </p:spTree>
    <p:extLst>
      <p:ext uri="{BB962C8B-B14F-4D97-AF65-F5344CB8AC3E}">
        <p14:creationId xmlns:p14="http://schemas.microsoft.com/office/powerpoint/2010/main" val="4218331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D377A140-9A1E-465C-8361-06800737A122}" type="slidenum">
              <a:rPr lang="en-US" altLang="zh-TW" smtClean="0"/>
              <a:pPr/>
              <a:t>19</a:t>
            </a:fld>
            <a:endParaRPr lang="en-US" altLang="zh-TW"/>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r>
              <a:rPr lang="zh-TW" altLang="en-US" dirty="0"/>
              <a:t>   第 二 章 安全衛生管理</a:t>
            </a:r>
            <a:endParaRPr lang="en-US" altLang="zh-TW" dirty="0"/>
          </a:p>
          <a:p>
            <a:pPr eaLnBrk="1" hangingPunct="1"/>
            <a:endParaRPr lang="en-US" altLang="zh-TW" dirty="0"/>
          </a:p>
          <a:p>
            <a:pPr eaLnBrk="1" hangingPunct="1"/>
            <a:endParaRPr lang="en-US" altLang="zh-TW" dirty="0"/>
          </a:p>
          <a:p>
            <a:pPr eaLnBrk="1" hangingPunct="1"/>
            <a:endParaRPr lang="en-US" altLang="zh-TW" dirty="0"/>
          </a:p>
          <a:p>
            <a:pPr eaLnBrk="1" hangingPunct="1"/>
            <a:endParaRPr lang="zh-TW" altLang="zh-TW" dirty="0"/>
          </a:p>
        </p:txBody>
      </p:sp>
    </p:spTree>
    <p:extLst>
      <p:ext uri="{BB962C8B-B14F-4D97-AF65-F5344CB8AC3E}">
        <p14:creationId xmlns:p14="http://schemas.microsoft.com/office/powerpoint/2010/main" val="3074752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34D5055A-2816-4133-B7E2-72AB9DEC7EAF}" type="slidenum">
              <a:rPr lang="en-US" altLang="zh-TW" smtClean="0"/>
              <a:pPr/>
              <a:t>20</a:t>
            </a:fld>
            <a:endParaRPr lang="en-US" altLang="zh-TW"/>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6 </a:t>
            </a:r>
            <a:r>
              <a:rPr lang="zh-TW" altLang="en-US" dirty="0"/>
              <a:t>條</a:t>
            </a:r>
          </a:p>
          <a:p>
            <a:pPr eaLnBrk="1" hangingPunct="1"/>
            <a:r>
              <a:rPr lang="zh-TW" altLang="en-US" dirty="0"/>
              <a:t>雇主對下列事項應有符合規定之必要安全衛生設備及措施：</a:t>
            </a:r>
          </a:p>
          <a:p>
            <a:pPr eaLnBrk="1" hangingPunct="1"/>
            <a:r>
              <a:rPr lang="zh-TW" altLang="en-US" dirty="0"/>
              <a:t>一、防止機械、設備或器具等引起之危害。</a:t>
            </a:r>
          </a:p>
          <a:p>
            <a:pPr eaLnBrk="1" hangingPunct="1"/>
            <a:r>
              <a:rPr lang="zh-TW" altLang="en-US" dirty="0"/>
              <a:t>二、防止爆炸性或發火性等物質引起之危害。</a:t>
            </a:r>
          </a:p>
          <a:p>
            <a:pPr eaLnBrk="1" hangingPunct="1"/>
            <a:r>
              <a:rPr lang="zh-TW" altLang="en-US" dirty="0"/>
              <a:t>三、防止電、熱或其他之能引起之危害。</a:t>
            </a:r>
          </a:p>
          <a:p>
            <a:pPr eaLnBrk="1" hangingPunct="1"/>
            <a:r>
              <a:rPr lang="zh-TW" altLang="en-US" dirty="0"/>
              <a:t>四、防止採石、採掘、裝卸、搬運、堆積或採伐等作業中引起之危害。</a:t>
            </a:r>
          </a:p>
          <a:p>
            <a:pPr eaLnBrk="1" hangingPunct="1"/>
            <a:r>
              <a:rPr lang="zh-TW" altLang="en-US" dirty="0"/>
              <a:t>五、防止有墜落、物體飛落或崩塌等之虞之作業場所引起之危害。</a:t>
            </a:r>
          </a:p>
          <a:p>
            <a:pPr eaLnBrk="1" hangingPunct="1"/>
            <a:r>
              <a:rPr lang="zh-TW" altLang="en-US" dirty="0"/>
              <a:t>六、防止高壓氣體引起之危害。</a:t>
            </a:r>
          </a:p>
          <a:p>
            <a:pPr eaLnBrk="1" hangingPunct="1"/>
            <a:r>
              <a:rPr lang="zh-TW" altLang="en-US" dirty="0"/>
              <a:t>七、防止原料、材料、氣體、蒸氣、粉塵、溶劑、化學品、含毒性物質或</a:t>
            </a:r>
          </a:p>
          <a:p>
            <a:pPr eaLnBrk="1" hangingPunct="1"/>
            <a:r>
              <a:rPr lang="zh-TW" altLang="en-US" dirty="0"/>
              <a:t>    缺氧空氣等引起之危害。</a:t>
            </a:r>
          </a:p>
          <a:p>
            <a:pPr eaLnBrk="1" hangingPunct="1"/>
            <a:r>
              <a:rPr lang="zh-TW" altLang="en-US" dirty="0"/>
              <a:t>八、防止輻射、高溫、低溫、超音波、噪音、振動或異常氣壓等引起之危</a:t>
            </a:r>
          </a:p>
          <a:p>
            <a:pPr eaLnBrk="1" hangingPunct="1"/>
            <a:r>
              <a:rPr lang="zh-TW" altLang="en-US" dirty="0"/>
              <a:t>    害。</a:t>
            </a:r>
          </a:p>
          <a:p>
            <a:pPr eaLnBrk="1" hangingPunct="1"/>
            <a:r>
              <a:rPr lang="zh-TW" altLang="en-US" dirty="0"/>
              <a:t>九、防止監視儀表或精密作業等引起之危害。</a:t>
            </a:r>
          </a:p>
          <a:p>
            <a:pPr eaLnBrk="1" hangingPunct="1"/>
            <a:r>
              <a:rPr lang="zh-TW" altLang="en-US" dirty="0"/>
              <a:t>十、防止廢氣、廢液或殘渣等廢棄物引起之危害。</a:t>
            </a:r>
          </a:p>
          <a:p>
            <a:pPr eaLnBrk="1" hangingPunct="1"/>
            <a:r>
              <a:rPr lang="zh-TW" altLang="en-US" dirty="0"/>
              <a:t>十一、防止水患或火災等引起之危害。</a:t>
            </a:r>
          </a:p>
          <a:p>
            <a:pPr eaLnBrk="1" hangingPunct="1"/>
            <a:r>
              <a:rPr lang="zh-TW" altLang="en-US" dirty="0"/>
              <a:t>十二、防止動物、植物或微生物等引起之危害。</a:t>
            </a:r>
          </a:p>
          <a:p>
            <a:pPr eaLnBrk="1" hangingPunct="1"/>
            <a:r>
              <a:rPr lang="zh-TW" altLang="en-US" dirty="0"/>
              <a:t>十三、防止通道、地板或階梯等引起之危害。</a:t>
            </a:r>
          </a:p>
          <a:p>
            <a:pPr eaLnBrk="1" hangingPunct="1"/>
            <a:r>
              <a:rPr lang="zh-TW" altLang="en-US" dirty="0"/>
              <a:t>十四、防止未採取充足通風、採光、照明、保溫或防濕等引起之危害。</a:t>
            </a:r>
          </a:p>
          <a:p>
            <a:pPr eaLnBrk="1" hangingPunct="1"/>
            <a:r>
              <a:rPr lang="zh-TW" altLang="en-US" dirty="0"/>
              <a:t>雇主對下列事項，應妥為規劃及採取必要之安全衛生措施：</a:t>
            </a:r>
          </a:p>
          <a:p>
            <a:pPr eaLnBrk="1" hangingPunct="1"/>
            <a:r>
              <a:rPr lang="zh-TW" altLang="en-US" dirty="0"/>
              <a:t>一、重複性作業等促發肌肉骨骼疾病之預防。</a:t>
            </a:r>
          </a:p>
          <a:p>
            <a:pPr eaLnBrk="1" hangingPunct="1"/>
            <a:r>
              <a:rPr lang="zh-TW" altLang="en-US" dirty="0"/>
              <a:t>二、輪班、夜間工作、長時間工作等異常工作負荷促發疾病之預防。</a:t>
            </a:r>
          </a:p>
          <a:p>
            <a:pPr eaLnBrk="1" hangingPunct="1"/>
            <a:r>
              <a:rPr lang="zh-TW" altLang="en-US" dirty="0"/>
              <a:t>三、執行職務因他人行為遭受身體或精神不法侵害之預防。</a:t>
            </a:r>
          </a:p>
          <a:p>
            <a:pPr eaLnBrk="1" hangingPunct="1"/>
            <a:r>
              <a:rPr lang="zh-TW" altLang="en-US" dirty="0"/>
              <a:t>四、避難、急救、休息或其他為保護勞工身心健康之事項。</a:t>
            </a:r>
          </a:p>
          <a:p>
            <a:pPr eaLnBrk="1" hangingPunct="1"/>
            <a:r>
              <a:rPr lang="zh-TW" altLang="en-US" dirty="0"/>
              <a:t>前二項必要之安全衛生設備與措施之標準及規則，由中央主管機關定之。</a:t>
            </a:r>
          </a:p>
          <a:p>
            <a:pPr eaLnBrk="1" hangingPunct="1"/>
            <a:endParaRPr lang="zh-TW" altLang="zh-TW" dirty="0"/>
          </a:p>
        </p:txBody>
      </p:sp>
    </p:spTree>
    <p:extLst>
      <p:ext uri="{BB962C8B-B14F-4D97-AF65-F5344CB8AC3E}">
        <p14:creationId xmlns:p14="http://schemas.microsoft.com/office/powerpoint/2010/main" val="2707021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34D5055A-2816-4133-B7E2-72AB9DEC7EAF}" type="slidenum">
              <a:rPr lang="en-US" altLang="zh-TW" smtClean="0"/>
              <a:pPr/>
              <a:t>21</a:t>
            </a:fld>
            <a:endParaRPr lang="en-US" altLang="zh-TW"/>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6 </a:t>
            </a:r>
            <a:r>
              <a:rPr lang="zh-TW" altLang="en-US" dirty="0"/>
              <a:t>條</a:t>
            </a:r>
          </a:p>
          <a:p>
            <a:pPr eaLnBrk="1" hangingPunct="1"/>
            <a:r>
              <a:rPr lang="zh-TW" altLang="en-US" dirty="0"/>
              <a:t>雇主對下列事項應有符合規定之必要安全衛生設備及措施：</a:t>
            </a:r>
          </a:p>
          <a:p>
            <a:pPr eaLnBrk="1" hangingPunct="1"/>
            <a:r>
              <a:rPr lang="zh-TW" altLang="en-US" dirty="0"/>
              <a:t>一、防止機械、設備或器具等引起之危害。</a:t>
            </a:r>
          </a:p>
          <a:p>
            <a:pPr eaLnBrk="1" hangingPunct="1"/>
            <a:r>
              <a:rPr lang="zh-TW" altLang="en-US" dirty="0"/>
              <a:t>二、防止爆炸性或發火性等物質引起之危害。</a:t>
            </a:r>
          </a:p>
          <a:p>
            <a:pPr eaLnBrk="1" hangingPunct="1"/>
            <a:r>
              <a:rPr lang="zh-TW" altLang="en-US" dirty="0"/>
              <a:t>三、防止電、熱或其他之能引起之危害。</a:t>
            </a:r>
          </a:p>
          <a:p>
            <a:pPr eaLnBrk="1" hangingPunct="1"/>
            <a:r>
              <a:rPr lang="zh-TW" altLang="en-US" dirty="0"/>
              <a:t>四、防止採石、採掘、裝卸、搬運、堆積或採伐等作業中引起之危害。</a:t>
            </a:r>
          </a:p>
          <a:p>
            <a:pPr eaLnBrk="1" hangingPunct="1"/>
            <a:r>
              <a:rPr lang="zh-TW" altLang="en-US" dirty="0"/>
              <a:t>五、防止有墜落、物體飛落或崩塌等之虞之作業場所引起之危害。</a:t>
            </a:r>
          </a:p>
          <a:p>
            <a:pPr eaLnBrk="1" hangingPunct="1"/>
            <a:r>
              <a:rPr lang="zh-TW" altLang="en-US" dirty="0"/>
              <a:t>六、防止高壓氣體引起之危害。</a:t>
            </a:r>
          </a:p>
          <a:p>
            <a:pPr eaLnBrk="1" hangingPunct="1"/>
            <a:r>
              <a:rPr lang="zh-TW" altLang="en-US" dirty="0"/>
              <a:t>七、防止原料、材料、氣體、蒸氣、粉塵、溶劑、化學品、含毒性物質或</a:t>
            </a:r>
          </a:p>
          <a:p>
            <a:pPr eaLnBrk="1" hangingPunct="1"/>
            <a:r>
              <a:rPr lang="zh-TW" altLang="en-US" dirty="0"/>
              <a:t>    缺氧空氣等引起之危害。</a:t>
            </a:r>
          </a:p>
          <a:p>
            <a:pPr eaLnBrk="1" hangingPunct="1"/>
            <a:r>
              <a:rPr lang="zh-TW" altLang="en-US" dirty="0"/>
              <a:t>八、防止輻射、高溫、低溫、超音波、噪音、振動或異常氣壓等引起之危</a:t>
            </a:r>
          </a:p>
          <a:p>
            <a:pPr eaLnBrk="1" hangingPunct="1"/>
            <a:r>
              <a:rPr lang="zh-TW" altLang="en-US" dirty="0"/>
              <a:t>    害。</a:t>
            </a:r>
          </a:p>
          <a:p>
            <a:pPr eaLnBrk="1" hangingPunct="1"/>
            <a:r>
              <a:rPr lang="zh-TW" altLang="en-US" dirty="0"/>
              <a:t>九、防止監視儀表或精密作業等引起之危害。</a:t>
            </a:r>
          </a:p>
          <a:p>
            <a:pPr eaLnBrk="1" hangingPunct="1"/>
            <a:r>
              <a:rPr lang="zh-TW" altLang="en-US" dirty="0"/>
              <a:t>十、防止廢氣、廢液或殘渣等廢棄物引起之危害。</a:t>
            </a:r>
          </a:p>
          <a:p>
            <a:pPr eaLnBrk="1" hangingPunct="1"/>
            <a:r>
              <a:rPr lang="zh-TW" altLang="en-US" dirty="0"/>
              <a:t>十一、防止水患或火災等引起之危害。</a:t>
            </a:r>
          </a:p>
          <a:p>
            <a:pPr eaLnBrk="1" hangingPunct="1"/>
            <a:r>
              <a:rPr lang="zh-TW" altLang="en-US" dirty="0"/>
              <a:t>十二、防止動物、植物或微生物等引起之危害。</a:t>
            </a:r>
          </a:p>
          <a:p>
            <a:pPr eaLnBrk="1" hangingPunct="1"/>
            <a:r>
              <a:rPr lang="zh-TW" altLang="en-US" dirty="0"/>
              <a:t>十三、防止通道、地板或階梯等引起之危害。</a:t>
            </a:r>
          </a:p>
          <a:p>
            <a:pPr eaLnBrk="1" hangingPunct="1"/>
            <a:r>
              <a:rPr lang="zh-TW" altLang="en-US" dirty="0"/>
              <a:t>十四、防止未採取充足通風、採光、照明、保溫或防濕等引起之危害。</a:t>
            </a:r>
          </a:p>
          <a:p>
            <a:pPr eaLnBrk="1" hangingPunct="1"/>
            <a:r>
              <a:rPr lang="zh-TW" altLang="en-US" dirty="0"/>
              <a:t>雇主對下列事項，應妥為規劃及採取必要之安全衛生措施：</a:t>
            </a:r>
          </a:p>
          <a:p>
            <a:pPr eaLnBrk="1" hangingPunct="1"/>
            <a:r>
              <a:rPr lang="zh-TW" altLang="en-US" dirty="0"/>
              <a:t>一、重複性作業等促發肌肉骨骼疾病之預防。</a:t>
            </a:r>
          </a:p>
          <a:p>
            <a:pPr eaLnBrk="1" hangingPunct="1"/>
            <a:r>
              <a:rPr lang="zh-TW" altLang="en-US" dirty="0"/>
              <a:t>二、輪班、夜間工作、長時間工作等異常工作負荷促發疾病之預防。</a:t>
            </a:r>
          </a:p>
          <a:p>
            <a:pPr eaLnBrk="1" hangingPunct="1"/>
            <a:r>
              <a:rPr lang="zh-TW" altLang="en-US" dirty="0"/>
              <a:t>三、執行職務因他人行為遭受身體或精神不法侵害之預防。</a:t>
            </a:r>
          </a:p>
          <a:p>
            <a:pPr eaLnBrk="1" hangingPunct="1"/>
            <a:r>
              <a:rPr lang="zh-TW" altLang="en-US" dirty="0"/>
              <a:t>四、避難、急救、休息或其他為保護勞工身心健康之事項。</a:t>
            </a:r>
          </a:p>
          <a:p>
            <a:pPr eaLnBrk="1" hangingPunct="1"/>
            <a:r>
              <a:rPr lang="zh-TW" altLang="en-US" dirty="0"/>
              <a:t>前二項必要之安全衛生設備與措施之標準及規則，由中央主管機關定之。</a:t>
            </a:r>
          </a:p>
          <a:p>
            <a:pPr eaLnBrk="1" hangingPunct="1"/>
            <a:endParaRPr lang="zh-TW" altLang="zh-TW" dirty="0"/>
          </a:p>
        </p:txBody>
      </p:sp>
    </p:spTree>
    <p:extLst>
      <p:ext uri="{BB962C8B-B14F-4D97-AF65-F5344CB8AC3E}">
        <p14:creationId xmlns:p14="http://schemas.microsoft.com/office/powerpoint/2010/main" val="2707021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0877929-84C6-474D-B5EC-5795A802D00F}" type="slidenum">
              <a:rPr lang="en-US" altLang="zh-TW" smtClean="0"/>
              <a:pPr/>
              <a:t>22</a:t>
            </a:fld>
            <a:endParaRPr lang="en-US" altLang="zh-TW"/>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6 </a:t>
            </a:r>
            <a:r>
              <a:rPr lang="zh-TW" altLang="en-US" dirty="0"/>
              <a:t>條</a:t>
            </a:r>
          </a:p>
          <a:p>
            <a:pPr eaLnBrk="1" hangingPunct="1"/>
            <a:r>
              <a:rPr lang="zh-TW" altLang="en-US" dirty="0"/>
              <a:t>雇主對下列事項應有符合規定之必要安全衛生設備及措施：</a:t>
            </a:r>
          </a:p>
          <a:p>
            <a:pPr eaLnBrk="1" hangingPunct="1"/>
            <a:r>
              <a:rPr lang="zh-TW" altLang="en-US" dirty="0"/>
              <a:t>一、防止機械、設備或器具等引起之危害。</a:t>
            </a:r>
          </a:p>
          <a:p>
            <a:pPr eaLnBrk="1" hangingPunct="1"/>
            <a:r>
              <a:rPr lang="zh-TW" altLang="en-US" dirty="0"/>
              <a:t>二、防止爆炸性或發火性等物質引起之危害。</a:t>
            </a:r>
          </a:p>
          <a:p>
            <a:pPr eaLnBrk="1" hangingPunct="1"/>
            <a:r>
              <a:rPr lang="zh-TW" altLang="en-US" dirty="0"/>
              <a:t>三、防止電、熱或其他之能引起之危害。</a:t>
            </a:r>
          </a:p>
          <a:p>
            <a:pPr eaLnBrk="1" hangingPunct="1"/>
            <a:r>
              <a:rPr lang="zh-TW" altLang="en-US" dirty="0"/>
              <a:t>四、防止採石、採掘、裝卸、搬運、堆積或採伐等作業中引起之危害。</a:t>
            </a:r>
          </a:p>
          <a:p>
            <a:pPr eaLnBrk="1" hangingPunct="1"/>
            <a:r>
              <a:rPr lang="zh-TW" altLang="en-US" dirty="0"/>
              <a:t>五、防止有墜落、物體飛落或崩塌等之虞之作業場所引起之危害。</a:t>
            </a:r>
          </a:p>
          <a:p>
            <a:pPr eaLnBrk="1" hangingPunct="1"/>
            <a:r>
              <a:rPr lang="zh-TW" altLang="en-US" dirty="0"/>
              <a:t>六、防止高壓氣體引起之危害。</a:t>
            </a:r>
          </a:p>
          <a:p>
            <a:pPr eaLnBrk="1" hangingPunct="1"/>
            <a:r>
              <a:rPr lang="zh-TW" altLang="en-US" dirty="0"/>
              <a:t>七、防止原料、材料、氣體、蒸氣、粉塵、溶劑、化學品、含毒性物質或</a:t>
            </a:r>
          </a:p>
          <a:p>
            <a:pPr eaLnBrk="1" hangingPunct="1"/>
            <a:r>
              <a:rPr lang="zh-TW" altLang="en-US" dirty="0"/>
              <a:t>    缺氧空氣等引起之危害。</a:t>
            </a:r>
          </a:p>
          <a:p>
            <a:pPr eaLnBrk="1" hangingPunct="1"/>
            <a:r>
              <a:rPr lang="zh-TW" altLang="en-US" dirty="0"/>
              <a:t>八、防止輻射、高溫、低溫、超音波、噪音、振動或異常氣壓等引起之危</a:t>
            </a:r>
          </a:p>
          <a:p>
            <a:pPr eaLnBrk="1" hangingPunct="1"/>
            <a:r>
              <a:rPr lang="zh-TW" altLang="en-US" dirty="0"/>
              <a:t>    害。</a:t>
            </a:r>
          </a:p>
          <a:p>
            <a:pPr eaLnBrk="1" hangingPunct="1"/>
            <a:r>
              <a:rPr lang="zh-TW" altLang="en-US" dirty="0"/>
              <a:t>九、防止監視儀表或精密作業等引起之危害。</a:t>
            </a:r>
          </a:p>
          <a:p>
            <a:pPr eaLnBrk="1" hangingPunct="1"/>
            <a:r>
              <a:rPr lang="zh-TW" altLang="en-US" dirty="0"/>
              <a:t>十、防止廢氣、廢液或殘渣等廢棄物引起之危害。</a:t>
            </a:r>
          </a:p>
          <a:p>
            <a:pPr eaLnBrk="1" hangingPunct="1"/>
            <a:r>
              <a:rPr lang="zh-TW" altLang="en-US" dirty="0"/>
              <a:t>十一、防止水患或火災等引起之危害。</a:t>
            </a:r>
          </a:p>
          <a:p>
            <a:pPr eaLnBrk="1" hangingPunct="1"/>
            <a:r>
              <a:rPr lang="zh-TW" altLang="en-US" dirty="0"/>
              <a:t>十二、防止動物、植物或微生物等引起之危害。</a:t>
            </a:r>
          </a:p>
          <a:p>
            <a:pPr eaLnBrk="1" hangingPunct="1"/>
            <a:r>
              <a:rPr lang="zh-TW" altLang="en-US" dirty="0"/>
              <a:t>十三、防止通道、地板或階梯等引起之危害。</a:t>
            </a:r>
          </a:p>
          <a:p>
            <a:pPr eaLnBrk="1" hangingPunct="1"/>
            <a:r>
              <a:rPr lang="zh-TW" altLang="en-US" dirty="0"/>
              <a:t>十四、防止未採取充足通風、採光、照明、保溫或防濕等引起之危害。</a:t>
            </a:r>
          </a:p>
          <a:p>
            <a:pPr eaLnBrk="1" hangingPunct="1"/>
            <a:r>
              <a:rPr lang="zh-TW" altLang="en-US" dirty="0"/>
              <a:t>雇主對下列事項，應妥為規劃及採取必要之安全衛生措施：</a:t>
            </a:r>
          </a:p>
          <a:p>
            <a:pPr eaLnBrk="1" hangingPunct="1"/>
            <a:r>
              <a:rPr lang="zh-TW" altLang="en-US" dirty="0"/>
              <a:t>一、重複性作業等促發肌肉骨骼疾病之預防。</a:t>
            </a:r>
          </a:p>
          <a:p>
            <a:pPr eaLnBrk="1" hangingPunct="1"/>
            <a:r>
              <a:rPr lang="zh-TW" altLang="en-US" dirty="0"/>
              <a:t>二、輪班、夜間工作、長時間工作等異常工作負荷促發疾病之預防。</a:t>
            </a:r>
          </a:p>
          <a:p>
            <a:pPr eaLnBrk="1" hangingPunct="1"/>
            <a:r>
              <a:rPr lang="zh-TW" altLang="en-US" dirty="0"/>
              <a:t>三、執行職務因他人行為遭受身體或精神不法侵害之預防。</a:t>
            </a:r>
          </a:p>
          <a:p>
            <a:pPr eaLnBrk="1" hangingPunct="1"/>
            <a:r>
              <a:rPr lang="zh-TW" altLang="en-US" dirty="0"/>
              <a:t>四、避難、急救、休息或其他為保護勞工身心健康之事項。</a:t>
            </a:r>
          </a:p>
          <a:p>
            <a:pPr eaLnBrk="1" hangingPunct="1"/>
            <a:r>
              <a:rPr lang="zh-TW" altLang="en-US" dirty="0"/>
              <a:t>前二項必要之安全衛生設備與措施之標準及規則，由中央主管機關定之。</a:t>
            </a:r>
          </a:p>
          <a:p>
            <a:pPr eaLnBrk="1" hangingPunct="1"/>
            <a:endParaRPr lang="zh-TW" altLang="en-US" dirty="0"/>
          </a:p>
          <a:p>
            <a:pPr eaLnBrk="1" hangingPunct="1"/>
            <a:r>
              <a:rPr lang="zh-TW" altLang="en-US" dirty="0"/>
              <a:t>職業安全衛生法施行細則 </a:t>
            </a:r>
            <a:r>
              <a:rPr lang="en-US" altLang="zh-TW" dirty="0"/>
              <a:t>(103/06/26)</a:t>
            </a:r>
          </a:p>
          <a:p>
            <a:pPr eaLnBrk="1" hangingPunct="1"/>
            <a:r>
              <a:rPr lang="zh-TW" altLang="en-US" dirty="0"/>
              <a:t>第 </a:t>
            </a:r>
            <a:r>
              <a:rPr lang="en-US" altLang="zh-TW" dirty="0"/>
              <a:t>9 </a:t>
            </a:r>
            <a:r>
              <a:rPr lang="zh-TW" altLang="en-US" dirty="0"/>
              <a:t>條</a:t>
            </a:r>
          </a:p>
          <a:p>
            <a:pPr eaLnBrk="1" hangingPunct="1"/>
            <a:r>
              <a:rPr lang="zh-TW" altLang="en-US" dirty="0"/>
              <a:t>本法第六條第二項第一款所定預防重複性作業等促發肌肉骨骼疾病之妥為</a:t>
            </a:r>
          </a:p>
          <a:p>
            <a:pPr eaLnBrk="1" hangingPunct="1"/>
            <a:r>
              <a:rPr lang="zh-TW" altLang="en-US" dirty="0"/>
              <a:t>規劃，其內容應包含下列事項：</a:t>
            </a:r>
          </a:p>
          <a:p>
            <a:pPr eaLnBrk="1" hangingPunct="1"/>
            <a:r>
              <a:rPr lang="zh-TW" altLang="en-US" dirty="0"/>
              <a:t>一、作業流程、內容及動作之分析。</a:t>
            </a:r>
          </a:p>
          <a:p>
            <a:pPr eaLnBrk="1" hangingPunct="1"/>
            <a:r>
              <a:rPr lang="zh-TW" altLang="en-US" dirty="0"/>
              <a:t>二、人因性危害因子之確認。</a:t>
            </a:r>
          </a:p>
          <a:p>
            <a:pPr eaLnBrk="1" hangingPunct="1"/>
            <a:r>
              <a:rPr lang="zh-TW" altLang="en-US" dirty="0"/>
              <a:t>三、改善方法及執行。</a:t>
            </a:r>
          </a:p>
          <a:p>
            <a:pPr eaLnBrk="1" hangingPunct="1"/>
            <a:r>
              <a:rPr lang="zh-TW" altLang="en-US" dirty="0"/>
              <a:t>四、成效評估及改善。</a:t>
            </a:r>
          </a:p>
          <a:p>
            <a:pPr eaLnBrk="1" hangingPunct="1"/>
            <a:r>
              <a:rPr lang="zh-TW" altLang="en-US" dirty="0"/>
              <a:t>五、其他有關安全衛生事項。</a:t>
            </a:r>
          </a:p>
          <a:p>
            <a:pPr eaLnBrk="1" hangingPunct="1"/>
            <a:endParaRPr lang="zh-TW" altLang="en-US" dirty="0"/>
          </a:p>
          <a:p>
            <a:pPr eaLnBrk="1" hangingPunct="1"/>
            <a:r>
              <a:rPr lang="zh-TW" altLang="en-US" dirty="0"/>
              <a:t>第 </a:t>
            </a:r>
            <a:r>
              <a:rPr lang="en-US" altLang="zh-TW" dirty="0"/>
              <a:t>10 </a:t>
            </a:r>
            <a:r>
              <a:rPr lang="zh-TW" altLang="en-US" dirty="0"/>
              <a:t>條</a:t>
            </a:r>
          </a:p>
          <a:p>
            <a:pPr eaLnBrk="1" hangingPunct="1"/>
            <a:r>
              <a:rPr lang="zh-TW" altLang="en-US" dirty="0"/>
              <a:t>本法第六條第二項第二款所定預防輪班、夜間工作、長時間工作等異常工</a:t>
            </a:r>
          </a:p>
          <a:p>
            <a:pPr eaLnBrk="1" hangingPunct="1"/>
            <a:r>
              <a:rPr lang="zh-TW" altLang="en-US" dirty="0"/>
              <a:t>作負荷促發疾病之妥為規劃，其內容應包含下列事項：</a:t>
            </a:r>
          </a:p>
          <a:p>
            <a:pPr eaLnBrk="1" hangingPunct="1"/>
            <a:r>
              <a:rPr lang="zh-TW" altLang="en-US" dirty="0"/>
              <a:t>一、高風險群之辨識及評估。</a:t>
            </a:r>
          </a:p>
          <a:p>
            <a:pPr eaLnBrk="1" hangingPunct="1"/>
            <a:r>
              <a:rPr lang="zh-TW" altLang="en-US" dirty="0"/>
              <a:t>二、醫師面談及健康指導。</a:t>
            </a:r>
          </a:p>
          <a:p>
            <a:pPr eaLnBrk="1" hangingPunct="1"/>
            <a:r>
              <a:rPr lang="zh-TW" altLang="en-US" dirty="0"/>
              <a:t>三、工作時間調整或縮短及工作內容更換之措施。</a:t>
            </a:r>
          </a:p>
          <a:p>
            <a:pPr eaLnBrk="1" hangingPunct="1"/>
            <a:r>
              <a:rPr lang="zh-TW" altLang="en-US" dirty="0"/>
              <a:t>四、健康檢查、管理及促進。</a:t>
            </a:r>
          </a:p>
          <a:p>
            <a:pPr eaLnBrk="1" hangingPunct="1"/>
            <a:r>
              <a:rPr lang="zh-TW" altLang="en-US" dirty="0"/>
              <a:t>五、成效評估及改善。</a:t>
            </a:r>
          </a:p>
          <a:p>
            <a:pPr eaLnBrk="1" hangingPunct="1"/>
            <a:r>
              <a:rPr lang="zh-TW" altLang="en-US" dirty="0"/>
              <a:t>六、其他有關安全衛生事項。</a:t>
            </a:r>
          </a:p>
          <a:p>
            <a:pPr eaLnBrk="1" hangingPunct="1"/>
            <a:endParaRPr lang="zh-TW" altLang="en-US" dirty="0"/>
          </a:p>
          <a:p>
            <a:pPr eaLnBrk="1" hangingPunct="1"/>
            <a:r>
              <a:rPr lang="zh-TW" altLang="en-US" dirty="0"/>
              <a:t>第 </a:t>
            </a:r>
            <a:r>
              <a:rPr lang="en-US" altLang="zh-TW" dirty="0"/>
              <a:t>11 </a:t>
            </a:r>
            <a:r>
              <a:rPr lang="zh-TW" altLang="en-US" dirty="0"/>
              <a:t>條</a:t>
            </a:r>
          </a:p>
          <a:p>
            <a:pPr eaLnBrk="1" hangingPunct="1"/>
            <a:r>
              <a:rPr lang="zh-TW" altLang="en-US" dirty="0"/>
              <a:t>本法第六條第二項第三款所定預防執行職務因他人行為遭受身體或精神不</a:t>
            </a:r>
          </a:p>
          <a:p>
            <a:pPr eaLnBrk="1" hangingPunct="1"/>
            <a:r>
              <a:rPr lang="zh-TW" altLang="en-US" dirty="0"/>
              <a:t>法侵害之妥為規劃，其內容應包含下列事項：</a:t>
            </a:r>
          </a:p>
          <a:p>
            <a:pPr eaLnBrk="1" hangingPunct="1"/>
            <a:r>
              <a:rPr lang="zh-TW" altLang="en-US" dirty="0"/>
              <a:t>一、危害辨識及評估。</a:t>
            </a:r>
          </a:p>
          <a:p>
            <a:pPr eaLnBrk="1" hangingPunct="1"/>
            <a:r>
              <a:rPr lang="zh-TW" altLang="en-US" dirty="0"/>
              <a:t>二、作業場所之配置。</a:t>
            </a:r>
          </a:p>
          <a:p>
            <a:pPr eaLnBrk="1" hangingPunct="1"/>
            <a:r>
              <a:rPr lang="zh-TW" altLang="en-US" dirty="0"/>
              <a:t>三、工作適性安排。</a:t>
            </a:r>
          </a:p>
          <a:p>
            <a:pPr eaLnBrk="1" hangingPunct="1"/>
            <a:r>
              <a:rPr lang="zh-TW" altLang="en-US" dirty="0"/>
              <a:t>四、行為規範之建構。</a:t>
            </a:r>
          </a:p>
          <a:p>
            <a:pPr eaLnBrk="1" hangingPunct="1"/>
            <a:r>
              <a:rPr lang="zh-TW" altLang="en-US" dirty="0"/>
              <a:t>五、危害預防及溝通技巧之訓練。</a:t>
            </a:r>
          </a:p>
          <a:p>
            <a:pPr eaLnBrk="1" hangingPunct="1"/>
            <a:r>
              <a:rPr lang="zh-TW" altLang="en-US" dirty="0"/>
              <a:t>六、事件之處理程序。</a:t>
            </a:r>
          </a:p>
          <a:p>
            <a:pPr eaLnBrk="1" hangingPunct="1"/>
            <a:r>
              <a:rPr lang="zh-TW" altLang="en-US" dirty="0"/>
              <a:t>七、成效評估及改善。</a:t>
            </a:r>
          </a:p>
          <a:p>
            <a:pPr eaLnBrk="1" hangingPunct="1"/>
            <a:r>
              <a:rPr lang="zh-TW" altLang="en-US" dirty="0"/>
              <a:t>八、其他有關安全衛生事項。</a:t>
            </a:r>
          </a:p>
          <a:p>
            <a:pPr eaLnBrk="1" hangingPunct="1"/>
            <a:endParaRPr lang="zh-TW" altLang="zh-TW" dirty="0"/>
          </a:p>
        </p:txBody>
      </p:sp>
    </p:spTree>
    <p:extLst>
      <p:ext uri="{BB962C8B-B14F-4D97-AF65-F5344CB8AC3E}">
        <p14:creationId xmlns:p14="http://schemas.microsoft.com/office/powerpoint/2010/main" val="2914824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D377A140-9A1E-465C-8361-06800737A122}" type="slidenum">
              <a:rPr lang="en-US" altLang="zh-TW" smtClean="0"/>
              <a:pPr/>
              <a:t>4</a:t>
            </a:fld>
            <a:endParaRPr lang="en-US" altLang="zh-TW"/>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r>
              <a:rPr lang="zh-TW" altLang="en-US" dirty="0"/>
              <a:t>   第 三 章 安全衛生管理</a:t>
            </a:r>
            <a:endParaRPr lang="en-US" altLang="zh-TW" dirty="0"/>
          </a:p>
          <a:p>
            <a:pPr eaLnBrk="1" hangingPunct="1"/>
            <a:endParaRPr lang="en-US" altLang="zh-TW" dirty="0"/>
          </a:p>
          <a:p>
            <a:pPr eaLnBrk="1" hangingPunct="1"/>
            <a:endParaRPr lang="en-US" altLang="zh-TW" dirty="0"/>
          </a:p>
          <a:p>
            <a:pPr eaLnBrk="1" hangingPunct="1"/>
            <a:endParaRPr lang="en-US" altLang="zh-TW" dirty="0"/>
          </a:p>
          <a:p>
            <a:pPr eaLnBrk="1" hangingPunct="1"/>
            <a:r>
              <a:rPr lang="zh-TW" altLang="en-US" dirty="0"/>
              <a:t>職業安全衛生管理辦法 </a:t>
            </a:r>
            <a:r>
              <a:rPr lang="en-US" altLang="zh-TW" dirty="0"/>
              <a:t>(103.06.26)</a:t>
            </a:r>
          </a:p>
          <a:p>
            <a:pPr eaLnBrk="1" hangingPunct="1"/>
            <a:endParaRPr lang="zh-TW" altLang="zh-TW" dirty="0"/>
          </a:p>
        </p:txBody>
      </p:sp>
    </p:spTree>
    <p:extLst>
      <p:ext uri="{BB962C8B-B14F-4D97-AF65-F5344CB8AC3E}">
        <p14:creationId xmlns:p14="http://schemas.microsoft.com/office/powerpoint/2010/main" val="2553308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0525223C-7051-495C-84F5-6EF23297567C}" type="slidenum">
              <a:rPr lang="en-US" altLang="zh-TW" smtClean="0"/>
              <a:pPr/>
              <a:t>23</a:t>
            </a:fld>
            <a:endParaRPr lang="en-US" altLang="zh-TW"/>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7 </a:t>
            </a:r>
            <a:r>
              <a:rPr lang="zh-TW" altLang="en-US" dirty="0"/>
              <a:t>條</a:t>
            </a:r>
          </a:p>
          <a:p>
            <a:pPr eaLnBrk="1" hangingPunct="1"/>
            <a:r>
              <a:rPr lang="zh-TW" altLang="en-US" dirty="0"/>
              <a:t>製造者、輸入者、供應者或雇主，對於中央主管機關指定之機械、設備或</a:t>
            </a:r>
          </a:p>
          <a:p>
            <a:pPr eaLnBrk="1" hangingPunct="1"/>
            <a:r>
              <a:rPr lang="zh-TW" altLang="en-US" dirty="0"/>
              <a:t>器具，其構造、性能及防護非符合安全標準者，不得產製運出廠場、輸入</a:t>
            </a:r>
          </a:p>
          <a:p>
            <a:pPr eaLnBrk="1" hangingPunct="1"/>
            <a:r>
              <a:rPr lang="zh-TW" altLang="en-US" dirty="0"/>
              <a:t>、租賃、供應或設置。</a:t>
            </a:r>
          </a:p>
          <a:p>
            <a:pPr eaLnBrk="1" hangingPunct="1"/>
            <a:r>
              <a:rPr lang="zh-TW" altLang="en-US" dirty="0"/>
              <a:t>前項之安全標準，由中央主管機關定之。</a:t>
            </a:r>
          </a:p>
          <a:p>
            <a:pPr eaLnBrk="1" hangingPunct="1"/>
            <a:r>
              <a:rPr lang="zh-TW" altLang="en-US" dirty="0"/>
              <a:t>製造者或輸入者對於第一項指定之機械、設備或器具，符合前項安全標準</a:t>
            </a:r>
          </a:p>
          <a:p>
            <a:pPr eaLnBrk="1" hangingPunct="1"/>
            <a:r>
              <a:rPr lang="zh-TW" altLang="en-US" dirty="0"/>
              <a:t>者，應於中央主管機關指定之資訊申報網站登錄，並於其產製或輸入之產</a:t>
            </a:r>
          </a:p>
          <a:p>
            <a:pPr eaLnBrk="1" hangingPunct="1"/>
            <a:r>
              <a:rPr lang="zh-TW" altLang="en-US" dirty="0"/>
              <a:t>品明顯處張貼安全標示，以供識別。但屬於公告列入型式驗證之產品，應</a:t>
            </a:r>
          </a:p>
          <a:p>
            <a:pPr eaLnBrk="1" hangingPunct="1"/>
            <a:r>
              <a:rPr lang="zh-TW" altLang="en-US" dirty="0"/>
              <a:t>依第八條及第九條規定辦理。</a:t>
            </a:r>
          </a:p>
          <a:p>
            <a:pPr eaLnBrk="1" hangingPunct="1"/>
            <a:r>
              <a:rPr lang="zh-TW" altLang="en-US" dirty="0"/>
              <a:t>前項資訊登錄方式、標示及其他應遵行事項之辦法，由中央主管機關定之</a:t>
            </a:r>
          </a:p>
          <a:p>
            <a:pPr eaLnBrk="1" hangingPunct="1"/>
            <a:r>
              <a:rPr lang="zh-TW" altLang="en-US" dirty="0"/>
              <a:t>。</a:t>
            </a:r>
          </a:p>
          <a:p>
            <a:pPr eaLnBrk="1" hangingPunct="1"/>
            <a:r>
              <a:rPr lang="zh-TW" altLang="en-US" dirty="0"/>
              <a:t>職業安全衛生法施行細則 </a:t>
            </a:r>
            <a:r>
              <a:rPr lang="en-US" altLang="zh-TW" dirty="0"/>
              <a:t>(103.06.26)</a:t>
            </a:r>
          </a:p>
          <a:p>
            <a:pPr eaLnBrk="1" hangingPunct="1"/>
            <a:r>
              <a:rPr lang="zh-TW" altLang="en-US" dirty="0"/>
              <a:t>第 </a:t>
            </a:r>
            <a:r>
              <a:rPr lang="en-US" altLang="zh-TW" dirty="0"/>
              <a:t>12 </a:t>
            </a:r>
            <a:r>
              <a:rPr lang="zh-TW" altLang="en-US" dirty="0"/>
              <a:t>條</a:t>
            </a:r>
          </a:p>
          <a:p>
            <a:pPr eaLnBrk="1" hangingPunct="1"/>
            <a:r>
              <a:rPr lang="zh-TW" altLang="en-US" dirty="0"/>
              <a:t>本法第七條第一項所稱中央主管機關指定之機械、設備或器具如下：</a:t>
            </a:r>
          </a:p>
          <a:p>
            <a:pPr eaLnBrk="1" hangingPunct="1"/>
            <a:r>
              <a:rPr lang="zh-TW" altLang="en-US" dirty="0"/>
              <a:t>一、動力衝剪機械。</a:t>
            </a:r>
          </a:p>
          <a:p>
            <a:pPr eaLnBrk="1" hangingPunct="1"/>
            <a:r>
              <a:rPr lang="zh-TW" altLang="en-US" dirty="0"/>
              <a:t>二、手推刨床。</a:t>
            </a:r>
          </a:p>
          <a:p>
            <a:pPr eaLnBrk="1" hangingPunct="1"/>
            <a:r>
              <a:rPr lang="zh-TW" altLang="en-US" dirty="0"/>
              <a:t>三、木材加工用圓盤鋸。</a:t>
            </a:r>
          </a:p>
          <a:p>
            <a:pPr eaLnBrk="1" hangingPunct="1"/>
            <a:r>
              <a:rPr lang="zh-TW" altLang="en-US" dirty="0"/>
              <a:t>四、動力堆高機。</a:t>
            </a:r>
          </a:p>
          <a:p>
            <a:pPr eaLnBrk="1" hangingPunct="1"/>
            <a:r>
              <a:rPr lang="zh-TW" altLang="en-US" dirty="0"/>
              <a:t>五、研磨機。</a:t>
            </a:r>
          </a:p>
          <a:p>
            <a:pPr eaLnBrk="1" hangingPunct="1"/>
            <a:r>
              <a:rPr lang="zh-TW" altLang="en-US" dirty="0"/>
              <a:t>六、研磨輪。</a:t>
            </a:r>
          </a:p>
          <a:p>
            <a:pPr eaLnBrk="1" hangingPunct="1"/>
            <a:r>
              <a:rPr lang="zh-TW" altLang="en-US" dirty="0"/>
              <a:t>七、防爆電氣設備。</a:t>
            </a:r>
          </a:p>
          <a:p>
            <a:pPr eaLnBrk="1" hangingPunct="1"/>
            <a:r>
              <a:rPr lang="zh-TW" altLang="en-US" dirty="0"/>
              <a:t>八、動力衝剪機械之光電式安全裝置。</a:t>
            </a:r>
          </a:p>
          <a:p>
            <a:pPr eaLnBrk="1" hangingPunct="1"/>
            <a:r>
              <a:rPr lang="zh-TW" altLang="en-US" dirty="0"/>
              <a:t>九、手推刨床之刃部接觸預防裝置。</a:t>
            </a:r>
          </a:p>
          <a:p>
            <a:pPr eaLnBrk="1" hangingPunct="1"/>
            <a:r>
              <a:rPr lang="zh-TW" altLang="en-US" dirty="0"/>
              <a:t>十、木材加工用圓盤鋸之反撥預防裝置及鋸齒接觸預防裝置。</a:t>
            </a:r>
          </a:p>
          <a:p>
            <a:pPr eaLnBrk="1" hangingPunct="1"/>
            <a:r>
              <a:rPr lang="zh-TW" altLang="en-US" dirty="0"/>
              <a:t>十一、其他經中央主管機關指定公告者。</a:t>
            </a:r>
          </a:p>
          <a:p>
            <a:pPr eaLnBrk="1" hangingPunct="1"/>
            <a:endParaRPr lang="en-US" altLang="zh-TW" dirty="0"/>
          </a:p>
          <a:p>
            <a:pPr eaLnBrk="1" hangingPunct="1"/>
            <a:r>
              <a:rPr lang="zh-TW" altLang="en-US" dirty="0"/>
              <a:t>機械設備器具安全標準</a:t>
            </a:r>
            <a:r>
              <a:rPr lang="en-US" altLang="zh-TW" dirty="0"/>
              <a:t>(103/12/22)</a:t>
            </a:r>
          </a:p>
          <a:p>
            <a:pPr eaLnBrk="1" hangingPunct="1"/>
            <a:endParaRPr lang="zh-TW" altLang="zh-TW" dirty="0"/>
          </a:p>
        </p:txBody>
      </p:sp>
    </p:spTree>
    <p:extLst>
      <p:ext uri="{BB962C8B-B14F-4D97-AF65-F5344CB8AC3E}">
        <p14:creationId xmlns:p14="http://schemas.microsoft.com/office/powerpoint/2010/main" val="3039244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職業安全衛生法 </a:t>
            </a:r>
            <a:r>
              <a:rPr lang="en-US" altLang="zh-TW" dirty="0"/>
              <a:t>(102.07.03)</a:t>
            </a:r>
          </a:p>
          <a:p>
            <a:r>
              <a:rPr lang="zh-TW" altLang="en-US" dirty="0"/>
              <a:t>第 </a:t>
            </a:r>
            <a:r>
              <a:rPr lang="en-US" altLang="zh-TW" dirty="0"/>
              <a:t>8 </a:t>
            </a:r>
            <a:r>
              <a:rPr lang="zh-TW" altLang="en-US" dirty="0"/>
              <a:t>條</a:t>
            </a:r>
          </a:p>
          <a:p>
            <a:r>
              <a:rPr lang="zh-TW" altLang="en-US" dirty="0"/>
              <a:t>製造者或輸入者對於中央主管機關公告列入型式驗證之機械、設備或器具</a:t>
            </a:r>
          </a:p>
          <a:p>
            <a:r>
              <a:rPr lang="zh-TW" altLang="en-US" dirty="0"/>
              <a:t>，非經中央主管機關認可之驗證機構實施型式驗證合格及張貼合格標章，</a:t>
            </a:r>
          </a:p>
          <a:p>
            <a:r>
              <a:rPr lang="zh-TW" altLang="en-US" dirty="0"/>
              <a:t>不得產製運出廠場或輸入。</a:t>
            </a:r>
          </a:p>
          <a:p>
            <a:r>
              <a:rPr lang="zh-TW" altLang="en-US" dirty="0"/>
              <a:t>前項應實施型式驗證之機械、設備或器具，有下列情形之一者，得免驗證</a:t>
            </a:r>
          </a:p>
          <a:p>
            <a:r>
              <a:rPr lang="zh-TW" altLang="en-US" dirty="0"/>
              <a:t>，不受前項規定之限制：</a:t>
            </a:r>
          </a:p>
          <a:p>
            <a:r>
              <a:rPr lang="zh-TW" altLang="en-US" dirty="0"/>
              <a:t>一、依第十六條或其他法律規定實施檢查、檢驗、驗證或認可。</a:t>
            </a:r>
          </a:p>
          <a:p>
            <a:r>
              <a:rPr lang="zh-TW" altLang="en-US" dirty="0"/>
              <a:t>二、供國防軍事用途使用，並有國防部或其直屬機關出具證明。</a:t>
            </a:r>
          </a:p>
          <a:p>
            <a:r>
              <a:rPr lang="zh-TW" altLang="en-US" dirty="0"/>
              <a:t>三、限量製造或輸入僅供科技研發、測試用途之專用機型，並經中央主管</a:t>
            </a:r>
          </a:p>
          <a:p>
            <a:r>
              <a:rPr lang="zh-TW" altLang="en-US" dirty="0"/>
              <a:t>    機關核准。</a:t>
            </a:r>
          </a:p>
          <a:p>
            <a:r>
              <a:rPr lang="zh-TW" altLang="en-US" dirty="0"/>
              <a:t>四、非供實際使用或作業用途之商業樣品或展覽品，並經中央主管機關核</a:t>
            </a:r>
          </a:p>
          <a:p>
            <a:r>
              <a:rPr lang="zh-TW" altLang="en-US" dirty="0"/>
              <a:t>    准。</a:t>
            </a:r>
          </a:p>
          <a:p>
            <a:r>
              <a:rPr lang="zh-TW" altLang="en-US" dirty="0"/>
              <a:t>五、其他特殊情形，有免驗證之必要，並經中央主管機關核准。</a:t>
            </a:r>
          </a:p>
          <a:p>
            <a:r>
              <a:rPr lang="zh-TW" altLang="en-US" dirty="0"/>
              <a:t>第一項之驗證，因產品構造規格特殊致驗證有困難者，報驗義務人得檢附</a:t>
            </a:r>
          </a:p>
          <a:p>
            <a:r>
              <a:rPr lang="zh-TW" altLang="en-US" dirty="0"/>
              <a:t>產品安全評估報告，向中央主管機關申請核准採用適當檢驗方式為之。</a:t>
            </a:r>
          </a:p>
          <a:p>
            <a:r>
              <a:rPr lang="zh-TW" altLang="en-US" dirty="0"/>
              <a:t>輸入者對於第一項之驗證，因驗證之需求，得向中央主管機關申請先行放</a:t>
            </a:r>
          </a:p>
          <a:p>
            <a:r>
              <a:rPr lang="zh-TW" altLang="en-US" dirty="0"/>
              <a:t>行，經核准後，於產品之設置地點實施驗證。</a:t>
            </a:r>
          </a:p>
          <a:p>
            <a:r>
              <a:rPr lang="zh-TW" altLang="en-US" dirty="0"/>
              <a:t>前四項之型式驗證實施程序、項目、標準、報驗義務人、驗證機構資格條</a:t>
            </a:r>
          </a:p>
          <a:p>
            <a:r>
              <a:rPr lang="zh-TW" altLang="en-US" dirty="0"/>
              <a:t>件、認可、撤銷與廢止、合格標章、標示方法、先行放行條件、申請免驗</a:t>
            </a:r>
          </a:p>
          <a:p>
            <a:r>
              <a:rPr lang="zh-TW" altLang="en-US" dirty="0"/>
              <a:t>、安全評估報告、監督管理及其他應遵行事項之辦法，由中央主管機關定</a:t>
            </a:r>
          </a:p>
          <a:p>
            <a:r>
              <a:rPr lang="zh-TW" altLang="en-US" dirty="0"/>
              <a:t>之。</a:t>
            </a:r>
          </a:p>
          <a:p>
            <a:endParaRPr lang="en-US" altLang="zh-TW" dirty="0"/>
          </a:p>
          <a:p>
            <a:r>
              <a:rPr lang="zh-TW" altLang="en-US" dirty="0"/>
              <a:t>安全標示與驗證合格標章使用及管理辦法</a:t>
            </a:r>
            <a:r>
              <a:rPr lang="en-US" altLang="zh-TW" dirty="0"/>
              <a:t>(103.11.10)</a:t>
            </a:r>
            <a:endParaRPr lang="zh-TW" altLang="en-US" dirty="0"/>
          </a:p>
        </p:txBody>
      </p:sp>
      <p:sp>
        <p:nvSpPr>
          <p:cNvPr id="4" name="投影片編號版面配置區 3"/>
          <p:cNvSpPr>
            <a:spLocks noGrp="1"/>
          </p:cNvSpPr>
          <p:nvPr>
            <p:ph type="sldNum" sz="quarter" idx="10"/>
          </p:nvPr>
        </p:nvSpPr>
        <p:spPr/>
        <p:txBody>
          <a:bodyPr/>
          <a:lstStyle/>
          <a:p>
            <a:pPr>
              <a:defRPr/>
            </a:pPr>
            <a:fld id="{3882790A-BB3A-446A-9460-5AE7C8536060}" type="slidenum">
              <a:rPr lang="en-US" altLang="zh-TW" smtClean="0"/>
              <a:pPr>
                <a:defRPr/>
              </a:pPr>
              <a:t>25</a:t>
            </a:fld>
            <a:endParaRPr lang="en-US" altLang="zh-TW"/>
          </a:p>
        </p:txBody>
      </p:sp>
    </p:spTree>
    <p:extLst>
      <p:ext uri="{BB962C8B-B14F-4D97-AF65-F5344CB8AC3E}">
        <p14:creationId xmlns:p14="http://schemas.microsoft.com/office/powerpoint/2010/main" val="620512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95CCB392-CF4A-4D90-BE35-8AA40A8D4ABA}" type="slidenum">
              <a:rPr lang="en-US" altLang="zh-TW" smtClean="0"/>
              <a:pPr/>
              <a:t>26</a:t>
            </a:fld>
            <a:endParaRPr lang="en-US" altLang="zh-TW"/>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16 </a:t>
            </a:r>
            <a:r>
              <a:rPr lang="zh-TW" altLang="en-US" dirty="0"/>
              <a:t>條</a:t>
            </a:r>
          </a:p>
          <a:p>
            <a:pPr eaLnBrk="1" hangingPunct="1"/>
            <a:r>
              <a:rPr lang="zh-TW" altLang="en-US" dirty="0"/>
              <a:t>雇主對於經中央主管機關指定具有危險性之機械或設備，非經勞動檢查機</a:t>
            </a:r>
          </a:p>
          <a:p>
            <a:pPr eaLnBrk="1" hangingPunct="1"/>
            <a:r>
              <a:rPr lang="zh-TW" altLang="en-US" dirty="0"/>
              <a:t>構或中央主管機關指定之代行檢查機構檢查合格，不得使用；其使用超過</a:t>
            </a:r>
          </a:p>
          <a:p>
            <a:pPr eaLnBrk="1" hangingPunct="1"/>
            <a:r>
              <a:rPr lang="zh-TW" altLang="en-US" dirty="0"/>
              <a:t>規定期間者，非經再檢查合格，不得繼續使用。</a:t>
            </a:r>
          </a:p>
          <a:p>
            <a:pPr eaLnBrk="1" hangingPunct="1"/>
            <a:r>
              <a:rPr lang="zh-TW" altLang="en-US" dirty="0"/>
              <a:t>代行檢查機構應依本法及本法所發布之命令執行職務。</a:t>
            </a:r>
          </a:p>
          <a:p>
            <a:pPr eaLnBrk="1" hangingPunct="1"/>
            <a:r>
              <a:rPr lang="zh-TW" altLang="en-US" dirty="0"/>
              <a:t>檢查費收費標準及代行檢查機構之資格條件與所負責任，由中央主管機關</a:t>
            </a:r>
          </a:p>
          <a:p>
            <a:pPr eaLnBrk="1" hangingPunct="1"/>
            <a:r>
              <a:rPr lang="zh-TW" altLang="en-US" dirty="0"/>
              <a:t>定之。</a:t>
            </a:r>
          </a:p>
          <a:p>
            <a:pPr eaLnBrk="1" hangingPunct="1"/>
            <a:r>
              <a:rPr lang="zh-TW" altLang="en-US" dirty="0"/>
              <a:t>第一項所稱危險性機械或設備之種類、應具之容量與其製程、竣工、使用</a:t>
            </a:r>
          </a:p>
          <a:p>
            <a:pPr eaLnBrk="1" hangingPunct="1"/>
            <a:r>
              <a:rPr lang="zh-TW" altLang="en-US" dirty="0"/>
              <a:t>、變更或其他檢查之程序、項目、標準及檢查合格許可有效使用期限等事</a:t>
            </a:r>
          </a:p>
          <a:p>
            <a:pPr eaLnBrk="1" hangingPunct="1"/>
            <a:r>
              <a:rPr lang="zh-TW" altLang="en-US" dirty="0"/>
              <a:t>項之規則，由中央主管機關定之。</a:t>
            </a:r>
          </a:p>
          <a:p>
            <a:pPr eaLnBrk="1" hangingPunct="1"/>
            <a:endParaRPr lang="zh-TW" altLang="zh-TW" dirty="0"/>
          </a:p>
        </p:txBody>
      </p:sp>
    </p:spTree>
    <p:extLst>
      <p:ext uri="{BB962C8B-B14F-4D97-AF65-F5344CB8AC3E}">
        <p14:creationId xmlns:p14="http://schemas.microsoft.com/office/powerpoint/2010/main" val="179574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F3C798D-A70E-4ADC-9C97-20F999F77E71}" type="slidenum">
              <a:rPr lang="en-US" altLang="zh-TW" smtClean="0"/>
              <a:pPr/>
              <a:t>30</a:t>
            </a:fld>
            <a:endParaRPr lang="en-US" altLang="zh-TW"/>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10 </a:t>
            </a:r>
            <a:r>
              <a:rPr lang="zh-TW" altLang="en-US" dirty="0"/>
              <a:t>條</a:t>
            </a:r>
          </a:p>
          <a:p>
            <a:pPr eaLnBrk="1" hangingPunct="1"/>
            <a:r>
              <a:rPr lang="zh-TW" altLang="en-US" dirty="0"/>
              <a:t>雇主對於具有危害性之化學品，應予標示、製備清單及揭示安全資料表，</a:t>
            </a:r>
          </a:p>
          <a:p>
            <a:pPr eaLnBrk="1" hangingPunct="1"/>
            <a:r>
              <a:rPr lang="zh-TW" altLang="en-US" dirty="0"/>
              <a:t>並採取必要之通識措施。</a:t>
            </a:r>
          </a:p>
          <a:p>
            <a:pPr eaLnBrk="1" hangingPunct="1"/>
            <a:r>
              <a:rPr lang="zh-TW" altLang="en-US" dirty="0"/>
              <a:t>製造者、輸入者或供應者，提供前項化學品與事業單位或自營作業者前，</a:t>
            </a:r>
          </a:p>
          <a:p>
            <a:pPr eaLnBrk="1" hangingPunct="1"/>
            <a:r>
              <a:rPr lang="zh-TW" altLang="en-US" dirty="0"/>
              <a:t>應予標示及提供安全資料表；資料異動時，亦同。</a:t>
            </a:r>
          </a:p>
          <a:p>
            <a:pPr eaLnBrk="1" hangingPunct="1"/>
            <a:r>
              <a:rPr lang="zh-TW" altLang="en-US" dirty="0"/>
              <a:t>前二項化學品之範圍、標示、清單格式、安全資料表、揭示、通識措施及</a:t>
            </a:r>
          </a:p>
          <a:p>
            <a:pPr eaLnBrk="1" hangingPunct="1"/>
            <a:r>
              <a:rPr lang="zh-TW" altLang="en-US" dirty="0"/>
              <a:t>其他應遵行事項之規則，由中央主管機關定之。</a:t>
            </a:r>
          </a:p>
          <a:p>
            <a:pPr eaLnBrk="1" hangingPunct="1"/>
            <a:endParaRPr lang="en-US" altLang="zh-TW" dirty="0"/>
          </a:p>
          <a:p>
            <a:pPr eaLnBrk="1" hangingPunct="1"/>
            <a:r>
              <a:rPr lang="zh-TW" altLang="en-US" dirty="0"/>
              <a:t>危害性化學品標示及通識規則 </a:t>
            </a:r>
            <a:r>
              <a:rPr lang="en-US" altLang="zh-TW" dirty="0"/>
              <a:t>(103.06.27)</a:t>
            </a:r>
          </a:p>
          <a:p>
            <a:pPr eaLnBrk="1" hangingPunct="1"/>
            <a:r>
              <a:rPr lang="zh-TW" altLang="en-US" dirty="0"/>
              <a:t>毒性化學物質標示及安全資料表管理辦法</a:t>
            </a:r>
            <a:r>
              <a:rPr lang="en-US" altLang="zh-TW" dirty="0"/>
              <a:t>(103.11.10)</a:t>
            </a:r>
          </a:p>
          <a:p>
            <a:pPr eaLnBrk="1" hangingPunct="1"/>
            <a:endParaRPr lang="zh-TW" altLang="zh-TW" dirty="0"/>
          </a:p>
        </p:txBody>
      </p:sp>
    </p:spTree>
    <p:extLst>
      <p:ext uri="{BB962C8B-B14F-4D97-AF65-F5344CB8AC3E}">
        <p14:creationId xmlns:p14="http://schemas.microsoft.com/office/powerpoint/2010/main" val="3381315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投影片圖像版面配置區 1"/>
          <p:cNvSpPr>
            <a:spLocks noGrp="1" noRot="1" noChangeAspect="1" noTextEdit="1"/>
          </p:cNvSpPr>
          <p:nvPr>
            <p:ph type="sldImg"/>
          </p:nvPr>
        </p:nvSpPr>
        <p:spPr>
          <a:ln/>
        </p:spPr>
      </p:sp>
      <p:sp>
        <p:nvSpPr>
          <p:cNvPr id="111619" name="備忘稿版面配置區 2"/>
          <p:cNvSpPr>
            <a:spLocks noGrp="1"/>
          </p:cNvSpPr>
          <p:nvPr>
            <p:ph type="body" idx="1"/>
          </p:nvPr>
        </p:nvSpPr>
        <p:spPr>
          <a:noFill/>
          <a:ln/>
        </p:spPr>
        <p:txBody>
          <a:bodyPr/>
          <a:lstStyle/>
          <a:p>
            <a:pPr eaLnBrk="1" hangingPunct="1"/>
            <a:r>
              <a:rPr lang="zh-TW" altLang="en-US" dirty="0"/>
              <a:t>危害性化學品標示及通識規則 </a:t>
            </a:r>
            <a:r>
              <a:rPr lang="en-US" altLang="zh-TW" dirty="0"/>
              <a:t>(103.06.27)</a:t>
            </a:r>
          </a:p>
          <a:p>
            <a:pPr eaLnBrk="1" hangingPunct="1"/>
            <a:r>
              <a:rPr lang="zh-TW" altLang="en-US" dirty="0"/>
              <a:t>第 </a:t>
            </a:r>
            <a:r>
              <a:rPr lang="en-US" altLang="zh-TW" dirty="0"/>
              <a:t>5 </a:t>
            </a:r>
            <a:r>
              <a:rPr lang="zh-TW" altLang="en-US" dirty="0"/>
              <a:t>條</a:t>
            </a:r>
          </a:p>
          <a:p>
            <a:pPr eaLnBrk="1" hangingPunct="1"/>
            <a:r>
              <a:rPr lang="zh-TW" altLang="en-US" dirty="0"/>
              <a:t>雇主對裝有危害性化學品之容器，應依附表一規定之分類及危害圖式，參</a:t>
            </a:r>
          </a:p>
          <a:p>
            <a:pPr eaLnBrk="1" hangingPunct="1"/>
            <a:r>
              <a:rPr lang="zh-TW" altLang="en-US" dirty="0"/>
              <a:t>照附表二之格式明顯標示下列事項，所用文字以中文為主，必要時並輔以</a:t>
            </a:r>
          </a:p>
          <a:p>
            <a:pPr eaLnBrk="1" hangingPunct="1"/>
            <a:r>
              <a:rPr lang="zh-TW" altLang="en-US" dirty="0"/>
              <a:t>作業勞工所能瞭解之外文：</a:t>
            </a:r>
          </a:p>
          <a:p>
            <a:pPr eaLnBrk="1" hangingPunct="1"/>
            <a:r>
              <a:rPr lang="zh-TW" altLang="en-US" dirty="0"/>
              <a:t>一、危害圖式。</a:t>
            </a:r>
          </a:p>
          <a:p>
            <a:pPr eaLnBrk="1" hangingPunct="1"/>
            <a:r>
              <a:rPr lang="zh-TW" altLang="en-US" dirty="0"/>
              <a:t>二、內容：</a:t>
            </a:r>
          </a:p>
          <a:p>
            <a:pPr eaLnBrk="1" hangingPunct="1"/>
            <a:r>
              <a:rPr lang="zh-TW" altLang="en-US" dirty="0"/>
              <a:t>（一）名稱。</a:t>
            </a:r>
          </a:p>
          <a:p>
            <a:pPr eaLnBrk="1" hangingPunct="1"/>
            <a:r>
              <a:rPr lang="zh-TW" altLang="en-US" dirty="0"/>
              <a:t>（二）危害成分。</a:t>
            </a:r>
          </a:p>
          <a:p>
            <a:pPr eaLnBrk="1" hangingPunct="1"/>
            <a:r>
              <a:rPr lang="zh-TW" altLang="en-US" dirty="0"/>
              <a:t>（三）警示語。</a:t>
            </a:r>
          </a:p>
          <a:p>
            <a:pPr eaLnBrk="1" hangingPunct="1"/>
            <a:r>
              <a:rPr lang="zh-TW" altLang="en-US" dirty="0"/>
              <a:t>（四）危害警告訊息。</a:t>
            </a:r>
          </a:p>
          <a:p>
            <a:pPr eaLnBrk="1" hangingPunct="1"/>
            <a:r>
              <a:rPr lang="zh-TW" altLang="en-US" dirty="0"/>
              <a:t>（五）危害防範措施。</a:t>
            </a:r>
          </a:p>
          <a:p>
            <a:pPr eaLnBrk="1" hangingPunct="1"/>
            <a:r>
              <a:rPr lang="zh-TW" altLang="en-US" dirty="0"/>
              <a:t>（六）製造者、輸入者或供應者之名稱、地址及電話。</a:t>
            </a:r>
          </a:p>
          <a:p>
            <a:pPr eaLnBrk="1" hangingPunct="1"/>
            <a:r>
              <a:rPr lang="zh-TW" altLang="en-US" dirty="0"/>
              <a:t>前項容器內之危害性化學品為混合物者，其應標示之危害成分指混合物之</a:t>
            </a:r>
          </a:p>
          <a:p>
            <a:pPr eaLnBrk="1" hangingPunct="1"/>
            <a:r>
              <a:rPr lang="zh-TW" altLang="en-US" dirty="0"/>
              <a:t>危害性中符合國家標準 </a:t>
            </a:r>
            <a:r>
              <a:rPr lang="en-US" altLang="zh-TW" dirty="0"/>
              <a:t>CNS15030 </a:t>
            </a:r>
            <a:r>
              <a:rPr lang="zh-TW" altLang="en-US" dirty="0"/>
              <a:t>分類，具有物理性危害或健康危害之所</a:t>
            </a:r>
          </a:p>
          <a:p>
            <a:pPr eaLnBrk="1" hangingPunct="1"/>
            <a:r>
              <a:rPr lang="zh-TW" altLang="en-US" dirty="0"/>
              <a:t>有危害物質成分。</a:t>
            </a:r>
          </a:p>
          <a:p>
            <a:pPr eaLnBrk="1" hangingPunct="1"/>
            <a:r>
              <a:rPr lang="zh-TW" altLang="en-US" dirty="0"/>
              <a:t>第一項容器所裝之危害性化學品無法依附表一規定之分類歸類者，得僅標</a:t>
            </a:r>
          </a:p>
          <a:p>
            <a:pPr eaLnBrk="1" hangingPunct="1"/>
            <a:r>
              <a:rPr lang="zh-TW" altLang="en-US" dirty="0"/>
              <a:t>示第一項第二款事項。</a:t>
            </a:r>
          </a:p>
          <a:p>
            <a:pPr eaLnBrk="1" hangingPunct="1"/>
            <a:r>
              <a:rPr lang="zh-TW" altLang="en-US" dirty="0"/>
              <a:t>第一項容器之容積在一百毫升以下者，得僅標示名稱、危害圖式及警示語</a:t>
            </a:r>
          </a:p>
          <a:p>
            <a:pPr eaLnBrk="1" hangingPunct="1"/>
            <a:r>
              <a:rPr lang="zh-TW" altLang="en-US" dirty="0"/>
              <a:t>。</a:t>
            </a:r>
          </a:p>
          <a:p>
            <a:pPr eaLnBrk="1" hangingPunct="1"/>
            <a:r>
              <a:rPr lang="zh-TW" altLang="en-US" dirty="0"/>
              <a:t>毒性化學物質標示及安全資料表管理辦法</a:t>
            </a:r>
            <a:r>
              <a:rPr lang="en-US" altLang="zh-TW" dirty="0"/>
              <a:t>(103.11.10)</a:t>
            </a:r>
          </a:p>
          <a:p>
            <a:pPr eaLnBrk="1" hangingPunct="1"/>
            <a:r>
              <a:rPr lang="zh-TW" altLang="en-US" dirty="0"/>
              <a:t>第 </a:t>
            </a:r>
            <a:r>
              <a:rPr lang="en-US" altLang="zh-TW" dirty="0"/>
              <a:t>3 </a:t>
            </a:r>
            <a:r>
              <a:rPr lang="zh-TW" altLang="en-US" dirty="0"/>
              <a:t>條</a:t>
            </a:r>
          </a:p>
          <a:p>
            <a:pPr eaLnBrk="1" hangingPunct="1"/>
            <a:r>
              <a:rPr lang="zh-TW" altLang="en-US" dirty="0"/>
              <a:t>毒性化學物質之容器、包裝，應符合中華民國國家標準（</a:t>
            </a:r>
            <a:r>
              <a:rPr lang="en-US" altLang="zh-TW" dirty="0"/>
              <a:t>CNS</a:t>
            </a:r>
            <a:r>
              <a:rPr lang="zh-TW" altLang="en-US" dirty="0"/>
              <a:t>） 一五○三</a:t>
            </a:r>
          </a:p>
          <a:p>
            <a:pPr eaLnBrk="1" hangingPunct="1"/>
            <a:r>
              <a:rPr lang="zh-TW" altLang="en-US" dirty="0"/>
              <a:t>○所定分類、標示要項並依附表格式明顯標示下列事項：</a:t>
            </a:r>
          </a:p>
          <a:p>
            <a:pPr eaLnBrk="1" hangingPunct="1"/>
            <a:r>
              <a:rPr lang="zh-TW" altLang="en-US" dirty="0"/>
              <a:t>一、危害圖式：直立四十五度角之白底紅色粗框正方形，內為黑色象徵符</a:t>
            </a:r>
          </a:p>
          <a:p>
            <a:pPr eaLnBrk="1" hangingPunct="1"/>
            <a:r>
              <a:rPr lang="zh-TW" altLang="en-US" dirty="0"/>
              <a:t>    號，大小以能辨識清楚為度。</a:t>
            </a:r>
          </a:p>
          <a:p>
            <a:pPr eaLnBrk="1" hangingPunct="1"/>
            <a:r>
              <a:rPr lang="zh-TW" altLang="en-US" dirty="0"/>
              <a:t>二、內容：</a:t>
            </a:r>
          </a:p>
          <a:p>
            <a:pPr eaLnBrk="1" hangingPunct="1"/>
            <a:r>
              <a:rPr lang="zh-TW" altLang="en-US" dirty="0"/>
              <a:t>（一）名稱。</a:t>
            </a:r>
          </a:p>
          <a:p>
            <a:pPr eaLnBrk="1" hangingPunct="1"/>
            <a:r>
              <a:rPr lang="zh-TW" altLang="en-US" dirty="0"/>
              <a:t>（二）危害成分：所含毒性化學物質達管制濃度以上之成分，應以中央主</a:t>
            </a:r>
          </a:p>
          <a:p>
            <a:pPr eaLnBrk="1" hangingPunct="1"/>
            <a:r>
              <a:rPr lang="zh-TW" altLang="en-US" dirty="0"/>
              <a:t>      管機關公告之名稱（中英文）標示，並加註毒性化學物質等字樣及</a:t>
            </a:r>
          </a:p>
          <a:p>
            <a:pPr eaLnBrk="1" hangingPunct="1"/>
            <a:r>
              <a:rPr lang="zh-TW" altLang="en-US" dirty="0"/>
              <a:t>      所含毒性化學物質重量百分比（</a:t>
            </a:r>
            <a:r>
              <a:rPr lang="en-US" altLang="zh-TW" dirty="0"/>
              <a:t>w/w</a:t>
            </a:r>
            <a:r>
              <a:rPr lang="zh-TW" altLang="en-US" dirty="0"/>
              <a:t>） 。</a:t>
            </a:r>
          </a:p>
          <a:p>
            <a:pPr eaLnBrk="1" hangingPunct="1"/>
            <a:r>
              <a:rPr lang="zh-TW" altLang="en-US" dirty="0"/>
              <a:t>（三）警示語。</a:t>
            </a:r>
          </a:p>
          <a:p>
            <a:pPr eaLnBrk="1" hangingPunct="1"/>
            <a:r>
              <a:rPr lang="zh-TW" altLang="en-US" dirty="0"/>
              <a:t>（四）危害警告訊息：訊息內容應符合中華民國國家標準（</a:t>
            </a:r>
            <a:r>
              <a:rPr lang="en-US" altLang="zh-TW" dirty="0"/>
              <a:t>CNS</a:t>
            </a:r>
            <a:r>
              <a:rPr lang="zh-TW" altLang="en-US" dirty="0"/>
              <a:t>） 一五○</a:t>
            </a:r>
          </a:p>
          <a:p>
            <a:pPr eaLnBrk="1" hangingPunct="1"/>
            <a:r>
              <a:rPr lang="zh-TW" altLang="en-US" dirty="0"/>
              <a:t>      三○所列各項危害特性。</a:t>
            </a:r>
          </a:p>
          <a:p>
            <a:pPr eaLnBrk="1" hangingPunct="1"/>
            <a:r>
              <a:rPr lang="zh-TW" altLang="en-US" dirty="0"/>
              <a:t>（五）危害防範措施：依危害物特性採行污染防制措施。</a:t>
            </a:r>
          </a:p>
          <a:p>
            <a:pPr eaLnBrk="1" hangingPunct="1"/>
            <a:r>
              <a:rPr lang="zh-TW" altLang="en-US" dirty="0"/>
              <a:t>（六）製造者、輸入者或供應者之名稱、地址及電話：供應商即輸入毒性</a:t>
            </a:r>
          </a:p>
          <a:p>
            <a:pPr eaLnBrk="1" hangingPunct="1"/>
            <a:r>
              <a:rPr lang="zh-TW" altLang="en-US" dirty="0"/>
              <a:t>      化學物質之運作人。</a:t>
            </a:r>
          </a:p>
          <a:p>
            <a:pPr eaLnBrk="1" hangingPunct="1"/>
            <a:r>
              <a:rPr lang="zh-TW" altLang="en-US" dirty="0"/>
              <a:t>前項標示如其危害物質不符合中華民國國家標準（</a:t>
            </a:r>
            <a:r>
              <a:rPr lang="en-US" altLang="zh-TW" dirty="0"/>
              <a:t>CNS</a:t>
            </a:r>
            <a:r>
              <a:rPr lang="zh-TW" altLang="en-US" dirty="0"/>
              <a:t>） 一五○三○規定</a:t>
            </a:r>
          </a:p>
          <a:p>
            <a:pPr eaLnBrk="1" hangingPunct="1"/>
            <a:r>
              <a:rPr lang="zh-TW" altLang="en-US" dirty="0"/>
              <a:t>之分類歸類者，得僅標示前項第二款事項。</a:t>
            </a:r>
          </a:p>
          <a:p>
            <a:pPr eaLnBrk="1" hangingPunct="1"/>
            <a:r>
              <a:rPr lang="zh-TW" altLang="en-US" dirty="0"/>
              <a:t>第一項容器、包裝容積在一百毫升以下者，得僅標示名稱、危害圖式及警</a:t>
            </a:r>
          </a:p>
          <a:p>
            <a:pPr eaLnBrk="1" hangingPunct="1"/>
            <a:r>
              <a:rPr lang="zh-TW" altLang="en-US" dirty="0"/>
              <a:t>示語。</a:t>
            </a:r>
          </a:p>
          <a:p>
            <a:pPr eaLnBrk="1" hangingPunct="1"/>
            <a:endParaRPr lang="zh-TW" altLang="en-US" dirty="0"/>
          </a:p>
        </p:txBody>
      </p:sp>
      <p:sp>
        <p:nvSpPr>
          <p:cNvPr id="111620" name="投影片編號版面配置區 3"/>
          <p:cNvSpPr>
            <a:spLocks noGrp="1"/>
          </p:cNvSpPr>
          <p:nvPr>
            <p:ph type="sldNum" sz="quarter" idx="5"/>
          </p:nvPr>
        </p:nvSpPr>
        <p:spPr>
          <a:noFill/>
        </p:spPr>
        <p:txBody>
          <a:bodyPr/>
          <a:lstStyle/>
          <a:p>
            <a:fld id="{D4D69B32-EEE5-4C02-83EC-B0FFC067F45F}" type="slidenum">
              <a:rPr lang="en-US" altLang="zh-TW" smtClean="0"/>
              <a:pPr/>
              <a:t>31</a:t>
            </a:fld>
            <a:endParaRPr lang="en-US" altLang="zh-TW"/>
          </a:p>
        </p:txBody>
      </p:sp>
    </p:spTree>
    <p:extLst>
      <p:ext uri="{BB962C8B-B14F-4D97-AF65-F5344CB8AC3E}">
        <p14:creationId xmlns:p14="http://schemas.microsoft.com/office/powerpoint/2010/main" val="1147285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475AFB-2294-4761-8F5F-595DED7A77EC}" type="slidenum">
              <a:rPr lang="en-US" altLang="zh-TW">
                <a:solidFill>
                  <a:prstClr val="black"/>
                </a:solidFill>
              </a:rPr>
              <a:pPr/>
              <a:t>32</a:t>
            </a:fld>
            <a:endParaRPr lang="en-US" altLang="zh-TW">
              <a:solidFill>
                <a:prstClr val="black"/>
              </a:solidFill>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r>
              <a:rPr lang="zh-TW" altLang="en-US" b="1"/>
              <a:t>生活中的輻射來源</a:t>
            </a:r>
            <a:endParaRPr lang="zh-TW" altLang="en-US"/>
          </a:p>
          <a:p>
            <a:r>
              <a:rPr lang="zh-TW" altLang="en-US"/>
              <a:t>這張</a:t>
            </a:r>
            <a:r>
              <a:rPr lang="en-US" altLang="zh-TW"/>
              <a:t>Slide</a:t>
            </a:r>
            <a:r>
              <a:rPr lang="zh-TW" altLang="en-US"/>
              <a:t>顯示的是一般人可能接受的天然與人造輻射來源及其劑量分佈圖</a:t>
            </a:r>
            <a:r>
              <a:rPr lang="en-US" altLang="zh-TW"/>
              <a:t>[3]</a:t>
            </a:r>
            <a:r>
              <a:rPr lang="zh-TW" altLang="en-US"/>
              <a:t>，其中天然輻射佔</a:t>
            </a:r>
            <a:r>
              <a:rPr lang="en-US" altLang="zh-TW"/>
              <a:t>82%</a:t>
            </a:r>
            <a:r>
              <a:rPr lang="zh-TW" altLang="en-US"/>
              <a:t>，人造輻射佔</a:t>
            </a:r>
            <a:r>
              <a:rPr lang="en-US" altLang="zh-TW"/>
              <a:t>18%</a:t>
            </a:r>
            <a:r>
              <a:rPr lang="zh-TW" altLang="en-US"/>
              <a:t>。天然輻射劑量的最大來源為氡氣，佔</a:t>
            </a:r>
            <a:r>
              <a:rPr lang="en-US" altLang="zh-TW"/>
              <a:t>55%</a:t>
            </a:r>
            <a:r>
              <a:rPr lang="zh-TW" altLang="en-US"/>
              <a:t>；另外宇宙射線佔</a:t>
            </a:r>
            <a:r>
              <a:rPr lang="en-US" altLang="zh-TW"/>
              <a:t>8%</a:t>
            </a:r>
            <a:r>
              <a:rPr lang="zh-TW" altLang="en-US"/>
              <a:t>、地表輻射佔</a:t>
            </a:r>
            <a:r>
              <a:rPr lang="en-US" altLang="zh-TW"/>
              <a:t>8%</a:t>
            </a:r>
            <a:r>
              <a:rPr lang="zh-TW" altLang="en-US"/>
              <a:t>、來自人體內的天然輻射則佔</a:t>
            </a:r>
            <a:r>
              <a:rPr lang="en-US" altLang="zh-TW"/>
              <a:t>11%</a:t>
            </a:r>
            <a:r>
              <a:rPr lang="zh-TW" altLang="en-US"/>
              <a:t>。人造輻射劑量的最大來源為醫用</a:t>
            </a:r>
            <a:r>
              <a:rPr lang="en-US" altLang="zh-TW"/>
              <a:t>X</a:t>
            </a:r>
            <a:r>
              <a:rPr lang="zh-TW" altLang="en-US"/>
              <a:t>光照射，佔</a:t>
            </a:r>
            <a:r>
              <a:rPr lang="en-US" altLang="zh-TW"/>
              <a:t>11%</a:t>
            </a:r>
            <a:r>
              <a:rPr lang="zh-TW" altLang="en-US"/>
              <a:t>；核子醫學診斷或照射則佔</a:t>
            </a:r>
            <a:r>
              <a:rPr lang="en-US" altLang="zh-TW"/>
              <a:t>4%</a:t>
            </a:r>
            <a:r>
              <a:rPr lang="zh-TW" altLang="en-US"/>
              <a:t>；消費性產品可能含有自然產生的輻射物質，其劑量佔</a:t>
            </a:r>
            <a:r>
              <a:rPr lang="en-US" altLang="zh-TW"/>
              <a:t>3%</a:t>
            </a:r>
            <a:r>
              <a:rPr lang="zh-TW" altLang="en-US"/>
              <a:t>；其他一般民眾所接受的微量人造輻射劑量來源約小於</a:t>
            </a:r>
            <a:r>
              <a:rPr lang="en-US" altLang="zh-TW"/>
              <a:t>1%</a:t>
            </a:r>
            <a:r>
              <a:rPr lang="zh-TW" altLang="en-US"/>
              <a:t>，可能包括職業上無可避免的輻射曝露約</a:t>
            </a:r>
            <a:r>
              <a:rPr lang="en-US" altLang="zh-TW"/>
              <a:t>0.3%</a:t>
            </a:r>
            <a:r>
              <a:rPr lang="zh-TW" altLang="en-US"/>
              <a:t>、全球大氣中的輻射落塵約小於</a:t>
            </a:r>
            <a:r>
              <a:rPr lang="en-US" altLang="zh-TW"/>
              <a:t>0.3%</a:t>
            </a:r>
            <a:r>
              <a:rPr lang="zh-TW" altLang="en-US"/>
              <a:t>、核能發電約佔</a:t>
            </a:r>
            <a:r>
              <a:rPr lang="en-US" altLang="zh-TW"/>
              <a:t>0.1%</a:t>
            </a:r>
            <a:r>
              <a:rPr lang="zh-TW" altLang="en-US"/>
              <a:t>、以及其他雜項之輻射劑量約佔</a:t>
            </a:r>
            <a:r>
              <a:rPr lang="en-US" altLang="zh-TW"/>
              <a:t>0.1%</a:t>
            </a:r>
            <a:r>
              <a:rPr lang="zh-TW" altLang="en-US"/>
              <a:t>。 </a:t>
            </a:r>
          </a:p>
        </p:txBody>
      </p:sp>
    </p:spTree>
    <p:extLst>
      <p:ext uri="{BB962C8B-B14F-4D97-AF65-F5344CB8AC3E}">
        <p14:creationId xmlns:p14="http://schemas.microsoft.com/office/powerpoint/2010/main" val="1847636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A52F4B0B-FA1F-4C80-95EC-450683B02499}" type="slidenum">
              <a:rPr lang="en-US" altLang="zh-TW" smtClean="0"/>
              <a:pPr/>
              <a:t>33</a:t>
            </a:fld>
            <a:endParaRPr lang="en-US" altLang="zh-TW"/>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12 </a:t>
            </a:r>
            <a:r>
              <a:rPr lang="zh-TW" altLang="en-US" dirty="0"/>
              <a:t>條</a:t>
            </a:r>
          </a:p>
          <a:p>
            <a:pPr eaLnBrk="1" hangingPunct="1"/>
            <a:r>
              <a:rPr lang="zh-TW" altLang="en-US" dirty="0"/>
              <a:t>雇主對於中央主管機關定有容許暴露標準之作業場所，應確保勞工之危害</a:t>
            </a:r>
          </a:p>
          <a:p>
            <a:pPr eaLnBrk="1" hangingPunct="1"/>
            <a:r>
              <a:rPr lang="zh-TW" altLang="en-US" dirty="0"/>
              <a:t>暴露低於標準值。</a:t>
            </a:r>
          </a:p>
          <a:p>
            <a:pPr eaLnBrk="1" hangingPunct="1"/>
            <a:r>
              <a:rPr lang="zh-TW" altLang="en-US" dirty="0"/>
              <a:t>前項之容許暴露標準，由中央主管機關定之。</a:t>
            </a:r>
          </a:p>
          <a:p>
            <a:pPr eaLnBrk="1" hangingPunct="1"/>
            <a:r>
              <a:rPr lang="zh-TW" altLang="en-US" dirty="0"/>
              <a:t>雇主對於經中央主管機關指定之作業場所，應訂定作業環境監測計畫，並</a:t>
            </a:r>
          </a:p>
          <a:p>
            <a:pPr eaLnBrk="1" hangingPunct="1"/>
            <a:r>
              <a:rPr lang="zh-TW" altLang="en-US" dirty="0"/>
              <a:t>設置或委託由中央主管機關認可之作業環境監測機構實施監測。但中央主</a:t>
            </a:r>
          </a:p>
          <a:p>
            <a:pPr eaLnBrk="1" hangingPunct="1"/>
            <a:r>
              <a:rPr lang="zh-TW" altLang="en-US" dirty="0"/>
              <a:t>管機關指定免經監測機構分析之監測項目，得僱用合格監測人員辦理之。</a:t>
            </a:r>
          </a:p>
          <a:p>
            <a:pPr eaLnBrk="1" hangingPunct="1"/>
            <a:r>
              <a:rPr lang="zh-TW" altLang="en-US" dirty="0"/>
              <a:t>雇主對於前項監測計畫及監測結果，應公開揭示，並通報中央主管機關。</a:t>
            </a:r>
          </a:p>
          <a:p>
            <a:pPr eaLnBrk="1" hangingPunct="1"/>
            <a:r>
              <a:rPr lang="zh-TW" altLang="en-US" dirty="0"/>
              <a:t>中央主管機關或勞動檢查機構得實施查核。</a:t>
            </a:r>
          </a:p>
          <a:p>
            <a:pPr eaLnBrk="1" hangingPunct="1"/>
            <a:r>
              <a:rPr lang="zh-TW" altLang="en-US" dirty="0"/>
              <a:t>前二項之作業場所指定、監測計畫與監測結果揭示、通報、監測機構與監</a:t>
            </a:r>
          </a:p>
          <a:p>
            <a:pPr eaLnBrk="1" hangingPunct="1"/>
            <a:r>
              <a:rPr lang="zh-TW" altLang="en-US" dirty="0"/>
              <a:t>測人員資格條件、認可、撤銷與廢止、查核方式及其他應遵行事項之辦法</a:t>
            </a:r>
          </a:p>
          <a:p>
            <a:pPr eaLnBrk="1" hangingPunct="1"/>
            <a:r>
              <a:rPr lang="zh-TW" altLang="en-US" dirty="0"/>
              <a:t>，由中央主管機關定之。</a:t>
            </a:r>
            <a:endParaRPr lang="en-US" altLang="zh-TW" dirty="0"/>
          </a:p>
          <a:p>
            <a:pPr eaLnBrk="1" hangingPunct="1"/>
            <a:endParaRPr lang="en-US" altLang="zh-TW" dirty="0"/>
          </a:p>
          <a:p>
            <a:pPr eaLnBrk="1" hangingPunct="1"/>
            <a:r>
              <a:rPr lang="zh-TW" altLang="en-US" dirty="0"/>
              <a:t>職業安全衛生法施行細則 </a:t>
            </a:r>
            <a:r>
              <a:rPr lang="en-US" altLang="zh-TW" dirty="0"/>
              <a:t>(103/06/26)</a:t>
            </a:r>
          </a:p>
          <a:p>
            <a:pPr eaLnBrk="1" hangingPunct="1"/>
            <a:r>
              <a:rPr lang="zh-TW" altLang="en-US" dirty="0"/>
              <a:t>第 </a:t>
            </a:r>
            <a:r>
              <a:rPr lang="en-US" altLang="zh-TW" dirty="0"/>
              <a:t>17 </a:t>
            </a:r>
            <a:r>
              <a:rPr lang="zh-TW" altLang="en-US" dirty="0"/>
              <a:t>條</a:t>
            </a:r>
          </a:p>
          <a:p>
            <a:pPr eaLnBrk="1" hangingPunct="1"/>
            <a:r>
              <a:rPr lang="zh-TW" altLang="en-US" dirty="0"/>
              <a:t>本法第十二條第三項所稱作業環境監測，指為掌握勞工作業環境實態與評</a:t>
            </a:r>
          </a:p>
          <a:p>
            <a:pPr eaLnBrk="1" hangingPunct="1"/>
            <a:r>
              <a:rPr lang="zh-TW" altLang="en-US" dirty="0"/>
              <a:t>估勞工暴露狀況，所採取之規劃、採樣、測定、分析及評估。</a:t>
            </a:r>
          </a:p>
          <a:p>
            <a:pPr eaLnBrk="1" hangingPunct="1"/>
            <a:r>
              <a:rPr lang="zh-TW" altLang="en-US" dirty="0"/>
              <a:t>本法第十二條第三項規定應訂定作業環境監測計畫及實施監測之作業場所</a:t>
            </a:r>
          </a:p>
          <a:p>
            <a:pPr eaLnBrk="1" hangingPunct="1"/>
            <a:r>
              <a:rPr lang="zh-TW" altLang="en-US" dirty="0"/>
              <a:t>如下：</a:t>
            </a:r>
          </a:p>
          <a:p>
            <a:pPr eaLnBrk="1" hangingPunct="1"/>
            <a:r>
              <a:rPr lang="zh-TW" altLang="en-US" dirty="0"/>
              <a:t>一、設置有中央管理方式之空氣調節設備之建築物室內作業場所。</a:t>
            </a:r>
          </a:p>
          <a:p>
            <a:pPr eaLnBrk="1" hangingPunct="1"/>
            <a:r>
              <a:rPr lang="zh-TW" altLang="en-US" dirty="0"/>
              <a:t>二、坑內作業場所。</a:t>
            </a:r>
          </a:p>
          <a:p>
            <a:pPr eaLnBrk="1" hangingPunct="1"/>
            <a:r>
              <a:rPr lang="zh-TW" altLang="en-US" dirty="0"/>
              <a:t>三、顯著發生噪音之作業場所。</a:t>
            </a:r>
          </a:p>
          <a:p>
            <a:pPr eaLnBrk="1" hangingPunct="1"/>
            <a:r>
              <a:rPr lang="zh-TW" altLang="en-US" dirty="0"/>
              <a:t>四、下列作業場所，經中央主管機關指定者：</a:t>
            </a:r>
          </a:p>
          <a:p>
            <a:pPr eaLnBrk="1" hangingPunct="1"/>
            <a:r>
              <a:rPr lang="zh-TW" altLang="en-US" dirty="0"/>
              <a:t>（一）高溫作業場所。</a:t>
            </a:r>
          </a:p>
          <a:p>
            <a:pPr eaLnBrk="1" hangingPunct="1"/>
            <a:r>
              <a:rPr lang="zh-TW" altLang="en-US" dirty="0"/>
              <a:t>（二）粉塵作業場所。</a:t>
            </a:r>
          </a:p>
          <a:p>
            <a:pPr eaLnBrk="1" hangingPunct="1"/>
            <a:r>
              <a:rPr lang="zh-TW" altLang="en-US" dirty="0"/>
              <a:t>（三）鉛作業場所。</a:t>
            </a:r>
          </a:p>
          <a:p>
            <a:pPr eaLnBrk="1" hangingPunct="1"/>
            <a:r>
              <a:rPr lang="zh-TW" altLang="en-US" dirty="0"/>
              <a:t>（四）四烷基鉛作業場所。</a:t>
            </a:r>
          </a:p>
          <a:p>
            <a:pPr eaLnBrk="1" hangingPunct="1"/>
            <a:r>
              <a:rPr lang="zh-TW" altLang="en-US" dirty="0"/>
              <a:t>（五）有機溶劑作業場所。</a:t>
            </a:r>
          </a:p>
          <a:p>
            <a:pPr eaLnBrk="1" hangingPunct="1"/>
            <a:r>
              <a:rPr lang="zh-TW" altLang="en-US" dirty="0"/>
              <a:t>（六）特定化學物質作業場所。</a:t>
            </a:r>
          </a:p>
          <a:p>
            <a:pPr eaLnBrk="1" hangingPunct="1"/>
            <a:r>
              <a:rPr lang="zh-TW" altLang="en-US" dirty="0"/>
              <a:t>五、其他經中央主管機關指定公告之作業場所。</a:t>
            </a:r>
          </a:p>
          <a:p>
            <a:pPr eaLnBrk="1" hangingPunct="1"/>
            <a:endParaRPr lang="zh-TW" altLang="en-US" dirty="0"/>
          </a:p>
          <a:p>
            <a:pPr eaLnBrk="1" hangingPunct="1"/>
            <a:endParaRPr lang="zh-TW" altLang="zh-TW" dirty="0"/>
          </a:p>
        </p:txBody>
      </p:sp>
    </p:spTree>
    <p:extLst>
      <p:ext uri="{BB962C8B-B14F-4D97-AF65-F5344CB8AC3E}">
        <p14:creationId xmlns:p14="http://schemas.microsoft.com/office/powerpoint/2010/main" val="1384434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職業安全衛生法 </a:t>
            </a:r>
            <a:r>
              <a:rPr lang="en-US" altLang="zh-TW" dirty="0"/>
              <a:t>(102.07.03)</a:t>
            </a:r>
          </a:p>
          <a:p>
            <a:r>
              <a:rPr lang="zh-TW" altLang="en-US" dirty="0"/>
              <a:t>第 </a:t>
            </a:r>
            <a:r>
              <a:rPr lang="en-US" altLang="zh-TW" dirty="0"/>
              <a:t>13 </a:t>
            </a:r>
            <a:r>
              <a:rPr lang="zh-TW" altLang="en-US" dirty="0"/>
              <a:t>條</a:t>
            </a:r>
          </a:p>
          <a:p>
            <a:r>
              <a:rPr lang="zh-TW" altLang="en-US" dirty="0"/>
              <a:t>製造者或輸入者對於中央主管機關公告之化學物質清單以外之新化學物質</a:t>
            </a:r>
          </a:p>
          <a:p>
            <a:r>
              <a:rPr lang="zh-TW" altLang="en-US" dirty="0"/>
              <a:t>，未向中央主管機關繳交化學物質安全評估報告，並經核准登記前，不得</a:t>
            </a:r>
          </a:p>
          <a:p>
            <a:r>
              <a:rPr lang="zh-TW" altLang="en-US" dirty="0"/>
              <a:t>製造或輸入含有該物質之化學品。但其他法律已規定或經中央主管機關公</a:t>
            </a:r>
          </a:p>
          <a:p>
            <a:r>
              <a:rPr lang="zh-TW" altLang="en-US" dirty="0"/>
              <a:t>告不適用者，不在此限。</a:t>
            </a:r>
          </a:p>
          <a:p>
            <a:r>
              <a:rPr lang="zh-TW" altLang="en-US" dirty="0"/>
              <a:t>前項評估報告，中央主管機關為防止危害工作者安全及健康，於審查後得</a:t>
            </a:r>
          </a:p>
          <a:p>
            <a:r>
              <a:rPr lang="zh-TW" altLang="en-US" dirty="0"/>
              <a:t>予公開。</a:t>
            </a:r>
          </a:p>
          <a:p>
            <a:r>
              <a:rPr lang="zh-TW" altLang="en-US" dirty="0"/>
              <a:t>前二項化學物質清單之公告、新化學物質之登記、評估報告內容、審查程</a:t>
            </a:r>
          </a:p>
          <a:p>
            <a:r>
              <a:rPr lang="zh-TW" altLang="en-US" dirty="0"/>
              <a:t>序、資訊公開及其他應遵行事項之辦法，由中央主管機關定之。</a:t>
            </a:r>
          </a:p>
          <a:p>
            <a:endParaRPr lang="en-US" altLang="zh-TW" dirty="0"/>
          </a:p>
          <a:p>
            <a:r>
              <a:rPr lang="zh-TW" altLang="en-US" dirty="0"/>
              <a:t>環保署依毒性化學物質管理法，另訂有</a:t>
            </a:r>
            <a:r>
              <a:rPr lang="en-US" altLang="zh-TW" dirty="0"/>
              <a:t>-</a:t>
            </a:r>
            <a:r>
              <a:rPr lang="zh-TW" altLang="en-US" dirty="0"/>
              <a:t>新化學物質及既有化學物質資料登錄辦法</a:t>
            </a:r>
            <a:r>
              <a:rPr lang="en-US" altLang="zh-TW" dirty="0"/>
              <a:t>(103.12.04)</a:t>
            </a:r>
          </a:p>
          <a:p>
            <a:endParaRPr lang="zh-TW" altLang="en-US" dirty="0"/>
          </a:p>
        </p:txBody>
      </p:sp>
      <p:sp>
        <p:nvSpPr>
          <p:cNvPr id="4" name="投影片編號版面配置區 3"/>
          <p:cNvSpPr>
            <a:spLocks noGrp="1"/>
          </p:cNvSpPr>
          <p:nvPr>
            <p:ph type="sldNum" sz="quarter" idx="10"/>
          </p:nvPr>
        </p:nvSpPr>
        <p:spPr/>
        <p:txBody>
          <a:bodyPr/>
          <a:lstStyle/>
          <a:p>
            <a:fld id="{BC524892-D420-486B-A811-63F3A87B8D22}" type="slidenum">
              <a:rPr lang="zh-TW" altLang="en-US" smtClean="0"/>
              <a:pPr/>
              <a:t>34</a:t>
            </a:fld>
            <a:endParaRPr lang="zh-TW" altLang="en-US"/>
          </a:p>
        </p:txBody>
      </p:sp>
    </p:spTree>
    <p:extLst>
      <p:ext uri="{BB962C8B-B14F-4D97-AF65-F5344CB8AC3E}">
        <p14:creationId xmlns:p14="http://schemas.microsoft.com/office/powerpoint/2010/main" val="1481778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職業安全衛生法 </a:t>
            </a:r>
            <a:r>
              <a:rPr lang="en-US" altLang="zh-TW" dirty="0"/>
              <a:t>(102.07.03)</a:t>
            </a:r>
          </a:p>
          <a:p>
            <a:r>
              <a:rPr lang="zh-TW" altLang="en-US" dirty="0"/>
              <a:t>第 </a:t>
            </a:r>
            <a:r>
              <a:rPr lang="en-US" altLang="zh-TW" dirty="0"/>
              <a:t>14 </a:t>
            </a:r>
            <a:r>
              <a:rPr lang="zh-TW" altLang="en-US" dirty="0"/>
              <a:t>條</a:t>
            </a:r>
          </a:p>
          <a:p>
            <a:r>
              <a:rPr lang="zh-TW" altLang="en-US" dirty="0"/>
              <a:t>製造者、輸入者、供應者或雇主，對於經中央主管機關指定之管制性化學</a:t>
            </a:r>
          </a:p>
          <a:p>
            <a:r>
              <a:rPr lang="zh-TW" altLang="en-US" dirty="0"/>
              <a:t>品，不得製造、輸入、供應或供工作者處置、使用。但經中央主管機關許</a:t>
            </a:r>
          </a:p>
          <a:p>
            <a:r>
              <a:rPr lang="zh-TW" altLang="en-US" dirty="0"/>
              <a:t>可者，不在此限。</a:t>
            </a:r>
          </a:p>
          <a:p>
            <a:r>
              <a:rPr lang="zh-TW" altLang="en-US" dirty="0"/>
              <a:t>製造者、輸入者、供應者或雇主，對於中央主管機關指定之優先管理化學</a:t>
            </a:r>
          </a:p>
          <a:p>
            <a:r>
              <a:rPr lang="zh-TW" altLang="en-US" dirty="0"/>
              <a:t>品，應將相關運作資料報請中央主管機關備查。</a:t>
            </a:r>
          </a:p>
          <a:p>
            <a:r>
              <a:rPr lang="zh-TW" altLang="en-US" dirty="0"/>
              <a:t>前二項化學品之指定、許可條件、期間、廢止或撤銷許可、運作資料內容</a:t>
            </a:r>
          </a:p>
          <a:p>
            <a:r>
              <a:rPr lang="zh-TW" altLang="en-US" dirty="0"/>
              <a:t>及其他應遵行事項之辦法，由中央主管機關定之。</a:t>
            </a:r>
          </a:p>
          <a:p>
            <a:endParaRPr lang="zh-TW" altLang="en-US" dirty="0"/>
          </a:p>
        </p:txBody>
      </p:sp>
      <p:sp>
        <p:nvSpPr>
          <p:cNvPr id="4" name="投影片編號版面配置區 3"/>
          <p:cNvSpPr>
            <a:spLocks noGrp="1"/>
          </p:cNvSpPr>
          <p:nvPr>
            <p:ph type="sldNum" sz="quarter" idx="10"/>
          </p:nvPr>
        </p:nvSpPr>
        <p:spPr/>
        <p:txBody>
          <a:bodyPr/>
          <a:lstStyle/>
          <a:p>
            <a:fld id="{BC524892-D420-486B-A811-63F3A87B8D22}" type="slidenum">
              <a:rPr lang="zh-TW" altLang="en-US" smtClean="0"/>
              <a:pPr/>
              <a:t>35</a:t>
            </a:fld>
            <a:endParaRPr lang="zh-TW" altLang="en-US"/>
          </a:p>
        </p:txBody>
      </p:sp>
    </p:spTree>
    <p:extLst>
      <p:ext uri="{BB962C8B-B14F-4D97-AF65-F5344CB8AC3E}">
        <p14:creationId xmlns:p14="http://schemas.microsoft.com/office/powerpoint/2010/main" val="397970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職業安全衛生法 </a:t>
            </a:r>
            <a:r>
              <a:rPr lang="en-US" altLang="zh-TW" dirty="0"/>
              <a:t>(102.07.03)</a:t>
            </a:r>
          </a:p>
          <a:p>
            <a:r>
              <a:rPr lang="zh-TW" altLang="en-US" dirty="0"/>
              <a:t>第 </a:t>
            </a:r>
            <a:r>
              <a:rPr lang="en-US" altLang="zh-TW" dirty="0"/>
              <a:t>14 </a:t>
            </a:r>
            <a:r>
              <a:rPr lang="zh-TW" altLang="en-US" dirty="0"/>
              <a:t>條</a:t>
            </a:r>
          </a:p>
          <a:p>
            <a:r>
              <a:rPr lang="zh-TW" altLang="en-US" dirty="0"/>
              <a:t>製造者、輸入者、供應者或雇主，對於經中央主管機關指定之管制性化學</a:t>
            </a:r>
          </a:p>
          <a:p>
            <a:r>
              <a:rPr lang="zh-TW" altLang="en-US" dirty="0"/>
              <a:t>品，不得製造、輸入、供應或供工作者處置、使用。但經中央主管機關許</a:t>
            </a:r>
          </a:p>
          <a:p>
            <a:r>
              <a:rPr lang="zh-TW" altLang="en-US" dirty="0"/>
              <a:t>可者，不在此限。</a:t>
            </a:r>
          </a:p>
          <a:p>
            <a:r>
              <a:rPr lang="zh-TW" altLang="en-US" dirty="0"/>
              <a:t>製造者、輸入者、供應者或雇主，對於中央主管機關指定之優先管理化學</a:t>
            </a:r>
          </a:p>
          <a:p>
            <a:r>
              <a:rPr lang="zh-TW" altLang="en-US" dirty="0"/>
              <a:t>品，應將相關運作資料報請中央主管機關備查。</a:t>
            </a:r>
          </a:p>
          <a:p>
            <a:r>
              <a:rPr lang="zh-TW" altLang="en-US" dirty="0"/>
              <a:t>前二項化學品之指定、許可條件、期間、廢止或撤銷許可、運作資料內容</a:t>
            </a:r>
          </a:p>
          <a:p>
            <a:r>
              <a:rPr lang="zh-TW" altLang="en-US" dirty="0"/>
              <a:t>及其他應遵行事項之辦法，由中央主管機關定之。</a:t>
            </a:r>
          </a:p>
          <a:p>
            <a:endParaRPr lang="zh-TW" altLang="en-US" dirty="0"/>
          </a:p>
        </p:txBody>
      </p:sp>
      <p:sp>
        <p:nvSpPr>
          <p:cNvPr id="4" name="投影片編號版面配置區 3"/>
          <p:cNvSpPr>
            <a:spLocks noGrp="1"/>
          </p:cNvSpPr>
          <p:nvPr>
            <p:ph type="sldNum" sz="quarter" idx="10"/>
          </p:nvPr>
        </p:nvSpPr>
        <p:spPr/>
        <p:txBody>
          <a:bodyPr/>
          <a:lstStyle/>
          <a:p>
            <a:fld id="{BC524892-D420-486B-A811-63F3A87B8D22}" type="slidenum">
              <a:rPr lang="zh-TW" altLang="en-US" smtClean="0"/>
              <a:pPr/>
              <a:t>36</a:t>
            </a:fld>
            <a:endParaRPr lang="zh-TW" altLang="en-US"/>
          </a:p>
        </p:txBody>
      </p:sp>
    </p:spTree>
    <p:extLst>
      <p:ext uri="{BB962C8B-B14F-4D97-AF65-F5344CB8AC3E}">
        <p14:creationId xmlns:p14="http://schemas.microsoft.com/office/powerpoint/2010/main" val="1969810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DFD1623A-B016-4B45-A7EA-E9C52A4C8E44}" type="slidenum">
              <a:rPr lang="en-US" altLang="zh-TW" smtClean="0"/>
              <a:pPr/>
              <a:t>5</a:t>
            </a:fld>
            <a:endParaRPr lang="en-US" altLang="zh-TW"/>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zh-TW" altLang="en-US" dirty="0"/>
              <a:t>說明</a:t>
            </a:r>
            <a:r>
              <a:rPr lang="en-US" altLang="zh-TW" dirty="0"/>
              <a:t>:</a:t>
            </a:r>
          </a:p>
          <a:p>
            <a:pPr eaLnBrk="1" hangingPunct="1"/>
            <a:r>
              <a:rPr lang="en-US" altLang="zh-TW" dirty="0"/>
              <a:t>1.</a:t>
            </a:r>
            <a:r>
              <a:rPr lang="zh-TW" altLang="en-US" dirty="0"/>
              <a:t>就實際應用層面而言，與校園實驗室、實習場所等處所安全衛生相關之法規眾多，主管機關涵蓋勞動部、環境保護署、衛生福利部、消防署等單位。</a:t>
            </a:r>
            <a:endParaRPr lang="en-US" altLang="zh-TW" dirty="0"/>
          </a:p>
          <a:p>
            <a:pPr eaLnBrk="1" hangingPunct="1"/>
            <a:r>
              <a:rPr lang="en-US" altLang="zh-TW" dirty="0"/>
              <a:t>2.</a:t>
            </a:r>
            <a:r>
              <a:rPr lang="zh-TW" altLang="en-US" dirty="0"/>
              <a:t>其中法規名稱中存有</a:t>
            </a:r>
            <a:r>
              <a:rPr lang="en-US" altLang="zh-TW" dirty="0"/>
              <a:t>”</a:t>
            </a:r>
            <a:r>
              <a:rPr lang="zh-TW" altLang="en-US" dirty="0"/>
              <a:t>安全衛生</a:t>
            </a:r>
            <a:r>
              <a:rPr lang="en-US" altLang="zh-TW" dirty="0"/>
              <a:t>”</a:t>
            </a:r>
            <a:r>
              <a:rPr lang="zh-TW" altLang="en-US" dirty="0"/>
              <a:t>文字者，為勞動部職業安全衛生署之職業安全衛生法及相關法規，其內容涵蓋實驗室內物質、設備機械與環境等事項，與實驗室關係密切；且其他部會之法規於</a:t>
            </a:r>
            <a:r>
              <a:rPr lang="en-US" altLang="zh-TW" dirty="0"/>
              <a:t>104</a:t>
            </a:r>
            <a:r>
              <a:rPr lang="zh-TW" altLang="en-US" dirty="0"/>
              <a:t>年度教育部”校園職業安全衛生知能提昇暨教育訓練推動計畫</a:t>
            </a:r>
            <a:r>
              <a:rPr lang="en-US" altLang="zh-TW" dirty="0"/>
              <a:t>”</a:t>
            </a:r>
            <a:r>
              <a:rPr lang="zh-TW" altLang="en-US" dirty="0"/>
              <a:t>中，另設有課程以講授該法規，故本課程</a:t>
            </a:r>
            <a:r>
              <a:rPr lang="en-US" altLang="zh-TW" dirty="0"/>
              <a:t>”</a:t>
            </a:r>
            <a:r>
              <a:rPr lang="zh-TW" altLang="en-US" dirty="0"/>
              <a:t>法規</a:t>
            </a:r>
            <a:r>
              <a:rPr lang="en-US" altLang="zh-TW" dirty="0"/>
              <a:t>”</a:t>
            </a:r>
            <a:r>
              <a:rPr lang="zh-TW" altLang="en-US" dirty="0"/>
              <a:t>以介紹職業安全衛生法為主要內容。</a:t>
            </a:r>
            <a:endParaRPr lang="en-US" altLang="zh-TW" dirty="0"/>
          </a:p>
          <a:p>
            <a:pPr eaLnBrk="1" hangingPunct="1"/>
            <a:endParaRPr lang="en-US" altLang="zh-TW" dirty="0"/>
          </a:p>
          <a:p>
            <a:pPr eaLnBrk="1" hangingPunct="1"/>
            <a:r>
              <a:rPr lang="zh-TW" altLang="en-US" dirty="0"/>
              <a:t>職業安全衛生法 </a:t>
            </a:r>
            <a:r>
              <a:rPr lang="en-US" altLang="zh-TW" dirty="0"/>
              <a:t>(102/07/03)</a:t>
            </a:r>
          </a:p>
          <a:p>
            <a:pPr eaLnBrk="1" hangingPunct="1"/>
            <a:r>
              <a:rPr lang="zh-TW" altLang="en-US" dirty="0"/>
              <a:t>第 </a:t>
            </a:r>
            <a:r>
              <a:rPr lang="en-US" altLang="zh-TW" dirty="0"/>
              <a:t>1 </a:t>
            </a:r>
            <a:r>
              <a:rPr lang="zh-TW" altLang="en-US" dirty="0"/>
              <a:t>條</a:t>
            </a:r>
          </a:p>
          <a:p>
            <a:pPr eaLnBrk="1" hangingPunct="1"/>
            <a:r>
              <a:rPr lang="zh-TW" altLang="en-US" dirty="0"/>
              <a:t>為防止職業災害，保障工作者安全及健康，特制定本法；其他法律有特別規定者，從其規定。</a:t>
            </a:r>
          </a:p>
          <a:p>
            <a:pPr eaLnBrk="1" hangingPunct="1"/>
            <a:endParaRPr lang="zh-TW" altLang="zh-TW" dirty="0"/>
          </a:p>
        </p:txBody>
      </p:sp>
    </p:spTree>
    <p:extLst>
      <p:ext uri="{BB962C8B-B14F-4D97-AF65-F5344CB8AC3E}">
        <p14:creationId xmlns:p14="http://schemas.microsoft.com/office/powerpoint/2010/main" val="2623101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16551D9A-69ED-4513-BD31-309EF933C7BD}" type="slidenum">
              <a:rPr lang="en-US" altLang="zh-TW" smtClean="0"/>
              <a:pPr/>
              <a:t>37</a:t>
            </a:fld>
            <a:endParaRPr lang="en-US" altLang="zh-TW"/>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20 </a:t>
            </a:r>
            <a:r>
              <a:rPr lang="zh-TW" altLang="en-US" dirty="0"/>
              <a:t>條</a:t>
            </a:r>
          </a:p>
          <a:p>
            <a:pPr eaLnBrk="1" hangingPunct="1"/>
            <a:r>
              <a:rPr lang="zh-TW" altLang="en-US" dirty="0"/>
              <a:t>雇主於僱用勞工時，應施行體格檢查；對在職勞工應施行下列健康檢查：</a:t>
            </a:r>
          </a:p>
          <a:p>
            <a:pPr eaLnBrk="1" hangingPunct="1"/>
            <a:r>
              <a:rPr lang="zh-TW" altLang="en-US" dirty="0"/>
              <a:t>一、一般健康檢查。</a:t>
            </a:r>
          </a:p>
          <a:p>
            <a:pPr eaLnBrk="1" hangingPunct="1"/>
            <a:r>
              <a:rPr lang="zh-TW" altLang="en-US" dirty="0"/>
              <a:t>二、從事特別危害健康作業者之特殊健康檢查。</a:t>
            </a:r>
          </a:p>
          <a:p>
            <a:pPr eaLnBrk="1" hangingPunct="1"/>
            <a:r>
              <a:rPr lang="zh-TW" altLang="en-US" dirty="0"/>
              <a:t>三、經中央主管機關指定為特定對象及特定項目之健康檢查。</a:t>
            </a:r>
          </a:p>
          <a:p>
            <a:pPr eaLnBrk="1" hangingPunct="1"/>
            <a:r>
              <a:rPr lang="zh-TW" altLang="en-US" dirty="0"/>
              <a:t>前項檢查應由中央主管機關會商中央衛生主管機關認可之醫療機構之醫師</a:t>
            </a:r>
          </a:p>
          <a:p>
            <a:pPr eaLnBrk="1" hangingPunct="1"/>
            <a:r>
              <a:rPr lang="zh-TW" altLang="en-US" dirty="0"/>
              <a:t>為之；檢查紀錄雇主應予保存，並負擔健康檢查費用；實施特殊健康檢查</a:t>
            </a:r>
          </a:p>
          <a:p>
            <a:pPr eaLnBrk="1" hangingPunct="1"/>
            <a:r>
              <a:rPr lang="zh-TW" altLang="en-US" dirty="0"/>
              <a:t>時，雇主應提供勞工作業內容及暴露情形等作業經歷資料予醫療機構。</a:t>
            </a:r>
          </a:p>
          <a:p>
            <a:pPr eaLnBrk="1" hangingPunct="1"/>
            <a:r>
              <a:rPr lang="zh-TW" altLang="en-US" dirty="0"/>
              <a:t>前二項檢查之對象及其作業經歷、項目、期間、健康管理分級、檢查紀錄</a:t>
            </a:r>
          </a:p>
          <a:p>
            <a:pPr eaLnBrk="1" hangingPunct="1"/>
            <a:r>
              <a:rPr lang="zh-TW" altLang="en-US" dirty="0"/>
              <a:t>與保存期限及其他應遵行事項之規則，由中央主管機關定之。</a:t>
            </a:r>
          </a:p>
          <a:p>
            <a:pPr eaLnBrk="1" hangingPunct="1"/>
            <a:r>
              <a:rPr lang="zh-TW" altLang="en-US" dirty="0"/>
              <a:t>醫療機構對於健康檢查之結果，應通報中央主管機關備查，以作為工作相</a:t>
            </a:r>
          </a:p>
          <a:p>
            <a:pPr eaLnBrk="1" hangingPunct="1"/>
            <a:r>
              <a:rPr lang="zh-TW" altLang="en-US" dirty="0"/>
              <a:t>關疾病預防之必要應用。但一般健康檢查結果之通報，以指定項目發現異</a:t>
            </a:r>
          </a:p>
          <a:p>
            <a:pPr eaLnBrk="1" hangingPunct="1"/>
            <a:r>
              <a:rPr lang="zh-TW" altLang="en-US" dirty="0"/>
              <a:t>常者為限。</a:t>
            </a:r>
          </a:p>
          <a:p>
            <a:pPr eaLnBrk="1" hangingPunct="1"/>
            <a:r>
              <a:rPr lang="zh-TW" altLang="en-US" dirty="0"/>
              <a:t>第二項醫療機構之認可條件、管理、檢查醫師資格與前項檢查結果之通報</a:t>
            </a:r>
          </a:p>
          <a:p>
            <a:pPr eaLnBrk="1" hangingPunct="1"/>
            <a:r>
              <a:rPr lang="zh-TW" altLang="en-US" dirty="0"/>
              <a:t>內容、方式、期限及其他應遵行事項之辦法，由中央主管機關定之。</a:t>
            </a:r>
          </a:p>
          <a:p>
            <a:pPr eaLnBrk="1" hangingPunct="1"/>
            <a:r>
              <a:rPr lang="zh-TW" altLang="en-US" dirty="0"/>
              <a:t>勞工對於第一項之檢查，有接受之義務。</a:t>
            </a:r>
          </a:p>
          <a:p>
            <a:pPr eaLnBrk="1" hangingPunct="1"/>
            <a:endParaRPr lang="en-US" altLang="zh-TW" dirty="0"/>
          </a:p>
          <a:p>
            <a:pPr eaLnBrk="1" hangingPunct="1"/>
            <a:r>
              <a:rPr lang="zh-TW" altLang="en-US" dirty="0"/>
              <a:t>勞工健康保護規則  </a:t>
            </a:r>
            <a:r>
              <a:rPr lang="en-US" altLang="zh-TW" dirty="0"/>
              <a:t>(103.06.30)</a:t>
            </a:r>
          </a:p>
          <a:p>
            <a:pPr eaLnBrk="1" hangingPunct="1"/>
            <a:endParaRPr lang="zh-TW" altLang="zh-TW" dirty="0"/>
          </a:p>
        </p:txBody>
      </p:sp>
    </p:spTree>
    <p:extLst>
      <p:ext uri="{BB962C8B-B14F-4D97-AF65-F5344CB8AC3E}">
        <p14:creationId xmlns:p14="http://schemas.microsoft.com/office/powerpoint/2010/main" val="892110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1F909B17-F8A3-4D3F-A9FB-6C49849E846C}" type="slidenum">
              <a:rPr lang="en-US" altLang="zh-TW" smtClean="0"/>
              <a:pPr/>
              <a:t>38</a:t>
            </a:fld>
            <a:endParaRPr lang="en-US" altLang="zh-TW"/>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zh-TW" altLang="en-US" dirty="0"/>
              <a:t>勞工健康保護規則  </a:t>
            </a:r>
            <a:r>
              <a:rPr lang="en-US" altLang="zh-TW" dirty="0"/>
              <a:t>(103.06.30)</a:t>
            </a:r>
          </a:p>
          <a:p>
            <a:pPr eaLnBrk="1" hangingPunct="1"/>
            <a:r>
              <a:rPr lang="zh-TW" altLang="en-US" dirty="0"/>
              <a:t>第 </a:t>
            </a:r>
            <a:r>
              <a:rPr lang="en-US" altLang="zh-TW" dirty="0"/>
              <a:t>11 </a:t>
            </a:r>
            <a:r>
              <a:rPr lang="zh-TW" altLang="en-US" dirty="0"/>
              <a:t>條</a:t>
            </a:r>
          </a:p>
          <a:p>
            <a:pPr eaLnBrk="1" hangingPunct="1"/>
            <a:r>
              <a:rPr lang="zh-TW" altLang="en-US" dirty="0"/>
              <a:t>雇主對在職勞工，應依下列規定，定期實施一般健康檢查：</a:t>
            </a:r>
          </a:p>
          <a:p>
            <a:pPr eaLnBrk="1" hangingPunct="1"/>
            <a:r>
              <a:rPr lang="zh-TW" altLang="en-US" dirty="0"/>
              <a:t>一、年滿六十五歲者，每年檢查一次。</a:t>
            </a:r>
          </a:p>
          <a:p>
            <a:pPr eaLnBrk="1" hangingPunct="1"/>
            <a:r>
              <a:rPr lang="zh-TW" altLang="en-US" dirty="0"/>
              <a:t>二、四十歲以上未滿六十五歲者，每三年檢查一次。</a:t>
            </a:r>
          </a:p>
          <a:p>
            <a:pPr eaLnBrk="1" hangingPunct="1"/>
            <a:r>
              <a:rPr lang="zh-TW" altLang="en-US" dirty="0"/>
              <a:t>三、未滿四十歲者，每五年檢查一次。</a:t>
            </a:r>
          </a:p>
          <a:p>
            <a:pPr eaLnBrk="1" hangingPunct="1"/>
            <a:r>
              <a:rPr lang="zh-TW" altLang="en-US" dirty="0"/>
              <a:t>前項一般健康檢查項目及檢查紀錄，應依前條規定辦理。但經檢查為先天</a:t>
            </a:r>
          </a:p>
          <a:p>
            <a:pPr eaLnBrk="1" hangingPunct="1"/>
            <a:r>
              <a:rPr lang="zh-TW" altLang="en-US" dirty="0"/>
              <a:t>性辨色力異常者，得免再實施辨色力檢查。</a:t>
            </a:r>
            <a:endParaRPr lang="en-US" altLang="zh-TW" dirty="0"/>
          </a:p>
          <a:p>
            <a:pPr eaLnBrk="1" hangingPunct="1"/>
            <a:endParaRPr lang="en-US" altLang="zh-TW" dirty="0"/>
          </a:p>
          <a:p>
            <a:pPr eaLnBrk="1" hangingPunct="1"/>
            <a:r>
              <a:rPr lang="zh-TW" altLang="en-US" dirty="0"/>
              <a:t>第 </a:t>
            </a:r>
            <a:r>
              <a:rPr lang="en-US" altLang="zh-TW" dirty="0"/>
              <a:t>12 </a:t>
            </a:r>
            <a:r>
              <a:rPr lang="zh-TW" altLang="en-US" dirty="0"/>
              <a:t>條</a:t>
            </a:r>
          </a:p>
          <a:p>
            <a:pPr eaLnBrk="1" hangingPunct="1"/>
            <a:r>
              <a:rPr lang="zh-TW" altLang="en-US" dirty="0"/>
              <a:t>雇主使勞工從事第二條之特別危害健康作業，應於其受僱或變更作業時，</a:t>
            </a:r>
          </a:p>
          <a:p>
            <a:pPr eaLnBrk="1" hangingPunct="1"/>
            <a:r>
              <a:rPr lang="zh-TW" altLang="en-US" dirty="0"/>
              <a:t>依附表十規定，實施各該特定項目之特殊體格檢查。但距上次檢查未逾一</a:t>
            </a:r>
          </a:p>
          <a:p>
            <a:pPr eaLnBrk="1" hangingPunct="1"/>
            <a:r>
              <a:rPr lang="zh-TW" altLang="en-US" dirty="0"/>
              <a:t>年者，不在此限；對於在職勞工，應依附表十所定項目，實施特殊健康檢</a:t>
            </a:r>
          </a:p>
          <a:p>
            <a:pPr eaLnBrk="1" hangingPunct="1"/>
            <a:r>
              <a:rPr lang="zh-TW" altLang="en-US" dirty="0"/>
              <a:t>查。</a:t>
            </a:r>
          </a:p>
          <a:p>
            <a:pPr eaLnBrk="1" hangingPunct="1"/>
            <a:r>
              <a:rPr lang="zh-TW" altLang="en-US" dirty="0"/>
              <a:t>雇主使勞工接受特殊健康檢查時，應將勞工作業內容、最近一次之作業環</a:t>
            </a:r>
          </a:p>
          <a:p>
            <a:pPr eaLnBrk="1" hangingPunct="1"/>
            <a:r>
              <a:rPr lang="zh-TW" altLang="en-US" dirty="0"/>
              <a:t>境監測紀錄及危害暴露情形等作業經歷資料交予醫師。</a:t>
            </a:r>
          </a:p>
          <a:p>
            <a:pPr eaLnBrk="1" hangingPunct="1"/>
            <a:r>
              <a:rPr lang="zh-TW" altLang="en-US" dirty="0"/>
              <a:t>第一項之檢查應參照附表十一至三十七記錄，並保存十年以上。但游離輻</a:t>
            </a:r>
          </a:p>
          <a:p>
            <a:pPr eaLnBrk="1" hangingPunct="1"/>
            <a:r>
              <a:rPr lang="zh-TW" altLang="en-US" dirty="0"/>
              <a:t>射、粉塵、三氯乙烯、四氯乙烯作業之勞工及聯苯胺及其鹽類、</a:t>
            </a:r>
            <a:r>
              <a:rPr lang="en-US" altLang="zh-TW" dirty="0"/>
              <a:t>4-</a:t>
            </a:r>
            <a:r>
              <a:rPr lang="zh-TW" altLang="en-US" dirty="0"/>
              <a:t>胺基聯</a:t>
            </a:r>
          </a:p>
          <a:p>
            <a:pPr eaLnBrk="1" hangingPunct="1"/>
            <a:r>
              <a:rPr lang="zh-TW" altLang="en-US" dirty="0"/>
              <a:t>苯及其鹽類、</a:t>
            </a:r>
            <a:r>
              <a:rPr lang="en-US" altLang="zh-TW" dirty="0"/>
              <a:t>4-</a:t>
            </a:r>
            <a:r>
              <a:rPr lang="zh-TW" altLang="en-US" dirty="0"/>
              <a:t>硝基聯苯及其鹽類、</a:t>
            </a:r>
            <a:r>
              <a:rPr lang="en-US" altLang="zh-TW" dirty="0"/>
              <a:t>β- </a:t>
            </a:r>
            <a:r>
              <a:rPr lang="zh-TW" altLang="en-US" dirty="0"/>
              <a:t>胺及其鹽類、二氯聯苯胺及其</a:t>
            </a:r>
          </a:p>
          <a:p>
            <a:pPr eaLnBrk="1" hangingPunct="1"/>
            <a:r>
              <a:rPr lang="zh-TW" altLang="en-US" dirty="0"/>
              <a:t>鹽類、</a:t>
            </a:r>
            <a:r>
              <a:rPr lang="en-US" altLang="zh-TW" dirty="0"/>
              <a:t>α- </a:t>
            </a:r>
            <a:r>
              <a:rPr lang="zh-TW" altLang="en-US" dirty="0"/>
              <a:t>胺及其鹽類、鈹及其化合物、氯乙烯、苯、鉻酸及其鹽類、</a:t>
            </a:r>
          </a:p>
          <a:p>
            <a:pPr eaLnBrk="1" hangingPunct="1"/>
            <a:r>
              <a:rPr lang="zh-TW" altLang="en-US" dirty="0"/>
              <a:t>重鉻酸及其鹽類、砷及其化合物、鎳及其化合物等之製造、處置或使用及</a:t>
            </a:r>
          </a:p>
          <a:p>
            <a:pPr eaLnBrk="1" hangingPunct="1"/>
            <a:r>
              <a:rPr lang="zh-TW" altLang="en-US" dirty="0"/>
              <a:t>石綿之處置或使用作業之勞工，其紀錄應保存三十年。</a:t>
            </a:r>
          </a:p>
          <a:p>
            <a:pPr eaLnBrk="1" hangingPunct="1"/>
            <a:endParaRPr lang="zh-TW" altLang="en-US" dirty="0"/>
          </a:p>
          <a:p>
            <a:pPr eaLnBrk="1" hangingPunct="1"/>
            <a:endParaRPr lang="zh-TW" altLang="zh-TW" dirty="0"/>
          </a:p>
        </p:txBody>
      </p:sp>
    </p:spTree>
    <p:extLst>
      <p:ext uri="{BB962C8B-B14F-4D97-AF65-F5344CB8AC3E}">
        <p14:creationId xmlns:p14="http://schemas.microsoft.com/office/powerpoint/2010/main" val="4182857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B30E80BD-AF30-4C7E-9663-96A43E74C084}" type="slidenum">
              <a:rPr lang="en-US" altLang="zh-TW" smtClean="0"/>
              <a:pPr/>
              <a:t>39</a:t>
            </a:fld>
            <a:endParaRPr lang="en-US" altLang="zh-TW"/>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r>
              <a:rPr lang="zh-TW" altLang="en-US" dirty="0"/>
              <a:t>勞工健康保護規則  </a:t>
            </a:r>
            <a:r>
              <a:rPr lang="en-US" altLang="zh-TW" dirty="0"/>
              <a:t>(103.06.30)</a:t>
            </a:r>
          </a:p>
          <a:p>
            <a:pPr eaLnBrk="1" hangingPunct="1"/>
            <a:r>
              <a:rPr lang="zh-TW" altLang="en-US" dirty="0"/>
              <a:t>第 </a:t>
            </a:r>
            <a:r>
              <a:rPr lang="en-US" altLang="zh-TW" dirty="0"/>
              <a:t>2 </a:t>
            </a:r>
            <a:r>
              <a:rPr lang="zh-TW" altLang="en-US" dirty="0"/>
              <a:t>條</a:t>
            </a:r>
          </a:p>
          <a:p>
            <a:pPr eaLnBrk="1" hangingPunct="1"/>
            <a:r>
              <a:rPr lang="zh-TW" altLang="en-US" dirty="0"/>
              <a:t>本規則所稱特別危害健康作業，指本法施行細則第二十八條規定之作業（</a:t>
            </a:r>
          </a:p>
          <a:p>
            <a:pPr eaLnBrk="1" hangingPunct="1"/>
            <a:r>
              <a:rPr lang="zh-TW" altLang="en-US" dirty="0"/>
              <a:t>如附表一）。</a:t>
            </a:r>
          </a:p>
          <a:p>
            <a:pPr eaLnBrk="1" hangingPunct="1"/>
            <a:r>
              <a:rPr lang="zh-TW" altLang="en-US" dirty="0"/>
              <a:t>本規則所稱第一類事業、第二類事業及第三類事業，指職業安全衛生管理</a:t>
            </a:r>
          </a:p>
          <a:p>
            <a:pPr eaLnBrk="1" hangingPunct="1"/>
            <a:r>
              <a:rPr lang="zh-TW" altLang="en-US" dirty="0"/>
              <a:t>辦法第二條及其附表所定之事業。</a:t>
            </a:r>
            <a:endParaRPr lang="en-US" altLang="zh-TW" dirty="0"/>
          </a:p>
          <a:p>
            <a:pPr eaLnBrk="1" hangingPunct="1"/>
            <a:endParaRPr lang="en-US" altLang="zh-TW" dirty="0"/>
          </a:p>
          <a:p>
            <a:pPr eaLnBrk="1" hangingPunct="1"/>
            <a:r>
              <a:rPr lang="zh-TW" altLang="en-US" dirty="0"/>
              <a:t>職業安全衛生法施行細則 </a:t>
            </a:r>
            <a:r>
              <a:rPr lang="en-US" altLang="zh-TW" dirty="0"/>
              <a:t>(103/06/26)</a:t>
            </a:r>
          </a:p>
          <a:p>
            <a:pPr eaLnBrk="1" hangingPunct="1"/>
            <a:r>
              <a:rPr lang="zh-TW" altLang="en-US" dirty="0"/>
              <a:t>第 </a:t>
            </a:r>
            <a:r>
              <a:rPr lang="en-US" altLang="zh-TW" dirty="0"/>
              <a:t>28 </a:t>
            </a:r>
            <a:r>
              <a:rPr lang="zh-TW" altLang="en-US" dirty="0"/>
              <a:t>條</a:t>
            </a:r>
          </a:p>
          <a:p>
            <a:pPr eaLnBrk="1" hangingPunct="1"/>
            <a:r>
              <a:rPr lang="zh-TW" altLang="en-US" dirty="0"/>
              <a:t>本法第二十條第一項第二款所稱特別危害健康作業，指下列作業：</a:t>
            </a:r>
          </a:p>
          <a:p>
            <a:pPr eaLnBrk="1" hangingPunct="1"/>
            <a:r>
              <a:rPr lang="zh-TW" altLang="en-US" dirty="0"/>
              <a:t>一、高溫作業。</a:t>
            </a:r>
          </a:p>
          <a:p>
            <a:pPr eaLnBrk="1" hangingPunct="1"/>
            <a:r>
              <a:rPr lang="zh-TW" altLang="en-US" dirty="0"/>
              <a:t>二、噪音作業。</a:t>
            </a:r>
          </a:p>
          <a:p>
            <a:pPr eaLnBrk="1" hangingPunct="1"/>
            <a:r>
              <a:rPr lang="zh-TW" altLang="en-US" dirty="0"/>
              <a:t>三、游離輻射作業。</a:t>
            </a:r>
          </a:p>
          <a:p>
            <a:pPr eaLnBrk="1" hangingPunct="1"/>
            <a:r>
              <a:rPr lang="zh-TW" altLang="en-US" dirty="0"/>
              <a:t>四、異常氣壓作業。</a:t>
            </a:r>
          </a:p>
          <a:p>
            <a:pPr eaLnBrk="1" hangingPunct="1"/>
            <a:r>
              <a:rPr lang="zh-TW" altLang="en-US" dirty="0"/>
              <a:t>五、鉛作業。</a:t>
            </a:r>
          </a:p>
          <a:p>
            <a:pPr eaLnBrk="1" hangingPunct="1"/>
            <a:r>
              <a:rPr lang="zh-TW" altLang="en-US" dirty="0"/>
              <a:t>六、四烷基鉛作業。</a:t>
            </a:r>
          </a:p>
          <a:p>
            <a:pPr eaLnBrk="1" hangingPunct="1"/>
            <a:r>
              <a:rPr lang="zh-TW" altLang="en-US" dirty="0"/>
              <a:t>七、粉塵作業。</a:t>
            </a:r>
          </a:p>
          <a:p>
            <a:pPr eaLnBrk="1" hangingPunct="1"/>
            <a:r>
              <a:rPr lang="zh-TW" altLang="en-US" dirty="0"/>
              <a:t>八、有機溶劑作業，經中央主管機關指定者。</a:t>
            </a:r>
          </a:p>
          <a:p>
            <a:pPr eaLnBrk="1" hangingPunct="1"/>
            <a:r>
              <a:rPr lang="zh-TW" altLang="en-US" dirty="0"/>
              <a:t>九、製造、處置或使用特定化學物質之作業，經中央主管機關指定者。</a:t>
            </a:r>
          </a:p>
          <a:p>
            <a:pPr eaLnBrk="1" hangingPunct="1"/>
            <a:r>
              <a:rPr lang="zh-TW" altLang="en-US" dirty="0"/>
              <a:t>十、黃磷之製造、處置或使用作業。</a:t>
            </a:r>
          </a:p>
          <a:p>
            <a:pPr eaLnBrk="1" hangingPunct="1"/>
            <a:r>
              <a:rPr lang="zh-TW" altLang="en-US" dirty="0"/>
              <a:t>十一、聯啶或巴拉刈之製造作業。</a:t>
            </a:r>
          </a:p>
          <a:p>
            <a:pPr eaLnBrk="1" hangingPunct="1"/>
            <a:r>
              <a:rPr lang="zh-TW" altLang="en-US" dirty="0"/>
              <a:t>十二、其他經中央主管機關指定公告之作業。</a:t>
            </a:r>
          </a:p>
          <a:p>
            <a:pPr eaLnBrk="1" hangingPunct="1"/>
            <a:endParaRPr lang="zh-TW" altLang="en-US" dirty="0"/>
          </a:p>
          <a:p>
            <a:pPr eaLnBrk="1" hangingPunct="1"/>
            <a:endParaRPr lang="zh-TW" altLang="zh-TW" dirty="0"/>
          </a:p>
        </p:txBody>
      </p:sp>
    </p:spTree>
    <p:extLst>
      <p:ext uri="{BB962C8B-B14F-4D97-AF65-F5344CB8AC3E}">
        <p14:creationId xmlns:p14="http://schemas.microsoft.com/office/powerpoint/2010/main" val="1606220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職業安全衛生法 </a:t>
            </a:r>
            <a:r>
              <a:rPr lang="en-US" altLang="zh-TW" dirty="0"/>
              <a:t>(102.07.03)</a:t>
            </a:r>
          </a:p>
          <a:p>
            <a:r>
              <a:rPr lang="zh-TW" altLang="en-US" dirty="0"/>
              <a:t>第 </a:t>
            </a:r>
            <a:r>
              <a:rPr lang="en-US" altLang="zh-TW" dirty="0"/>
              <a:t>22 </a:t>
            </a:r>
            <a:r>
              <a:rPr lang="zh-TW" altLang="en-US" dirty="0"/>
              <a:t>條</a:t>
            </a:r>
          </a:p>
          <a:p>
            <a:r>
              <a:rPr lang="zh-TW" altLang="en-US" dirty="0"/>
              <a:t>事業單位勞工人數在五十人以上者，應僱用或特約醫護人員，辦理健康管</a:t>
            </a:r>
          </a:p>
          <a:p>
            <a:r>
              <a:rPr lang="zh-TW" altLang="en-US" dirty="0"/>
              <a:t>理、職業病預防及健康促進等勞工健康保護事項。</a:t>
            </a:r>
          </a:p>
          <a:p>
            <a:r>
              <a:rPr lang="zh-TW" altLang="en-US" dirty="0"/>
              <a:t>前項職業病預防事項應配合第二十三條之安全衛生人員辦理之。</a:t>
            </a:r>
          </a:p>
          <a:p>
            <a:r>
              <a:rPr lang="zh-TW" altLang="en-US" dirty="0"/>
              <a:t>第一項事業單位之適用日期，中央主管機關得依規模、性質分階段公告。</a:t>
            </a:r>
          </a:p>
          <a:p>
            <a:r>
              <a:rPr lang="zh-TW" altLang="en-US" dirty="0"/>
              <a:t>第一項有關從事勞工健康服務之醫護人員資格、勞工健康保護及其他應遵</a:t>
            </a:r>
          </a:p>
          <a:p>
            <a:r>
              <a:rPr lang="zh-TW" altLang="en-US" dirty="0"/>
              <a:t>行事項之規則，由中央主管機關定之。</a:t>
            </a:r>
          </a:p>
          <a:p>
            <a:endParaRPr lang="zh-TW" altLang="en-US" dirty="0"/>
          </a:p>
        </p:txBody>
      </p:sp>
      <p:sp>
        <p:nvSpPr>
          <p:cNvPr id="4" name="投影片編號版面配置區 3"/>
          <p:cNvSpPr>
            <a:spLocks noGrp="1"/>
          </p:cNvSpPr>
          <p:nvPr>
            <p:ph type="sldNum" sz="quarter" idx="10"/>
          </p:nvPr>
        </p:nvSpPr>
        <p:spPr/>
        <p:txBody>
          <a:bodyPr/>
          <a:lstStyle/>
          <a:p>
            <a:fld id="{BC524892-D420-486B-A811-63F3A87B8D22}" type="slidenum">
              <a:rPr lang="zh-TW" altLang="en-US" smtClean="0"/>
              <a:pPr/>
              <a:t>40</a:t>
            </a:fld>
            <a:endParaRPr lang="zh-TW" altLang="en-US"/>
          </a:p>
        </p:txBody>
      </p:sp>
    </p:spTree>
    <p:extLst>
      <p:ext uri="{BB962C8B-B14F-4D97-AF65-F5344CB8AC3E}">
        <p14:creationId xmlns:p14="http://schemas.microsoft.com/office/powerpoint/2010/main" val="603520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B135C4F9-2CA9-4A0D-A957-E1DA25E7EC39}" type="slidenum">
              <a:rPr lang="en-US" altLang="zh-TW" smtClean="0">
                <a:solidFill>
                  <a:srgbClr val="000000"/>
                </a:solidFill>
              </a:rPr>
              <a:pPr/>
              <a:t>41</a:t>
            </a:fld>
            <a:endParaRPr lang="en-US" altLang="zh-TW">
              <a:solidFill>
                <a:srgbClr val="000000"/>
              </a:solidFill>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18 </a:t>
            </a:r>
            <a:r>
              <a:rPr lang="zh-TW" altLang="en-US" dirty="0"/>
              <a:t>條</a:t>
            </a:r>
          </a:p>
          <a:p>
            <a:pPr eaLnBrk="1" hangingPunct="1"/>
            <a:r>
              <a:rPr lang="zh-TW" altLang="en-US" dirty="0"/>
              <a:t>工作場所有立即發生危險之虞時，雇主或工作場所負責人應即令停止作業</a:t>
            </a:r>
          </a:p>
          <a:p>
            <a:pPr eaLnBrk="1" hangingPunct="1"/>
            <a:r>
              <a:rPr lang="zh-TW" altLang="en-US" dirty="0"/>
              <a:t>，並使勞工退避至安全場所。</a:t>
            </a:r>
          </a:p>
          <a:p>
            <a:pPr eaLnBrk="1" hangingPunct="1"/>
            <a:r>
              <a:rPr lang="zh-TW" altLang="en-US" dirty="0"/>
              <a:t>勞工執行職務發現有立即發生危險之虞時，得在不危及其他工作者安全情</a:t>
            </a:r>
          </a:p>
          <a:p>
            <a:pPr eaLnBrk="1" hangingPunct="1"/>
            <a:r>
              <a:rPr lang="zh-TW" altLang="en-US" dirty="0"/>
              <a:t>形下，自行停止作業及退避至安全場所，並立即向直屬主管報告。</a:t>
            </a:r>
          </a:p>
          <a:p>
            <a:pPr eaLnBrk="1" hangingPunct="1"/>
            <a:r>
              <a:rPr lang="zh-TW" altLang="en-US" dirty="0"/>
              <a:t>雇主不得對前項勞工予以解僱、調職、不給付停止作業期間工資或其他不</a:t>
            </a:r>
          </a:p>
          <a:p>
            <a:pPr eaLnBrk="1" hangingPunct="1"/>
            <a:r>
              <a:rPr lang="zh-TW" altLang="en-US" dirty="0"/>
              <a:t>利之處分。但雇主證明勞工濫用停止作業權，經報主管機關認定，並符合</a:t>
            </a:r>
          </a:p>
          <a:p>
            <a:pPr eaLnBrk="1" hangingPunct="1"/>
            <a:r>
              <a:rPr lang="zh-TW" altLang="en-US" dirty="0"/>
              <a:t>勞動法令規定者，不在此限。</a:t>
            </a:r>
          </a:p>
          <a:p>
            <a:pPr eaLnBrk="1" hangingPunct="1"/>
            <a:endParaRPr lang="zh-TW" altLang="zh-TW" dirty="0"/>
          </a:p>
        </p:txBody>
      </p:sp>
    </p:spTree>
    <p:extLst>
      <p:ext uri="{BB962C8B-B14F-4D97-AF65-F5344CB8AC3E}">
        <p14:creationId xmlns:p14="http://schemas.microsoft.com/office/powerpoint/2010/main" val="2561234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D377A140-9A1E-465C-8361-06800737A122}" type="slidenum">
              <a:rPr lang="en-US" altLang="zh-TW" smtClean="0"/>
              <a:pPr/>
              <a:t>42</a:t>
            </a:fld>
            <a:endParaRPr lang="en-US" altLang="zh-TW"/>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r>
              <a:rPr lang="zh-TW" altLang="en-US" dirty="0"/>
              <a:t>   第 三 章 安全衛生管理</a:t>
            </a:r>
            <a:endParaRPr lang="en-US" altLang="zh-TW" dirty="0"/>
          </a:p>
          <a:p>
            <a:pPr eaLnBrk="1" hangingPunct="1"/>
            <a:endParaRPr lang="en-US" altLang="zh-TW" dirty="0"/>
          </a:p>
          <a:p>
            <a:pPr eaLnBrk="1" hangingPunct="1"/>
            <a:endParaRPr lang="en-US" altLang="zh-TW" dirty="0"/>
          </a:p>
          <a:p>
            <a:pPr eaLnBrk="1" hangingPunct="1"/>
            <a:endParaRPr lang="en-US" altLang="zh-TW" dirty="0"/>
          </a:p>
          <a:p>
            <a:pPr eaLnBrk="1" hangingPunct="1"/>
            <a:r>
              <a:rPr lang="zh-TW" altLang="en-US" dirty="0"/>
              <a:t>職業安全衛生管理辦法 </a:t>
            </a:r>
            <a:r>
              <a:rPr lang="en-US" altLang="zh-TW" dirty="0"/>
              <a:t>(103.06.26)</a:t>
            </a:r>
          </a:p>
          <a:p>
            <a:pPr eaLnBrk="1" hangingPunct="1"/>
            <a:endParaRPr lang="zh-TW" altLang="zh-TW" dirty="0"/>
          </a:p>
        </p:txBody>
      </p:sp>
    </p:spTree>
    <p:extLst>
      <p:ext uri="{BB962C8B-B14F-4D97-AF65-F5344CB8AC3E}">
        <p14:creationId xmlns:p14="http://schemas.microsoft.com/office/powerpoint/2010/main" val="859336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C893EC94-DC98-4107-B117-E557D44AB91A}" type="slidenum">
              <a:rPr lang="en-US" altLang="zh-TW" smtClean="0"/>
              <a:pPr/>
              <a:t>43</a:t>
            </a:fld>
            <a:endParaRPr lang="en-US" altLang="zh-TW"/>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23 </a:t>
            </a:r>
            <a:r>
              <a:rPr lang="zh-TW" altLang="en-US" dirty="0"/>
              <a:t>條</a:t>
            </a:r>
          </a:p>
          <a:p>
            <a:pPr eaLnBrk="1" hangingPunct="1"/>
            <a:r>
              <a:rPr lang="zh-TW" altLang="en-US" dirty="0"/>
              <a:t>雇主應依其事業單位之規模、性質，訂定職業安全衛生管理計畫；並設置</a:t>
            </a:r>
          </a:p>
          <a:p>
            <a:pPr eaLnBrk="1" hangingPunct="1"/>
            <a:r>
              <a:rPr lang="zh-TW" altLang="en-US" dirty="0"/>
              <a:t>安全衛生組織、人員，實施安全衛生管理及自動檢查。</a:t>
            </a:r>
          </a:p>
          <a:p>
            <a:pPr eaLnBrk="1" hangingPunct="1"/>
            <a:r>
              <a:rPr lang="zh-TW" altLang="en-US" dirty="0"/>
              <a:t>前項之事業單位達一定規模以上或有第十五條第一項所定之工作場所者，</a:t>
            </a:r>
          </a:p>
          <a:p>
            <a:pPr eaLnBrk="1" hangingPunct="1"/>
            <a:r>
              <a:rPr lang="zh-TW" altLang="en-US" dirty="0"/>
              <a:t>應建置職業安全衛生管理系統。</a:t>
            </a:r>
          </a:p>
          <a:p>
            <a:pPr eaLnBrk="1" hangingPunct="1"/>
            <a:r>
              <a:rPr lang="zh-TW" altLang="en-US" dirty="0"/>
              <a:t>中央主管機關對前項職業安全衛生管理系統得實施訪查，其管理績效良好</a:t>
            </a:r>
          </a:p>
          <a:p>
            <a:pPr eaLnBrk="1" hangingPunct="1"/>
            <a:r>
              <a:rPr lang="zh-TW" altLang="en-US" dirty="0"/>
              <a:t>並經認可者，得公開表揚之。</a:t>
            </a:r>
          </a:p>
          <a:p>
            <a:pPr eaLnBrk="1" hangingPunct="1"/>
            <a:r>
              <a:rPr lang="zh-TW" altLang="en-US" dirty="0"/>
              <a:t>前三項之事業單位規模、性質、安全衛生組織、人員、管理、自動檢查、</a:t>
            </a:r>
          </a:p>
          <a:p>
            <a:pPr eaLnBrk="1" hangingPunct="1"/>
            <a:r>
              <a:rPr lang="zh-TW" altLang="en-US" dirty="0"/>
              <a:t>職業安全衛生管理系統建置、績效認可、表揚及其他應遵行事項之辦法，</a:t>
            </a:r>
          </a:p>
          <a:p>
            <a:pPr eaLnBrk="1" hangingPunct="1"/>
            <a:r>
              <a:rPr lang="zh-TW" altLang="en-US" dirty="0"/>
              <a:t>由中央主管機關定之。</a:t>
            </a:r>
          </a:p>
          <a:p>
            <a:pPr eaLnBrk="1" hangingPunct="1"/>
            <a:endParaRPr lang="zh-TW" altLang="zh-TW" dirty="0"/>
          </a:p>
        </p:txBody>
      </p:sp>
    </p:spTree>
    <p:extLst>
      <p:ext uri="{BB962C8B-B14F-4D97-AF65-F5344CB8AC3E}">
        <p14:creationId xmlns:p14="http://schemas.microsoft.com/office/powerpoint/2010/main" val="5438269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FC7DC8CD-1913-4E63-9F10-6DC5D46AF061}" type="slidenum">
              <a:rPr lang="en-US" altLang="zh-TW" smtClean="0"/>
              <a:pPr/>
              <a:t>44</a:t>
            </a:fld>
            <a:endParaRPr lang="en-US" altLang="zh-TW"/>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r>
              <a:rPr lang="zh-TW" altLang="en-US" dirty="0"/>
              <a:t>職業安全衛生管理辦法 </a:t>
            </a:r>
            <a:r>
              <a:rPr lang="en-US" altLang="zh-TW" dirty="0"/>
              <a:t>(103.06.26)</a:t>
            </a:r>
          </a:p>
          <a:p>
            <a:pPr eaLnBrk="1" hangingPunct="1"/>
            <a:r>
              <a:rPr lang="zh-TW" altLang="en-US" dirty="0"/>
              <a:t>第 </a:t>
            </a:r>
            <a:r>
              <a:rPr lang="en-US" altLang="zh-TW" dirty="0"/>
              <a:t>5-1 </a:t>
            </a:r>
            <a:r>
              <a:rPr lang="zh-TW" altLang="en-US" dirty="0"/>
              <a:t>條</a:t>
            </a:r>
          </a:p>
          <a:p>
            <a:pPr eaLnBrk="1" hangingPunct="1"/>
            <a:r>
              <a:rPr lang="zh-TW" altLang="en-US" dirty="0"/>
              <a:t>職業安全衛生組織、人員、工作場所負責人及各級主管之職責如下：</a:t>
            </a:r>
          </a:p>
          <a:p>
            <a:pPr eaLnBrk="1" hangingPunct="1"/>
            <a:r>
              <a:rPr lang="zh-TW" altLang="en-US" dirty="0"/>
              <a:t>一、職業安全衛生管理單位：擬訂、規劃、督導及推動安全衛生管理事項</a:t>
            </a:r>
          </a:p>
          <a:p>
            <a:pPr eaLnBrk="1" hangingPunct="1"/>
            <a:r>
              <a:rPr lang="zh-TW" altLang="en-US" dirty="0"/>
              <a:t>    ，並指導有關部門實施。</a:t>
            </a:r>
          </a:p>
          <a:p>
            <a:pPr eaLnBrk="1" hangingPunct="1"/>
            <a:r>
              <a:rPr lang="zh-TW" altLang="en-US" dirty="0"/>
              <a:t>二、職業安全衛生委員會：對雇主擬訂之安全衛生政策提出建議，並審議</a:t>
            </a:r>
          </a:p>
          <a:p>
            <a:pPr eaLnBrk="1" hangingPunct="1"/>
            <a:r>
              <a:rPr lang="zh-TW" altLang="en-US" dirty="0"/>
              <a:t>    、協調及建議安全衛生相關事項。</a:t>
            </a:r>
          </a:p>
          <a:p>
            <a:pPr eaLnBrk="1" hangingPunct="1"/>
            <a:r>
              <a:rPr lang="zh-TW" altLang="en-US" dirty="0"/>
              <a:t>三、未置有職業安全（衛生）管理師、職業安全衛生管理員事業單位之職</a:t>
            </a:r>
          </a:p>
          <a:p>
            <a:pPr eaLnBrk="1" hangingPunct="1"/>
            <a:r>
              <a:rPr lang="zh-TW" altLang="en-US" dirty="0"/>
              <a:t>    業安全衛生業務主管：擬訂、規劃及推動安全衛生管理事項。</a:t>
            </a:r>
          </a:p>
          <a:p>
            <a:pPr eaLnBrk="1" hangingPunct="1"/>
            <a:r>
              <a:rPr lang="zh-TW" altLang="en-US" dirty="0"/>
              <a:t>四、置有職業安全（衛生）管理師、職業安全衛生管理員事業單位之職業</a:t>
            </a:r>
          </a:p>
          <a:p>
            <a:pPr eaLnBrk="1" hangingPunct="1"/>
            <a:r>
              <a:rPr lang="zh-TW" altLang="en-US" dirty="0"/>
              <a:t>    安全衛生業務主管：主管及督導安全衛生管理事項。</a:t>
            </a:r>
          </a:p>
          <a:p>
            <a:pPr eaLnBrk="1" hangingPunct="1"/>
            <a:r>
              <a:rPr lang="zh-TW" altLang="en-US" dirty="0"/>
              <a:t>五、職業安全（衛生）管理師、職業安全衛生管理員：擬訂、規劃及推動</a:t>
            </a:r>
          </a:p>
          <a:p>
            <a:pPr eaLnBrk="1" hangingPunct="1"/>
            <a:r>
              <a:rPr lang="zh-TW" altLang="en-US" dirty="0"/>
              <a:t>    安全衛生管理事項，並指導有關部門實施。</a:t>
            </a:r>
          </a:p>
          <a:p>
            <a:pPr eaLnBrk="1" hangingPunct="1"/>
            <a:r>
              <a:rPr lang="zh-TW" altLang="en-US" dirty="0"/>
              <a:t>六、工作場所負責人及各級主管：依職權指揮、監督所屬執行安全衛生管</a:t>
            </a:r>
          </a:p>
          <a:p>
            <a:pPr eaLnBrk="1" hangingPunct="1"/>
            <a:r>
              <a:rPr lang="zh-TW" altLang="en-US" dirty="0"/>
              <a:t>    理事項，並協調及指導有關人員實施。</a:t>
            </a:r>
          </a:p>
          <a:p>
            <a:pPr eaLnBrk="1" hangingPunct="1"/>
            <a:r>
              <a:rPr lang="zh-TW" altLang="en-US" dirty="0"/>
              <a:t>七、一級單位之職業安全衛生人員：協助一級單位主管擬訂、規劃及推動</a:t>
            </a:r>
          </a:p>
          <a:p>
            <a:pPr eaLnBrk="1" hangingPunct="1"/>
            <a:r>
              <a:rPr lang="zh-TW" altLang="en-US" dirty="0"/>
              <a:t>    所屬部門安全衛生管理事項，並指導有關人員實施。</a:t>
            </a:r>
          </a:p>
          <a:p>
            <a:pPr eaLnBrk="1" hangingPunct="1"/>
            <a:r>
              <a:rPr lang="zh-TW" altLang="en-US" dirty="0"/>
              <a:t>前項人員，雇主應使其接受安全衛生教育訓練。</a:t>
            </a:r>
          </a:p>
          <a:p>
            <a:pPr eaLnBrk="1" hangingPunct="1"/>
            <a:r>
              <a:rPr lang="zh-TW" altLang="en-US" dirty="0"/>
              <a:t>前二項安全衛生管理、教育訓練之執行，應作成紀錄備查。</a:t>
            </a:r>
          </a:p>
          <a:p>
            <a:pPr eaLnBrk="1" hangingPunct="1"/>
            <a:endParaRPr lang="zh-TW" altLang="zh-TW" dirty="0"/>
          </a:p>
        </p:txBody>
      </p:sp>
    </p:spTree>
    <p:extLst>
      <p:ext uri="{BB962C8B-B14F-4D97-AF65-F5344CB8AC3E}">
        <p14:creationId xmlns:p14="http://schemas.microsoft.com/office/powerpoint/2010/main" val="37716119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77FB2D1F-856A-457F-A332-B35ED098DF28}" type="slidenum">
              <a:rPr lang="en-US" altLang="zh-TW" smtClean="0"/>
              <a:pPr/>
              <a:t>45</a:t>
            </a:fld>
            <a:endParaRPr lang="en-US" altLang="zh-TW"/>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zh-TW" altLang="en-US" dirty="0"/>
              <a:t>職業安全衛生管理辦法 </a:t>
            </a:r>
            <a:r>
              <a:rPr lang="en-US" altLang="zh-TW" dirty="0"/>
              <a:t>(103.06.26)</a:t>
            </a:r>
          </a:p>
          <a:p>
            <a:pPr eaLnBrk="1" hangingPunct="1"/>
            <a:r>
              <a:rPr lang="zh-TW" altLang="en-US" dirty="0"/>
              <a:t>第 </a:t>
            </a:r>
            <a:r>
              <a:rPr lang="en-US" altLang="zh-TW" dirty="0"/>
              <a:t>2 </a:t>
            </a:r>
            <a:r>
              <a:rPr lang="zh-TW" altLang="en-US" dirty="0"/>
              <a:t>條</a:t>
            </a:r>
          </a:p>
          <a:p>
            <a:pPr eaLnBrk="1" hangingPunct="1"/>
            <a:r>
              <a:rPr lang="zh-TW" altLang="en-US" dirty="0"/>
              <a:t>本辦法之事業，依危害風險之不同區分如下：</a:t>
            </a:r>
          </a:p>
          <a:p>
            <a:pPr eaLnBrk="1" hangingPunct="1"/>
            <a:r>
              <a:rPr lang="zh-TW" altLang="en-US" dirty="0"/>
              <a:t>一、第一類事業：具顯著風險者。</a:t>
            </a:r>
          </a:p>
          <a:p>
            <a:pPr eaLnBrk="1" hangingPunct="1"/>
            <a:r>
              <a:rPr lang="zh-TW" altLang="en-US" dirty="0"/>
              <a:t>二、第二類事業：具中度風險者。</a:t>
            </a:r>
          </a:p>
          <a:p>
            <a:pPr eaLnBrk="1" hangingPunct="1"/>
            <a:r>
              <a:rPr lang="zh-TW" altLang="en-US" dirty="0"/>
              <a:t>三、第三類事業：具低度風險者。</a:t>
            </a:r>
          </a:p>
          <a:p>
            <a:pPr eaLnBrk="1" hangingPunct="1"/>
            <a:r>
              <a:rPr lang="zh-TW" altLang="en-US" dirty="0"/>
              <a:t>前項各款事業之例示，如附表一。</a:t>
            </a:r>
          </a:p>
          <a:p>
            <a:pPr eaLnBrk="1" hangingPunct="1"/>
            <a:endParaRPr lang="zh-TW" altLang="en-US" dirty="0"/>
          </a:p>
          <a:p>
            <a:pPr eaLnBrk="1" hangingPunct="1"/>
            <a:r>
              <a:rPr lang="zh-TW" altLang="en-US" dirty="0"/>
              <a:t>第 </a:t>
            </a:r>
            <a:r>
              <a:rPr lang="en-US" altLang="zh-TW" dirty="0"/>
              <a:t>10 </a:t>
            </a:r>
            <a:r>
              <a:rPr lang="zh-TW" altLang="en-US" dirty="0"/>
              <a:t>條   適用第二條之一及第六條第二項規定之事業單位，應設職業安全衛生委員會（以下簡稱委員會）。</a:t>
            </a:r>
          </a:p>
          <a:p>
            <a:pPr eaLnBrk="1" hangingPunct="1"/>
            <a:r>
              <a:rPr lang="zh-TW" altLang="en-US" dirty="0"/>
              <a:t>*****************************************************</a:t>
            </a:r>
          </a:p>
          <a:p>
            <a:pPr eaLnBrk="1" hangingPunct="1"/>
            <a:r>
              <a:rPr lang="zh-TW" altLang="en-US" dirty="0"/>
              <a:t>補充說明</a:t>
            </a:r>
            <a:r>
              <a:rPr lang="en-US" altLang="zh-TW" dirty="0"/>
              <a:t>:</a:t>
            </a:r>
            <a:r>
              <a:rPr lang="zh-TW" altLang="en-US" dirty="0"/>
              <a:t>第二條附表一中，第二類事業中列有</a:t>
            </a:r>
            <a:r>
              <a:rPr lang="en-US" altLang="zh-TW" dirty="0"/>
              <a:t>:</a:t>
            </a:r>
          </a:p>
          <a:p>
            <a:pPr eaLnBrk="1" hangingPunct="1"/>
            <a:r>
              <a:rPr lang="en-US" altLang="zh-TW" dirty="0"/>
              <a:t>(</a:t>
            </a:r>
            <a:r>
              <a:rPr lang="zh-TW" altLang="en-US" dirty="0"/>
              <a:t>十七</a:t>
            </a:r>
            <a:r>
              <a:rPr lang="en-US" altLang="zh-TW" dirty="0"/>
              <a:t>)</a:t>
            </a:r>
            <a:r>
              <a:rPr lang="zh-TW" altLang="en-US" dirty="0"/>
              <a:t>政府機關（構）、職業訓練事業、顧問服務業、學術研究及服務業、教育訓練服務業之大專院校、高級中學、高級職業學校等之實驗室、試驗室、實習工場或試驗工場（含試驗船、訓練船）。</a:t>
            </a:r>
          </a:p>
          <a:p>
            <a:pPr eaLnBrk="1" hangingPunct="1"/>
            <a:r>
              <a:rPr lang="zh-TW" altLang="en-US" dirty="0"/>
              <a:t>故擁有實驗室、試驗室、實習工場或試驗工場（含試驗船、訓練船）之大專院校、高級中學、高級職業學校，依本法應設有職業安全衛生委員會。</a:t>
            </a:r>
          </a:p>
          <a:p>
            <a:pPr eaLnBrk="1" hangingPunct="1"/>
            <a:r>
              <a:rPr lang="zh-TW" altLang="en-US" dirty="0"/>
              <a:t>*******************************************************</a:t>
            </a:r>
          </a:p>
          <a:p>
            <a:pPr eaLnBrk="1" hangingPunct="1"/>
            <a:r>
              <a:rPr lang="zh-TW" altLang="en-US" dirty="0"/>
              <a:t>第 </a:t>
            </a:r>
            <a:r>
              <a:rPr lang="en-US" altLang="zh-TW" dirty="0"/>
              <a:t>11 </a:t>
            </a:r>
            <a:r>
              <a:rPr lang="zh-TW" altLang="en-US" dirty="0"/>
              <a:t>條   委員會置委員七人以上，除雇主為當然委員及第五款規定者外，由雇主視</a:t>
            </a:r>
          </a:p>
          <a:p>
            <a:pPr eaLnBrk="1" hangingPunct="1"/>
            <a:r>
              <a:rPr lang="zh-TW" altLang="en-US" dirty="0"/>
              <a:t>           該事業單位之實際需要指定下列人員組成：</a:t>
            </a:r>
          </a:p>
          <a:p>
            <a:pPr eaLnBrk="1" hangingPunct="1"/>
            <a:r>
              <a:rPr lang="zh-TW" altLang="en-US" dirty="0"/>
              <a:t>           一、職業安全衛生人員。</a:t>
            </a:r>
          </a:p>
          <a:p>
            <a:pPr eaLnBrk="1" hangingPunct="1"/>
            <a:r>
              <a:rPr lang="zh-TW" altLang="en-US" dirty="0"/>
              <a:t>           二、事業內各部門之主管、監督、指揮人員。</a:t>
            </a:r>
          </a:p>
          <a:p>
            <a:pPr eaLnBrk="1" hangingPunct="1"/>
            <a:r>
              <a:rPr lang="zh-TW" altLang="en-US" dirty="0"/>
              <a:t>           三、與職業安全衛生有關之工程技術人員。</a:t>
            </a:r>
          </a:p>
          <a:p>
            <a:pPr eaLnBrk="1" hangingPunct="1"/>
            <a:r>
              <a:rPr lang="zh-TW" altLang="en-US" dirty="0"/>
              <a:t>           四、從事勞工健康服務之醫護人員。</a:t>
            </a:r>
          </a:p>
          <a:p>
            <a:pPr eaLnBrk="1" hangingPunct="1"/>
            <a:r>
              <a:rPr lang="zh-TW" altLang="en-US" dirty="0"/>
              <a:t>           五、勞工代表。</a:t>
            </a:r>
          </a:p>
          <a:p>
            <a:pPr eaLnBrk="1" hangingPunct="1"/>
            <a:r>
              <a:rPr lang="zh-TW" altLang="en-US" dirty="0"/>
              <a:t>           委員任期為二年，並以雇主為主任委員，綜理會務。</a:t>
            </a:r>
          </a:p>
          <a:p>
            <a:pPr eaLnBrk="1" hangingPunct="1"/>
            <a:r>
              <a:rPr lang="zh-TW" altLang="en-US" dirty="0"/>
              <a:t>           委員會由主任委員指定一人為秘書，輔助其綜理會務。</a:t>
            </a:r>
          </a:p>
          <a:p>
            <a:pPr eaLnBrk="1" hangingPunct="1"/>
            <a:r>
              <a:rPr lang="zh-TW" altLang="en-US" dirty="0"/>
              <a:t>           第一項第五款之勞工代表，應佔委員人數三分之一以上；事業單位設有工</a:t>
            </a:r>
          </a:p>
          <a:p>
            <a:pPr eaLnBrk="1" hangingPunct="1"/>
            <a:r>
              <a:rPr lang="zh-TW" altLang="en-US" dirty="0"/>
              <a:t>           會者，由工會推派之；無工會組織而有勞資會議者，由勞方代表推選之；</a:t>
            </a:r>
          </a:p>
          <a:p>
            <a:pPr eaLnBrk="1" hangingPunct="1"/>
            <a:r>
              <a:rPr lang="zh-TW" altLang="en-US" dirty="0"/>
              <a:t>           無工會組織且無勞資會議者，由勞工共同推選之。</a:t>
            </a:r>
          </a:p>
          <a:p>
            <a:pPr eaLnBrk="1" hangingPunct="1"/>
            <a:endParaRPr lang="zh-TW" altLang="en-US" dirty="0"/>
          </a:p>
          <a:p>
            <a:pPr eaLnBrk="1" hangingPunct="1"/>
            <a:r>
              <a:rPr lang="zh-TW" altLang="en-US" dirty="0"/>
              <a:t>第 </a:t>
            </a:r>
            <a:r>
              <a:rPr lang="en-US" altLang="zh-TW" dirty="0"/>
              <a:t>12 </a:t>
            </a:r>
            <a:r>
              <a:rPr lang="zh-TW" altLang="en-US" dirty="0"/>
              <a:t>條   委員會應每三個月至少開會一次，辦理下列事項：</a:t>
            </a:r>
          </a:p>
          <a:p>
            <a:pPr eaLnBrk="1" hangingPunct="1"/>
            <a:r>
              <a:rPr lang="zh-TW" altLang="en-US" dirty="0"/>
              <a:t>           一、對雇主擬訂之職業安全衛生政策提出建議。</a:t>
            </a:r>
          </a:p>
          <a:p>
            <a:pPr eaLnBrk="1" hangingPunct="1"/>
            <a:r>
              <a:rPr lang="zh-TW" altLang="en-US" dirty="0"/>
              <a:t>           二、協調、建議職業安全衛生管理計畫。</a:t>
            </a:r>
          </a:p>
          <a:p>
            <a:pPr eaLnBrk="1" hangingPunct="1"/>
            <a:r>
              <a:rPr lang="zh-TW" altLang="en-US" dirty="0"/>
              <a:t>           三、審議安全、衛生教育訓練實施計畫。</a:t>
            </a:r>
          </a:p>
          <a:p>
            <a:pPr eaLnBrk="1" hangingPunct="1"/>
            <a:r>
              <a:rPr lang="zh-TW" altLang="en-US" dirty="0"/>
              <a:t>           四、審議作業環境監測計畫、監測結果及採行措施。</a:t>
            </a:r>
          </a:p>
          <a:p>
            <a:pPr eaLnBrk="1" hangingPunct="1"/>
            <a:r>
              <a:rPr lang="zh-TW" altLang="en-US" dirty="0"/>
              <a:t>           五、審議健康管理、職業病預防及健康促進事項。</a:t>
            </a:r>
          </a:p>
          <a:p>
            <a:pPr eaLnBrk="1" hangingPunct="1"/>
            <a:r>
              <a:rPr lang="zh-TW" altLang="en-US" dirty="0"/>
              <a:t>           六、審議各項安全衛生提案。</a:t>
            </a:r>
          </a:p>
          <a:p>
            <a:pPr eaLnBrk="1" hangingPunct="1"/>
            <a:r>
              <a:rPr lang="zh-TW" altLang="en-US" dirty="0"/>
              <a:t>           七、審議事業單位自動檢查及安全衛生稽核事項。</a:t>
            </a:r>
          </a:p>
          <a:p>
            <a:pPr eaLnBrk="1" hangingPunct="1"/>
            <a:r>
              <a:rPr lang="zh-TW" altLang="en-US" dirty="0"/>
              <a:t>           八、審議機械、設備或原料、材料危害之預防措施。</a:t>
            </a:r>
          </a:p>
          <a:p>
            <a:pPr eaLnBrk="1" hangingPunct="1"/>
            <a:r>
              <a:rPr lang="zh-TW" altLang="en-US" dirty="0"/>
              <a:t>           九、審議職業災害調查報告。</a:t>
            </a:r>
          </a:p>
          <a:p>
            <a:pPr eaLnBrk="1" hangingPunct="1"/>
            <a:r>
              <a:rPr lang="zh-TW" altLang="en-US" dirty="0"/>
              <a:t>           十、考核現場安全衛生管理績效。</a:t>
            </a:r>
          </a:p>
          <a:p>
            <a:pPr eaLnBrk="1" hangingPunct="1"/>
            <a:r>
              <a:rPr lang="zh-TW" altLang="en-US" dirty="0"/>
              <a:t>           十一、審議承攬業務安全衛生管理事項。</a:t>
            </a:r>
          </a:p>
          <a:p>
            <a:pPr eaLnBrk="1" hangingPunct="1"/>
            <a:r>
              <a:rPr lang="zh-TW" altLang="en-US" dirty="0"/>
              <a:t>           十二、其他有關職業安全衛生管理事項。</a:t>
            </a:r>
          </a:p>
          <a:p>
            <a:pPr eaLnBrk="1" hangingPunct="1"/>
            <a:r>
              <a:rPr lang="zh-TW" altLang="en-US" dirty="0"/>
              <a:t>           前項委員會審議、協調及建議安全衛生相關事項，應作成紀錄，並保存三</a:t>
            </a:r>
          </a:p>
          <a:p>
            <a:pPr eaLnBrk="1" hangingPunct="1"/>
            <a:r>
              <a:rPr lang="zh-TW" altLang="en-US" dirty="0"/>
              <a:t>           年。</a:t>
            </a:r>
          </a:p>
          <a:p>
            <a:pPr eaLnBrk="1" hangingPunct="1"/>
            <a:r>
              <a:rPr lang="zh-TW" altLang="en-US" dirty="0"/>
              <a:t>           第一項委員會議由主任委員擔任主席，必要時得召開臨時會議。</a:t>
            </a:r>
          </a:p>
          <a:p>
            <a:pPr eaLnBrk="1" hangingPunct="1"/>
            <a:endParaRPr lang="zh-TW" altLang="en-US" dirty="0"/>
          </a:p>
          <a:p>
            <a:pPr eaLnBrk="1" hangingPunct="1"/>
            <a:endParaRPr lang="zh-TW" altLang="zh-TW" dirty="0"/>
          </a:p>
        </p:txBody>
      </p:sp>
    </p:spTree>
    <p:extLst>
      <p:ext uri="{BB962C8B-B14F-4D97-AF65-F5344CB8AC3E}">
        <p14:creationId xmlns:p14="http://schemas.microsoft.com/office/powerpoint/2010/main" val="27456495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7BBD83CA-A082-42BC-8C12-6D0C3A6F87A6}" type="slidenum">
              <a:rPr lang="en-US" altLang="zh-TW" smtClean="0"/>
              <a:pPr/>
              <a:t>46</a:t>
            </a:fld>
            <a:endParaRPr lang="en-US" altLang="zh-TW"/>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lang="zh-TW" altLang="en-US" dirty="0"/>
              <a:t>職業安全衛生管理辦法 </a:t>
            </a:r>
            <a:r>
              <a:rPr lang="en-US" altLang="zh-TW" dirty="0"/>
              <a:t>(103.06.26)</a:t>
            </a:r>
          </a:p>
          <a:p>
            <a:pPr eaLnBrk="1" hangingPunct="1"/>
            <a:r>
              <a:rPr lang="zh-TW" altLang="en-US" dirty="0"/>
              <a:t>第 </a:t>
            </a:r>
            <a:r>
              <a:rPr lang="en-US" altLang="zh-TW" dirty="0"/>
              <a:t>2-1 </a:t>
            </a:r>
            <a:r>
              <a:rPr lang="zh-TW" altLang="en-US" dirty="0"/>
              <a:t>條</a:t>
            </a:r>
          </a:p>
          <a:p>
            <a:pPr eaLnBrk="1" hangingPunct="1"/>
            <a:r>
              <a:rPr lang="zh-TW" altLang="en-US" dirty="0"/>
              <a:t>事業單位應依下列規定設職業安全衛生管理單位（以下簡稱管理單位）：</a:t>
            </a:r>
          </a:p>
          <a:p>
            <a:pPr eaLnBrk="1" hangingPunct="1"/>
            <a:r>
              <a:rPr lang="zh-TW" altLang="en-US" dirty="0"/>
              <a:t>一、第一類事業之事業單位勞工人數在一百人以上者，應設直接隸屬雇主</a:t>
            </a:r>
          </a:p>
          <a:p>
            <a:pPr eaLnBrk="1" hangingPunct="1"/>
            <a:r>
              <a:rPr lang="zh-TW" altLang="en-US" dirty="0"/>
              <a:t>    之專責一級管理單位。</a:t>
            </a:r>
          </a:p>
          <a:p>
            <a:pPr eaLnBrk="1" hangingPunct="1"/>
            <a:r>
              <a:rPr lang="zh-TW" altLang="en-US" dirty="0"/>
              <a:t>二、第二類事業勞工人數在三百人以上者，應設直接隸屬雇主之一級管理</a:t>
            </a:r>
          </a:p>
          <a:p>
            <a:pPr eaLnBrk="1" hangingPunct="1"/>
            <a:r>
              <a:rPr lang="zh-TW" altLang="en-US" dirty="0"/>
              <a:t>    單位。</a:t>
            </a:r>
          </a:p>
          <a:p>
            <a:pPr eaLnBrk="1" hangingPunct="1"/>
            <a:r>
              <a:rPr lang="zh-TW" altLang="en-US" dirty="0"/>
              <a:t>前項第一款專責一級管理單位之設置，於勞工人數在三百人以上者，自中</a:t>
            </a:r>
          </a:p>
          <a:p>
            <a:pPr eaLnBrk="1" hangingPunct="1"/>
            <a:r>
              <a:rPr lang="zh-TW" altLang="en-US" dirty="0"/>
              <a:t>華民國九十九年一月九日施行；勞工人數在二百人至二百九十九人者，自</a:t>
            </a:r>
          </a:p>
          <a:p>
            <a:pPr eaLnBrk="1" hangingPunct="1"/>
            <a:r>
              <a:rPr lang="zh-TW" altLang="en-US" dirty="0"/>
              <a:t>一百年一月九日施行；勞工人數在一百人至一百九十九人者，自一百零一</a:t>
            </a:r>
          </a:p>
          <a:p>
            <a:pPr eaLnBrk="1" hangingPunct="1"/>
            <a:r>
              <a:rPr lang="zh-TW" altLang="en-US" dirty="0"/>
              <a:t>年一月九日施行。</a:t>
            </a:r>
          </a:p>
          <a:p>
            <a:pPr eaLnBrk="1" hangingPunct="1"/>
            <a:endParaRPr lang="zh-TW" altLang="en-US" dirty="0"/>
          </a:p>
          <a:p>
            <a:pPr eaLnBrk="1" hangingPunct="1"/>
            <a:r>
              <a:rPr lang="zh-TW" altLang="en-US" dirty="0"/>
              <a:t>第 </a:t>
            </a:r>
            <a:r>
              <a:rPr lang="en-US" altLang="zh-TW" dirty="0"/>
              <a:t>3 </a:t>
            </a:r>
            <a:r>
              <a:rPr lang="zh-TW" altLang="en-US" dirty="0"/>
              <a:t>條</a:t>
            </a:r>
          </a:p>
          <a:p>
            <a:pPr eaLnBrk="1" hangingPunct="1"/>
            <a:r>
              <a:rPr lang="zh-TW" altLang="en-US" dirty="0"/>
              <a:t>第二條所定事業之雇主應依附表二之規模，置職業安全衛生業務主管及管</a:t>
            </a:r>
          </a:p>
          <a:p>
            <a:pPr eaLnBrk="1" hangingPunct="1"/>
            <a:r>
              <a:rPr lang="zh-TW" altLang="en-US" dirty="0"/>
              <a:t>理人員（以下簡稱管理人員）。</a:t>
            </a:r>
          </a:p>
          <a:p>
            <a:pPr eaLnBrk="1" hangingPunct="1"/>
            <a:r>
              <a:rPr lang="zh-TW" altLang="en-US" dirty="0"/>
              <a:t>第一類事業之事業單位勞工人數在一百人以上者，所置管理人員應為專職</a:t>
            </a:r>
          </a:p>
          <a:p>
            <a:pPr eaLnBrk="1" hangingPunct="1"/>
            <a:r>
              <a:rPr lang="zh-TW" altLang="en-US" dirty="0"/>
              <a:t>；第二類事業之事業單位勞工人數在三百人以上者，所置管理人員應至少</a:t>
            </a:r>
          </a:p>
          <a:p>
            <a:pPr eaLnBrk="1" hangingPunct="1"/>
            <a:r>
              <a:rPr lang="zh-TW" altLang="en-US" dirty="0"/>
              <a:t>一人為專職。</a:t>
            </a:r>
          </a:p>
          <a:p>
            <a:pPr eaLnBrk="1" hangingPunct="1"/>
            <a:r>
              <a:rPr lang="zh-TW" altLang="en-US" dirty="0"/>
              <a:t>依前項規定所置專職管理人員，應常駐廠場執行業務，不得兼任其他法令</a:t>
            </a:r>
          </a:p>
          <a:p>
            <a:pPr eaLnBrk="1" hangingPunct="1"/>
            <a:r>
              <a:rPr lang="zh-TW" altLang="en-US" dirty="0"/>
              <a:t>所定專責（任）人員或從事其他與職業安全衛生無關之工作。</a:t>
            </a:r>
          </a:p>
          <a:p>
            <a:pPr eaLnBrk="1" hangingPunct="1"/>
            <a:endParaRPr lang="zh-TW" altLang="zh-TW" dirty="0"/>
          </a:p>
        </p:txBody>
      </p:sp>
    </p:spTree>
    <p:extLst>
      <p:ext uri="{BB962C8B-B14F-4D97-AF65-F5344CB8AC3E}">
        <p14:creationId xmlns:p14="http://schemas.microsoft.com/office/powerpoint/2010/main" val="2137439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D812DDC2-F95F-44B1-97BF-D323E57666B7}" type="slidenum">
              <a:rPr lang="en-US" altLang="zh-TW" smtClean="0"/>
              <a:pPr/>
              <a:t>6</a:t>
            </a:fld>
            <a:endParaRPr lang="en-US" altLang="zh-TW"/>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2 </a:t>
            </a:r>
            <a:r>
              <a:rPr lang="zh-TW" altLang="en-US" dirty="0"/>
              <a:t>條</a:t>
            </a:r>
          </a:p>
          <a:p>
            <a:pPr eaLnBrk="1" hangingPunct="1"/>
            <a:r>
              <a:rPr lang="zh-TW" altLang="en-US" dirty="0"/>
              <a:t>本法用詞，定義如下：</a:t>
            </a:r>
          </a:p>
          <a:p>
            <a:pPr eaLnBrk="1" hangingPunct="1"/>
            <a:r>
              <a:rPr lang="zh-TW" altLang="en-US" dirty="0"/>
              <a:t>一、工作者：指勞工、自營作業者及其他受工作場所負責人指揮或監督從</a:t>
            </a:r>
          </a:p>
          <a:p>
            <a:pPr eaLnBrk="1" hangingPunct="1"/>
            <a:r>
              <a:rPr lang="zh-TW" altLang="en-US" dirty="0"/>
              <a:t>    事勞動之人員。</a:t>
            </a:r>
          </a:p>
          <a:p>
            <a:pPr eaLnBrk="1" hangingPunct="1"/>
            <a:r>
              <a:rPr lang="zh-TW" altLang="en-US" dirty="0"/>
              <a:t>二、勞工：指受僱從事工作獲致工資者。</a:t>
            </a:r>
          </a:p>
          <a:p>
            <a:pPr eaLnBrk="1" hangingPunct="1"/>
            <a:r>
              <a:rPr lang="zh-TW" altLang="en-US" dirty="0"/>
              <a:t>三、雇主：指事業主或事業之經營負責人。</a:t>
            </a:r>
          </a:p>
          <a:p>
            <a:pPr eaLnBrk="1" hangingPunct="1"/>
            <a:r>
              <a:rPr lang="zh-TW" altLang="en-US" dirty="0"/>
              <a:t>四、事業單位：指本法適用範圍內僱用勞工從事工作之機構。</a:t>
            </a:r>
          </a:p>
          <a:p>
            <a:pPr eaLnBrk="1" hangingPunct="1"/>
            <a:r>
              <a:rPr lang="zh-TW" altLang="en-US" dirty="0"/>
              <a:t>五、職業災害：指因勞動場所之建築物、機械、設備、原料、材料、化學</a:t>
            </a:r>
          </a:p>
          <a:p>
            <a:pPr eaLnBrk="1" hangingPunct="1"/>
            <a:r>
              <a:rPr lang="zh-TW" altLang="en-US" dirty="0"/>
              <a:t>    品、氣體、蒸氣、粉塵等或作業活動及其他職業上原因引起之工作者</a:t>
            </a:r>
          </a:p>
          <a:p>
            <a:pPr eaLnBrk="1" hangingPunct="1"/>
            <a:r>
              <a:rPr lang="zh-TW" altLang="en-US" dirty="0"/>
              <a:t>    疾病、傷害、失能或死亡。</a:t>
            </a:r>
            <a:endParaRPr lang="en-US" altLang="zh-TW" dirty="0"/>
          </a:p>
          <a:p>
            <a:pPr eaLnBrk="1" hangingPunct="1"/>
            <a:endParaRPr lang="en-US" altLang="zh-TW" dirty="0"/>
          </a:p>
          <a:p>
            <a:pPr eaLnBrk="1" hangingPunct="1"/>
            <a:r>
              <a:rPr lang="zh-TW" altLang="en-US" dirty="0"/>
              <a:t>職業安全衛生法施行細則 </a:t>
            </a:r>
            <a:r>
              <a:rPr lang="en-US" altLang="zh-TW" dirty="0"/>
              <a:t>(103/06/26)</a:t>
            </a:r>
          </a:p>
          <a:p>
            <a:pPr eaLnBrk="1" hangingPunct="1"/>
            <a:r>
              <a:rPr lang="zh-TW" altLang="en-US" dirty="0"/>
              <a:t>第 </a:t>
            </a:r>
            <a:r>
              <a:rPr lang="en-US" altLang="zh-TW" dirty="0"/>
              <a:t>5 </a:t>
            </a:r>
            <a:r>
              <a:rPr lang="zh-TW" altLang="en-US" dirty="0"/>
              <a:t>條</a:t>
            </a:r>
          </a:p>
          <a:p>
            <a:pPr eaLnBrk="1" hangingPunct="1"/>
            <a:endParaRPr lang="zh-TW" altLang="en-US" dirty="0"/>
          </a:p>
          <a:p>
            <a:pPr eaLnBrk="1" hangingPunct="1"/>
            <a:r>
              <a:rPr lang="zh-TW" altLang="en-US" dirty="0"/>
              <a:t>本法第二條第五款、第三十六條第一項及第三十七條第二項所稱勞動場所</a:t>
            </a:r>
          </a:p>
          <a:p>
            <a:pPr eaLnBrk="1" hangingPunct="1"/>
            <a:r>
              <a:rPr lang="zh-TW" altLang="en-US" dirty="0"/>
              <a:t>，包括下列場所：</a:t>
            </a:r>
          </a:p>
          <a:p>
            <a:pPr eaLnBrk="1" hangingPunct="1"/>
            <a:r>
              <a:rPr lang="zh-TW" altLang="en-US" dirty="0"/>
              <a:t>一、於勞動契約存續中，由雇主所提示，使勞工履行契約提供勞務之場所</a:t>
            </a:r>
          </a:p>
          <a:p>
            <a:pPr eaLnBrk="1" hangingPunct="1"/>
            <a:r>
              <a:rPr lang="zh-TW" altLang="en-US" dirty="0"/>
              <a:t>    。</a:t>
            </a:r>
          </a:p>
          <a:p>
            <a:pPr eaLnBrk="1" hangingPunct="1"/>
            <a:r>
              <a:rPr lang="zh-TW" altLang="en-US" dirty="0"/>
              <a:t>二、自營作業者實際從事勞動之場所。</a:t>
            </a:r>
          </a:p>
          <a:p>
            <a:pPr eaLnBrk="1" hangingPunct="1"/>
            <a:r>
              <a:rPr lang="zh-TW" altLang="en-US" dirty="0"/>
              <a:t>三、其他受工作場所負責人指揮或監督從事勞動之人員，實際從事勞動之</a:t>
            </a:r>
          </a:p>
          <a:p>
            <a:pPr eaLnBrk="1" hangingPunct="1"/>
            <a:r>
              <a:rPr lang="zh-TW" altLang="en-US" dirty="0"/>
              <a:t>    場所。</a:t>
            </a:r>
          </a:p>
          <a:p>
            <a:pPr eaLnBrk="1" hangingPunct="1"/>
            <a:r>
              <a:rPr lang="zh-TW" altLang="en-US" dirty="0"/>
              <a:t>本法第十五條第一項、第十七條、第十八條第一項、第二十三條第二項、</a:t>
            </a:r>
          </a:p>
          <a:p>
            <a:pPr eaLnBrk="1" hangingPunct="1"/>
            <a:r>
              <a:rPr lang="zh-TW" altLang="en-US" dirty="0"/>
              <a:t>第二十七條第一項、第三十七條第一項、第三項、第三十八條及第五十一</a:t>
            </a:r>
          </a:p>
          <a:p>
            <a:pPr eaLnBrk="1" hangingPunct="1"/>
            <a:r>
              <a:rPr lang="zh-TW" altLang="en-US" dirty="0"/>
              <a:t>條第二項所稱工作場所，指勞動場所中，接受雇主或代理雇主指示處理有</a:t>
            </a:r>
          </a:p>
          <a:p>
            <a:pPr eaLnBrk="1" hangingPunct="1"/>
            <a:r>
              <a:rPr lang="zh-TW" altLang="en-US" dirty="0"/>
              <a:t>關勞工事務之人所能支配、管理之場所。</a:t>
            </a:r>
          </a:p>
          <a:p>
            <a:pPr eaLnBrk="1" hangingPunct="1"/>
            <a:r>
              <a:rPr lang="zh-TW" altLang="en-US" dirty="0"/>
              <a:t>本法第六條第一項第五款、第十二條第一項、第三項、第五項、第二十一</a:t>
            </a:r>
          </a:p>
          <a:p>
            <a:pPr eaLnBrk="1" hangingPunct="1"/>
            <a:r>
              <a:rPr lang="zh-TW" altLang="en-US" dirty="0"/>
              <a:t>條第一項及第二十九條第三項所稱作業場所，指工作場所中，從事特定工</a:t>
            </a:r>
          </a:p>
          <a:p>
            <a:pPr eaLnBrk="1" hangingPunct="1"/>
            <a:r>
              <a:rPr lang="zh-TW" altLang="en-US" dirty="0"/>
              <a:t>作目的之場所。</a:t>
            </a:r>
          </a:p>
          <a:p>
            <a:pPr eaLnBrk="1" hangingPunct="1"/>
            <a:endParaRPr lang="zh-TW" altLang="en-US" dirty="0"/>
          </a:p>
          <a:p>
            <a:pPr eaLnBrk="1" hangingPunct="1"/>
            <a:endParaRPr lang="zh-TW" altLang="zh-TW" dirty="0"/>
          </a:p>
        </p:txBody>
      </p:sp>
    </p:spTree>
    <p:extLst>
      <p:ext uri="{BB962C8B-B14F-4D97-AF65-F5344CB8AC3E}">
        <p14:creationId xmlns:p14="http://schemas.microsoft.com/office/powerpoint/2010/main" val="11597016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8EFBEB30-983B-4805-B73D-67AC9C36CB47}" type="slidenum">
              <a:rPr lang="en-US" altLang="zh-TW" smtClean="0"/>
              <a:pPr/>
              <a:t>49</a:t>
            </a:fld>
            <a:endParaRPr lang="en-US" altLang="zh-TW"/>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23 </a:t>
            </a:r>
            <a:r>
              <a:rPr lang="zh-TW" altLang="en-US" dirty="0"/>
              <a:t>條</a:t>
            </a:r>
          </a:p>
          <a:p>
            <a:pPr eaLnBrk="1" hangingPunct="1"/>
            <a:r>
              <a:rPr lang="zh-TW" altLang="en-US" dirty="0"/>
              <a:t>雇主應依其事業單位之規模、性質，訂定職業安全衛生管理計畫；並設置</a:t>
            </a:r>
          </a:p>
          <a:p>
            <a:pPr eaLnBrk="1" hangingPunct="1"/>
            <a:r>
              <a:rPr lang="zh-TW" altLang="en-US" dirty="0"/>
              <a:t>安全衛生組織、人員，實施安全衛生管理及自動檢查。</a:t>
            </a:r>
          </a:p>
          <a:p>
            <a:pPr eaLnBrk="1" hangingPunct="1"/>
            <a:r>
              <a:rPr lang="zh-TW" altLang="en-US" dirty="0"/>
              <a:t>前項之事業單位達一定規模以上或有第十五條第一項所定之工作場所者，</a:t>
            </a:r>
          </a:p>
          <a:p>
            <a:pPr eaLnBrk="1" hangingPunct="1"/>
            <a:r>
              <a:rPr lang="zh-TW" altLang="en-US" dirty="0"/>
              <a:t>應建置職業安全衛生管理系統。</a:t>
            </a:r>
          </a:p>
          <a:p>
            <a:pPr eaLnBrk="1" hangingPunct="1"/>
            <a:r>
              <a:rPr lang="zh-TW" altLang="en-US" dirty="0"/>
              <a:t>中央主管機關對前項職業安全衛生管理系統得實施訪查，其管理績效良好</a:t>
            </a:r>
          </a:p>
          <a:p>
            <a:pPr eaLnBrk="1" hangingPunct="1"/>
            <a:r>
              <a:rPr lang="zh-TW" altLang="en-US" dirty="0"/>
              <a:t>並經認可者，得公開表揚之。</a:t>
            </a:r>
          </a:p>
          <a:p>
            <a:pPr eaLnBrk="1" hangingPunct="1"/>
            <a:r>
              <a:rPr lang="zh-TW" altLang="en-US" dirty="0"/>
              <a:t>前三項之事業單位規模、性質、安全衛生組織、人員、管理、自動檢查、</a:t>
            </a:r>
          </a:p>
          <a:p>
            <a:pPr eaLnBrk="1" hangingPunct="1"/>
            <a:r>
              <a:rPr lang="zh-TW" altLang="en-US" dirty="0"/>
              <a:t>職業安全衛生管理系統建置、績效認可、表揚及其他應遵行事項之辦法，</a:t>
            </a:r>
          </a:p>
          <a:p>
            <a:pPr eaLnBrk="1" hangingPunct="1"/>
            <a:r>
              <a:rPr lang="zh-TW" altLang="en-US" dirty="0"/>
              <a:t>由中央主管機關定之。</a:t>
            </a:r>
          </a:p>
          <a:p>
            <a:pPr eaLnBrk="1" hangingPunct="1"/>
            <a:endParaRPr lang="en-US" altLang="zh-TW" dirty="0"/>
          </a:p>
          <a:p>
            <a:pPr eaLnBrk="1" hangingPunct="1"/>
            <a:r>
              <a:rPr lang="zh-TW" altLang="en-US" dirty="0"/>
              <a:t>職業安全衛生管理辦法 </a:t>
            </a:r>
            <a:r>
              <a:rPr lang="en-US" altLang="zh-TW" dirty="0"/>
              <a:t>(103.06.26)</a:t>
            </a:r>
          </a:p>
          <a:p>
            <a:pPr eaLnBrk="1" hangingPunct="1"/>
            <a:r>
              <a:rPr lang="zh-TW" altLang="en-US" dirty="0"/>
              <a:t>第 四 章 自動檢查</a:t>
            </a:r>
          </a:p>
          <a:p>
            <a:pPr eaLnBrk="1" hangingPunct="1"/>
            <a:r>
              <a:rPr lang="zh-TW" altLang="en-US" dirty="0"/>
              <a:t>第 一 節 機械之定期檢查</a:t>
            </a:r>
          </a:p>
          <a:p>
            <a:pPr eaLnBrk="1" hangingPunct="1"/>
            <a:r>
              <a:rPr lang="zh-TW" altLang="en-US" dirty="0"/>
              <a:t>第 二 節 設備之定期檢查</a:t>
            </a:r>
            <a:endParaRPr lang="en-US" altLang="zh-TW" dirty="0"/>
          </a:p>
          <a:p>
            <a:pPr eaLnBrk="1" hangingPunct="1"/>
            <a:r>
              <a:rPr lang="zh-TW" altLang="en-US" dirty="0"/>
              <a:t>第 三 節 機械、設備之重點檢查</a:t>
            </a:r>
            <a:endParaRPr lang="en-US" altLang="zh-TW" dirty="0"/>
          </a:p>
          <a:p>
            <a:pPr eaLnBrk="1" hangingPunct="1"/>
            <a:r>
              <a:rPr lang="zh-TW" altLang="en-US" dirty="0"/>
              <a:t>第 四 節 機械、設備之作業檢點</a:t>
            </a:r>
            <a:endParaRPr lang="en-US" altLang="zh-TW" dirty="0"/>
          </a:p>
          <a:p>
            <a:pPr eaLnBrk="1" hangingPunct="1"/>
            <a:r>
              <a:rPr lang="zh-TW" altLang="en-US" dirty="0"/>
              <a:t>第 五 節 作業檢點</a:t>
            </a:r>
            <a:endParaRPr lang="en-US" altLang="zh-TW" dirty="0"/>
          </a:p>
          <a:p>
            <a:pPr eaLnBrk="1" hangingPunct="1"/>
            <a:r>
              <a:rPr lang="zh-TW" altLang="en-US" dirty="0"/>
              <a:t>第 六 節 自動檢查紀錄及必要措施</a:t>
            </a:r>
          </a:p>
          <a:p>
            <a:pPr eaLnBrk="1" hangingPunct="1"/>
            <a:r>
              <a:rPr lang="zh-TW" altLang="en-US" dirty="0"/>
              <a:t>第 </a:t>
            </a:r>
            <a:r>
              <a:rPr lang="en-US" altLang="zh-TW" dirty="0"/>
              <a:t>79 </a:t>
            </a:r>
            <a:r>
              <a:rPr lang="zh-TW" altLang="en-US" dirty="0"/>
              <a:t>條  雇主依第十三條至第六十三條規定實施之自動檢查，應訂定自動檢查計畫</a:t>
            </a:r>
          </a:p>
          <a:p>
            <a:pPr eaLnBrk="1" hangingPunct="1"/>
            <a:r>
              <a:rPr lang="zh-TW" altLang="en-US" dirty="0"/>
              <a:t>。</a:t>
            </a:r>
          </a:p>
          <a:p>
            <a:pPr eaLnBrk="1" hangingPunct="1"/>
            <a:r>
              <a:rPr lang="zh-TW" altLang="en-US" dirty="0"/>
              <a:t> </a:t>
            </a:r>
            <a:endParaRPr lang="zh-TW" altLang="zh-TW" dirty="0"/>
          </a:p>
        </p:txBody>
      </p:sp>
    </p:spTree>
    <p:extLst>
      <p:ext uri="{BB962C8B-B14F-4D97-AF65-F5344CB8AC3E}">
        <p14:creationId xmlns:p14="http://schemas.microsoft.com/office/powerpoint/2010/main" val="30963335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B73FA0E2-1C93-4AC9-BB03-C439404F1130}" type="slidenum">
              <a:rPr lang="en-US" altLang="zh-TW" smtClean="0">
                <a:solidFill>
                  <a:srgbClr val="000000"/>
                </a:solidFill>
              </a:rPr>
              <a:pPr/>
              <a:t>50</a:t>
            </a:fld>
            <a:endParaRPr lang="en-US" altLang="zh-TW">
              <a:solidFill>
                <a:srgbClr val="000000"/>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24 </a:t>
            </a:r>
            <a:r>
              <a:rPr lang="zh-TW" altLang="en-US" dirty="0"/>
              <a:t>條</a:t>
            </a:r>
          </a:p>
          <a:p>
            <a:pPr eaLnBrk="1" hangingPunct="1"/>
            <a:r>
              <a:rPr lang="zh-TW" altLang="en-US" dirty="0"/>
              <a:t>經中央主管機關指定具有危險性機械或設備之操作人員，雇主應僱用經中</a:t>
            </a:r>
          </a:p>
          <a:p>
            <a:pPr eaLnBrk="1" hangingPunct="1"/>
            <a:r>
              <a:rPr lang="zh-TW" altLang="en-US" dirty="0"/>
              <a:t>央主管機關認可之訓練或經技能檢定之合格人員充任之。</a:t>
            </a:r>
            <a:endParaRPr lang="en-US" altLang="zh-TW" dirty="0"/>
          </a:p>
          <a:p>
            <a:pPr eaLnBrk="1" hangingPunct="1"/>
            <a:endParaRPr lang="en-US" altLang="zh-TW" dirty="0"/>
          </a:p>
          <a:p>
            <a:pPr eaLnBrk="1" hangingPunct="1"/>
            <a:r>
              <a:rPr lang="zh-TW" altLang="en-US" dirty="0"/>
              <a:t>職業安全衛生教育訓練規則 </a:t>
            </a:r>
            <a:r>
              <a:rPr lang="en-US" altLang="zh-TW" dirty="0"/>
              <a:t>(103.06.27)</a:t>
            </a:r>
          </a:p>
          <a:p>
            <a:pPr eaLnBrk="1" hangingPunct="1"/>
            <a:r>
              <a:rPr lang="zh-TW" altLang="en-US" dirty="0"/>
              <a:t>第 </a:t>
            </a:r>
            <a:r>
              <a:rPr lang="en-US" altLang="zh-TW" dirty="0"/>
              <a:t>12 </a:t>
            </a:r>
            <a:r>
              <a:rPr lang="zh-TW" altLang="en-US" dirty="0"/>
              <a:t>條</a:t>
            </a:r>
          </a:p>
          <a:p>
            <a:pPr eaLnBrk="1" hangingPunct="1"/>
            <a:r>
              <a:rPr lang="zh-TW" altLang="en-US" dirty="0"/>
              <a:t>雇主對擔任下列具有危險性之機械操作之勞工，應於事前使其接受具有危</a:t>
            </a:r>
          </a:p>
          <a:p>
            <a:pPr eaLnBrk="1" hangingPunct="1"/>
            <a:r>
              <a:rPr lang="zh-TW" altLang="en-US" dirty="0"/>
              <a:t>險性之機械操作人員之安全衛生教育訓練：</a:t>
            </a:r>
          </a:p>
          <a:p>
            <a:pPr eaLnBrk="1" hangingPunct="1"/>
            <a:r>
              <a:rPr lang="zh-TW" altLang="en-US" dirty="0"/>
              <a:t>一、吊升荷重在三公噸以上之固定式起重機或吊升荷重在一公噸以上之斯</a:t>
            </a:r>
          </a:p>
          <a:p>
            <a:pPr eaLnBrk="1" hangingPunct="1"/>
            <a:r>
              <a:rPr lang="zh-TW" altLang="en-US" dirty="0"/>
              <a:t>    達卡式起重機操作人員。</a:t>
            </a:r>
          </a:p>
          <a:p>
            <a:pPr eaLnBrk="1" hangingPunct="1"/>
            <a:r>
              <a:rPr lang="zh-TW" altLang="en-US" dirty="0"/>
              <a:t>二、吊升荷重在三公噸以上之移動式起重機操作人員。</a:t>
            </a:r>
          </a:p>
          <a:p>
            <a:pPr eaLnBrk="1" hangingPunct="1"/>
            <a:r>
              <a:rPr lang="zh-TW" altLang="en-US" dirty="0"/>
              <a:t>三、吊升荷重在三公噸以上之人字臂起重桿操作人員。</a:t>
            </a:r>
          </a:p>
          <a:p>
            <a:pPr eaLnBrk="1" hangingPunct="1"/>
            <a:r>
              <a:rPr lang="zh-TW" altLang="en-US" dirty="0"/>
              <a:t>四、導軌或升降路之高度在二十公尺以上之營建用提升機操作人員。</a:t>
            </a:r>
          </a:p>
          <a:p>
            <a:pPr eaLnBrk="1" hangingPunct="1"/>
            <a:r>
              <a:rPr lang="zh-TW" altLang="en-US" dirty="0"/>
              <a:t>五、吊籠操作人員。</a:t>
            </a:r>
          </a:p>
          <a:p>
            <a:pPr eaLnBrk="1" hangingPunct="1"/>
            <a:r>
              <a:rPr lang="zh-TW" altLang="en-US" dirty="0"/>
              <a:t>六、其他經中央主管機關指定之人員。</a:t>
            </a:r>
          </a:p>
          <a:p>
            <a:pPr eaLnBrk="1" hangingPunct="1"/>
            <a:r>
              <a:rPr lang="zh-TW" altLang="en-US" dirty="0"/>
              <a:t>前項人員，係指須經具有危險性之機械操作人員訓練或技能檢定取得資格</a:t>
            </a:r>
          </a:p>
          <a:p>
            <a:pPr eaLnBrk="1" hangingPunct="1"/>
            <a:r>
              <a:rPr lang="zh-TW" altLang="en-US" dirty="0"/>
              <a:t>者。</a:t>
            </a:r>
          </a:p>
          <a:p>
            <a:pPr eaLnBrk="1" hangingPunct="1"/>
            <a:r>
              <a:rPr lang="zh-TW" altLang="en-US" dirty="0"/>
              <a:t>第一項教育訓練課程及時數，依附表十之規定。</a:t>
            </a:r>
          </a:p>
          <a:p>
            <a:pPr eaLnBrk="1" hangingPunct="1"/>
            <a:endParaRPr lang="zh-TW" altLang="en-US" dirty="0"/>
          </a:p>
          <a:p>
            <a:pPr eaLnBrk="1" hangingPunct="1"/>
            <a:r>
              <a:rPr lang="zh-TW" altLang="en-US" dirty="0"/>
              <a:t>第 </a:t>
            </a:r>
            <a:r>
              <a:rPr lang="en-US" altLang="zh-TW" dirty="0"/>
              <a:t>13 </a:t>
            </a:r>
            <a:r>
              <a:rPr lang="zh-TW" altLang="en-US" dirty="0"/>
              <a:t>條</a:t>
            </a:r>
          </a:p>
          <a:p>
            <a:pPr eaLnBrk="1" hangingPunct="1"/>
            <a:r>
              <a:rPr lang="zh-TW" altLang="en-US" dirty="0"/>
              <a:t>雇主對擔任下列具有危險性之設備操作之勞工，應於事前使其接受具有危</a:t>
            </a:r>
          </a:p>
          <a:p>
            <a:pPr eaLnBrk="1" hangingPunct="1"/>
            <a:r>
              <a:rPr lang="zh-TW" altLang="en-US" dirty="0"/>
              <a:t>險性之設備操作人員之安全衛生教育訓練：</a:t>
            </a:r>
          </a:p>
          <a:p>
            <a:pPr eaLnBrk="1" hangingPunct="1"/>
            <a:r>
              <a:rPr lang="zh-TW" altLang="en-US" dirty="0"/>
              <a:t>一、鍋爐操作人員。</a:t>
            </a:r>
          </a:p>
          <a:p>
            <a:pPr eaLnBrk="1" hangingPunct="1"/>
            <a:r>
              <a:rPr lang="zh-TW" altLang="en-US" dirty="0"/>
              <a:t>二、第一種壓力容器操作人員。</a:t>
            </a:r>
          </a:p>
          <a:p>
            <a:pPr eaLnBrk="1" hangingPunct="1"/>
            <a:r>
              <a:rPr lang="zh-TW" altLang="en-US" dirty="0"/>
              <a:t>三、高壓氣體特定設備操作人員。</a:t>
            </a:r>
          </a:p>
          <a:p>
            <a:pPr eaLnBrk="1" hangingPunct="1"/>
            <a:r>
              <a:rPr lang="zh-TW" altLang="en-US" dirty="0"/>
              <a:t>四、高壓氣體容器操作人員。</a:t>
            </a:r>
          </a:p>
          <a:p>
            <a:pPr eaLnBrk="1" hangingPunct="1"/>
            <a:r>
              <a:rPr lang="zh-TW" altLang="en-US" dirty="0"/>
              <a:t>五、其他經中央主管機關指定之人員。</a:t>
            </a:r>
          </a:p>
          <a:p>
            <a:pPr eaLnBrk="1" hangingPunct="1"/>
            <a:r>
              <a:rPr lang="zh-TW" altLang="en-US" dirty="0"/>
              <a:t>前項人員，係指須經具有危險性設備操作人員訓練或技能檢定取得資格者</a:t>
            </a:r>
          </a:p>
          <a:p>
            <a:pPr eaLnBrk="1" hangingPunct="1"/>
            <a:r>
              <a:rPr lang="zh-TW" altLang="en-US" dirty="0"/>
              <a:t>。</a:t>
            </a:r>
          </a:p>
          <a:p>
            <a:pPr eaLnBrk="1" hangingPunct="1"/>
            <a:r>
              <a:rPr lang="zh-TW" altLang="en-US" dirty="0"/>
              <a:t>第一項教育訓練課程及時數，依附表十一之規定。</a:t>
            </a:r>
          </a:p>
          <a:p>
            <a:pPr eaLnBrk="1" hangingPunct="1"/>
            <a:endParaRPr lang="zh-TW" altLang="en-US" dirty="0"/>
          </a:p>
        </p:txBody>
      </p:sp>
    </p:spTree>
    <p:extLst>
      <p:ext uri="{BB962C8B-B14F-4D97-AF65-F5344CB8AC3E}">
        <p14:creationId xmlns:p14="http://schemas.microsoft.com/office/powerpoint/2010/main" val="1765904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172D4039-A03F-4B73-A158-8A012DDD636B}" type="slidenum">
              <a:rPr lang="en-US" altLang="zh-TW" smtClean="0"/>
              <a:pPr/>
              <a:t>51</a:t>
            </a:fld>
            <a:endParaRPr lang="en-US" altLang="zh-TW"/>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32 </a:t>
            </a:r>
            <a:r>
              <a:rPr lang="zh-TW" altLang="en-US" dirty="0"/>
              <a:t>條</a:t>
            </a:r>
          </a:p>
          <a:p>
            <a:pPr eaLnBrk="1" hangingPunct="1"/>
            <a:r>
              <a:rPr lang="zh-TW" altLang="en-US" dirty="0"/>
              <a:t>雇主對勞工應施以從事工作與預防災變所必要之安全衛生教育及訓練。</a:t>
            </a:r>
          </a:p>
          <a:p>
            <a:pPr eaLnBrk="1" hangingPunct="1"/>
            <a:r>
              <a:rPr lang="zh-TW" altLang="en-US" dirty="0"/>
              <a:t>前項必要之教育及訓練事項、訓練單位之資格條件與管理及其他應遵行事</a:t>
            </a:r>
          </a:p>
          <a:p>
            <a:pPr eaLnBrk="1" hangingPunct="1"/>
            <a:r>
              <a:rPr lang="zh-TW" altLang="en-US" dirty="0"/>
              <a:t>項之規則，由中央主管機關定之。</a:t>
            </a:r>
          </a:p>
          <a:p>
            <a:pPr eaLnBrk="1" hangingPunct="1"/>
            <a:r>
              <a:rPr lang="zh-TW" altLang="en-US" dirty="0"/>
              <a:t>勞工對於第一項之安全衛生教育及訓練，有接受之義務。</a:t>
            </a:r>
          </a:p>
          <a:p>
            <a:pPr eaLnBrk="1" hangingPunct="1"/>
            <a:endParaRPr lang="zh-TW" altLang="zh-TW" dirty="0"/>
          </a:p>
        </p:txBody>
      </p:sp>
    </p:spTree>
    <p:extLst>
      <p:ext uri="{BB962C8B-B14F-4D97-AF65-F5344CB8AC3E}">
        <p14:creationId xmlns:p14="http://schemas.microsoft.com/office/powerpoint/2010/main" val="38523500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職業安全衛生法 </a:t>
            </a:r>
            <a:r>
              <a:rPr lang="en-US" altLang="zh-TW" dirty="0"/>
              <a:t>(102.07.03)</a:t>
            </a:r>
          </a:p>
          <a:p>
            <a:r>
              <a:rPr lang="zh-TW" altLang="en-US" dirty="0"/>
              <a:t>第 </a:t>
            </a:r>
            <a:r>
              <a:rPr lang="en-US" altLang="zh-TW" dirty="0"/>
              <a:t>29 </a:t>
            </a:r>
            <a:r>
              <a:rPr lang="zh-TW" altLang="en-US" dirty="0"/>
              <a:t>條</a:t>
            </a:r>
          </a:p>
          <a:p>
            <a:r>
              <a:rPr lang="zh-TW" altLang="en-US" dirty="0"/>
              <a:t>雇主不得使未滿十八歲者從事下列危險性或有害性工作：</a:t>
            </a:r>
          </a:p>
          <a:p>
            <a:r>
              <a:rPr lang="zh-TW" altLang="en-US" dirty="0"/>
              <a:t>一、坑內工作。</a:t>
            </a:r>
          </a:p>
          <a:p>
            <a:r>
              <a:rPr lang="zh-TW" altLang="en-US" dirty="0"/>
              <a:t>二、處理爆炸性、易燃性等物質之工作。</a:t>
            </a:r>
          </a:p>
          <a:p>
            <a:r>
              <a:rPr lang="zh-TW" altLang="en-US" dirty="0"/>
              <a:t>三、鉛、汞、鉻、砷、黃磷、氯氣、氰化氫、苯胺等有害物散布場所之工</a:t>
            </a:r>
          </a:p>
          <a:p>
            <a:r>
              <a:rPr lang="zh-TW" altLang="en-US" dirty="0"/>
              <a:t>    作。</a:t>
            </a:r>
          </a:p>
          <a:p>
            <a:r>
              <a:rPr lang="zh-TW" altLang="en-US" dirty="0"/>
              <a:t>四、有害輻射散布場所之工作。</a:t>
            </a:r>
          </a:p>
          <a:p>
            <a:r>
              <a:rPr lang="zh-TW" altLang="en-US" dirty="0"/>
              <a:t>五、有害粉塵散布場所之工作。</a:t>
            </a:r>
          </a:p>
          <a:p>
            <a:r>
              <a:rPr lang="zh-TW" altLang="en-US" dirty="0"/>
              <a:t>六、運轉中機器或動力傳導裝置危險部分之掃除、上油、檢查、修理或上</a:t>
            </a:r>
          </a:p>
          <a:p>
            <a:r>
              <a:rPr lang="zh-TW" altLang="en-US" dirty="0"/>
              <a:t>    卸皮帶、繩索等工作。</a:t>
            </a:r>
          </a:p>
          <a:p>
            <a:r>
              <a:rPr lang="zh-TW" altLang="en-US" dirty="0"/>
              <a:t>七、超過二百二十伏特電力線之銜接。</a:t>
            </a:r>
          </a:p>
          <a:p>
            <a:r>
              <a:rPr lang="zh-TW" altLang="en-US" dirty="0"/>
              <a:t>八、已熔礦物或礦渣之處理。</a:t>
            </a:r>
          </a:p>
          <a:p>
            <a:r>
              <a:rPr lang="zh-TW" altLang="en-US" dirty="0"/>
              <a:t>九、鍋爐之燒火及操作。</a:t>
            </a:r>
          </a:p>
          <a:p>
            <a:r>
              <a:rPr lang="zh-TW" altLang="en-US" dirty="0"/>
              <a:t>十、鑿岩機及其他有顯著振動之工作。</a:t>
            </a:r>
          </a:p>
          <a:p>
            <a:r>
              <a:rPr lang="zh-TW" altLang="en-US" dirty="0"/>
              <a:t>十一、一定重量以上之重物處理工作。</a:t>
            </a:r>
          </a:p>
          <a:p>
            <a:r>
              <a:rPr lang="zh-TW" altLang="en-US" dirty="0"/>
              <a:t>十二、起重機、人字臂起重桿之運轉工作。</a:t>
            </a:r>
          </a:p>
          <a:p>
            <a:r>
              <a:rPr lang="zh-TW" altLang="en-US" dirty="0"/>
              <a:t>十三、動力捲揚機、動力運搬機及索道之運轉工作。</a:t>
            </a:r>
          </a:p>
          <a:p>
            <a:r>
              <a:rPr lang="zh-TW" altLang="en-US" dirty="0"/>
              <a:t>十四、橡膠化合物及合成樹脂之滾輾工作。</a:t>
            </a:r>
          </a:p>
          <a:p>
            <a:r>
              <a:rPr lang="zh-TW" altLang="en-US" dirty="0"/>
              <a:t>十五、其他經中央主管機關規定之危險性或有害性之工作。</a:t>
            </a:r>
          </a:p>
          <a:p>
            <a:r>
              <a:rPr lang="zh-TW" altLang="en-US" dirty="0"/>
              <a:t>前項危險性或有害性工作之認定標準，由中央主管機關定之。</a:t>
            </a:r>
          </a:p>
          <a:p>
            <a:r>
              <a:rPr lang="zh-TW" altLang="en-US" dirty="0"/>
              <a:t>未滿十八歲者從事第一項以外之工作，經第二十條或第二十二條之醫師評</a:t>
            </a:r>
          </a:p>
          <a:p>
            <a:r>
              <a:rPr lang="zh-TW" altLang="en-US" dirty="0"/>
              <a:t>估結果，不能適應原有工作者，雇主應參採醫師之建議，變更其作業場所</a:t>
            </a:r>
          </a:p>
          <a:p>
            <a:r>
              <a:rPr lang="zh-TW" altLang="en-US" dirty="0"/>
              <a:t>、更換工作或縮短工作時間，並採取健康管理措施。</a:t>
            </a:r>
          </a:p>
          <a:p>
            <a:r>
              <a:rPr lang="zh-TW" altLang="en-US" dirty="0"/>
              <a:t>第 </a:t>
            </a:r>
            <a:r>
              <a:rPr lang="en-US" altLang="zh-TW" dirty="0"/>
              <a:t>30 </a:t>
            </a:r>
            <a:r>
              <a:rPr lang="zh-TW" altLang="en-US" dirty="0"/>
              <a:t>條</a:t>
            </a:r>
          </a:p>
          <a:p>
            <a:r>
              <a:rPr lang="zh-TW" altLang="en-US" dirty="0"/>
              <a:t>雇主不得使妊娠中之女性勞工從事下列危險性或有害性工作：</a:t>
            </a:r>
          </a:p>
          <a:p>
            <a:r>
              <a:rPr lang="zh-TW" altLang="en-US" dirty="0"/>
              <a:t>一、礦坑工作。</a:t>
            </a:r>
          </a:p>
          <a:p>
            <a:r>
              <a:rPr lang="zh-TW" altLang="en-US" dirty="0"/>
              <a:t>二、鉛及其化合物散布場所之工作。</a:t>
            </a:r>
          </a:p>
          <a:p>
            <a:r>
              <a:rPr lang="zh-TW" altLang="en-US" dirty="0"/>
              <a:t>三、異常氣壓之工作。</a:t>
            </a:r>
          </a:p>
          <a:p>
            <a:r>
              <a:rPr lang="zh-TW" altLang="en-US" dirty="0"/>
              <a:t>四、處理或暴露於弓形蟲、德國麻疹等影響胎兒健康之工作。</a:t>
            </a:r>
          </a:p>
          <a:p>
            <a:r>
              <a:rPr lang="zh-TW" altLang="en-US" dirty="0"/>
              <a:t>五、處理或暴露於二硫化碳、三氯乙烯、環氧乙烷、丙烯醯胺、次乙亞胺</a:t>
            </a:r>
          </a:p>
          <a:p>
            <a:r>
              <a:rPr lang="zh-TW" altLang="en-US" dirty="0"/>
              <a:t>    、砷及其化合物、汞及其無機化合物等經中央主管機關規定之危害性</a:t>
            </a:r>
          </a:p>
          <a:p>
            <a:r>
              <a:rPr lang="zh-TW" altLang="en-US" dirty="0"/>
              <a:t>    化學品之工作。</a:t>
            </a:r>
          </a:p>
          <a:p>
            <a:r>
              <a:rPr lang="zh-TW" altLang="en-US" dirty="0"/>
              <a:t>六、鑿岩機及其他有顯著振動之工作。</a:t>
            </a:r>
          </a:p>
          <a:p>
            <a:r>
              <a:rPr lang="zh-TW" altLang="en-US" dirty="0"/>
              <a:t>七、一定重量以上之重物處理工作。</a:t>
            </a:r>
          </a:p>
          <a:p>
            <a:r>
              <a:rPr lang="zh-TW" altLang="en-US" dirty="0"/>
              <a:t>八、有害輻射散布場所之工作。</a:t>
            </a:r>
          </a:p>
          <a:p>
            <a:r>
              <a:rPr lang="zh-TW" altLang="en-US" dirty="0"/>
              <a:t>九、已熔礦物或礦渣之處理工作。</a:t>
            </a:r>
          </a:p>
          <a:p>
            <a:r>
              <a:rPr lang="zh-TW" altLang="en-US" dirty="0"/>
              <a:t>十、起重機、人字臂起重桿之運轉工作。</a:t>
            </a:r>
          </a:p>
          <a:p>
            <a:r>
              <a:rPr lang="zh-TW" altLang="en-US" dirty="0"/>
              <a:t>十一、動力捲揚機、動力運搬機及索道之運轉工作。</a:t>
            </a:r>
          </a:p>
          <a:p>
            <a:r>
              <a:rPr lang="zh-TW" altLang="en-US" dirty="0"/>
              <a:t>十二、橡膠化合物及合成樹脂之滾輾工作。</a:t>
            </a:r>
          </a:p>
          <a:p>
            <a:r>
              <a:rPr lang="zh-TW" altLang="en-US" dirty="0"/>
              <a:t>十三、處理或暴露於經中央主管機關規定具有致病或致死之微生物感染風</a:t>
            </a:r>
          </a:p>
          <a:p>
            <a:r>
              <a:rPr lang="zh-TW" altLang="en-US" dirty="0"/>
              <a:t>      險之工作。</a:t>
            </a:r>
          </a:p>
          <a:p>
            <a:r>
              <a:rPr lang="zh-TW" altLang="en-US" dirty="0"/>
              <a:t>十四、其他經中央主管機關規定之危險性或有害性之工作。</a:t>
            </a:r>
          </a:p>
          <a:p>
            <a:r>
              <a:rPr lang="zh-TW" altLang="en-US" dirty="0"/>
              <a:t>雇主不得使分娩後未滿一年之女性勞工從事下列危險性或有害性工作：</a:t>
            </a:r>
          </a:p>
          <a:p>
            <a:r>
              <a:rPr lang="zh-TW" altLang="en-US" dirty="0"/>
              <a:t>一、礦坑工作。</a:t>
            </a:r>
          </a:p>
          <a:p>
            <a:r>
              <a:rPr lang="zh-TW" altLang="en-US" dirty="0"/>
              <a:t>二、鉛及其化合物散布場所之工作。</a:t>
            </a:r>
          </a:p>
          <a:p>
            <a:r>
              <a:rPr lang="zh-TW" altLang="en-US" dirty="0"/>
              <a:t>三、鑿岩機及其他有顯著振動之工作。</a:t>
            </a:r>
          </a:p>
          <a:p>
            <a:r>
              <a:rPr lang="zh-TW" altLang="en-US" dirty="0"/>
              <a:t>四、一定重量以上之重物處理工作。</a:t>
            </a:r>
          </a:p>
          <a:p>
            <a:r>
              <a:rPr lang="zh-TW" altLang="en-US" dirty="0"/>
              <a:t>五、其他經中央主管機關規定之危險性或有害性之工作。</a:t>
            </a:r>
          </a:p>
          <a:p>
            <a:r>
              <a:rPr lang="zh-TW" altLang="en-US" dirty="0"/>
              <a:t>第一項第五款至第十四款及前項第三款至第五款所定之工作，雇主依第三</a:t>
            </a:r>
          </a:p>
          <a:p>
            <a:r>
              <a:rPr lang="zh-TW" altLang="en-US" dirty="0"/>
              <a:t>十一條採取母性健康保護措施，經當事人書面同意者，不在此限。</a:t>
            </a:r>
          </a:p>
          <a:p>
            <a:r>
              <a:rPr lang="zh-TW" altLang="en-US" dirty="0"/>
              <a:t>第一項及第二項危險性或有害性工作之認定標準，由中央主管機關定之。</a:t>
            </a:r>
          </a:p>
          <a:p>
            <a:r>
              <a:rPr lang="zh-TW" altLang="en-US" dirty="0"/>
              <a:t>雇主未經當事人告知妊娠或分娩事實而違反第一項或第二項規定者，得免</a:t>
            </a:r>
          </a:p>
          <a:p>
            <a:r>
              <a:rPr lang="zh-TW" altLang="en-US" dirty="0"/>
              <a:t>予處罰。但雇主明知或可得而知者，不在此限。</a:t>
            </a:r>
          </a:p>
          <a:p>
            <a:endParaRPr lang="zh-TW" altLang="en-US" dirty="0"/>
          </a:p>
        </p:txBody>
      </p:sp>
      <p:sp>
        <p:nvSpPr>
          <p:cNvPr id="4" name="投影片編號版面配置區 3"/>
          <p:cNvSpPr>
            <a:spLocks noGrp="1"/>
          </p:cNvSpPr>
          <p:nvPr>
            <p:ph type="sldNum" sz="quarter" idx="10"/>
          </p:nvPr>
        </p:nvSpPr>
        <p:spPr/>
        <p:txBody>
          <a:bodyPr/>
          <a:lstStyle/>
          <a:p>
            <a:fld id="{BC524892-D420-486B-A811-63F3A87B8D22}" type="slidenum">
              <a:rPr lang="zh-TW" altLang="en-US" smtClean="0"/>
              <a:pPr/>
              <a:t>52</a:t>
            </a:fld>
            <a:endParaRPr lang="zh-TW" altLang="en-US"/>
          </a:p>
        </p:txBody>
      </p:sp>
    </p:spTree>
    <p:extLst>
      <p:ext uri="{BB962C8B-B14F-4D97-AF65-F5344CB8AC3E}">
        <p14:creationId xmlns:p14="http://schemas.microsoft.com/office/powerpoint/2010/main" val="8911297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職業安全衛生法 </a:t>
            </a:r>
            <a:r>
              <a:rPr lang="en-US" altLang="zh-TW" dirty="0"/>
              <a:t>(102.07.03)</a:t>
            </a:r>
          </a:p>
          <a:p>
            <a:r>
              <a:rPr lang="zh-TW" altLang="en-US" dirty="0"/>
              <a:t>第 </a:t>
            </a:r>
            <a:r>
              <a:rPr lang="en-US" altLang="zh-TW" dirty="0"/>
              <a:t>31 </a:t>
            </a:r>
            <a:r>
              <a:rPr lang="zh-TW" altLang="en-US" dirty="0"/>
              <a:t>條</a:t>
            </a:r>
          </a:p>
          <a:p>
            <a:r>
              <a:rPr lang="zh-TW" altLang="en-US" dirty="0"/>
              <a:t>中央主管機關指定之事業，雇主應對有母性健康危害之虞之工作，採取危</a:t>
            </a:r>
          </a:p>
          <a:p>
            <a:r>
              <a:rPr lang="zh-TW" altLang="en-US" dirty="0"/>
              <a:t>害評估、控制及分級管理措施；對於妊娠中或分娩後未滿一年之女性勞工</a:t>
            </a:r>
          </a:p>
          <a:p>
            <a:r>
              <a:rPr lang="zh-TW" altLang="en-US" dirty="0"/>
              <a:t>，應依醫師適性評估建議，採取工作調整或更換等健康保護措施，並留存</a:t>
            </a:r>
          </a:p>
          <a:p>
            <a:r>
              <a:rPr lang="zh-TW" altLang="en-US" dirty="0"/>
              <a:t>紀錄。</a:t>
            </a:r>
          </a:p>
          <a:p>
            <a:r>
              <a:rPr lang="zh-TW" altLang="en-US" dirty="0"/>
              <a:t>前項勞工於保護期間，因工作條件、作業程序變更、當事人健康異常或有</a:t>
            </a:r>
          </a:p>
          <a:p>
            <a:r>
              <a:rPr lang="zh-TW" altLang="en-US" dirty="0"/>
              <a:t>不適反應，經醫師評估確認不適原有工作者，雇主應依前項規定重新辦理</a:t>
            </a:r>
          </a:p>
          <a:p>
            <a:r>
              <a:rPr lang="zh-TW" altLang="en-US" dirty="0"/>
              <a:t>之。</a:t>
            </a:r>
          </a:p>
          <a:p>
            <a:r>
              <a:rPr lang="zh-TW" altLang="en-US" dirty="0"/>
              <a:t>第一項事業之指定、有母性健康危害之虞之工作項目、危害評估程序與控</a:t>
            </a:r>
          </a:p>
          <a:p>
            <a:r>
              <a:rPr lang="zh-TW" altLang="en-US" dirty="0"/>
              <a:t>制、分級管理方法、適性評估原則、工作調整或更換、醫師資格與評估報</a:t>
            </a:r>
          </a:p>
          <a:p>
            <a:r>
              <a:rPr lang="zh-TW" altLang="en-US" dirty="0"/>
              <a:t>告之文件格式、紀錄保存及其他應遵行事項之辦法，由中央主管機關定之</a:t>
            </a:r>
          </a:p>
          <a:p>
            <a:r>
              <a:rPr lang="zh-TW" altLang="en-US" dirty="0"/>
              <a:t>。</a:t>
            </a:r>
          </a:p>
          <a:p>
            <a:r>
              <a:rPr lang="zh-TW" altLang="en-US" dirty="0"/>
              <a:t>雇主未經當事人告知妊娠或分娩事實而違反第一項或第二項規定者，得免</a:t>
            </a:r>
          </a:p>
          <a:p>
            <a:r>
              <a:rPr lang="zh-TW" altLang="en-US" dirty="0"/>
              <a:t>予處罰。但雇主明知或可得而知者，不在此限。</a:t>
            </a:r>
          </a:p>
          <a:p>
            <a:endParaRPr lang="zh-TW" altLang="en-US" dirty="0"/>
          </a:p>
        </p:txBody>
      </p:sp>
      <p:sp>
        <p:nvSpPr>
          <p:cNvPr id="4" name="投影片編號版面配置區 3"/>
          <p:cNvSpPr>
            <a:spLocks noGrp="1"/>
          </p:cNvSpPr>
          <p:nvPr>
            <p:ph type="sldNum" sz="quarter" idx="10"/>
          </p:nvPr>
        </p:nvSpPr>
        <p:spPr/>
        <p:txBody>
          <a:bodyPr/>
          <a:lstStyle/>
          <a:p>
            <a:fld id="{BC524892-D420-486B-A811-63F3A87B8D22}" type="slidenum">
              <a:rPr lang="zh-TW" altLang="en-US" smtClean="0"/>
              <a:pPr/>
              <a:t>53</a:t>
            </a:fld>
            <a:endParaRPr lang="zh-TW" altLang="en-US"/>
          </a:p>
        </p:txBody>
      </p:sp>
    </p:spTree>
    <p:extLst>
      <p:ext uri="{BB962C8B-B14F-4D97-AF65-F5344CB8AC3E}">
        <p14:creationId xmlns:p14="http://schemas.microsoft.com/office/powerpoint/2010/main" val="11849833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F24560B0-B4F0-405C-9B04-3C14353B191D}" type="slidenum">
              <a:rPr lang="en-US" altLang="zh-TW" smtClean="0"/>
              <a:pPr/>
              <a:t>54</a:t>
            </a:fld>
            <a:endParaRPr lang="en-US" altLang="zh-TW"/>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34 </a:t>
            </a:r>
            <a:r>
              <a:rPr lang="zh-TW" altLang="en-US" dirty="0"/>
              <a:t>條</a:t>
            </a:r>
          </a:p>
          <a:p>
            <a:pPr eaLnBrk="1" hangingPunct="1"/>
            <a:r>
              <a:rPr lang="zh-TW" altLang="en-US" dirty="0"/>
              <a:t>雇主應依本法及有關規定會同勞工代表訂定適合其需要之安全衛生工作守</a:t>
            </a:r>
          </a:p>
          <a:p>
            <a:pPr eaLnBrk="1" hangingPunct="1"/>
            <a:r>
              <a:rPr lang="zh-TW" altLang="en-US" dirty="0"/>
              <a:t>則，報經勞動檢查機構備查後，公告實施。</a:t>
            </a:r>
          </a:p>
          <a:p>
            <a:pPr eaLnBrk="1" hangingPunct="1"/>
            <a:r>
              <a:rPr lang="zh-TW" altLang="en-US" dirty="0"/>
              <a:t>勞工對於前項安全衛生工作守則，應切實遵行。</a:t>
            </a:r>
            <a:endParaRPr lang="en-US" altLang="zh-TW" dirty="0"/>
          </a:p>
          <a:p>
            <a:pPr eaLnBrk="1" hangingPunct="1"/>
            <a:endParaRPr lang="en-US" altLang="zh-TW" dirty="0"/>
          </a:p>
          <a:p>
            <a:pPr eaLnBrk="1" hangingPunct="1"/>
            <a:r>
              <a:rPr lang="zh-TW" altLang="en-US" dirty="0"/>
              <a:t>職業安全衛生法施行細則 </a:t>
            </a:r>
            <a:r>
              <a:rPr lang="en-US" altLang="zh-TW" dirty="0"/>
              <a:t>(103.06.26)</a:t>
            </a:r>
          </a:p>
          <a:p>
            <a:pPr eaLnBrk="1" hangingPunct="1"/>
            <a:r>
              <a:rPr lang="zh-TW" altLang="en-US" dirty="0"/>
              <a:t>第 </a:t>
            </a:r>
            <a:r>
              <a:rPr lang="en-US" altLang="zh-TW" dirty="0"/>
              <a:t>41 </a:t>
            </a:r>
            <a:r>
              <a:rPr lang="zh-TW" altLang="en-US" dirty="0"/>
              <a:t>條</a:t>
            </a:r>
          </a:p>
          <a:p>
            <a:pPr eaLnBrk="1" hangingPunct="1"/>
            <a:r>
              <a:rPr lang="zh-TW" altLang="en-US" dirty="0"/>
              <a:t>本法第三十四條第一項所定安全衛生工作守則之內容，依下列事項定之：</a:t>
            </a:r>
          </a:p>
          <a:p>
            <a:pPr eaLnBrk="1" hangingPunct="1"/>
            <a:r>
              <a:rPr lang="zh-TW" altLang="en-US" dirty="0"/>
              <a:t>一、事業之安全衛生管理及各級之權責。</a:t>
            </a:r>
          </a:p>
          <a:p>
            <a:pPr eaLnBrk="1" hangingPunct="1"/>
            <a:r>
              <a:rPr lang="zh-TW" altLang="en-US" dirty="0"/>
              <a:t>二、機械、設備或器具之維護及檢查。</a:t>
            </a:r>
          </a:p>
          <a:p>
            <a:pPr eaLnBrk="1" hangingPunct="1"/>
            <a:r>
              <a:rPr lang="zh-TW" altLang="en-US" dirty="0"/>
              <a:t>三、工作安全及衛生標準。</a:t>
            </a:r>
          </a:p>
          <a:p>
            <a:pPr eaLnBrk="1" hangingPunct="1"/>
            <a:r>
              <a:rPr lang="zh-TW" altLang="en-US" dirty="0"/>
              <a:t>四、教育及訓練。</a:t>
            </a:r>
          </a:p>
          <a:p>
            <a:pPr eaLnBrk="1" hangingPunct="1"/>
            <a:r>
              <a:rPr lang="zh-TW" altLang="en-US" dirty="0"/>
              <a:t>五、健康指導及管理措施。</a:t>
            </a:r>
          </a:p>
          <a:p>
            <a:pPr eaLnBrk="1" hangingPunct="1"/>
            <a:r>
              <a:rPr lang="zh-TW" altLang="en-US" dirty="0"/>
              <a:t>六、急救及搶救。</a:t>
            </a:r>
          </a:p>
          <a:p>
            <a:pPr eaLnBrk="1" hangingPunct="1"/>
            <a:r>
              <a:rPr lang="zh-TW" altLang="en-US" dirty="0"/>
              <a:t>七、防護設備之準備、維持及使用。</a:t>
            </a:r>
          </a:p>
          <a:p>
            <a:pPr eaLnBrk="1" hangingPunct="1"/>
            <a:r>
              <a:rPr lang="zh-TW" altLang="en-US" dirty="0"/>
              <a:t>八、事故通報及報告。</a:t>
            </a:r>
          </a:p>
          <a:p>
            <a:pPr eaLnBrk="1" hangingPunct="1"/>
            <a:r>
              <a:rPr lang="zh-TW" altLang="en-US" dirty="0"/>
              <a:t>九、其他有關安全衛生事項。</a:t>
            </a:r>
          </a:p>
          <a:p>
            <a:pPr eaLnBrk="1" hangingPunct="1"/>
            <a:endParaRPr lang="zh-TW" altLang="en-US" dirty="0"/>
          </a:p>
          <a:p>
            <a:pPr eaLnBrk="1" hangingPunct="1"/>
            <a:endParaRPr lang="zh-TW" altLang="zh-TW" dirty="0"/>
          </a:p>
        </p:txBody>
      </p:sp>
    </p:spTree>
    <p:extLst>
      <p:ext uri="{BB962C8B-B14F-4D97-AF65-F5344CB8AC3E}">
        <p14:creationId xmlns:p14="http://schemas.microsoft.com/office/powerpoint/2010/main" val="40710201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BE642F60-B2F9-4144-9216-33883FF5A36D}" type="slidenum">
              <a:rPr lang="en-US" altLang="zh-TW" smtClean="0"/>
              <a:pPr/>
              <a:t>55</a:t>
            </a:fld>
            <a:endParaRPr lang="en-US" altLang="zh-TW"/>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33 </a:t>
            </a:r>
            <a:r>
              <a:rPr lang="zh-TW" altLang="en-US" dirty="0"/>
              <a:t>條</a:t>
            </a:r>
          </a:p>
          <a:p>
            <a:pPr eaLnBrk="1" hangingPunct="1"/>
            <a:r>
              <a:rPr lang="zh-TW" altLang="en-US" dirty="0"/>
              <a:t>雇主應負責宣導本法及有關安全衛生之規定，使勞工周知。</a:t>
            </a:r>
          </a:p>
          <a:p>
            <a:pPr eaLnBrk="1" hangingPunct="1"/>
            <a:endParaRPr lang="en-US" altLang="zh-TW" dirty="0"/>
          </a:p>
          <a:p>
            <a:pPr eaLnBrk="1" hangingPunct="1"/>
            <a:r>
              <a:rPr lang="zh-TW" altLang="en-US" dirty="0"/>
              <a:t>職業安全衛生法施行細則 </a:t>
            </a:r>
            <a:r>
              <a:rPr lang="en-US" altLang="zh-TW" dirty="0"/>
              <a:t>(103.06.26)</a:t>
            </a:r>
          </a:p>
          <a:p>
            <a:pPr eaLnBrk="1" hangingPunct="1"/>
            <a:r>
              <a:rPr lang="zh-TW" altLang="en-US" dirty="0"/>
              <a:t>第 </a:t>
            </a:r>
            <a:r>
              <a:rPr lang="en-US" altLang="zh-TW" dirty="0"/>
              <a:t>40 </a:t>
            </a:r>
            <a:r>
              <a:rPr lang="zh-TW" altLang="en-US" dirty="0"/>
              <a:t>條</a:t>
            </a:r>
          </a:p>
          <a:p>
            <a:pPr eaLnBrk="1" hangingPunct="1"/>
            <a:r>
              <a:rPr lang="zh-TW" altLang="en-US" dirty="0"/>
              <a:t>雇主依本法第三十三條規定宣導本法及有關安全衛生規定時，得以教育、</a:t>
            </a:r>
          </a:p>
          <a:p>
            <a:pPr eaLnBrk="1" hangingPunct="1"/>
            <a:r>
              <a:rPr lang="zh-TW" altLang="en-US" dirty="0"/>
              <a:t>公告、分發印刷品、集會報告、電子郵件、網際網路或其他足使勞工周知</a:t>
            </a:r>
          </a:p>
          <a:p>
            <a:pPr eaLnBrk="1" hangingPunct="1"/>
            <a:r>
              <a:rPr lang="zh-TW" altLang="en-US" dirty="0"/>
              <a:t>之方式為之。</a:t>
            </a:r>
          </a:p>
          <a:p>
            <a:pPr eaLnBrk="1" hangingPunct="1"/>
            <a:endParaRPr lang="en-US" altLang="zh-TW" dirty="0"/>
          </a:p>
          <a:p>
            <a:pPr eaLnBrk="1" hangingPunct="1"/>
            <a:endParaRPr lang="zh-TW" altLang="zh-TW" dirty="0"/>
          </a:p>
        </p:txBody>
      </p:sp>
    </p:spTree>
    <p:extLst>
      <p:ext uri="{BB962C8B-B14F-4D97-AF65-F5344CB8AC3E}">
        <p14:creationId xmlns:p14="http://schemas.microsoft.com/office/powerpoint/2010/main" val="17429564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職業安全衛生法 </a:t>
            </a:r>
            <a:r>
              <a:rPr lang="en-US" altLang="zh-TW" dirty="0"/>
              <a:t>(102.07.03)</a:t>
            </a:r>
          </a:p>
          <a:p>
            <a:r>
              <a:rPr lang="zh-TW" altLang="en-US" dirty="0"/>
              <a:t>第 </a:t>
            </a:r>
            <a:r>
              <a:rPr lang="en-US" altLang="zh-TW" dirty="0"/>
              <a:t>25 </a:t>
            </a:r>
            <a:r>
              <a:rPr lang="zh-TW" altLang="en-US" dirty="0"/>
              <a:t>條</a:t>
            </a:r>
          </a:p>
          <a:p>
            <a:r>
              <a:rPr lang="zh-TW" altLang="en-US" dirty="0"/>
              <a:t>事業單位以其事業招人承攬時，其承攬人就承攬部分負本法所定雇主之責</a:t>
            </a:r>
          </a:p>
          <a:p>
            <a:r>
              <a:rPr lang="zh-TW" altLang="en-US" dirty="0"/>
              <a:t>任；原事業單位就職業災害補償仍應與承攬人負連帶責任。再承攬者亦同</a:t>
            </a:r>
          </a:p>
          <a:p>
            <a:r>
              <a:rPr lang="zh-TW" altLang="en-US" dirty="0"/>
              <a:t>。</a:t>
            </a:r>
          </a:p>
          <a:p>
            <a:r>
              <a:rPr lang="zh-TW" altLang="en-US" dirty="0"/>
              <a:t>原事業單位違反本法或有關安全衛生規定，致承攬人所僱勞工發生職業災</a:t>
            </a:r>
          </a:p>
          <a:p>
            <a:r>
              <a:rPr lang="zh-TW" altLang="en-US" dirty="0"/>
              <a:t>害時，與承攬人負連帶賠償責任。再承攬者亦同。</a:t>
            </a:r>
          </a:p>
          <a:p>
            <a:r>
              <a:rPr lang="zh-TW" altLang="en-US" dirty="0"/>
              <a:t>第 </a:t>
            </a:r>
            <a:r>
              <a:rPr lang="en-US" altLang="zh-TW" dirty="0"/>
              <a:t>26 </a:t>
            </a:r>
            <a:r>
              <a:rPr lang="zh-TW" altLang="en-US" dirty="0"/>
              <a:t>條</a:t>
            </a:r>
          </a:p>
          <a:p>
            <a:r>
              <a:rPr lang="zh-TW" altLang="en-US" dirty="0"/>
              <a:t>事業單位以其事業之全部或一部分交付承攬時，應於事前告知該承攬人有</a:t>
            </a:r>
          </a:p>
          <a:p>
            <a:r>
              <a:rPr lang="zh-TW" altLang="en-US" dirty="0"/>
              <a:t>關其事業工作環境、危害因素暨本法及有關安全衛生規定應採取之措施。</a:t>
            </a:r>
          </a:p>
          <a:p>
            <a:r>
              <a:rPr lang="zh-TW" altLang="en-US" dirty="0"/>
              <a:t>承攬人就其承攬之全部或一部分交付再承攬時，承攬人亦應依前項規定告</a:t>
            </a:r>
          </a:p>
          <a:p>
            <a:r>
              <a:rPr lang="zh-TW" altLang="en-US" dirty="0"/>
              <a:t>知再承攬人。</a:t>
            </a:r>
          </a:p>
          <a:p>
            <a:r>
              <a:rPr lang="zh-TW" altLang="en-US" dirty="0"/>
              <a:t>第 </a:t>
            </a:r>
            <a:r>
              <a:rPr lang="en-US" altLang="zh-TW" dirty="0"/>
              <a:t>27 </a:t>
            </a:r>
            <a:r>
              <a:rPr lang="zh-TW" altLang="en-US" dirty="0"/>
              <a:t>條</a:t>
            </a:r>
          </a:p>
          <a:p>
            <a:r>
              <a:rPr lang="zh-TW" altLang="en-US" dirty="0"/>
              <a:t>事業單位與承攬人、再承攬人分別僱用勞工共同作業時，為防止職業災害</a:t>
            </a:r>
          </a:p>
          <a:p>
            <a:r>
              <a:rPr lang="zh-TW" altLang="en-US" dirty="0"/>
              <a:t>，原事業單位應採取下列必要措施：</a:t>
            </a:r>
          </a:p>
          <a:p>
            <a:r>
              <a:rPr lang="zh-TW" altLang="en-US" dirty="0"/>
              <a:t>一、設置協議組織，並指定工作場所負責人，擔任指揮、監督及協調之工</a:t>
            </a:r>
          </a:p>
          <a:p>
            <a:r>
              <a:rPr lang="zh-TW" altLang="en-US" dirty="0"/>
              <a:t>    作。</a:t>
            </a:r>
          </a:p>
          <a:p>
            <a:r>
              <a:rPr lang="zh-TW" altLang="en-US" dirty="0"/>
              <a:t>二、工作之連繫與調整。</a:t>
            </a:r>
          </a:p>
          <a:p>
            <a:r>
              <a:rPr lang="zh-TW" altLang="en-US" dirty="0"/>
              <a:t>三、工作場所之巡視。</a:t>
            </a:r>
          </a:p>
          <a:p>
            <a:r>
              <a:rPr lang="zh-TW" altLang="en-US" dirty="0"/>
              <a:t>四、相關承攬事業間之安全衛生教育之指導及協助。</a:t>
            </a:r>
          </a:p>
          <a:p>
            <a:r>
              <a:rPr lang="zh-TW" altLang="en-US" dirty="0"/>
              <a:t>五、其他為防止職業災害之必要事項。</a:t>
            </a:r>
          </a:p>
          <a:p>
            <a:r>
              <a:rPr lang="zh-TW" altLang="en-US" dirty="0"/>
              <a:t>事業單位分別交付二個以上承攬人共同作業而未參與共同作業時，應指定</a:t>
            </a:r>
          </a:p>
          <a:p>
            <a:r>
              <a:rPr lang="zh-TW" altLang="en-US" dirty="0"/>
              <a:t>承攬人之一負前項原事業單位之責任。</a:t>
            </a:r>
          </a:p>
          <a:p>
            <a:r>
              <a:rPr lang="zh-TW" altLang="en-US" dirty="0"/>
              <a:t>第 </a:t>
            </a:r>
            <a:r>
              <a:rPr lang="en-US" altLang="zh-TW" dirty="0"/>
              <a:t>28 </a:t>
            </a:r>
            <a:r>
              <a:rPr lang="zh-TW" altLang="en-US" dirty="0"/>
              <a:t>條</a:t>
            </a:r>
          </a:p>
          <a:p>
            <a:r>
              <a:rPr lang="zh-TW" altLang="en-US" dirty="0"/>
              <a:t>二個以上之事業單位分別出資共同承攬工程時，應互推一人為代表人；該</a:t>
            </a:r>
          </a:p>
          <a:p>
            <a:r>
              <a:rPr lang="zh-TW" altLang="en-US" dirty="0"/>
              <a:t>代表人視為該工程之事業雇主，負本法雇主防止職業災害之責任。</a:t>
            </a:r>
          </a:p>
          <a:p>
            <a:endParaRPr lang="zh-TW" altLang="en-US" dirty="0"/>
          </a:p>
        </p:txBody>
      </p:sp>
      <p:sp>
        <p:nvSpPr>
          <p:cNvPr id="4" name="投影片編號版面配置區 3"/>
          <p:cNvSpPr>
            <a:spLocks noGrp="1"/>
          </p:cNvSpPr>
          <p:nvPr>
            <p:ph type="sldNum" sz="quarter" idx="10"/>
          </p:nvPr>
        </p:nvSpPr>
        <p:spPr/>
        <p:txBody>
          <a:bodyPr/>
          <a:lstStyle/>
          <a:p>
            <a:fld id="{BC524892-D420-486B-A811-63F3A87B8D22}" type="slidenum">
              <a:rPr lang="zh-TW" altLang="en-US" smtClean="0"/>
              <a:pPr/>
              <a:t>56</a:t>
            </a:fld>
            <a:endParaRPr lang="zh-TW" altLang="en-US"/>
          </a:p>
        </p:txBody>
      </p:sp>
    </p:spTree>
    <p:extLst>
      <p:ext uri="{BB962C8B-B14F-4D97-AF65-F5344CB8AC3E}">
        <p14:creationId xmlns:p14="http://schemas.microsoft.com/office/powerpoint/2010/main" val="23641761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D377A140-9A1E-465C-8361-06800737A122}" type="slidenum">
              <a:rPr lang="en-US" altLang="zh-TW" smtClean="0"/>
              <a:pPr/>
              <a:t>58</a:t>
            </a:fld>
            <a:endParaRPr lang="en-US" altLang="zh-TW"/>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r>
              <a:rPr lang="zh-TW" altLang="en-US" dirty="0"/>
              <a:t>   第 四 章監督與檢查</a:t>
            </a:r>
            <a:endParaRPr lang="zh-TW" altLang="zh-TW" dirty="0"/>
          </a:p>
        </p:txBody>
      </p:sp>
    </p:spTree>
    <p:extLst>
      <p:ext uri="{BB962C8B-B14F-4D97-AF65-F5344CB8AC3E}">
        <p14:creationId xmlns:p14="http://schemas.microsoft.com/office/powerpoint/2010/main" val="26638929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59F2DA15-93BB-4A24-A270-E323734567BF}" type="slidenum">
              <a:rPr lang="en-US" altLang="zh-TW" smtClean="0"/>
              <a:pPr/>
              <a:t>59</a:t>
            </a:fld>
            <a:endParaRPr lang="en-US" altLang="zh-TW"/>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36 </a:t>
            </a:r>
            <a:r>
              <a:rPr lang="zh-TW" altLang="en-US" dirty="0"/>
              <a:t>條</a:t>
            </a:r>
          </a:p>
          <a:p>
            <a:pPr eaLnBrk="1" hangingPunct="1"/>
            <a:r>
              <a:rPr lang="zh-TW" altLang="en-US" dirty="0"/>
              <a:t>中央主管機關及勞動五檢查機構對於各事業單位勞動場所得實施檢查。其有</a:t>
            </a:r>
          </a:p>
          <a:p>
            <a:pPr eaLnBrk="1" hangingPunct="1"/>
            <a:r>
              <a:rPr lang="zh-TW" altLang="en-US" dirty="0"/>
              <a:t>不合規定者，應告知違反法令條款，並通知限期改善；屆期未改善或已發</a:t>
            </a:r>
          </a:p>
          <a:p>
            <a:pPr eaLnBrk="1" hangingPunct="1"/>
            <a:r>
              <a:rPr lang="zh-TW" altLang="en-US" dirty="0"/>
              <a:t>生職業災害，或有發生職業災害之虞時，得通知其部分或全部停工。勞工</a:t>
            </a:r>
          </a:p>
          <a:p>
            <a:pPr eaLnBrk="1" hangingPunct="1"/>
            <a:r>
              <a:rPr lang="zh-TW" altLang="en-US" dirty="0"/>
              <a:t>於停工期間應由雇主照給工資。</a:t>
            </a:r>
          </a:p>
          <a:p>
            <a:pPr eaLnBrk="1" hangingPunct="1"/>
            <a:r>
              <a:rPr lang="zh-TW" altLang="en-US" dirty="0"/>
              <a:t>事業單位對於前項之改善，於必要時，得請中央主管機關協助或洽請認可</a:t>
            </a:r>
          </a:p>
          <a:p>
            <a:pPr eaLnBrk="1" hangingPunct="1"/>
            <a:r>
              <a:rPr lang="zh-TW" altLang="en-US" dirty="0"/>
              <a:t>之顧問服務機構提供專業技術輔導。</a:t>
            </a:r>
          </a:p>
          <a:p>
            <a:pPr eaLnBrk="1" hangingPunct="1"/>
            <a:r>
              <a:rPr lang="zh-TW" altLang="en-US" dirty="0"/>
              <a:t>前項顧問服務機構之種類、條件、服務範圍、顧問人員之資格與職責、認</a:t>
            </a:r>
          </a:p>
          <a:p>
            <a:pPr eaLnBrk="1" hangingPunct="1"/>
            <a:r>
              <a:rPr lang="zh-TW" altLang="en-US" dirty="0"/>
              <a:t>可程序、撤銷、廢止、管理及其他應遵行事項之規則，由中央主管機關定</a:t>
            </a:r>
          </a:p>
          <a:p>
            <a:pPr eaLnBrk="1" hangingPunct="1"/>
            <a:r>
              <a:rPr lang="zh-TW" altLang="en-US" dirty="0"/>
              <a:t>之。</a:t>
            </a:r>
          </a:p>
          <a:p>
            <a:pPr eaLnBrk="1" hangingPunct="1"/>
            <a:endParaRPr lang="zh-TW" altLang="zh-TW" dirty="0"/>
          </a:p>
        </p:txBody>
      </p:sp>
    </p:spTree>
    <p:extLst>
      <p:ext uri="{BB962C8B-B14F-4D97-AF65-F5344CB8AC3E}">
        <p14:creationId xmlns:p14="http://schemas.microsoft.com/office/powerpoint/2010/main" val="2238581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6C8315BE-46A0-4AA7-BCB6-66C3E4FA603A}" type="slidenum">
              <a:rPr lang="en-US" altLang="zh-TW" smtClean="0"/>
              <a:pPr/>
              <a:t>7</a:t>
            </a:fld>
            <a:endParaRPr lang="en-US" altLang="zh-TW"/>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zh-TW" altLang="en-US" dirty="0"/>
              <a:t>說明</a:t>
            </a:r>
            <a:r>
              <a:rPr lang="en-US" altLang="zh-TW" dirty="0"/>
              <a:t>:</a:t>
            </a:r>
          </a:p>
          <a:p>
            <a:pPr eaLnBrk="1" hangingPunct="1"/>
            <a:r>
              <a:rPr lang="en-US" altLang="zh-TW" dirty="0"/>
              <a:t>1.</a:t>
            </a:r>
            <a:r>
              <a:rPr lang="zh-TW" altLang="en-US" dirty="0"/>
              <a:t>職業安全衛生法之目的為保障所有工作者之安全與健康，但在各類型工作者中，勞工為受雇從事工作獲致工資者</a:t>
            </a:r>
            <a:r>
              <a:rPr lang="en-US" altLang="zh-TW" dirty="0"/>
              <a:t>(</a:t>
            </a:r>
            <a:r>
              <a:rPr lang="zh-TW" altLang="en-US" dirty="0"/>
              <a:t>相對於自營工作者</a:t>
            </a:r>
            <a:r>
              <a:rPr lang="en-US" altLang="zh-TW" dirty="0"/>
              <a:t>)</a:t>
            </a:r>
            <a:r>
              <a:rPr lang="zh-TW" altLang="en-US" dirty="0"/>
              <a:t>，雇主有義務保障勞工之安全與健康，故職業安全衛生法等相關法規中大多數條文之要求對象為雇主，須負責從環境設施設備與管理面著手以保障勞工，故在職業安全衛生法中，雇主為義務主體，勞工為被保護主體。</a:t>
            </a:r>
            <a:endParaRPr lang="en-US" altLang="zh-TW" dirty="0"/>
          </a:p>
          <a:p>
            <a:pPr eaLnBrk="1" hangingPunct="1"/>
            <a:endParaRPr lang="en-US" altLang="zh-TW" dirty="0"/>
          </a:p>
          <a:p>
            <a:pPr eaLnBrk="1" hangingPunct="1"/>
            <a:endParaRPr lang="en-US" altLang="zh-TW" dirty="0"/>
          </a:p>
          <a:p>
            <a:pPr eaLnBrk="1" hangingPunct="1"/>
            <a:r>
              <a:rPr lang="zh-TW" altLang="en-US" dirty="0"/>
              <a:t>職業安全衛生法 </a:t>
            </a:r>
            <a:r>
              <a:rPr lang="en-US" altLang="zh-TW" dirty="0"/>
              <a:t>(102/07/03)</a:t>
            </a:r>
          </a:p>
          <a:p>
            <a:pPr eaLnBrk="1" hangingPunct="1"/>
            <a:r>
              <a:rPr lang="zh-TW" altLang="en-US" dirty="0"/>
              <a:t>第 </a:t>
            </a:r>
            <a:r>
              <a:rPr lang="en-US" altLang="zh-TW" dirty="0"/>
              <a:t>2 </a:t>
            </a:r>
            <a:r>
              <a:rPr lang="zh-TW" altLang="en-US" dirty="0"/>
              <a:t>條</a:t>
            </a:r>
          </a:p>
          <a:p>
            <a:pPr eaLnBrk="1" hangingPunct="1"/>
            <a:r>
              <a:rPr lang="zh-TW" altLang="en-US" dirty="0"/>
              <a:t>本法用詞，定義如下：</a:t>
            </a:r>
          </a:p>
          <a:p>
            <a:pPr eaLnBrk="1" hangingPunct="1"/>
            <a:r>
              <a:rPr lang="zh-TW" altLang="en-US" dirty="0"/>
              <a:t>一、工作者：指勞工、自營作業者及其他受工作場所負責人指揮或監督從</a:t>
            </a:r>
          </a:p>
          <a:p>
            <a:pPr eaLnBrk="1" hangingPunct="1"/>
            <a:r>
              <a:rPr lang="zh-TW" altLang="en-US" dirty="0"/>
              <a:t>    事勞動之人員。</a:t>
            </a:r>
          </a:p>
          <a:p>
            <a:pPr eaLnBrk="1" hangingPunct="1"/>
            <a:r>
              <a:rPr lang="zh-TW" altLang="en-US" dirty="0"/>
              <a:t>二、勞工：指受僱從事工作獲致工資者。</a:t>
            </a:r>
          </a:p>
          <a:p>
            <a:pPr eaLnBrk="1" hangingPunct="1"/>
            <a:r>
              <a:rPr lang="zh-TW" altLang="en-US" dirty="0"/>
              <a:t>三、雇主：指事業主或事業之經營負責人。</a:t>
            </a:r>
          </a:p>
          <a:p>
            <a:pPr eaLnBrk="1" hangingPunct="1"/>
            <a:r>
              <a:rPr lang="zh-TW" altLang="en-US" dirty="0"/>
              <a:t>四、事業單位：指本法適用範圍內僱用勞工從事工作之機構。</a:t>
            </a:r>
          </a:p>
          <a:p>
            <a:pPr eaLnBrk="1" hangingPunct="1"/>
            <a:r>
              <a:rPr lang="zh-TW" altLang="en-US" dirty="0"/>
              <a:t>五、職業災害：指因勞動場所之建築物、機械、設備、原料、材料、化學</a:t>
            </a:r>
          </a:p>
          <a:p>
            <a:pPr eaLnBrk="1" hangingPunct="1"/>
            <a:r>
              <a:rPr lang="zh-TW" altLang="en-US" dirty="0"/>
              <a:t>    品、氣體、蒸氣、粉塵等或作業活動及其他職業上原因引起之工作者</a:t>
            </a:r>
          </a:p>
          <a:p>
            <a:pPr eaLnBrk="1" hangingPunct="1"/>
            <a:r>
              <a:rPr lang="zh-TW" altLang="en-US" dirty="0"/>
              <a:t>    疾病、傷害、失能或死亡。</a:t>
            </a:r>
            <a:endParaRPr lang="en-US" altLang="zh-TW" dirty="0"/>
          </a:p>
          <a:p>
            <a:pPr eaLnBrk="1" hangingPunct="1"/>
            <a:endParaRPr lang="en-US" altLang="zh-TW" dirty="0"/>
          </a:p>
          <a:p>
            <a:pPr eaLnBrk="1" hangingPunct="1"/>
            <a:endParaRPr lang="zh-TW" altLang="en-US" dirty="0"/>
          </a:p>
          <a:p>
            <a:pPr eaLnBrk="1" hangingPunct="1"/>
            <a:endParaRPr lang="zh-TW" altLang="zh-TW" dirty="0"/>
          </a:p>
        </p:txBody>
      </p:sp>
    </p:spTree>
    <p:extLst>
      <p:ext uri="{BB962C8B-B14F-4D97-AF65-F5344CB8AC3E}">
        <p14:creationId xmlns:p14="http://schemas.microsoft.com/office/powerpoint/2010/main" val="22909063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6F569A11-9C93-4616-94E7-C73433CF35DC}" type="slidenum">
              <a:rPr lang="en-US" altLang="zh-TW" smtClean="0">
                <a:solidFill>
                  <a:srgbClr val="000000"/>
                </a:solidFill>
              </a:rPr>
              <a:pPr/>
              <a:t>60</a:t>
            </a:fld>
            <a:endParaRPr lang="en-US" altLang="zh-TW">
              <a:solidFill>
                <a:srgbClr val="000000"/>
              </a:solidFill>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zh-TW" altLang="en-US" dirty="0"/>
              <a:t>勞動檢查法</a:t>
            </a:r>
            <a:r>
              <a:rPr lang="en-US" altLang="zh-TW" dirty="0"/>
              <a:t>(104.02.04)</a:t>
            </a:r>
          </a:p>
          <a:p>
            <a:pPr eaLnBrk="1" hangingPunct="1"/>
            <a:r>
              <a:rPr lang="zh-TW" altLang="en-US" dirty="0"/>
              <a:t>第 </a:t>
            </a:r>
            <a:r>
              <a:rPr lang="en-US" altLang="zh-TW" dirty="0"/>
              <a:t>28 </a:t>
            </a:r>
            <a:r>
              <a:rPr lang="zh-TW" altLang="en-US" dirty="0"/>
              <a:t>條  勞動檢查機構指派勞動檢查員對各事業單位工作場所實施安全衛生檢查時</a:t>
            </a:r>
          </a:p>
          <a:p>
            <a:pPr eaLnBrk="1" hangingPunct="1"/>
            <a:r>
              <a:rPr lang="zh-TW" altLang="en-US" dirty="0"/>
              <a:t>，發現勞工有立即發生危險之虞，得就該場所以書面通知事業單位逕予先</a:t>
            </a:r>
          </a:p>
          <a:p>
            <a:pPr eaLnBrk="1" hangingPunct="1"/>
            <a:r>
              <a:rPr lang="zh-TW" altLang="en-US" dirty="0"/>
              <a:t>行停工。</a:t>
            </a:r>
          </a:p>
          <a:p>
            <a:pPr eaLnBrk="1" hangingPunct="1"/>
            <a:r>
              <a:rPr lang="zh-TW" altLang="en-US" dirty="0"/>
              <a:t>前項有立即發生危險之虞之情事，由中央主管機關定之。</a:t>
            </a:r>
          </a:p>
          <a:p>
            <a:pPr eaLnBrk="1" hangingPunct="1"/>
            <a:r>
              <a:rPr lang="zh-TW" altLang="en-US" dirty="0"/>
              <a:t> </a:t>
            </a:r>
            <a:endParaRPr lang="en-US" altLang="zh-TW" dirty="0"/>
          </a:p>
          <a:p>
            <a:pPr eaLnBrk="1" hangingPunct="1"/>
            <a:r>
              <a:rPr lang="zh-TW" altLang="en-US" dirty="0"/>
              <a:t>勞動檢查法第二十八條所定勞工有立即發生危險之虞認定標準</a:t>
            </a:r>
            <a:r>
              <a:rPr lang="en-US" altLang="zh-TW" dirty="0"/>
              <a:t>(94.06.10)</a:t>
            </a:r>
          </a:p>
          <a:p>
            <a:pPr eaLnBrk="1" hangingPunct="1"/>
            <a:r>
              <a:rPr lang="zh-TW" altLang="en-US" dirty="0"/>
              <a:t>第 </a:t>
            </a:r>
            <a:r>
              <a:rPr lang="en-US" altLang="zh-TW" dirty="0"/>
              <a:t>2 </a:t>
            </a:r>
            <a:r>
              <a:rPr lang="zh-TW" altLang="en-US" dirty="0"/>
              <a:t>條</a:t>
            </a:r>
          </a:p>
          <a:p>
            <a:pPr eaLnBrk="1" hangingPunct="1"/>
            <a:r>
              <a:rPr lang="zh-TW" altLang="en-US" dirty="0"/>
              <a:t>有立即發生危險之虞之類型如下：</a:t>
            </a:r>
          </a:p>
          <a:p>
            <a:pPr eaLnBrk="1" hangingPunct="1"/>
            <a:r>
              <a:rPr lang="zh-TW" altLang="en-US" dirty="0"/>
              <a:t>一、墜落。</a:t>
            </a:r>
          </a:p>
          <a:p>
            <a:pPr eaLnBrk="1" hangingPunct="1"/>
            <a:r>
              <a:rPr lang="zh-TW" altLang="en-US" dirty="0"/>
              <a:t>二、感電。</a:t>
            </a:r>
          </a:p>
          <a:p>
            <a:pPr eaLnBrk="1" hangingPunct="1"/>
            <a:r>
              <a:rPr lang="zh-TW" altLang="en-US" dirty="0"/>
              <a:t>三、倒塌、崩塌。</a:t>
            </a:r>
          </a:p>
          <a:p>
            <a:pPr eaLnBrk="1" hangingPunct="1"/>
            <a:r>
              <a:rPr lang="zh-TW" altLang="en-US" dirty="0"/>
              <a:t>四、火災、爆炸。</a:t>
            </a:r>
          </a:p>
          <a:p>
            <a:pPr eaLnBrk="1" hangingPunct="1"/>
            <a:r>
              <a:rPr lang="zh-TW" altLang="en-US" dirty="0"/>
              <a:t>五、中毒、缺氧。</a:t>
            </a:r>
          </a:p>
          <a:p>
            <a:pPr eaLnBrk="1" hangingPunct="1"/>
            <a:endParaRPr lang="zh-TW" altLang="zh-TW" dirty="0"/>
          </a:p>
        </p:txBody>
      </p:sp>
    </p:spTree>
    <p:extLst>
      <p:ext uri="{BB962C8B-B14F-4D97-AF65-F5344CB8AC3E}">
        <p14:creationId xmlns:p14="http://schemas.microsoft.com/office/powerpoint/2010/main" val="40411955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FAEF15FE-417C-40F9-9D3C-5525FC838FE3}" type="slidenum">
              <a:rPr lang="en-US" altLang="zh-TW" smtClean="0"/>
              <a:pPr/>
              <a:t>61</a:t>
            </a:fld>
            <a:endParaRPr lang="en-US" altLang="zh-TW"/>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37 </a:t>
            </a:r>
            <a:r>
              <a:rPr lang="zh-TW" altLang="en-US" dirty="0"/>
              <a:t>條</a:t>
            </a:r>
          </a:p>
          <a:p>
            <a:pPr eaLnBrk="1" hangingPunct="1"/>
            <a:r>
              <a:rPr lang="zh-TW" altLang="en-US" dirty="0"/>
              <a:t>事業單位工作場所發生職業災害，雇主應即採取必要之急救、搶救等措施</a:t>
            </a:r>
          </a:p>
          <a:p>
            <a:pPr eaLnBrk="1" hangingPunct="1"/>
            <a:r>
              <a:rPr lang="zh-TW" altLang="en-US" dirty="0"/>
              <a:t>，並會同勞工代表實施調查、分析及作成紀錄。</a:t>
            </a:r>
          </a:p>
          <a:p>
            <a:pPr eaLnBrk="1" hangingPunct="1"/>
            <a:r>
              <a:rPr lang="zh-TW" altLang="en-US" dirty="0"/>
              <a:t>事業單位勞動場所發生下列職業災害之一者，雇主應於八小時內通報勞動</a:t>
            </a:r>
          </a:p>
          <a:p>
            <a:pPr eaLnBrk="1" hangingPunct="1"/>
            <a:r>
              <a:rPr lang="zh-TW" altLang="en-US" dirty="0"/>
              <a:t>檢查機構：</a:t>
            </a:r>
          </a:p>
          <a:p>
            <a:pPr eaLnBrk="1" hangingPunct="1"/>
            <a:r>
              <a:rPr lang="zh-TW" altLang="en-US" dirty="0"/>
              <a:t>一、發生死亡災害。</a:t>
            </a:r>
          </a:p>
          <a:p>
            <a:pPr eaLnBrk="1" hangingPunct="1"/>
            <a:r>
              <a:rPr lang="zh-TW" altLang="en-US" dirty="0"/>
              <a:t>二、發生災害之罹災人數在三人以上。</a:t>
            </a:r>
          </a:p>
          <a:p>
            <a:pPr eaLnBrk="1" hangingPunct="1"/>
            <a:r>
              <a:rPr lang="zh-TW" altLang="en-US" dirty="0"/>
              <a:t>三、發生災害之罹災人數在一人以上，且需住院治療。</a:t>
            </a:r>
          </a:p>
          <a:p>
            <a:pPr eaLnBrk="1" hangingPunct="1"/>
            <a:r>
              <a:rPr lang="zh-TW" altLang="en-US" dirty="0"/>
              <a:t>四、其他經中央主管機關指定公告之災害。</a:t>
            </a:r>
          </a:p>
          <a:p>
            <a:pPr eaLnBrk="1" hangingPunct="1"/>
            <a:r>
              <a:rPr lang="zh-TW" altLang="en-US" dirty="0"/>
              <a:t>勞動檢查機構接獲前項報告後，應就工作場所發生死亡或重傷之災害派員</a:t>
            </a:r>
          </a:p>
          <a:p>
            <a:pPr eaLnBrk="1" hangingPunct="1"/>
            <a:r>
              <a:rPr lang="zh-TW" altLang="en-US" dirty="0"/>
              <a:t>檢查。</a:t>
            </a:r>
          </a:p>
          <a:p>
            <a:pPr eaLnBrk="1" hangingPunct="1"/>
            <a:r>
              <a:rPr lang="zh-TW" altLang="en-US" dirty="0"/>
              <a:t>事業單位發生第二項之災害，除必要之急救、搶救外，雇主非經司法機關</a:t>
            </a:r>
          </a:p>
          <a:p>
            <a:pPr eaLnBrk="1" hangingPunct="1"/>
            <a:r>
              <a:rPr lang="zh-TW" altLang="en-US" dirty="0"/>
              <a:t>或勞動檢查機構許可，不得移動或破壞現場。</a:t>
            </a:r>
          </a:p>
          <a:p>
            <a:pPr eaLnBrk="1" hangingPunct="1"/>
            <a:endParaRPr lang="zh-TW" altLang="zh-TW" dirty="0"/>
          </a:p>
        </p:txBody>
      </p:sp>
    </p:spTree>
    <p:extLst>
      <p:ext uri="{BB962C8B-B14F-4D97-AF65-F5344CB8AC3E}">
        <p14:creationId xmlns:p14="http://schemas.microsoft.com/office/powerpoint/2010/main" val="37717263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376308E7-3AF0-462B-88C8-C4791FCB3149}" type="slidenum">
              <a:rPr lang="en-US" altLang="zh-TW" smtClean="0"/>
              <a:pPr/>
              <a:t>62</a:t>
            </a:fld>
            <a:endParaRPr lang="en-US" altLang="zh-TW"/>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37 </a:t>
            </a:r>
            <a:r>
              <a:rPr lang="zh-TW" altLang="en-US" dirty="0"/>
              <a:t>條</a:t>
            </a:r>
          </a:p>
          <a:p>
            <a:pPr eaLnBrk="1" hangingPunct="1"/>
            <a:r>
              <a:rPr lang="zh-TW" altLang="en-US" dirty="0"/>
              <a:t>事業單位工作場所發生職業災害，雇主應即採取必要之急救、搶救等措施</a:t>
            </a:r>
          </a:p>
          <a:p>
            <a:pPr eaLnBrk="1" hangingPunct="1"/>
            <a:r>
              <a:rPr lang="zh-TW" altLang="en-US" dirty="0"/>
              <a:t>，並會同勞工代表實施調查、分析及作成紀錄。</a:t>
            </a:r>
          </a:p>
          <a:p>
            <a:pPr eaLnBrk="1" hangingPunct="1"/>
            <a:r>
              <a:rPr lang="zh-TW" altLang="en-US" dirty="0"/>
              <a:t>事業單位勞動場所發生下列職業災害之一者，雇主應於八小時內通報勞動</a:t>
            </a:r>
          </a:p>
          <a:p>
            <a:pPr eaLnBrk="1" hangingPunct="1"/>
            <a:r>
              <a:rPr lang="zh-TW" altLang="en-US" dirty="0"/>
              <a:t>檢查機構：</a:t>
            </a:r>
          </a:p>
          <a:p>
            <a:pPr eaLnBrk="1" hangingPunct="1"/>
            <a:r>
              <a:rPr lang="zh-TW" altLang="en-US" dirty="0"/>
              <a:t>一、發生死亡災害。</a:t>
            </a:r>
          </a:p>
          <a:p>
            <a:pPr eaLnBrk="1" hangingPunct="1"/>
            <a:r>
              <a:rPr lang="zh-TW" altLang="en-US" dirty="0"/>
              <a:t>二、發生災害之罹災人數在三人以上。</a:t>
            </a:r>
          </a:p>
          <a:p>
            <a:pPr eaLnBrk="1" hangingPunct="1"/>
            <a:r>
              <a:rPr lang="zh-TW" altLang="en-US" dirty="0"/>
              <a:t>三、發生災害之罹災人數在一人以上，且需住院治療。</a:t>
            </a:r>
          </a:p>
          <a:p>
            <a:pPr eaLnBrk="1" hangingPunct="1"/>
            <a:r>
              <a:rPr lang="zh-TW" altLang="en-US" dirty="0"/>
              <a:t>四、其他經中央主管機關指定公告之災害。</a:t>
            </a:r>
          </a:p>
          <a:p>
            <a:pPr eaLnBrk="1" hangingPunct="1"/>
            <a:r>
              <a:rPr lang="zh-TW" altLang="en-US" dirty="0"/>
              <a:t>勞動檢查機構接獲前項報告後，應就工作場所發生死亡或重傷之災害派員</a:t>
            </a:r>
          </a:p>
          <a:p>
            <a:pPr eaLnBrk="1" hangingPunct="1"/>
            <a:r>
              <a:rPr lang="zh-TW" altLang="en-US" dirty="0"/>
              <a:t>檢查。</a:t>
            </a:r>
          </a:p>
          <a:p>
            <a:pPr eaLnBrk="1" hangingPunct="1"/>
            <a:r>
              <a:rPr lang="zh-TW" altLang="en-US" dirty="0"/>
              <a:t>事業單位發生第二項之災害，除必要之急救、搶救外，雇主非經司法機關</a:t>
            </a:r>
          </a:p>
          <a:p>
            <a:pPr eaLnBrk="1" hangingPunct="1"/>
            <a:r>
              <a:rPr lang="zh-TW" altLang="en-US" dirty="0"/>
              <a:t>或勞動檢查機構許可，不得移動或破壞現場。</a:t>
            </a:r>
          </a:p>
          <a:p>
            <a:pPr eaLnBrk="1" hangingPunct="1"/>
            <a:endParaRPr lang="zh-TW" altLang="zh-TW" dirty="0"/>
          </a:p>
        </p:txBody>
      </p:sp>
    </p:spTree>
    <p:extLst>
      <p:ext uri="{BB962C8B-B14F-4D97-AF65-F5344CB8AC3E}">
        <p14:creationId xmlns:p14="http://schemas.microsoft.com/office/powerpoint/2010/main" val="8655932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0A5D170D-2A61-4E5B-872F-972972C9DAF1}" type="slidenum">
              <a:rPr lang="en-US" altLang="zh-TW" smtClean="0"/>
              <a:pPr/>
              <a:t>63</a:t>
            </a:fld>
            <a:endParaRPr lang="en-US" altLang="zh-TW"/>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37 </a:t>
            </a:r>
            <a:r>
              <a:rPr lang="zh-TW" altLang="en-US" dirty="0"/>
              <a:t>條</a:t>
            </a:r>
          </a:p>
          <a:p>
            <a:pPr eaLnBrk="1" hangingPunct="1"/>
            <a:r>
              <a:rPr lang="zh-TW" altLang="en-US" dirty="0"/>
              <a:t>事業單位工作場所發生職業災害，雇主應即採取必要之急救、搶救等措施</a:t>
            </a:r>
          </a:p>
          <a:p>
            <a:pPr eaLnBrk="1" hangingPunct="1"/>
            <a:r>
              <a:rPr lang="zh-TW" altLang="en-US" dirty="0"/>
              <a:t>，並會同勞工代表實施調查、分析及作成紀錄。</a:t>
            </a:r>
          </a:p>
          <a:p>
            <a:pPr eaLnBrk="1" hangingPunct="1"/>
            <a:r>
              <a:rPr lang="zh-TW" altLang="en-US" dirty="0"/>
              <a:t>事業單位勞動場所發生下列職業災害之一者，雇主應於八小時內通報勞動</a:t>
            </a:r>
          </a:p>
          <a:p>
            <a:pPr eaLnBrk="1" hangingPunct="1"/>
            <a:r>
              <a:rPr lang="zh-TW" altLang="en-US" dirty="0"/>
              <a:t>檢查機構：</a:t>
            </a:r>
          </a:p>
          <a:p>
            <a:pPr eaLnBrk="1" hangingPunct="1"/>
            <a:r>
              <a:rPr lang="zh-TW" altLang="en-US" dirty="0"/>
              <a:t>一、發生死亡災害。</a:t>
            </a:r>
          </a:p>
          <a:p>
            <a:pPr eaLnBrk="1" hangingPunct="1"/>
            <a:r>
              <a:rPr lang="zh-TW" altLang="en-US" dirty="0"/>
              <a:t>二、發生災害之罹災人數在三人以上。</a:t>
            </a:r>
          </a:p>
          <a:p>
            <a:pPr eaLnBrk="1" hangingPunct="1"/>
            <a:r>
              <a:rPr lang="zh-TW" altLang="en-US" dirty="0"/>
              <a:t>三、發生災害之罹災人數在一人以上，且需住院治療。</a:t>
            </a:r>
          </a:p>
          <a:p>
            <a:pPr eaLnBrk="1" hangingPunct="1"/>
            <a:r>
              <a:rPr lang="zh-TW" altLang="en-US" dirty="0"/>
              <a:t>四、其他經中央主管機關指定公告之災害。</a:t>
            </a:r>
          </a:p>
          <a:p>
            <a:pPr eaLnBrk="1" hangingPunct="1"/>
            <a:r>
              <a:rPr lang="zh-TW" altLang="en-US" dirty="0"/>
              <a:t>勞動檢查機構接獲前項報告後，應就工作場所發生死亡或重傷之災害派員</a:t>
            </a:r>
          </a:p>
          <a:p>
            <a:pPr eaLnBrk="1" hangingPunct="1"/>
            <a:r>
              <a:rPr lang="zh-TW" altLang="en-US" dirty="0"/>
              <a:t>檢查。</a:t>
            </a:r>
          </a:p>
          <a:p>
            <a:pPr eaLnBrk="1" hangingPunct="1"/>
            <a:r>
              <a:rPr lang="zh-TW" altLang="en-US" dirty="0"/>
              <a:t>事業單位發生第二項之災害，除必要之急救、搶救外，雇主非經司法機關</a:t>
            </a:r>
          </a:p>
          <a:p>
            <a:pPr eaLnBrk="1" hangingPunct="1"/>
            <a:r>
              <a:rPr lang="zh-TW" altLang="en-US" dirty="0"/>
              <a:t>或勞動檢查機構許可，不得移動或破壞現場。</a:t>
            </a:r>
          </a:p>
          <a:p>
            <a:pPr eaLnBrk="1" hangingPunct="1"/>
            <a:endParaRPr lang="zh-TW" altLang="en-US" dirty="0"/>
          </a:p>
          <a:p>
            <a:pPr eaLnBrk="1" hangingPunct="1"/>
            <a:r>
              <a:rPr lang="zh-TW" altLang="en-US" dirty="0"/>
              <a:t>第 </a:t>
            </a:r>
            <a:r>
              <a:rPr lang="en-US" altLang="zh-TW" dirty="0"/>
              <a:t>38 </a:t>
            </a:r>
            <a:r>
              <a:rPr lang="zh-TW" altLang="en-US" dirty="0"/>
              <a:t>條</a:t>
            </a:r>
          </a:p>
          <a:p>
            <a:pPr eaLnBrk="1" hangingPunct="1"/>
            <a:r>
              <a:rPr lang="zh-TW" altLang="en-US" dirty="0"/>
              <a:t>中央主管機關指定之事業，雇主應依規定填載職業災害內容及統計，按月</a:t>
            </a:r>
          </a:p>
          <a:p>
            <a:pPr eaLnBrk="1" hangingPunct="1"/>
            <a:r>
              <a:rPr lang="zh-TW" altLang="en-US" dirty="0"/>
              <a:t>報請勞動檢查機構備查，並公布於工作場所。</a:t>
            </a:r>
          </a:p>
          <a:p>
            <a:pPr eaLnBrk="1" hangingPunct="1"/>
            <a:endParaRPr lang="zh-TW" altLang="zh-TW" dirty="0"/>
          </a:p>
        </p:txBody>
      </p:sp>
    </p:spTree>
    <p:extLst>
      <p:ext uri="{BB962C8B-B14F-4D97-AF65-F5344CB8AC3E}">
        <p14:creationId xmlns:p14="http://schemas.microsoft.com/office/powerpoint/2010/main" val="35987534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A9464492-C0DD-453E-BF1D-830981CF7337}" type="slidenum">
              <a:rPr lang="en-US" altLang="zh-TW" smtClean="0"/>
              <a:pPr/>
              <a:t>64</a:t>
            </a:fld>
            <a:endParaRPr lang="en-US" altLang="zh-TW"/>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r>
              <a:rPr lang="zh-TW" altLang="en-US" dirty="0"/>
              <a:t>第 </a:t>
            </a:r>
            <a:r>
              <a:rPr lang="en-US" altLang="zh-TW" dirty="0"/>
              <a:t>20 </a:t>
            </a:r>
            <a:r>
              <a:rPr lang="zh-TW" altLang="en-US" dirty="0"/>
              <a:t>條</a:t>
            </a:r>
          </a:p>
          <a:p>
            <a:pPr eaLnBrk="1" hangingPunct="1"/>
            <a:r>
              <a:rPr lang="zh-TW" altLang="en-US" dirty="0"/>
              <a:t>雇主於僱用勞工時，應施行體格檢查；對在職勞工應施行下列健康檢查：</a:t>
            </a:r>
          </a:p>
          <a:p>
            <a:pPr eaLnBrk="1" hangingPunct="1"/>
            <a:r>
              <a:rPr lang="zh-TW" altLang="en-US" dirty="0"/>
              <a:t>一、一般健康檢查。</a:t>
            </a:r>
          </a:p>
          <a:p>
            <a:pPr eaLnBrk="1" hangingPunct="1"/>
            <a:r>
              <a:rPr lang="zh-TW" altLang="en-US" dirty="0"/>
              <a:t>二、從事特別危害健康作業者之特殊健康檢查。</a:t>
            </a:r>
          </a:p>
          <a:p>
            <a:pPr eaLnBrk="1" hangingPunct="1"/>
            <a:r>
              <a:rPr lang="zh-TW" altLang="en-US" dirty="0"/>
              <a:t>三、經中央主管機關指定為特定對象及特定項目之健康檢查。</a:t>
            </a:r>
          </a:p>
          <a:p>
            <a:pPr eaLnBrk="1" hangingPunct="1"/>
            <a:r>
              <a:rPr lang="zh-TW" altLang="en-US" dirty="0"/>
              <a:t>前項檢查應由中央主管機關會商中央衛生主管機關認可之醫療機構之醫師</a:t>
            </a:r>
          </a:p>
          <a:p>
            <a:pPr eaLnBrk="1" hangingPunct="1"/>
            <a:r>
              <a:rPr lang="zh-TW" altLang="en-US" dirty="0"/>
              <a:t>為之；檢查紀錄雇主應予保存，並負擔健康檢查費用；實施特殊健康檢查</a:t>
            </a:r>
          </a:p>
          <a:p>
            <a:pPr eaLnBrk="1" hangingPunct="1"/>
            <a:r>
              <a:rPr lang="zh-TW" altLang="en-US" dirty="0"/>
              <a:t>時，雇主應提供勞工作業內容及暴露情形等作業經歷資料予醫療機構。</a:t>
            </a:r>
          </a:p>
          <a:p>
            <a:pPr eaLnBrk="1" hangingPunct="1"/>
            <a:r>
              <a:rPr lang="zh-TW" altLang="en-US" dirty="0"/>
              <a:t>前二項檢查之對象及其作業經歷、項目、期間、健康管理分級、檢查紀錄</a:t>
            </a:r>
          </a:p>
          <a:p>
            <a:pPr eaLnBrk="1" hangingPunct="1"/>
            <a:r>
              <a:rPr lang="zh-TW" altLang="en-US" dirty="0"/>
              <a:t>與保存期限及其他應遵行事項之規則，由中央主管機關定之。</a:t>
            </a:r>
          </a:p>
          <a:p>
            <a:pPr eaLnBrk="1" hangingPunct="1"/>
            <a:r>
              <a:rPr lang="zh-TW" altLang="en-US" dirty="0"/>
              <a:t>醫療機構對於健康檢查之結果，應通報中央主管機關備查，以作為工作相</a:t>
            </a:r>
          </a:p>
          <a:p>
            <a:pPr eaLnBrk="1" hangingPunct="1"/>
            <a:r>
              <a:rPr lang="zh-TW" altLang="en-US" dirty="0"/>
              <a:t>關疾病預防之必要應用。但一般健康檢查結果之通報，以指定項目發現異</a:t>
            </a:r>
          </a:p>
          <a:p>
            <a:pPr eaLnBrk="1" hangingPunct="1"/>
            <a:r>
              <a:rPr lang="zh-TW" altLang="en-US" dirty="0"/>
              <a:t>常者為限。</a:t>
            </a:r>
          </a:p>
          <a:p>
            <a:pPr eaLnBrk="1" hangingPunct="1"/>
            <a:r>
              <a:rPr lang="zh-TW" altLang="en-US" dirty="0"/>
              <a:t>第二項醫療機構之認可條件、管理、檢查醫師資格與前項檢查結果之通報</a:t>
            </a:r>
          </a:p>
          <a:p>
            <a:pPr eaLnBrk="1" hangingPunct="1"/>
            <a:r>
              <a:rPr lang="zh-TW" altLang="en-US" dirty="0"/>
              <a:t>內容、方式、期限及其他應遵行事項之辦法，由中央主管機關定之。</a:t>
            </a:r>
          </a:p>
          <a:p>
            <a:pPr eaLnBrk="1" hangingPunct="1"/>
            <a:r>
              <a:rPr lang="zh-TW" altLang="en-US" dirty="0"/>
              <a:t>勞工對於第一項之檢查，有接受之義務。</a:t>
            </a:r>
            <a:endParaRPr lang="en-US" altLang="zh-TW" dirty="0"/>
          </a:p>
          <a:p>
            <a:pPr eaLnBrk="1" hangingPunct="1"/>
            <a:endParaRPr lang="en-US" altLang="zh-TW" dirty="0"/>
          </a:p>
          <a:p>
            <a:pPr eaLnBrk="1" hangingPunct="1"/>
            <a:r>
              <a:rPr lang="zh-TW" altLang="en-US" dirty="0"/>
              <a:t>第 </a:t>
            </a:r>
            <a:r>
              <a:rPr lang="en-US" altLang="zh-TW" dirty="0"/>
              <a:t>32 </a:t>
            </a:r>
            <a:r>
              <a:rPr lang="zh-TW" altLang="en-US" dirty="0"/>
              <a:t>條</a:t>
            </a:r>
          </a:p>
          <a:p>
            <a:pPr eaLnBrk="1" hangingPunct="1"/>
            <a:r>
              <a:rPr lang="zh-TW" altLang="en-US" dirty="0"/>
              <a:t>雇主對勞工應施以從事工作與預防災變所必要之安全衛生教育及訓練。</a:t>
            </a:r>
          </a:p>
          <a:p>
            <a:pPr eaLnBrk="1" hangingPunct="1"/>
            <a:r>
              <a:rPr lang="zh-TW" altLang="en-US" dirty="0"/>
              <a:t>前項必要之教育及訓練事項、訓練單位之資格條件與管理及其他應遵行事</a:t>
            </a:r>
          </a:p>
          <a:p>
            <a:pPr eaLnBrk="1" hangingPunct="1"/>
            <a:r>
              <a:rPr lang="zh-TW" altLang="en-US" dirty="0"/>
              <a:t>項之規則，由中央主管機關定之。</a:t>
            </a:r>
          </a:p>
          <a:p>
            <a:pPr eaLnBrk="1" hangingPunct="1"/>
            <a:r>
              <a:rPr lang="zh-TW" altLang="en-US" dirty="0"/>
              <a:t>勞工對於第一項之安全衛生教育及訓練，有接受之義務。</a:t>
            </a:r>
            <a:endParaRPr lang="en-US" altLang="zh-TW" dirty="0"/>
          </a:p>
          <a:p>
            <a:pPr eaLnBrk="1" hangingPunct="1"/>
            <a:endParaRPr lang="en-US" altLang="zh-TW" dirty="0"/>
          </a:p>
          <a:p>
            <a:pPr eaLnBrk="1" hangingPunct="1"/>
            <a:r>
              <a:rPr lang="zh-TW" altLang="en-US" dirty="0"/>
              <a:t>第 </a:t>
            </a:r>
            <a:r>
              <a:rPr lang="en-US" altLang="zh-TW" dirty="0"/>
              <a:t>34 </a:t>
            </a:r>
            <a:r>
              <a:rPr lang="zh-TW" altLang="en-US" dirty="0"/>
              <a:t>條</a:t>
            </a:r>
          </a:p>
          <a:p>
            <a:pPr eaLnBrk="1" hangingPunct="1"/>
            <a:r>
              <a:rPr lang="zh-TW" altLang="en-US" dirty="0"/>
              <a:t>雇主應依本法及有關規定會同勞工代表訂定適合其需要之安全衛生工作守</a:t>
            </a:r>
          </a:p>
          <a:p>
            <a:pPr eaLnBrk="1" hangingPunct="1"/>
            <a:r>
              <a:rPr lang="zh-TW" altLang="en-US" dirty="0"/>
              <a:t>則，報經勞動檢查機構備查後，公告實施。</a:t>
            </a:r>
          </a:p>
          <a:p>
            <a:pPr eaLnBrk="1" hangingPunct="1"/>
            <a:r>
              <a:rPr lang="zh-TW" altLang="en-US" dirty="0"/>
              <a:t>勞工對於前項安全衛生工作守則，應切實遵行。</a:t>
            </a:r>
          </a:p>
          <a:p>
            <a:pPr eaLnBrk="1" hangingPunct="1"/>
            <a:endParaRPr lang="zh-TW" altLang="en-US" dirty="0"/>
          </a:p>
          <a:p>
            <a:pPr eaLnBrk="1" hangingPunct="1"/>
            <a:r>
              <a:rPr lang="zh-TW" altLang="en-US" dirty="0"/>
              <a:t>第 </a:t>
            </a:r>
            <a:r>
              <a:rPr lang="en-US" altLang="zh-TW" dirty="0"/>
              <a:t>46 </a:t>
            </a:r>
            <a:r>
              <a:rPr lang="zh-TW" altLang="en-US" dirty="0"/>
              <a:t>條</a:t>
            </a:r>
          </a:p>
          <a:p>
            <a:pPr eaLnBrk="1" hangingPunct="1"/>
            <a:r>
              <a:rPr lang="zh-TW" altLang="en-US" dirty="0"/>
              <a:t>違反第二十條第六項、第三十二條第三項或第三十四條第二項之規定者，</a:t>
            </a:r>
          </a:p>
          <a:p>
            <a:pPr eaLnBrk="1" hangingPunct="1"/>
            <a:r>
              <a:rPr lang="zh-TW" altLang="en-US" dirty="0"/>
              <a:t>處新臺幣三千元以下罰鍰。</a:t>
            </a:r>
          </a:p>
          <a:p>
            <a:pPr eaLnBrk="1" hangingPunct="1"/>
            <a:endParaRPr lang="zh-TW" altLang="en-US" dirty="0"/>
          </a:p>
          <a:p>
            <a:pPr eaLnBrk="1" hangingPunct="1"/>
            <a:endParaRPr lang="zh-TW" altLang="zh-TW" dirty="0"/>
          </a:p>
        </p:txBody>
      </p:sp>
    </p:spTree>
    <p:extLst>
      <p:ext uri="{BB962C8B-B14F-4D97-AF65-F5344CB8AC3E}">
        <p14:creationId xmlns:p14="http://schemas.microsoft.com/office/powerpoint/2010/main" val="27347073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10949262-9521-45FE-A7A9-7CE1DD9E7F58}" type="slidenum">
              <a:rPr lang="en-US" altLang="zh-TW" smtClean="0"/>
              <a:pPr/>
              <a:t>65</a:t>
            </a:fld>
            <a:endParaRPr lang="en-US" altLang="zh-TW"/>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zh-TW" altLang="zh-TW" dirty="0"/>
          </a:p>
        </p:txBody>
      </p:sp>
    </p:spTree>
    <p:extLst>
      <p:ext uri="{BB962C8B-B14F-4D97-AF65-F5344CB8AC3E}">
        <p14:creationId xmlns:p14="http://schemas.microsoft.com/office/powerpoint/2010/main" val="39810876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D93CD914-103A-4D4C-BE83-A3CAFC46365B}" type="slidenum">
              <a:rPr lang="en-US" altLang="zh-TW" smtClean="0"/>
              <a:pPr/>
              <a:t>66</a:t>
            </a:fld>
            <a:endParaRPr lang="en-US" altLang="zh-TW"/>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zh-TW" altLang="zh-TW" dirty="0"/>
          </a:p>
        </p:txBody>
      </p:sp>
    </p:spTree>
    <p:extLst>
      <p:ext uri="{BB962C8B-B14F-4D97-AF65-F5344CB8AC3E}">
        <p14:creationId xmlns:p14="http://schemas.microsoft.com/office/powerpoint/2010/main" val="14866193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3882790A-BB3A-446A-9460-5AE7C8536060}" type="slidenum">
              <a:rPr lang="en-US" altLang="zh-TW" smtClean="0"/>
              <a:pPr>
                <a:defRPr/>
              </a:pPr>
              <a:t>67</a:t>
            </a:fld>
            <a:endParaRPr lang="en-US" altLang="zh-TW"/>
          </a:p>
        </p:txBody>
      </p:sp>
    </p:spTree>
    <p:extLst>
      <p:ext uri="{BB962C8B-B14F-4D97-AF65-F5344CB8AC3E}">
        <p14:creationId xmlns:p14="http://schemas.microsoft.com/office/powerpoint/2010/main" val="1690910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20CDBA8C-50FB-4B91-A87B-D3C3BE8BB221}" type="slidenum">
              <a:rPr lang="en-US" altLang="zh-TW" smtClean="0"/>
              <a:pPr/>
              <a:t>8</a:t>
            </a:fld>
            <a:endParaRPr lang="en-US" altLang="zh-TW"/>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2 </a:t>
            </a:r>
            <a:r>
              <a:rPr lang="zh-TW" altLang="en-US" dirty="0"/>
              <a:t>條</a:t>
            </a:r>
          </a:p>
          <a:p>
            <a:pPr eaLnBrk="1" hangingPunct="1"/>
            <a:r>
              <a:rPr lang="zh-TW" altLang="en-US" dirty="0"/>
              <a:t>本法用詞，定義如下：</a:t>
            </a:r>
          </a:p>
          <a:p>
            <a:pPr eaLnBrk="1" hangingPunct="1"/>
            <a:r>
              <a:rPr lang="zh-TW" altLang="en-US" dirty="0"/>
              <a:t>一、工作者：指勞工、自營作業者及其他受工作場所負責人指揮或監督從</a:t>
            </a:r>
          </a:p>
          <a:p>
            <a:pPr eaLnBrk="1" hangingPunct="1"/>
            <a:r>
              <a:rPr lang="zh-TW" altLang="en-US" dirty="0"/>
              <a:t>    事勞動之人員。</a:t>
            </a:r>
          </a:p>
          <a:p>
            <a:pPr eaLnBrk="1" hangingPunct="1"/>
            <a:r>
              <a:rPr lang="zh-TW" altLang="en-US" dirty="0"/>
              <a:t>二、勞工：指受僱從事工作獲致工資者。</a:t>
            </a:r>
          </a:p>
          <a:p>
            <a:pPr eaLnBrk="1" hangingPunct="1"/>
            <a:r>
              <a:rPr lang="zh-TW" altLang="en-US" dirty="0"/>
              <a:t>三、雇主：指事業主或事業之經營負責人。</a:t>
            </a:r>
          </a:p>
          <a:p>
            <a:pPr eaLnBrk="1" hangingPunct="1"/>
            <a:r>
              <a:rPr lang="zh-TW" altLang="en-US" dirty="0"/>
              <a:t>四、事業單位：指本法適用範圍內僱用勞工從事工作之機構。</a:t>
            </a:r>
          </a:p>
          <a:p>
            <a:pPr eaLnBrk="1" hangingPunct="1"/>
            <a:r>
              <a:rPr lang="zh-TW" altLang="en-US" dirty="0"/>
              <a:t>五、職業災害：指因勞動場所之建築物、機械、設備、原料、材料、化學</a:t>
            </a:r>
          </a:p>
          <a:p>
            <a:pPr eaLnBrk="1" hangingPunct="1"/>
            <a:r>
              <a:rPr lang="zh-TW" altLang="en-US" dirty="0"/>
              <a:t>    品、氣體、蒸氣、粉塵等或作業活動及其他職業上原因引起之工作者</a:t>
            </a:r>
          </a:p>
          <a:p>
            <a:pPr eaLnBrk="1" hangingPunct="1"/>
            <a:r>
              <a:rPr lang="zh-TW" altLang="en-US" dirty="0"/>
              <a:t>    疾病、傷害、失能或死亡。</a:t>
            </a:r>
          </a:p>
          <a:p>
            <a:pPr eaLnBrk="1" hangingPunct="1"/>
            <a:r>
              <a:rPr lang="zh-TW" altLang="en-US" dirty="0"/>
              <a:t>第 </a:t>
            </a:r>
            <a:r>
              <a:rPr lang="en-US" altLang="zh-TW" dirty="0"/>
              <a:t>4 </a:t>
            </a:r>
            <a:r>
              <a:rPr lang="zh-TW" altLang="en-US" dirty="0"/>
              <a:t>條</a:t>
            </a:r>
          </a:p>
          <a:p>
            <a:pPr eaLnBrk="1" hangingPunct="1"/>
            <a:r>
              <a:rPr lang="zh-TW" altLang="en-US" dirty="0"/>
              <a:t>本法適用於各業。但因事業規模、性質及風險等因素，中央主管機關得指</a:t>
            </a:r>
          </a:p>
          <a:p>
            <a:pPr eaLnBrk="1" hangingPunct="1"/>
            <a:r>
              <a:rPr lang="zh-TW" altLang="en-US" dirty="0"/>
              <a:t>定公告其適用本法之部分規定。</a:t>
            </a:r>
          </a:p>
          <a:p>
            <a:pPr eaLnBrk="1" hangingPunct="1"/>
            <a:endParaRPr lang="zh-TW" altLang="zh-TW" dirty="0"/>
          </a:p>
        </p:txBody>
      </p:sp>
    </p:spTree>
    <p:extLst>
      <p:ext uri="{BB962C8B-B14F-4D97-AF65-F5344CB8AC3E}">
        <p14:creationId xmlns:p14="http://schemas.microsoft.com/office/powerpoint/2010/main" val="3199665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20CDBA8C-50FB-4B91-A87B-D3C3BE8BB221}" type="slidenum">
              <a:rPr lang="en-US" altLang="zh-TW" smtClean="0"/>
              <a:pPr/>
              <a:t>9</a:t>
            </a:fld>
            <a:endParaRPr lang="en-US" altLang="zh-TW"/>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2 </a:t>
            </a:r>
            <a:r>
              <a:rPr lang="zh-TW" altLang="en-US" dirty="0"/>
              <a:t>條</a:t>
            </a:r>
          </a:p>
          <a:p>
            <a:pPr eaLnBrk="1" hangingPunct="1"/>
            <a:r>
              <a:rPr lang="zh-TW" altLang="en-US" dirty="0"/>
              <a:t>本法用詞，定義如下：</a:t>
            </a:r>
          </a:p>
          <a:p>
            <a:pPr eaLnBrk="1" hangingPunct="1"/>
            <a:r>
              <a:rPr lang="zh-TW" altLang="en-US" dirty="0"/>
              <a:t>一、工作者：指勞工、自營作業者及其他受工作場所負責人指揮或監督從</a:t>
            </a:r>
          </a:p>
          <a:p>
            <a:pPr eaLnBrk="1" hangingPunct="1"/>
            <a:r>
              <a:rPr lang="zh-TW" altLang="en-US" dirty="0"/>
              <a:t>    事勞動之人員。</a:t>
            </a:r>
          </a:p>
          <a:p>
            <a:pPr eaLnBrk="1" hangingPunct="1"/>
            <a:r>
              <a:rPr lang="zh-TW" altLang="en-US" dirty="0"/>
              <a:t>二、勞工：指受僱從事工作獲致工資者。</a:t>
            </a:r>
          </a:p>
          <a:p>
            <a:pPr eaLnBrk="1" hangingPunct="1"/>
            <a:r>
              <a:rPr lang="zh-TW" altLang="en-US" dirty="0"/>
              <a:t>三、雇主：指事業主或事業之經營負責人。</a:t>
            </a:r>
          </a:p>
          <a:p>
            <a:pPr eaLnBrk="1" hangingPunct="1"/>
            <a:r>
              <a:rPr lang="zh-TW" altLang="en-US" dirty="0"/>
              <a:t>四、事業單位：指本法適用範圍內僱用勞工從事工作之機構。</a:t>
            </a:r>
          </a:p>
          <a:p>
            <a:pPr eaLnBrk="1" hangingPunct="1"/>
            <a:r>
              <a:rPr lang="zh-TW" altLang="en-US" dirty="0"/>
              <a:t>五、職業災害：指因勞動場所之建築物、機械、設備、原料、材料、化學</a:t>
            </a:r>
          </a:p>
          <a:p>
            <a:pPr eaLnBrk="1" hangingPunct="1"/>
            <a:r>
              <a:rPr lang="zh-TW" altLang="en-US" dirty="0"/>
              <a:t>    品、氣體、蒸氣、粉塵等或作業活動及其他職業上原因引起之工作者</a:t>
            </a:r>
          </a:p>
          <a:p>
            <a:pPr eaLnBrk="1" hangingPunct="1"/>
            <a:r>
              <a:rPr lang="zh-TW" altLang="en-US" dirty="0"/>
              <a:t>    疾病、傷害、失能或死亡。</a:t>
            </a:r>
          </a:p>
          <a:p>
            <a:pPr eaLnBrk="1" hangingPunct="1"/>
            <a:r>
              <a:rPr lang="zh-TW" altLang="en-US" dirty="0"/>
              <a:t>第 </a:t>
            </a:r>
            <a:r>
              <a:rPr lang="en-US" altLang="zh-TW" dirty="0"/>
              <a:t>4 </a:t>
            </a:r>
            <a:r>
              <a:rPr lang="zh-TW" altLang="en-US" dirty="0"/>
              <a:t>條</a:t>
            </a:r>
          </a:p>
          <a:p>
            <a:pPr eaLnBrk="1" hangingPunct="1"/>
            <a:r>
              <a:rPr lang="zh-TW" altLang="en-US" dirty="0"/>
              <a:t>本法適用於各業。但因事業規模、性質及風險等因素，中央主管機關得指</a:t>
            </a:r>
          </a:p>
          <a:p>
            <a:pPr eaLnBrk="1" hangingPunct="1"/>
            <a:r>
              <a:rPr lang="zh-TW" altLang="en-US" dirty="0"/>
              <a:t>定公告其適用本法之部分規定。</a:t>
            </a:r>
          </a:p>
          <a:p>
            <a:pPr eaLnBrk="1" hangingPunct="1"/>
            <a:endParaRPr lang="zh-TW" altLang="zh-TW" dirty="0"/>
          </a:p>
        </p:txBody>
      </p:sp>
    </p:spTree>
    <p:extLst>
      <p:ext uri="{BB962C8B-B14F-4D97-AF65-F5344CB8AC3E}">
        <p14:creationId xmlns:p14="http://schemas.microsoft.com/office/powerpoint/2010/main" val="3199665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a:ln/>
        </p:spPr>
      </p:sp>
      <p:sp>
        <p:nvSpPr>
          <p:cNvPr id="87043" name="備忘稿版面配置區 2"/>
          <p:cNvSpPr>
            <a:spLocks noGrp="1"/>
          </p:cNvSpPr>
          <p:nvPr>
            <p:ph type="body" idx="1"/>
          </p:nvPr>
        </p:nvSpPr>
        <p:spPr>
          <a:noFill/>
          <a:ln/>
        </p:spPr>
        <p:txBody>
          <a:bodyPr/>
          <a:lstStyle/>
          <a:p>
            <a:r>
              <a:rPr lang="zh-TW" altLang="en-US" dirty="0"/>
              <a:t>說明</a:t>
            </a:r>
            <a:r>
              <a:rPr lang="en-US" altLang="zh-TW" dirty="0"/>
              <a:t>:</a:t>
            </a:r>
          </a:p>
          <a:p>
            <a:endParaRPr lang="en-US" altLang="zh-TW" dirty="0"/>
          </a:p>
          <a:p>
            <a:endParaRPr lang="en-US" altLang="zh-TW" dirty="0"/>
          </a:p>
          <a:p>
            <a:r>
              <a:rPr lang="zh-TW" altLang="en-US" dirty="0"/>
              <a:t>補充</a:t>
            </a:r>
            <a:r>
              <a:rPr lang="en-US" altLang="zh-TW" dirty="0"/>
              <a:t>:</a:t>
            </a:r>
          </a:p>
          <a:p>
            <a:r>
              <a:rPr lang="en-US" altLang="zh-TW" dirty="0"/>
              <a:t>1.</a:t>
            </a:r>
            <a:r>
              <a:rPr lang="zh-TW" altLang="en-US" dirty="0"/>
              <a:t>勞委會以</a:t>
            </a:r>
            <a:r>
              <a:rPr lang="en-US" altLang="zh-TW" dirty="0"/>
              <a:t>86</a:t>
            </a:r>
            <a:r>
              <a:rPr lang="zh-TW" altLang="en-US" dirty="0"/>
              <a:t>年</a:t>
            </a:r>
            <a:r>
              <a:rPr lang="en-US" altLang="zh-TW" dirty="0"/>
              <a:t>8</a:t>
            </a:r>
            <a:r>
              <a:rPr lang="zh-TW" altLang="en-US" dirty="0"/>
              <a:t>月</a:t>
            </a:r>
            <a:r>
              <a:rPr lang="en-US" altLang="zh-TW" dirty="0"/>
              <a:t>30</a:t>
            </a:r>
            <a:r>
              <a:rPr lang="zh-TW" altLang="en-US" dirty="0"/>
              <a:t>日（</a:t>
            </a:r>
            <a:r>
              <a:rPr lang="en-US" altLang="zh-TW" dirty="0"/>
              <a:t>86</a:t>
            </a:r>
            <a:r>
              <a:rPr lang="zh-TW" altLang="en-US" dirty="0"/>
              <a:t>）台勞安一字第</a:t>
            </a:r>
            <a:r>
              <a:rPr lang="en-US" altLang="zh-TW" dirty="0"/>
              <a:t>034029</a:t>
            </a:r>
            <a:r>
              <a:rPr lang="zh-TW" altLang="en-US" dirty="0"/>
              <a:t>號公告，受僱於大專校院之實驗室、試驗室、實習工場或試驗工場等工作場所從事工作獲致工資者，如受聘從事教學研究之教授，不論其職稱，工作期間長短及專職或兼職，均屬「勞工安全衛生法」所稱之勞工。</a:t>
            </a:r>
            <a:endParaRPr lang="en-US" altLang="zh-TW" dirty="0"/>
          </a:p>
          <a:p>
            <a:r>
              <a:rPr lang="en-US" altLang="zh-TW" dirty="0"/>
              <a:t>2.</a:t>
            </a:r>
            <a:r>
              <a:rPr lang="zh-TW" altLang="en-US" dirty="0"/>
              <a:t>教育部</a:t>
            </a:r>
            <a:r>
              <a:rPr lang="en-US" altLang="zh-TW" dirty="0"/>
              <a:t>: </a:t>
            </a:r>
            <a:r>
              <a:rPr lang="zh-TW" altLang="en-US" dirty="0"/>
              <a:t>台（八七）師（二）字第</a:t>
            </a:r>
            <a:r>
              <a:rPr lang="en-US" altLang="zh-TW" dirty="0"/>
              <a:t>87132301</a:t>
            </a:r>
            <a:r>
              <a:rPr lang="zh-TW" altLang="en-US" dirty="0"/>
              <a:t>號函</a:t>
            </a:r>
          </a:p>
          <a:p>
            <a:r>
              <a:rPr lang="zh-TW" altLang="en-US" dirty="0"/>
              <a:t>因協助校內各項業務或支援活動而領取之工讀助學金，或協助教授專案研究或執行學術行政相關工作所領取之研究生獎助學金，非屬薪資範圍</a:t>
            </a:r>
          </a:p>
          <a:p>
            <a:r>
              <a:rPr lang="zh-TW" altLang="en-US" dirty="0"/>
              <a:t>彼等學生既未受僱支領薪至固定一定期間工讀之學生，如確係受僱工作，並受薪者，則與一般受僱勞工無異，投保單位應依規定為其辦理加保。</a:t>
            </a:r>
          </a:p>
          <a:p>
            <a:endParaRPr lang="zh-TW" altLang="en-US" dirty="0"/>
          </a:p>
        </p:txBody>
      </p:sp>
      <p:sp>
        <p:nvSpPr>
          <p:cNvPr id="87044" name="投影片編號版面配置區 3"/>
          <p:cNvSpPr>
            <a:spLocks noGrp="1"/>
          </p:cNvSpPr>
          <p:nvPr>
            <p:ph type="sldNum" sz="quarter" idx="5"/>
          </p:nvPr>
        </p:nvSpPr>
        <p:spPr>
          <a:noFill/>
        </p:spPr>
        <p:txBody>
          <a:bodyPr/>
          <a:lstStyle/>
          <a:p>
            <a:fld id="{D0FF669C-1975-4113-AD1C-AAB89F356C65}" type="slidenum">
              <a:rPr lang="en-US" altLang="zh-TW" smtClean="0"/>
              <a:pPr/>
              <a:t>10</a:t>
            </a:fld>
            <a:endParaRPr lang="en-US" altLang="zh-TW"/>
          </a:p>
        </p:txBody>
      </p:sp>
    </p:spTree>
    <p:extLst>
      <p:ext uri="{BB962C8B-B14F-4D97-AF65-F5344CB8AC3E}">
        <p14:creationId xmlns:p14="http://schemas.microsoft.com/office/powerpoint/2010/main" val="4267510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A06450DA-3F51-47AA-88CC-640CCAA8DDFD}" type="slidenum">
              <a:rPr lang="en-US" altLang="zh-TW" smtClean="0"/>
              <a:pPr/>
              <a:t>11</a:t>
            </a:fld>
            <a:endParaRPr lang="en-US" altLang="zh-TW"/>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zh-TW" altLang="en-US" dirty="0"/>
              <a:t>職業安全衛生法 </a:t>
            </a:r>
            <a:r>
              <a:rPr lang="en-US" altLang="zh-TW" dirty="0"/>
              <a:t>(102/07/03)</a:t>
            </a:r>
          </a:p>
          <a:p>
            <a:pPr eaLnBrk="1" hangingPunct="1"/>
            <a:r>
              <a:rPr lang="zh-TW" altLang="en-US" dirty="0"/>
              <a:t>第 </a:t>
            </a:r>
            <a:r>
              <a:rPr lang="en-US" altLang="zh-TW" dirty="0"/>
              <a:t>2 </a:t>
            </a:r>
            <a:r>
              <a:rPr lang="zh-TW" altLang="en-US" dirty="0"/>
              <a:t>條</a:t>
            </a:r>
          </a:p>
          <a:p>
            <a:pPr eaLnBrk="1" hangingPunct="1"/>
            <a:r>
              <a:rPr lang="zh-TW" altLang="en-US" dirty="0"/>
              <a:t>本法用詞，定義如下：</a:t>
            </a:r>
          </a:p>
          <a:p>
            <a:pPr eaLnBrk="1" hangingPunct="1"/>
            <a:r>
              <a:rPr lang="zh-TW" altLang="en-US" dirty="0"/>
              <a:t>一、工作者：指勞工、自營作業者及其他受工作場所負責人指揮或監督從</a:t>
            </a:r>
          </a:p>
          <a:p>
            <a:pPr eaLnBrk="1" hangingPunct="1"/>
            <a:r>
              <a:rPr lang="zh-TW" altLang="en-US" dirty="0"/>
              <a:t>    事勞動之人員。</a:t>
            </a:r>
          </a:p>
          <a:p>
            <a:pPr eaLnBrk="1" hangingPunct="1"/>
            <a:r>
              <a:rPr lang="zh-TW" altLang="en-US" dirty="0"/>
              <a:t>二、勞工：指受僱從事工作獲致工資者。</a:t>
            </a:r>
          </a:p>
          <a:p>
            <a:pPr eaLnBrk="1" hangingPunct="1"/>
            <a:r>
              <a:rPr lang="zh-TW" altLang="en-US" dirty="0"/>
              <a:t>三、雇主：指事業主或事業之經營負責人。</a:t>
            </a:r>
          </a:p>
          <a:p>
            <a:pPr eaLnBrk="1" hangingPunct="1"/>
            <a:r>
              <a:rPr lang="zh-TW" altLang="en-US" dirty="0"/>
              <a:t>四、事業單位：指本法適用範圍內僱用勞工從事工作之機構。</a:t>
            </a:r>
          </a:p>
          <a:p>
            <a:pPr eaLnBrk="1" hangingPunct="1"/>
            <a:r>
              <a:rPr lang="zh-TW" altLang="en-US" dirty="0"/>
              <a:t>五、職業災害：指因勞動場所之建築物、機械、設備、原料、材料、化學</a:t>
            </a:r>
          </a:p>
          <a:p>
            <a:pPr eaLnBrk="1" hangingPunct="1"/>
            <a:r>
              <a:rPr lang="zh-TW" altLang="en-US" dirty="0"/>
              <a:t>    品、氣體、蒸氣、粉塵等或作業活動及其他職業上原因引起之工作者</a:t>
            </a:r>
          </a:p>
          <a:p>
            <a:pPr eaLnBrk="1" hangingPunct="1"/>
            <a:r>
              <a:rPr lang="zh-TW" altLang="en-US" dirty="0"/>
              <a:t>    疾病、傷害、失能或死亡。</a:t>
            </a:r>
          </a:p>
          <a:p>
            <a:pPr eaLnBrk="1" hangingPunct="1"/>
            <a:endParaRPr lang="zh-TW" altLang="zh-TW" dirty="0"/>
          </a:p>
        </p:txBody>
      </p:sp>
    </p:spTree>
    <p:extLst>
      <p:ext uri="{BB962C8B-B14F-4D97-AF65-F5344CB8AC3E}">
        <p14:creationId xmlns:p14="http://schemas.microsoft.com/office/powerpoint/2010/main" val="28279773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hasCustomPrompt="1"/>
          </p:nvPr>
        </p:nvSpPr>
        <p:spPr>
          <a:xfrm>
            <a:off x="685800" y="2130425"/>
            <a:ext cx="7772400" cy="1470025"/>
          </a:xfrm>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教育部校園職業安全衛生知能提升暨教育訓練推動計畫</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1331C086-636C-4C00-A233-85214D5D4950}" type="datetime1">
              <a:rPr lang="zh-TW" altLang="en-US" smtClean="0"/>
              <a:t>2017/11/17</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pic>
        <p:nvPicPr>
          <p:cNvPr id="8" name="圖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6309320"/>
            <a:ext cx="9144000" cy="1463912"/>
          </a:xfrm>
          <a:prstGeom prst="rect">
            <a:avLst/>
          </a:prstGeom>
        </p:spPr>
      </p:pic>
      <p:pic>
        <p:nvPicPr>
          <p:cNvPr id="2050" name="Picture 2" descr="\\192.168.0.1\volume9\蘇佳瑩\套用公版教材\圖片2.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531440"/>
            <a:ext cx="9137650" cy="1274763"/>
          </a:xfrm>
          <a:prstGeom prst="rect">
            <a:avLst/>
          </a:prstGeom>
          <a:noFill/>
          <a:extLst>
            <a:ext uri="{909E8E84-426E-40DD-AFC4-6F175D3DCCD1}">
              <a14:hiddenFill xmlns:a14="http://schemas.microsoft.com/office/drawing/2010/main">
                <a:solidFill>
                  <a:srgbClr val="FFFFFF"/>
                </a:solidFill>
              </a14:hiddenFill>
            </a:ext>
          </a:extLst>
        </p:spPr>
      </p:pic>
      <p:pic>
        <p:nvPicPr>
          <p:cNvPr id="9" name="圖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1041" y="247095"/>
            <a:ext cx="852567" cy="861518"/>
          </a:xfrm>
          <a:prstGeom prst="rect">
            <a:avLst/>
          </a:prstGeom>
        </p:spPr>
      </p:pic>
    </p:spTree>
    <p:extLst>
      <p:ext uri="{BB962C8B-B14F-4D97-AF65-F5344CB8AC3E}">
        <p14:creationId xmlns:p14="http://schemas.microsoft.com/office/powerpoint/2010/main" val="12021130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A262C3EF-E4AA-465E-BE46-9264BAE58A5B}" type="datetime1">
              <a:rPr lang="zh-TW" altLang="en-US" smtClean="0"/>
              <a:t>2017/11/17</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6902896"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25776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263C48BA-CAEC-4FF4-9B34-1A634F486A24}" type="datetime1">
              <a:rPr lang="zh-TW" altLang="en-US" smtClean="0"/>
              <a:t>2017/11/17</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6830888"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438315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600200"/>
            <a:ext cx="8229600" cy="4525963"/>
          </a:xfrm>
        </p:spPr>
        <p:txBody>
          <a:bodyPr/>
          <a:lstStyle/>
          <a:p>
            <a:pPr lvl="0"/>
            <a:endParaRPr lang="zh-TW" altLang="en-US" noProof="0"/>
          </a:p>
        </p:txBody>
      </p:sp>
      <p:sp>
        <p:nvSpPr>
          <p:cNvPr id="4" name="Rectangle 4"/>
          <p:cNvSpPr>
            <a:spLocks noGrp="1" noChangeArrowheads="1"/>
          </p:cNvSpPr>
          <p:nvPr>
            <p:ph type="dt" sz="half" idx="10"/>
          </p:nvPr>
        </p:nvSpPr>
        <p:spPr>
          <a:ln/>
        </p:spPr>
        <p:txBody>
          <a:bodyPr/>
          <a:lstStyle>
            <a:lvl1pPr>
              <a:defRPr/>
            </a:lvl1pPr>
          </a:lstStyle>
          <a:p>
            <a:pPr>
              <a:defRPr/>
            </a:pPr>
            <a:fld id="{CF3A81FD-5E84-4F70-9147-438C7CE0E078}" type="datetime1">
              <a:rPr lang="zh-TW" altLang="en-US" smtClean="0"/>
              <a:t>2017/11/17</a:t>
            </a:fld>
            <a:endParaRPr lang="en-US" altLang="zh-TW"/>
          </a:p>
        </p:txBody>
      </p:sp>
      <p:sp>
        <p:nvSpPr>
          <p:cNvPr id="5" name="Rectangle 6"/>
          <p:cNvSpPr>
            <a:spLocks noGrp="1" noChangeArrowheads="1"/>
          </p:cNvSpPr>
          <p:nvPr>
            <p:ph type="sldNum" sz="quarter" idx="11"/>
          </p:nvPr>
        </p:nvSpPr>
        <p:spPr>
          <a:xfrm>
            <a:off x="6902896" y="6165304"/>
            <a:ext cx="2133600" cy="365125"/>
          </a:xfrm>
          <a:ln/>
        </p:spPr>
        <p:txBody>
          <a:bodyPr/>
          <a:lstStyle>
            <a:lvl1pPr>
              <a:defRPr/>
            </a:lvl1pPr>
          </a:lstStyle>
          <a:p>
            <a:pPr>
              <a:defRPr/>
            </a:pPr>
            <a:fld id="{7BA630C6-1707-4D2C-B49C-675FB71AD470}" type="slidenum">
              <a:rPr lang="en-US" altLang="zh-TW"/>
              <a:pPr>
                <a:defRPr/>
              </a:pPr>
              <a:t>‹#›</a:t>
            </a:fld>
            <a:endParaRPr lang="en-US" altLang="zh-TW"/>
          </a:p>
        </p:txBody>
      </p:sp>
    </p:spTree>
    <p:extLst>
      <p:ext uri="{BB962C8B-B14F-4D97-AF65-F5344CB8AC3E}">
        <p14:creationId xmlns:p14="http://schemas.microsoft.com/office/powerpoint/2010/main" val="3810348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971600" y="274638"/>
            <a:ext cx="7715200" cy="1143000"/>
          </a:xfrm>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707C9C15-1E56-4C37-8711-A5D6D3C00FCC}" type="datetime1">
              <a:rPr lang="zh-TW" altLang="en-US" smtClean="0"/>
              <a:t>2017/11/17</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6902896"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8472898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FDF12616-982E-4B55-A969-721CE2F8216B}" type="datetime1">
              <a:rPr lang="zh-TW" altLang="en-US" smtClean="0"/>
              <a:t>2017/11/17</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6902896" y="6093296"/>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5719653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F912B97F-3A5F-441C-BB71-F2524F8353EA}" type="datetime1">
              <a:rPr lang="zh-TW" altLang="en-US" smtClean="0"/>
              <a:t>2017/11/17</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a:xfrm>
            <a:off x="6902896"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6088788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ea typeface="標楷體" panose="03000509000000000000" pitchFamily="65" charset="-120"/>
              </a:defRPr>
            </a:lvl1pPr>
          </a:lstStyle>
          <a:p>
            <a:fld id="{913C26A2-4798-4D6B-85C6-5281688DA861}" type="datetime1">
              <a:rPr lang="zh-TW" altLang="en-US" smtClean="0"/>
              <a:t>2017/11/17</a:t>
            </a:fld>
            <a:endParaRPr lang="zh-TW" altLang="en-US" dirty="0"/>
          </a:p>
        </p:txBody>
      </p:sp>
      <p:sp>
        <p:nvSpPr>
          <p:cNvPr id="8" name="頁尾版面配置區 7"/>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9" name="投影片編號版面配置區 8"/>
          <p:cNvSpPr>
            <a:spLocks noGrp="1"/>
          </p:cNvSpPr>
          <p:nvPr>
            <p:ph type="sldNum" sz="quarter" idx="12"/>
          </p:nvPr>
        </p:nvSpPr>
        <p:spPr>
          <a:xfrm>
            <a:off x="6830888"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748861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日期版面配置區 2"/>
          <p:cNvSpPr>
            <a:spLocks noGrp="1"/>
          </p:cNvSpPr>
          <p:nvPr>
            <p:ph type="dt" sz="half" idx="10"/>
          </p:nvPr>
        </p:nvSpPr>
        <p:spPr/>
        <p:txBody>
          <a:bodyPr/>
          <a:lstStyle>
            <a:lvl1pPr>
              <a:defRPr>
                <a:ea typeface="標楷體" panose="03000509000000000000" pitchFamily="65" charset="-120"/>
              </a:defRPr>
            </a:lvl1pPr>
          </a:lstStyle>
          <a:p>
            <a:fld id="{E4651319-5C54-44C8-B8FE-1827F9BEB13E}" type="datetime1">
              <a:rPr lang="zh-TW" altLang="en-US" smtClean="0"/>
              <a:t>2017/11/17</a:t>
            </a:fld>
            <a:endParaRPr lang="zh-TW" altLang="en-US" dirty="0"/>
          </a:p>
        </p:txBody>
      </p:sp>
      <p:sp>
        <p:nvSpPr>
          <p:cNvPr id="4" name="頁尾版面配置區 3"/>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5" name="投影片編號版面配置區 4"/>
          <p:cNvSpPr>
            <a:spLocks noGrp="1"/>
          </p:cNvSpPr>
          <p:nvPr>
            <p:ph type="sldNum" sz="quarter" idx="12"/>
          </p:nvPr>
        </p:nvSpPr>
        <p:spPr>
          <a:xfrm>
            <a:off x="6902896" y="6088211"/>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486013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ea typeface="標楷體" panose="03000509000000000000" pitchFamily="65" charset="-120"/>
              </a:defRPr>
            </a:lvl1pPr>
          </a:lstStyle>
          <a:p>
            <a:fld id="{8F17F6ED-10B0-4177-B48F-5F3846DB625C}" type="datetime1">
              <a:rPr lang="zh-TW" altLang="en-US" smtClean="0"/>
              <a:t>2017/11/17</a:t>
            </a:fld>
            <a:endParaRPr lang="zh-TW" altLang="en-US" dirty="0"/>
          </a:p>
        </p:txBody>
      </p:sp>
      <p:sp>
        <p:nvSpPr>
          <p:cNvPr id="3" name="頁尾版面配置區 2"/>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4" name="投影片編號版面配置區 3"/>
          <p:cNvSpPr>
            <a:spLocks noGrp="1"/>
          </p:cNvSpPr>
          <p:nvPr>
            <p:ph type="sldNum" sz="quarter" idx="12"/>
          </p:nvPr>
        </p:nvSpPr>
        <p:spPr>
          <a:xfrm>
            <a:off x="6902896" y="6093296"/>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633686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579A5365-4093-459C-8E51-C5564604FFF4}" type="datetime1">
              <a:rPr lang="zh-TW" altLang="en-US" smtClean="0"/>
              <a:t>2017/11/17</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a:xfrm>
            <a:off x="6830888"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774765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2D7172F5-184B-435C-BAEE-D27CAB312647}" type="datetime1">
              <a:rPr lang="zh-TW" altLang="en-US" smtClean="0"/>
              <a:t>2017/11/17</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a:xfrm>
            <a:off x="6902896" y="6093296"/>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81671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2" descr="\\192.168.0.1\volume9\蘇佳瑩\套用公版教材\圖片2.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31440"/>
            <a:ext cx="9137650" cy="1274763"/>
          </a:xfrm>
          <a:prstGeom prst="rect">
            <a:avLst/>
          </a:prstGeom>
          <a:noFill/>
          <a:extLst>
            <a:ext uri="{909E8E84-426E-40DD-AFC4-6F175D3DCCD1}">
              <a14:hiddenFill xmlns:a14="http://schemas.microsoft.com/office/drawing/2010/main">
                <a:solidFill>
                  <a:srgbClr val="FFFFFF"/>
                </a:solidFill>
              </a14:hiddenFill>
            </a:ext>
          </a:extLst>
        </p:spPr>
      </p:pic>
      <p:sp>
        <p:nvSpPr>
          <p:cNvPr id="2" name="標題版面配置區 1"/>
          <p:cNvSpPr>
            <a:spLocks noGrp="1"/>
          </p:cNvSpPr>
          <p:nvPr>
            <p:ph type="title"/>
          </p:nvPr>
        </p:nvSpPr>
        <p:spPr>
          <a:xfrm>
            <a:off x="1187624" y="274638"/>
            <a:ext cx="7499176" cy="1143000"/>
          </a:xfrm>
          <a:prstGeom prst="rect">
            <a:avLst/>
          </a:prstGeom>
        </p:spPr>
        <p:txBody>
          <a:bodyPr vert="horz" lIns="91440" tIns="45720" rIns="91440" bIns="45720" rtlCol="0" anchor="ctr">
            <a:noAutofit/>
          </a:bodyPr>
          <a:lstStyle/>
          <a:p>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標楷體" panose="03000509000000000000" pitchFamily="65" charset="-120"/>
              </a:defRPr>
            </a:lvl1pPr>
          </a:lstStyle>
          <a:p>
            <a:fld id="{D6F1CA78-FF14-456F-B20F-63D5673CBA52}" type="datetime1">
              <a:rPr lang="zh-TW" altLang="en-US" smtClean="0"/>
              <a:t>2017/11/17</a:t>
            </a:fld>
            <a:endParaRPr lang="zh-TW" altLang="en-US" dirty="0"/>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標楷體" panose="03000509000000000000" pitchFamily="65" charset="-120"/>
              </a:defRPr>
            </a:lvl1pPr>
          </a:lstStyle>
          <a:p>
            <a:fld id="{A36E6B7E-3405-4ABC-8F0A-11CAAA034E4E}" type="slidenum">
              <a:rPr lang="zh-TW" altLang="en-US" smtClean="0"/>
              <a:pPr/>
              <a:t>‹#›</a:t>
            </a:fld>
            <a:endParaRPr lang="zh-TW" altLang="en-US" dirty="0"/>
          </a:p>
        </p:txBody>
      </p:sp>
      <p:pic>
        <p:nvPicPr>
          <p:cNvPr id="9" name="圖片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117336"/>
            <a:ext cx="9144000" cy="1481328"/>
          </a:xfrm>
          <a:prstGeom prst="rect">
            <a:avLst/>
          </a:prstGeom>
        </p:spPr>
      </p:pic>
      <p:pic>
        <p:nvPicPr>
          <p:cNvPr id="8" name="圖片 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3800" y="233320"/>
            <a:ext cx="864096" cy="873169"/>
          </a:xfrm>
          <a:prstGeom prst="rect">
            <a:avLst/>
          </a:prstGeom>
        </p:spPr>
      </p:pic>
    </p:spTree>
    <p:extLst>
      <p:ext uri="{BB962C8B-B14F-4D97-AF65-F5344CB8AC3E}">
        <p14:creationId xmlns:p14="http://schemas.microsoft.com/office/powerpoint/2010/main" val="1444896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ftr="0" dt="0"/>
  <p:txStyles>
    <p:titleStyle>
      <a:lvl1pPr algn="ctr" defTabSz="914400" rtl="0" eaLnBrk="1" latinLnBrk="0" hangingPunct="1">
        <a:spcBef>
          <a:spcPct val="0"/>
        </a:spcBef>
        <a:buNone/>
        <a:defRPr sz="3600" b="1" kern="1200">
          <a:solidFill>
            <a:schemeClr val="tx1"/>
          </a:solidFill>
          <a:latin typeface="標楷體" panose="03000509000000000000" pitchFamily="65" charset="-120"/>
          <a:ea typeface="標楷體" panose="03000509000000000000" pitchFamily="65" charset="-12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20.xml"/><Relationship Id="rId7"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oleObject" Target="../embeddings/oleObject1.bin"/><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4.emf"/><Relationship Id="rId5" Type="http://schemas.openxmlformats.org/officeDocument/2006/relationships/oleObject" Target="../embeddings/oleObject2.bin"/><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w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9.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1.png"/><Relationship Id="rId4"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50.xml"/><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6.png"/><Relationship Id="rId5" Type="http://schemas.openxmlformats.org/officeDocument/2006/relationships/image" Target="../media/image44.wmf"/><Relationship Id="rId10" Type="http://schemas.openxmlformats.org/officeDocument/2006/relationships/image" Target="../media/image45.wmf"/><Relationship Id="rId4" Type="http://schemas.openxmlformats.org/officeDocument/2006/relationships/oleObject" Target="../embeddings/oleObject4.bin"/><Relationship Id="rId9" Type="http://schemas.openxmlformats.org/officeDocument/2006/relationships/oleObject" Target="../embeddings/oleObject5.bin"/></Relationships>
</file>

<file path=ppt/slides/_rels/slide61.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副標題 2"/>
          <p:cNvSpPr>
            <a:spLocks noGrp="1"/>
          </p:cNvSpPr>
          <p:nvPr>
            <p:ph type="subTitle" idx="1"/>
          </p:nvPr>
        </p:nvSpPr>
        <p:spPr/>
        <p:txBody>
          <a:bodyPr/>
          <a:lstStyle/>
          <a:p>
            <a:r>
              <a:rPr lang="zh-TW" altLang="en-US" dirty="0">
                <a:solidFill>
                  <a:srgbClr val="C00000"/>
                </a:solidFill>
              </a:rPr>
              <a:t>實驗場所安全衛生</a:t>
            </a:r>
            <a:r>
              <a:rPr lang="zh-TW" altLang="en-US" dirty="0">
                <a:solidFill>
                  <a:srgbClr val="C00000"/>
                </a:solidFill>
              </a:rPr>
              <a:t>管理</a:t>
            </a:r>
            <a:endParaRPr lang="en-US" altLang="zh-TW" dirty="0">
              <a:solidFill>
                <a:srgbClr val="C00000"/>
              </a:solidFill>
            </a:endParaRPr>
          </a:p>
          <a:p>
            <a:r>
              <a:rPr lang="en-US" altLang="zh-TW" dirty="0">
                <a:solidFill>
                  <a:schemeClr val="tx1"/>
                </a:solidFill>
              </a:rPr>
              <a:t>A3</a:t>
            </a:r>
            <a:r>
              <a:rPr lang="zh-TW" altLang="en-US" dirty="0">
                <a:solidFill>
                  <a:schemeClr val="tx1"/>
                </a:solidFill>
              </a:rPr>
              <a:t>法規</a:t>
            </a:r>
            <a:endParaRPr lang="en-US" altLang="zh-TW" dirty="0">
              <a:solidFill>
                <a:schemeClr val="tx1"/>
              </a:solidFill>
            </a:endParaRPr>
          </a:p>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1</a:t>
            </a:fld>
            <a:endParaRPr lang="zh-TW" altLang="en-US" dirty="0"/>
          </a:p>
        </p:txBody>
      </p:sp>
    </p:spTree>
    <p:extLst>
      <p:ext uri="{BB962C8B-B14F-4D97-AF65-F5344CB8AC3E}">
        <p14:creationId xmlns:p14="http://schemas.microsoft.com/office/powerpoint/2010/main" val="25356420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a:xfrm>
            <a:off x="467544" y="620688"/>
            <a:ext cx="8229600" cy="1354138"/>
          </a:xfrm>
          <a:ln>
            <a:noFill/>
          </a:ln>
        </p:spPr>
        <p:txBody>
          <a:bodyPr/>
          <a:lstStyle/>
          <a:p>
            <a:pPr marL="342900" indent="-342900" eaLnBrk="1" hangingPunct="1">
              <a:spcBef>
                <a:spcPct val="20000"/>
              </a:spcBef>
            </a:pPr>
            <a:r>
              <a:rPr lang="zh-TW" altLang="en-US" sz="4000" b="0" dirty="0">
                <a:solidFill>
                  <a:schemeClr val="tx1"/>
                </a:solidFill>
                <a:latin typeface="Times New Roman" panose="02020603050405020304" pitchFamily="18" charset="0"/>
              </a:rPr>
              <a:t>實驗室、試驗室內學生身份之認定</a:t>
            </a:r>
          </a:p>
        </p:txBody>
      </p:sp>
      <p:sp>
        <p:nvSpPr>
          <p:cNvPr id="2" name="矩形 1"/>
          <p:cNvSpPr/>
          <p:nvPr/>
        </p:nvSpPr>
        <p:spPr>
          <a:xfrm>
            <a:off x="730720" y="2204864"/>
            <a:ext cx="7369671" cy="2308324"/>
          </a:xfrm>
          <a:prstGeom prst="rect">
            <a:avLst/>
          </a:prstGeom>
          <a:ln>
            <a:solidFill>
              <a:schemeClr val="tx1"/>
            </a:solidFill>
          </a:ln>
        </p:spPr>
        <p:txBody>
          <a:bodyPr wrap="square">
            <a:spAutoFit/>
          </a:bodyPr>
          <a:lstStyle/>
          <a:p>
            <a:pPr marL="0" lvl="1" indent="0" eaLnBrk="1" hangingPunct="1">
              <a:buNone/>
            </a:pPr>
            <a:r>
              <a:rPr lang="zh-TW" altLang="en-US"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實驗室、試驗室內學生</a:t>
            </a:r>
            <a:r>
              <a:rPr lang="zh-TW" altLang="en-US" sz="3600"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雖不具備勞工身分，</a:t>
            </a:r>
            <a:r>
              <a:rPr lang="zh-TW" altLang="en-US" sz="3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但</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屬於職業安全衛生法保護範圍</a:t>
            </a:r>
            <a:r>
              <a:rPr lang="zh-TW" altLang="en-US" sz="3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的「</a:t>
            </a:r>
            <a:r>
              <a:rPr lang="zh-TW" altLang="zh-TW" sz="36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其他受工作場所負責人指揮或監督從事勞動之人員</a:t>
            </a:r>
            <a:r>
              <a:rPr lang="zh-TW" altLang="en-US" sz="3600" dirty="0">
                <a:solidFill>
                  <a:schemeClr val="tx1">
                    <a:lumMod val="95000"/>
                    <a:lumOff val="5000"/>
                  </a:schemeClr>
                </a:solidFill>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10</a:t>
            </a:fld>
            <a:endParaRPr lang="zh-TW" altLang="en-US" dirty="0"/>
          </a:p>
        </p:txBody>
      </p:sp>
    </p:spTree>
    <p:extLst>
      <p:ext uri="{BB962C8B-B14F-4D97-AF65-F5344CB8AC3E}">
        <p14:creationId xmlns:p14="http://schemas.microsoft.com/office/powerpoint/2010/main" val="690202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4"/>
          <p:cNvSpPr>
            <a:spLocks noGrp="1" noChangeArrowheads="1"/>
          </p:cNvSpPr>
          <p:nvPr>
            <p:ph type="title"/>
          </p:nvPr>
        </p:nvSpPr>
        <p:spPr>
          <a:xfrm>
            <a:off x="2416175" y="533460"/>
            <a:ext cx="3716338" cy="762000"/>
          </a:xfrm>
        </p:spPr>
        <p:txBody>
          <a:bodyPr/>
          <a:lstStyle/>
          <a:p>
            <a:pPr eaLnBrk="1" hangingPunct="1"/>
            <a:r>
              <a:rPr lang="zh-TW" altLang="en-US" dirty="0">
                <a:latin typeface="Times New Roman" panose="02020603050405020304" pitchFamily="18" charset="0"/>
                <a:ea typeface="標楷體" panose="03000509000000000000" pitchFamily="65" charset="-120"/>
                <a:cs typeface="Times New Roman" panose="02020603050405020304" pitchFamily="18" charset="0"/>
              </a:rPr>
              <a:t>雇 主</a:t>
            </a:r>
          </a:p>
        </p:txBody>
      </p:sp>
      <p:sp>
        <p:nvSpPr>
          <p:cNvPr id="19462" name="Rectangle 5"/>
          <p:cNvSpPr>
            <a:spLocks noGrp="1" noChangeArrowheads="1"/>
          </p:cNvSpPr>
          <p:nvPr>
            <p:ph type="body" idx="1"/>
          </p:nvPr>
        </p:nvSpPr>
        <p:spPr>
          <a:xfrm>
            <a:off x="1692275" y="1412776"/>
            <a:ext cx="5761038" cy="1584325"/>
          </a:xfrm>
          <a:ln>
            <a:solidFill>
              <a:schemeClr val="tx1"/>
            </a:solidFill>
          </a:ln>
        </p:spPr>
        <p:txBody>
          <a:bodyPr/>
          <a:lstStyle/>
          <a:p>
            <a:pPr indent="19050" eaLnBrk="1" hangingPunct="1">
              <a:lnSpc>
                <a:spcPct val="125000"/>
              </a:lnSpc>
              <a:buFontTx/>
              <a:buNone/>
            </a:pPr>
            <a:r>
              <a:rPr lang="en-US" altLang="zh-TW" sz="3600" dirty="0">
                <a:solidFill>
                  <a:schemeClr val="accent2"/>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dirty="0">
                <a:solidFill>
                  <a:schemeClr val="accent2"/>
                </a:solidFill>
                <a:latin typeface="Times New Roman" panose="02020603050405020304" pitchFamily="18" charset="0"/>
                <a:ea typeface="標楷體" panose="03000509000000000000" pitchFamily="65" charset="-120"/>
                <a:cs typeface="Times New Roman" panose="02020603050405020304" pitchFamily="18" charset="0"/>
              </a:rPr>
              <a:t>一</a:t>
            </a:r>
            <a:r>
              <a:rPr lang="en-US" altLang="zh-TW" sz="3600" dirty="0">
                <a:solidFill>
                  <a:schemeClr val="accent2"/>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6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事業主</a:t>
            </a:r>
          </a:p>
          <a:p>
            <a:pPr indent="19050" eaLnBrk="1" hangingPunct="1">
              <a:buFontTx/>
              <a:buNone/>
            </a:pPr>
            <a:r>
              <a:rPr lang="en-US" altLang="zh-TW" sz="3600" dirty="0">
                <a:solidFill>
                  <a:schemeClr val="accent2"/>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dirty="0">
                <a:solidFill>
                  <a:schemeClr val="accent2"/>
                </a:solidFill>
                <a:latin typeface="Times New Roman" panose="02020603050405020304" pitchFamily="18" charset="0"/>
                <a:ea typeface="標楷體" panose="03000509000000000000" pitchFamily="65" charset="-120"/>
                <a:cs typeface="Times New Roman" panose="02020603050405020304" pitchFamily="18" charset="0"/>
              </a:rPr>
              <a:t>二</a:t>
            </a:r>
            <a:r>
              <a:rPr lang="en-US" altLang="zh-TW" sz="3600" dirty="0">
                <a:solidFill>
                  <a:schemeClr val="accent2"/>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3600"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6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事業經營負責人</a:t>
            </a:r>
            <a:r>
              <a:rPr lang="zh-TW" altLang="en-US"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28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463" name="Text Box 6"/>
          <p:cNvSpPr txBox="1">
            <a:spLocks noChangeArrowheads="1"/>
          </p:cNvSpPr>
          <p:nvPr/>
        </p:nvSpPr>
        <p:spPr bwMode="auto">
          <a:xfrm>
            <a:off x="6132513" y="133350"/>
            <a:ext cx="2916237" cy="400110"/>
          </a:xfrm>
          <a:prstGeom prst="rect">
            <a:avLst/>
          </a:prstGeom>
          <a:noFill/>
          <a:ln w="9525">
            <a:noFill/>
            <a:miter lim="800000"/>
            <a:headEnd/>
            <a:tailEnd/>
          </a:ln>
        </p:spPr>
        <p:txBody>
          <a:bodyPr>
            <a:spAutoFit/>
          </a:bodyPr>
          <a:lstStyle/>
          <a:p>
            <a:pP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2</a:t>
            </a:r>
            <a:r>
              <a:rPr lang="zh-TW" altLang="en-US" sz="2000" b="1" dirty="0">
                <a:latin typeface="標楷體" pitchFamily="65" charset="-120"/>
                <a:ea typeface="標楷體" pitchFamily="65" charset="-120"/>
              </a:rPr>
              <a:t>條</a:t>
            </a:r>
          </a:p>
        </p:txBody>
      </p:sp>
      <p:sp>
        <p:nvSpPr>
          <p:cNvPr id="19464" name="Text Box 8"/>
          <p:cNvSpPr txBox="1">
            <a:spLocks noChangeArrowheads="1"/>
          </p:cNvSpPr>
          <p:nvPr/>
        </p:nvSpPr>
        <p:spPr bwMode="auto">
          <a:xfrm>
            <a:off x="1692275" y="3500438"/>
            <a:ext cx="6408738" cy="366712"/>
          </a:xfrm>
          <a:prstGeom prst="rect">
            <a:avLst/>
          </a:prstGeom>
          <a:noFill/>
          <a:ln w="9525">
            <a:noFill/>
            <a:miter lim="800000"/>
            <a:headEnd/>
            <a:tailEnd/>
          </a:ln>
        </p:spPr>
        <p:txBody>
          <a:bodyPr>
            <a:spAutoFit/>
          </a:bodyPr>
          <a:lstStyle/>
          <a:p>
            <a:pPr>
              <a:spcBef>
                <a:spcPct val="50000"/>
              </a:spcBef>
            </a:pPr>
            <a:endParaRPr lang="zh-TW" altLang="zh-TW" dirty="0">
              <a:ea typeface="DFKai-SB" charset="0"/>
            </a:endParaRPr>
          </a:p>
        </p:txBody>
      </p:sp>
      <p:sp>
        <p:nvSpPr>
          <p:cNvPr id="19465" name="Text Box 9"/>
          <p:cNvSpPr txBox="1">
            <a:spLocks noChangeArrowheads="1"/>
          </p:cNvSpPr>
          <p:nvPr/>
        </p:nvSpPr>
        <p:spPr bwMode="auto">
          <a:xfrm>
            <a:off x="683568" y="3140968"/>
            <a:ext cx="8064896" cy="2031325"/>
          </a:xfrm>
          <a:prstGeom prst="rect">
            <a:avLst/>
          </a:prstGeom>
          <a:noFill/>
          <a:ln w="9525">
            <a:noFill/>
            <a:miter lim="800000"/>
            <a:headEnd/>
            <a:tailEnd/>
          </a:ln>
        </p:spPr>
        <p:txBody>
          <a:bodyPr wrap="square">
            <a:spAutoFit/>
          </a:bodyPr>
          <a:lstStyle/>
          <a:p>
            <a:pPr>
              <a:spcBef>
                <a:spcPct val="50000"/>
              </a:spcBef>
            </a:pPr>
            <a:r>
              <a:rPr lang="zh-TW" altLang="en-US" sz="3600" dirty="0">
                <a:solidFill>
                  <a:srgbClr val="C00000"/>
                </a:solidFill>
                <a:latin typeface="標楷體" pitchFamily="65" charset="-120"/>
                <a:ea typeface="標楷體" pitchFamily="65" charset="-120"/>
              </a:rPr>
              <a:t>事業主</a:t>
            </a:r>
            <a:r>
              <a:rPr lang="zh-TW" altLang="en-US" sz="3600" dirty="0">
                <a:solidFill>
                  <a:schemeClr val="tx1">
                    <a:lumMod val="95000"/>
                    <a:lumOff val="5000"/>
                  </a:schemeClr>
                </a:solidFill>
                <a:latin typeface="標楷體" pitchFamily="65" charset="-120"/>
                <a:ea typeface="標楷體" pitchFamily="65" charset="-120"/>
              </a:rPr>
              <a:t>：指學校之法人及法人之代表人</a:t>
            </a:r>
            <a:endParaRPr lang="en-US" altLang="zh-TW" sz="3600" dirty="0">
              <a:solidFill>
                <a:schemeClr val="tx1">
                  <a:lumMod val="95000"/>
                  <a:lumOff val="5000"/>
                </a:schemeClr>
              </a:solidFill>
              <a:latin typeface="標楷體" pitchFamily="65" charset="-120"/>
              <a:ea typeface="標楷體" pitchFamily="65" charset="-120"/>
            </a:endParaRPr>
          </a:p>
          <a:p>
            <a:pPr>
              <a:spcBef>
                <a:spcPct val="50000"/>
              </a:spcBef>
            </a:pPr>
            <a:r>
              <a:rPr lang="zh-TW" altLang="en-US" sz="3600" dirty="0">
                <a:solidFill>
                  <a:srgbClr val="C00000"/>
                </a:solidFill>
                <a:latin typeface="標楷體" pitchFamily="65" charset="-120"/>
                <a:ea typeface="標楷體" pitchFamily="65" charset="-120"/>
              </a:rPr>
              <a:t>事業經營負責人</a:t>
            </a:r>
            <a:r>
              <a:rPr lang="zh-TW" altLang="en-US" sz="3600" dirty="0">
                <a:latin typeface="標楷體" pitchFamily="65" charset="-120"/>
                <a:ea typeface="標楷體" pitchFamily="65" charset="-120"/>
              </a:rPr>
              <a:t>：係指學校</a:t>
            </a:r>
            <a:r>
              <a:rPr lang="zh-TW" altLang="en-US" sz="3600" dirty="0">
                <a:solidFill>
                  <a:schemeClr val="tx1">
                    <a:lumMod val="95000"/>
                    <a:lumOff val="5000"/>
                  </a:schemeClr>
                </a:solidFill>
                <a:latin typeface="標楷體" pitchFamily="65" charset="-120"/>
                <a:ea typeface="標楷體" pitchFamily="65" charset="-120"/>
              </a:rPr>
              <a:t>之</a:t>
            </a:r>
            <a:r>
              <a:rPr lang="zh-TW" altLang="en-US" sz="3600" dirty="0">
                <a:latin typeface="標楷體" pitchFamily="65" charset="-120"/>
                <a:ea typeface="標楷體" pitchFamily="65" charset="-120"/>
              </a:rPr>
              <a:t>經營</a:t>
            </a:r>
            <a:r>
              <a:rPr lang="zh-TW" altLang="en-US" sz="3600" dirty="0">
                <a:solidFill>
                  <a:schemeClr val="tx1">
                    <a:lumMod val="95000"/>
                    <a:lumOff val="5000"/>
                  </a:schemeClr>
                </a:solidFill>
                <a:latin typeface="標楷體" pitchFamily="65" charset="-120"/>
                <a:ea typeface="標楷體" pitchFamily="65" charset="-120"/>
              </a:rPr>
              <a:t>負責人</a:t>
            </a:r>
            <a:r>
              <a:rPr lang="zh-TW" altLang="en-US" sz="3600" dirty="0">
                <a:latin typeface="標楷體" pitchFamily="65" charset="-120"/>
                <a:ea typeface="標楷體" pitchFamily="65" charset="-120"/>
              </a:rPr>
              <a:t>，為職業安全衛生法所稱之雇主 </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11</a:t>
            </a:fld>
            <a:endParaRPr lang="zh-TW" altLang="en-US" dirty="0"/>
          </a:p>
        </p:txBody>
      </p:sp>
    </p:spTree>
    <p:extLst>
      <p:ext uri="{BB962C8B-B14F-4D97-AF65-F5344CB8AC3E}">
        <p14:creationId xmlns:p14="http://schemas.microsoft.com/office/powerpoint/2010/main" val="36976587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3"/>
          <p:cNvSpPr>
            <a:spLocks noGrp="1" noChangeArrowheads="1"/>
          </p:cNvSpPr>
          <p:nvPr>
            <p:ph type="body" idx="1"/>
          </p:nvPr>
        </p:nvSpPr>
        <p:spPr>
          <a:xfrm>
            <a:off x="1042988" y="1628775"/>
            <a:ext cx="6994525" cy="965200"/>
          </a:xfrm>
          <a:ln>
            <a:solidFill>
              <a:srgbClr val="0000CC"/>
            </a:solidFill>
          </a:ln>
        </p:spPr>
        <p:txBody>
          <a:bodyPr anchor="ctr"/>
          <a:lstStyle/>
          <a:p>
            <a:pPr algn="ctr" eaLnBrk="1" hangingPunct="1">
              <a:buFontTx/>
              <a:buNone/>
            </a:pPr>
            <a:r>
              <a:rPr lang="zh-TW" altLang="en-US" sz="4400" b="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僱用勞工從事</a:t>
            </a:r>
            <a:r>
              <a:rPr lang="zh-TW" altLang="en-US" sz="4400" b="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工作</a:t>
            </a:r>
            <a:r>
              <a:rPr lang="zh-TW" altLang="en-US" sz="4400" b="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之</a:t>
            </a:r>
            <a:r>
              <a:rPr lang="zh-TW" altLang="en-US" sz="4400" b="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機構</a:t>
            </a:r>
          </a:p>
        </p:txBody>
      </p:sp>
      <p:sp>
        <p:nvSpPr>
          <p:cNvPr id="20488" name="Rectangle 4"/>
          <p:cNvSpPr>
            <a:spLocks noGrp="1" noChangeArrowheads="1"/>
          </p:cNvSpPr>
          <p:nvPr>
            <p:ph type="title"/>
          </p:nvPr>
        </p:nvSpPr>
        <p:spPr>
          <a:xfrm>
            <a:off x="3276600" y="476250"/>
            <a:ext cx="2962275" cy="1143000"/>
          </a:xfrm>
          <a:noFill/>
        </p:spPr>
        <p:txBody>
          <a:bodyPr/>
          <a:lstStyle/>
          <a:p>
            <a:pPr eaLnBrk="1" hangingPunct="1">
              <a:tabLst>
                <a:tab pos="2865438" algn="l"/>
              </a:tabLst>
            </a:pPr>
            <a:r>
              <a:rPr lang="zh-TW" altLang="en-US">
                <a:latin typeface="Times New Roman" panose="02020603050405020304" pitchFamily="18" charset="0"/>
                <a:ea typeface="標楷體" panose="03000509000000000000" pitchFamily="65" charset="-120"/>
                <a:cs typeface="Times New Roman" panose="02020603050405020304" pitchFamily="18" charset="0"/>
              </a:rPr>
              <a:t>事業單位</a:t>
            </a:r>
          </a:p>
        </p:txBody>
      </p:sp>
      <p:sp>
        <p:nvSpPr>
          <p:cNvPr id="20489" name="Text Box 5"/>
          <p:cNvSpPr txBox="1">
            <a:spLocks noChangeArrowheads="1"/>
          </p:cNvSpPr>
          <p:nvPr/>
        </p:nvSpPr>
        <p:spPr bwMode="auto">
          <a:xfrm>
            <a:off x="900112" y="2924175"/>
            <a:ext cx="7704336" cy="707886"/>
          </a:xfrm>
          <a:prstGeom prst="rect">
            <a:avLst/>
          </a:prstGeom>
          <a:noFill/>
          <a:ln w="9525">
            <a:noFill/>
            <a:miter lim="800000"/>
            <a:headEnd/>
            <a:tailEnd/>
          </a:ln>
        </p:spPr>
        <p:txBody>
          <a:bodyPr wrap="square">
            <a:spAutoFit/>
          </a:bodyPr>
          <a:lstStyle/>
          <a:p>
            <a:r>
              <a:rPr lang="zh-TW" altLang="en-US" sz="4000" dirty="0">
                <a:solidFill>
                  <a:srgbClr val="C00000"/>
                </a:solidFill>
                <a:latin typeface="標楷體" pitchFamily="65" charset="-120"/>
                <a:ea typeface="標楷體" pitchFamily="65" charset="-120"/>
              </a:rPr>
              <a:t>機構</a:t>
            </a:r>
            <a:r>
              <a:rPr lang="zh-TW" altLang="en-US" sz="3200" b="1" dirty="0">
                <a:latin typeface="標楷體" pitchFamily="65" charset="-120"/>
                <a:ea typeface="標楷體" pitchFamily="65" charset="-120"/>
              </a:rPr>
              <a:t>：</a:t>
            </a:r>
            <a:r>
              <a:rPr lang="zh-TW" altLang="en-US" sz="3600" b="1" dirty="0">
                <a:latin typeface="標楷體" pitchFamily="65" charset="-120"/>
                <a:ea typeface="標楷體" pitchFamily="65" charset="-120"/>
              </a:rPr>
              <a:t>係指各級學校</a:t>
            </a:r>
            <a:r>
              <a:rPr lang="zh-TW" altLang="en-US" sz="3200" b="1" dirty="0">
                <a:latin typeface="標楷體" pitchFamily="65" charset="-120"/>
                <a:ea typeface="標楷體" pitchFamily="65" charset="-120"/>
              </a:rPr>
              <a:t>。 </a:t>
            </a:r>
          </a:p>
        </p:txBody>
      </p:sp>
      <p:sp>
        <p:nvSpPr>
          <p:cNvPr id="11" name="Text Box 6"/>
          <p:cNvSpPr txBox="1">
            <a:spLocks noChangeArrowheads="1"/>
          </p:cNvSpPr>
          <p:nvPr/>
        </p:nvSpPr>
        <p:spPr bwMode="auto">
          <a:xfrm>
            <a:off x="6132513" y="133350"/>
            <a:ext cx="2916237" cy="400110"/>
          </a:xfrm>
          <a:prstGeom prst="rect">
            <a:avLst/>
          </a:prstGeom>
          <a:noFill/>
          <a:ln w="9525">
            <a:noFill/>
            <a:miter lim="800000"/>
            <a:headEnd/>
            <a:tailEnd/>
          </a:ln>
        </p:spPr>
        <p:txBody>
          <a:bodyPr>
            <a:spAutoFit/>
          </a:bodyPr>
          <a:lstStyle/>
          <a:p>
            <a:pP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2</a:t>
            </a:r>
            <a:r>
              <a:rPr lang="zh-TW" altLang="en-US" sz="2000" b="1" dirty="0">
                <a:latin typeface="標楷體" pitchFamily="65" charset="-120"/>
                <a:ea typeface="標楷體" pitchFamily="65" charset="-120"/>
              </a:rPr>
              <a:t>條</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12</a:t>
            </a:fld>
            <a:endParaRPr lang="zh-TW" altLang="en-US" dirty="0"/>
          </a:p>
        </p:txBody>
      </p:sp>
    </p:spTree>
    <p:extLst>
      <p:ext uri="{BB962C8B-B14F-4D97-AF65-F5344CB8AC3E}">
        <p14:creationId xmlns:p14="http://schemas.microsoft.com/office/powerpoint/2010/main" val="26101205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AutoShape 2"/>
          <p:cNvSpPr>
            <a:spLocks noChangeArrowheads="1"/>
          </p:cNvSpPr>
          <p:nvPr/>
        </p:nvSpPr>
        <p:spPr bwMode="auto">
          <a:xfrm>
            <a:off x="1524000" y="1447800"/>
            <a:ext cx="2590800" cy="1981200"/>
          </a:xfrm>
          <a:prstGeom prst="rightArrow">
            <a:avLst>
              <a:gd name="adj1" fmla="val 50000"/>
              <a:gd name="adj2" fmla="val 32692"/>
            </a:avLst>
          </a:prstGeom>
          <a:solidFill>
            <a:srgbClr val="FF6600"/>
          </a:solidFill>
          <a:ln w="12700">
            <a:solidFill>
              <a:srgbClr val="000000"/>
            </a:solidFill>
            <a:miter lim="800000"/>
            <a:headEnd/>
            <a:tailEnd/>
          </a:ln>
        </p:spPr>
        <p:txBody>
          <a:bodyPr/>
          <a:lstStyle/>
          <a:p>
            <a:endParaRPr lang="zh-TW" altLang="zh-TW" sz="2400">
              <a:latin typeface="標楷體" pitchFamily="65" charset="-120"/>
              <a:ea typeface="標楷體" pitchFamily="65" charset="-120"/>
            </a:endParaRPr>
          </a:p>
        </p:txBody>
      </p:sp>
      <p:sp>
        <p:nvSpPr>
          <p:cNvPr id="22531" name="Rectangle 3"/>
          <p:cNvSpPr>
            <a:spLocks noChangeArrowheads="1"/>
          </p:cNvSpPr>
          <p:nvPr/>
        </p:nvSpPr>
        <p:spPr bwMode="auto">
          <a:xfrm>
            <a:off x="1627417" y="2008496"/>
            <a:ext cx="2209800" cy="830997"/>
          </a:xfrm>
          <a:prstGeom prst="rect">
            <a:avLst/>
          </a:prstGeom>
          <a:noFill/>
          <a:ln w="9525">
            <a:noFill/>
            <a:miter lim="800000"/>
            <a:headEnd/>
            <a:tailEnd/>
          </a:ln>
          <a:effectLst/>
        </p:spPr>
        <p:txBody>
          <a:bodyPr>
            <a:spAutoFit/>
          </a:bodyPr>
          <a:lstStyle/>
          <a:p>
            <a:pPr>
              <a:spcBef>
                <a:spcPct val="10000"/>
              </a:spcBef>
              <a:defRPr/>
            </a:pPr>
            <a:r>
              <a:rPr lang="zh-TW" altLang="en-US" sz="1600" b="1" dirty="0">
                <a:solidFill>
                  <a:srgbClr val="000000"/>
                </a:solidFill>
                <a:latin typeface="標楷體" pitchFamily="65" charset="-120"/>
                <a:ea typeface="標楷體" pitchFamily="65" charset="-120"/>
              </a:rPr>
              <a:t>建築物、機械、設備、原料、材料、化學品、氣體、蒸氣、粉塵</a:t>
            </a:r>
            <a:endParaRPr lang="zh-TW" altLang="en-US" sz="2800" b="1" dirty="0">
              <a:effectLst>
                <a:outerShdw blurRad="38100" dist="38100" dir="2700000" algn="tl">
                  <a:srgbClr val="C0C0C0"/>
                </a:outerShdw>
              </a:effectLst>
              <a:latin typeface="標楷體" pitchFamily="65" charset="-120"/>
              <a:ea typeface="標楷體" pitchFamily="65" charset="-120"/>
            </a:endParaRPr>
          </a:p>
        </p:txBody>
      </p:sp>
      <p:sp>
        <p:nvSpPr>
          <p:cNvPr id="21509" name="AutoShape 4"/>
          <p:cNvSpPr>
            <a:spLocks noChangeArrowheads="1"/>
          </p:cNvSpPr>
          <p:nvPr/>
        </p:nvSpPr>
        <p:spPr bwMode="auto">
          <a:xfrm>
            <a:off x="228600" y="1981200"/>
            <a:ext cx="1066800" cy="2895600"/>
          </a:xfrm>
          <a:prstGeom prst="flowChartPredefinedProcess">
            <a:avLst/>
          </a:prstGeom>
          <a:solidFill>
            <a:schemeClr val="accent1"/>
          </a:solidFill>
          <a:ln w="9525">
            <a:solidFill>
              <a:schemeClr val="tx1"/>
            </a:solidFill>
            <a:miter lim="800000"/>
            <a:headEnd/>
            <a:tailEnd/>
          </a:ln>
        </p:spPr>
        <p:txBody>
          <a:bodyPr wrap="none" anchor="ctr"/>
          <a:lstStyle/>
          <a:p>
            <a:endParaRPr lang="zh-TW" altLang="en-US" dirty="0">
              <a:ea typeface="DFKai-SB" charset="0"/>
            </a:endParaRPr>
          </a:p>
        </p:txBody>
      </p:sp>
      <p:sp>
        <p:nvSpPr>
          <p:cNvPr id="22533" name="AutoShape 5"/>
          <p:cNvSpPr>
            <a:spLocks noChangeArrowheads="1"/>
          </p:cNvSpPr>
          <p:nvPr/>
        </p:nvSpPr>
        <p:spPr bwMode="auto">
          <a:xfrm>
            <a:off x="1541463" y="3429000"/>
            <a:ext cx="2497137" cy="1966913"/>
          </a:xfrm>
          <a:prstGeom prst="rightArrow">
            <a:avLst>
              <a:gd name="adj1" fmla="val 50000"/>
              <a:gd name="adj2" fmla="val 31739"/>
            </a:avLst>
          </a:prstGeom>
          <a:solidFill>
            <a:srgbClr val="FF6600"/>
          </a:solidFill>
          <a:ln w="12700">
            <a:solidFill>
              <a:srgbClr val="000000"/>
            </a:solidFill>
            <a:prstDash val="sysDot"/>
            <a:miter lim="800000"/>
            <a:headEnd/>
            <a:tailEnd/>
          </a:ln>
        </p:spPr>
        <p:txBody>
          <a:bodyPr/>
          <a:lstStyle/>
          <a:p>
            <a:endParaRPr lang="zh-TW" altLang="en-US" dirty="0">
              <a:ea typeface="DFKai-SB" charset="0"/>
            </a:endParaRPr>
          </a:p>
        </p:txBody>
      </p:sp>
      <p:sp>
        <p:nvSpPr>
          <p:cNvPr id="21511" name="Oval 6"/>
          <p:cNvSpPr>
            <a:spLocks noChangeArrowheads="1"/>
          </p:cNvSpPr>
          <p:nvPr/>
        </p:nvSpPr>
        <p:spPr bwMode="auto">
          <a:xfrm>
            <a:off x="1749425" y="3933825"/>
            <a:ext cx="1665288" cy="454025"/>
          </a:xfrm>
          <a:prstGeom prst="ellipse">
            <a:avLst/>
          </a:prstGeom>
          <a:solidFill>
            <a:srgbClr val="FFFFFF"/>
          </a:solidFill>
          <a:ln w="9525">
            <a:solidFill>
              <a:srgbClr val="000000"/>
            </a:solidFill>
            <a:round/>
            <a:headEnd/>
            <a:tailEnd/>
          </a:ln>
        </p:spPr>
        <p:txBody>
          <a:bodyPr/>
          <a:lstStyle/>
          <a:p>
            <a:endParaRPr lang="zh-TW" altLang="en-US" dirty="0">
              <a:ea typeface="DFKai-SB" charset="0"/>
            </a:endParaRPr>
          </a:p>
        </p:txBody>
      </p:sp>
      <p:sp>
        <p:nvSpPr>
          <p:cNvPr id="21512" name="Oval 7"/>
          <p:cNvSpPr>
            <a:spLocks noChangeArrowheads="1"/>
          </p:cNvSpPr>
          <p:nvPr/>
        </p:nvSpPr>
        <p:spPr bwMode="auto">
          <a:xfrm>
            <a:off x="1749425" y="4413250"/>
            <a:ext cx="1665288" cy="454025"/>
          </a:xfrm>
          <a:prstGeom prst="ellipse">
            <a:avLst/>
          </a:prstGeom>
          <a:solidFill>
            <a:srgbClr val="FFFFFF"/>
          </a:solidFill>
          <a:ln w="9525">
            <a:solidFill>
              <a:srgbClr val="000000"/>
            </a:solidFill>
            <a:round/>
            <a:headEnd/>
            <a:tailEnd/>
          </a:ln>
        </p:spPr>
        <p:txBody>
          <a:bodyPr/>
          <a:lstStyle/>
          <a:p>
            <a:endParaRPr lang="zh-TW" altLang="en-US" dirty="0">
              <a:ea typeface="DFKai-SB" charset="0"/>
            </a:endParaRPr>
          </a:p>
        </p:txBody>
      </p:sp>
      <p:sp>
        <p:nvSpPr>
          <p:cNvPr id="22536" name="WordArt 8"/>
          <p:cNvSpPr>
            <a:spLocks noChangeArrowheads="1" noChangeShapeType="1" noTextEdit="1"/>
          </p:cNvSpPr>
          <p:nvPr/>
        </p:nvSpPr>
        <p:spPr bwMode="auto">
          <a:xfrm>
            <a:off x="2008188" y="4046538"/>
            <a:ext cx="1111250" cy="203200"/>
          </a:xfrm>
          <a:prstGeom prst="rect">
            <a:avLst/>
          </a:prstGeom>
        </p:spPr>
        <p:txBody>
          <a:bodyPr wrap="none" fromWordArt="1">
            <a:prstTxWarp prst="textPlain">
              <a:avLst>
                <a:gd name="adj" fmla="val 50000"/>
              </a:avLst>
            </a:prstTxWarp>
          </a:bodyPr>
          <a:lstStyle/>
          <a:p>
            <a:pPr algn="ctr"/>
            <a:r>
              <a:rPr lang="zh-TW" altLang="en-US" sz="1200" kern="10" dirty="0">
                <a:ln w="9525">
                  <a:solidFill>
                    <a:srgbClr val="000000"/>
                  </a:solidFill>
                  <a:round/>
                  <a:headEnd/>
                  <a:tailEnd/>
                </a:ln>
                <a:solidFill>
                  <a:srgbClr val="000000"/>
                </a:solidFill>
                <a:latin typeface="DFKai-SB" charset="0"/>
                <a:ea typeface="DFKai-SB" charset="0"/>
              </a:rPr>
              <a:t>作業活動</a:t>
            </a:r>
          </a:p>
        </p:txBody>
      </p:sp>
      <p:sp>
        <p:nvSpPr>
          <p:cNvPr id="22537" name="WordArt 9"/>
          <p:cNvSpPr>
            <a:spLocks noChangeArrowheads="1" noChangeShapeType="1" noTextEdit="1"/>
          </p:cNvSpPr>
          <p:nvPr/>
        </p:nvSpPr>
        <p:spPr bwMode="auto">
          <a:xfrm>
            <a:off x="1870075" y="4476750"/>
            <a:ext cx="1387475" cy="269875"/>
          </a:xfrm>
          <a:prstGeom prst="rect">
            <a:avLst/>
          </a:prstGeom>
        </p:spPr>
        <p:txBody>
          <a:bodyPr wrap="none" fromWordArt="1">
            <a:prstTxWarp prst="textPlain">
              <a:avLst>
                <a:gd name="adj" fmla="val 50000"/>
              </a:avLst>
            </a:prstTxWarp>
          </a:bodyPr>
          <a:lstStyle/>
          <a:p>
            <a:pPr algn="ctr"/>
            <a:r>
              <a:rPr lang="zh-TW" altLang="en-US" sz="1200" kern="10" dirty="0">
                <a:ln w="9525">
                  <a:solidFill>
                    <a:srgbClr val="000000"/>
                  </a:solidFill>
                  <a:round/>
                  <a:headEnd/>
                  <a:tailEnd/>
                </a:ln>
                <a:solidFill>
                  <a:srgbClr val="000000"/>
                </a:solidFill>
                <a:latin typeface="細明體"/>
                <a:ea typeface="細明體"/>
              </a:rPr>
              <a:t> </a:t>
            </a:r>
            <a:r>
              <a:rPr lang="zh-TW" altLang="en-US" sz="1200" kern="10" dirty="0">
                <a:ln w="9525">
                  <a:solidFill>
                    <a:srgbClr val="000000"/>
                  </a:solidFill>
                  <a:round/>
                  <a:headEnd/>
                  <a:tailEnd/>
                </a:ln>
                <a:solidFill>
                  <a:srgbClr val="000000"/>
                </a:solidFill>
                <a:latin typeface="DFKai-SB" charset="0"/>
                <a:ea typeface="DFKai-SB" charset="0"/>
              </a:rPr>
              <a:t>其 他</a:t>
            </a:r>
          </a:p>
          <a:p>
            <a:pPr algn="ctr"/>
            <a:r>
              <a:rPr lang="zh-TW" altLang="en-US" sz="1200" kern="10" dirty="0">
                <a:ln w="9525">
                  <a:solidFill>
                    <a:srgbClr val="000000"/>
                  </a:solidFill>
                  <a:round/>
                  <a:headEnd/>
                  <a:tailEnd/>
                </a:ln>
                <a:solidFill>
                  <a:srgbClr val="000000"/>
                </a:solidFill>
                <a:latin typeface="DFKai-SB" charset="0"/>
                <a:ea typeface="DFKai-SB" charset="0"/>
              </a:rPr>
              <a:t>職業上原因</a:t>
            </a:r>
          </a:p>
        </p:txBody>
      </p:sp>
      <p:sp>
        <p:nvSpPr>
          <p:cNvPr id="22538" name="WordArt 10"/>
          <p:cNvSpPr>
            <a:spLocks noChangeArrowheads="1" noChangeShapeType="1" noTextEdit="1"/>
          </p:cNvSpPr>
          <p:nvPr/>
        </p:nvSpPr>
        <p:spPr bwMode="auto">
          <a:xfrm>
            <a:off x="2133600" y="5715000"/>
            <a:ext cx="1162050" cy="454025"/>
          </a:xfrm>
          <a:prstGeom prst="rect">
            <a:avLst/>
          </a:prstGeom>
        </p:spPr>
        <p:txBody>
          <a:bodyPr wrap="none" fromWordArt="1">
            <a:prstTxWarp prst="textPlain">
              <a:avLst>
                <a:gd name="adj" fmla="val 50000"/>
              </a:avLst>
            </a:prstTxWarp>
          </a:bodyPr>
          <a:lstStyle/>
          <a:p>
            <a:pPr algn="ctr"/>
            <a:r>
              <a:rPr lang="zh-TW" altLang="en-US" sz="1600" kern="10">
                <a:ln w="9525">
                  <a:solidFill>
                    <a:schemeClr val="tx1"/>
                  </a:solidFill>
                  <a:round/>
                  <a:headEnd/>
                  <a:tailEnd/>
                </a:ln>
                <a:latin typeface="標楷體"/>
                <a:ea typeface="標楷體"/>
              </a:rPr>
              <a:t>起 因</a:t>
            </a:r>
          </a:p>
        </p:txBody>
      </p:sp>
      <p:grpSp>
        <p:nvGrpSpPr>
          <p:cNvPr id="2" name="Group 11"/>
          <p:cNvGrpSpPr>
            <a:grpSpLocks/>
          </p:cNvGrpSpPr>
          <p:nvPr/>
        </p:nvGrpSpPr>
        <p:grpSpPr bwMode="auto">
          <a:xfrm>
            <a:off x="7086600" y="1295400"/>
            <a:ext cx="1887538" cy="3952875"/>
            <a:chOff x="4571" y="816"/>
            <a:chExt cx="1189" cy="2490"/>
          </a:xfrm>
        </p:grpSpPr>
        <p:sp>
          <p:nvSpPr>
            <p:cNvPr id="21527" name="AutoShape 12"/>
            <p:cNvSpPr>
              <a:spLocks noChangeArrowheads="1"/>
            </p:cNvSpPr>
            <p:nvPr/>
          </p:nvSpPr>
          <p:spPr bwMode="auto">
            <a:xfrm>
              <a:off x="4582" y="816"/>
              <a:ext cx="1178" cy="437"/>
            </a:xfrm>
            <a:prstGeom prst="flowChartDisplay">
              <a:avLst/>
            </a:prstGeom>
            <a:solidFill>
              <a:srgbClr val="00FF00"/>
            </a:solidFill>
            <a:ln w="9525">
              <a:solidFill>
                <a:srgbClr val="000000"/>
              </a:solidFill>
              <a:miter lim="800000"/>
              <a:headEnd/>
              <a:tailEnd/>
            </a:ln>
          </p:spPr>
          <p:txBody>
            <a:bodyPr/>
            <a:lstStyle/>
            <a:p>
              <a:endParaRPr lang="zh-TW" altLang="en-US" dirty="0">
                <a:ea typeface="DFKai-SB" charset="0"/>
              </a:endParaRPr>
            </a:p>
          </p:txBody>
        </p:sp>
        <p:sp>
          <p:nvSpPr>
            <p:cNvPr id="21528" name="AutoShape 13"/>
            <p:cNvSpPr>
              <a:spLocks noChangeArrowheads="1"/>
            </p:cNvSpPr>
            <p:nvPr/>
          </p:nvSpPr>
          <p:spPr bwMode="auto">
            <a:xfrm>
              <a:off x="4582" y="1499"/>
              <a:ext cx="1178" cy="439"/>
            </a:xfrm>
            <a:prstGeom prst="flowChartDisplay">
              <a:avLst/>
            </a:prstGeom>
            <a:solidFill>
              <a:srgbClr val="00FF00"/>
            </a:solidFill>
            <a:ln w="9525">
              <a:solidFill>
                <a:srgbClr val="000000"/>
              </a:solidFill>
              <a:miter lim="800000"/>
              <a:headEnd/>
              <a:tailEnd/>
            </a:ln>
          </p:spPr>
          <p:txBody>
            <a:bodyPr/>
            <a:lstStyle/>
            <a:p>
              <a:endParaRPr lang="zh-TW" altLang="en-US" dirty="0">
                <a:ea typeface="DFKai-SB" charset="0"/>
              </a:endParaRPr>
            </a:p>
          </p:txBody>
        </p:sp>
        <p:sp>
          <p:nvSpPr>
            <p:cNvPr id="21529" name="AutoShape 14"/>
            <p:cNvSpPr>
              <a:spLocks noChangeArrowheads="1"/>
            </p:cNvSpPr>
            <p:nvPr/>
          </p:nvSpPr>
          <p:spPr bwMode="auto">
            <a:xfrm>
              <a:off x="4582" y="2183"/>
              <a:ext cx="1178" cy="438"/>
            </a:xfrm>
            <a:prstGeom prst="flowChartDisplay">
              <a:avLst/>
            </a:prstGeom>
            <a:solidFill>
              <a:srgbClr val="00FF00"/>
            </a:solidFill>
            <a:ln w="9525">
              <a:solidFill>
                <a:srgbClr val="000000"/>
              </a:solidFill>
              <a:miter lim="800000"/>
              <a:headEnd/>
              <a:tailEnd/>
            </a:ln>
          </p:spPr>
          <p:txBody>
            <a:bodyPr/>
            <a:lstStyle/>
            <a:p>
              <a:endParaRPr lang="zh-TW" altLang="zh-TW">
                <a:ea typeface="標楷體" pitchFamily="65" charset="-120"/>
              </a:endParaRPr>
            </a:p>
          </p:txBody>
        </p:sp>
        <p:sp>
          <p:nvSpPr>
            <p:cNvPr id="21530" name="AutoShape 15"/>
            <p:cNvSpPr>
              <a:spLocks noChangeArrowheads="1"/>
            </p:cNvSpPr>
            <p:nvPr/>
          </p:nvSpPr>
          <p:spPr bwMode="auto">
            <a:xfrm>
              <a:off x="4571" y="2867"/>
              <a:ext cx="1178" cy="439"/>
            </a:xfrm>
            <a:prstGeom prst="flowChartDisplay">
              <a:avLst/>
            </a:prstGeom>
            <a:solidFill>
              <a:srgbClr val="00FF00"/>
            </a:solidFill>
            <a:ln w="9525">
              <a:solidFill>
                <a:srgbClr val="000000"/>
              </a:solidFill>
              <a:miter lim="800000"/>
              <a:headEnd/>
              <a:tailEnd/>
            </a:ln>
          </p:spPr>
          <p:txBody>
            <a:bodyPr/>
            <a:lstStyle/>
            <a:p>
              <a:endParaRPr lang="zh-TW" altLang="en-US" dirty="0">
                <a:ea typeface="DFKai-SB" charset="0"/>
              </a:endParaRPr>
            </a:p>
          </p:txBody>
        </p:sp>
        <p:sp>
          <p:nvSpPr>
            <p:cNvPr id="21531" name="WordArt 16"/>
            <p:cNvSpPr>
              <a:spLocks noChangeArrowheads="1" noChangeShapeType="1" noTextEdit="1"/>
            </p:cNvSpPr>
            <p:nvPr/>
          </p:nvSpPr>
          <p:spPr bwMode="auto">
            <a:xfrm>
              <a:off x="4909" y="944"/>
              <a:ext cx="546" cy="172"/>
            </a:xfrm>
            <a:prstGeom prst="rect">
              <a:avLst/>
            </a:prstGeom>
          </p:spPr>
          <p:txBody>
            <a:bodyPr wrap="none" fromWordArt="1">
              <a:prstTxWarp prst="textPlain">
                <a:avLst>
                  <a:gd name="adj" fmla="val 50000"/>
                </a:avLst>
              </a:prstTxWarp>
            </a:bodyPr>
            <a:lstStyle/>
            <a:p>
              <a:pPr algn="ctr"/>
              <a:r>
                <a:rPr lang="zh-TW" altLang="en-US" sz="1400" kern="10" dirty="0">
                  <a:ln w="9525">
                    <a:solidFill>
                      <a:srgbClr val="000000"/>
                    </a:solidFill>
                    <a:round/>
                    <a:headEnd/>
                    <a:tailEnd/>
                  </a:ln>
                  <a:solidFill>
                    <a:srgbClr val="000000"/>
                  </a:solidFill>
                  <a:latin typeface="DFKai-SB" charset="0"/>
                  <a:ea typeface="DFKai-SB" charset="0"/>
                </a:rPr>
                <a:t>疾 病</a:t>
              </a:r>
            </a:p>
          </p:txBody>
        </p:sp>
        <p:sp>
          <p:nvSpPr>
            <p:cNvPr id="21532" name="WordArt 17"/>
            <p:cNvSpPr>
              <a:spLocks noChangeArrowheads="1" noChangeShapeType="1" noTextEdit="1"/>
            </p:cNvSpPr>
            <p:nvPr/>
          </p:nvSpPr>
          <p:spPr bwMode="auto">
            <a:xfrm>
              <a:off x="4887" y="1637"/>
              <a:ext cx="546" cy="172"/>
            </a:xfrm>
            <a:prstGeom prst="rect">
              <a:avLst/>
            </a:prstGeom>
          </p:spPr>
          <p:txBody>
            <a:bodyPr wrap="none" fromWordArt="1">
              <a:prstTxWarp prst="textPlain">
                <a:avLst>
                  <a:gd name="adj" fmla="val 50000"/>
                </a:avLst>
              </a:prstTxWarp>
            </a:bodyPr>
            <a:lstStyle/>
            <a:p>
              <a:pPr algn="ctr"/>
              <a:r>
                <a:rPr lang="zh-TW" altLang="en-US" sz="1400" kern="10" dirty="0">
                  <a:ln w="9525">
                    <a:solidFill>
                      <a:srgbClr val="000000"/>
                    </a:solidFill>
                    <a:round/>
                    <a:headEnd/>
                    <a:tailEnd/>
                  </a:ln>
                  <a:solidFill>
                    <a:srgbClr val="000000"/>
                  </a:solidFill>
                  <a:latin typeface="DFKai-SB" charset="0"/>
                  <a:ea typeface="DFKai-SB" charset="0"/>
                </a:rPr>
                <a:t>傷 害</a:t>
              </a:r>
            </a:p>
          </p:txBody>
        </p:sp>
        <p:sp>
          <p:nvSpPr>
            <p:cNvPr id="21533" name="WordArt 18"/>
            <p:cNvSpPr>
              <a:spLocks noChangeArrowheads="1" noChangeShapeType="1" noTextEdit="1"/>
            </p:cNvSpPr>
            <p:nvPr/>
          </p:nvSpPr>
          <p:spPr bwMode="auto">
            <a:xfrm>
              <a:off x="4898" y="2311"/>
              <a:ext cx="546" cy="174"/>
            </a:xfrm>
            <a:prstGeom prst="rect">
              <a:avLst/>
            </a:prstGeom>
          </p:spPr>
          <p:txBody>
            <a:bodyPr wrap="none" fromWordArt="1">
              <a:prstTxWarp prst="textPlain">
                <a:avLst>
                  <a:gd name="adj" fmla="val 50000"/>
                </a:avLst>
              </a:prstTxWarp>
            </a:bodyPr>
            <a:lstStyle/>
            <a:p>
              <a:pPr algn="ctr"/>
              <a:r>
                <a:rPr lang="zh-TW" altLang="en-US" sz="1400" kern="10" dirty="0">
                  <a:ln w="9525">
                    <a:solidFill>
                      <a:srgbClr val="000000"/>
                    </a:solidFill>
                    <a:round/>
                    <a:headEnd/>
                    <a:tailEnd/>
                  </a:ln>
                  <a:solidFill>
                    <a:srgbClr val="000000"/>
                  </a:solidFill>
                  <a:latin typeface="DFKai-SB" charset="0"/>
                  <a:ea typeface="DFKai-SB" charset="0"/>
                </a:rPr>
                <a:t>失 能</a:t>
              </a:r>
            </a:p>
          </p:txBody>
        </p:sp>
        <p:sp>
          <p:nvSpPr>
            <p:cNvPr id="21534" name="WordArt 19"/>
            <p:cNvSpPr>
              <a:spLocks noChangeArrowheads="1" noChangeShapeType="1" noTextEdit="1"/>
            </p:cNvSpPr>
            <p:nvPr/>
          </p:nvSpPr>
          <p:spPr bwMode="auto">
            <a:xfrm>
              <a:off x="4887" y="2996"/>
              <a:ext cx="546" cy="173"/>
            </a:xfrm>
            <a:prstGeom prst="rect">
              <a:avLst/>
            </a:prstGeom>
          </p:spPr>
          <p:txBody>
            <a:bodyPr wrap="none" fromWordArt="1">
              <a:prstTxWarp prst="textPlain">
                <a:avLst>
                  <a:gd name="adj" fmla="val 50000"/>
                </a:avLst>
              </a:prstTxWarp>
            </a:bodyPr>
            <a:lstStyle/>
            <a:p>
              <a:pPr algn="ctr"/>
              <a:r>
                <a:rPr lang="zh-TW" altLang="en-US" sz="1400" kern="10" dirty="0">
                  <a:ln w="9525">
                    <a:solidFill>
                      <a:srgbClr val="000000"/>
                    </a:solidFill>
                    <a:round/>
                    <a:headEnd/>
                    <a:tailEnd/>
                  </a:ln>
                  <a:solidFill>
                    <a:srgbClr val="000000"/>
                  </a:solidFill>
                  <a:latin typeface="DFKai-SB" charset="0"/>
                  <a:ea typeface="DFKai-SB" charset="0"/>
                </a:rPr>
                <a:t>死 亡</a:t>
              </a:r>
            </a:p>
          </p:txBody>
        </p:sp>
      </p:grpSp>
      <p:sp>
        <p:nvSpPr>
          <p:cNvPr id="22548" name="WordArt 20"/>
          <p:cNvSpPr>
            <a:spLocks noChangeArrowheads="1" noChangeShapeType="1" noTextEdit="1"/>
          </p:cNvSpPr>
          <p:nvPr/>
        </p:nvSpPr>
        <p:spPr bwMode="auto">
          <a:xfrm>
            <a:off x="7391400" y="5638800"/>
            <a:ext cx="1247775" cy="477838"/>
          </a:xfrm>
          <a:prstGeom prst="rect">
            <a:avLst/>
          </a:prstGeom>
        </p:spPr>
        <p:txBody>
          <a:bodyPr wrap="none" fromWordArt="1">
            <a:prstTxWarp prst="textPlain">
              <a:avLst>
                <a:gd name="adj" fmla="val 50000"/>
              </a:avLst>
            </a:prstTxWarp>
          </a:bodyPr>
          <a:lstStyle/>
          <a:p>
            <a:pPr algn="ctr"/>
            <a:r>
              <a:rPr lang="zh-TW" altLang="en-US" sz="1600" kern="10">
                <a:ln w="9525">
                  <a:solidFill>
                    <a:schemeClr val="tx1"/>
                  </a:solidFill>
                  <a:round/>
                  <a:headEnd/>
                  <a:tailEnd/>
                </a:ln>
                <a:latin typeface="標楷體"/>
                <a:ea typeface="標楷體"/>
              </a:rPr>
              <a:t>結 果</a:t>
            </a:r>
          </a:p>
        </p:txBody>
      </p:sp>
      <p:sp>
        <p:nvSpPr>
          <p:cNvPr id="21518" name="AutoShape 21"/>
          <p:cNvSpPr>
            <a:spLocks noChangeArrowheads="1"/>
          </p:cNvSpPr>
          <p:nvPr/>
        </p:nvSpPr>
        <p:spPr bwMode="auto">
          <a:xfrm>
            <a:off x="6629400" y="2743200"/>
            <a:ext cx="519113" cy="1311275"/>
          </a:xfrm>
          <a:prstGeom prst="rightArrow">
            <a:avLst>
              <a:gd name="adj1" fmla="val 50000"/>
              <a:gd name="adj2" fmla="val 25000"/>
            </a:avLst>
          </a:prstGeom>
          <a:solidFill>
            <a:srgbClr val="008000"/>
          </a:solidFill>
          <a:ln w="9525">
            <a:solidFill>
              <a:srgbClr val="000000"/>
            </a:solidFill>
            <a:miter lim="800000"/>
            <a:headEnd/>
            <a:tailEnd/>
          </a:ln>
        </p:spPr>
        <p:txBody>
          <a:bodyPr/>
          <a:lstStyle/>
          <a:p>
            <a:endParaRPr lang="zh-TW" altLang="en-US" dirty="0">
              <a:ea typeface="DFKai-SB" charset="0"/>
            </a:endParaRPr>
          </a:p>
        </p:txBody>
      </p:sp>
      <p:sp>
        <p:nvSpPr>
          <p:cNvPr id="21519" name="AutoShape 22"/>
          <p:cNvSpPr>
            <a:spLocks noChangeArrowheads="1"/>
          </p:cNvSpPr>
          <p:nvPr/>
        </p:nvSpPr>
        <p:spPr bwMode="auto">
          <a:xfrm>
            <a:off x="4319588" y="4059238"/>
            <a:ext cx="622300" cy="198437"/>
          </a:xfrm>
          <a:prstGeom prst="rightArrow">
            <a:avLst>
              <a:gd name="adj1" fmla="val 50000"/>
              <a:gd name="adj2" fmla="val 78400"/>
            </a:avLst>
          </a:prstGeom>
          <a:solidFill>
            <a:srgbClr val="008000"/>
          </a:solidFill>
          <a:ln w="9525">
            <a:solidFill>
              <a:srgbClr val="000000"/>
            </a:solidFill>
            <a:miter lim="800000"/>
            <a:headEnd/>
            <a:tailEnd/>
          </a:ln>
        </p:spPr>
        <p:txBody>
          <a:bodyPr/>
          <a:lstStyle/>
          <a:p>
            <a:endParaRPr lang="zh-TW" altLang="en-US" dirty="0">
              <a:ea typeface="DFKai-SB" charset="0"/>
            </a:endParaRPr>
          </a:p>
        </p:txBody>
      </p:sp>
      <p:pic>
        <p:nvPicPr>
          <p:cNvPr id="22551" name="Picture 23" descr="PE02002_"/>
          <p:cNvPicPr>
            <a:picLocks noChangeAspect="1" noChangeArrowheads="1"/>
          </p:cNvPicPr>
          <p:nvPr/>
        </p:nvPicPr>
        <p:blipFill>
          <a:blip r:embed="rId3" cstate="print"/>
          <a:srcRect/>
          <a:stretch>
            <a:fillRect/>
          </a:stretch>
        </p:blipFill>
        <p:spPr bwMode="auto">
          <a:xfrm>
            <a:off x="4114800" y="1371600"/>
            <a:ext cx="2457450" cy="3848100"/>
          </a:xfrm>
          <a:prstGeom prst="rect">
            <a:avLst/>
          </a:prstGeom>
          <a:noFill/>
          <a:ln w="9525">
            <a:noFill/>
            <a:miter lim="800000"/>
            <a:headEnd/>
            <a:tailEnd/>
          </a:ln>
        </p:spPr>
      </p:pic>
      <p:sp>
        <p:nvSpPr>
          <p:cNvPr id="22552" name="Text Box 24"/>
          <p:cNvSpPr txBox="1">
            <a:spLocks noChangeArrowheads="1"/>
          </p:cNvSpPr>
          <p:nvPr/>
        </p:nvSpPr>
        <p:spPr bwMode="auto">
          <a:xfrm>
            <a:off x="457200" y="2286000"/>
            <a:ext cx="685800" cy="2554545"/>
          </a:xfrm>
          <a:prstGeom prst="rect">
            <a:avLst/>
          </a:prstGeom>
          <a:solidFill>
            <a:schemeClr val="bg1"/>
          </a:solidFill>
          <a:ln w="9525">
            <a:solidFill>
              <a:schemeClr val="bg1"/>
            </a:solidFill>
            <a:miter lim="800000"/>
            <a:headEnd/>
            <a:tailEnd/>
          </a:ln>
        </p:spPr>
        <p:txBody>
          <a:bodyPr>
            <a:spAutoFit/>
          </a:bodyPr>
          <a:lstStyle/>
          <a:p>
            <a:pPr>
              <a:spcBef>
                <a:spcPct val="50000"/>
              </a:spcBef>
            </a:pPr>
            <a:r>
              <a:rPr lang="zh-TW" altLang="en-US" sz="4000" b="1" dirty="0">
                <a:latin typeface="標楷體" pitchFamily="65" charset="-120"/>
                <a:ea typeface="標楷體" pitchFamily="65" charset="-120"/>
              </a:rPr>
              <a:t>勞動場所</a:t>
            </a:r>
          </a:p>
        </p:txBody>
      </p:sp>
      <p:sp>
        <p:nvSpPr>
          <p:cNvPr id="22553" name="Text Box 25"/>
          <p:cNvSpPr txBox="1">
            <a:spLocks noChangeArrowheads="1"/>
          </p:cNvSpPr>
          <p:nvPr/>
        </p:nvSpPr>
        <p:spPr bwMode="auto">
          <a:xfrm>
            <a:off x="5877719" y="3513272"/>
            <a:ext cx="609600" cy="1200329"/>
          </a:xfrm>
          <a:prstGeom prst="rect">
            <a:avLst/>
          </a:prstGeom>
          <a:noFill/>
          <a:ln w="9525">
            <a:noFill/>
            <a:miter lim="800000"/>
            <a:headEnd/>
            <a:tailEnd/>
          </a:ln>
        </p:spPr>
        <p:txBody>
          <a:bodyPr>
            <a:spAutoFit/>
          </a:bodyPr>
          <a:lstStyle/>
          <a:p>
            <a:pPr>
              <a:spcBef>
                <a:spcPct val="50000"/>
              </a:spcBef>
            </a:pPr>
            <a:r>
              <a:rPr lang="zh-TW" altLang="en-US" sz="2400" b="1" dirty="0">
                <a:solidFill>
                  <a:srgbClr val="000000"/>
                </a:solidFill>
                <a:latin typeface="標楷體" pitchFamily="65" charset="-120"/>
                <a:ea typeface="標楷體" pitchFamily="65" charset="-120"/>
              </a:rPr>
              <a:t>工作者</a:t>
            </a:r>
          </a:p>
        </p:txBody>
      </p:sp>
      <p:sp>
        <p:nvSpPr>
          <p:cNvPr id="22554" name="WordArt 26"/>
          <p:cNvSpPr>
            <a:spLocks noChangeArrowheads="1" noChangeShapeType="1" noTextEdit="1"/>
          </p:cNvSpPr>
          <p:nvPr/>
        </p:nvSpPr>
        <p:spPr bwMode="auto">
          <a:xfrm>
            <a:off x="323850" y="5661025"/>
            <a:ext cx="1162050" cy="454025"/>
          </a:xfrm>
          <a:prstGeom prst="rect">
            <a:avLst/>
          </a:prstGeom>
        </p:spPr>
        <p:txBody>
          <a:bodyPr wrap="none" fromWordArt="1">
            <a:prstTxWarp prst="textPlain">
              <a:avLst>
                <a:gd name="adj" fmla="val 50000"/>
              </a:avLst>
            </a:prstTxWarp>
          </a:bodyPr>
          <a:lstStyle/>
          <a:p>
            <a:pPr algn="ctr"/>
            <a:r>
              <a:rPr lang="zh-TW" altLang="en-US" sz="1600" kern="10">
                <a:ln w="9525">
                  <a:solidFill>
                    <a:schemeClr val="tx1"/>
                  </a:solidFill>
                  <a:round/>
                  <a:headEnd/>
                  <a:tailEnd/>
                </a:ln>
                <a:latin typeface="標楷體"/>
                <a:ea typeface="標楷體"/>
              </a:rPr>
              <a:t>地點</a:t>
            </a:r>
          </a:p>
        </p:txBody>
      </p:sp>
      <p:sp>
        <p:nvSpPr>
          <p:cNvPr id="22555" name="WordArt 27"/>
          <p:cNvSpPr>
            <a:spLocks noChangeArrowheads="1" noChangeShapeType="1" noTextEdit="1"/>
          </p:cNvSpPr>
          <p:nvPr/>
        </p:nvSpPr>
        <p:spPr bwMode="auto">
          <a:xfrm>
            <a:off x="4648200" y="5715000"/>
            <a:ext cx="1162050" cy="454025"/>
          </a:xfrm>
          <a:prstGeom prst="rect">
            <a:avLst/>
          </a:prstGeom>
        </p:spPr>
        <p:txBody>
          <a:bodyPr wrap="none" fromWordArt="1">
            <a:prstTxWarp prst="textPlain">
              <a:avLst>
                <a:gd name="adj" fmla="val 50000"/>
              </a:avLst>
            </a:prstTxWarp>
          </a:bodyPr>
          <a:lstStyle/>
          <a:p>
            <a:pPr algn="ctr"/>
            <a:r>
              <a:rPr lang="zh-TW" altLang="en-US" sz="1600" kern="10">
                <a:ln w="9525">
                  <a:solidFill>
                    <a:schemeClr val="tx1"/>
                  </a:solidFill>
                  <a:round/>
                  <a:headEnd/>
                  <a:tailEnd/>
                </a:ln>
                <a:latin typeface="標楷體"/>
                <a:ea typeface="標楷體"/>
              </a:rPr>
              <a:t>對象</a:t>
            </a:r>
          </a:p>
        </p:txBody>
      </p:sp>
      <p:sp>
        <p:nvSpPr>
          <p:cNvPr id="22556" name="Text Box 28"/>
          <p:cNvSpPr txBox="1">
            <a:spLocks noChangeArrowheads="1"/>
          </p:cNvSpPr>
          <p:nvPr/>
        </p:nvSpPr>
        <p:spPr bwMode="auto">
          <a:xfrm>
            <a:off x="2268538" y="404813"/>
            <a:ext cx="4343400" cy="762000"/>
          </a:xfrm>
          <a:prstGeom prst="rect">
            <a:avLst/>
          </a:prstGeom>
          <a:noFill/>
          <a:ln w="9525">
            <a:noFill/>
            <a:miter lim="800000"/>
            <a:headEnd/>
            <a:tailEnd/>
          </a:ln>
        </p:spPr>
        <p:txBody>
          <a:bodyPr>
            <a:spAutoFit/>
          </a:bodyPr>
          <a:lstStyle/>
          <a:p>
            <a:pPr>
              <a:spcBef>
                <a:spcPct val="50000"/>
              </a:spcBef>
            </a:pPr>
            <a:r>
              <a:rPr lang="zh-TW" altLang="en-US" sz="4400" b="1">
                <a:solidFill>
                  <a:srgbClr val="CC0000"/>
                </a:solidFill>
                <a:latin typeface="標楷體" pitchFamily="65" charset="-120"/>
                <a:ea typeface="標楷體" pitchFamily="65" charset="-120"/>
              </a:rPr>
              <a:t>職業災害之定義</a:t>
            </a:r>
          </a:p>
        </p:txBody>
      </p:sp>
      <p:sp>
        <p:nvSpPr>
          <p:cNvPr id="21526" name="Text Box 29"/>
          <p:cNvSpPr txBox="1">
            <a:spLocks noChangeArrowheads="1"/>
          </p:cNvSpPr>
          <p:nvPr/>
        </p:nvSpPr>
        <p:spPr bwMode="auto">
          <a:xfrm>
            <a:off x="6132513" y="133350"/>
            <a:ext cx="2916237" cy="400110"/>
          </a:xfrm>
          <a:prstGeom prst="rect">
            <a:avLst/>
          </a:prstGeom>
          <a:noFill/>
          <a:ln w="9525">
            <a:noFill/>
            <a:miter lim="800000"/>
            <a:headEnd/>
            <a:tailEnd/>
          </a:ln>
        </p:spPr>
        <p:txBody>
          <a:bodyPr>
            <a:spAutoFit/>
          </a:bodyPr>
          <a:lstStyle/>
          <a:p>
            <a:pP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2</a:t>
            </a:r>
            <a:r>
              <a:rPr lang="zh-TW" altLang="en-US" sz="2000" b="1" dirty="0">
                <a:latin typeface="標楷體" pitchFamily="65" charset="-120"/>
                <a:ea typeface="標楷體" pitchFamily="65" charset="-120"/>
              </a:rPr>
              <a:t>條</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13</a:t>
            </a:fld>
            <a:endParaRPr lang="zh-TW" altLang="en-US" dirty="0"/>
          </a:p>
        </p:txBody>
      </p:sp>
    </p:spTree>
    <p:extLst>
      <p:ext uri="{BB962C8B-B14F-4D97-AF65-F5344CB8AC3E}">
        <p14:creationId xmlns:p14="http://schemas.microsoft.com/office/powerpoint/2010/main" val="64951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556"/>
                                        </p:tgtEl>
                                        <p:attrNameLst>
                                          <p:attrName>style.visibility</p:attrName>
                                        </p:attrNameLst>
                                      </p:cBhvr>
                                      <p:to>
                                        <p:strVal val="visible"/>
                                      </p:to>
                                    </p:set>
                                    <p:animEffect transition="in" filter="box(in)">
                                      <p:cBhvr>
                                        <p:cTn id="7" dur="500"/>
                                        <p:tgtEl>
                                          <p:spTgt spid="2255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54"/>
                                        </p:tgtEl>
                                        <p:attrNameLst>
                                          <p:attrName>style.visibility</p:attrName>
                                        </p:attrNameLst>
                                      </p:cBhvr>
                                      <p:to>
                                        <p:strVal val="visible"/>
                                      </p:to>
                                    </p:set>
                                    <p:animEffect transition="in" filter="box(in)">
                                      <p:cBhvr>
                                        <p:cTn id="12" dur="500"/>
                                        <p:tgtEl>
                                          <p:spTgt spid="2255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552"/>
                                        </p:tgtEl>
                                        <p:attrNameLst>
                                          <p:attrName>style.visibility</p:attrName>
                                        </p:attrNameLst>
                                      </p:cBhvr>
                                      <p:to>
                                        <p:strVal val="visible"/>
                                      </p:to>
                                    </p:set>
                                    <p:anim calcmode="lin" valueType="num">
                                      <p:cBhvr additive="base">
                                        <p:cTn id="17" dur="500" fill="hold"/>
                                        <p:tgtEl>
                                          <p:spTgt spid="22552"/>
                                        </p:tgtEl>
                                        <p:attrNameLst>
                                          <p:attrName>ppt_x</p:attrName>
                                        </p:attrNameLst>
                                      </p:cBhvr>
                                      <p:tavLst>
                                        <p:tav tm="0">
                                          <p:val>
                                            <p:strVal val="#ppt_x"/>
                                          </p:val>
                                        </p:tav>
                                        <p:tav tm="100000">
                                          <p:val>
                                            <p:strVal val="#ppt_x"/>
                                          </p:val>
                                        </p:tav>
                                      </p:tavLst>
                                    </p:anim>
                                    <p:anim calcmode="lin" valueType="num">
                                      <p:cBhvr additive="base">
                                        <p:cTn id="18" dur="500" fill="hold"/>
                                        <p:tgtEl>
                                          <p:spTgt spid="2255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22538"/>
                                        </p:tgtEl>
                                        <p:attrNameLst>
                                          <p:attrName>style.visibility</p:attrName>
                                        </p:attrNameLst>
                                      </p:cBhvr>
                                      <p:to>
                                        <p:strVal val="visible"/>
                                      </p:to>
                                    </p:set>
                                    <p:animEffect transition="in" filter="box(in)">
                                      <p:cBhvr>
                                        <p:cTn id="23" dur="500"/>
                                        <p:tgtEl>
                                          <p:spTgt spid="2253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2531"/>
                                        </p:tgtEl>
                                        <p:attrNameLst>
                                          <p:attrName>style.visibility</p:attrName>
                                        </p:attrNameLst>
                                      </p:cBhvr>
                                      <p:to>
                                        <p:strVal val="visible"/>
                                      </p:to>
                                    </p:set>
                                    <p:anim calcmode="lin" valueType="num">
                                      <p:cBhvr additive="base">
                                        <p:cTn id="28" dur="500" fill="hold"/>
                                        <p:tgtEl>
                                          <p:spTgt spid="22531"/>
                                        </p:tgtEl>
                                        <p:attrNameLst>
                                          <p:attrName>ppt_x</p:attrName>
                                        </p:attrNameLst>
                                      </p:cBhvr>
                                      <p:tavLst>
                                        <p:tav tm="0">
                                          <p:val>
                                            <p:strVal val="#ppt_x"/>
                                          </p:val>
                                        </p:tav>
                                        <p:tav tm="100000">
                                          <p:val>
                                            <p:strVal val="#ppt_x"/>
                                          </p:val>
                                        </p:tav>
                                      </p:tavLst>
                                    </p:anim>
                                    <p:anim calcmode="lin" valueType="num">
                                      <p:cBhvr additive="base">
                                        <p:cTn id="29" dur="500" fill="hold"/>
                                        <p:tgtEl>
                                          <p:spTgt spid="2253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2533"/>
                                        </p:tgtEl>
                                        <p:attrNameLst>
                                          <p:attrName>style.visibility</p:attrName>
                                        </p:attrNameLst>
                                      </p:cBhvr>
                                      <p:to>
                                        <p:strVal val="visible"/>
                                      </p:to>
                                    </p:set>
                                    <p:anim calcmode="lin" valueType="num">
                                      <p:cBhvr additive="base">
                                        <p:cTn id="34" dur="500" fill="hold"/>
                                        <p:tgtEl>
                                          <p:spTgt spid="22533"/>
                                        </p:tgtEl>
                                        <p:attrNameLst>
                                          <p:attrName>ppt_x</p:attrName>
                                        </p:attrNameLst>
                                      </p:cBhvr>
                                      <p:tavLst>
                                        <p:tav tm="0">
                                          <p:val>
                                            <p:strVal val="#ppt_x"/>
                                          </p:val>
                                        </p:tav>
                                        <p:tav tm="100000">
                                          <p:val>
                                            <p:strVal val="#ppt_x"/>
                                          </p:val>
                                        </p:tav>
                                      </p:tavLst>
                                    </p:anim>
                                    <p:anim calcmode="lin" valueType="num">
                                      <p:cBhvr additive="base">
                                        <p:cTn id="35" dur="500" fill="hold"/>
                                        <p:tgtEl>
                                          <p:spTgt spid="22533"/>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2536"/>
                                        </p:tgtEl>
                                        <p:attrNameLst>
                                          <p:attrName>style.visibility</p:attrName>
                                        </p:attrNameLst>
                                      </p:cBhvr>
                                      <p:to>
                                        <p:strVal val="visible"/>
                                      </p:to>
                                    </p:set>
                                    <p:anim calcmode="lin" valueType="num">
                                      <p:cBhvr additive="base">
                                        <p:cTn id="38" dur="500" fill="hold"/>
                                        <p:tgtEl>
                                          <p:spTgt spid="22536"/>
                                        </p:tgtEl>
                                        <p:attrNameLst>
                                          <p:attrName>ppt_x</p:attrName>
                                        </p:attrNameLst>
                                      </p:cBhvr>
                                      <p:tavLst>
                                        <p:tav tm="0">
                                          <p:val>
                                            <p:strVal val="#ppt_x"/>
                                          </p:val>
                                        </p:tav>
                                        <p:tav tm="100000">
                                          <p:val>
                                            <p:strVal val="#ppt_x"/>
                                          </p:val>
                                        </p:tav>
                                      </p:tavLst>
                                    </p:anim>
                                    <p:anim calcmode="lin" valueType="num">
                                      <p:cBhvr additive="base">
                                        <p:cTn id="39" dur="500" fill="hold"/>
                                        <p:tgtEl>
                                          <p:spTgt spid="2253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2537"/>
                                        </p:tgtEl>
                                        <p:attrNameLst>
                                          <p:attrName>style.visibility</p:attrName>
                                        </p:attrNameLst>
                                      </p:cBhvr>
                                      <p:to>
                                        <p:strVal val="visible"/>
                                      </p:to>
                                    </p:set>
                                    <p:anim calcmode="lin" valueType="num">
                                      <p:cBhvr additive="base">
                                        <p:cTn id="44" dur="500" fill="hold"/>
                                        <p:tgtEl>
                                          <p:spTgt spid="22537"/>
                                        </p:tgtEl>
                                        <p:attrNameLst>
                                          <p:attrName>ppt_x</p:attrName>
                                        </p:attrNameLst>
                                      </p:cBhvr>
                                      <p:tavLst>
                                        <p:tav tm="0">
                                          <p:val>
                                            <p:strVal val="#ppt_x"/>
                                          </p:val>
                                        </p:tav>
                                        <p:tav tm="100000">
                                          <p:val>
                                            <p:strVal val="#ppt_x"/>
                                          </p:val>
                                        </p:tav>
                                      </p:tavLst>
                                    </p:anim>
                                    <p:anim calcmode="lin" valueType="num">
                                      <p:cBhvr additive="base">
                                        <p:cTn id="45" dur="500" fill="hold"/>
                                        <p:tgtEl>
                                          <p:spTgt spid="2253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22555"/>
                                        </p:tgtEl>
                                        <p:attrNameLst>
                                          <p:attrName>style.visibility</p:attrName>
                                        </p:attrNameLst>
                                      </p:cBhvr>
                                      <p:to>
                                        <p:strVal val="visible"/>
                                      </p:to>
                                    </p:set>
                                    <p:animEffect transition="in" filter="box(in)">
                                      <p:cBhvr>
                                        <p:cTn id="50" dur="500"/>
                                        <p:tgtEl>
                                          <p:spTgt spid="22555"/>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2551"/>
                                        </p:tgtEl>
                                        <p:attrNameLst>
                                          <p:attrName>style.visibility</p:attrName>
                                        </p:attrNameLst>
                                      </p:cBhvr>
                                      <p:to>
                                        <p:strVal val="visible"/>
                                      </p:to>
                                    </p:set>
                                    <p:anim calcmode="lin" valueType="num">
                                      <p:cBhvr additive="base">
                                        <p:cTn id="55" dur="500" fill="hold"/>
                                        <p:tgtEl>
                                          <p:spTgt spid="22551"/>
                                        </p:tgtEl>
                                        <p:attrNameLst>
                                          <p:attrName>ppt_x</p:attrName>
                                        </p:attrNameLst>
                                      </p:cBhvr>
                                      <p:tavLst>
                                        <p:tav tm="0">
                                          <p:val>
                                            <p:strVal val="#ppt_x"/>
                                          </p:val>
                                        </p:tav>
                                        <p:tav tm="100000">
                                          <p:val>
                                            <p:strVal val="#ppt_x"/>
                                          </p:val>
                                        </p:tav>
                                      </p:tavLst>
                                    </p:anim>
                                    <p:anim calcmode="lin" valueType="num">
                                      <p:cBhvr additive="base">
                                        <p:cTn id="56" dur="500" fill="hold"/>
                                        <p:tgtEl>
                                          <p:spTgt spid="2255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2553"/>
                                        </p:tgtEl>
                                        <p:attrNameLst>
                                          <p:attrName>style.visibility</p:attrName>
                                        </p:attrNameLst>
                                      </p:cBhvr>
                                      <p:to>
                                        <p:strVal val="visible"/>
                                      </p:to>
                                    </p:set>
                                    <p:anim calcmode="lin" valueType="num">
                                      <p:cBhvr additive="base">
                                        <p:cTn id="59" dur="500" fill="hold"/>
                                        <p:tgtEl>
                                          <p:spTgt spid="22553"/>
                                        </p:tgtEl>
                                        <p:attrNameLst>
                                          <p:attrName>ppt_x</p:attrName>
                                        </p:attrNameLst>
                                      </p:cBhvr>
                                      <p:tavLst>
                                        <p:tav tm="0">
                                          <p:val>
                                            <p:strVal val="#ppt_x"/>
                                          </p:val>
                                        </p:tav>
                                        <p:tav tm="100000">
                                          <p:val>
                                            <p:strVal val="#ppt_x"/>
                                          </p:val>
                                        </p:tav>
                                      </p:tavLst>
                                    </p:anim>
                                    <p:anim calcmode="lin" valueType="num">
                                      <p:cBhvr additive="base">
                                        <p:cTn id="60" dur="500" fill="hold"/>
                                        <p:tgtEl>
                                          <p:spTgt spid="2255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22548"/>
                                        </p:tgtEl>
                                        <p:attrNameLst>
                                          <p:attrName>style.visibility</p:attrName>
                                        </p:attrNameLst>
                                      </p:cBhvr>
                                      <p:to>
                                        <p:strVal val="visible"/>
                                      </p:to>
                                    </p:set>
                                    <p:animEffect transition="in" filter="box(in)">
                                      <p:cBhvr>
                                        <p:cTn id="65" dur="500"/>
                                        <p:tgtEl>
                                          <p:spTgt spid="22548"/>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
                                        </p:tgtEl>
                                        <p:attrNameLst>
                                          <p:attrName>style.visibility</p:attrName>
                                        </p:attrNameLst>
                                      </p:cBhvr>
                                      <p:to>
                                        <p:strVal val="visible"/>
                                      </p:to>
                                    </p:set>
                                    <p:anim calcmode="lin" valueType="num">
                                      <p:cBhvr additive="base">
                                        <p:cTn id="70" dur="500" fill="hold"/>
                                        <p:tgtEl>
                                          <p:spTgt spid="2"/>
                                        </p:tgtEl>
                                        <p:attrNameLst>
                                          <p:attrName>ppt_x</p:attrName>
                                        </p:attrNameLst>
                                      </p:cBhvr>
                                      <p:tavLst>
                                        <p:tav tm="0">
                                          <p:val>
                                            <p:strVal val="#ppt_x"/>
                                          </p:val>
                                        </p:tav>
                                        <p:tav tm="100000">
                                          <p:val>
                                            <p:strVal val="#ppt_x"/>
                                          </p:val>
                                        </p:tav>
                                      </p:tavLst>
                                    </p:anim>
                                    <p:anim calcmode="lin" valueType="num">
                                      <p:cBhvr additive="base">
                                        <p:cTn id="7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P spid="22533" grpId="0" animBg="1"/>
      <p:bldP spid="22536" grpId="0" animBg="1"/>
      <p:bldP spid="22537" grpId="0" animBg="1"/>
      <p:bldP spid="22538" grpId="0" animBg="1"/>
      <p:bldP spid="22548" grpId="0" animBg="1"/>
      <p:bldP spid="22552" grpId="0" animBg="1"/>
      <p:bldP spid="22553" grpId="0"/>
      <p:bldP spid="22554" grpId="0" animBg="1"/>
      <p:bldP spid="22555" grpId="0" animBg="1"/>
      <p:bldP spid="225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ChangeArrowheads="1"/>
          </p:cNvSpPr>
          <p:nvPr/>
        </p:nvSpPr>
        <p:spPr bwMode="auto">
          <a:xfrm>
            <a:off x="533400" y="836712"/>
            <a:ext cx="8153400" cy="5400600"/>
          </a:xfrm>
          <a:prstGeom prst="rect">
            <a:avLst/>
          </a:prstGeom>
          <a:solidFill>
            <a:srgbClr val="66FFCC"/>
          </a:solidFill>
          <a:ln w="12700">
            <a:solidFill>
              <a:srgbClr val="000000"/>
            </a:solidFill>
            <a:miter lim="800000"/>
            <a:headEnd/>
            <a:tailEnd/>
          </a:ln>
        </p:spPr>
        <p:txBody>
          <a:bodyPr/>
          <a:lstStyle/>
          <a:p>
            <a:endParaRPr lang="zh-TW" altLang="en-US" dirty="0">
              <a:ea typeface="DFKai-SB" charset="0"/>
            </a:endParaRPr>
          </a:p>
        </p:txBody>
      </p:sp>
      <p:sp>
        <p:nvSpPr>
          <p:cNvPr id="23556" name="Oval 3"/>
          <p:cNvSpPr>
            <a:spLocks noChangeArrowheads="1"/>
          </p:cNvSpPr>
          <p:nvPr/>
        </p:nvSpPr>
        <p:spPr bwMode="auto">
          <a:xfrm>
            <a:off x="2438400" y="1447800"/>
            <a:ext cx="6022975" cy="4343400"/>
          </a:xfrm>
          <a:prstGeom prst="ellipse">
            <a:avLst/>
          </a:prstGeom>
          <a:solidFill>
            <a:srgbClr val="FFFF66"/>
          </a:solidFill>
          <a:ln w="12700">
            <a:solidFill>
              <a:srgbClr val="000000"/>
            </a:solidFill>
            <a:round/>
            <a:headEnd/>
            <a:tailEnd/>
          </a:ln>
        </p:spPr>
        <p:txBody>
          <a:bodyPr/>
          <a:lstStyle/>
          <a:p>
            <a:endParaRPr lang="zh-TW" altLang="en-US" dirty="0">
              <a:ea typeface="DFKai-SB" charset="0"/>
            </a:endParaRPr>
          </a:p>
        </p:txBody>
      </p:sp>
      <p:sp>
        <p:nvSpPr>
          <p:cNvPr id="23557" name="Oval 4" descr="羊皮紙"/>
          <p:cNvSpPr>
            <a:spLocks noChangeArrowheads="1"/>
          </p:cNvSpPr>
          <p:nvPr/>
        </p:nvSpPr>
        <p:spPr bwMode="auto">
          <a:xfrm>
            <a:off x="3200400" y="3501008"/>
            <a:ext cx="4279900" cy="2152650"/>
          </a:xfrm>
          <a:prstGeom prst="ellipse">
            <a:avLst/>
          </a:prstGeom>
          <a:blipFill dpi="0" rotWithShape="0">
            <a:blip r:embed="rId3" cstate="print"/>
            <a:srcRect/>
            <a:tile tx="0" ty="0" sx="100000" sy="100000" flip="none" algn="tl"/>
          </a:blipFill>
          <a:ln w="12700">
            <a:solidFill>
              <a:srgbClr val="000000"/>
            </a:solidFill>
            <a:round/>
            <a:headEnd/>
            <a:tailEnd/>
          </a:ln>
        </p:spPr>
        <p:txBody>
          <a:bodyPr/>
          <a:lstStyle/>
          <a:p>
            <a:endParaRPr lang="zh-TW" altLang="en-US" dirty="0">
              <a:ea typeface="DFKai-SB" charset="0"/>
            </a:endParaRPr>
          </a:p>
        </p:txBody>
      </p:sp>
      <p:sp>
        <p:nvSpPr>
          <p:cNvPr id="24581" name="WordArt 5"/>
          <p:cNvSpPr>
            <a:spLocks noChangeArrowheads="1" noChangeShapeType="1" noTextEdit="1"/>
          </p:cNvSpPr>
          <p:nvPr/>
        </p:nvSpPr>
        <p:spPr bwMode="auto">
          <a:xfrm>
            <a:off x="653339" y="1037460"/>
            <a:ext cx="1808163" cy="471488"/>
          </a:xfrm>
          <a:prstGeom prst="rect">
            <a:avLst/>
          </a:prstGeom>
        </p:spPr>
        <p:txBody>
          <a:bodyPr wrap="none" fromWordArt="1">
            <a:prstTxWarp prst="textPlain">
              <a:avLst>
                <a:gd name="adj" fmla="val 50000"/>
              </a:avLst>
            </a:prstTxWarp>
          </a:bodyPr>
          <a:lstStyle/>
          <a:p>
            <a:pPr algn="ctr">
              <a:defRPr/>
            </a:pPr>
            <a:r>
              <a:rPr lang="zh-TW" altLang="en-US" sz="1400" kern="10" dirty="0">
                <a:ln w="9525">
                  <a:solidFill>
                    <a:srgbClr val="000000"/>
                  </a:solidFill>
                  <a:round/>
                  <a:headEnd/>
                  <a:tailEnd/>
                </a:ln>
                <a:solidFill>
                  <a:srgbClr val="000000"/>
                </a:solidFill>
                <a:latin typeface="標楷體"/>
                <a:ea typeface="標楷體"/>
              </a:rPr>
              <a:t>勞動場所</a:t>
            </a:r>
            <a:r>
              <a:rPr lang="en-US" altLang="zh-TW" sz="1400" kern="10" dirty="0">
                <a:ln w="9525">
                  <a:solidFill>
                    <a:srgbClr val="000000"/>
                  </a:solidFill>
                  <a:round/>
                  <a:headEnd/>
                  <a:tailEnd/>
                </a:ln>
                <a:solidFill>
                  <a:srgbClr val="000000"/>
                </a:solidFill>
                <a:latin typeface="標楷體"/>
                <a:ea typeface="標楷體"/>
              </a:rPr>
              <a:t>:</a:t>
            </a:r>
            <a:endParaRPr lang="zh-TW" altLang="en-US" sz="1400" kern="10" dirty="0">
              <a:ln w="9525">
                <a:solidFill>
                  <a:srgbClr val="000000"/>
                </a:solidFill>
                <a:round/>
                <a:headEnd/>
                <a:tailEnd/>
              </a:ln>
              <a:solidFill>
                <a:srgbClr val="000000"/>
              </a:solidFill>
              <a:latin typeface="標楷體"/>
              <a:ea typeface="標楷體"/>
            </a:endParaRPr>
          </a:p>
        </p:txBody>
      </p:sp>
      <p:sp>
        <p:nvSpPr>
          <p:cNvPr id="24582" name="WordArt 6"/>
          <p:cNvSpPr>
            <a:spLocks noChangeArrowheads="1" noChangeShapeType="1" noTextEdit="1"/>
          </p:cNvSpPr>
          <p:nvPr/>
        </p:nvSpPr>
        <p:spPr bwMode="auto">
          <a:xfrm>
            <a:off x="4381500" y="1670050"/>
            <a:ext cx="1928813" cy="446088"/>
          </a:xfrm>
          <a:prstGeom prst="rect">
            <a:avLst/>
          </a:prstGeom>
        </p:spPr>
        <p:txBody>
          <a:bodyPr wrap="none" fromWordArt="1">
            <a:prstTxWarp prst="textPlain">
              <a:avLst>
                <a:gd name="adj" fmla="val 50000"/>
              </a:avLst>
            </a:prstTxWarp>
          </a:bodyPr>
          <a:lstStyle/>
          <a:p>
            <a:pPr algn="ctr">
              <a:defRPr/>
            </a:pPr>
            <a:r>
              <a:rPr lang="zh-TW" altLang="en-US" sz="1400" kern="10">
                <a:ln w="9525">
                  <a:solidFill>
                    <a:schemeClr val="tx2"/>
                  </a:solidFill>
                  <a:round/>
                  <a:headEnd/>
                  <a:tailEnd/>
                </a:ln>
                <a:solidFill>
                  <a:schemeClr val="tx2"/>
                </a:solidFill>
                <a:latin typeface="標楷體"/>
                <a:ea typeface="標楷體"/>
              </a:rPr>
              <a:t>工作場所</a:t>
            </a:r>
            <a:r>
              <a:rPr lang="en-US" altLang="zh-TW" sz="1400" kern="10">
                <a:ln w="9525">
                  <a:solidFill>
                    <a:schemeClr val="tx2"/>
                  </a:solidFill>
                  <a:round/>
                  <a:headEnd/>
                  <a:tailEnd/>
                </a:ln>
                <a:solidFill>
                  <a:schemeClr val="tx2"/>
                </a:solidFill>
                <a:latin typeface="標楷體"/>
                <a:ea typeface="標楷體"/>
              </a:rPr>
              <a:t>:</a:t>
            </a:r>
            <a:endParaRPr lang="zh-TW" altLang="en-US" sz="1400" kern="10">
              <a:ln w="9525">
                <a:solidFill>
                  <a:schemeClr val="tx2"/>
                </a:solidFill>
                <a:round/>
                <a:headEnd/>
                <a:tailEnd/>
              </a:ln>
              <a:solidFill>
                <a:schemeClr val="tx2"/>
              </a:solidFill>
              <a:latin typeface="標楷體"/>
              <a:ea typeface="標楷體"/>
            </a:endParaRPr>
          </a:p>
        </p:txBody>
      </p:sp>
      <p:sp>
        <p:nvSpPr>
          <p:cNvPr id="24583" name="WordArt 7"/>
          <p:cNvSpPr>
            <a:spLocks noChangeArrowheads="1" noChangeShapeType="1" noTextEdit="1"/>
          </p:cNvSpPr>
          <p:nvPr/>
        </p:nvSpPr>
        <p:spPr bwMode="auto">
          <a:xfrm>
            <a:off x="4659313" y="3786188"/>
            <a:ext cx="1560512" cy="446087"/>
          </a:xfrm>
          <a:prstGeom prst="rect">
            <a:avLst/>
          </a:prstGeom>
        </p:spPr>
        <p:txBody>
          <a:bodyPr wrap="none" fromWordArt="1">
            <a:prstTxWarp prst="textPlain">
              <a:avLst>
                <a:gd name="adj" fmla="val 50000"/>
              </a:avLst>
            </a:prstTxWarp>
          </a:bodyPr>
          <a:lstStyle/>
          <a:p>
            <a:pPr algn="ctr">
              <a:defRPr/>
            </a:pPr>
            <a:r>
              <a:rPr lang="zh-TW" altLang="en-US" sz="1400" kern="10">
                <a:ln w="9525">
                  <a:solidFill>
                    <a:srgbClr val="993300"/>
                  </a:solidFill>
                  <a:round/>
                  <a:headEnd/>
                  <a:tailEnd/>
                </a:ln>
                <a:solidFill>
                  <a:srgbClr val="FF0000"/>
                </a:solidFill>
                <a:latin typeface="標楷體"/>
                <a:ea typeface="標楷體"/>
              </a:rPr>
              <a:t>作業場所</a:t>
            </a:r>
            <a:r>
              <a:rPr lang="en-US" altLang="zh-TW" sz="1400" kern="10">
                <a:ln w="9525">
                  <a:solidFill>
                    <a:srgbClr val="993300"/>
                  </a:solidFill>
                  <a:round/>
                  <a:headEnd/>
                  <a:tailEnd/>
                </a:ln>
                <a:solidFill>
                  <a:srgbClr val="FF0000"/>
                </a:solidFill>
                <a:latin typeface="標楷體"/>
                <a:ea typeface="標楷體"/>
              </a:rPr>
              <a:t>:</a:t>
            </a:r>
            <a:endParaRPr lang="zh-TW" altLang="en-US" sz="1400" kern="10">
              <a:ln w="9525">
                <a:solidFill>
                  <a:srgbClr val="993300"/>
                </a:solidFill>
                <a:round/>
                <a:headEnd/>
                <a:tailEnd/>
              </a:ln>
              <a:solidFill>
                <a:srgbClr val="FF0000"/>
              </a:solidFill>
              <a:latin typeface="標楷體"/>
              <a:ea typeface="標楷體"/>
            </a:endParaRPr>
          </a:p>
        </p:txBody>
      </p:sp>
      <p:sp>
        <p:nvSpPr>
          <p:cNvPr id="23561" name="Text Box 8"/>
          <p:cNvSpPr txBox="1">
            <a:spLocks noChangeArrowheads="1"/>
          </p:cNvSpPr>
          <p:nvPr/>
        </p:nvSpPr>
        <p:spPr bwMode="auto">
          <a:xfrm>
            <a:off x="3810377" y="4503836"/>
            <a:ext cx="3318346" cy="830997"/>
          </a:xfrm>
          <a:prstGeom prst="rect">
            <a:avLst/>
          </a:prstGeom>
          <a:noFill/>
          <a:ln w="12700" cap="sq">
            <a:noFill/>
            <a:miter lim="800000"/>
            <a:headEnd type="none" w="sm" len="sm"/>
            <a:tailEnd type="none" w="sm" len="sm"/>
          </a:ln>
        </p:spPr>
        <p:txBody>
          <a:bodyPr wrap="square">
            <a:spAutoFit/>
          </a:bodyPr>
          <a:lstStyle/>
          <a:p>
            <a:pPr>
              <a:spcBef>
                <a:spcPct val="50000"/>
              </a:spcBef>
            </a:pPr>
            <a:r>
              <a:rPr lang="zh-TW" altLang="en-US" sz="2400" dirty="0">
                <a:latin typeface="Times New Roman" pitchFamily="18" charset="0"/>
                <a:ea typeface="標楷體" pitchFamily="65" charset="-120"/>
              </a:rPr>
              <a:t>工作場所中，從事特定工作目的之場所</a:t>
            </a:r>
          </a:p>
        </p:txBody>
      </p:sp>
      <p:sp>
        <p:nvSpPr>
          <p:cNvPr id="23562" name="Text Box 9"/>
          <p:cNvSpPr txBox="1">
            <a:spLocks noChangeArrowheads="1"/>
          </p:cNvSpPr>
          <p:nvPr/>
        </p:nvSpPr>
        <p:spPr bwMode="auto">
          <a:xfrm>
            <a:off x="533401" y="1570007"/>
            <a:ext cx="2130212" cy="4401205"/>
          </a:xfrm>
          <a:prstGeom prst="rect">
            <a:avLst/>
          </a:prstGeom>
          <a:noFill/>
          <a:ln w="12700" cap="sq">
            <a:noFill/>
            <a:miter lim="800000"/>
            <a:headEnd type="none" w="sm" len="sm"/>
            <a:tailEnd type="none" w="sm" len="sm"/>
          </a:ln>
        </p:spPr>
        <p:txBody>
          <a:bodyPr wrap="square">
            <a:spAutoFit/>
          </a:bodyPr>
          <a:lstStyle/>
          <a:p>
            <a:pPr marL="173038" indent="-173038">
              <a:spcBef>
                <a:spcPts val="0"/>
              </a:spcBef>
            </a:pPr>
            <a:r>
              <a:rPr lang="en-US" altLang="zh-TW" sz="2000" dirty="0">
                <a:solidFill>
                  <a:srgbClr val="000000"/>
                </a:solidFill>
                <a:latin typeface="Times New Roman" pitchFamily="18" charset="0"/>
                <a:ea typeface="標楷體" pitchFamily="65" charset="-120"/>
              </a:rPr>
              <a:t>1.</a:t>
            </a:r>
            <a:r>
              <a:rPr lang="zh-TW" altLang="en-US" sz="2000" dirty="0">
                <a:solidFill>
                  <a:srgbClr val="000000"/>
                </a:solidFill>
                <a:latin typeface="Times New Roman" pitchFamily="18" charset="0"/>
                <a:ea typeface="標楷體" pitchFamily="65" charset="-120"/>
              </a:rPr>
              <a:t>於勞動契約存續中，由雇主所提示，使勞工履行契約提供勞務之場所</a:t>
            </a:r>
            <a:endParaRPr lang="en-US" altLang="zh-TW" sz="2000" dirty="0">
              <a:solidFill>
                <a:srgbClr val="000000"/>
              </a:solidFill>
              <a:latin typeface="Times New Roman" pitchFamily="18" charset="0"/>
              <a:ea typeface="標楷體" pitchFamily="65" charset="-120"/>
            </a:endParaRPr>
          </a:p>
          <a:p>
            <a:pPr marL="173038" indent="-173038">
              <a:spcBef>
                <a:spcPts val="0"/>
              </a:spcBef>
            </a:pPr>
            <a:r>
              <a:rPr lang="en-US" altLang="zh-TW" sz="2000" dirty="0">
                <a:solidFill>
                  <a:srgbClr val="000000"/>
                </a:solidFill>
                <a:latin typeface="Times New Roman" pitchFamily="18" charset="0"/>
                <a:ea typeface="標楷體" pitchFamily="65" charset="-120"/>
              </a:rPr>
              <a:t>2.</a:t>
            </a:r>
            <a:r>
              <a:rPr lang="zh-TW" altLang="en-US" sz="2000" dirty="0">
                <a:solidFill>
                  <a:srgbClr val="000000"/>
                </a:solidFill>
                <a:latin typeface="Times New Roman" pitchFamily="18" charset="0"/>
                <a:ea typeface="標楷體" pitchFamily="65" charset="-120"/>
              </a:rPr>
              <a:t>自營作業者實際從事勞動之場所。</a:t>
            </a:r>
            <a:endParaRPr lang="en-US" altLang="zh-TW" sz="2000" dirty="0">
              <a:solidFill>
                <a:srgbClr val="000000"/>
              </a:solidFill>
              <a:latin typeface="Times New Roman" pitchFamily="18" charset="0"/>
              <a:ea typeface="標楷體" pitchFamily="65" charset="-120"/>
            </a:endParaRPr>
          </a:p>
          <a:p>
            <a:pPr marL="173038" indent="-173038">
              <a:spcBef>
                <a:spcPts val="0"/>
              </a:spcBef>
            </a:pPr>
            <a:r>
              <a:rPr lang="en-US" altLang="zh-TW" sz="2000" dirty="0">
                <a:solidFill>
                  <a:srgbClr val="000000"/>
                </a:solidFill>
                <a:latin typeface="Times New Roman" pitchFamily="18" charset="0"/>
                <a:ea typeface="標楷體" pitchFamily="65" charset="-120"/>
              </a:rPr>
              <a:t>3.</a:t>
            </a:r>
            <a:r>
              <a:rPr lang="zh-TW" altLang="en-US" sz="2000" dirty="0">
                <a:solidFill>
                  <a:srgbClr val="000000"/>
                </a:solidFill>
                <a:latin typeface="Times New Roman" pitchFamily="18" charset="0"/>
                <a:ea typeface="標楷體" pitchFamily="65" charset="-120"/>
              </a:rPr>
              <a:t>其他受工作場所負責人指揮或監督從事勞動之人員，實際從事勞動之場所。</a:t>
            </a:r>
          </a:p>
        </p:txBody>
      </p:sp>
      <p:sp>
        <p:nvSpPr>
          <p:cNvPr id="23563" name="Text Box 10"/>
          <p:cNvSpPr txBox="1">
            <a:spLocks noChangeArrowheads="1"/>
          </p:cNvSpPr>
          <p:nvPr/>
        </p:nvSpPr>
        <p:spPr bwMode="auto">
          <a:xfrm>
            <a:off x="2843808" y="2204864"/>
            <a:ext cx="5320705" cy="1384995"/>
          </a:xfrm>
          <a:prstGeom prst="rect">
            <a:avLst/>
          </a:prstGeom>
          <a:noFill/>
          <a:ln w="12700" cap="sq">
            <a:noFill/>
            <a:miter lim="800000"/>
            <a:headEnd type="none" w="sm" len="sm"/>
            <a:tailEnd type="none" w="sm" len="sm"/>
          </a:ln>
        </p:spPr>
        <p:txBody>
          <a:bodyPr wrap="square">
            <a:spAutoFit/>
          </a:bodyPr>
          <a:lstStyle/>
          <a:p>
            <a:pPr>
              <a:spcBef>
                <a:spcPct val="50000"/>
              </a:spcBef>
            </a:pPr>
            <a:r>
              <a:rPr lang="zh-TW" altLang="en-US" sz="2800" dirty="0">
                <a:solidFill>
                  <a:srgbClr val="0000FF"/>
                </a:solidFill>
                <a:latin typeface="Times New Roman" pitchFamily="18" charset="0"/>
                <a:ea typeface="標楷體" pitchFamily="65" charset="-120"/>
              </a:rPr>
              <a:t>勞動場所中，接受雇主或代理雇主指示處理有關勞工事務之人所能支配、管理之場所</a:t>
            </a:r>
          </a:p>
        </p:txBody>
      </p:sp>
      <p:sp>
        <p:nvSpPr>
          <p:cNvPr id="23564" name="Text Box 11"/>
          <p:cNvSpPr txBox="1">
            <a:spLocks noChangeArrowheads="1"/>
          </p:cNvSpPr>
          <p:nvPr/>
        </p:nvSpPr>
        <p:spPr bwMode="auto">
          <a:xfrm>
            <a:off x="5148263" y="133350"/>
            <a:ext cx="3900487" cy="400110"/>
          </a:xfrm>
          <a:prstGeom prst="rect">
            <a:avLst/>
          </a:prstGeom>
          <a:noFill/>
          <a:ln w="9525">
            <a:noFill/>
            <a:miter lim="800000"/>
            <a:headEnd/>
            <a:tailEnd/>
          </a:ln>
        </p:spPr>
        <p:txBody>
          <a:bodyPr>
            <a:spAutoFit/>
          </a:bodyPr>
          <a:lstStyle/>
          <a:p>
            <a:pPr>
              <a:spcBef>
                <a:spcPct val="50000"/>
              </a:spcBef>
            </a:pPr>
            <a:r>
              <a:rPr lang="zh-TW" altLang="en-US" sz="2000" b="1" dirty="0">
                <a:latin typeface="標楷體" pitchFamily="65" charset="-120"/>
                <a:ea typeface="標楷體" pitchFamily="65" charset="-120"/>
              </a:rPr>
              <a:t>職業安全衛生法施行細則 第</a:t>
            </a:r>
            <a:r>
              <a:rPr lang="en-US" altLang="zh-TW" sz="2000" b="1" dirty="0">
                <a:latin typeface="標楷體" pitchFamily="65" charset="-120"/>
                <a:ea typeface="標楷體" pitchFamily="65" charset="-120"/>
              </a:rPr>
              <a:t>5</a:t>
            </a:r>
            <a:r>
              <a:rPr lang="zh-TW" altLang="en-US" sz="2000" b="1" dirty="0">
                <a:latin typeface="標楷體" pitchFamily="65" charset="-120"/>
                <a:ea typeface="標楷體" pitchFamily="65" charset="-120"/>
              </a:rPr>
              <a:t>條</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14</a:t>
            </a:fld>
            <a:endParaRPr lang="zh-TW" altLang="en-US" dirty="0"/>
          </a:p>
        </p:txBody>
      </p:sp>
    </p:spTree>
    <p:extLst>
      <p:ext uri="{BB962C8B-B14F-4D97-AF65-F5344CB8AC3E}">
        <p14:creationId xmlns:p14="http://schemas.microsoft.com/office/powerpoint/2010/main" val="31386514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468313" y="692150"/>
            <a:ext cx="8229600" cy="1143000"/>
          </a:xfrm>
        </p:spPr>
        <p:txBody>
          <a:bodyPr/>
          <a:lstStyle/>
          <a:p>
            <a:pPr eaLnBrk="1" hangingPunct="1"/>
            <a:r>
              <a:rPr lang="zh-TW" altLang="en-US">
                <a:latin typeface="Times New Roman" panose="02020603050405020304" pitchFamily="18" charset="0"/>
                <a:ea typeface="標楷體" panose="03000509000000000000" pitchFamily="65" charset="-120"/>
                <a:cs typeface="Times New Roman" panose="02020603050405020304" pitchFamily="18" charset="0"/>
              </a:rPr>
              <a:t>主管機關</a:t>
            </a:r>
          </a:p>
        </p:txBody>
      </p:sp>
      <p:sp>
        <p:nvSpPr>
          <p:cNvPr id="24580" name="Rectangle 2"/>
          <p:cNvSpPr>
            <a:spLocks noGrp="1" noChangeArrowheads="1"/>
          </p:cNvSpPr>
          <p:nvPr>
            <p:ph type="body" idx="4294967295"/>
          </p:nvPr>
        </p:nvSpPr>
        <p:spPr>
          <a:xfrm>
            <a:off x="755650" y="1916113"/>
            <a:ext cx="7776790" cy="3673475"/>
          </a:xfrm>
          <a:ln>
            <a:solidFill>
              <a:schemeClr val="tx1"/>
            </a:solidFill>
          </a:ln>
        </p:spPr>
        <p:txBody>
          <a:bodyPr/>
          <a:lstStyle/>
          <a:p>
            <a:pPr marL="0" indent="0" eaLnBrk="1" hangingPunct="1">
              <a:lnSpc>
                <a:spcPct val="150000"/>
              </a:lnSpc>
              <a:spcBef>
                <a:spcPts val="0"/>
              </a:spcBef>
              <a:buFontTx/>
              <a:buNone/>
            </a:pPr>
            <a:r>
              <a:rPr lang="zh-TW" altLang="en-US" sz="3600" b="0" dirty="0">
                <a:latin typeface="Times New Roman" panose="02020603050405020304" pitchFamily="18" charset="0"/>
                <a:ea typeface="標楷體" panose="03000509000000000000" pitchFamily="65" charset="-120"/>
                <a:cs typeface="Times New Roman" panose="02020603050405020304" pitchFamily="18" charset="0"/>
              </a:rPr>
              <a:t>在中央為</a:t>
            </a:r>
            <a:r>
              <a:rPr lang="zh-TW" altLang="en-US" sz="3600"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勞動部</a:t>
            </a:r>
            <a:r>
              <a:rPr lang="zh-TW" altLang="en-US" sz="3600" b="0" dirty="0">
                <a:latin typeface="Times New Roman" panose="02020603050405020304" pitchFamily="18" charset="0"/>
                <a:ea typeface="標楷體" panose="03000509000000000000" pitchFamily="65" charset="-120"/>
                <a:cs typeface="Times New Roman" panose="02020603050405020304" pitchFamily="18" charset="0"/>
              </a:rPr>
              <a:t>；在直轄市為</a:t>
            </a:r>
            <a:r>
              <a:rPr lang="zh-TW" altLang="en-US" sz="3600"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直轄市政府</a:t>
            </a:r>
            <a:r>
              <a:rPr lang="zh-TW" altLang="en-US" sz="3600" b="0" dirty="0">
                <a:latin typeface="Times New Roman" panose="02020603050405020304" pitchFamily="18" charset="0"/>
                <a:ea typeface="標楷體" panose="03000509000000000000" pitchFamily="65" charset="-120"/>
                <a:cs typeface="Times New Roman" panose="02020603050405020304" pitchFamily="18" charset="0"/>
              </a:rPr>
              <a:t>；在縣 </a:t>
            </a:r>
            <a:r>
              <a:rPr lang="en-US" altLang="zh-TW" sz="3600" b="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b="0" dirty="0">
                <a:latin typeface="Times New Roman" panose="02020603050405020304" pitchFamily="18" charset="0"/>
                <a:ea typeface="標楷體" panose="03000509000000000000" pitchFamily="65" charset="-120"/>
                <a:cs typeface="Times New Roman" panose="02020603050405020304" pitchFamily="18" charset="0"/>
              </a:rPr>
              <a:t>市</a:t>
            </a:r>
            <a:r>
              <a:rPr lang="en-US" altLang="zh-TW" sz="3600" b="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600" b="0" dirty="0">
                <a:latin typeface="Times New Roman" panose="02020603050405020304" pitchFamily="18" charset="0"/>
                <a:ea typeface="標楷體" panose="03000509000000000000" pitchFamily="65" charset="-120"/>
                <a:cs typeface="Times New Roman" panose="02020603050405020304" pitchFamily="18" charset="0"/>
              </a:rPr>
              <a:t>為</a:t>
            </a:r>
            <a:r>
              <a:rPr lang="zh-TW" altLang="en-US" sz="3600"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縣 </a:t>
            </a:r>
            <a:r>
              <a:rPr lang="en-US" altLang="zh-TW" sz="3600"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市</a:t>
            </a:r>
            <a:r>
              <a:rPr lang="en-US" altLang="zh-TW" sz="3600"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600"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政府</a:t>
            </a:r>
            <a:r>
              <a:rPr lang="zh-TW" altLang="en-US" sz="3600" b="0" dirty="0">
                <a:latin typeface="Times New Roman" panose="02020603050405020304" pitchFamily="18" charset="0"/>
                <a:ea typeface="標楷體" panose="03000509000000000000" pitchFamily="65" charset="-120"/>
                <a:cs typeface="Times New Roman" panose="02020603050405020304" pitchFamily="18" charset="0"/>
              </a:rPr>
              <a:t>。</a:t>
            </a:r>
          </a:p>
          <a:p>
            <a:pPr marL="0" indent="0" eaLnBrk="1" hangingPunct="1">
              <a:lnSpc>
                <a:spcPct val="150000"/>
              </a:lnSpc>
              <a:spcBef>
                <a:spcPts val="0"/>
              </a:spcBef>
              <a:buNone/>
            </a:pPr>
            <a:r>
              <a:rPr lang="zh-TW" altLang="en-US" sz="3600" b="0" dirty="0">
                <a:latin typeface="Times New Roman" panose="02020603050405020304" pitchFamily="18" charset="0"/>
                <a:ea typeface="標楷體" panose="03000509000000000000" pitchFamily="65" charset="-120"/>
                <a:cs typeface="Times New Roman" panose="02020603050405020304" pitchFamily="18" charset="0"/>
              </a:rPr>
              <a:t>本法有關衛生事項，中央主管機關應會商</a:t>
            </a:r>
            <a:r>
              <a:rPr lang="zh-TW" altLang="en-US" sz="3600" b="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中央衛生主管機關</a:t>
            </a:r>
            <a:r>
              <a:rPr lang="zh-TW" altLang="en-US" sz="3600" b="0" dirty="0">
                <a:latin typeface="Times New Roman" panose="02020603050405020304" pitchFamily="18" charset="0"/>
                <a:ea typeface="標楷體" panose="03000509000000000000" pitchFamily="65" charset="-120"/>
                <a:cs typeface="Times New Roman" panose="02020603050405020304" pitchFamily="18" charset="0"/>
              </a:rPr>
              <a:t>辦理。 </a:t>
            </a:r>
          </a:p>
        </p:txBody>
      </p:sp>
      <p:sp>
        <p:nvSpPr>
          <p:cNvPr id="24581" name="Text Box 4"/>
          <p:cNvSpPr txBox="1">
            <a:spLocks noChangeArrowheads="1"/>
          </p:cNvSpPr>
          <p:nvPr/>
        </p:nvSpPr>
        <p:spPr bwMode="auto">
          <a:xfrm>
            <a:off x="5580063" y="133350"/>
            <a:ext cx="3468687" cy="400110"/>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職業安全衛生法 </a:t>
            </a:r>
            <a:r>
              <a:rPr lang="en-US" altLang="zh-TW" sz="2000" b="1" dirty="0">
                <a:latin typeface="標楷體" pitchFamily="65" charset="-120"/>
                <a:ea typeface="標楷體" pitchFamily="65" charset="-120"/>
              </a:rPr>
              <a:t>3</a:t>
            </a:r>
            <a:r>
              <a:rPr lang="zh-TW" altLang="en-US" sz="2000" b="1" dirty="0">
                <a:latin typeface="標楷體" pitchFamily="65" charset="-120"/>
                <a:ea typeface="標楷體" pitchFamily="65" charset="-120"/>
              </a:rPr>
              <a:t>條</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15</a:t>
            </a:fld>
            <a:endParaRPr lang="zh-TW" altLang="en-US" dirty="0"/>
          </a:p>
        </p:txBody>
      </p:sp>
    </p:spTree>
    <p:extLst>
      <p:ext uri="{BB962C8B-B14F-4D97-AF65-F5344CB8AC3E}">
        <p14:creationId xmlns:p14="http://schemas.microsoft.com/office/powerpoint/2010/main" val="970162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ctrTitle"/>
          </p:nvPr>
        </p:nvSpPr>
        <p:spPr>
          <a:xfrm>
            <a:off x="611560" y="567816"/>
            <a:ext cx="7772400" cy="1143000"/>
          </a:xfrm>
        </p:spPr>
        <p:txBody>
          <a:bodyPr/>
          <a:lstStyle/>
          <a:p>
            <a:pPr eaLnBrk="1" hangingPunct="1"/>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適用之範圍</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5604" name="Rectangle 3"/>
          <p:cNvSpPr>
            <a:spLocks noGrp="1" noChangeArrowheads="1"/>
          </p:cNvSpPr>
          <p:nvPr>
            <p:ph type="subTitle" idx="1"/>
          </p:nvPr>
        </p:nvSpPr>
        <p:spPr>
          <a:xfrm>
            <a:off x="755651" y="2132856"/>
            <a:ext cx="7772400" cy="3744416"/>
          </a:xfrm>
          <a:ln>
            <a:solidFill>
              <a:schemeClr val="tx2"/>
            </a:solidFill>
          </a:ln>
        </p:spPr>
        <p:txBody>
          <a:bodyPr/>
          <a:lstStyle/>
          <a:p>
            <a:pPr marL="273050" algn="l" eaLnBrk="1" hangingPunct="1">
              <a:lnSpc>
                <a:spcPct val="150000"/>
              </a:lnSpc>
              <a:spcBef>
                <a:spcPts val="0"/>
              </a:spcBef>
            </a:pPr>
            <a:r>
              <a:rPr lang="zh-TW" altLang="en-US" sz="3600" b="0" dirty="0">
                <a:latin typeface="Times New Roman" panose="02020603050405020304" pitchFamily="18" charset="0"/>
                <a:ea typeface="標楷體" panose="03000509000000000000" pitchFamily="65" charset="-120"/>
                <a:cs typeface="Times New Roman" panose="02020603050405020304" pitchFamily="18" charset="0"/>
              </a:rPr>
              <a:t>本法適用於</a:t>
            </a:r>
            <a:r>
              <a:rPr lang="zh-TW" altLang="en-US" sz="3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各業</a:t>
            </a:r>
            <a:r>
              <a:rPr lang="zh-TW" altLang="en-US" sz="3600" b="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3600" b="0" dirty="0">
              <a:latin typeface="Times New Roman" panose="02020603050405020304" pitchFamily="18" charset="0"/>
              <a:ea typeface="標楷體" panose="03000509000000000000" pitchFamily="65" charset="-120"/>
              <a:cs typeface="Times New Roman" panose="02020603050405020304" pitchFamily="18" charset="0"/>
            </a:endParaRPr>
          </a:p>
          <a:p>
            <a:pPr marL="273050" algn="l" eaLnBrk="1" hangingPunct="1">
              <a:lnSpc>
                <a:spcPct val="150000"/>
              </a:lnSpc>
              <a:spcBef>
                <a:spcPts val="0"/>
              </a:spcBef>
            </a:pPr>
            <a:r>
              <a:rPr lang="zh-TW" altLang="en-US" sz="3600" b="0" dirty="0">
                <a:latin typeface="Times New Roman" panose="02020603050405020304" pitchFamily="18" charset="0"/>
                <a:ea typeface="標楷體" panose="03000509000000000000" pitchFamily="65" charset="-120"/>
                <a:cs typeface="Times New Roman" panose="02020603050405020304" pitchFamily="18" charset="0"/>
              </a:rPr>
              <a:t>但因事業規模、性質及風險等因素，中央主管機關得指定公告其適用本法之部分規定。</a:t>
            </a:r>
          </a:p>
          <a:p>
            <a:pPr marL="800100" indent="-800100" eaLnBrk="1" hangingPunct="1">
              <a:lnSpc>
                <a:spcPct val="90000"/>
              </a:lnSpc>
            </a:pPr>
            <a:endParaRPr lang="zh-TW" altLang="en-US" sz="2800" b="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Text Box 4"/>
          <p:cNvSpPr txBox="1">
            <a:spLocks noChangeArrowheads="1"/>
          </p:cNvSpPr>
          <p:nvPr/>
        </p:nvSpPr>
        <p:spPr bwMode="auto">
          <a:xfrm>
            <a:off x="5580063" y="133350"/>
            <a:ext cx="3468687" cy="400110"/>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職業安全衛生法 </a:t>
            </a:r>
            <a:r>
              <a:rPr lang="en-US" altLang="zh-TW" sz="2000" b="1" dirty="0">
                <a:latin typeface="標楷體" pitchFamily="65" charset="-120"/>
                <a:ea typeface="標楷體" pitchFamily="65" charset="-120"/>
              </a:rPr>
              <a:t>4</a:t>
            </a:r>
            <a:r>
              <a:rPr lang="zh-TW" altLang="en-US" sz="2000" b="1" dirty="0">
                <a:latin typeface="標楷體" pitchFamily="65" charset="-120"/>
                <a:ea typeface="標楷體" pitchFamily="65" charset="-120"/>
              </a:rPr>
              <a:t> 條</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16</a:t>
            </a:fld>
            <a:endParaRPr lang="zh-TW" altLang="en-US" dirty="0"/>
          </a:p>
        </p:txBody>
      </p:sp>
    </p:spTree>
    <p:extLst>
      <p:ext uri="{BB962C8B-B14F-4D97-AF65-F5344CB8AC3E}">
        <p14:creationId xmlns:p14="http://schemas.microsoft.com/office/powerpoint/2010/main" val="28788046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570186"/>
          </a:xfrm>
        </p:spPr>
        <p:txBody>
          <a:bodyPr/>
          <a:lstStyle/>
          <a:p>
            <a:pPr algn="l"/>
            <a:r>
              <a:rPr lang="zh-TW" altLang="en-US" dirty="0">
                <a:latin typeface="Times New Roman" panose="02020603050405020304" pitchFamily="18" charset="0"/>
                <a:ea typeface="標楷體" panose="03000509000000000000" pitchFamily="65" charset="-120"/>
                <a:cs typeface="Times New Roman" panose="02020603050405020304" pitchFamily="18" charset="0"/>
              </a:rPr>
              <a:t>宣示職安法立法精神</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r>
            <a:br>
              <a:rPr lang="en-US" altLang="zh-TW"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3200" b="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b="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雇主一般責任的宣告</a:t>
            </a:r>
            <a:r>
              <a:rPr lang="en-US" altLang="zh-TW" sz="3200" b="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3200" b="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br>
            <a:r>
              <a:rPr lang="en-US" altLang="zh-TW" sz="3200" b="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b="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安全衛生的危害預防原則 </a:t>
            </a:r>
            <a:r>
              <a:rPr lang="en-US" altLang="zh-TW" sz="3200" b="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200" b="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風險評估</a:t>
            </a:r>
            <a:endParaRPr lang="zh-TW" altLang="en-US" sz="5400" b="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a:xfrm>
            <a:off x="457200" y="1916832"/>
            <a:ext cx="8229600" cy="4209331"/>
          </a:xfrm>
          <a:ln>
            <a:solidFill>
              <a:schemeClr val="tx1">
                <a:lumMod val="95000"/>
                <a:lumOff val="5000"/>
              </a:schemeClr>
            </a:solidFill>
          </a:ln>
        </p:spPr>
        <p:txBody>
          <a:bodyPr/>
          <a:lstStyle/>
          <a:p>
            <a:pPr marL="0" indent="0">
              <a:buNone/>
            </a:pP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雇主使勞工從事工作，應在</a:t>
            </a:r>
            <a:r>
              <a:rPr lang="zh-TW" altLang="zh-TW"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合理可行範圍內</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b="0" dirty="0">
                <a:solidFill>
                  <a:srgbClr val="CC6600"/>
                </a:solidFill>
                <a:latin typeface="Times New Roman" panose="02020603050405020304" pitchFamily="18" charset="0"/>
                <a:ea typeface="標楷體" panose="03000509000000000000" pitchFamily="65" charset="-120"/>
                <a:cs typeface="Times New Roman" panose="02020603050405020304" pitchFamily="18" charset="0"/>
              </a:rPr>
              <a:t>採取必要之預防設備或措施</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，使勞工免於發生職業災害</a:t>
            </a:r>
            <a:r>
              <a:rPr lang="en-US" altLang="zh-TW" b="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0" dirty="0">
                <a:solidFill>
                  <a:srgbClr val="CC6600"/>
                </a:solidFill>
                <a:latin typeface="Times New Roman" panose="02020603050405020304" pitchFamily="18" charset="0"/>
                <a:ea typeface="標楷體" panose="03000509000000000000" pitchFamily="65" charset="-120"/>
                <a:cs typeface="Times New Roman" panose="02020603050405020304" pitchFamily="18" charset="0"/>
              </a:rPr>
              <a:t>5_1</a:t>
            </a:r>
          </a:p>
          <a:p>
            <a:pPr marL="0" indent="0">
              <a:buNone/>
            </a:pP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機械、設備、器具、原料、材料等物件之設計、製造或輸入者及工程之設</a:t>
            </a:r>
            <a:r>
              <a:rPr lang="en-US" altLang="zh-TW" b="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計或施工者，應</a:t>
            </a:r>
            <a:r>
              <a:rPr lang="zh-TW" altLang="zh-TW" b="0" dirty="0">
                <a:solidFill>
                  <a:srgbClr val="CC6600"/>
                </a:solidFill>
                <a:latin typeface="Times New Roman" panose="02020603050405020304" pitchFamily="18" charset="0"/>
                <a:ea typeface="標楷體" panose="03000509000000000000" pitchFamily="65" charset="-120"/>
                <a:cs typeface="Times New Roman" panose="02020603050405020304" pitchFamily="18" charset="0"/>
              </a:rPr>
              <a:t>於設計、製造、輸入或施工規劃階段</a:t>
            </a:r>
            <a:r>
              <a:rPr lang="zh-TW" altLang="zh-TW"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實施風險評估</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，致力防止此等物件於使用或工程施工時，發生職業災害</a:t>
            </a:r>
            <a:r>
              <a:rPr lang="en-US" altLang="zh-TW" b="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0" dirty="0">
                <a:solidFill>
                  <a:srgbClr val="CC6600"/>
                </a:solidFill>
                <a:latin typeface="Times New Roman" panose="02020603050405020304" pitchFamily="18" charset="0"/>
                <a:ea typeface="標楷體" panose="03000509000000000000" pitchFamily="65" charset="-120"/>
                <a:cs typeface="Times New Roman" panose="02020603050405020304" pitchFamily="18" charset="0"/>
              </a:rPr>
              <a:t>5_2</a:t>
            </a:r>
            <a:endParaRPr lang="zh-TW" altLang="en-US" b="0" dirty="0">
              <a:solidFill>
                <a:srgbClr val="CC6600"/>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17</a:t>
            </a:fld>
            <a:endParaRPr lang="zh-TW" altLang="en-US" dirty="0"/>
          </a:p>
        </p:txBody>
      </p:sp>
    </p:spTree>
    <p:extLst>
      <p:ext uri="{BB962C8B-B14F-4D97-AF65-F5344CB8AC3E}">
        <p14:creationId xmlns:p14="http://schemas.microsoft.com/office/powerpoint/2010/main" val="23866927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ctrTitle"/>
          </p:nvPr>
        </p:nvSpPr>
        <p:spPr>
          <a:xfrm>
            <a:off x="1583531" y="1124744"/>
            <a:ext cx="5976937" cy="762000"/>
          </a:xfrm>
        </p:spPr>
        <p:txBody>
          <a:bodyPr/>
          <a:lstStyle/>
          <a:p>
            <a:pPr eaLnBrk="1" hangingPunct="1"/>
            <a:r>
              <a:rPr lang="zh-TW" altLang="en-US" sz="4800" dirty="0">
                <a:latin typeface="Times New Roman" panose="02020603050405020304" pitchFamily="18" charset="0"/>
                <a:ea typeface="標楷體" panose="03000509000000000000" pitchFamily="65" charset="-120"/>
                <a:cs typeface="Times New Roman" panose="02020603050405020304" pitchFamily="18" charset="0"/>
              </a:rPr>
              <a:t>雇主的責任</a:t>
            </a:r>
            <a:r>
              <a:rPr lang="en-US" altLang="zh-TW" sz="4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800" dirty="0">
                <a:latin typeface="Times New Roman" panose="02020603050405020304" pitchFamily="18" charset="0"/>
                <a:ea typeface="標楷體" panose="03000509000000000000" pitchFamily="65" charset="-120"/>
                <a:cs typeface="Times New Roman" panose="02020603050405020304" pitchFamily="18" charset="0"/>
              </a:rPr>
              <a:t>義務</a:t>
            </a:r>
            <a:r>
              <a:rPr lang="en-US" altLang="zh-TW" sz="480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27652" name="Rectangle 3"/>
          <p:cNvSpPr>
            <a:spLocks noGrp="1" noChangeArrowheads="1"/>
          </p:cNvSpPr>
          <p:nvPr>
            <p:ph type="subTitle" idx="1"/>
          </p:nvPr>
        </p:nvSpPr>
        <p:spPr>
          <a:xfrm>
            <a:off x="1583531" y="2852936"/>
            <a:ext cx="6480175" cy="2232025"/>
          </a:xfrm>
          <a:ln>
            <a:solidFill>
              <a:schemeClr val="tx1"/>
            </a:solidFill>
          </a:ln>
        </p:spPr>
        <p:txBody>
          <a:bodyPr/>
          <a:lstStyle/>
          <a:p>
            <a:pPr algn="l" eaLnBrk="1" hangingPunct="1">
              <a:lnSpc>
                <a:spcPct val="125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一</a:t>
            </a: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安全衛生</a:t>
            </a:r>
            <a:r>
              <a:rPr lang="zh-TW" altLang="en-US" sz="4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設</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備</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措</a:t>
            </a:r>
            <a:r>
              <a:rPr lang="en-US" altLang="zh-TW"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施</a:t>
            </a:r>
          </a:p>
          <a:p>
            <a:pPr algn="l" eaLnBrk="1" hangingPunct="1">
              <a:lnSpc>
                <a:spcPct val="125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二</a:t>
            </a: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安全衛生管理</a:t>
            </a:r>
          </a:p>
        </p:txBody>
      </p:sp>
      <p:sp>
        <p:nvSpPr>
          <p:cNvPr id="6" name="Text Box 6"/>
          <p:cNvSpPr txBox="1">
            <a:spLocks noChangeArrowheads="1"/>
          </p:cNvSpPr>
          <p:nvPr/>
        </p:nvSpPr>
        <p:spPr bwMode="auto">
          <a:xfrm>
            <a:off x="5580113" y="133350"/>
            <a:ext cx="3468638" cy="400110"/>
          </a:xfrm>
          <a:prstGeom prst="rect">
            <a:avLst/>
          </a:prstGeom>
          <a:noFill/>
          <a:ln w="9525">
            <a:noFill/>
            <a:miter lim="800000"/>
            <a:headEnd/>
            <a:tailEnd/>
          </a:ln>
        </p:spPr>
        <p:txBody>
          <a:bodyPr wrap="square">
            <a:spAutoFit/>
          </a:bodyPr>
          <a:lstStyle/>
          <a:p>
            <a:pPr>
              <a:spcBef>
                <a:spcPct val="50000"/>
              </a:spcBef>
            </a:pPr>
            <a:r>
              <a:rPr lang="zh-TW" altLang="en-US" sz="2000" b="1" dirty="0">
                <a:latin typeface="標楷體" pitchFamily="65" charset="-120"/>
                <a:ea typeface="標楷體" pitchFamily="65" charset="-120"/>
              </a:rPr>
              <a:t>職業安全衛生法 第二、三章</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18</a:t>
            </a:fld>
            <a:endParaRPr lang="zh-TW" altLang="en-US" dirty="0"/>
          </a:p>
        </p:txBody>
      </p:sp>
    </p:spTree>
    <p:extLst>
      <p:ext uri="{BB962C8B-B14F-4D97-AF65-F5344CB8AC3E}">
        <p14:creationId xmlns:p14="http://schemas.microsoft.com/office/powerpoint/2010/main" val="23623216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149086" y="2204864"/>
            <a:ext cx="8579618" cy="1224136"/>
          </a:xfrm>
          <a:ln>
            <a:solidFill>
              <a:srgbClr val="CC0000"/>
            </a:solidFill>
          </a:ln>
        </p:spPr>
        <p:txBody>
          <a:bodyPr/>
          <a:lstStyle/>
          <a:p>
            <a:pPr eaLnBrk="1" hangingPunct="1"/>
            <a:r>
              <a:rPr lang="zh-TW" altLang="en-US" sz="6000" dirty="0">
                <a:latin typeface="Times New Roman" panose="02020603050405020304" pitchFamily="18" charset="0"/>
                <a:ea typeface="標楷體" panose="03000509000000000000" pitchFamily="65" charset="-120"/>
                <a:cs typeface="Times New Roman" panose="02020603050405020304" pitchFamily="18" charset="0"/>
              </a:rPr>
              <a:t>貳、安全衛生</a:t>
            </a:r>
            <a:r>
              <a:rPr lang="zh-TW" altLang="en-US" sz="600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設</a:t>
            </a:r>
            <a:r>
              <a:rPr lang="en-US" altLang="zh-TW" sz="360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備</a:t>
            </a:r>
            <a:r>
              <a:rPr lang="en-US" altLang="zh-TW" sz="36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措</a:t>
            </a:r>
            <a:r>
              <a:rPr lang="en-US" altLang="zh-TW" sz="36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60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施</a:t>
            </a:r>
          </a:p>
        </p:txBody>
      </p:sp>
      <p:sp>
        <p:nvSpPr>
          <p:cNvPr id="49159" name="Text Box 7"/>
          <p:cNvSpPr txBox="1">
            <a:spLocks noChangeArrowheads="1"/>
          </p:cNvSpPr>
          <p:nvPr/>
        </p:nvSpPr>
        <p:spPr bwMode="auto">
          <a:xfrm>
            <a:off x="173311" y="1442244"/>
            <a:ext cx="3743325" cy="641350"/>
          </a:xfrm>
          <a:prstGeom prst="rect">
            <a:avLst/>
          </a:prstGeom>
          <a:noFill/>
          <a:ln w="9525">
            <a:noFill/>
            <a:miter lim="800000"/>
            <a:headEnd/>
            <a:tailEnd/>
          </a:ln>
        </p:spPr>
        <p:txBody>
          <a:bodyPr>
            <a:spAutoFit/>
          </a:bodyPr>
          <a:lstStyle/>
          <a:p>
            <a:pPr>
              <a:spcBef>
                <a:spcPct val="50000"/>
              </a:spcBef>
            </a:pPr>
            <a:r>
              <a:rPr lang="zh-TW" altLang="en-US" sz="3600" b="1" dirty="0">
                <a:ea typeface="標楷體" pitchFamily="65" charset="-120"/>
              </a:rPr>
              <a:t>雇主責任</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19</a:t>
            </a:fld>
            <a:endParaRPr lang="zh-TW" altLang="en-US" dirty="0"/>
          </a:p>
        </p:txBody>
      </p:sp>
    </p:spTree>
    <p:extLst>
      <p:ext uri="{BB962C8B-B14F-4D97-AF65-F5344CB8AC3E}">
        <p14:creationId xmlns:p14="http://schemas.microsoft.com/office/powerpoint/2010/main" val="33175849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691416" y="2348880"/>
            <a:ext cx="7772400" cy="1470025"/>
          </a:xfrm>
        </p:spPr>
        <p:txBody>
          <a:bodyPr/>
          <a:lstStyle/>
          <a:p>
            <a:pPr marL="0" indent="0" algn="l"/>
            <a:r>
              <a:rPr lang="zh-TW" altLang="en-US" sz="2400" dirty="0"/>
              <a:t>本教材中所有投影片內容</a:t>
            </a:r>
            <a:r>
              <a:rPr lang="en-US" altLang="zh-TW" sz="2400" dirty="0"/>
              <a:t>(</a:t>
            </a:r>
            <a:r>
              <a:rPr lang="zh-TW" altLang="en-US" sz="2400" dirty="0"/>
              <a:t>含文字檔及圖檔</a:t>
            </a:r>
            <a:r>
              <a:rPr lang="en-US" altLang="zh-TW" sz="2400" dirty="0"/>
              <a:t>)</a:t>
            </a:r>
            <a:r>
              <a:rPr lang="zh-TW" altLang="en-US" sz="2400" dirty="0"/>
              <a:t>著作權皆屬於本部所有</a:t>
            </a:r>
            <a:r>
              <a:rPr lang="zh-TW" altLang="en-US" sz="2400" dirty="0" smtClean="0"/>
              <a:t>。</a:t>
            </a:r>
            <a:r>
              <a:rPr lang="en-US" altLang="zh-TW" sz="2400" dirty="0" smtClean="0"/>
              <a:t/>
            </a:r>
            <a:br>
              <a:rPr lang="en-US" altLang="zh-TW" sz="2400" dirty="0" smtClean="0"/>
            </a:br>
            <a:r>
              <a:rPr lang="en-US" altLang="zh-TW" sz="2400" dirty="0"/>
              <a:t/>
            </a:r>
            <a:br>
              <a:rPr lang="en-US" altLang="zh-TW" sz="2400" dirty="0"/>
            </a:br>
            <a:r>
              <a:rPr lang="zh-TW" altLang="en-US" sz="2400" dirty="0"/>
              <a:t>一、種子</a:t>
            </a:r>
            <a:r>
              <a:rPr lang="zh-TW" altLang="en-US" sz="2400" dirty="0" smtClean="0"/>
              <a:t>師資：對</a:t>
            </a:r>
            <a:r>
              <a:rPr lang="zh-TW" altLang="en-US" sz="2400" dirty="0"/>
              <a:t>任一單張投影片之教材須完整擷取進行授課，不得將任一單張投影片內容任意進行修改及編輯。</a:t>
            </a:r>
            <a:r>
              <a:rPr lang="en-US" altLang="zh-TW" sz="2400" dirty="0"/>
              <a:t/>
            </a:r>
            <a:br>
              <a:rPr lang="en-US" altLang="zh-TW" sz="2400" dirty="0"/>
            </a:br>
            <a:r>
              <a:rPr lang="en-US" altLang="zh-TW" sz="2400" dirty="0" smtClean="0"/>
              <a:t/>
            </a:r>
            <a:br>
              <a:rPr lang="en-US" altLang="zh-TW" sz="2400" dirty="0" smtClean="0"/>
            </a:br>
            <a:r>
              <a:rPr lang="zh-TW" altLang="en-US" sz="2400" dirty="0" smtClean="0"/>
              <a:t>二</a:t>
            </a:r>
            <a:r>
              <a:rPr lang="zh-TW" altLang="en-US" sz="2400" dirty="0"/>
              <a:t>、作為一般授課</a:t>
            </a:r>
            <a:r>
              <a:rPr lang="zh-TW" altLang="en-US" sz="2400" dirty="0" smtClean="0"/>
              <a:t>使用之</a:t>
            </a:r>
            <a:r>
              <a:rPr lang="zh-TW" altLang="en-US" sz="2400" dirty="0"/>
              <a:t>參考</a:t>
            </a:r>
            <a:r>
              <a:rPr lang="zh-TW" altLang="en-US" sz="2400" dirty="0" smtClean="0"/>
              <a:t>資料時需</a:t>
            </a:r>
            <a:r>
              <a:rPr lang="zh-TW" altLang="en-US" sz="2400" dirty="0"/>
              <a:t>標註引用出處。</a:t>
            </a:r>
          </a:p>
        </p:txBody>
      </p:sp>
      <p:sp>
        <p:nvSpPr>
          <p:cNvPr id="3" name="內容版面配置區 2"/>
          <p:cNvSpPr>
            <a:spLocks noGrp="1"/>
          </p:cNvSpPr>
          <p:nvPr>
            <p:ph type="subTitle" idx="1"/>
          </p:nvPr>
        </p:nvSpPr>
        <p:spPr/>
        <p:txBody>
          <a:bodyPr>
            <a:normAutofit/>
          </a:bodyPr>
          <a:lstStyle/>
          <a:p>
            <a:pPr marL="0" indent="0">
              <a:buNone/>
            </a:pPr>
            <a:r>
              <a:rPr lang="en-US" altLang="zh-TW" dirty="0"/>
              <a:t/>
            </a:r>
            <a:br>
              <a:rPr lang="en-US" altLang="zh-TW" dirty="0"/>
            </a:br>
            <a:endParaRPr lang="zh-TW" altLang="en-US" dirty="0"/>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2</a:t>
            </a:fld>
            <a:endParaRPr lang="zh-TW" altLang="en-US" dirty="0"/>
          </a:p>
        </p:txBody>
      </p:sp>
      <p:sp>
        <p:nvSpPr>
          <p:cNvPr id="6" name="矩形 5"/>
          <p:cNvSpPr/>
          <p:nvPr/>
        </p:nvSpPr>
        <p:spPr>
          <a:xfrm>
            <a:off x="2843808" y="764704"/>
            <a:ext cx="3467616" cy="584775"/>
          </a:xfrm>
          <a:prstGeom prst="rect">
            <a:avLst/>
          </a:prstGeom>
        </p:spPr>
        <p:txBody>
          <a:bodyPr wrap="none">
            <a:spAutoFit/>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教材使用注意事項</a:t>
            </a:r>
          </a:p>
        </p:txBody>
      </p:sp>
    </p:spTree>
    <p:extLst>
      <p:ext uri="{BB962C8B-B14F-4D97-AF65-F5344CB8AC3E}">
        <p14:creationId xmlns:p14="http://schemas.microsoft.com/office/powerpoint/2010/main" val="9655382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1331640" y="645161"/>
            <a:ext cx="7056784" cy="647700"/>
          </a:xfrm>
        </p:spPr>
        <p:txBody>
          <a:bodyPr/>
          <a:lstStyle/>
          <a:p>
            <a:pPr eaLnBrk="1" hangingPunct="1"/>
            <a:r>
              <a:rPr lang="zh-TW" altLang="en-US" sz="3600" b="0" dirty="0">
                <a:latin typeface="Times New Roman" panose="02020603050405020304" pitchFamily="18" charset="0"/>
                <a:ea typeface="標楷體" panose="03000509000000000000" pitchFamily="65" charset="-120"/>
                <a:cs typeface="Times New Roman" panose="02020603050405020304" pitchFamily="18" charset="0"/>
              </a:rPr>
              <a:t>符合規定之必要</a:t>
            </a:r>
            <a:r>
              <a:rPr lang="zh-TW" altLang="en-US" sz="3600"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設備</a:t>
            </a:r>
            <a:r>
              <a:rPr lang="zh-TW" altLang="en-US" sz="3600" b="0"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3600"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措施  </a:t>
            </a:r>
            <a:r>
              <a:rPr lang="en-US" altLang="zh-TW" sz="3600"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3600"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39619" name="Rectangle 3"/>
          <p:cNvSpPr>
            <a:spLocks noGrp="1" noChangeArrowheads="1"/>
          </p:cNvSpPr>
          <p:nvPr>
            <p:ph type="body" idx="1"/>
          </p:nvPr>
        </p:nvSpPr>
        <p:spPr>
          <a:xfrm>
            <a:off x="395536" y="1268760"/>
            <a:ext cx="8280524" cy="4897015"/>
          </a:xfrm>
          <a:ln>
            <a:solidFill>
              <a:schemeClr val="tx1"/>
            </a:solidFill>
          </a:ln>
        </p:spPr>
        <p:txBody>
          <a:bodyPr/>
          <a:lstStyle/>
          <a:p>
            <a:pPr marL="536575" lvl="1" indent="-528638" fontAlgn="auto">
              <a:spcAft>
                <a:spcPts val="0"/>
              </a:spcAft>
              <a:buFont typeface="+mj-ea"/>
              <a:buAutoNum type="ea1ChtPeriod"/>
              <a:defRPr/>
            </a:pP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防止</a:t>
            </a:r>
            <a:r>
              <a:rPr lang="zh-TW" altLang="zh-TW"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機</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械、設備或器具等引起之危害</a:t>
            </a:r>
            <a:endParaRPr lang="en-US" altLang="zh-TW" b="0" dirty="0">
              <a:latin typeface="Times New Roman" panose="02020603050405020304" pitchFamily="18" charset="0"/>
              <a:ea typeface="標楷體" panose="03000509000000000000" pitchFamily="65" charset="-120"/>
              <a:cs typeface="Times New Roman" panose="02020603050405020304" pitchFamily="18" charset="0"/>
            </a:endParaRPr>
          </a:p>
          <a:p>
            <a:pPr marL="536575" lvl="1" indent="-528638" fontAlgn="auto">
              <a:spcAft>
                <a:spcPts val="0"/>
              </a:spcAft>
              <a:buFont typeface="+mj-ea"/>
              <a:buAutoNum type="ea1ChtPeriod"/>
              <a:defRPr/>
            </a:pP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防止</a:t>
            </a:r>
            <a:r>
              <a:rPr lang="zh-TW" altLang="zh-TW"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爆</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炸性或發火性等物質引起之危害</a:t>
            </a:r>
            <a:endParaRPr lang="en-US" altLang="zh-TW" b="0" dirty="0">
              <a:latin typeface="Times New Roman" panose="02020603050405020304" pitchFamily="18" charset="0"/>
              <a:ea typeface="標楷體" panose="03000509000000000000" pitchFamily="65" charset="-120"/>
              <a:cs typeface="Times New Roman" panose="02020603050405020304" pitchFamily="18" charset="0"/>
            </a:endParaRPr>
          </a:p>
          <a:p>
            <a:pPr marL="536575" lvl="1" indent="-528638" fontAlgn="auto">
              <a:spcAft>
                <a:spcPts val="0"/>
              </a:spcAft>
              <a:buFont typeface="+mj-ea"/>
              <a:buAutoNum type="ea1ChtPeriod"/>
              <a:defRPr/>
            </a:pP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防止</a:t>
            </a:r>
            <a:r>
              <a:rPr lang="zh-TW" altLang="zh-TW"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電</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、熱或其他之能引起之危害</a:t>
            </a:r>
            <a:endParaRPr lang="en-US" altLang="zh-TW" b="0" dirty="0">
              <a:latin typeface="Times New Roman" panose="02020603050405020304" pitchFamily="18" charset="0"/>
              <a:ea typeface="標楷體" panose="03000509000000000000" pitchFamily="65" charset="-120"/>
              <a:cs typeface="Times New Roman" panose="02020603050405020304" pitchFamily="18" charset="0"/>
            </a:endParaRPr>
          </a:p>
          <a:p>
            <a:pPr marL="536575" lvl="1" indent="-528638" fontAlgn="auto">
              <a:spcAft>
                <a:spcPts val="0"/>
              </a:spcAft>
              <a:buFont typeface="+mj-ea"/>
              <a:buAutoNum type="ea1ChtPeriod"/>
              <a:defRPr/>
            </a:pP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防止</a:t>
            </a:r>
            <a:r>
              <a:rPr lang="zh-TW" altLang="zh-TW"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採</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石、採掘、裝卸、搬運、堆積或採伐等作業中引起之危害</a:t>
            </a:r>
            <a:endParaRPr lang="en-US" altLang="zh-TW" b="0" dirty="0">
              <a:latin typeface="Times New Roman" panose="02020603050405020304" pitchFamily="18" charset="0"/>
              <a:ea typeface="標楷體" panose="03000509000000000000" pitchFamily="65" charset="-120"/>
              <a:cs typeface="Times New Roman" panose="02020603050405020304" pitchFamily="18" charset="0"/>
            </a:endParaRPr>
          </a:p>
          <a:p>
            <a:pPr marL="536575" lvl="1" indent="-528638" fontAlgn="auto">
              <a:spcAft>
                <a:spcPts val="0"/>
              </a:spcAft>
              <a:buFont typeface="+mj-ea"/>
              <a:buAutoNum type="ea1ChtPeriod"/>
              <a:defRPr/>
            </a:pP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防止有</a:t>
            </a:r>
            <a:r>
              <a:rPr lang="zh-TW" altLang="zh-TW"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墜</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落、物體飛落或崩塌等之虞之作業場所引起之危害</a:t>
            </a:r>
            <a:endParaRPr lang="en-US" altLang="zh-TW" b="0" dirty="0">
              <a:latin typeface="Times New Roman" panose="02020603050405020304" pitchFamily="18" charset="0"/>
              <a:ea typeface="標楷體" panose="03000509000000000000" pitchFamily="65" charset="-120"/>
              <a:cs typeface="Times New Roman" panose="02020603050405020304" pitchFamily="18" charset="0"/>
            </a:endParaRPr>
          </a:p>
          <a:p>
            <a:pPr marL="536575" lvl="1" indent="-528638" fontAlgn="auto">
              <a:spcAft>
                <a:spcPts val="0"/>
              </a:spcAft>
              <a:buFont typeface="+mj-ea"/>
              <a:buAutoNum type="ea1ChtPeriod"/>
              <a:defRPr/>
            </a:pP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防止</a:t>
            </a:r>
            <a:r>
              <a:rPr lang="zh-TW" altLang="zh-TW"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高</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壓氣體引起之危害</a:t>
            </a:r>
            <a:endParaRPr lang="en-US" altLang="zh-TW" b="0" dirty="0">
              <a:latin typeface="Times New Roman" panose="02020603050405020304" pitchFamily="18" charset="0"/>
              <a:ea typeface="標楷體" panose="03000509000000000000" pitchFamily="65" charset="-120"/>
              <a:cs typeface="Times New Roman" panose="02020603050405020304" pitchFamily="18" charset="0"/>
            </a:endParaRPr>
          </a:p>
          <a:p>
            <a:pPr marL="536575" lvl="1" indent="-528638" fontAlgn="auto">
              <a:spcAft>
                <a:spcPts val="0"/>
              </a:spcAft>
              <a:buFont typeface="+mj-ea"/>
              <a:buAutoNum type="ea1ChtPeriod"/>
              <a:defRPr/>
            </a:pP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防止</a:t>
            </a:r>
            <a:r>
              <a:rPr lang="zh-TW" altLang="zh-TW"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原</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料、材料、氣體、蒸氣、粉塵、溶劑、化學品、含毒性物質或</a:t>
            </a:r>
            <a:r>
              <a:rPr lang="en-US" altLang="zh-TW" b="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缺氧空氣等引起之危害</a:t>
            </a:r>
            <a:endParaRPr lang="en-US" altLang="zh-TW" b="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8679" name="Text Box 10"/>
          <p:cNvSpPr txBox="1">
            <a:spLocks noChangeArrowheads="1"/>
          </p:cNvSpPr>
          <p:nvPr/>
        </p:nvSpPr>
        <p:spPr bwMode="auto">
          <a:xfrm>
            <a:off x="5435600" y="19050"/>
            <a:ext cx="3613150" cy="400110"/>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6</a:t>
            </a:r>
            <a:r>
              <a:rPr lang="zh-TW" altLang="en-US" sz="2000" b="1" dirty="0">
                <a:latin typeface="標楷體" pitchFamily="65" charset="-120"/>
                <a:ea typeface="標楷體" pitchFamily="65" charset="-120"/>
              </a:rPr>
              <a:t>條第</a:t>
            </a:r>
            <a:r>
              <a:rPr lang="en-US" altLang="zh-TW" sz="2000" b="1" dirty="0">
                <a:latin typeface="標楷體" pitchFamily="65" charset="-120"/>
                <a:ea typeface="標楷體" pitchFamily="65" charset="-120"/>
              </a:rPr>
              <a:t>1</a:t>
            </a:r>
            <a:r>
              <a:rPr lang="zh-TW" altLang="en-US" sz="2000" b="1" dirty="0">
                <a:latin typeface="標楷體" pitchFamily="65" charset="-120"/>
                <a:ea typeface="標楷體" pitchFamily="65" charset="-120"/>
              </a:rPr>
              <a:t>項</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20</a:t>
            </a:fld>
            <a:endParaRPr lang="zh-TW" altLang="en-US" dirty="0"/>
          </a:p>
        </p:txBody>
      </p:sp>
    </p:spTree>
    <p:extLst>
      <p:ext uri="{BB962C8B-B14F-4D97-AF65-F5344CB8AC3E}">
        <p14:creationId xmlns:p14="http://schemas.microsoft.com/office/powerpoint/2010/main" val="5405663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1331640" y="645161"/>
            <a:ext cx="6696744" cy="647700"/>
          </a:xfrm>
        </p:spPr>
        <p:txBody>
          <a:bodyPr/>
          <a:lstStyle/>
          <a:p>
            <a:pPr eaLnBrk="1" hangingPunct="1"/>
            <a:r>
              <a:rPr lang="zh-TW" altLang="en-US" sz="3600" b="0" dirty="0">
                <a:latin typeface="Times New Roman" panose="02020603050405020304" pitchFamily="18" charset="0"/>
                <a:ea typeface="標楷體" panose="03000509000000000000" pitchFamily="65" charset="-120"/>
                <a:cs typeface="Times New Roman" panose="02020603050405020304" pitchFamily="18" charset="0"/>
              </a:rPr>
              <a:t>符合規定之必要</a:t>
            </a:r>
            <a:r>
              <a:rPr lang="zh-TW" altLang="en-US" sz="3600"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設備</a:t>
            </a:r>
            <a:r>
              <a:rPr lang="zh-TW" altLang="en-US" sz="3600" b="0"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3600"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措施  </a:t>
            </a:r>
            <a:r>
              <a:rPr lang="en-US" altLang="zh-TW" sz="3600"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a:t>
            </a:r>
            <a:endParaRPr lang="zh-TW" altLang="en-US" sz="3600"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39619" name="Rectangle 3"/>
          <p:cNvSpPr>
            <a:spLocks noGrp="1" noChangeArrowheads="1"/>
          </p:cNvSpPr>
          <p:nvPr>
            <p:ph type="body" idx="1"/>
          </p:nvPr>
        </p:nvSpPr>
        <p:spPr>
          <a:xfrm>
            <a:off x="611188" y="1484313"/>
            <a:ext cx="8064500" cy="4730769"/>
          </a:xfrm>
          <a:ln>
            <a:solidFill>
              <a:schemeClr val="tx1"/>
            </a:solidFill>
          </a:ln>
        </p:spPr>
        <p:txBody>
          <a:bodyPr/>
          <a:lstStyle/>
          <a:p>
            <a:pPr marL="768350" lvl="1" indent="-514350">
              <a:lnSpc>
                <a:spcPct val="90000"/>
              </a:lnSpc>
              <a:buFontTx/>
              <a:buAutoNum type="ea1ChtPeriod" startAt="8"/>
            </a:pP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防止</a:t>
            </a:r>
            <a:r>
              <a:rPr lang="zh-TW" altLang="zh-TW"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輻</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射、高溫、低溫、超音波、噪音、振動或異常氣壓等引起之危</a:t>
            </a:r>
            <a:r>
              <a:rPr lang="en-US" altLang="zh-TW" b="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害</a:t>
            </a:r>
            <a:endParaRPr lang="en-US" altLang="zh-TW" b="0" dirty="0">
              <a:latin typeface="Times New Roman" panose="02020603050405020304" pitchFamily="18" charset="0"/>
              <a:ea typeface="標楷體" panose="03000509000000000000" pitchFamily="65" charset="-120"/>
              <a:cs typeface="Times New Roman" panose="02020603050405020304" pitchFamily="18" charset="0"/>
            </a:endParaRPr>
          </a:p>
          <a:p>
            <a:pPr marL="768350" lvl="1" indent="-514350">
              <a:lnSpc>
                <a:spcPct val="90000"/>
              </a:lnSpc>
              <a:buFontTx/>
              <a:buAutoNum type="ea1ChtPeriod" startAt="8"/>
            </a:pP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防止</a:t>
            </a:r>
            <a:r>
              <a:rPr lang="zh-TW" altLang="zh-TW"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監</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視儀表或精密作業等引起之危害</a:t>
            </a:r>
            <a:endParaRPr lang="en-US" altLang="zh-TW" b="0" dirty="0">
              <a:latin typeface="Times New Roman" panose="02020603050405020304" pitchFamily="18" charset="0"/>
              <a:ea typeface="標楷體" panose="03000509000000000000" pitchFamily="65" charset="-120"/>
              <a:cs typeface="Times New Roman" panose="02020603050405020304" pitchFamily="18" charset="0"/>
            </a:endParaRPr>
          </a:p>
          <a:p>
            <a:pPr marL="768350" lvl="1" indent="-514350">
              <a:lnSpc>
                <a:spcPct val="90000"/>
              </a:lnSpc>
              <a:buFontTx/>
              <a:buAutoNum type="ea1ChtPeriod" startAt="8"/>
            </a:pP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防止</a:t>
            </a:r>
            <a:r>
              <a:rPr lang="zh-TW" altLang="zh-TW"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廢</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氣、廢液或殘渣等廢棄物引起之危害</a:t>
            </a:r>
            <a:endParaRPr lang="en-US" altLang="zh-TW" b="0" dirty="0">
              <a:latin typeface="Times New Roman" panose="02020603050405020304" pitchFamily="18" charset="0"/>
              <a:ea typeface="標楷體" panose="03000509000000000000" pitchFamily="65" charset="-120"/>
              <a:cs typeface="Times New Roman" panose="02020603050405020304" pitchFamily="18" charset="0"/>
            </a:endParaRPr>
          </a:p>
          <a:p>
            <a:pPr marL="768350" lvl="1" indent="-514350">
              <a:lnSpc>
                <a:spcPct val="90000"/>
              </a:lnSpc>
              <a:buFontTx/>
              <a:buAutoNum type="ea1ChtPeriod" startAt="8"/>
            </a:pP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防止</a:t>
            </a:r>
            <a:r>
              <a:rPr lang="zh-TW" altLang="zh-TW"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水</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患或火災等引起之危害</a:t>
            </a:r>
            <a:endParaRPr lang="en-US" altLang="zh-TW" b="0" dirty="0">
              <a:latin typeface="Times New Roman" panose="02020603050405020304" pitchFamily="18" charset="0"/>
              <a:ea typeface="標楷體" panose="03000509000000000000" pitchFamily="65" charset="-120"/>
              <a:cs typeface="Times New Roman" panose="02020603050405020304" pitchFamily="18" charset="0"/>
            </a:endParaRPr>
          </a:p>
          <a:p>
            <a:pPr marL="768350" lvl="1" indent="-514350">
              <a:lnSpc>
                <a:spcPct val="90000"/>
              </a:lnSpc>
              <a:buClr>
                <a:srgbClr val="FF0000"/>
              </a:buClr>
              <a:buFontTx/>
              <a:buAutoNum type="ea1ChtPeriod" startAt="8"/>
            </a:pP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防止動物、植物或</a:t>
            </a:r>
            <a:r>
              <a:rPr lang="zh-TW" altLang="zh-TW"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微</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生物等引起之危害</a:t>
            </a:r>
            <a:endParaRPr lang="en-US" altLang="zh-TW" b="0" dirty="0">
              <a:latin typeface="Times New Roman" panose="02020603050405020304" pitchFamily="18" charset="0"/>
              <a:ea typeface="標楷體" panose="03000509000000000000" pitchFamily="65" charset="-120"/>
              <a:cs typeface="Times New Roman" panose="02020603050405020304" pitchFamily="18" charset="0"/>
            </a:endParaRPr>
          </a:p>
          <a:p>
            <a:pPr marL="768350" lvl="1" indent="-514350">
              <a:lnSpc>
                <a:spcPct val="90000"/>
              </a:lnSpc>
              <a:buClr>
                <a:srgbClr val="FF0000"/>
              </a:buClr>
              <a:buFontTx/>
              <a:buAutoNum type="ea1ChtPeriod" startAt="8"/>
            </a:pP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防止</a:t>
            </a:r>
            <a:r>
              <a:rPr lang="zh-TW" altLang="zh-TW"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通</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道、地板或階梯等引起之危害</a:t>
            </a:r>
            <a:endParaRPr lang="en-US" altLang="zh-TW" b="0" dirty="0">
              <a:latin typeface="Times New Roman" panose="02020603050405020304" pitchFamily="18" charset="0"/>
              <a:ea typeface="標楷體" panose="03000509000000000000" pitchFamily="65" charset="-120"/>
              <a:cs typeface="Times New Roman" panose="02020603050405020304" pitchFamily="18" charset="0"/>
            </a:endParaRPr>
          </a:p>
          <a:p>
            <a:pPr marL="1166813" lvl="1" indent="-912813">
              <a:lnSpc>
                <a:spcPct val="90000"/>
              </a:lnSpc>
              <a:buClr>
                <a:srgbClr val="FF0000"/>
              </a:buClr>
              <a:buFontTx/>
              <a:buAutoNum type="ea1ChtPeriod" startAt="8"/>
            </a:pP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防止未採取充足通</a:t>
            </a:r>
            <a:r>
              <a:rPr lang="zh-TW" altLang="zh-TW"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風</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、採光、照明、保溫或防濕等引起之危害</a:t>
            </a:r>
            <a:r>
              <a:rPr lang="en-US" altLang="zh-TW" b="0" dirty="0">
                <a:solidFill>
                  <a:srgbClr val="99FF99"/>
                </a:solidFill>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b="0"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8679" name="Text Box 10"/>
          <p:cNvSpPr txBox="1">
            <a:spLocks noChangeArrowheads="1"/>
          </p:cNvSpPr>
          <p:nvPr/>
        </p:nvSpPr>
        <p:spPr bwMode="auto">
          <a:xfrm>
            <a:off x="5435600" y="19050"/>
            <a:ext cx="3613150" cy="400110"/>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6</a:t>
            </a:r>
            <a:r>
              <a:rPr lang="zh-TW" altLang="en-US" sz="2000" b="1" dirty="0">
                <a:latin typeface="標楷體" pitchFamily="65" charset="-120"/>
                <a:ea typeface="標楷體" pitchFamily="65" charset="-120"/>
              </a:rPr>
              <a:t>條第</a:t>
            </a:r>
            <a:r>
              <a:rPr lang="en-US" altLang="zh-TW" sz="2000" b="1" dirty="0">
                <a:latin typeface="標楷體" pitchFamily="65" charset="-120"/>
                <a:ea typeface="標楷體" pitchFamily="65" charset="-120"/>
              </a:rPr>
              <a:t>1</a:t>
            </a:r>
            <a:r>
              <a:rPr lang="zh-TW" altLang="en-US" sz="2000" b="1" dirty="0">
                <a:latin typeface="標楷體" pitchFamily="65" charset="-120"/>
                <a:ea typeface="標楷體" pitchFamily="65" charset="-120"/>
              </a:rPr>
              <a:t>項</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21</a:t>
            </a:fld>
            <a:endParaRPr lang="zh-TW" altLang="en-US" dirty="0"/>
          </a:p>
        </p:txBody>
      </p:sp>
    </p:spTree>
    <p:extLst>
      <p:ext uri="{BB962C8B-B14F-4D97-AF65-F5344CB8AC3E}">
        <p14:creationId xmlns:p14="http://schemas.microsoft.com/office/powerpoint/2010/main" val="37355352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590800" y="536575"/>
            <a:ext cx="4357688" cy="539750"/>
          </a:xfrm>
        </p:spPr>
        <p:txBody>
          <a:bodyPr/>
          <a:lstStyle/>
          <a:p>
            <a:pPr eaLnBrk="1" hangingPunct="1"/>
            <a:r>
              <a:rPr lang="zh-TW" altLang="en-US" sz="4000" b="0" dirty="0">
                <a:latin typeface="Times New Roman" panose="02020603050405020304" pitchFamily="18" charset="0"/>
                <a:ea typeface="標楷體" panose="03000509000000000000" pitchFamily="65" charset="-120"/>
                <a:cs typeface="Times New Roman" panose="02020603050405020304" pitchFamily="18" charset="0"/>
              </a:rPr>
              <a:t>安全衛生必要</a:t>
            </a:r>
            <a:r>
              <a:rPr lang="zh-TW" altLang="en-US" sz="4000" b="0" dirty="0">
                <a:solidFill>
                  <a:srgbClr val="FF0066"/>
                </a:solidFill>
                <a:latin typeface="Times New Roman" panose="02020603050405020304" pitchFamily="18" charset="0"/>
                <a:ea typeface="標楷體" panose="03000509000000000000" pitchFamily="65" charset="-120"/>
                <a:cs typeface="Times New Roman" panose="02020603050405020304" pitchFamily="18" charset="0"/>
              </a:rPr>
              <a:t>措施</a:t>
            </a:r>
          </a:p>
        </p:txBody>
      </p:sp>
      <p:sp>
        <p:nvSpPr>
          <p:cNvPr id="43011" name="Rectangle 3"/>
          <p:cNvSpPr>
            <a:spLocks noGrp="1" noChangeArrowheads="1"/>
          </p:cNvSpPr>
          <p:nvPr>
            <p:ph type="body" idx="1"/>
          </p:nvPr>
        </p:nvSpPr>
        <p:spPr>
          <a:xfrm>
            <a:off x="971600" y="1258888"/>
            <a:ext cx="7411988" cy="5399087"/>
          </a:xfrm>
          <a:ln>
            <a:solidFill>
              <a:schemeClr val="tx1"/>
            </a:solidFill>
          </a:ln>
        </p:spPr>
        <p:txBody>
          <a:bodyPr/>
          <a:lstStyle/>
          <a:p>
            <a:pPr marL="808038" indent="-808038" eaLnBrk="1" hangingPunct="1">
              <a:lnSpc>
                <a:spcPct val="120000"/>
              </a:lnSpc>
              <a:buNone/>
            </a:pP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一、重複性作業等促發肌肉骨骼疾病之預防</a:t>
            </a:r>
          </a:p>
          <a:p>
            <a:pPr marL="808038" indent="-808038" eaLnBrk="1" hangingPunct="1">
              <a:lnSpc>
                <a:spcPct val="120000"/>
              </a:lnSpc>
              <a:buNone/>
            </a:pP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二、輪班、夜間工作、長時間工作等異常工作負荷促發疾病之預防</a:t>
            </a:r>
          </a:p>
          <a:p>
            <a:pPr marL="808038" indent="-808038" eaLnBrk="1" hangingPunct="1">
              <a:lnSpc>
                <a:spcPct val="120000"/>
              </a:lnSpc>
              <a:buNone/>
            </a:pP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三、執行職務因他人行為遭受身體或精神不法侵害之預防</a:t>
            </a:r>
          </a:p>
          <a:p>
            <a:pPr marL="808038" indent="-808038" eaLnBrk="1" hangingPunct="1">
              <a:lnSpc>
                <a:spcPct val="120000"/>
              </a:lnSpc>
              <a:buNone/>
            </a:pP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四、避難、急救、休息或其他為保護勞工身心健康之事項</a:t>
            </a:r>
          </a:p>
        </p:txBody>
      </p:sp>
      <p:sp>
        <p:nvSpPr>
          <p:cNvPr id="29702" name="Text Box 7"/>
          <p:cNvSpPr txBox="1">
            <a:spLocks noChangeArrowheads="1"/>
          </p:cNvSpPr>
          <p:nvPr/>
        </p:nvSpPr>
        <p:spPr bwMode="auto">
          <a:xfrm>
            <a:off x="5435600" y="133350"/>
            <a:ext cx="3613150" cy="400110"/>
          </a:xfrm>
          <a:prstGeom prst="rect">
            <a:avLst/>
          </a:prstGeom>
          <a:noFill/>
          <a:ln w="9525">
            <a:noFill/>
            <a:miter lim="800000"/>
            <a:headEnd/>
            <a:tailEnd/>
          </a:ln>
        </p:spPr>
        <p:txBody>
          <a:bodyPr>
            <a:spAutoFit/>
          </a:bodyPr>
          <a:lstStyle/>
          <a:p>
            <a:pP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6</a:t>
            </a:r>
            <a:r>
              <a:rPr lang="zh-TW" altLang="en-US" sz="2000" b="1" dirty="0">
                <a:latin typeface="標楷體" pitchFamily="65" charset="-120"/>
                <a:ea typeface="標楷體" pitchFamily="65" charset="-120"/>
              </a:rPr>
              <a:t>條第</a:t>
            </a:r>
            <a:r>
              <a:rPr lang="en-US" altLang="zh-TW" sz="2000" b="1" dirty="0">
                <a:latin typeface="標楷體" pitchFamily="65" charset="-120"/>
                <a:ea typeface="標楷體" pitchFamily="65" charset="-120"/>
              </a:rPr>
              <a:t>2</a:t>
            </a:r>
            <a:r>
              <a:rPr lang="zh-TW" altLang="en-US" sz="2000" b="1" dirty="0">
                <a:latin typeface="標楷體" pitchFamily="65" charset="-120"/>
                <a:ea typeface="標楷體" pitchFamily="65" charset="-120"/>
              </a:rPr>
              <a:t>項</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22</a:t>
            </a:fld>
            <a:endParaRPr lang="zh-TW" altLang="en-US" dirty="0"/>
          </a:p>
        </p:txBody>
      </p:sp>
    </p:spTree>
    <p:extLst>
      <p:ext uri="{BB962C8B-B14F-4D97-AF65-F5344CB8AC3E}">
        <p14:creationId xmlns:p14="http://schemas.microsoft.com/office/powerpoint/2010/main" val="4919933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ctrTitle"/>
          </p:nvPr>
        </p:nvSpPr>
        <p:spPr>
          <a:xfrm>
            <a:off x="1044575" y="608013"/>
            <a:ext cx="7561263" cy="701675"/>
          </a:xfrm>
        </p:spPr>
        <p:txBody>
          <a:bodyPr/>
          <a:lstStyle/>
          <a:p>
            <a:pPr eaLnBrk="1" hangingPunct="1"/>
            <a:r>
              <a:rPr lang="zh-TW" altLang="en-US" sz="4000" b="0" dirty="0">
                <a:latin typeface="Times New Roman" panose="02020603050405020304" pitchFamily="18" charset="0"/>
                <a:ea typeface="標楷體" panose="03000509000000000000" pitchFamily="65" charset="-120"/>
                <a:cs typeface="Times New Roman" panose="02020603050405020304" pitchFamily="18" charset="0"/>
              </a:rPr>
              <a:t>機械設備器具源頭管理</a:t>
            </a:r>
            <a:endParaRPr lang="en-US" altLang="zh-TW" sz="4000" b="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85699" name="Rectangle 3"/>
          <p:cNvSpPr>
            <a:spLocks noGrp="1" noChangeArrowheads="1"/>
          </p:cNvSpPr>
          <p:nvPr>
            <p:ph type="subTitle" idx="1"/>
          </p:nvPr>
        </p:nvSpPr>
        <p:spPr>
          <a:xfrm>
            <a:off x="2268538" y="2852936"/>
            <a:ext cx="4519612" cy="3869987"/>
          </a:xfrm>
          <a:ln>
            <a:solidFill>
              <a:schemeClr val="bg1"/>
            </a:solidFill>
          </a:ln>
        </p:spPr>
        <p:txBody>
          <a:bodyPr>
            <a:normAutofit lnSpcReduction="10000"/>
          </a:bodyPr>
          <a:lstStyle/>
          <a:p>
            <a:pPr marL="182563" indent="-182563" algn="l" eaLnBrk="1" hangingPunct="1">
              <a:spcBef>
                <a:spcPts val="0"/>
              </a:spcBef>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動力衝剪機械。</a:t>
            </a:r>
          </a:p>
          <a:p>
            <a:pPr marL="182563" indent="-182563" algn="l" eaLnBrk="1" hangingPunct="1">
              <a:spcBef>
                <a:spcPts val="0"/>
              </a:spcBef>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手推刨床。</a:t>
            </a:r>
          </a:p>
          <a:p>
            <a:pPr marL="182563" indent="-182563" algn="l" eaLnBrk="1" hangingPunct="1">
              <a:spcBef>
                <a:spcPts val="0"/>
              </a:spcBef>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木材加工用圓盤鋸。</a:t>
            </a:r>
          </a:p>
          <a:p>
            <a:pPr marL="182563" indent="-182563" algn="l" eaLnBrk="1" hangingPunct="1">
              <a:spcBef>
                <a:spcPts val="0"/>
              </a:spcBef>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動力堆高機。</a:t>
            </a:r>
          </a:p>
          <a:p>
            <a:pPr marL="182563" indent="-182563" algn="l" eaLnBrk="1" hangingPunct="1">
              <a:spcBef>
                <a:spcPts val="0"/>
              </a:spcBef>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研磨機。</a:t>
            </a:r>
          </a:p>
          <a:p>
            <a:pPr marL="182563" indent="-182563" algn="l" eaLnBrk="1" hangingPunct="1">
              <a:spcBef>
                <a:spcPts val="0"/>
              </a:spcBef>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研磨輪。</a:t>
            </a:r>
          </a:p>
          <a:p>
            <a:pPr marL="182563" indent="-182563" algn="l" eaLnBrk="1" hangingPunct="1">
              <a:spcBef>
                <a:spcPts val="0"/>
              </a:spcBef>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防爆電氣設備。</a:t>
            </a:r>
          </a:p>
          <a:p>
            <a:pPr marL="182563" indent="-182563" algn="l" eaLnBrk="1" hangingPunct="1">
              <a:spcBef>
                <a:spcPts val="0"/>
              </a:spcBef>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動力衝剪機械之光電式安全裝置。</a:t>
            </a:r>
          </a:p>
          <a:p>
            <a:pPr marL="182563" indent="-182563" algn="l" eaLnBrk="1" hangingPunct="1">
              <a:spcBef>
                <a:spcPts val="0"/>
              </a:spcBef>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9.</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手推刨床之刃部接觸預防裝置。</a:t>
            </a:r>
          </a:p>
          <a:p>
            <a:pPr marL="182563" indent="-182563" algn="l" eaLnBrk="1" hangingPunct="1">
              <a:spcBef>
                <a:spcPts val="0"/>
              </a:spcBef>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木材加工用圓盤鋸之反撥預防裝置及鋸齒接觸預防裝置。</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182563" indent="-182563" algn="l" eaLnBrk="1" hangingPunct="1">
              <a:spcBef>
                <a:spcPts val="0"/>
              </a:spcBef>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其他經中央主管機關指定者</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 </a:t>
            </a:r>
          </a:p>
        </p:txBody>
      </p:sp>
      <p:sp>
        <p:nvSpPr>
          <p:cNvPr id="1030" name="Line 4"/>
          <p:cNvSpPr>
            <a:spLocks noChangeShapeType="1"/>
          </p:cNvSpPr>
          <p:nvPr/>
        </p:nvSpPr>
        <p:spPr bwMode="auto">
          <a:xfrm>
            <a:off x="4067944" y="2492375"/>
            <a:ext cx="0" cy="431800"/>
          </a:xfrm>
          <a:prstGeom prst="line">
            <a:avLst/>
          </a:prstGeom>
          <a:noFill/>
          <a:ln w="57150">
            <a:solidFill>
              <a:srgbClr val="FF0000"/>
            </a:solidFill>
            <a:round/>
            <a:headEnd/>
            <a:tailEnd type="triangle" w="med" len="med"/>
          </a:ln>
        </p:spPr>
        <p:txBody>
          <a:bodyPr wrap="none"/>
          <a:lstStyle/>
          <a:p>
            <a:endParaRPr lang="zh-TW" altLang="en-US" dirty="0">
              <a:ea typeface="DFKai-SB" charset="0"/>
            </a:endParaRPr>
          </a:p>
        </p:txBody>
      </p:sp>
      <p:graphicFrame>
        <p:nvGraphicFramePr>
          <p:cNvPr id="1026" name="Object 5"/>
          <p:cNvGraphicFramePr>
            <a:graphicFrameLocks noChangeAspect="1"/>
          </p:cNvGraphicFramePr>
          <p:nvPr/>
        </p:nvGraphicFramePr>
        <p:xfrm>
          <a:off x="541338" y="4868863"/>
          <a:ext cx="1649412" cy="1309687"/>
        </p:xfrm>
        <a:graphic>
          <a:graphicData uri="http://schemas.openxmlformats.org/presentationml/2006/ole">
            <mc:AlternateContent xmlns:mc="http://schemas.openxmlformats.org/markup-compatibility/2006">
              <mc:Choice xmlns:v="urn:schemas-microsoft-com:vml" Requires="v">
                <p:oleObj spid="_x0000_s1041" name="Photo Editor 影像" r:id="rId4" imgW="21638095" imgH="16228571" progId="">
                  <p:embed/>
                </p:oleObj>
              </mc:Choice>
              <mc:Fallback>
                <p:oleObj name="Photo Editor 影像" r:id="rId4" imgW="21638095" imgH="1622857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338" y="4868863"/>
                        <a:ext cx="1649412" cy="1309687"/>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285703" name="Picture 7" descr="手推鉋床_2"/>
          <p:cNvPicPr>
            <a:picLocks noChangeAspect="1" noChangeArrowheads="1"/>
          </p:cNvPicPr>
          <p:nvPr/>
        </p:nvPicPr>
        <p:blipFill>
          <a:blip r:embed="rId6" cstate="print"/>
          <a:srcRect/>
          <a:stretch>
            <a:fillRect/>
          </a:stretch>
        </p:blipFill>
        <p:spPr bwMode="auto">
          <a:xfrm>
            <a:off x="6589713" y="3932238"/>
            <a:ext cx="1557337" cy="1219200"/>
          </a:xfrm>
          <a:prstGeom prst="rect">
            <a:avLst/>
          </a:prstGeom>
          <a:noFill/>
          <a:effectLst>
            <a:outerShdw dist="107763" dir="2700000" algn="ctr" rotWithShape="0">
              <a:srgbClr val="808080">
                <a:alpha val="50000"/>
              </a:srgbClr>
            </a:outerShdw>
          </a:effectLst>
        </p:spPr>
      </p:pic>
      <p:pic>
        <p:nvPicPr>
          <p:cNvPr id="285707" name="Picture 11" descr="P1010020"/>
          <p:cNvPicPr>
            <a:picLocks noChangeAspect="1" noChangeArrowheads="1"/>
          </p:cNvPicPr>
          <p:nvPr/>
        </p:nvPicPr>
        <p:blipFill>
          <a:blip r:embed="rId7" cstate="print"/>
          <a:srcRect/>
          <a:stretch>
            <a:fillRect/>
          </a:stretch>
        </p:blipFill>
        <p:spPr bwMode="auto">
          <a:xfrm>
            <a:off x="6084888" y="2708275"/>
            <a:ext cx="1504950" cy="1128713"/>
          </a:xfrm>
          <a:prstGeom prst="rect">
            <a:avLst/>
          </a:prstGeom>
          <a:noFill/>
          <a:effectLst>
            <a:outerShdw dist="107763" dir="2700000" algn="ctr" rotWithShape="0">
              <a:srgbClr val="808080">
                <a:alpha val="50000"/>
              </a:srgbClr>
            </a:outerShdw>
          </a:effectLst>
        </p:spPr>
      </p:pic>
      <p:sp>
        <p:nvSpPr>
          <p:cNvPr id="1033" name="Rectangle 12"/>
          <p:cNvSpPr>
            <a:spLocks noChangeArrowheads="1"/>
          </p:cNvSpPr>
          <p:nvPr/>
        </p:nvSpPr>
        <p:spPr bwMode="auto">
          <a:xfrm>
            <a:off x="251520" y="1412875"/>
            <a:ext cx="8712968" cy="954107"/>
          </a:xfrm>
          <a:prstGeom prst="rect">
            <a:avLst/>
          </a:prstGeom>
          <a:solidFill>
            <a:srgbClr val="FFFFCC"/>
          </a:solidFill>
          <a:ln w="9525">
            <a:solidFill>
              <a:schemeClr val="tx2"/>
            </a:solidFill>
            <a:miter lim="800000"/>
            <a:headEnd/>
            <a:tailEnd/>
          </a:ln>
        </p:spPr>
        <p:txBody>
          <a:bodyPr wrap="square">
            <a:spAutoFit/>
          </a:bodyPr>
          <a:lstStyle/>
          <a:p>
            <a:r>
              <a:rPr lang="zh-TW" altLang="en-US" sz="2800" dirty="0">
                <a:solidFill>
                  <a:srgbClr val="FF0000"/>
                </a:solidFill>
                <a:latin typeface="Times New Roman" pitchFamily="18" charset="0"/>
                <a:ea typeface="標楷體" pitchFamily="65" charset="-120"/>
              </a:rPr>
              <a:t>製造者、輸入者、供應者、租賃者及雇主不得提供</a:t>
            </a:r>
            <a:r>
              <a:rPr lang="zh-TW" altLang="en-US" sz="2800" dirty="0">
                <a:latin typeface="Times New Roman" pitchFamily="18" charset="0"/>
                <a:ea typeface="標楷體" pitchFamily="65" charset="-120"/>
              </a:rPr>
              <a:t>不符中央主管機關所定</a:t>
            </a:r>
            <a:r>
              <a:rPr lang="zh-TW" altLang="en-US" sz="2800" u="sng" dirty="0">
                <a:solidFill>
                  <a:srgbClr val="CC0099"/>
                </a:solidFill>
                <a:latin typeface="Times New Roman" pitchFamily="18" charset="0"/>
                <a:ea typeface="標楷體" pitchFamily="65" charset="-120"/>
              </a:rPr>
              <a:t>安全標準</a:t>
            </a:r>
            <a:r>
              <a:rPr lang="zh-TW" altLang="en-US" sz="2800" dirty="0">
                <a:solidFill>
                  <a:srgbClr val="CC0099"/>
                </a:solidFill>
                <a:latin typeface="Times New Roman" pitchFamily="18" charset="0"/>
                <a:ea typeface="標楷體" pitchFamily="65" charset="-120"/>
              </a:rPr>
              <a:t>之機械、設備、器具</a:t>
            </a:r>
            <a:endParaRPr lang="zh-TW" altLang="en-US" sz="2800" dirty="0">
              <a:latin typeface="Times New Roman" pitchFamily="18" charset="0"/>
              <a:ea typeface="標楷體" pitchFamily="65" charset="-120"/>
            </a:endParaRPr>
          </a:p>
        </p:txBody>
      </p:sp>
      <p:sp>
        <p:nvSpPr>
          <p:cNvPr id="1035" name="Text Box 14"/>
          <p:cNvSpPr txBox="1">
            <a:spLocks noChangeArrowheads="1"/>
          </p:cNvSpPr>
          <p:nvPr/>
        </p:nvSpPr>
        <p:spPr bwMode="auto">
          <a:xfrm>
            <a:off x="5435600" y="133350"/>
            <a:ext cx="3613150" cy="396875"/>
          </a:xfrm>
          <a:prstGeom prst="rect">
            <a:avLst/>
          </a:prstGeom>
          <a:noFill/>
          <a:ln w="9525">
            <a:noFill/>
            <a:miter lim="800000"/>
            <a:headEnd/>
            <a:tailEnd/>
          </a:ln>
        </p:spPr>
        <p:txBody>
          <a:bodyPr>
            <a:spAutoFit/>
          </a:bodyPr>
          <a:lstStyle/>
          <a:p>
            <a:pPr algn="ctr">
              <a:spcBef>
                <a:spcPct val="50000"/>
              </a:spcBef>
            </a:pPr>
            <a:r>
              <a:rPr lang="zh-TW" altLang="en-US" sz="2000" dirty="0">
                <a:latin typeface="標楷體" pitchFamily="65" charset="-120"/>
                <a:ea typeface="標楷體" pitchFamily="65" charset="-120"/>
              </a:rPr>
              <a:t>職業安全衛生法 第</a:t>
            </a:r>
            <a:r>
              <a:rPr lang="en-US" altLang="zh-TW" sz="2000" dirty="0">
                <a:latin typeface="標楷體" pitchFamily="65" charset="-120"/>
                <a:ea typeface="標楷體" pitchFamily="65" charset="-120"/>
              </a:rPr>
              <a:t>7-1</a:t>
            </a:r>
            <a:r>
              <a:rPr lang="zh-TW" altLang="en-US" sz="2000" dirty="0">
                <a:latin typeface="標楷體" pitchFamily="65" charset="-120"/>
                <a:ea typeface="標楷體" pitchFamily="65" charset="-120"/>
              </a:rPr>
              <a:t>條</a:t>
            </a:r>
          </a:p>
        </p:txBody>
      </p:sp>
      <p:pic>
        <p:nvPicPr>
          <p:cNvPr id="285712" name="Picture 16" descr="help01-23"/>
          <p:cNvPicPr>
            <a:picLocks noChangeAspect="1" noChangeArrowheads="1"/>
          </p:cNvPicPr>
          <p:nvPr/>
        </p:nvPicPr>
        <p:blipFill>
          <a:blip r:embed="rId8" cstate="print"/>
          <a:srcRect/>
          <a:stretch>
            <a:fillRect/>
          </a:stretch>
        </p:blipFill>
        <p:spPr bwMode="auto">
          <a:xfrm>
            <a:off x="528638" y="2924175"/>
            <a:ext cx="1641475" cy="1727200"/>
          </a:xfrm>
          <a:prstGeom prst="rect">
            <a:avLst/>
          </a:prstGeom>
          <a:noFill/>
          <a:ln w="9525">
            <a:noFill/>
            <a:miter lim="800000"/>
            <a:headEnd/>
            <a:tailEnd/>
          </a:ln>
          <a:effectLst>
            <a:outerShdw dist="107763" dir="2700000" algn="ctr" rotWithShape="0">
              <a:srgbClr val="808080">
                <a:alpha val="50000"/>
              </a:srgbClr>
            </a:outerShdw>
          </a:effectLst>
        </p:spPr>
      </p:pic>
      <p:pic>
        <p:nvPicPr>
          <p:cNvPr id="285713" name="Picture 17" descr="help01-15"/>
          <p:cNvPicPr>
            <a:picLocks noChangeAspect="1" noChangeArrowheads="1"/>
          </p:cNvPicPr>
          <p:nvPr/>
        </p:nvPicPr>
        <p:blipFill>
          <a:blip r:embed="rId9" cstate="print"/>
          <a:srcRect/>
          <a:stretch>
            <a:fillRect/>
          </a:stretch>
        </p:blipFill>
        <p:spPr bwMode="auto">
          <a:xfrm>
            <a:off x="6804025" y="5270500"/>
            <a:ext cx="1695450" cy="1331913"/>
          </a:xfrm>
          <a:prstGeom prst="rect">
            <a:avLst/>
          </a:prstGeom>
          <a:noFill/>
          <a:ln w="9525">
            <a:noFill/>
            <a:miter lim="800000"/>
            <a:headEnd/>
            <a:tailEnd/>
          </a:ln>
          <a:effectLst>
            <a:outerShdw dist="107763" dir="2700000" algn="ctr" rotWithShape="0">
              <a:srgbClr val="808080">
                <a:alpha val="50000"/>
              </a:srgbClr>
            </a:outerShdw>
          </a:effectLst>
        </p:spPr>
      </p:pic>
      <p:sp>
        <p:nvSpPr>
          <p:cNvPr id="2" name="投影片編號版面配置區 1"/>
          <p:cNvSpPr>
            <a:spLocks noGrp="1"/>
          </p:cNvSpPr>
          <p:nvPr>
            <p:ph type="sldNum" sz="quarter" idx="12"/>
          </p:nvPr>
        </p:nvSpPr>
        <p:spPr/>
        <p:txBody>
          <a:bodyPr/>
          <a:lstStyle/>
          <a:p>
            <a:fld id="{A36E6B7E-3405-4ABC-8F0A-11CAAA034E4E}" type="slidenum">
              <a:rPr lang="zh-TW" altLang="en-US" smtClean="0"/>
              <a:pPr/>
              <a:t>23</a:t>
            </a:fld>
            <a:endParaRPr lang="zh-TW" altLang="en-US" dirty="0"/>
          </a:p>
        </p:txBody>
      </p:sp>
    </p:spTree>
    <p:extLst>
      <p:ext uri="{BB962C8B-B14F-4D97-AF65-F5344CB8AC3E}">
        <p14:creationId xmlns:p14="http://schemas.microsoft.com/office/powerpoint/2010/main" val="41122821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符合安全標準之機械、設備、器具的登錄</a:t>
            </a:r>
          </a:p>
        </p:txBody>
      </p:sp>
      <p:sp>
        <p:nvSpPr>
          <p:cNvPr id="3" name="內容版面配置區 2"/>
          <p:cNvSpPr>
            <a:spLocks noGrp="1"/>
          </p:cNvSpPr>
          <p:nvPr>
            <p:ph idx="1"/>
          </p:nvPr>
        </p:nvSpPr>
        <p:spPr>
          <a:xfrm>
            <a:off x="467544" y="1339663"/>
            <a:ext cx="8229600" cy="5041665"/>
          </a:xfrm>
          <a:ln>
            <a:solidFill>
              <a:schemeClr val="tx1"/>
            </a:solidFill>
          </a:ln>
        </p:spPr>
        <p:txBody>
          <a:bodyPr/>
          <a:lstStyle/>
          <a:p>
            <a:pPr marL="0" indent="0">
              <a:buNone/>
            </a:pP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雇主</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製造指定之機械、設備或器具，符合項安全標準者，應於中央主管機關指定之</a:t>
            </a:r>
            <a:r>
              <a:rPr lang="zh-TW" altLang="zh-TW" b="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資訊申報網站登錄</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，並於其產製之</a:t>
            </a:r>
            <a:r>
              <a:rPr lang="zh-TW" altLang="zh-TW" b="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產品明顯處張貼安全標示</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，以供識別。但</a:t>
            </a:r>
            <a:r>
              <a:rPr lang="zh-TW" altLang="zh-TW" b="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屬於公告列入型式驗證之產品</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，應</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依</a:t>
            </a:r>
            <a:r>
              <a:rPr lang="zh-TW" altLang="en-US" b="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型式驗證規定辦理</a:t>
            </a:r>
            <a:endParaRPr lang="zh-TW" altLang="en-US" b="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Text Box 14"/>
          <p:cNvSpPr txBox="1">
            <a:spLocks noChangeArrowheads="1"/>
          </p:cNvSpPr>
          <p:nvPr/>
        </p:nvSpPr>
        <p:spPr bwMode="auto">
          <a:xfrm>
            <a:off x="5435600" y="133350"/>
            <a:ext cx="3613150" cy="396875"/>
          </a:xfrm>
          <a:prstGeom prst="rect">
            <a:avLst/>
          </a:prstGeom>
          <a:noFill/>
          <a:ln w="9525">
            <a:noFill/>
            <a:miter lim="800000"/>
            <a:headEnd/>
            <a:tailEnd/>
          </a:ln>
        </p:spPr>
        <p:txBody>
          <a:bodyPr>
            <a:spAutoFit/>
          </a:bodyPr>
          <a:lstStyle/>
          <a:p>
            <a:pPr algn="ctr">
              <a:spcBef>
                <a:spcPct val="50000"/>
              </a:spcBef>
            </a:pPr>
            <a:r>
              <a:rPr lang="zh-TW" altLang="en-US" sz="2000" dirty="0">
                <a:latin typeface="標楷體" pitchFamily="65" charset="-120"/>
                <a:ea typeface="標楷體" pitchFamily="65" charset="-120"/>
              </a:rPr>
              <a:t>職業安全衛生法 第</a:t>
            </a:r>
            <a:r>
              <a:rPr lang="en-US" altLang="zh-TW" sz="2000" dirty="0">
                <a:latin typeface="標楷體" pitchFamily="65" charset="-120"/>
                <a:ea typeface="標楷體" pitchFamily="65" charset="-120"/>
              </a:rPr>
              <a:t>7-3</a:t>
            </a:r>
            <a:r>
              <a:rPr lang="zh-TW" altLang="en-US" sz="2000" dirty="0">
                <a:latin typeface="標楷體" pitchFamily="65" charset="-120"/>
                <a:ea typeface="標楷體" pitchFamily="65" charset="-120"/>
              </a:rPr>
              <a:t>條</a:t>
            </a:r>
          </a:p>
        </p:txBody>
      </p:sp>
      <p:pic>
        <p:nvPicPr>
          <p:cNvPr id="6" name="圖片 5"/>
          <p:cNvPicPr>
            <a:picLocks noChangeAspect="1"/>
          </p:cNvPicPr>
          <p:nvPr/>
        </p:nvPicPr>
        <p:blipFill>
          <a:blip r:embed="rId2" cstate="print"/>
          <a:stretch>
            <a:fillRect/>
          </a:stretch>
        </p:blipFill>
        <p:spPr>
          <a:xfrm>
            <a:off x="4087257" y="4149080"/>
            <a:ext cx="1474469" cy="1716546"/>
          </a:xfrm>
          <a:prstGeom prst="rect">
            <a:avLst/>
          </a:prstGeom>
        </p:spPr>
      </p:pic>
      <p:sp>
        <p:nvSpPr>
          <p:cNvPr id="7" name="矩形 6"/>
          <p:cNvSpPr/>
          <p:nvPr/>
        </p:nvSpPr>
        <p:spPr>
          <a:xfrm>
            <a:off x="4116663" y="5865626"/>
            <a:ext cx="1415772" cy="461665"/>
          </a:xfrm>
          <a:prstGeom prst="rect">
            <a:avLst/>
          </a:prstGeom>
          <a:ln>
            <a:solidFill>
              <a:schemeClr val="tx1"/>
            </a:solidFill>
          </a:ln>
        </p:spPr>
        <p:txBody>
          <a:bodyPr wrap="none">
            <a:spAutoFit/>
          </a:bodyPr>
          <a:lstStyle/>
          <a:p>
            <a:r>
              <a:rPr lang="zh-TW" altLang="zh-TW" sz="2400" dirty="0">
                <a:solidFill>
                  <a:srgbClr val="000000"/>
                </a:solidFill>
                <a:ea typeface="標楷體" panose="03000509000000000000" pitchFamily="65" charset="-120"/>
              </a:rPr>
              <a:t>安全標示</a:t>
            </a:r>
            <a:endParaRPr lang="zh-TW" altLang="en-US" sz="2400" dirty="0">
              <a:ea typeface="DFKai-SB" charset="0"/>
            </a:endParaRPr>
          </a:p>
        </p:txBody>
      </p:sp>
      <p:sp>
        <p:nvSpPr>
          <p:cNvPr id="8" name="投影片編號版面配置區 7"/>
          <p:cNvSpPr>
            <a:spLocks noGrp="1"/>
          </p:cNvSpPr>
          <p:nvPr>
            <p:ph type="sldNum" sz="quarter" idx="12"/>
          </p:nvPr>
        </p:nvSpPr>
        <p:spPr/>
        <p:txBody>
          <a:bodyPr/>
          <a:lstStyle/>
          <a:p>
            <a:fld id="{A36E6B7E-3405-4ABC-8F0A-11CAAA034E4E}" type="slidenum">
              <a:rPr lang="zh-TW" altLang="en-US" smtClean="0"/>
              <a:pPr/>
              <a:t>24</a:t>
            </a:fld>
            <a:endParaRPr lang="zh-TW" altLang="en-US" dirty="0"/>
          </a:p>
        </p:txBody>
      </p:sp>
    </p:spTree>
    <p:extLst>
      <p:ext uri="{BB962C8B-B14F-4D97-AF65-F5344CB8AC3E}">
        <p14:creationId xmlns:p14="http://schemas.microsoft.com/office/powerpoint/2010/main" val="27221324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型式驗證</a:t>
            </a:r>
          </a:p>
        </p:txBody>
      </p:sp>
      <p:sp>
        <p:nvSpPr>
          <p:cNvPr id="3" name="內容版面配置區 2"/>
          <p:cNvSpPr>
            <a:spLocks noGrp="1"/>
          </p:cNvSpPr>
          <p:nvPr>
            <p:ph idx="1"/>
          </p:nvPr>
        </p:nvSpPr>
        <p:spPr>
          <a:xfrm>
            <a:off x="467544" y="1487215"/>
            <a:ext cx="8229600" cy="5179714"/>
          </a:xfrm>
          <a:ln>
            <a:solidFill>
              <a:schemeClr val="tx1"/>
            </a:solidFill>
          </a:ln>
        </p:spPr>
        <p:txBody>
          <a:bodyPr/>
          <a:lstStyle/>
          <a:p>
            <a:pPr marL="0" indent="0">
              <a:lnSpc>
                <a:spcPct val="150000"/>
              </a:lnSpc>
              <a:buNone/>
            </a:pPr>
            <a:r>
              <a:rPr lang="zh-TW" altLang="en-US" b="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雇主製造</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公告列入</a:t>
            </a:r>
            <a:r>
              <a:rPr lang="zh-TW" altLang="en-US"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型式驗證</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之機械、設備或器具，非經中央主管機關認可之驗證機構</a:t>
            </a:r>
            <a:r>
              <a:rPr lang="zh-TW" altLang="en-US" b="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實施型式驗證合格</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b="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張貼合格標章</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，不得產製運出廠場或輸入</a:t>
            </a:r>
          </a:p>
          <a:p>
            <a:endParaRPr lang="zh-TW" altLang="en-US" b="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Text Box 14"/>
          <p:cNvSpPr txBox="1">
            <a:spLocks noChangeArrowheads="1"/>
          </p:cNvSpPr>
          <p:nvPr/>
        </p:nvSpPr>
        <p:spPr bwMode="auto">
          <a:xfrm>
            <a:off x="5435600" y="133350"/>
            <a:ext cx="3613150" cy="396875"/>
          </a:xfrm>
          <a:prstGeom prst="rect">
            <a:avLst/>
          </a:prstGeom>
          <a:noFill/>
          <a:ln w="9525">
            <a:noFill/>
            <a:miter lim="800000"/>
            <a:headEnd/>
            <a:tailEnd/>
          </a:ln>
        </p:spPr>
        <p:txBody>
          <a:bodyPr>
            <a:spAutoFit/>
          </a:bodyPr>
          <a:lstStyle/>
          <a:p>
            <a:pPr algn="ctr">
              <a:spcBef>
                <a:spcPct val="50000"/>
              </a:spcBef>
            </a:pPr>
            <a:r>
              <a:rPr lang="zh-TW" altLang="en-US" sz="2000" dirty="0">
                <a:latin typeface="標楷體" pitchFamily="65" charset="-120"/>
                <a:ea typeface="標楷體" pitchFamily="65" charset="-120"/>
              </a:rPr>
              <a:t>職業安全衛生法 第</a:t>
            </a:r>
            <a:r>
              <a:rPr lang="en-US" altLang="zh-TW" sz="2000" dirty="0">
                <a:latin typeface="標楷體" pitchFamily="65" charset="-120"/>
                <a:ea typeface="標楷體" pitchFamily="65" charset="-120"/>
              </a:rPr>
              <a:t>8-1</a:t>
            </a:r>
            <a:r>
              <a:rPr lang="zh-TW" altLang="en-US" sz="2000" dirty="0">
                <a:latin typeface="標楷體" pitchFamily="65" charset="-120"/>
                <a:ea typeface="標楷體" pitchFamily="65" charset="-120"/>
              </a:rPr>
              <a:t>條</a:t>
            </a:r>
          </a:p>
        </p:txBody>
      </p:sp>
      <p:grpSp>
        <p:nvGrpSpPr>
          <p:cNvPr id="4" name="群組 3"/>
          <p:cNvGrpSpPr/>
          <p:nvPr/>
        </p:nvGrpSpPr>
        <p:grpSpPr>
          <a:xfrm>
            <a:off x="3851920" y="3789040"/>
            <a:ext cx="2031325" cy="2477889"/>
            <a:chOff x="3923928" y="4077072"/>
            <a:chExt cx="2031325" cy="2477889"/>
          </a:xfrm>
        </p:grpSpPr>
        <p:pic>
          <p:nvPicPr>
            <p:cNvPr id="9" name="圖片 8"/>
            <p:cNvPicPr>
              <a:picLocks noChangeAspect="1"/>
            </p:cNvPicPr>
            <p:nvPr/>
          </p:nvPicPr>
          <p:blipFill>
            <a:blip r:embed="rId3" cstate="print"/>
            <a:stretch>
              <a:fillRect/>
            </a:stretch>
          </p:blipFill>
          <p:spPr>
            <a:xfrm>
              <a:off x="4068539" y="4077072"/>
              <a:ext cx="1682388" cy="1989121"/>
            </a:xfrm>
            <a:prstGeom prst="rect">
              <a:avLst/>
            </a:prstGeom>
          </p:spPr>
        </p:pic>
        <p:sp>
          <p:nvSpPr>
            <p:cNvPr id="10" name="矩形 9"/>
            <p:cNvSpPr/>
            <p:nvPr/>
          </p:nvSpPr>
          <p:spPr>
            <a:xfrm>
              <a:off x="3923928" y="6093296"/>
              <a:ext cx="2031325" cy="461665"/>
            </a:xfrm>
            <a:prstGeom prst="rect">
              <a:avLst/>
            </a:prstGeom>
            <a:ln>
              <a:solidFill>
                <a:schemeClr val="tx1"/>
              </a:solidFill>
            </a:ln>
          </p:spPr>
          <p:txBody>
            <a:bodyPr wrap="none">
              <a:spAutoFit/>
            </a:bodyPr>
            <a:lstStyle/>
            <a:p>
              <a:r>
                <a:rPr lang="zh-TW" altLang="zh-TW" sz="2400" dirty="0">
                  <a:solidFill>
                    <a:srgbClr val="000000"/>
                  </a:solidFill>
                  <a:ea typeface="標楷體" panose="03000509000000000000" pitchFamily="65" charset="-120"/>
                </a:rPr>
                <a:t>驗證合格標章</a:t>
              </a:r>
              <a:endParaRPr lang="zh-TW" altLang="en-US" sz="2400" dirty="0">
                <a:ea typeface="DFKai-SB" charset="0"/>
              </a:endParaRPr>
            </a:p>
          </p:txBody>
        </p:sp>
      </p:grpSp>
      <p:sp>
        <p:nvSpPr>
          <p:cNvPr id="7" name="投影片編號版面配置區 6"/>
          <p:cNvSpPr>
            <a:spLocks noGrp="1"/>
          </p:cNvSpPr>
          <p:nvPr>
            <p:ph type="sldNum" sz="quarter" idx="12"/>
          </p:nvPr>
        </p:nvSpPr>
        <p:spPr/>
        <p:txBody>
          <a:bodyPr/>
          <a:lstStyle/>
          <a:p>
            <a:fld id="{A36E6B7E-3405-4ABC-8F0A-11CAAA034E4E}" type="slidenum">
              <a:rPr lang="zh-TW" altLang="en-US" smtClean="0"/>
              <a:pPr/>
              <a:t>25</a:t>
            </a:fld>
            <a:endParaRPr lang="zh-TW" altLang="en-US" dirty="0"/>
          </a:p>
        </p:txBody>
      </p:sp>
    </p:spTree>
    <p:extLst>
      <p:ext uri="{BB962C8B-B14F-4D97-AF65-F5344CB8AC3E}">
        <p14:creationId xmlns:p14="http://schemas.microsoft.com/office/powerpoint/2010/main" val="33928238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95536" y="1124744"/>
            <a:ext cx="8243887" cy="701675"/>
          </a:xfrm>
        </p:spPr>
        <p:txBody>
          <a:bodyPr/>
          <a:lstStyle/>
          <a:p>
            <a:pPr eaLnBrk="1" hangingPunct="1"/>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危險性機械設備</a:t>
            </a:r>
            <a:endParaRPr lang="en-US" altLang="zh-TW" sz="2400" b="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2771" name="Rectangle 3"/>
          <p:cNvSpPr>
            <a:spLocks noGrp="1" noChangeArrowheads="1"/>
          </p:cNvSpPr>
          <p:nvPr>
            <p:ph type="body" idx="1"/>
          </p:nvPr>
        </p:nvSpPr>
        <p:spPr>
          <a:xfrm>
            <a:off x="539750" y="1989138"/>
            <a:ext cx="8135938" cy="3744912"/>
          </a:xfrm>
          <a:ln>
            <a:solidFill>
              <a:schemeClr val="tx1"/>
            </a:solidFill>
          </a:ln>
        </p:spPr>
        <p:txBody>
          <a:bodyPr/>
          <a:lstStyle/>
          <a:p>
            <a:pPr marL="0" indent="0" eaLnBrk="1" hangingPunct="1">
              <a:lnSpc>
                <a:spcPct val="130000"/>
              </a:lnSpc>
              <a:spcBef>
                <a:spcPts val="0"/>
              </a:spcBef>
              <a:buNone/>
            </a:pP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雇主對於經中央主管機關指定具有</a:t>
            </a:r>
            <a:r>
              <a:rPr lang="zh-TW" altLang="en-US"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危險性之機械或設備</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非經</a:t>
            </a:r>
            <a:r>
              <a:rPr lang="zh-TW" altLang="en-US" b="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勞動檢查機構</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或中央主管機關指定之</a:t>
            </a:r>
            <a:r>
              <a:rPr lang="zh-TW" altLang="en-US" b="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代行檢查機構</a:t>
            </a:r>
            <a:r>
              <a:rPr lang="zh-TW" altLang="en-US" b="0" dirty="0">
                <a:solidFill>
                  <a:srgbClr val="FF33CC"/>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b="0" i="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檢查合格</a:t>
            </a:r>
            <a:r>
              <a:rPr lang="zh-TW" altLang="en-US"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，不得使用</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；其使用超過規定期間者，</a:t>
            </a:r>
            <a:endParaRPr lang="en-US" altLang="zh-TW" b="0" dirty="0">
              <a:latin typeface="Times New Roman" panose="02020603050405020304" pitchFamily="18" charset="0"/>
              <a:ea typeface="標楷體" panose="03000509000000000000" pitchFamily="65" charset="-120"/>
              <a:cs typeface="Times New Roman" panose="02020603050405020304" pitchFamily="18" charset="0"/>
            </a:endParaRPr>
          </a:p>
          <a:p>
            <a:pPr marL="0" indent="0" eaLnBrk="1" hangingPunct="1">
              <a:lnSpc>
                <a:spcPct val="130000"/>
              </a:lnSpc>
              <a:spcBef>
                <a:spcPts val="0"/>
              </a:spcBef>
              <a:buNone/>
            </a:pP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非經再檢查合格，不得繼續使用。 </a:t>
            </a:r>
          </a:p>
        </p:txBody>
      </p:sp>
      <p:sp>
        <p:nvSpPr>
          <p:cNvPr id="30726" name="Text Box 6"/>
          <p:cNvSpPr txBox="1">
            <a:spLocks noChangeArrowheads="1"/>
          </p:cNvSpPr>
          <p:nvPr/>
        </p:nvSpPr>
        <p:spPr bwMode="auto">
          <a:xfrm>
            <a:off x="5435600" y="133350"/>
            <a:ext cx="3613150" cy="400110"/>
          </a:xfrm>
          <a:prstGeom prst="rect">
            <a:avLst/>
          </a:prstGeom>
          <a:noFill/>
          <a:ln w="9525">
            <a:noFill/>
            <a:miter lim="800000"/>
            <a:headEnd/>
            <a:tailEnd/>
          </a:ln>
        </p:spPr>
        <p:txBody>
          <a:bodyPr>
            <a:spAutoFit/>
          </a:bodyPr>
          <a:lstStyle/>
          <a:p>
            <a:pP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16</a:t>
            </a:r>
            <a:r>
              <a:rPr lang="zh-TW" altLang="en-US" sz="2000" b="1" dirty="0">
                <a:latin typeface="標楷體" pitchFamily="65" charset="-120"/>
                <a:ea typeface="標楷體" pitchFamily="65" charset="-120"/>
              </a:rPr>
              <a:t>條</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26</a:t>
            </a:fld>
            <a:endParaRPr lang="zh-TW" altLang="en-US" dirty="0"/>
          </a:p>
        </p:txBody>
      </p:sp>
    </p:spTree>
    <p:extLst>
      <p:ext uri="{BB962C8B-B14F-4D97-AF65-F5344CB8AC3E}">
        <p14:creationId xmlns:p14="http://schemas.microsoft.com/office/powerpoint/2010/main" val="12773638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危險性機械</a:t>
            </a:r>
          </a:p>
        </p:txBody>
      </p:sp>
      <p:sp>
        <p:nvSpPr>
          <p:cNvPr id="45059" name="Rectangle 4"/>
          <p:cNvSpPr>
            <a:spLocks noGrp="1" noChangeArrowheads="1"/>
          </p:cNvSpPr>
          <p:nvPr>
            <p:ph type="body" idx="4294967295"/>
          </p:nvPr>
        </p:nvSpPr>
        <p:spPr>
          <a:xfrm>
            <a:off x="457200" y="1600200"/>
            <a:ext cx="4474840" cy="4530725"/>
          </a:xfrm>
        </p:spPr>
        <p:txBody>
          <a:bodyPr/>
          <a:lstStyle/>
          <a:p>
            <a:pPr eaLnBrk="1" hangingPunct="1"/>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危險性機械</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57188" indent="0" eaLnBrk="1" hangingPunct="1">
              <a:buNone/>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一、</a:t>
            </a:r>
            <a:r>
              <a:rPr lang="zh-TW" altLang="en-US" sz="24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固</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定式起重機。 </a:t>
            </a:r>
            <a:b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二、</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移</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動式起重機。 </a:t>
            </a:r>
            <a:b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三、</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人</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字臂起重桿。 </a:t>
            </a:r>
            <a:b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四、營建用</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升</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降機。 </a:t>
            </a:r>
            <a:b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五、營建用</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提</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升機。 </a:t>
            </a:r>
            <a:b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六、</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吊</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籠。 </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985838" indent="-628650" eaLnBrk="1" hangingPunct="1">
              <a:buNone/>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七、其他經中央主管機管</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指定</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公告</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具有危險性之機械</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b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b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endPar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lvl="1" eaLnBrk="1" hangingPunct="1"/>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5060" name="圖片 3" descr="固定式起重機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1357313"/>
            <a:ext cx="1927225"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圖片 5" descr="move式起重機.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928938"/>
            <a:ext cx="1951037"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圖片 6" descr="人字臂起重桿.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6563" y="3000375"/>
            <a:ext cx="197326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圖片 7" descr="營建用提升機.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4572000"/>
            <a:ext cx="19653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圖片 8" descr="固定式起重機.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15125" y="1143000"/>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圖片 9" descr="吊籠.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4643438"/>
            <a:ext cx="197326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p>
            <a:fld id="{A36E6B7E-3405-4ABC-8F0A-11CAAA034E4E}" type="slidenum">
              <a:rPr lang="zh-TW" altLang="en-US" smtClean="0"/>
              <a:pPr/>
              <a:t>27</a:t>
            </a:fld>
            <a:endParaRPr lang="zh-TW" altLang="en-US" dirty="0"/>
          </a:p>
        </p:txBody>
      </p:sp>
    </p:spTree>
    <p:extLst>
      <p:ext uri="{BB962C8B-B14F-4D97-AF65-F5344CB8AC3E}">
        <p14:creationId xmlns:p14="http://schemas.microsoft.com/office/powerpoint/2010/main" val="27686408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214414" y="0"/>
            <a:ext cx="6511925" cy="1143000"/>
          </a:xfrm>
        </p:spPr>
        <p:txBody>
          <a:bodyPr/>
          <a:lstStyle/>
          <a:p>
            <a:pPr eaLnBrk="1" hangingPunct="1">
              <a:defRP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危險性設備</a:t>
            </a:r>
          </a:p>
        </p:txBody>
      </p:sp>
      <p:sp>
        <p:nvSpPr>
          <p:cNvPr id="46083" name="Rectangle 4"/>
          <p:cNvSpPr>
            <a:spLocks noGrp="1" noChangeArrowheads="1"/>
          </p:cNvSpPr>
          <p:nvPr>
            <p:ph type="body" idx="4294967295"/>
          </p:nvPr>
        </p:nvSpPr>
        <p:spPr>
          <a:xfrm>
            <a:off x="100013" y="1199034"/>
            <a:ext cx="8229600" cy="5169172"/>
          </a:xfrm>
        </p:spPr>
        <p:txBody>
          <a:bodyPr/>
          <a:lstStyle/>
          <a:p>
            <a:pPr eaLnBrk="1" hangingPunct="1"/>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危險性設備</a:t>
            </a:r>
          </a:p>
          <a:p>
            <a:pPr lvl="1" eaLnBrk="1" hangingPunct="1"/>
            <a:r>
              <a:rPr lang="zh-TW" altLang="en-US" sz="20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鍋</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爐</a:t>
            </a:r>
          </a:p>
          <a:p>
            <a:pPr lvl="1" eaLnBrk="1" hangingPunct="1"/>
            <a:r>
              <a:rPr lang="zh-TW" altLang="en-US" sz="20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壓</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力容器（高壓滅菌鍋）</a:t>
            </a:r>
          </a:p>
          <a:p>
            <a:pPr lvl="2" eaLnBrk="1" hangingPunct="1"/>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第一種 </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專人</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合格）</a:t>
            </a:r>
          </a:p>
          <a:p>
            <a:pPr lvl="2" eaLnBrk="1" hangingPunct="1"/>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小型</a:t>
            </a:r>
          </a:p>
          <a:p>
            <a:pPr lvl="3" eaLnBrk="1" hangingPunct="1"/>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最高使用壓力</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公斤以下，內積在</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0.2</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立方公尺</a:t>
            </a:r>
          </a:p>
          <a:p>
            <a:pPr lvl="3" eaLnBrk="1" hangingPunct="1"/>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最高使用壓力</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(Kg/cm</a:t>
            </a:r>
            <a:r>
              <a:rPr lang="en-US" altLang="zh-TW" sz="2000" baseline="30000" dirty="0" smtClean="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 X </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內容積 </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(m</a:t>
            </a:r>
            <a:r>
              <a:rPr lang="en-US" altLang="zh-TW" sz="2000" baseline="30000" dirty="0" smtClean="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)&lt; 0.2</a:t>
            </a:r>
          </a:p>
          <a:p>
            <a:pPr lvl="2" eaLnBrk="1" hangingPunct="1"/>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應標示最高使用壓力</a:t>
            </a:r>
          </a:p>
          <a:p>
            <a:pPr lvl="1" eaLnBrk="1" hangingPunct="1"/>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高壓氣體</a:t>
            </a:r>
            <a:r>
              <a:rPr lang="zh-TW" altLang="en-US" sz="20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特</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定設備</a:t>
            </a:r>
            <a:endPar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endParaRPr>
          </a:p>
          <a:p>
            <a:pPr lvl="2" eaLnBrk="1" hangingPunct="1"/>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製造高壓氣體</a:t>
            </a:r>
            <a:endPar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endParaRPr>
          </a:p>
          <a:p>
            <a:pPr lvl="2" eaLnBrk="1" hangingPunct="1"/>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設計壓力</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(Kg/cm</a:t>
            </a:r>
            <a:r>
              <a:rPr lang="en-US" altLang="zh-TW" sz="2000" baseline="30000" dirty="0" smtClean="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 X </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內容積 </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(m</a:t>
            </a:r>
            <a:r>
              <a:rPr lang="en-US" altLang="zh-TW" sz="2000" baseline="30000" dirty="0" smtClean="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)&lt; 0.04</a:t>
            </a:r>
          </a:p>
          <a:p>
            <a:pPr lvl="1" eaLnBrk="1" hangingPunct="1"/>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高壓氣體</a:t>
            </a:r>
            <a:r>
              <a:rPr lang="zh-TW" altLang="en-US" sz="20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容</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器</a:t>
            </a:r>
            <a:endPar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endParaRPr>
          </a:p>
          <a:p>
            <a:pPr lvl="1" eaLnBrk="1" hangingPunct="1"/>
            <a:r>
              <a:rPr lang="zh-TW"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其</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他經中央主管機關指定</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公告</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具有危險性之設備</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p>
            <a:pPr lvl="1" eaLnBrk="1" hangingPunct="1"/>
            <a:endPar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endPar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lvl="1" eaLnBrk="1" hangingPunct="1"/>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6084" name="圖片 3" descr="鍋爐.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4813" y="1214438"/>
            <a:ext cx="20955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圖片 4" descr="鍋爐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75" y="1143000"/>
            <a:ext cx="1897063"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圖片 5" descr="壓力容器.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29438" y="2714625"/>
            <a:ext cx="1927225"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圖片 6" descr="高壓滅菌鍋.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15125" y="4429125"/>
            <a:ext cx="18065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p>
            <a:fld id="{A36E6B7E-3405-4ABC-8F0A-11CAAA034E4E}" type="slidenum">
              <a:rPr lang="zh-TW" altLang="en-US" smtClean="0"/>
              <a:pPr/>
              <a:t>28</a:t>
            </a:fld>
            <a:endParaRPr lang="zh-TW" altLang="en-US" dirty="0"/>
          </a:p>
        </p:txBody>
      </p:sp>
    </p:spTree>
    <p:extLst>
      <p:ext uri="{BB962C8B-B14F-4D97-AF65-F5344CB8AC3E}">
        <p14:creationId xmlns:p14="http://schemas.microsoft.com/office/powerpoint/2010/main" val="35314185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p:txBody>
          <a:bodyPr/>
          <a:lstStyle/>
          <a:p>
            <a:r>
              <a:rPr lang="zh-TW" altLang="en-US" sz="4800" dirty="0">
                <a:latin typeface="Times New Roman" panose="02020603050405020304" pitchFamily="18" charset="0"/>
                <a:ea typeface="標楷體" panose="03000509000000000000" pitchFamily="65" charset="-120"/>
                <a:cs typeface="Times New Roman" panose="02020603050405020304" pitchFamily="18" charset="0"/>
              </a:rPr>
              <a:t>危害通識</a:t>
            </a:r>
          </a:p>
        </p:txBody>
      </p:sp>
      <p:sp>
        <p:nvSpPr>
          <p:cNvPr id="3" name="內容版面配置區 2"/>
          <p:cNvSpPr>
            <a:spLocks noGrp="1"/>
          </p:cNvSpPr>
          <p:nvPr>
            <p:ph idx="1"/>
          </p:nvPr>
        </p:nvSpPr>
        <p:spPr>
          <a:xfrm>
            <a:off x="457200" y="1628801"/>
            <a:ext cx="8363272" cy="3744416"/>
          </a:xfrm>
          <a:ln>
            <a:solidFill>
              <a:schemeClr val="tx1"/>
            </a:solidFill>
          </a:ln>
        </p:spPr>
        <p:txBody>
          <a:bodyPr rtlCol="0">
            <a:normAutofit/>
          </a:bodyPr>
          <a:lstStyle/>
          <a:p>
            <a:pPr fontAlgn="auto">
              <a:spcBef>
                <a:spcPts val="2400"/>
              </a:spcBef>
              <a:spcAft>
                <a:spcPts val="0"/>
              </a:spcAft>
              <a:defRPr/>
            </a:pPr>
            <a:r>
              <a:rPr lang="zh-TW" altLang="zh-TW" dirty="0">
                <a:latin typeface="Times New Roman" panose="02020603050405020304" pitchFamily="18" charset="0"/>
                <a:ea typeface="標楷體" panose="03000509000000000000" pitchFamily="65" charset="-120"/>
                <a:cs typeface="Times New Roman" panose="02020603050405020304" pitchFamily="18" charset="0"/>
              </a:rPr>
              <a:t>雇主對於</a:t>
            </a:r>
            <a:r>
              <a:rPr lang="zh-TW" altLang="zh-TW"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具有危害性之化學品</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，應予</a:t>
            </a:r>
            <a:r>
              <a:rPr lang="zh-TW" altLang="zh-TW"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標示</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製備清單</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zh-TW"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揭示安全資料表</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，並採取必要之通識措施</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srgbClr val="FFC000"/>
                </a:solidFill>
                <a:latin typeface="Times New Roman" panose="02020603050405020304" pitchFamily="18" charset="0"/>
                <a:ea typeface="標楷體" panose="03000509000000000000" pitchFamily="65" charset="-120"/>
                <a:cs typeface="Times New Roman" panose="02020603050405020304" pitchFamily="18" charset="0"/>
              </a:rPr>
              <a:t>10_1  </a:t>
            </a:r>
          </a:p>
          <a:p>
            <a:pPr fontAlgn="auto">
              <a:spcBef>
                <a:spcPts val="2400"/>
              </a:spcBef>
              <a:spcAft>
                <a:spcPts val="0"/>
              </a:spcAft>
              <a:defRPr/>
            </a:pPr>
            <a:r>
              <a:rPr lang="zh-TW"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製造者</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輸入者</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或</a:t>
            </a:r>
            <a:r>
              <a:rPr lang="zh-TW"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供應者</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提供前項化學品與事業單位或自營作業者前，應予標示及提供安全資料表</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；資料異動時，亦同</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srgbClr val="FFC000"/>
                </a:solidFill>
                <a:latin typeface="Times New Roman" panose="02020603050405020304" pitchFamily="18" charset="0"/>
                <a:ea typeface="標楷體" panose="03000509000000000000" pitchFamily="65" charset="-120"/>
                <a:cs typeface="Times New Roman" panose="02020603050405020304" pitchFamily="18" charset="0"/>
              </a:rPr>
              <a:t>10_2 </a:t>
            </a:r>
            <a:endParaRPr lang="en-US" altLang="zh-TW"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29</a:t>
            </a:fld>
            <a:endParaRPr lang="zh-TW" altLang="en-US" dirty="0"/>
          </a:p>
        </p:txBody>
      </p:sp>
    </p:spTree>
    <p:extLst>
      <p:ext uri="{BB962C8B-B14F-4D97-AF65-F5344CB8AC3E}">
        <p14:creationId xmlns:p14="http://schemas.microsoft.com/office/powerpoint/2010/main" val="41790621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subTitle" idx="1"/>
          </p:nvPr>
        </p:nvSpPr>
        <p:spPr>
          <a:xfrm>
            <a:off x="1403350" y="1484313"/>
            <a:ext cx="6624638" cy="4537075"/>
          </a:xfrm>
          <a:ln>
            <a:solidFill>
              <a:schemeClr val="tx1"/>
            </a:solidFill>
            <a:miter lim="800000"/>
            <a:headEnd/>
            <a:tailEnd/>
          </a:ln>
        </p:spPr>
        <p:txBody>
          <a:bodyPr/>
          <a:lstStyle/>
          <a:p>
            <a:pPr indent="631825" algn="l" eaLnBrk="1" hangingPunct="1">
              <a:lnSpc>
                <a:spcPct val="125000"/>
              </a:lnSpc>
            </a:pPr>
            <a:r>
              <a:rPr lang="zh-TW" altLang="en-US" sz="4000" b="0" dirty="0">
                <a:latin typeface="Times New Roman" panose="02020603050405020304" pitchFamily="18" charset="0"/>
                <a:ea typeface="標楷體" panose="03000509000000000000" pitchFamily="65" charset="-120"/>
                <a:cs typeface="Times New Roman" panose="02020603050405020304" pitchFamily="18" charset="0"/>
              </a:rPr>
              <a:t>壹、總則</a:t>
            </a:r>
            <a:endParaRPr lang="en-US" altLang="zh-TW" sz="4000" b="0" dirty="0">
              <a:latin typeface="Times New Roman" panose="02020603050405020304" pitchFamily="18" charset="0"/>
              <a:ea typeface="標楷體" panose="03000509000000000000" pitchFamily="65" charset="-120"/>
              <a:cs typeface="Times New Roman" panose="02020603050405020304" pitchFamily="18" charset="0"/>
            </a:endParaRPr>
          </a:p>
          <a:p>
            <a:pPr indent="631825" algn="l" eaLnBrk="1" hangingPunct="1">
              <a:lnSpc>
                <a:spcPct val="125000"/>
              </a:lnSpc>
            </a:pPr>
            <a:r>
              <a:rPr lang="zh-TW" altLang="en-US" sz="4000" b="0" dirty="0">
                <a:latin typeface="Times New Roman" panose="02020603050405020304" pitchFamily="18" charset="0"/>
                <a:ea typeface="標楷體" panose="03000509000000000000" pitchFamily="65" charset="-120"/>
                <a:cs typeface="Times New Roman" panose="02020603050405020304" pitchFamily="18" charset="0"/>
              </a:rPr>
              <a:t>貳、安全衛生設施</a:t>
            </a:r>
          </a:p>
          <a:p>
            <a:pPr indent="631825" algn="l" eaLnBrk="1" hangingPunct="1">
              <a:lnSpc>
                <a:spcPct val="125000"/>
              </a:lnSpc>
            </a:pPr>
            <a:r>
              <a:rPr lang="zh-TW" altLang="en-US" sz="4000" b="0" dirty="0">
                <a:latin typeface="Times New Roman" panose="02020603050405020304" pitchFamily="18" charset="0"/>
                <a:ea typeface="標楷體" panose="03000509000000000000" pitchFamily="65" charset="-120"/>
                <a:cs typeface="Times New Roman" panose="02020603050405020304" pitchFamily="18" charset="0"/>
              </a:rPr>
              <a:t>叁、安全衛生管理</a:t>
            </a:r>
          </a:p>
          <a:p>
            <a:pPr indent="631825" algn="l" eaLnBrk="1" hangingPunct="1">
              <a:lnSpc>
                <a:spcPct val="125000"/>
              </a:lnSpc>
            </a:pPr>
            <a:r>
              <a:rPr lang="zh-TW" altLang="en-US" sz="4000" b="0" dirty="0">
                <a:latin typeface="Times New Roman" panose="02020603050405020304" pitchFamily="18" charset="0"/>
                <a:ea typeface="標楷體" panose="03000509000000000000" pitchFamily="65" charset="-120"/>
                <a:cs typeface="Times New Roman" panose="02020603050405020304" pitchFamily="18" charset="0"/>
              </a:rPr>
              <a:t>肆、監督與檢查</a:t>
            </a:r>
            <a:endParaRPr lang="en-US" altLang="zh-TW" sz="4000" b="0" dirty="0">
              <a:latin typeface="Times New Roman" panose="02020603050405020304" pitchFamily="18" charset="0"/>
              <a:ea typeface="標楷體" panose="03000509000000000000" pitchFamily="65" charset="-120"/>
              <a:cs typeface="Times New Roman" panose="02020603050405020304" pitchFamily="18" charset="0"/>
            </a:endParaRPr>
          </a:p>
          <a:p>
            <a:pPr indent="631825" algn="l" eaLnBrk="1" hangingPunct="1">
              <a:lnSpc>
                <a:spcPct val="125000"/>
              </a:lnSpc>
            </a:pPr>
            <a:r>
              <a:rPr lang="zh-TW" altLang="en-US" sz="4000" b="0" dirty="0">
                <a:latin typeface="Times New Roman" panose="02020603050405020304" pitchFamily="18" charset="0"/>
                <a:ea typeface="標楷體" panose="03000509000000000000" pitchFamily="65" charset="-120"/>
                <a:cs typeface="Times New Roman" panose="02020603050405020304" pitchFamily="18" charset="0"/>
              </a:rPr>
              <a:t>伍、結語</a:t>
            </a:r>
          </a:p>
        </p:txBody>
      </p:sp>
      <p:sp>
        <p:nvSpPr>
          <p:cNvPr id="6148" name="Text Box 3"/>
          <p:cNvSpPr txBox="1">
            <a:spLocks noChangeArrowheads="1"/>
          </p:cNvSpPr>
          <p:nvPr/>
        </p:nvSpPr>
        <p:spPr bwMode="auto">
          <a:xfrm>
            <a:off x="2484438" y="476250"/>
            <a:ext cx="446563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pPr>
            <a:r>
              <a:rPr lang="zh-TW" altLang="en-US" sz="4800" b="1">
                <a:solidFill>
                  <a:srgbClr val="CC0000"/>
                </a:solidFill>
                <a:latin typeface="標楷體" panose="03000509000000000000" pitchFamily="65" charset="-120"/>
                <a:ea typeface="標楷體" panose="03000509000000000000" pitchFamily="65" charset="-120"/>
              </a:rPr>
              <a:t>內   容</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3</a:t>
            </a:fld>
            <a:endParaRPr lang="zh-TW" altLang="en-US" dirty="0"/>
          </a:p>
        </p:txBody>
      </p:sp>
    </p:spTree>
    <p:extLst>
      <p:ext uri="{BB962C8B-B14F-4D97-AF65-F5344CB8AC3E}">
        <p14:creationId xmlns:p14="http://schemas.microsoft.com/office/powerpoint/2010/main" val="16223305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145"/>
          <p:cNvSpPr>
            <a:spLocks noChangeArrowheads="1"/>
          </p:cNvSpPr>
          <p:nvPr/>
        </p:nvSpPr>
        <p:spPr bwMode="auto">
          <a:xfrm>
            <a:off x="7092950" y="4365625"/>
            <a:ext cx="1079500" cy="936625"/>
          </a:xfrm>
          <a:prstGeom prst="rect">
            <a:avLst/>
          </a:prstGeom>
          <a:solidFill>
            <a:srgbClr val="FFE5FF"/>
          </a:solidFill>
          <a:ln w="9525">
            <a:solidFill>
              <a:schemeClr val="tx1"/>
            </a:solidFill>
            <a:miter lim="800000"/>
            <a:headEnd/>
            <a:tailEnd/>
          </a:ln>
        </p:spPr>
        <p:txBody>
          <a:bodyPr wrap="none" anchor="ctr"/>
          <a:lstStyle/>
          <a:p>
            <a:endParaRPr lang="zh-TW" altLang="en-US" dirty="0">
              <a:ea typeface="DFKai-SB" charset="0"/>
            </a:endParaRPr>
          </a:p>
        </p:txBody>
      </p:sp>
      <p:sp>
        <p:nvSpPr>
          <p:cNvPr id="39938" name="Rectangle 2"/>
          <p:cNvSpPr>
            <a:spLocks noChangeArrowheads="1"/>
          </p:cNvSpPr>
          <p:nvPr/>
        </p:nvSpPr>
        <p:spPr bwMode="auto">
          <a:xfrm>
            <a:off x="1258888" y="620713"/>
            <a:ext cx="6584950" cy="646331"/>
          </a:xfrm>
          <a:prstGeom prst="rect">
            <a:avLst/>
          </a:prstGeom>
          <a:noFill/>
          <a:ln w="9525">
            <a:noFill/>
            <a:miter lim="800000"/>
            <a:headEnd/>
            <a:tailEnd/>
          </a:ln>
        </p:spPr>
        <p:txBody>
          <a:bodyPr>
            <a:spAutoFit/>
          </a:bodyPr>
          <a:lstStyle/>
          <a:p>
            <a:pPr algn="r"/>
            <a:r>
              <a:rPr kumimoji="0" lang="zh-TW" altLang="en-US" sz="3600" dirty="0">
                <a:solidFill>
                  <a:srgbClr val="CC0000"/>
                </a:solidFill>
                <a:latin typeface="Times New Roman" pitchFamily="18" charset="0"/>
                <a:ea typeface="標楷體" pitchFamily="65" charset="-120"/>
              </a:rPr>
              <a:t>危害性化學品標示及通識規則 </a:t>
            </a:r>
            <a:endParaRPr kumimoji="0" lang="en-US" altLang="zh-TW" sz="3600" dirty="0">
              <a:solidFill>
                <a:srgbClr val="CC0000"/>
              </a:solidFill>
              <a:latin typeface="Times New Roman" pitchFamily="18" charset="0"/>
              <a:ea typeface="標楷體" pitchFamily="65" charset="-120"/>
            </a:endParaRPr>
          </a:p>
        </p:txBody>
      </p:sp>
      <p:sp>
        <p:nvSpPr>
          <p:cNvPr id="2" name="Rectangle 3"/>
          <p:cNvSpPr>
            <a:spLocks noChangeArrowheads="1"/>
          </p:cNvSpPr>
          <p:nvPr/>
        </p:nvSpPr>
        <p:spPr bwMode="auto">
          <a:xfrm>
            <a:off x="3563887" y="1444625"/>
            <a:ext cx="2465437" cy="595313"/>
          </a:xfrm>
          <a:prstGeom prst="rect">
            <a:avLst/>
          </a:prstGeom>
          <a:solidFill>
            <a:srgbClr val="FFE5FF"/>
          </a:solidFill>
          <a:ln w="28575">
            <a:solidFill>
              <a:schemeClr val="tx1"/>
            </a:solidFill>
            <a:miter lim="800000"/>
            <a:headEnd/>
            <a:tailEnd/>
          </a:ln>
        </p:spPr>
        <p:txBody>
          <a:bodyPr wrap="none" anchor="ctr"/>
          <a:lstStyle/>
          <a:p>
            <a:pPr algn="ctr"/>
            <a:r>
              <a:rPr lang="zh-TW" altLang="en-US" sz="3000" b="1" dirty="0">
                <a:solidFill>
                  <a:srgbClr val="FF0000"/>
                </a:solidFill>
                <a:latin typeface="Times New Roman" pitchFamily="18" charset="0"/>
                <a:ea typeface="標楷體" pitchFamily="65" charset="-120"/>
              </a:rPr>
              <a:t>危害性化學品</a:t>
            </a:r>
          </a:p>
        </p:txBody>
      </p:sp>
      <p:sp>
        <p:nvSpPr>
          <p:cNvPr id="39940" name="Rectangle 4"/>
          <p:cNvSpPr>
            <a:spLocks noChangeArrowheads="1"/>
          </p:cNvSpPr>
          <p:nvPr/>
        </p:nvSpPr>
        <p:spPr bwMode="auto">
          <a:xfrm>
            <a:off x="3797300" y="5692775"/>
            <a:ext cx="2232025" cy="504825"/>
          </a:xfrm>
          <a:prstGeom prst="rect">
            <a:avLst/>
          </a:prstGeom>
          <a:solidFill>
            <a:srgbClr val="E1FFE1"/>
          </a:solidFill>
          <a:ln w="28575">
            <a:solidFill>
              <a:schemeClr val="tx1"/>
            </a:solidFill>
            <a:miter lim="800000"/>
            <a:headEnd/>
            <a:tailEnd/>
          </a:ln>
        </p:spPr>
        <p:txBody>
          <a:bodyPr wrap="none" anchor="ctr"/>
          <a:lstStyle/>
          <a:p>
            <a:pPr algn="ctr"/>
            <a:r>
              <a:rPr lang="zh-TW" altLang="en-US" sz="2800" b="1">
                <a:latin typeface="Times New Roman" pitchFamily="18" charset="0"/>
                <a:ea typeface="標楷體" pitchFamily="65" charset="-120"/>
              </a:rPr>
              <a:t>勞   工</a:t>
            </a:r>
          </a:p>
        </p:txBody>
      </p:sp>
      <p:sp>
        <p:nvSpPr>
          <p:cNvPr id="39941" name="Rectangle 5"/>
          <p:cNvSpPr>
            <a:spLocks noChangeArrowheads="1"/>
          </p:cNvSpPr>
          <p:nvPr/>
        </p:nvSpPr>
        <p:spPr bwMode="auto">
          <a:xfrm>
            <a:off x="3797300" y="4021138"/>
            <a:ext cx="2089150" cy="592137"/>
          </a:xfrm>
          <a:prstGeom prst="rect">
            <a:avLst/>
          </a:prstGeom>
          <a:solidFill>
            <a:srgbClr val="E1FFE1"/>
          </a:solidFill>
          <a:ln w="28575">
            <a:solidFill>
              <a:schemeClr val="tx1"/>
            </a:solidFill>
            <a:miter lim="800000"/>
            <a:headEnd/>
            <a:tailEnd/>
          </a:ln>
        </p:spPr>
        <p:txBody>
          <a:bodyPr wrap="none" anchor="ctr"/>
          <a:lstStyle/>
          <a:p>
            <a:pPr algn="ctr"/>
            <a:r>
              <a:rPr lang="zh-TW" altLang="en-US" sz="2800" b="1">
                <a:solidFill>
                  <a:srgbClr val="0000CC"/>
                </a:solidFill>
                <a:latin typeface="Times New Roman" pitchFamily="18" charset="0"/>
                <a:ea typeface="標楷體" pitchFamily="65" charset="-120"/>
              </a:rPr>
              <a:t>雇   主</a:t>
            </a:r>
          </a:p>
        </p:txBody>
      </p:sp>
      <p:sp>
        <p:nvSpPr>
          <p:cNvPr id="39942" name="Rectangle 6"/>
          <p:cNvSpPr>
            <a:spLocks noChangeArrowheads="1"/>
          </p:cNvSpPr>
          <p:nvPr/>
        </p:nvSpPr>
        <p:spPr bwMode="auto">
          <a:xfrm>
            <a:off x="4787900" y="2420938"/>
            <a:ext cx="1981200" cy="457200"/>
          </a:xfrm>
          <a:prstGeom prst="rect">
            <a:avLst/>
          </a:prstGeom>
          <a:solidFill>
            <a:srgbClr val="E1FFE1"/>
          </a:solidFill>
          <a:ln w="28575">
            <a:solidFill>
              <a:schemeClr val="tx2"/>
            </a:solidFill>
            <a:miter lim="800000"/>
            <a:headEnd/>
            <a:tailEnd/>
          </a:ln>
        </p:spPr>
        <p:txBody>
          <a:bodyPr wrap="none" anchor="ctr"/>
          <a:lstStyle/>
          <a:p>
            <a:pPr algn="ctr"/>
            <a:r>
              <a:rPr lang="zh-TW" altLang="en-US" sz="2400" b="1">
                <a:solidFill>
                  <a:schemeClr val="tx2"/>
                </a:solidFill>
                <a:latin typeface="Times New Roman" pitchFamily="18" charset="0"/>
                <a:ea typeface="標楷體" pitchFamily="65" charset="-120"/>
              </a:rPr>
              <a:t>供應商</a:t>
            </a:r>
          </a:p>
        </p:txBody>
      </p:sp>
      <p:sp>
        <p:nvSpPr>
          <p:cNvPr id="39943" name="Rectangle 7"/>
          <p:cNvSpPr>
            <a:spLocks noChangeArrowheads="1"/>
          </p:cNvSpPr>
          <p:nvPr/>
        </p:nvSpPr>
        <p:spPr bwMode="auto">
          <a:xfrm>
            <a:off x="2806700" y="2420938"/>
            <a:ext cx="1981200" cy="457200"/>
          </a:xfrm>
          <a:prstGeom prst="rect">
            <a:avLst/>
          </a:prstGeom>
          <a:solidFill>
            <a:srgbClr val="E1FFE1"/>
          </a:solidFill>
          <a:ln w="28575">
            <a:solidFill>
              <a:schemeClr val="tx2"/>
            </a:solidFill>
            <a:miter lim="800000"/>
            <a:headEnd/>
            <a:tailEnd/>
          </a:ln>
        </p:spPr>
        <p:txBody>
          <a:bodyPr wrap="none" anchor="ctr"/>
          <a:lstStyle/>
          <a:p>
            <a:pPr algn="ctr"/>
            <a:r>
              <a:rPr lang="zh-TW" altLang="en-US" sz="2400" b="1">
                <a:solidFill>
                  <a:schemeClr val="tx2"/>
                </a:solidFill>
                <a:latin typeface="Times New Roman" pitchFamily="18" charset="0"/>
                <a:ea typeface="標楷體" pitchFamily="65" charset="-120"/>
              </a:rPr>
              <a:t>製造商</a:t>
            </a:r>
          </a:p>
        </p:txBody>
      </p:sp>
      <p:sp>
        <p:nvSpPr>
          <p:cNvPr id="39944" name="Rectangle 8"/>
          <p:cNvSpPr>
            <a:spLocks noChangeArrowheads="1"/>
          </p:cNvSpPr>
          <p:nvPr/>
        </p:nvSpPr>
        <p:spPr bwMode="auto">
          <a:xfrm>
            <a:off x="2717800" y="3100388"/>
            <a:ext cx="1508125" cy="660400"/>
          </a:xfrm>
          <a:prstGeom prst="rect">
            <a:avLst/>
          </a:prstGeom>
          <a:solidFill>
            <a:schemeClr val="bg1"/>
          </a:solidFill>
          <a:ln w="9525">
            <a:noFill/>
            <a:miter lim="800000"/>
            <a:headEnd/>
            <a:tailEnd/>
          </a:ln>
        </p:spPr>
        <p:txBody>
          <a:bodyPr wrap="none" anchor="ctr"/>
          <a:lstStyle/>
          <a:p>
            <a:pPr algn="ctr"/>
            <a:endParaRPr lang="zh-TW" altLang="zh-TW" sz="2800" b="1" i="1">
              <a:solidFill>
                <a:srgbClr val="FF0000"/>
              </a:solidFill>
              <a:latin typeface="Times New Roman" pitchFamily="18" charset="0"/>
              <a:ea typeface="標楷體" pitchFamily="65" charset="-120"/>
            </a:endParaRPr>
          </a:p>
        </p:txBody>
      </p:sp>
      <p:sp>
        <p:nvSpPr>
          <p:cNvPr id="39945" name="Rectangle 9"/>
          <p:cNvSpPr>
            <a:spLocks noChangeArrowheads="1"/>
          </p:cNvSpPr>
          <p:nvPr/>
        </p:nvSpPr>
        <p:spPr bwMode="auto">
          <a:xfrm>
            <a:off x="2881313" y="3116263"/>
            <a:ext cx="1138237" cy="708025"/>
          </a:xfrm>
          <a:prstGeom prst="rect">
            <a:avLst/>
          </a:prstGeom>
          <a:solidFill>
            <a:schemeClr val="bg1"/>
          </a:solidFill>
          <a:ln w="9525">
            <a:noFill/>
            <a:miter lim="800000"/>
            <a:headEnd/>
            <a:tailEnd/>
          </a:ln>
        </p:spPr>
        <p:txBody>
          <a:bodyPr wrap="none" anchor="ctr"/>
          <a:lstStyle/>
          <a:p>
            <a:pPr algn="ctr"/>
            <a:r>
              <a:rPr lang="zh-TW" altLang="en-US" sz="2800" b="1" i="1">
                <a:solidFill>
                  <a:srgbClr val="FF0000"/>
                </a:solidFill>
                <a:latin typeface="Times New Roman" pitchFamily="18" charset="0"/>
                <a:ea typeface="標楷體" pitchFamily="65" charset="-120"/>
              </a:rPr>
              <a:t>標示</a:t>
            </a:r>
          </a:p>
        </p:txBody>
      </p:sp>
      <p:sp>
        <p:nvSpPr>
          <p:cNvPr id="39946" name="Rectangle 10"/>
          <p:cNvSpPr>
            <a:spLocks noChangeArrowheads="1"/>
          </p:cNvSpPr>
          <p:nvPr/>
        </p:nvSpPr>
        <p:spPr bwMode="auto">
          <a:xfrm>
            <a:off x="4805363" y="4756150"/>
            <a:ext cx="1871662" cy="804863"/>
          </a:xfrm>
          <a:prstGeom prst="rect">
            <a:avLst/>
          </a:prstGeom>
          <a:solidFill>
            <a:schemeClr val="bg1"/>
          </a:solidFill>
          <a:ln w="9525">
            <a:noFill/>
            <a:miter lim="800000"/>
            <a:headEnd/>
            <a:tailEnd/>
          </a:ln>
        </p:spPr>
        <p:txBody>
          <a:bodyPr wrap="none" anchor="ctr"/>
          <a:lstStyle/>
          <a:p>
            <a:pPr algn="ctr"/>
            <a:r>
              <a:rPr lang="zh-TW" altLang="en-US" sz="2600" b="1">
                <a:solidFill>
                  <a:srgbClr val="006600"/>
                </a:solidFill>
                <a:latin typeface="Times New Roman" pitchFamily="18" charset="0"/>
                <a:ea typeface="標楷體" pitchFamily="65" charset="-120"/>
              </a:rPr>
              <a:t>教 育 訓 練</a:t>
            </a:r>
          </a:p>
        </p:txBody>
      </p:sp>
      <p:sp>
        <p:nvSpPr>
          <p:cNvPr id="39947" name="Line 11"/>
          <p:cNvSpPr>
            <a:spLocks noChangeShapeType="1"/>
          </p:cNvSpPr>
          <p:nvPr/>
        </p:nvSpPr>
        <p:spPr bwMode="auto">
          <a:xfrm>
            <a:off x="4805363" y="2884488"/>
            <a:ext cx="0" cy="1152525"/>
          </a:xfrm>
          <a:prstGeom prst="line">
            <a:avLst/>
          </a:prstGeom>
          <a:noFill/>
          <a:ln w="38100">
            <a:solidFill>
              <a:srgbClr val="FF0000"/>
            </a:solidFill>
            <a:round/>
            <a:headEnd/>
            <a:tailEnd type="triangle" w="med" len="med"/>
          </a:ln>
        </p:spPr>
        <p:txBody>
          <a:bodyPr wrap="none"/>
          <a:lstStyle/>
          <a:p>
            <a:endParaRPr lang="zh-TW" altLang="en-US" dirty="0">
              <a:ea typeface="DFKai-SB" charset="0"/>
            </a:endParaRPr>
          </a:p>
        </p:txBody>
      </p:sp>
      <p:sp>
        <p:nvSpPr>
          <p:cNvPr id="39948" name="Line 12"/>
          <p:cNvSpPr>
            <a:spLocks noChangeShapeType="1"/>
          </p:cNvSpPr>
          <p:nvPr/>
        </p:nvSpPr>
        <p:spPr bwMode="auto">
          <a:xfrm>
            <a:off x="4229100" y="3460750"/>
            <a:ext cx="576263" cy="0"/>
          </a:xfrm>
          <a:prstGeom prst="line">
            <a:avLst/>
          </a:prstGeom>
          <a:noFill/>
          <a:ln w="38100">
            <a:solidFill>
              <a:srgbClr val="FF0000"/>
            </a:solidFill>
            <a:round/>
            <a:headEnd/>
            <a:tailEnd type="triangle" w="med" len="med"/>
          </a:ln>
        </p:spPr>
        <p:txBody>
          <a:bodyPr wrap="none"/>
          <a:lstStyle/>
          <a:p>
            <a:endParaRPr lang="zh-TW" altLang="en-US" dirty="0">
              <a:ea typeface="DFKai-SB" charset="0"/>
            </a:endParaRPr>
          </a:p>
        </p:txBody>
      </p:sp>
      <p:sp>
        <p:nvSpPr>
          <p:cNvPr id="39949" name="Line 13"/>
          <p:cNvSpPr>
            <a:spLocks noChangeShapeType="1"/>
          </p:cNvSpPr>
          <p:nvPr/>
        </p:nvSpPr>
        <p:spPr bwMode="auto">
          <a:xfrm flipH="1">
            <a:off x="4805363" y="3460750"/>
            <a:ext cx="576262" cy="0"/>
          </a:xfrm>
          <a:prstGeom prst="line">
            <a:avLst/>
          </a:prstGeom>
          <a:noFill/>
          <a:ln w="38100">
            <a:solidFill>
              <a:srgbClr val="FF0000"/>
            </a:solidFill>
            <a:round/>
            <a:headEnd/>
            <a:tailEnd type="triangle" w="med" len="med"/>
          </a:ln>
        </p:spPr>
        <p:txBody>
          <a:bodyPr wrap="none"/>
          <a:lstStyle/>
          <a:p>
            <a:endParaRPr lang="zh-TW" altLang="en-US" dirty="0">
              <a:ea typeface="DFKai-SB" charset="0"/>
            </a:endParaRPr>
          </a:p>
        </p:txBody>
      </p:sp>
      <p:sp>
        <p:nvSpPr>
          <p:cNvPr id="39950" name="Line 14"/>
          <p:cNvSpPr>
            <a:spLocks noChangeShapeType="1"/>
          </p:cNvSpPr>
          <p:nvPr/>
        </p:nvSpPr>
        <p:spPr bwMode="auto">
          <a:xfrm>
            <a:off x="4805363" y="4613275"/>
            <a:ext cx="0" cy="1079500"/>
          </a:xfrm>
          <a:prstGeom prst="line">
            <a:avLst/>
          </a:prstGeom>
          <a:noFill/>
          <a:ln w="38100">
            <a:solidFill>
              <a:srgbClr val="FF0000"/>
            </a:solidFill>
            <a:round/>
            <a:headEnd/>
            <a:tailEnd type="triangle" w="med" len="med"/>
          </a:ln>
        </p:spPr>
        <p:txBody>
          <a:bodyPr wrap="none"/>
          <a:lstStyle/>
          <a:p>
            <a:endParaRPr lang="zh-TW" altLang="en-US" dirty="0">
              <a:ea typeface="DFKai-SB" charset="0"/>
            </a:endParaRPr>
          </a:p>
        </p:txBody>
      </p:sp>
      <p:sp>
        <p:nvSpPr>
          <p:cNvPr id="39951" name="Rectangle 15"/>
          <p:cNvSpPr>
            <a:spLocks noChangeArrowheads="1"/>
          </p:cNvSpPr>
          <p:nvPr/>
        </p:nvSpPr>
        <p:spPr bwMode="auto">
          <a:xfrm>
            <a:off x="5508625" y="3141663"/>
            <a:ext cx="2362200" cy="574675"/>
          </a:xfrm>
          <a:prstGeom prst="rect">
            <a:avLst/>
          </a:prstGeom>
          <a:solidFill>
            <a:schemeClr val="bg1"/>
          </a:solidFill>
          <a:ln w="9525">
            <a:noFill/>
            <a:miter lim="800000"/>
            <a:headEnd/>
            <a:tailEnd/>
          </a:ln>
        </p:spPr>
        <p:txBody>
          <a:bodyPr wrap="none" anchor="ctr"/>
          <a:lstStyle/>
          <a:p>
            <a:pPr algn="ctr"/>
            <a:r>
              <a:rPr lang="zh-TW" altLang="en-US" sz="2400" b="1" i="1" dirty="0">
                <a:solidFill>
                  <a:srgbClr val="FF0000"/>
                </a:solidFill>
                <a:latin typeface="Times New Roman" pitchFamily="18" charset="0"/>
                <a:ea typeface="標楷體" pitchFamily="65" charset="-120"/>
              </a:rPr>
              <a:t>安全資料表</a:t>
            </a:r>
          </a:p>
        </p:txBody>
      </p:sp>
      <p:sp>
        <p:nvSpPr>
          <p:cNvPr id="39952" name="Rectangle 16"/>
          <p:cNvSpPr>
            <a:spLocks noChangeArrowheads="1"/>
          </p:cNvSpPr>
          <p:nvPr/>
        </p:nvSpPr>
        <p:spPr bwMode="auto">
          <a:xfrm>
            <a:off x="539577" y="3717503"/>
            <a:ext cx="2808287" cy="2663825"/>
          </a:xfrm>
          <a:prstGeom prst="rect">
            <a:avLst/>
          </a:prstGeom>
          <a:solidFill>
            <a:srgbClr val="C0C0C0"/>
          </a:solidFill>
          <a:ln w="9525">
            <a:noFill/>
            <a:miter lim="800000"/>
            <a:headEnd/>
            <a:tailEnd/>
          </a:ln>
        </p:spPr>
        <p:txBody>
          <a:bodyPr wrap="none" anchor="ctr"/>
          <a:lstStyle/>
          <a:p>
            <a:r>
              <a:rPr lang="zh-TW" altLang="en-US" dirty="0">
                <a:latin typeface="Times New Roman" pitchFamily="18" charset="0"/>
                <a:ea typeface="標楷體" pitchFamily="65" charset="-120"/>
              </a:rPr>
              <a:t>一</a:t>
            </a:r>
            <a:r>
              <a:rPr lang="zh-TW" altLang="en-US" dirty="0">
                <a:ea typeface="DFKai-SB" charset="0"/>
              </a:rPr>
              <a:t>、</a:t>
            </a:r>
            <a:r>
              <a:rPr lang="zh-TW" altLang="en-US" dirty="0">
                <a:latin typeface="Times New Roman" pitchFamily="18" charset="0"/>
                <a:ea typeface="標楷體" pitchFamily="65" charset="-120"/>
              </a:rPr>
              <a:t>危害圖式   </a:t>
            </a:r>
          </a:p>
          <a:p>
            <a:r>
              <a:rPr lang="zh-TW" altLang="en-US" dirty="0">
                <a:latin typeface="Times New Roman" pitchFamily="18" charset="0"/>
                <a:ea typeface="標楷體" pitchFamily="65" charset="-120"/>
              </a:rPr>
              <a:t>二</a:t>
            </a:r>
            <a:r>
              <a:rPr lang="zh-TW" altLang="en-US" dirty="0">
                <a:ea typeface="DFKai-SB" charset="0"/>
              </a:rPr>
              <a:t>、</a:t>
            </a:r>
            <a:r>
              <a:rPr lang="zh-TW" altLang="en-US" dirty="0">
                <a:latin typeface="Times New Roman" pitchFamily="18" charset="0"/>
                <a:ea typeface="標楷體" pitchFamily="65" charset="-120"/>
              </a:rPr>
              <a:t>內容 ：</a:t>
            </a:r>
          </a:p>
          <a:p>
            <a:r>
              <a:rPr lang="zh-TW" altLang="en-US" dirty="0">
                <a:latin typeface="Times New Roman" pitchFamily="18" charset="0"/>
                <a:ea typeface="標楷體" pitchFamily="65" charset="-120"/>
              </a:rPr>
              <a:t>    </a:t>
            </a:r>
            <a:r>
              <a:rPr lang="en-US" altLang="zh-TW" dirty="0">
                <a:latin typeface="Times New Roman" pitchFamily="18" charset="0"/>
                <a:ea typeface="標楷體" pitchFamily="65" charset="-120"/>
              </a:rPr>
              <a:t>1</a:t>
            </a:r>
            <a:r>
              <a:rPr lang="zh-TW" altLang="en-US" dirty="0">
                <a:latin typeface="Times New Roman" pitchFamily="18" charset="0"/>
                <a:ea typeface="標楷體" pitchFamily="65" charset="-120"/>
              </a:rPr>
              <a:t>、名稱</a:t>
            </a:r>
          </a:p>
          <a:p>
            <a:r>
              <a:rPr lang="zh-TW" altLang="en-US" dirty="0">
                <a:latin typeface="Times New Roman" pitchFamily="18" charset="0"/>
                <a:ea typeface="標楷體" pitchFamily="65" charset="-120"/>
              </a:rPr>
              <a:t>    </a:t>
            </a:r>
            <a:r>
              <a:rPr lang="en-US" altLang="zh-TW" dirty="0">
                <a:latin typeface="Times New Roman" pitchFamily="18" charset="0"/>
                <a:ea typeface="標楷體" pitchFamily="65" charset="-120"/>
              </a:rPr>
              <a:t>2</a:t>
            </a:r>
            <a:r>
              <a:rPr lang="zh-TW" altLang="en-US" dirty="0">
                <a:latin typeface="Times New Roman" pitchFamily="18" charset="0"/>
                <a:ea typeface="標楷體" pitchFamily="65" charset="-120"/>
              </a:rPr>
              <a:t>、危害成份</a:t>
            </a:r>
          </a:p>
          <a:p>
            <a:r>
              <a:rPr lang="zh-TW" altLang="en-US" dirty="0">
                <a:solidFill>
                  <a:srgbClr val="FF0000"/>
                </a:solidFill>
                <a:latin typeface="Times New Roman" pitchFamily="18" charset="0"/>
                <a:ea typeface="標楷體" pitchFamily="65" charset="-120"/>
              </a:rPr>
              <a:t>    </a:t>
            </a:r>
            <a:r>
              <a:rPr lang="en-US" altLang="zh-TW" dirty="0">
                <a:solidFill>
                  <a:srgbClr val="FF0000"/>
                </a:solidFill>
                <a:latin typeface="Times New Roman" pitchFamily="18" charset="0"/>
                <a:ea typeface="標楷體" pitchFamily="65" charset="-120"/>
              </a:rPr>
              <a:t>3</a:t>
            </a:r>
            <a:r>
              <a:rPr lang="zh-TW" altLang="en-US" dirty="0">
                <a:solidFill>
                  <a:srgbClr val="FF0000"/>
                </a:solidFill>
                <a:latin typeface="Times New Roman" pitchFamily="18" charset="0"/>
                <a:ea typeface="標楷體" pitchFamily="65" charset="-120"/>
              </a:rPr>
              <a:t>、警示語</a:t>
            </a:r>
          </a:p>
          <a:p>
            <a:r>
              <a:rPr lang="zh-TW" altLang="en-US" dirty="0">
                <a:latin typeface="Times New Roman" pitchFamily="18" charset="0"/>
                <a:ea typeface="標楷體" pitchFamily="65" charset="-120"/>
              </a:rPr>
              <a:t>    </a:t>
            </a:r>
            <a:r>
              <a:rPr lang="en-US" altLang="zh-TW" dirty="0">
                <a:latin typeface="Times New Roman" pitchFamily="18" charset="0"/>
                <a:ea typeface="標楷體" pitchFamily="65" charset="-120"/>
              </a:rPr>
              <a:t>4</a:t>
            </a:r>
            <a:r>
              <a:rPr lang="zh-TW" altLang="en-US" dirty="0">
                <a:ea typeface="DFKai-SB" charset="0"/>
              </a:rPr>
              <a:t>、</a:t>
            </a:r>
            <a:r>
              <a:rPr lang="zh-TW" altLang="en-US" dirty="0">
                <a:latin typeface="Times New Roman" pitchFamily="18" charset="0"/>
                <a:ea typeface="標楷體" pitchFamily="65" charset="-120"/>
              </a:rPr>
              <a:t>危害警告訊息 </a:t>
            </a:r>
          </a:p>
          <a:p>
            <a:r>
              <a:rPr lang="zh-TW" altLang="en-US" dirty="0">
                <a:latin typeface="Times New Roman" pitchFamily="18" charset="0"/>
                <a:ea typeface="標楷體" pitchFamily="65" charset="-120"/>
              </a:rPr>
              <a:t>    </a:t>
            </a:r>
            <a:r>
              <a:rPr lang="en-US" altLang="zh-TW" dirty="0">
                <a:latin typeface="Times New Roman" pitchFamily="18" charset="0"/>
                <a:ea typeface="標楷體" pitchFamily="65" charset="-120"/>
              </a:rPr>
              <a:t>5</a:t>
            </a:r>
            <a:r>
              <a:rPr lang="zh-TW" altLang="en-US" dirty="0">
                <a:latin typeface="Times New Roman" pitchFamily="18" charset="0"/>
                <a:ea typeface="標楷體" pitchFamily="65" charset="-120"/>
              </a:rPr>
              <a:t>、危害防範措施</a:t>
            </a:r>
          </a:p>
          <a:p>
            <a:r>
              <a:rPr lang="zh-TW" altLang="en-US" dirty="0">
                <a:latin typeface="Times New Roman" pitchFamily="18" charset="0"/>
                <a:ea typeface="標楷體" pitchFamily="65" charset="-120"/>
              </a:rPr>
              <a:t>    </a:t>
            </a:r>
            <a:r>
              <a:rPr lang="en-US" altLang="zh-TW" dirty="0">
                <a:latin typeface="Times New Roman" pitchFamily="18" charset="0"/>
                <a:ea typeface="標楷體" pitchFamily="65" charset="-120"/>
              </a:rPr>
              <a:t>6</a:t>
            </a:r>
            <a:r>
              <a:rPr lang="zh-TW" altLang="en-US" dirty="0">
                <a:latin typeface="Times New Roman" pitchFamily="18" charset="0"/>
                <a:ea typeface="標楷體" pitchFamily="65" charset="-120"/>
              </a:rPr>
              <a:t>、製造商或供應商之</a:t>
            </a:r>
          </a:p>
          <a:p>
            <a:r>
              <a:rPr lang="zh-TW" altLang="en-US" dirty="0">
                <a:latin typeface="Times New Roman" pitchFamily="18" charset="0"/>
                <a:ea typeface="標楷體" pitchFamily="65" charset="-120"/>
              </a:rPr>
              <a:t>          名稱地址及電話</a:t>
            </a:r>
          </a:p>
        </p:txBody>
      </p:sp>
      <p:sp>
        <p:nvSpPr>
          <p:cNvPr id="39955" name="Line 19"/>
          <p:cNvSpPr>
            <a:spLocks noChangeShapeType="1"/>
          </p:cNvSpPr>
          <p:nvPr/>
        </p:nvSpPr>
        <p:spPr bwMode="auto">
          <a:xfrm flipV="1">
            <a:off x="4568825" y="4679950"/>
            <a:ext cx="0" cy="990600"/>
          </a:xfrm>
          <a:prstGeom prst="line">
            <a:avLst/>
          </a:prstGeom>
          <a:noFill/>
          <a:ln w="38100">
            <a:solidFill>
              <a:schemeClr val="tx1"/>
            </a:solidFill>
            <a:round/>
            <a:headEnd/>
            <a:tailEnd type="triangle" w="med" len="med"/>
          </a:ln>
        </p:spPr>
        <p:txBody>
          <a:bodyPr wrap="none"/>
          <a:lstStyle/>
          <a:p>
            <a:endParaRPr lang="zh-TW" altLang="en-US" dirty="0">
              <a:ea typeface="DFKai-SB" charset="0"/>
            </a:endParaRPr>
          </a:p>
        </p:txBody>
      </p:sp>
      <p:sp>
        <p:nvSpPr>
          <p:cNvPr id="39956" name="Line 20"/>
          <p:cNvSpPr>
            <a:spLocks noChangeShapeType="1"/>
          </p:cNvSpPr>
          <p:nvPr/>
        </p:nvSpPr>
        <p:spPr bwMode="auto">
          <a:xfrm flipV="1">
            <a:off x="4111625" y="2927350"/>
            <a:ext cx="0" cy="1066800"/>
          </a:xfrm>
          <a:prstGeom prst="line">
            <a:avLst/>
          </a:prstGeom>
          <a:noFill/>
          <a:ln w="38100">
            <a:solidFill>
              <a:schemeClr val="tx1"/>
            </a:solidFill>
            <a:round/>
            <a:headEnd/>
            <a:tailEnd type="triangle" w="med" len="med"/>
          </a:ln>
        </p:spPr>
        <p:txBody>
          <a:bodyPr wrap="none"/>
          <a:lstStyle/>
          <a:p>
            <a:endParaRPr lang="zh-TW" altLang="en-US" dirty="0">
              <a:ea typeface="DFKai-SB" charset="0"/>
            </a:endParaRPr>
          </a:p>
        </p:txBody>
      </p:sp>
      <p:sp>
        <p:nvSpPr>
          <p:cNvPr id="39957" name="Line 21"/>
          <p:cNvSpPr>
            <a:spLocks noChangeShapeType="1"/>
          </p:cNvSpPr>
          <p:nvPr/>
        </p:nvSpPr>
        <p:spPr bwMode="auto">
          <a:xfrm flipV="1">
            <a:off x="5454650" y="2884488"/>
            <a:ext cx="0" cy="1135062"/>
          </a:xfrm>
          <a:prstGeom prst="line">
            <a:avLst/>
          </a:prstGeom>
          <a:noFill/>
          <a:ln w="38100">
            <a:solidFill>
              <a:schemeClr val="tx1"/>
            </a:solidFill>
            <a:round/>
            <a:headEnd/>
            <a:tailEnd type="triangle" w="med" len="med"/>
          </a:ln>
        </p:spPr>
        <p:txBody>
          <a:bodyPr wrap="none"/>
          <a:lstStyle/>
          <a:p>
            <a:endParaRPr lang="zh-TW" altLang="en-US" dirty="0">
              <a:ea typeface="DFKai-SB" charset="0"/>
            </a:endParaRPr>
          </a:p>
        </p:txBody>
      </p:sp>
      <p:sp>
        <p:nvSpPr>
          <p:cNvPr id="39966" name="Line 30"/>
          <p:cNvSpPr>
            <a:spLocks noChangeShapeType="1"/>
          </p:cNvSpPr>
          <p:nvPr/>
        </p:nvSpPr>
        <p:spPr bwMode="auto">
          <a:xfrm flipV="1">
            <a:off x="4789488" y="2028825"/>
            <a:ext cx="0" cy="360363"/>
          </a:xfrm>
          <a:prstGeom prst="line">
            <a:avLst/>
          </a:prstGeom>
          <a:noFill/>
          <a:ln w="38100">
            <a:solidFill>
              <a:schemeClr val="tx1"/>
            </a:solidFill>
            <a:round/>
            <a:headEnd/>
            <a:tailEnd type="triangle" w="med" len="med"/>
          </a:ln>
        </p:spPr>
        <p:txBody>
          <a:bodyPr wrap="none"/>
          <a:lstStyle/>
          <a:p>
            <a:endParaRPr lang="zh-TW" altLang="en-US" dirty="0">
              <a:ea typeface="DFKai-SB" charset="0"/>
            </a:endParaRPr>
          </a:p>
        </p:txBody>
      </p:sp>
      <p:sp>
        <p:nvSpPr>
          <p:cNvPr id="40984" name="Rectangle 102"/>
          <p:cNvSpPr>
            <a:spLocks noChangeArrowheads="1"/>
          </p:cNvSpPr>
          <p:nvPr/>
        </p:nvSpPr>
        <p:spPr bwMode="auto">
          <a:xfrm>
            <a:off x="7426324" y="3243566"/>
            <a:ext cx="689612" cy="369332"/>
          </a:xfrm>
          <a:prstGeom prst="rect">
            <a:avLst/>
          </a:prstGeom>
          <a:noFill/>
          <a:ln w="9525">
            <a:noFill/>
            <a:miter lim="800000"/>
            <a:headEnd/>
            <a:tailEnd/>
          </a:ln>
        </p:spPr>
        <p:txBody>
          <a:bodyPr wrap="none">
            <a:spAutoFit/>
          </a:bodyPr>
          <a:lstStyle/>
          <a:p>
            <a:r>
              <a:rPr lang="en-US" altLang="zh-TW" b="1" i="1" dirty="0">
                <a:solidFill>
                  <a:srgbClr val="FF0000"/>
                </a:solidFill>
                <a:ea typeface="DFKai-SB" charset="0"/>
              </a:rPr>
              <a:t>(SDS)</a:t>
            </a:r>
          </a:p>
        </p:txBody>
      </p:sp>
      <p:pic>
        <p:nvPicPr>
          <p:cNvPr id="40985" name="Picture 144"/>
          <p:cNvPicPr>
            <a:picLocks noChangeAspect="1" noChangeArrowheads="1"/>
          </p:cNvPicPr>
          <p:nvPr/>
        </p:nvPicPr>
        <p:blipFill>
          <a:blip r:embed="rId3" cstate="print"/>
          <a:srcRect/>
          <a:stretch>
            <a:fillRect/>
          </a:stretch>
        </p:blipFill>
        <p:spPr bwMode="auto">
          <a:xfrm>
            <a:off x="7235825" y="4437063"/>
            <a:ext cx="814388" cy="781050"/>
          </a:xfrm>
          <a:prstGeom prst="rect">
            <a:avLst/>
          </a:prstGeom>
          <a:noFill/>
          <a:ln w="9525">
            <a:noFill/>
            <a:miter lim="800000"/>
            <a:headEnd/>
            <a:tailEnd/>
          </a:ln>
        </p:spPr>
      </p:pic>
      <p:sp>
        <p:nvSpPr>
          <p:cNvPr id="40986" name="Text Box 146"/>
          <p:cNvSpPr txBox="1">
            <a:spLocks noChangeArrowheads="1"/>
          </p:cNvSpPr>
          <p:nvPr/>
        </p:nvSpPr>
        <p:spPr bwMode="auto">
          <a:xfrm>
            <a:off x="7451725" y="1268413"/>
            <a:ext cx="1357313" cy="369332"/>
          </a:xfrm>
          <a:prstGeom prst="rect">
            <a:avLst/>
          </a:prstGeom>
          <a:noFill/>
          <a:ln w="9525">
            <a:solidFill>
              <a:schemeClr val="tx2"/>
            </a:solidFill>
            <a:miter lim="800000"/>
            <a:headEnd/>
            <a:tailEnd/>
          </a:ln>
        </p:spPr>
        <p:txBody>
          <a:bodyPr wrap="square">
            <a:spAutoFit/>
          </a:bodyPr>
          <a:lstStyle/>
          <a:p>
            <a:pPr>
              <a:spcBef>
                <a:spcPct val="50000"/>
              </a:spcBef>
            </a:pPr>
            <a:r>
              <a:rPr lang="en-US" altLang="zh-TW" b="1" dirty="0">
                <a:ea typeface="DFKai-SB" charset="0"/>
              </a:rPr>
              <a:t>1020627</a:t>
            </a:r>
          </a:p>
        </p:txBody>
      </p:sp>
      <p:sp>
        <p:nvSpPr>
          <p:cNvPr id="40987" name="Text Box 147"/>
          <p:cNvSpPr txBox="1">
            <a:spLocks noChangeArrowheads="1"/>
          </p:cNvSpPr>
          <p:nvPr/>
        </p:nvSpPr>
        <p:spPr bwMode="auto">
          <a:xfrm>
            <a:off x="6603958" y="5373688"/>
            <a:ext cx="2088232" cy="923330"/>
          </a:xfrm>
          <a:prstGeom prst="rect">
            <a:avLst/>
          </a:prstGeom>
          <a:noFill/>
          <a:ln w="9525">
            <a:solidFill>
              <a:schemeClr val="tx1"/>
            </a:solidFill>
            <a:miter lim="800000"/>
            <a:headEnd/>
            <a:tailEnd/>
          </a:ln>
        </p:spPr>
        <p:txBody>
          <a:bodyPr wrap="square">
            <a:spAutoFit/>
          </a:bodyPr>
          <a:lstStyle/>
          <a:p>
            <a:pPr algn="ctr">
              <a:spcBef>
                <a:spcPct val="50000"/>
              </a:spcBef>
            </a:pPr>
            <a:r>
              <a:rPr lang="zh-TW" altLang="en-US" b="1" dirty="0">
                <a:latin typeface="DFKai-SB" charset="0"/>
                <a:ea typeface="DFKai-SB" charset="0"/>
              </a:rPr>
              <a:t>毒性化學物質標示及安全資料表管理辦法</a:t>
            </a:r>
            <a:r>
              <a:rPr lang="en-US" altLang="zh-TW" b="1" dirty="0">
                <a:latin typeface="DFKai-SB" charset="0"/>
                <a:ea typeface="DFKai-SB" charset="0"/>
              </a:rPr>
              <a:t>(103.11.10)</a:t>
            </a:r>
          </a:p>
        </p:txBody>
      </p:sp>
      <p:sp>
        <p:nvSpPr>
          <p:cNvPr id="40988" name="Text Box 149"/>
          <p:cNvSpPr txBox="1">
            <a:spLocks noChangeArrowheads="1"/>
          </p:cNvSpPr>
          <p:nvPr/>
        </p:nvSpPr>
        <p:spPr bwMode="auto">
          <a:xfrm>
            <a:off x="6156325" y="133350"/>
            <a:ext cx="2892425" cy="400110"/>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10</a:t>
            </a:r>
            <a:r>
              <a:rPr lang="zh-TW" altLang="en-US" sz="2000" b="1" dirty="0">
                <a:latin typeface="標楷體" pitchFamily="65" charset="-120"/>
                <a:ea typeface="標楷體" pitchFamily="65" charset="-120"/>
              </a:rPr>
              <a:t>條</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30</a:t>
            </a:fld>
            <a:endParaRPr lang="zh-TW" altLang="en-US" dirty="0"/>
          </a:p>
        </p:txBody>
      </p:sp>
    </p:spTree>
    <p:extLst>
      <p:ext uri="{BB962C8B-B14F-4D97-AF65-F5344CB8AC3E}">
        <p14:creationId xmlns:p14="http://schemas.microsoft.com/office/powerpoint/2010/main" val="9269041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4"/>
          <p:cNvSpPr>
            <a:spLocks noGrp="1" noChangeArrowheads="1"/>
          </p:cNvSpPr>
          <p:nvPr>
            <p:ph type="title"/>
          </p:nvPr>
        </p:nvSpPr>
        <p:spPr>
          <a:xfrm>
            <a:off x="476250" y="255588"/>
            <a:ext cx="8229600" cy="1143000"/>
          </a:xfrm>
        </p:spPr>
        <p:txBody>
          <a:bodyPr/>
          <a:lstStyle/>
          <a:p>
            <a:pPr eaLnBrk="1" hangingPunct="1"/>
            <a:r>
              <a:rPr lang="zh-TW" altLang="en-US" dirty="0">
                <a:latin typeface="Times New Roman" panose="02020603050405020304" pitchFamily="18" charset="0"/>
                <a:ea typeface="標楷體" panose="03000509000000000000" pitchFamily="65" charset="-120"/>
                <a:cs typeface="Times New Roman" panose="02020603050405020304" pitchFamily="18" charset="0"/>
              </a:rPr>
              <a:t>標示符號</a:t>
            </a:r>
          </a:p>
        </p:txBody>
      </p:sp>
      <p:graphicFrame>
        <p:nvGraphicFramePr>
          <p:cNvPr id="393262" name="Group 46"/>
          <p:cNvGraphicFramePr>
            <a:graphicFrameLocks noGrp="1"/>
          </p:cNvGraphicFramePr>
          <p:nvPr>
            <p:ph idx="1"/>
          </p:nvPr>
        </p:nvGraphicFramePr>
        <p:xfrm>
          <a:off x="476250" y="1322388"/>
          <a:ext cx="8229600" cy="5040315"/>
        </p:xfrm>
        <a:graphic>
          <a:graphicData uri="http://schemas.openxmlformats.org/drawingml/2006/table">
            <a:tbl>
              <a:tblPr/>
              <a:tblGrid>
                <a:gridCol w="2505075">
                  <a:extLst>
                    <a:ext uri="{9D8B030D-6E8A-4147-A177-3AD203B41FA5}">
                      <a16:colId xmlns:a16="http://schemas.microsoft.com/office/drawing/2014/main" xmlns="" val="20000"/>
                    </a:ext>
                  </a:extLst>
                </a:gridCol>
                <a:gridCol w="2628900">
                  <a:extLst>
                    <a:ext uri="{9D8B030D-6E8A-4147-A177-3AD203B41FA5}">
                      <a16:colId xmlns:a16="http://schemas.microsoft.com/office/drawing/2014/main" xmlns="" val="20001"/>
                    </a:ext>
                  </a:extLst>
                </a:gridCol>
                <a:gridCol w="3095625">
                  <a:extLst>
                    <a:ext uri="{9D8B030D-6E8A-4147-A177-3AD203B41FA5}">
                      <a16:colId xmlns:a16="http://schemas.microsoft.com/office/drawing/2014/main" xmlns="" val="20002"/>
                    </a:ext>
                  </a:extLst>
                </a:gridCol>
              </a:tblGrid>
              <a:tr h="481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latin typeface="標楷體" pitchFamily="65" charset="-120"/>
                          <a:ea typeface="標楷體" pitchFamily="65" charset="-120"/>
                          <a:cs typeface="Times New Roman" pitchFamily="18" charset="0"/>
                        </a:rPr>
                        <a:t>火焰</a:t>
                      </a:r>
                    </a:p>
                  </a:txBody>
                  <a:tcPr anchor="ctr" horzOverflow="overflow">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latin typeface="標楷體" pitchFamily="65" charset="-120"/>
                          <a:ea typeface="標楷體" pitchFamily="65" charset="-120"/>
                          <a:cs typeface="Times New Roman" pitchFamily="18" charset="0"/>
                        </a:rPr>
                        <a:t>圓圈上一團火焰</a:t>
                      </a:r>
                    </a:p>
                  </a:txBody>
                  <a:tcPr anchor="ctr" horzOverflow="overflow">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latin typeface="標楷體" pitchFamily="65" charset="-120"/>
                          <a:ea typeface="標楷體" pitchFamily="65" charset="-120"/>
                          <a:cs typeface="Times New Roman" pitchFamily="18" charset="0"/>
                        </a:rPr>
                        <a:t>炸彈爆炸</a:t>
                      </a:r>
                    </a:p>
                  </a:txBody>
                  <a:tcPr anchor="ctr" horzOverflow="overflow">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12080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400" b="1" i="0" u="none" strike="noStrike" cap="none" normalizeH="0" baseline="0">
                        <a:ln>
                          <a:noFill/>
                        </a:ln>
                        <a:solidFill>
                          <a:schemeClr val="tx1"/>
                        </a:solidFill>
                        <a:effectLst/>
                        <a:latin typeface="標楷體" pitchFamily="65" charset="-120"/>
                        <a:ea typeface="標楷體" pitchFamily="65" charset="-120"/>
                      </a:endParaRPr>
                    </a:p>
                  </a:txBody>
                  <a:tcPr anchor="ctr" horzOverflow="overflow">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400" b="1" i="0" u="none" strike="noStrike" cap="none" normalizeH="0" baseline="0">
                        <a:ln>
                          <a:noFill/>
                        </a:ln>
                        <a:solidFill>
                          <a:schemeClr val="tx1"/>
                        </a:solidFill>
                        <a:effectLst/>
                        <a:latin typeface="標楷體" pitchFamily="65" charset="-120"/>
                        <a:ea typeface="標楷體" pitchFamily="65" charset="-120"/>
                      </a:endParaRPr>
                    </a:p>
                  </a:txBody>
                  <a:tcPr anchor="ctr" horzOverflow="overflow">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400" b="1" i="0" u="none" strike="noStrike" cap="none" normalizeH="0" baseline="0">
                        <a:ln>
                          <a:noFill/>
                        </a:ln>
                        <a:solidFill>
                          <a:schemeClr val="tx1"/>
                        </a:solidFill>
                        <a:effectLst/>
                        <a:latin typeface="標楷體" pitchFamily="65" charset="-120"/>
                        <a:ea typeface="標楷體" pitchFamily="65" charset="-120"/>
                      </a:endParaRPr>
                    </a:p>
                  </a:txBody>
                  <a:tcPr anchor="ctr" horzOverflow="overflow">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latin typeface="標楷體" pitchFamily="65" charset="-120"/>
                          <a:ea typeface="標楷體" pitchFamily="65" charset="-120"/>
                          <a:cs typeface="Times New Roman" pitchFamily="18" charset="0"/>
                        </a:rPr>
                        <a:t>腐蝕</a:t>
                      </a:r>
                    </a:p>
                  </a:txBody>
                  <a:tcPr anchor="ctr" horzOverflow="overflow">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latin typeface="標楷體" pitchFamily="65" charset="-120"/>
                          <a:ea typeface="標楷體" pitchFamily="65" charset="-120"/>
                          <a:cs typeface="Times New Roman" pitchFamily="18" charset="0"/>
                        </a:rPr>
                        <a:t>氣體鋼瓶</a:t>
                      </a:r>
                    </a:p>
                  </a:txBody>
                  <a:tcPr anchor="ctr" horzOverflow="overflow">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latin typeface="標楷體" pitchFamily="65" charset="-120"/>
                          <a:ea typeface="標楷體" pitchFamily="65" charset="-120"/>
                          <a:cs typeface="Times New Roman" pitchFamily="18" charset="0"/>
                        </a:rPr>
                        <a:t>骷髏與兩根交叉骨</a:t>
                      </a:r>
                    </a:p>
                  </a:txBody>
                  <a:tcPr anchor="ctr" horzOverflow="overflow">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1179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400" b="1" i="0" u="none" strike="noStrike" cap="none" normalizeH="0" baseline="0">
                        <a:ln>
                          <a:noFill/>
                        </a:ln>
                        <a:solidFill>
                          <a:schemeClr val="tx1"/>
                        </a:solidFill>
                        <a:effectLst/>
                        <a:latin typeface="標楷體" pitchFamily="65" charset="-120"/>
                        <a:ea typeface="標楷體" pitchFamily="65" charset="-120"/>
                      </a:endParaRPr>
                    </a:p>
                  </a:txBody>
                  <a:tcPr anchor="ctr" horzOverflow="overflow">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400" b="1" i="0" u="none" strike="noStrike" cap="none" normalizeH="0" baseline="0">
                        <a:ln>
                          <a:noFill/>
                        </a:ln>
                        <a:solidFill>
                          <a:schemeClr val="tx1"/>
                        </a:solidFill>
                        <a:effectLst/>
                        <a:latin typeface="標楷體" pitchFamily="65" charset="-120"/>
                        <a:ea typeface="標楷體" pitchFamily="65" charset="-120"/>
                      </a:endParaRPr>
                    </a:p>
                  </a:txBody>
                  <a:tcPr anchor="ctr" horzOverflow="overflow">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400" b="1" i="0" u="none" strike="noStrike" cap="none" normalizeH="0" baseline="0">
                        <a:ln>
                          <a:noFill/>
                        </a:ln>
                        <a:solidFill>
                          <a:schemeClr val="tx1"/>
                        </a:solidFill>
                        <a:effectLst/>
                        <a:latin typeface="標楷體" pitchFamily="65" charset="-120"/>
                        <a:ea typeface="標楷體" pitchFamily="65" charset="-120"/>
                      </a:endParaRPr>
                    </a:p>
                  </a:txBody>
                  <a:tcPr anchor="ctr" horzOverflow="overflow">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481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latin typeface="標楷體" pitchFamily="65" charset="-120"/>
                          <a:ea typeface="標楷體" pitchFamily="65" charset="-120"/>
                          <a:cs typeface="Times New Roman" pitchFamily="18" charset="0"/>
                        </a:rPr>
                        <a:t>驚嘆號</a:t>
                      </a:r>
                    </a:p>
                  </a:txBody>
                  <a:tcPr anchor="ctr" horzOverflow="overflow">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latin typeface="標楷體" pitchFamily="65" charset="-120"/>
                          <a:ea typeface="標楷體" pitchFamily="65" charset="-120"/>
                          <a:cs typeface="Times New Roman" pitchFamily="18" charset="0"/>
                        </a:rPr>
                        <a:t>環境</a:t>
                      </a:r>
                    </a:p>
                  </a:txBody>
                  <a:tcPr anchor="ctr" horzOverflow="overflow">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a:ln>
                            <a:noFill/>
                          </a:ln>
                          <a:solidFill>
                            <a:schemeClr val="tx1"/>
                          </a:solidFill>
                          <a:effectLst/>
                          <a:latin typeface="標楷體" pitchFamily="65" charset="-120"/>
                          <a:ea typeface="標楷體" pitchFamily="65" charset="-120"/>
                          <a:cs typeface="Times New Roman" pitchFamily="18" charset="0"/>
                        </a:rPr>
                        <a:t>健康危害</a:t>
                      </a:r>
                    </a:p>
                  </a:txBody>
                  <a:tcPr anchor="ctr" horzOverflow="overflow">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1176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400" b="1" i="0" u="none" strike="noStrike" cap="none" normalizeH="0" baseline="0">
                        <a:ln>
                          <a:noFill/>
                        </a:ln>
                        <a:solidFill>
                          <a:schemeClr val="tx1"/>
                        </a:solidFill>
                        <a:effectLst/>
                        <a:latin typeface="標楷體" pitchFamily="65" charset="-120"/>
                        <a:ea typeface="標楷體" pitchFamily="65" charset="-120"/>
                      </a:endParaRPr>
                    </a:p>
                  </a:txBody>
                  <a:tcPr anchor="ctr" horzOverflow="overflow">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400" b="1" i="0" u="none" strike="noStrike" cap="none" normalizeH="0" baseline="0">
                        <a:ln>
                          <a:noFill/>
                        </a:ln>
                        <a:solidFill>
                          <a:schemeClr val="tx1"/>
                        </a:solidFill>
                        <a:effectLst/>
                        <a:latin typeface="標楷體" pitchFamily="65" charset="-120"/>
                        <a:ea typeface="標楷體" pitchFamily="65" charset="-120"/>
                      </a:endParaRPr>
                    </a:p>
                  </a:txBody>
                  <a:tcPr anchor="ctr" horzOverflow="overflow">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400" b="1" i="0" u="none" strike="noStrike" cap="none" normalizeH="0" baseline="0">
                        <a:ln>
                          <a:noFill/>
                        </a:ln>
                        <a:solidFill>
                          <a:schemeClr val="tx1"/>
                        </a:solidFill>
                        <a:effectLst/>
                        <a:latin typeface="標楷體" pitchFamily="65" charset="-120"/>
                        <a:ea typeface="標楷體" pitchFamily="65" charset="-120"/>
                      </a:endParaRPr>
                    </a:p>
                  </a:txBody>
                  <a:tcPr anchor="ctr" horzOverflow="overflow">
                    <a:lnL w="9525" cap="flat" cmpd="sng" algn="ctr">
                      <a:solidFill>
                        <a:schemeClr val="bg2"/>
                      </a:solidFill>
                      <a:prstDash val="solid"/>
                      <a:round/>
                      <a:headEnd type="none" w="med" len="med"/>
                      <a:tailEnd type="none" w="med" len="med"/>
                    </a:lnL>
                    <a:lnR w="9525" cap="flat" cmpd="sng" algn="ctr">
                      <a:solidFill>
                        <a:schemeClr val="bg2"/>
                      </a:solidFill>
                      <a:prstDash val="solid"/>
                      <a:round/>
                      <a:headEnd type="none" w="med" len="med"/>
                      <a:tailEnd type="none" w="med" len="med"/>
                    </a:lnR>
                    <a:lnT w="9525" cap="flat" cmpd="sng" algn="ctr">
                      <a:solidFill>
                        <a:schemeClr val="bg2"/>
                      </a:solidFill>
                      <a:prstDash val="solid"/>
                      <a:round/>
                      <a:headEnd type="none" w="med" len="med"/>
                      <a:tailEnd type="none" w="med" len="med"/>
                    </a:lnT>
                    <a:lnB w="9525"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5"/>
                  </a:ext>
                </a:extLst>
              </a:tr>
            </a:tbl>
          </a:graphicData>
        </a:graphic>
      </p:graphicFrame>
      <p:pic>
        <p:nvPicPr>
          <p:cNvPr id="42018" name="Picture 3" descr="flame"/>
          <p:cNvPicPr>
            <a:picLocks noChangeAspect="1" noChangeArrowheads="1"/>
          </p:cNvPicPr>
          <p:nvPr/>
        </p:nvPicPr>
        <p:blipFill>
          <a:blip r:embed="rId3" cstate="print"/>
          <a:srcRect/>
          <a:stretch>
            <a:fillRect/>
          </a:stretch>
        </p:blipFill>
        <p:spPr bwMode="auto">
          <a:xfrm>
            <a:off x="1277938" y="1897063"/>
            <a:ext cx="982662" cy="1038225"/>
          </a:xfrm>
          <a:prstGeom prst="rect">
            <a:avLst/>
          </a:prstGeom>
          <a:noFill/>
          <a:ln w="9525">
            <a:noFill/>
            <a:miter lim="800000"/>
            <a:headEnd/>
            <a:tailEnd/>
          </a:ln>
        </p:spPr>
      </p:pic>
      <p:pic>
        <p:nvPicPr>
          <p:cNvPr id="42019" name="Picture 4" descr="flame over circle"/>
          <p:cNvPicPr>
            <a:picLocks noChangeAspect="1" noChangeArrowheads="1"/>
          </p:cNvPicPr>
          <p:nvPr/>
        </p:nvPicPr>
        <p:blipFill>
          <a:blip r:embed="rId4" cstate="print"/>
          <a:srcRect/>
          <a:stretch>
            <a:fillRect/>
          </a:stretch>
        </p:blipFill>
        <p:spPr bwMode="auto">
          <a:xfrm>
            <a:off x="3870325" y="1897063"/>
            <a:ext cx="944563" cy="996950"/>
          </a:xfrm>
          <a:prstGeom prst="rect">
            <a:avLst/>
          </a:prstGeom>
          <a:noFill/>
          <a:ln w="9525">
            <a:noFill/>
            <a:miter lim="800000"/>
            <a:headEnd/>
            <a:tailEnd/>
          </a:ln>
        </p:spPr>
      </p:pic>
      <p:pic>
        <p:nvPicPr>
          <p:cNvPr id="42020" name="Picture 5" descr="exploding bomh"/>
          <p:cNvPicPr>
            <a:picLocks noChangeAspect="1" noChangeArrowheads="1"/>
          </p:cNvPicPr>
          <p:nvPr/>
        </p:nvPicPr>
        <p:blipFill>
          <a:blip r:embed="rId5" cstate="print"/>
          <a:srcRect/>
          <a:stretch>
            <a:fillRect/>
          </a:stretch>
        </p:blipFill>
        <p:spPr bwMode="auto">
          <a:xfrm>
            <a:off x="6607175" y="1897063"/>
            <a:ext cx="974725" cy="1028700"/>
          </a:xfrm>
          <a:prstGeom prst="rect">
            <a:avLst/>
          </a:prstGeom>
          <a:noFill/>
          <a:ln w="9525">
            <a:noFill/>
            <a:miter lim="800000"/>
            <a:headEnd/>
            <a:tailEnd/>
          </a:ln>
        </p:spPr>
      </p:pic>
      <p:pic>
        <p:nvPicPr>
          <p:cNvPr id="42021" name="Picture 6" descr="corrosion"/>
          <p:cNvPicPr>
            <a:picLocks noChangeAspect="1" noChangeArrowheads="1"/>
          </p:cNvPicPr>
          <p:nvPr/>
        </p:nvPicPr>
        <p:blipFill>
          <a:blip r:embed="rId6" cstate="print"/>
          <a:srcRect/>
          <a:stretch>
            <a:fillRect/>
          </a:stretch>
        </p:blipFill>
        <p:spPr bwMode="auto">
          <a:xfrm>
            <a:off x="1277938" y="3567113"/>
            <a:ext cx="1150937" cy="1095375"/>
          </a:xfrm>
          <a:prstGeom prst="rect">
            <a:avLst/>
          </a:prstGeom>
          <a:noFill/>
          <a:ln w="9525">
            <a:noFill/>
            <a:miter lim="800000"/>
            <a:headEnd/>
            <a:tailEnd/>
          </a:ln>
        </p:spPr>
      </p:pic>
      <p:pic>
        <p:nvPicPr>
          <p:cNvPr id="42022" name="Picture 7" descr="gas"/>
          <p:cNvPicPr>
            <a:picLocks noChangeAspect="1" noChangeArrowheads="1"/>
          </p:cNvPicPr>
          <p:nvPr/>
        </p:nvPicPr>
        <p:blipFill>
          <a:blip r:embed="rId7" cstate="print"/>
          <a:srcRect/>
          <a:stretch>
            <a:fillRect/>
          </a:stretch>
        </p:blipFill>
        <p:spPr bwMode="auto">
          <a:xfrm>
            <a:off x="3786188" y="3671888"/>
            <a:ext cx="944562" cy="944562"/>
          </a:xfrm>
          <a:prstGeom prst="rect">
            <a:avLst/>
          </a:prstGeom>
          <a:noFill/>
          <a:ln w="9525">
            <a:noFill/>
            <a:miter lim="800000"/>
            <a:headEnd/>
            <a:tailEnd/>
          </a:ln>
        </p:spPr>
      </p:pic>
      <p:pic>
        <p:nvPicPr>
          <p:cNvPr id="42023" name="Picture 8" descr="toxicant"/>
          <p:cNvPicPr>
            <a:picLocks noChangeAspect="1" noChangeArrowheads="1"/>
          </p:cNvPicPr>
          <p:nvPr/>
        </p:nvPicPr>
        <p:blipFill>
          <a:blip r:embed="rId8" cstate="print"/>
          <a:srcRect/>
          <a:stretch>
            <a:fillRect/>
          </a:stretch>
        </p:blipFill>
        <p:spPr bwMode="auto">
          <a:xfrm>
            <a:off x="6596063" y="3740150"/>
            <a:ext cx="815975" cy="808038"/>
          </a:xfrm>
          <a:prstGeom prst="rect">
            <a:avLst/>
          </a:prstGeom>
          <a:noFill/>
          <a:ln w="9525">
            <a:noFill/>
            <a:miter lim="800000"/>
            <a:headEnd/>
            <a:tailEnd/>
          </a:ln>
        </p:spPr>
      </p:pic>
      <p:pic>
        <p:nvPicPr>
          <p:cNvPr id="42024" name="Picture 9" descr="non"/>
          <p:cNvPicPr>
            <a:picLocks noChangeAspect="1" noChangeArrowheads="1"/>
          </p:cNvPicPr>
          <p:nvPr/>
        </p:nvPicPr>
        <p:blipFill>
          <a:blip r:embed="rId9" cstate="print"/>
          <a:srcRect/>
          <a:stretch>
            <a:fillRect/>
          </a:stretch>
        </p:blipFill>
        <p:spPr bwMode="auto">
          <a:xfrm>
            <a:off x="1338263" y="5224463"/>
            <a:ext cx="1044575" cy="1044575"/>
          </a:xfrm>
          <a:prstGeom prst="rect">
            <a:avLst/>
          </a:prstGeom>
          <a:noFill/>
          <a:ln w="9525">
            <a:noFill/>
            <a:miter lim="800000"/>
            <a:headEnd/>
            <a:tailEnd/>
          </a:ln>
        </p:spPr>
      </p:pic>
      <p:pic>
        <p:nvPicPr>
          <p:cNvPr id="42025" name="Picture 10" descr="enviroment"/>
          <p:cNvPicPr>
            <a:picLocks noChangeAspect="1" noChangeArrowheads="1"/>
          </p:cNvPicPr>
          <p:nvPr/>
        </p:nvPicPr>
        <p:blipFill>
          <a:blip r:embed="rId10" cstate="print"/>
          <a:srcRect/>
          <a:stretch>
            <a:fillRect/>
          </a:stretch>
        </p:blipFill>
        <p:spPr bwMode="auto">
          <a:xfrm>
            <a:off x="3798888" y="5210175"/>
            <a:ext cx="968375" cy="1089025"/>
          </a:xfrm>
          <a:prstGeom prst="rect">
            <a:avLst/>
          </a:prstGeom>
          <a:noFill/>
          <a:ln w="9525">
            <a:noFill/>
            <a:miter lim="800000"/>
            <a:headEnd/>
            <a:tailEnd/>
          </a:ln>
        </p:spPr>
      </p:pic>
      <p:pic>
        <p:nvPicPr>
          <p:cNvPr id="42026" name="Picture 11" descr="pepole"/>
          <p:cNvPicPr>
            <a:picLocks noChangeAspect="1" noChangeArrowheads="1"/>
          </p:cNvPicPr>
          <p:nvPr/>
        </p:nvPicPr>
        <p:blipFill>
          <a:blip r:embed="rId11" cstate="print"/>
          <a:srcRect/>
          <a:stretch>
            <a:fillRect/>
          </a:stretch>
        </p:blipFill>
        <p:spPr bwMode="auto">
          <a:xfrm>
            <a:off x="6523038" y="5281613"/>
            <a:ext cx="968375" cy="968375"/>
          </a:xfrm>
          <a:prstGeom prst="rect">
            <a:avLst/>
          </a:prstGeom>
          <a:noFill/>
          <a:ln w="9525">
            <a:noFill/>
            <a:miter lim="800000"/>
            <a:headEnd/>
            <a:tailEnd/>
          </a:ln>
        </p:spPr>
      </p:pic>
      <p:sp>
        <p:nvSpPr>
          <p:cNvPr id="2" name="投影片編號版面配置區 1"/>
          <p:cNvSpPr>
            <a:spLocks noGrp="1"/>
          </p:cNvSpPr>
          <p:nvPr>
            <p:ph type="sldNum" sz="quarter" idx="11"/>
          </p:nvPr>
        </p:nvSpPr>
        <p:spPr/>
        <p:txBody>
          <a:bodyPr/>
          <a:lstStyle/>
          <a:p>
            <a:pPr>
              <a:defRPr/>
            </a:pPr>
            <a:fld id="{7BA630C6-1707-4D2C-B49C-675FB71AD470}" type="slidenum">
              <a:rPr lang="en-US" altLang="zh-TW" smtClean="0"/>
              <a:pPr>
                <a:defRPr/>
              </a:pPr>
              <a:t>31</a:t>
            </a:fld>
            <a:endParaRPr lang="en-US" altLang="zh-TW"/>
          </a:p>
        </p:txBody>
      </p:sp>
    </p:spTree>
    <p:extLst>
      <p:ext uri="{BB962C8B-B14F-4D97-AF65-F5344CB8AC3E}">
        <p14:creationId xmlns:p14="http://schemas.microsoft.com/office/powerpoint/2010/main" val="625241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4"/>
          <p:cNvSpPr>
            <a:spLocks noChangeArrowheads="1"/>
          </p:cNvSpPr>
          <p:nvPr/>
        </p:nvSpPr>
        <p:spPr bwMode="auto">
          <a:xfrm>
            <a:off x="1102568" y="116632"/>
            <a:ext cx="6781800" cy="701675"/>
          </a:xfrm>
          <a:prstGeom prst="rect">
            <a:avLst/>
          </a:prstGeom>
          <a:noFill/>
          <a:ln w="9525">
            <a:noFill/>
            <a:miter lim="800000"/>
            <a:headEnd/>
            <a:tailEnd/>
          </a:ln>
          <a:effectLst/>
        </p:spPr>
        <p:txBody>
          <a:bodyPr>
            <a:spAutoFit/>
          </a:bodyPr>
          <a:lstStyle/>
          <a:p>
            <a:pPr>
              <a:spcBef>
                <a:spcPct val="50000"/>
              </a:spcBef>
            </a:pPr>
            <a:r>
              <a:rPr lang="zh-TW" altLang="en-US" sz="4000" b="1" u="sng" dirty="0" smtClean="0">
                <a:solidFill>
                  <a:srgbClr val="0000FF"/>
                </a:solidFill>
                <a:latin typeface="標楷體" pitchFamily="65" charset="-120"/>
                <a:ea typeface="標楷體" pitchFamily="65" charset="-120"/>
              </a:rPr>
              <a:t>生活中的游離輻射來源</a:t>
            </a:r>
          </a:p>
        </p:txBody>
      </p:sp>
      <p:sp>
        <p:nvSpPr>
          <p:cNvPr id="90118" name="Text Box 6"/>
          <p:cNvSpPr txBox="1">
            <a:spLocks noChangeArrowheads="1"/>
          </p:cNvSpPr>
          <p:nvPr/>
        </p:nvSpPr>
        <p:spPr bwMode="auto">
          <a:xfrm>
            <a:off x="772344" y="1031032"/>
            <a:ext cx="8001000" cy="519113"/>
          </a:xfrm>
          <a:prstGeom prst="rect">
            <a:avLst/>
          </a:prstGeom>
          <a:noFill/>
          <a:ln w="9525">
            <a:noFill/>
            <a:miter lim="800000"/>
            <a:headEnd/>
            <a:tailEnd/>
          </a:ln>
          <a:effectLst/>
        </p:spPr>
        <p:txBody>
          <a:bodyPr>
            <a:spAutoFit/>
          </a:bodyPr>
          <a:lstStyle/>
          <a:p>
            <a:pPr algn="ctr">
              <a:spcBef>
                <a:spcPct val="50000"/>
              </a:spcBef>
            </a:pPr>
            <a:r>
              <a:rPr lang="zh-TW" altLang="en-US" sz="2800" b="1" dirty="0" smtClean="0">
                <a:solidFill>
                  <a:srgbClr val="000000"/>
                </a:solidFill>
                <a:latin typeface="標楷體" pitchFamily="65" charset="-120"/>
                <a:ea typeface="標楷體" pitchFamily="65" charset="-120"/>
              </a:rPr>
              <a:t>一般民眾接受天然與人造輻射來源分佈圖</a:t>
            </a:r>
          </a:p>
        </p:txBody>
      </p:sp>
      <p:pic>
        <p:nvPicPr>
          <p:cNvPr id="90121" name="Picture 9"/>
          <p:cNvPicPr>
            <a:picLocks noChangeAspect="1" noChangeArrowheads="1"/>
          </p:cNvPicPr>
          <p:nvPr/>
        </p:nvPicPr>
        <p:blipFill>
          <a:blip r:embed="rId4" cstate="print"/>
          <a:srcRect/>
          <a:stretch>
            <a:fillRect/>
          </a:stretch>
        </p:blipFill>
        <p:spPr bwMode="auto">
          <a:xfrm>
            <a:off x="467544" y="1516832"/>
            <a:ext cx="8181975" cy="5029200"/>
          </a:xfrm>
          <a:prstGeom prst="rect">
            <a:avLst/>
          </a:prstGeom>
          <a:noFill/>
          <a:ln w="9525">
            <a:noFill/>
            <a:miter lim="800000"/>
            <a:headEnd/>
            <a:tailEnd/>
          </a:ln>
          <a:effectLst/>
        </p:spPr>
      </p:pic>
      <p:sp>
        <p:nvSpPr>
          <p:cNvPr id="90123" name="Rectangle 11"/>
          <p:cNvSpPr>
            <a:spLocks noChangeArrowheads="1"/>
          </p:cNvSpPr>
          <p:nvPr/>
        </p:nvSpPr>
        <p:spPr bwMode="auto">
          <a:xfrm>
            <a:off x="6258744" y="4764832"/>
            <a:ext cx="1905000" cy="914400"/>
          </a:xfrm>
          <a:prstGeom prst="rect">
            <a:avLst/>
          </a:prstGeom>
          <a:solidFill>
            <a:schemeClr val="bg1"/>
          </a:solidFill>
          <a:ln w="9525">
            <a:no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90124" name="Rectangle 12"/>
          <p:cNvSpPr>
            <a:spLocks noChangeArrowheads="1"/>
          </p:cNvSpPr>
          <p:nvPr/>
        </p:nvSpPr>
        <p:spPr bwMode="auto">
          <a:xfrm>
            <a:off x="6030144" y="5374432"/>
            <a:ext cx="1905000" cy="914400"/>
          </a:xfrm>
          <a:prstGeom prst="rect">
            <a:avLst/>
          </a:prstGeom>
          <a:solidFill>
            <a:schemeClr val="bg1"/>
          </a:solidFill>
          <a:ln w="9525">
            <a:no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graphicFrame>
        <p:nvGraphicFramePr>
          <p:cNvPr id="90122" name="Object 10"/>
          <p:cNvGraphicFramePr>
            <a:graphicFrameLocks noChangeAspect="1"/>
          </p:cNvGraphicFramePr>
          <p:nvPr>
            <p:extLst>
              <p:ext uri="{D42A27DB-BD31-4B8C-83A1-F6EECF244321}">
                <p14:modId xmlns:p14="http://schemas.microsoft.com/office/powerpoint/2010/main" val="2217358887"/>
              </p:ext>
            </p:extLst>
          </p:nvPr>
        </p:nvGraphicFramePr>
        <p:xfrm>
          <a:off x="6674768" y="3821088"/>
          <a:ext cx="1989138" cy="1917700"/>
        </p:xfrm>
        <a:graphic>
          <a:graphicData uri="http://schemas.openxmlformats.org/presentationml/2006/ole">
            <mc:AlternateContent xmlns:mc="http://schemas.openxmlformats.org/markup-compatibility/2006">
              <mc:Choice xmlns:v="urn:schemas-microsoft-com:vml" Requires="v">
                <p:oleObj spid="_x0000_s8195" name="Visio" r:id="rId5" imgW="1934825" imgH="1781233" progId="">
                  <p:embed/>
                </p:oleObj>
              </mc:Choice>
              <mc:Fallback>
                <p:oleObj name="Visio" r:id="rId5" imgW="1934825" imgH="178123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4768" y="3821088"/>
                        <a:ext cx="1989138"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投影片編號版面配置區 1"/>
          <p:cNvSpPr>
            <a:spLocks noGrp="1"/>
          </p:cNvSpPr>
          <p:nvPr>
            <p:ph type="sldNum" sz="quarter" idx="12"/>
          </p:nvPr>
        </p:nvSpPr>
        <p:spPr>
          <a:xfrm>
            <a:off x="6639744" y="6244382"/>
            <a:ext cx="2133600" cy="365125"/>
          </a:xfrm>
        </p:spPr>
        <p:txBody>
          <a:bodyPr/>
          <a:lstStyle/>
          <a:p>
            <a:fld id="{A36E6B7E-3405-4ABC-8F0A-11CAAA034E4E}" type="slidenum">
              <a:rPr lang="zh-TW" altLang="en-US" smtClean="0"/>
              <a:pPr/>
              <a:t>32</a:t>
            </a:fld>
            <a:endParaRPr lang="zh-TW" altLang="en-US" dirty="0"/>
          </a:p>
        </p:txBody>
      </p:sp>
    </p:spTree>
    <p:extLst>
      <p:ext uri="{BB962C8B-B14F-4D97-AF65-F5344CB8AC3E}">
        <p14:creationId xmlns:p14="http://schemas.microsoft.com/office/powerpoint/2010/main" val="7472497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4" name="Picture 2" descr="1"/>
          <p:cNvPicPr>
            <a:picLocks noChangeAspect="1" noChangeArrowheads="1"/>
          </p:cNvPicPr>
          <p:nvPr/>
        </p:nvPicPr>
        <p:blipFill>
          <a:blip r:embed="rId3" cstate="print"/>
          <a:srcRect/>
          <a:stretch>
            <a:fillRect/>
          </a:stretch>
        </p:blipFill>
        <p:spPr bwMode="auto">
          <a:xfrm>
            <a:off x="7524750" y="2708275"/>
            <a:ext cx="1300163" cy="1571625"/>
          </a:xfrm>
          <a:prstGeom prst="rect">
            <a:avLst/>
          </a:prstGeom>
          <a:noFill/>
          <a:ln w="9525">
            <a:noFill/>
            <a:miter lim="800000"/>
            <a:headEnd/>
            <a:tailEnd/>
          </a:ln>
        </p:spPr>
      </p:pic>
      <p:sp>
        <p:nvSpPr>
          <p:cNvPr id="38915" name="Rectangle 3"/>
          <p:cNvSpPr>
            <a:spLocks noGrp="1" noChangeArrowheads="1"/>
          </p:cNvSpPr>
          <p:nvPr>
            <p:ph type="title"/>
          </p:nvPr>
        </p:nvSpPr>
        <p:spPr>
          <a:xfrm>
            <a:off x="2339975" y="334963"/>
            <a:ext cx="4437063" cy="700087"/>
          </a:xfrm>
        </p:spPr>
        <p:txBody>
          <a:bodyPr/>
          <a:lstStyle/>
          <a:p>
            <a:pPr eaLnBrk="1" hangingPunct="1"/>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作業環境監測</a:t>
            </a:r>
          </a:p>
        </p:txBody>
      </p:sp>
      <p:sp>
        <p:nvSpPr>
          <p:cNvPr id="38916" name="Rectangle 4"/>
          <p:cNvSpPr>
            <a:spLocks noGrp="1" noChangeArrowheads="1"/>
          </p:cNvSpPr>
          <p:nvPr>
            <p:ph type="body" idx="1"/>
          </p:nvPr>
        </p:nvSpPr>
        <p:spPr>
          <a:xfrm>
            <a:off x="395288" y="2781300"/>
            <a:ext cx="7848600" cy="3384550"/>
          </a:xfrm>
        </p:spPr>
        <p:txBody>
          <a:bodyPr/>
          <a:lstStyle/>
          <a:p>
            <a:pPr eaLnBrk="1" hangingPunct="1">
              <a:buFontTx/>
              <a:buNone/>
            </a:pPr>
            <a:r>
              <a:rPr lang="zh-TW" altLang="en-US"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一、化學性因子</a:t>
            </a:r>
            <a:r>
              <a:rPr lang="zh-TW" altLang="en-US" sz="2800" b="0" dirty="0">
                <a:latin typeface="Times New Roman" panose="02020603050405020304" pitchFamily="18" charset="0"/>
                <a:ea typeface="標楷體" panose="03000509000000000000" pitchFamily="65" charset="-120"/>
                <a:cs typeface="Times New Roman" panose="02020603050405020304" pitchFamily="18" charset="0"/>
              </a:rPr>
              <a:t>作業環境測定：</a:t>
            </a:r>
          </a:p>
          <a:p>
            <a:pPr eaLnBrk="1" hangingPunct="1">
              <a:buFontTx/>
              <a:buNone/>
            </a:pPr>
            <a:r>
              <a:rPr lang="zh-TW" altLang="en-US" sz="2800" b="0" dirty="0">
                <a:latin typeface="Times New Roman" panose="02020603050405020304" pitchFamily="18" charset="0"/>
                <a:ea typeface="標楷體" panose="03000509000000000000" pitchFamily="65" charset="-120"/>
                <a:cs typeface="Times New Roman" panose="02020603050405020304" pitchFamily="18" charset="0"/>
              </a:rPr>
              <a:t>     坑內、粉塵、鉛、四烷基鉛、 </a:t>
            </a:r>
          </a:p>
          <a:p>
            <a:pPr eaLnBrk="1" hangingPunct="1">
              <a:buFontTx/>
              <a:buNone/>
            </a:pPr>
            <a:r>
              <a:rPr lang="zh-TW" altLang="en-US" sz="2800" b="0" dirty="0">
                <a:latin typeface="Times New Roman" panose="02020603050405020304" pitchFamily="18" charset="0"/>
                <a:ea typeface="標楷體" panose="03000509000000000000" pitchFamily="65" charset="-120"/>
                <a:cs typeface="Times New Roman" panose="02020603050405020304" pitchFamily="18" charset="0"/>
              </a:rPr>
              <a:t>     設有中央空調之建築物室內作業場所、</a:t>
            </a:r>
          </a:p>
          <a:p>
            <a:pPr eaLnBrk="1" hangingPunct="1">
              <a:buFontTx/>
              <a:buNone/>
            </a:pPr>
            <a:r>
              <a:rPr lang="zh-TW" altLang="en-US" sz="2800" b="0" dirty="0">
                <a:latin typeface="Times New Roman" panose="02020603050405020304" pitchFamily="18" charset="0"/>
                <a:ea typeface="標楷體" panose="03000509000000000000" pitchFamily="65" charset="-120"/>
                <a:cs typeface="Times New Roman" panose="02020603050405020304" pitchFamily="18" charset="0"/>
              </a:rPr>
              <a:t>     有機溶劑、 特定化學物質等作業場所</a:t>
            </a:r>
          </a:p>
          <a:p>
            <a:pPr eaLnBrk="1" hangingPunct="1">
              <a:spcBef>
                <a:spcPct val="50000"/>
              </a:spcBef>
              <a:buFontTx/>
              <a:buNone/>
            </a:pPr>
            <a:r>
              <a:rPr lang="zh-TW" altLang="en-US"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二、物理性因子</a:t>
            </a:r>
            <a:r>
              <a:rPr lang="zh-TW" altLang="en-US" sz="2800" b="0" dirty="0">
                <a:latin typeface="Times New Roman" panose="02020603050405020304" pitchFamily="18" charset="0"/>
                <a:ea typeface="標楷體" panose="03000509000000000000" pitchFamily="65" charset="-120"/>
                <a:cs typeface="Times New Roman" panose="02020603050405020304" pitchFamily="18" charset="0"/>
              </a:rPr>
              <a:t>作業環境測定</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a:t>
            </a:r>
          </a:p>
          <a:p>
            <a:pPr eaLnBrk="1" hangingPunct="1">
              <a:buFontTx/>
              <a:buNone/>
            </a:pPr>
            <a:r>
              <a:rPr lang="zh-TW" altLang="en-US" sz="2800" b="0" dirty="0">
                <a:latin typeface="Times New Roman" panose="02020603050405020304" pitchFamily="18" charset="0"/>
                <a:ea typeface="標楷體" panose="03000509000000000000" pitchFamily="65" charset="-120"/>
                <a:cs typeface="Times New Roman" panose="02020603050405020304" pitchFamily="18" charset="0"/>
              </a:rPr>
              <a:t>     高溫、顯著噪音之室內作業場所</a:t>
            </a:r>
          </a:p>
        </p:txBody>
      </p:sp>
      <p:sp>
        <p:nvSpPr>
          <p:cNvPr id="38917" name="Rectangle 5"/>
          <p:cNvSpPr>
            <a:spLocks noChangeArrowheads="1"/>
          </p:cNvSpPr>
          <p:nvPr/>
        </p:nvSpPr>
        <p:spPr bwMode="auto">
          <a:xfrm>
            <a:off x="685800" y="1196975"/>
            <a:ext cx="7847013" cy="1368425"/>
          </a:xfrm>
          <a:prstGeom prst="rect">
            <a:avLst/>
          </a:prstGeom>
          <a:solidFill>
            <a:schemeClr val="bg1"/>
          </a:solidFill>
          <a:ln w="9525">
            <a:solidFill>
              <a:schemeClr val="tx1"/>
            </a:solidFill>
            <a:miter lim="800000"/>
            <a:headEnd/>
            <a:tailEnd/>
          </a:ln>
        </p:spPr>
        <p:txBody>
          <a:bodyPr wrap="none" anchor="ctr"/>
          <a:lstStyle/>
          <a:p>
            <a:pPr algn="ctr"/>
            <a:r>
              <a:rPr lang="zh-TW" altLang="en-US" sz="3200" dirty="0">
                <a:latin typeface="標楷體" pitchFamily="65" charset="-120"/>
                <a:ea typeface="標楷體" pitchFamily="65" charset="-120"/>
              </a:rPr>
              <a:t>雇主對於經中央主管機關 </a:t>
            </a:r>
            <a:r>
              <a:rPr lang="zh-TW" altLang="en-US" sz="3200" i="1" u="sng" dirty="0">
                <a:solidFill>
                  <a:srgbClr val="FF0000"/>
                </a:solidFill>
                <a:latin typeface="標楷體" pitchFamily="65" charset="-120"/>
                <a:ea typeface="標楷體" pitchFamily="65" charset="-120"/>
              </a:rPr>
              <a:t>指定之作業場所</a:t>
            </a:r>
          </a:p>
          <a:p>
            <a:r>
              <a:rPr lang="zh-TW" altLang="en-US" sz="3200" dirty="0">
                <a:latin typeface="標楷體" pitchFamily="65" charset="-120"/>
                <a:ea typeface="標楷體" pitchFamily="65" charset="-120"/>
              </a:rPr>
              <a:t>應依規定實施作業環境監測</a:t>
            </a:r>
          </a:p>
        </p:txBody>
      </p:sp>
      <p:pic>
        <p:nvPicPr>
          <p:cNvPr id="38919" name="Picture 7"/>
          <p:cNvPicPr>
            <a:picLocks noChangeAspect="1" noChangeArrowheads="1"/>
          </p:cNvPicPr>
          <p:nvPr/>
        </p:nvPicPr>
        <p:blipFill>
          <a:blip r:embed="rId4" cstate="print"/>
          <a:srcRect/>
          <a:stretch>
            <a:fillRect/>
          </a:stretch>
        </p:blipFill>
        <p:spPr bwMode="auto">
          <a:xfrm>
            <a:off x="6804025" y="5084763"/>
            <a:ext cx="946150" cy="1117600"/>
          </a:xfrm>
          <a:prstGeom prst="rect">
            <a:avLst/>
          </a:prstGeom>
          <a:noFill/>
          <a:ln w="9525">
            <a:noFill/>
            <a:miter lim="800000"/>
            <a:headEnd/>
            <a:tailEnd/>
          </a:ln>
        </p:spPr>
      </p:pic>
      <p:sp>
        <p:nvSpPr>
          <p:cNvPr id="39945" name="Text Box 9"/>
          <p:cNvSpPr txBox="1">
            <a:spLocks noChangeArrowheads="1"/>
          </p:cNvSpPr>
          <p:nvPr/>
        </p:nvSpPr>
        <p:spPr bwMode="auto">
          <a:xfrm>
            <a:off x="6156325" y="133350"/>
            <a:ext cx="2892425" cy="400110"/>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12</a:t>
            </a:r>
            <a:r>
              <a:rPr lang="zh-TW" altLang="en-US" sz="2000" b="1" dirty="0">
                <a:latin typeface="標楷體" pitchFamily="65" charset="-120"/>
                <a:ea typeface="標楷體" pitchFamily="65" charset="-120"/>
              </a:rPr>
              <a:t>條</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33</a:t>
            </a:fld>
            <a:endParaRPr lang="zh-TW" altLang="en-US" dirty="0"/>
          </a:p>
        </p:txBody>
      </p:sp>
    </p:spTree>
    <p:extLst>
      <p:ext uri="{BB962C8B-B14F-4D97-AF65-F5344CB8AC3E}">
        <p14:creationId xmlns:p14="http://schemas.microsoft.com/office/powerpoint/2010/main" val="15920145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3706" y="533460"/>
            <a:ext cx="8229600" cy="1143000"/>
          </a:xfrm>
        </p:spPr>
        <p:txBody>
          <a:bodyPr/>
          <a:lstStyle/>
          <a:p>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新化學物質登記制度</a:t>
            </a:r>
          </a:p>
        </p:txBody>
      </p:sp>
      <p:sp>
        <p:nvSpPr>
          <p:cNvPr id="3" name="內容版面配置區 2"/>
          <p:cNvSpPr>
            <a:spLocks noGrp="1"/>
          </p:cNvSpPr>
          <p:nvPr>
            <p:ph idx="1"/>
          </p:nvPr>
        </p:nvSpPr>
        <p:spPr>
          <a:xfrm>
            <a:off x="971600" y="1916833"/>
            <a:ext cx="7488832" cy="2808312"/>
          </a:xfrm>
          <a:ln w="28575">
            <a:solidFill>
              <a:schemeClr val="tx1"/>
            </a:solidFill>
          </a:ln>
        </p:spPr>
        <p:txBody>
          <a:bodyPr/>
          <a:lstStyle/>
          <a:p>
            <a:pPr marL="0" indent="0">
              <a:lnSpc>
                <a:spcPct val="150000"/>
              </a:lnSpc>
              <a:buNone/>
            </a:pPr>
            <a:r>
              <a:rPr lang="zh-TW" altLang="en-US" sz="2800" b="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雇主製造</a:t>
            </a:r>
            <a:r>
              <a:rPr lang="zh-TW" altLang="en-US" sz="2800" b="0" dirty="0">
                <a:latin typeface="Times New Roman" panose="02020603050405020304" pitchFamily="18" charset="0"/>
                <a:ea typeface="標楷體" panose="03000509000000000000" pitchFamily="65" charset="-120"/>
                <a:cs typeface="Times New Roman" panose="02020603050405020304" pitchFamily="18" charset="0"/>
              </a:rPr>
              <a:t>中央主管機關公告之化學物質清單以外之</a:t>
            </a:r>
            <a:r>
              <a:rPr lang="zh-TW" altLang="en-US" sz="2800"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新化學物質</a:t>
            </a:r>
            <a:r>
              <a:rPr lang="zh-TW" altLang="en-US" sz="2800" b="0" dirty="0">
                <a:latin typeface="Times New Roman" panose="02020603050405020304" pitchFamily="18" charset="0"/>
                <a:ea typeface="標楷體" panose="03000509000000000000" pitchFamily="65" charset="-120"/>
                <a:cs typeface="Times New Roman" panose="02020603050405020304" pitchFamily="18" charset="0"/>
              </a:rPr>
              <a:t>，未向中央主管機關繳交</a:t>
            </a:r>
            <a:r>
              <a:rPr lang="zh-TW" altLang="en-US" sz="2800" b="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化學物質安全評估報告</a:t>
            </a:r>
            <a:r>
              <a:rPr lang="zh-TW" altLang="en-US" sz="2800" b="0" dirty="0">
                <a:latin typeface="Times New Roman" panose="02020603050405020304" pitchFamily="18" charset="0"/>
                <a:ea typeface="標楷體" panose="03000509000000000000" pitchFamily="65" charset="-120"/>
                <a:cs typeface="Times New Roman" panose="02020603050405020304" pitchFamily="18" charset="0"/>
              </a:rPr>
              <a:t>，並經</a:t>
            </a:r>
            <a:r>
              <a:rPr lang="zh-TW" altLang="en-US" sz="2800" b="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核准登記</a:t>
            </a:r>
            <a:r>
              <a:rPr lang="zh-TW" altLang="en-US" sz="2800" b="0" dirty="0">
                <a:latin typeface="Times New Roman" panose="02020603050405020304" pitchFamily="18" charset="0"/>
                <a:ea typeface="標楷體" panose="03000509000000000000" pitchFamily="65" charset="-120"/>
                <a:cs typeface="Times New Roman" panose="02020603050405020304" pitchFamily="18" charset="0"/>
              </a:rPr>
              <a:t>前，</a:t>
            </a:r>
            <a:r>
              <a:rPr lang="zh-TW" altLang="en-US" sz="2800"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不得製造</a:t>
            </a:r>
            <a:r>
              <a:rPr lang="zh-TW" altLang="en-US" sz="2800" b="0" dirty="0">
                <a:latin typeface="Times New Roman" panose="02020603050405020304" pitchFamily="18" charset="0"/>
                <a:ea typeface="標楷體" panose="03000509000000000000" pitchFamily="65" charset="-120"/>
                <a:cs typeface="Times New Roman" panose="02020603050405020304" pitchFamily="18" charset="0"/>
              </a:rPr>
              <a:t>含有該物質之化學品。</a:t>
            </a:r>
          </a:p>
        </p:txBody>
      </p:sp>
      <p:sp>
        <p:nvSpPr>
          <p:cNvPr id="5" name="Text Box 7"/>
          <p:cNvSpPr txBox="1">
            <a:spLocks noChangeArrowheads="1"/>
          </p:cNvSpPr>
          <p:nvPr/>
        </p:nvSpPr>
        <p:spPr bwMode="auto">
          <a:xfrm>
            <a:off x="5867400" y="133350"/>
            <a:ext cx="3181350" cy="400110"/>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13</a:t>
            </a:r>
            <a:r>
              <a:rPr lang="zh-TW" altLang="en-US" sz="2000" b="1" dirty="0">
                <a:latin typeface="標楷體" pitchFamily="65" charset="-120"/>
                <a:ea typeface="標楷體" pitchFamily="65" charset="-120"/>
              </a:rPr>
              <a:t>條</a:t>
            </a:r>
          </a:p>
        </p:txBody>
      </p:sp>
      <p:sp>
        <p:nvSpPr>
          <p:cNvPr id="6" name="矩形 5"/>
          <p:cNvSpPr/>
          <p:nvPr/>
        </p:nvSpPr>
        <p:spPr>
          <a:xfrm>
            <a:off x="979138" y="5517232"/>
            <a:ext cx="6080511" cy="523220"/>
          </a:xfrm>
          <a:prstGeom prst="rect">
            <a:avLst/>
          </a:prstGeom>
          <a:ln w="19050">
            <a:solidFill>
              <a:schemeClr val="tx1"/>
            </a:solidFill>
          </a:ln>
        </p:spPr>
        <p:txBody>
          <a:bodyPr wrap="none">
            <a:spAutoFit/>
          </a:bodyPr>
          <a:lstStyle/>
          <a:p>
            <a:r>
              <a:rPr lang="zh-TW" altLang="en-US" sz="2800" dirty="0">
                <a:latin typeface="DFKai-SB" charset="0"/>
                <a:ea typeface="DFKai-SB" charset="0"/>
              </a:rPr>
              <a:t>新化學物質登記管理辦法 </a:t>
            </a:r>
            <a:r>
              <a:rPr lang="en-US" altLang="zh-TW" sz="2800" dirty="0">
                <a:latin typeface="DFKai-SB" charset="0"/>
                <a:ea typeface="DFKai-SB" charset="0"/>
              </a:rPr>
              <a:t>(103.12.31)</a:t>
            </a:r>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34</a:t>
            </a:fld>
            <a:endParaRPr lang="zh-TW" altLang="en-US" dirty="0"/>
          </a:p>
        </p:txBody>
      </p:sp>
    </p:spTree>
    <p:extLst>
      <p:ext uri="{BB962C8B-B14F-4D97-AF65-F5344CB8AC3E}">
        <p14:creationId xmlns:p14="http://schemas.microsoft.com/office/powerpoint/2010/main" val="1388536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66785"/>
            <a:ext cx="8229600" cy="1143000"/>
          </a:xfrm>
        </p:spPr>
        <p:txBody>
          <a:bodyPr/>
          <a:lstStyle/>
          <a:p>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管制性化學品</a:t>
            </a:r>
          </a:p>
        </p:txBody>
      </p:sp>
      <p:sp>
        <p:nvSpPr>
          <p:cNvPr id="3" name="內容版面配置區 2"/>
          <p:cNvSpPr>
            <a:spLocks noGrp="1"/>
          </p:cNvSpPr>
          <p:nvPr>
            <p:ph idx="1"/>
          </p:nvPr>
        </p:nvSpPr>
        <p:spPr>
          <a:xfrm>
            <a:off x="899592" y="1600201"/>
            <a:ext cx="7344816" cy="2980928"/>
          </a:xfrm>
          <a:ln w="19050">
            <a:solidFill>
              <a:schemeClr val="tx1"/>
            </a:solidFill>
          </a:ln>
        </p:spPr>
        <p:txBody>
          <a:bodyPr/>
          <a:lstStyle/>
          <a:p>
            <a:pPr marL="0" indent="0">
              <a:lnSpc>
                <a:spcPct val="150000"/>
              </a:lnSpc>
              <a:buNone/>
            </a:pPr>
            <a:r>
              <a:rPr lang="zh-TW" altLang="en-US" b="0" dirty="0">
                <a:solidFill>
                  <a:srgbClr val="339966"/>
                </a:solidFill>
                <a:latin typeface="Times New Roman" panose="02020603050405020304" pitchFamily="18" charset="0"/>
                <a:ea typeface="標楷體" panose="03000509000000000000" pitchFamily="65" charset="-120"/>
                <a:cs typeface="Times New Roman" panose="02020603050405020304" pitchFamily="18" charset="0"/>
              </a:rPr>
              <a:t>雇主</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對於經中央主管機關指定之</a:t>
            </a:r>
            <a:r>
              <a:rPr lang="zh-TW" altLang="en-US"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管制性化學品</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，不得供工作者</a:t>
            </a:r>
            <a:r>
              <a:rPr lang="zh-TW" altLang="en-US"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處置</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使用</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b="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zh-TW" altLang="en-US" b="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Text Box 7"/>
          <p:cNvSpPr txBox="1">
            <a:spLocks noChangeArrowheads="1"/>
          </p:cNvSpPr>
          <p:nvPr/>
        </p:nvSpPr>
        <p:spPr bwMode="auto">
          <a:xfrm>
            <a:off x="5867400" y="133350"/>
            <a:ext cx="3181350" cy="400110"/>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14</a:t>
            </a:r>
            <a:r>
              <a:rPr lang="zh-TW" altLang="en-US" sz="2000" b="1" dirty="0">
                <a:latin typeface="標楷體" pitchFamily="65" charset="-120"/>
                <a:ea typeface="標楷體" pitchFamily="65" charset="-120"/>
              </a:rPr>
              <a:t>條</a:t>
            </a:r>
          </a:p>
        </p:txBody>
      </p:sp>
      <p:sp>
        <p:nvSpPr>
          <p:cNvPr id="6" name="矩形 5"/>
          <p:cNvSpPr/>
          <p:nvPr/>
        </p:nvSpPr>
        <p:spPr>
          <a:xfrm>
            <a:off x="899592" y="5052171"/>
            <a:ext cx="7625828" cy="461665"/>
          </a:xfrm>
          <a:prstGeom prst="rect">
            <a:avLst/>
          </a:prstGeom>
          <a:ln w="19050">
            <a:solidFill>
              <a:schemeClr val="tx1"/>
            </a:solidFill>
          </a:ln>
        </p:spPr>
        <p:txBody>
          <a:bodyPr wrap="square">
            <a:spAutoFit/>
          </a:bodyPr>
          <a:lstStyle/>
          <a:p>
            <a:pPr marL="0" marR="0">
              <a:spcBef>
                <a:spcPts val="0"/>
              </a:spcBef>
              <a:spcAft>
                <a:spcPts val="0"/>
              </a:spcAft>
            </a:pPr>
            <a:r>
              <a:rPr lang="zh-TW" altLang="zh-TW" sz="2400" dirty="0">
                <a:solidFill>
                  <a:srgbClr val="000000"/>
                </a:solidFill>
                <a:latin typeface="+mn-ea"/>
                <a:ea typeface="+mn-ea"/>
              </a:rPr>
              <a:t>管制性化學品指定及運作許可管理辦法</a:t>
            </a:r>
            <a:r>
              <a:rPr lang="en-US" altLang="zh-TW" sz="2400" dirty="0">
                <a:solidFill>
                  <a:srgbClr val="000000"/>
                </a:solidFill>
                <a:latin typeface="+mn-ea"/>
                <a:ea typeface="+mn-ea"/>
              </a:rPr>
              <a:t>(103.12.31)</a:t>
            </a:r>
            <a:endParaRPr lang="zh-TW" altLang="zh-TW" sz="2400" dirty="0">
              <a:solidFill>
                <a:srgbClr val="000000"/>
              </a:solidFill>
              <a:latin typeface="+mn-ea"/>
              <a:ea typeface="+mn-ea"/>
            </a:endParaRPr>
          </a:p>
        </p:txBody>
      </p:sp>
      <p:sp>
        <p:nvSpPr>
          <p:cNvPr id="7" name="投影片編號版面配置區 6"/>
          <p:cNvSpPr>
            <a:spLocks noGrp="1"/>
          </p:cNvSpPr>
          <p:nvPr>
            <p:ph type="sldNum" sz="quarter" idx="12"/>
          </p:nvPr>
        </p:nvSpPr>
        <p:spPr/>
        <p:txBody>
          <a:bodyPr/>
          <a:lstStyle/>
          <a:p>
            <a:fld id="{A36E6B7E-3405-4ABC-8F0A-11CAAA034E4E}" type="slidenum">
              <a:rPr lang="zh-TW" altLang="en-US" smtClean="0"/>
              <a:pPr/>
              <a:t>35</a:t>
            </a:fld>
            <a:endParaRPr lang="zh-TW" altLang="en-US" dirty="0"/>
          </a:p>
        </p:txBody>
      </p:sp>
    </p:spTree>
    <p:extLst>
      <p:ext uri="{BB962C8B-B14F-4D97-AF65-F5344CB8AC3E}">
        <p14:creationId xmlns:p14="http://schemas.microsoft.com/office/powerpoint/2010/main" val="20620686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66785"/>
            <a:ext cx="8229600" cy="1143000"/>
          </a:xfrm>
        </p:spPr>
        <p:txBody>
          <a:bodyPr/>
          <a:lstStyle/>
          <a:p>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優先管理化學品</a:t>
            </a:r>
          </a:p>
        </p:txBody>
      </p:sp>
      <p:sp>
        <p:nvSpPr>
          <p:cNvPr id="3" name="內容版面配置區 2"/>
          <p:cNvSpPr>
            <a:spLocks noGrp="1"/>
          </p:cNvSpPr>
          <p:nvPr>
            <p:ph idx="1"/>
          </p:nvPr>
        </p:nvSpPr>
        <p:spPr>
          <a:xfrm>
            <a:off x="827584" y="1983512"/>
            <a:ext cx="7715200" cy="2836912"/>
          </a:xfrm>
          <a:ln w="28575">
            <a:solidFill>
              <a:schemeClr val="tx1"/>
            </a:solidFill>
          </a:ln>
        </p:spPr>
        <p:txBody>
          <a:bodyPr/>
          <a:lstStyle/>
          <a:p>
            <a:pPr marL="0" indent="0">
              <a:lnSpc>
                <a:spcPct val="150000"/>
              </a:lnSpc>
              <a:buNone/>
            </a:pPr>
            <a:r>
              <a:rPr lang="zh-TW" altLang="en-US" b="0" dirty="0">
                <a:solidFill>
                  <a:srgbClr val="339966"/>
                </a:solidFill>
                <a:latin typeface="Times New Roman" panose="02020603050405020304" pitchFamily="18" charset="0"/>
                <a:ea typeface="標楷體" panose="03000509000000000000" pitchFamily="65" charset="-120"/>
                <a:cs typeface="Times New Roman" panose="02020603050405020304" pitchFamily="18" charset="0"/>
              </a:rPr>
              <a:t>雇主</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對於中央主管機關指定之</a:t>
            </a:r>
            <a:r>
              <a:rPr lang="zh-TW" altLang="en-US"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優先管理化學品</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，應將相關運作資料報請中央主管機關</a:t>
            </a:r>
            <a:r>
              <a:rPr lang="zh-TW" altLang="en-US" b="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備查</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a:t>
            </a:r>
          </a:p>
          <a:p>
            <a:endParaRPr lang="zh-TW" altLang="en-US" b="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Text Box 7"/>
          <p:cNvSpPr txBox="1">
            <a:spLocks noChangeArrowheads="1"/>
          </p:cNvSpPr>
          <p:nvPr/>
        </p:nvSpPr>
        <p:spPr bwMode="auto">
          <a:xfrm>
            <a:off x="5867400" y="133350"/>
            <a:ext cx="3181350" cy="400110"/>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14</a:t>
            </a:r>
            <a:r>
              <a:rPr lang="zh-TW" altLang="en-US" sz="2000" b="1" dirty="0">
                <a:latin typeface="標楷體" pitchFamily="65" charset="-120"/>
                <a:ea typeface="標楷體" pitchFamily="65" charset="-120"/>
              </a:rPr>
              <a:t>條</a:t>
            </a:r>
          </a:p>
        </p:txBody>
      </p:sp>
      <p:sp>
        <p:nvSpPr>
          <p:cNvPr id="6" name="矩形 5"/>
          <p:cNvSpPr/>
          <p:nvPr/>
        </p:nvSpPr>
        <p:spPr>
          <a:xfrm>
            <a:off x="827584" y="5198992"/>
            <a:ext cx="7715200" cy="461665"/>
          </a:xfrm>
          <a:prstGeom prst="rect">
            <a:avLst/>
          </a:prstGeom>
          <a:ln w="19050">
            <a:solidFill>
              <a:schemeClr val="tx1"/>
            </a:solidFill>
          </a:ln>
        </p:spPr>
        <p:txBody>
          <a:bodyPr wrap="square">
            <a:spAutoFit/>
          </a:bodyPr>
          <a:lstStyle/>
          <a:p>
            <a:pPr marL="0" marR="0">
              <a:spcBef>
                <a:spcPts val="0"/>
              </a:spcBef>
              <a:spcAft>
                <a:spcPts val="0"/>
              </a:spcAft>
            </a:pPr>
            <a:r>
              <a:rPr lang="zh-TW" altLang="zh-TW" sz="2400" dirty="0">
                <a:solidFill>
                  <a:srgbClr val="000000"/>
                </a:solidFill>
                <a:latin typeface="+mn-ea"/>
                <a:ea typeface="+mn-ea"/>
              </a:rPr>
              <a:t>優先管理化學品之指定及運作管理辦法</a:t>
            </a:r>
            <a:r>
              <a:rPr lang="en-US" altLang="zh-TW" sz="2400" dirty="0">
                <a:solidFill>
                  <a:srgbClr val="000000"/>
                </a:solidFill>
                <a:latin typeface="+mn-ea"/>
                <a:ea typeface="+mn-ea"/>
              </a:rPr>
              <a:t>(103.12.30)</a:t>
            </a:r>
            <a:endParaRPr lang="zh-TW" altLang="zh-TW" sz="2400" dirty="0">
              <a:solidFill>
                <a:srgbClr val="000000"/>
              </a:solidFill>
              <a:latin typeface="+mn-ea"/>
              <a:ea typeface="+mn-ea"/>
            </a:endParaRPr>
          </a:p>
        </p:txBody>
      </p:sp>
      <p:sp>
        <p:nvSpPr>
          <p:cNvPr id="7" name="投影片編號版面配置區 6"/>
          <p:cNvSpPr>
            <a:spLocks noGrp="1"/>
          </p:cNvSpPr>
          <p:nvPr>
            <p:ph type="sldNum" sz="quarter" idx="12"/>
          </p:nvPr>
        </p:nvSpPr>
        <p:spPr/>
        <p:txBody>
          <a:bodyPr/>
          <a:lstStyle/>
          <a:p>
            <a:fld id="{A36E6B7E-3405-4ABC-8F0A-11CAAA034E4E}" type="slidenum">
              <a:rPr lang="zh-TW" altLang="en-US" smtClean="0"/>
              <a:pPr/>
              <a:t>36</a:t>
            </a:fld>
            <a:endParaRPr lang="zh-TW" altLang="en-US" dirty="0"/>
          </a:p>
        </p:txBody>
      </p:sp>
    </p:spTree>
    <p:extLst>
      <p:ext uri="{BB962C8B-B14F-4D97-AF65-F5344CB8AC3E}">
        <p14:creationId xmlns:p14="http://schemas.microsoft.com/office/powerpoint/2010/main" val="19432341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a:xfrm>
            <a:off x="468313" y="908050"/>
            <a:ext cx="8229600" cy="1009650"/>
          </a:xfrm>
        </p:spPr>
        <p:txBody>
          <a:bodyPr/>
          <a:lstStyle/>
          <a:p>
            <a:pPr eaLnBrk="1" hangingPunct="1"/>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健康檢查之依據及分類</a:t>
            </a:r>
          </a:p>
        </p:txBody>
      </p:sp>
      <p:sp>
        <p:nvSpPr>
          <p:cNvPr id="45060" name="Rectangle 3"/>
          <p:cNvSpPr>
            <a:spLocks noGrp="1" noChangeArrowheads="1"/>
          </p:cNvSpPr>
          <p:nvPr>
            <p:ph type="body" idx="1"/>
          </p:nvPr>
        </p:nvSpPr>
        <p:spPr>
          <a:xfrm>
            <a:off x="755650" y="1989138"/>
            <a:ext cx="7499350" cy="2981325"/>
          </a:xfrm>
          <a:ln>
            <a:solidFill>
              <a:schemeClr val="tx2"/>
            </a:solidFill>
          </a:ln>
        </p:spPr>
        <p:txBody>
          <a:bodyPr/>
          <a:lstStyle/>
          <a:p>
            <a:pPr eaLnBrk="1" hangingPunct="1">
              <a:lnSpc>
                <a:spcPct val="135000"/>
              </a:lnSpc>
            </a:pP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相關規定：勞工健康保護規則</a:t>
            </a:r>
          </a:p>
          <a:p>
            <a:pPr eaLnBrk="1" hangingPunct="1">
              <a:lnSpc>
                <a:spcPct val="115000"/>
              </a:lnSpc>
              <a:spcBef>
                <a:spcPct val="60000"/>
              </a:spcBef>
            </a:pP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健康檢查分類：</a:t>
            </a:r>
          </a:p>
          <a:p>
            <a:pPr lvl="1" eaLnBrk="1" hangingPunct="1">
              <a:buFontTx/>
              <a:buNone/>
            </a:pPr>
            <a:r>
              <a:rPr lang="zh-TW" altLang="en-US" sz="3200"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體格</a:t>
            </a:r>
            <a:r>
              <a:rPr lang="zh-TW" altLang="en-US" sz="3200" b="0" dirty="0">
                <a:latin typeface="Times New Roman" panose="02020603050405020304" pitchFamily="18" charset="0"/>
                <a:ea typeface="標楷體" panose="03000509000000000000" pitchFamily="65" charset="-120"/>
                <a:cs typeface="Times New Roman" panose="02020603050405020304" pitchFamily="18" charset="0"/>
              </a:rPr>
              <a:t>檢查：針對</a:t>
            </a:r>
            <a:r>
              <a:rPr lang="zh-TW" altLang="en-US" sz="3200" b="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新進</a:t>
            </a:r>
            <a:r>
              <a:rPr lang="zh-TW" altLang="en-US" sz="3200" b="0" dirty="0">
                <a:latin typeface="Times New Roman" panose="02020603050405020304" pitchFamily="18" charset="0"/>
                <a:ea typeface="標楷體" panose="03000509000000000000" pitchFamily="65" charset="-120"/>
                <a:cs typeface="Times New Roman" panose="02020603050405020304" pitchFamily="18" charset="0"/>
              </a:rPr>
              <a:t>人員</a:t>
            </a:r>
          </a:p>
          <a:p>
            <a:pPr lvl="1" eaLnBrk="1" hangingPunct="1">
              <a:buFontTx/>
              <a:buNone/>
            </a:pPr>
            <a:r>
              <a:rPr lang="zh-TW" altLang="en-US" sz="3200"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健康</a:t>
            </a:r>
            <a:r>
              <a:rPr lang="zh-TW" altLang="en-US" sz="3200" b="0" dirty="0">
                <a:latin typeface="Times New Roman" panose="02020603050405020304" pitchFamily="18" charset="0"/>
                <a:ea typeface="標楷體" panose="03000509000000000000" pitchFamily="65" charset="-120"/>
                <a:cs typeface="Times New Roman" panose="02020603050405020304" pitchFamily="18" charset="0"/>
              </a:rPr>
              <a:t>檢查：針對</a:t>
            </a:r>
            <a:r>
              <a:rPr lang="zh-TW" altLang="en-US" sz="3200" b="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在職</a:t>
            </a:r>
            <a:r>
              <a:rPr lang="zh-TW" altLang="en-US" sz="3200" b="0" dirty="0">
                <a:latin typeface="Times New Roman" panose="02020603050405020304" pitchFamily="18" charset="0"/>
                <a:ea typeface="標楷體" panose="03000509000000000000" pitchFamily="65" charset="-120"/>
                <a:cs typeface="Times New Roman" panose="02020603050405020304" pitchFamily="18" charset="0"/>
              </a:rPr>
              <a:t>人員</a:t>
            </a:r>
          </a:p>
          <a:p>
            <a:pPr eaLnBrk="1" hangingPunct="1">
              <a:buFontTx/>
              <a:buNone/>
            </a:pPr>
            <a:endParaRPr lang="en-US" altLang="zh-TW" b="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5062" name="Text Box 5"/>
          <p:cNvSpPr txBox="1">
            <a:spLocks noChangeArrowheads="1"/>
          </p:cNvSpPr>
          <p:nvPr/>
        </p:nvSpPr>
        <p:spPr bwMode="auto">
          <a:xfrm>
            <a:off x="5795963" y="133350"/>
            <a:ext cx="3252787" cy="400110"/>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20</a:t>
            </a:r>
            <a:r>
              <a:rPr lang="zh-TW" altLang="en-US" sz="2000" b="1" dirty="0">
                <a:latin typeface="標楷體" pitchFamily="65" charset="-120"/>
                <a:ea typeface="標楷體" pitchFamily="65" charset="-120"/>
              </a:rPr>
              <a:t>條</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37</a:t>
            </a:fld>
            <a:endParaRPr lang="zh-TW" altLang="en-US" dirty="0"/>
          </a:p>
        </p:txBody>
      </p:sp>
    </p:spTree>
    <p:extLst>
      <p:ext uri="{BB962C8B-B14F-4D97-AF65-F5344CB8AC3E}">
        <p14:creationId xmlns:p14="http://schemas.microsoft.com/office/powerpoint/2010/main" val="27701141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8"/>
          <p:cNvSpPr>
            <a:spLocks noChangeArrowheads="1"/>
          </p:cNvSpPr>
          <p:nvPr/>
        </p:nvSpPr>
        <p:spPr bwMode="auto">
          <a:xfrm>
            <a:off x="1116013" y="6092825"/>
            <a:ext cx="1800225" cy="504825"/>
          </a:xfrm>
          <a:prstGeom prst="rect">
            <a:avLst/>
          </a:prstGeom>
          <a:solidFill>
            <a:srgbClr val="FFDDFF"/>
          </a:solidFill>
          <a:ln w="9525">
            <a:noFill/>
            <a:miter lim="800000"/>
            <a:headEnd/>
            <a:tailEnd/>
          </a:ln>
        </p:spPr>
        <p:txBody>
          <a:bodyPr wrap="none" anchor="ctr"/>
          <a:lstStyle/>
          <a:p>
            <a:endParaRPr lang="zh-TW" altLang="en-US" dirty="0">
              <a:ea typeface="DFKai-SB" charset="0"/>
            </a:endParaRPr>
          </a:p>
        </p:txBody>
      </p:sp>
      <p:sp>
        <p:nvSpPr>
          <p:cNvPr id="46084" name="Rectangle 7"/>
          <p:cNvSpPr>
            <a:spLocks noChangeArrowheads="1"/>
          </p:cNvSpPr>
          <p:nvPr/>
        </p:nvSpPr>
        <p:spPr bwMode="auto">
          <a:xfrm>
            <a:off x="1116013" y="3213100"/>
            <a:ext cx="1800225" cy="503238"/>
          </a:xfrm>
          <a:prstGeom prst="rect">
            <a:avLst/>
          </a:prstGeom>
          <a:solidFill>
            <a:srgbClr val="FFDDFF"/>
          </a:solidFill>
          <a:ln w="9525">
            <a:noFill/>
            <a:miter lim="800000"/>
            <a:headEnd/>
            <a:tailEnd/>
          </a:ln>
        </p:spPr>
        <p:txBody>
          <a:bodyPr wrap="none" anchor="ctr"/>
          <a:lstStyle/>
          <a:p>
            <a:endParaRPr lang="zh-TW" altLang="en-US" dirty="0">
              <a:ea typeface="DFKai-SB" charset="0"/>
            </a:endParaRPr>
          </a:p>
        </p:txBody>
      </p:sp>
      <p:sp>
        <p:nvSpPr>
          <p:cNvPr id="46085" name="Rectangle 6"/>
          <p:cNvSpPr>
            <a:spLocks noChangeArrowheads="1"/>
          </p:cNvSpPr>
          <p:nvPr/>
        </p:nvSpPr>
        <p:spPr bwMode="auto">
          <a:xfrm>
            <a:off x="3779838" y="1341438"/>
            <a:ext cx="3455987" cy="503237"/>
          </a:xfrm>
          <a:prstGeom prst="rect">
            <a:avLst/>
          </a:prstGeom>
          <a:solidFill>
            <a:srgbClr val="99FF99"/>
          </a:solidFill>
          <a:ln w="9525">
            <a:noFill/>
            <a:miter lim="800000"/>
            <a:headEnd/>
            <a:tailEnd/>
          </a:ln>
        </p:spPr>
        <p:txBody>
          <a:bodyPr wrap="none" anchor="ctr"/>
          <a:lstStyle/>
          <a:p>
            <a:endParaRPr lang="zh-TW" altLang="en-US" dirty="0">
              <a:ea typeface="DFKai-SB" charset="0"/>
            </a:endParaRPr>
          </a:p>
        </p:txBody>
      </p:sp>
      <p:sp>
        <p:nvSpPr>
          <p:cNvPr id="46086" name="Rectangle 5"/>
          <p:cNvSpPr>
            <a:spLocks noChangeArrowheads="1"/>
          </p:cNvSpPr>
          <p:nvPr/>
        </p:nvSpPr>
        <p:spPr bwMode="auto">
          <a:xfrm>
            <a:off x="3708400" y="5084763"/>
            <a:ext cx="4679950" cy="504825"/>
          </a:xfrm>
          <a:prstGeom prst="rect">
            <a:avLst/>
          </a:prstGeom>
          <a:solidFill>
            <a:srgbClr val="99FF99"/>
          </a:solidFill>
          <a:ln w="9525">
            <a:noFill/>
            <a:miter lim="800000"/>
            <a:headEnd/>
            <a:tailEnd/>
          </a:ln>
        </p:spPr>
        <p:txBody>
          <a:bodyPr wrap="none" anchor="ctr"/>
          <a:lstStyle/>
          <a:p>
            <a:pPr algn="ctr"/>
            <a:endParaRPr lang="zh-TW" altLang="zh-TW" dirty="0">
              <a:solidFill>
                <a:srgbClr val="0000CC"/>
              </a:solidFill>
              <a:ea typeface="DFKai-SB" charset="0"/>
            </a:endParaRPr>
          </a:p>
        </p:txBody>
      </p:sp>
      <p:sp>
        <p:nvSpPr>
          <p:cNvPr id="46087" name="Rectangle 2"/>
          <p:cNvSpPr>
            <a:spLocks noGrp="1" noChangeArrowheads="1"/>
          </p:cNvSpPr>
          <p:nvPr>
            <p:ph type="title"/>
          </p:nvPr>
        </p:nvSpPr>
        <p:spPr>
          <a:xfrm>
            <a:off x="468313" y="476250"/>
            <a:ext cx="8229600" cy="649288"/>
          </a:xfrm>
        </p:spPr>
        <p:txBody>
          <a:bodyPr/>
          <a:lstStyle/>
          <a:p>
            <a:pPr eaLnBrk="1" hangingPunct="1"/>
            <a:r>
              <a:rPr kumimoji="0" lang="zh-TW" altLang="en-US" sz="4000" b="0" dirty="0">
                <a:latin typeface="Times New Roman" panose="02020603050405020304" pitchFamily="18" charset="0"/>
                <a:ea typeface="標楷體" panose="03000509000000000000" pitchFamily="65" charset="-120"/>
                <a:cs typeface="Times New Roman" panose="02020603050405020304" pitchFamily="18" charset="0"/>
              </a:rPr>
              <a:t>健康檢</a:t>
            </a:r>
            <a:r>
              <a:rPr lang="zh-TW" altLang="en-US" sz="4000" b="0" dirty="0">
                <a:latin typeface="Times New Roman" panose="02020603050405020304" pitchFamily="18" charset="0"/>
                <a:ea typeface="標楷體" panose="03000509000000000000" pitchFamily="65" charset="-120"/>
                <a:cs typeface="Times New Roman" panose="02020603050405020304" pitchFamily="18" charset="0"/>
              </a:rPr>
              <a:t>查之期限及項目</a:t>
            </a:r>
          </a:p>
        </p:txBody>
      </p:sp>
      <p:sp>
        <p:nvSpPr>
          <p:cNvPr id="46088" name="Rectangle 3"/>
          <p:cNvSpPr>
            <a:spLocks noGrp="1" noChangeArrowheads="1"/>
          </p:cNvSpPr>
          <p:nvPr>
            <p:ph type="body" sz="half" idx="1"/>
          </p:nvPr>
        </p:nvSpPr>
        <p:spPr>
          <a:xfrm>
            <a:off x="342900" y="1196975"/>
            <a:ext cx="8515350" cy="5489575"/>
          </a:xfrm>
          <a:ln>
            <a:solidFill>
              <a:schemeClr val="tx2"/>
            </a:solidFill>
          </a:ln>
        </p:spPr>
        <p:txBody>
          <a:bodyPr/>
          <a:lstStyle/>
          <a:p>
            <a:pPr eaLnBrk="1" hangingPunct="1">
              <a:lnSpc>
                <a:spcPct val="110000"/>
              </a:lnSpc>
            </a:pPr>
            <a:r>
              <a:rPr lang="zh-TW" altLang="en-US" sz="3600" b="0" u="sng">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一般健康檢查</a:t>
            </a:r>
            <a:r>
              <a:rPr lang="zh-TW" altLang="en-US" sz="3600" b="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200" b="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從事一般性工作者</a:t>
            </a:r>
          </a:p>
          <a:p>
            <a:pPr lvl="1" indent="-19050" eaLnBrk="1" hangingPunct="1"/>
            <a:r>
              <a:rPr lang="zh-TW" altLang="en-US" b="0">
                <a:latin typeface="Times New Roman" panose="02020603050405020304" pitchFamily="18" charset="0"/>
                <a:ea typeface="標楷體" panose="03000509000000000000" pitchFamily="65" charset="-120"/>
                <a:cs typeface="Times New Roman" panose="02020603050405020304" pitchFamily="18" charset="0"/>
              </a:rPr>
              <a:t>  </a:t>
            </a:r>
            <a:r>
              <a:rPr lang="en-US" altLang="zh-TW" b="0">
                <a:latin typeface="Times New Roman" panose="02020603050405020304" pitchFamily="18" charset="0"/>
                <a:ea typeface="標楷體" panose="03000509000000000000" pitchFamily="65" charset="-120"/>
                <a:cs typeface="Times New Roman" panose="02020603050405020304" pitchFamily="18" charset="0"/>
              </a:rPr>
              <a:t>65</a:t>
            </a:r>
            <a:r>
              <a:rPr lang="zh-TW" altLang="en-US" b="0">
                <a:latin typeface="Times New Roman" panose="02020603050405020304" pitchFamily="18" charset="0"/>
                <a:ea typeface="標楷體" panose="03000509000000000000" pitchFamily="65" charset="-120"/>
                <a:cs typeface="Times New Roman" panose="02020603050405020304" pitchFamily="18" charset="0"/>
              </a:rPr>
              <a:t>歲以上：每年</a:t>
            </a:r>
            <a:r>
              <a:rPr lang="en-US" altLang="zh-TW" b="0">
                <a:latin typeface="Times New Roman" panose="02020603050405020304" pitchFamily="18" charset="0"/>
                <a:ea typeface="標楷體" panose="03000509000000000000" pitchFamily="65" charset="-120"/>
                <a:cs typeface="Times New Roman" panose="02020603050405020304" pitchFamily="18" charset="0"/>
              </a:rPr>
              <a:t>1</a:t>
            </a:r>
            <a:r>
              <a:rPr lang="zh-TW" altLang="en-US" b="0">
                <a:latin typeface="Times New Roman" panose="02020603050405020304" pitchFamily="18" charset="0"/>
                <a:ea typeface="標楷體" panose="03000509000000000000" pitchFamily="65" charset="-120"/>
                <a:cs typeface="Times New Roman" panose="02020603050405020304" pitchFamily="18" charset="0"/>
              </a:rPr>
              <a:t>次</a:t>
            </a:r>
          </a:p>
          <a:p>
            <a:pPr lvl="1" indent="-19050" eaLnBrk="1" hangingPunct="1"/>
            <a:r>
              <a:rPr lang="zh-TW" altLang="en-US" b="0">
                <a:latin typeface="Times New Roman" panose="02020603050405020304" pitchFamily="18" charset="0"/>
                <a:ea typeface="標楷體" panose="03000509000000000000" pitchFamily="65" charset="-120"/>
                <a:cs typeface="Times New Roman" panose="02020603050405020304" pitchFamily="18" charset="0"/>
              </a:rPr>
              <a:t>  </a:t>
            </a:r>
            <a:r>
              <a:rPr lang="en-US" altLang="zh-TW" b="0">
                <a:latin typeface="Times New Roman" panose="02020603050405020304" pitchFamily="18" charset="0"/>
                <a:ea typeface="標楷體" panose="03000509000000000000" pitchFamily="65" charset="-120"/>
                <a:cs typeface="Times New Roman" panose="02020603050405020304" pitchFamily="18" charset="0"/>
              </a:rPr>
              <a:t>40</a:t>
            </a:r>
            <a:r>
              <a:rPr lang="zh-TW" altLang="en-US" b="0">
                <a:latin typeface="Times New Roman" panose="02020603050405020304" pitchFamily="18" charset="0"/>
                <a:ea typeface="標楷體" panose="03000509000000000000" pitchFamily="65" charset="-120"/>
                <a:cs typeface="Times New Roman" panose="02020603050405020304" pitchFamily="18" charset="0"/>
              </a:rPr>
              <a:t>歲未滿</a:t>
            </a:r>
            <a:r>
              <a:rPr lang="en-US" altLang="zh-TW" b="0">
                <a:latin typeface="Times New Roman" panose="02020603050405020304" pitchFamily="18" charset="0"/>
                <a:ea typeface="標楷體" panose="03000509000000000000" pitchFamily="65" charset="-120"/>
                <a:cs typeface="Times New Roman" panose="02020603050405020304" pitchFamily="18" charset="0"/>
              </a:rPr>
              <a:t>65</a:t>
            </a:r>
            <a:r>
              <a:rPr lang="zh-TW" altLang="en-US" b="0">
                <a:latin typeface="Times New Roman" panose="02020603050405020304" pitchFamily="18" charset="0"/>
                <a:ea typeface="標楷體" panose="03000509000000000000" pitchFamily="65" charset="-120"/>
                <a:cs typeface="Times New Roman" panose="02020603050405020304" pitchFamily="18" charset="0"/>
              </a:rPr>
              <a:t>歲：</a:t>
            </a:r>
            <a:r>
              <a:rPr lang="en-US" altLang="zh-TW" b="0">
                <a:latin typeface="Times New Roman" panose="02020603050405020304" pitchFamily="18" charset="0"/>
                <a:ea typeface="標楷體" panose="03000509000000000000" pitchFamily="65" charset="-120"/>
                <a:cs typeface="Times New Roman" panose="02020603050405020304" pitchFamily="18" charset="0"/>
              </a:rPr>
              <a:t>3</a:t>
            </a:r>
            <a:r>
              <a:rPr lang="zh-TW" altLang="en-US" b="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b="0">
                <a:latin typeface="Times New Roman" panose="02020603050405020304" pitchFamily="18" charset="0"/>
                <a:ea typeface="標楷體" panose="03000509000000000000" pitchFamily="65" charset="-120"/>
                <a:cs typeface="Times New Roman" panose="02020603050405020304" pitchFamily="18" charset="0"/>
              </a:rPr>
              <a:t>1</a:t>
            </a:r>
            <a:r>
              <a:rPr lang="zh-TW" altLang="en-US" b="0">
                <a:latin typeface="Times New Roman" panose="02020603050405020304" pitchFamily="18" charset="0"/>
                <a:ea typeface="標楷體" panose="03000509000000000000" pitchFamily="65" charset="-120"/>
                <a:cs typeface="Times New Roman" panose="02020603050405020304" pitchFamily="18" charset="0"/>
              </a:rPr>
              <a:t>次</a:t>
            </a:r>
          </a:p>
          <a:p>
            <a:pPr lvl="1" indent="-19050" eaLnBrk="1" hangingPunct="1"/>
            <a:r>
              <a:rPr lang="zh-TW" altLang="en-US" b="0">
                <a:latin typeface="Times New Roman" panose="02020603050405020304" pitchFamily="18" charset="0"/>
                <a:ea typeface="標楷體" panose="03000509000000000000" pitchFamily="65" charset="-120"/>
                <a:cs typeface="Times New Roman" panose="02020603050405020304" pitchFamily="18" charset="0"/>
              </a:rPr>
              <a:t>  未滿</a:t>
            </a:r>
            <a:r>
              <a:rPr lang="en-US" altLang="zh-TW" b="0">
                <a:latin typeface="Times New Roman" panose="02020603050405020304" pitchFamily="18" charset="0"/>
                <a:ea typeface="標楷體" panose="03000509000000000000" pitchFamily="65" charset="-120"/>
                <a:cs typeface="Times New Roman" panose="02020603050405020304" pitchFamily="18" charset="0"/>
              </a:rPr>
              <a:t>40</a:t>
            </a:r>
            <a:r>
              <a:rPr lang="zh-TW" altLang="en-US" b="0">
                <a:latin typeface="Times New Roman" panose="02020603050405020304" pitchFamily="18" charset="0"/>
                <a:ea typeface="標楷體" panose="03000509000000000000" pitchFamily="65" charset="-120"/>
                <a:cs typeface="Times New Roman" panose="02020603050405020304" pitchFamily="18" charset="0"/>
              </a:rPr>
              <a:t>歲：</a:t>
            </a:r>
            <a:r>
              <a:rPr lang="en-US" altLang="zh-TW" b="0">
                <a:latin typeface="Times New Roman" panose="02020603050405020304" pitchFamily="18" charset="0"/>
                <a:ea typeface="標楷體" panose="03000509000000000000" pitchFamily="65" charset="-120"/>
                <a:cs typeface="Times New Roman" panose="02020603050405020304" pitchFamily="18" charset="0"/>
              </a:rPr>
              <a:t>5</a:t>
            </a:r>
            <a:r>
              <a:rPr lang="zh-TW" altLang="en-US" b="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b="0">
                <a:latin typeface="Times New Roman" panose="02020603050405020304" pitchFamily="18" charset="0"/>
                <a:ea typeface="標楷體" panose="03000509000000000000" pitchFamily="65" charset="-120"/>
                <a:cs typeface="Times New Roman" panose="02020603050405020304" pitchFamily="18" charset="0"/>
              </a:rPr>
              <a:t>1</a:t>
            </a:r>
            <a:r>
              <a:rPr lang="zh-TW" altLang="en-US" b="0">
                <a:latin typeface="Times New Roman" panose="02020603050405020304" pitchFamily="18" charset="0"/>
                <a:ea typeface="標楷體" panose="03000509000000000000" pitchFamily="65" charset="-120"/>
                <a:cs typeface="Times New Roman" panose="02020603050405020304" pitchFamily="18" charset="0"/>
              </a:rPr>
              <a:t>次</a:t>
            </a:r>
          </a:p>
          <a:p>
            <a:pPr lvl="1" indent="-19050" eaLnBrk="1" hangingPunct="1">
              <a:buFontTx/>
              <a:buNone/>
            </a:pPr>
            <a:r>
              <a:rPr lang="zh-TW" altLang="en-US" sz="2800" b="0" i="1">
                <a:solidFill>
                  <a:srgbClr val="6600CC"/>
                </a:solidFill>
                <a:latin typeface="Times New Roman" panose="02020603050405020304" pitchFamily="18" charset="0"/>
                <a:ea typeface="標楷體" panose="03000509000000000000" pitchFamily="65" charset="-120"/>
                <a:cs typeface="Times New Roman" panose="02020603050405020304" pitchFamily="18" charset="0"/>
              </a:rPr>
              <a:t>檢查項目</a:t>
            </a:r>
            <a:r>
              <a:rPr lang="zh-TW" altLang="en-US" sz="2800" b="0">
                <a:solidFill>
                  <a:srgbClr val="6600CC"/>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0">
                <a:solidFill>
                  <a:srgbClr val="6600CC"/>
                </a:solidFill>
                <a:latin typeface="Times New Roman" panose="02020603050405020304" pitchFamily="18" charset="0"/>
                <a:ea typeface="標楷體" panose="03000509000000000000" pitchFamily="65" charset="-120"/>
                <a:cs typeface="Times New Roman" panose="02020603050405020304" pitchFamily="18" charset="0"/>
              </a:rPr>
              <a:t/>
            </a:r>
            <a:br>
              <a:rPr lang="zh-TW" altLang="en-US" b="0">
                <a:solidFill>
                  <a:srgbClr val="6600CC"/>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b="0">
                <a:latin typeface="Times New Roman" panose="02020603050405020304" pitchFamily="18" charset="0"/>
                <a:ea typeface="標楷體" panose="03000509000000000000" pitchFamily="65" charset="-120"/>
                <a:cs typeface="Times New Roman" panose="02020603050405020304" pitchFamily="18" charset="0"/>
              </a:rPr>
              <a:t>身高、體重、視力、色盲、聽力、胸部</a:t>
            </a:r>
            <a:r>
              <a:rPr lang="en-US" altLang="zh-TW" b="0">
                <a:latin typeface="Times New Roman" panose="02020603050405020304" pitchFamily="18" charset="0"/>
                <a:ea typeface="標楷體" panose="03000509000000000000" pitchFamily="65" charset="-120"/>
                <a:cs typeface="Times New Roman" panose="02020603050405020304" pitchFamily="18" charset="0"/>
              </a:rPr>
              <a:t>X</a:t>
            </a:r>
            <a:r>
              <a:rPr lang="zh-TW" altLang="en-US" b="0">
                <a:latin typeface="Times New Roman" panose="02020603050405020304" pitchFamily="18" charset="0"/>
                <a:ea typeface="標楷體" panose="03000509000000000000" pitchFamily="65" charset="-120"/>
                <a:cs typeface="Times New Roman" panose="02020603050405020304" pitchFamily="18" charset="0"/>
              </a:rPr>
              <a:t>光、血壓、   尿蛋白、尿潛血、血色素、白血球數、血糖、</a:t>
            </a:r>
            <a:r>
              <a:rPr lang="en-US" altLang="zh-TW" b="0">
                <a:latin typeface="Times New Roman" panose="02020603050405020304" pitchFamily="18" charset="0"/>
                <a:ea typeface="標楷體" panose="03000509000000000000" pitchFamily="65" charset="-120"/>
                <a:cs typeface="Times New Roman" panose="02020603050405020304" pitchFamily="18" charset="0"/>
              </a:rPr>
              <a:t>GPT</a:t>
            </a:r>
            <a:r>
              <a:rPr lang="zh-TW" altLang="en-US" b="0">
                <a:latin typeface="Times New Roman" panose="02020603050405020304" pitchFamily="18" charset="0"/>
                <a:ea typeface="標楷體" panose="03000509000000000000" pitchFamily="65" charset="-120"/>
                <a:cs typeface="Times New Roman" panose="02020603050405020304" pitchFamily="18" charset="0"/>
              </a:rPr>
              <a:t>、  肌酸酐、膽固醇、三酸甘油酯</a:t>
            </a:r>
          </a:p>
          <a:p>
            <a:pPr eaLnBrk="1" hangingPunct="1">
              <a:spcBef>
                <a:spcPct val="50000"/>
              </a:spcBef>
            </a:pPr>
            <a:r>
              <a:rPr lang="zh-TW" altLang="en-US" sz="3600" b="0" u="sng">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特殊健康檢查</a:t>
            </a:r>
            <a:r>
              <a:rPr lang="zh-TW" altLang="en-US" sz="3600" b="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200" b="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從事特別危害健康作業者</a:t>
            </a:r>
          </a:p>
          <a:p>
            <a:pPr lvl="1" indent="-19050" eaLnBrk="1" hangingPunct="1"/>
            <a:r>
              <a:rPr lang="zh-TW" altLang="en-US" b="0">
                <a:latin typeface="Times New Roman" panose="02020603050405020304" pitchFamily="18" charset="0"/>
                <a:ea typeface="標楷體" panose="03000509000000000000" pitchFamily="65" charset="-120"/>
                <a:cs typeface="Times New Roman" panose="02020603050405020304" pitchFamily="18" charset="0"/>
              </a:rPr>
              <a:t>不分年齡，每年</a:t>
            </a:r>
            <a:r>
              <a:rPr lang="en-US" altLang="zh-TW" b="0">
                <a:latin typeface="Times New Roman" panose="02020603050405020304" pitchFamily="18" charset="0"/>
                <a:ea typeface="標楷體" panose="03000509000000000000" pitchFamily="65" charset="-120"/>
                <a:cs typeface="Times New Roman" panose="02020603050405020304" pitchFamily="18" charset="0"/>
              </a:rPr>
              <a:t>1</a:t>
            </a:r>
            <a:r>
              <a:rPr lang="zh-TW" altLang="en-US" b="0">
                <a:latin typeface="Times New Roman" panose="02020603050405020304" pitchFamily="18" charset="0"/>
                <a:ea typeface="標楷體" panose="03000509000000000000" pitchFamily="65" charset="-120"/>
                <a:cs typeface="Times New Roman" panose="02020603050405020304" pitchFamily="18" charset="0"/>
              </a:rPr>
              <a:t>次</a:t>
            </a:r>
          </a:p>
          <a:p>
            <a:pPr lvl="1" indent="-19050" eaLnBrk="1" hangingPunct="1">
              <a:buFontTx/>
              <a:buNone/>
            </a:pPr>
            <a:r>
              <a:rPr lang="zh-TW" altLang="en-US" sz="2800" b="0" i="1">
                <a:solidFill>
                  <a:srgbClr val="6600CC"/>
                </a:solidFill>
                <a:latin typeface="Times New Roman" panose="02020603050405020304" pitchFamily="18" charset="0"/>
                <a:ea typeface="標楷體" panose="03000509000000000000" pitchFamily="65" charset="-120"/>
                <a:cs typeface="Times New Roman" panose="02020603050405020304" pitchFamily="18" charset="0"/>
              </a:rPr>
              <a:t>檢查項目</a:t>
            </a:r>
            <a:r>
              <a:rPr lang="zh-TW" altLang="en-US" b="0" i="1">
                <a:solidFill>
                  <a:srgbClr val="6600CC"/>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0">
                <a:latin typeface="Times New Roman" panose="02020603050405020304" pitchFamily="18" charset="0"/>
                <a:ea typeface="標楷體" panose="03000509000000000000" pitchFamily="65" charset="-120"/>
                <a:cs typeface="Times New Roman" panose="02020603050405020304" pitchFamily="18" charset="0"/>
              </a:rPr>
              <a:t>依各類特殊健檢而有不同</a:t>
            </a:r>
          </a:p>
        </p:txBody>
      </p:sp>
      <p:sp>
        <p:nvSpPr>
          <p:cNvPr id="46090" name="Text Box 9"/>
          <p:cNvSpPr txBox="1">
            <a:spLocks noChangeArrowheads="1"/>
          </p:cNvSpPr>
          <p:nvPr/>
        </p:nvSpPr>
        <p:spPr bwMode="auto">
          <a:xfrm>
            <a:off x="6659563" y="107950"/>
            <a:ext cx="2370137" cy="396875"/>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勞工健康保護規則</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38</a:t>
            </a:fld>
            <a:endParaRPr lang="zh-TW" altLang="en-US" dirty="0"/>
          </a:p>
        </p:txBody>
      </p:sp>
    </p:spTree>
    <p:extLst>
      <p:ext uri="{BB962C8B-B14F-4D97-AF65-F5344CB8AC3E}">
        <p14:creationId xmlns:p14="http://schemas.microsoft.com/office/powerpoint/2010/main" val="4240870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a:xfrm>
            <a:off x="534194" y="332656"/>
            <a:ext cx="8229600" cy="891307"/>
          </a:xfrm>
        </p:spPr>
        <p:txBody>
          <a:bodyPr/>
          <a:lstStyle/>
          <a:p>
            <a:pPr eaLnBrk="1" hangingPunct="1"/>
            <a:r>
              <a:rPr lang="zh-TW" altLang="en-US" sz="4000" b="0" dirty="0">
                <a:latin typeface="Times New Roman" panose="02020603050405020304" pitchFamily="18" charset="0"/>
                <a:ea typeface="標楷體" panose="03000509000000000000" pitchFamily="65" charset="-120"/>
                <a:cs typeface="Times New Roman" panose="02020603050405020304" pitchFamily="18" charset="0"/>
              </a:rPr>
              <a:t>特別危害健康作業</a:t>
            </a:r>
            <a:endParaRPr lang="zh-TW" altLang="en-US" sz="3200" b="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7108" name="Text Box 4"/>
          <p:cNvSpPr txBox="1">
            <a:spLocks noChangeArrowheads="1"/>
          </p:cNvSpPr>
          <p:nvPr/>
        </p:nvSpPr>
        <p:spPr bwMode="auto">
          <a:xfrm>
            <a:off x="2987824" y="107950"/>
            <a:ext cx="6041877" cy="400110"/>
          </a:xfrm>
          <a:prstGeom prst="rect">
            <a:avLst/>
          </a:prstGeom>
          <a:noFill/>
          <a:ln w="9525">
            <a:noFill/>
            <a:miter lim="800000"/>
            <a:headEnd/>
            <a:tailEnd/>
          </a:ln>
        </p:spPr>
        <p:txBody>
          <a:bodyPr wrap="square">
            <a:spAutoFit/>
          </a:bodyPr>
          <a:lstStyle/>
          <a:p>
            <a:pPr algn="ctr">
              <a:spcBef>
                <a:spcPct val="50000"/>
              </a:spcBef>
            </a:pPr>
            <a:r>
              <a:rPr lang="zh-TW" altLang="en-US" sz="2000" b="1" dirty="0">
                <a:latin typeface="標楷體" pitchFamily="65" charset="-120"/>
                <a:ea typeface="標楷體" pitchFamily="65" charset="-120"/>
              </a:rPr>
              <a:t>職業安全衛生法施行細則第</a:t>
            </a:r>
            <a:r>
              <a:rPr lang="en-US" altLang="zh-TW" sz="2000" b="1" dirty="0">
                <a:latin typeface="標楷體" pitchFamily="65" charset="-120"/>
                <a:ea typeface="標楷體" pitchFamily="65" charset="-120"/>
              </a:rPr>
              <a:t>28</a:t>
            </a:r>
            <a:r>
              <a:rPr lang="zh-TW" altLang="en-US" sz="2000" b="1" dirty="0">
                <a:latin typeface="標楷體" pitchFamily="65" charset="-120"/>
                <a:ea typeface="標楷體" pitchFamily="65" charset="-120"/>
              </a:rPr>
              <a:t>條、勞工健康保護規則</a:t>
            </a:r>
          </a:p>
        </p:txBody>
      </p:sp>
      <p:sp>
        <p:nvSpPr>
          <p:cNvPr id="47109" name="Text Box 6"/>
          <p:cNvSpPr txBox="1">
            <a:spLocks noChangeArrowheads="1"/>
          </p:cNvSpPr>
          <p:nvPr/>
        </p:nvSpPr>
        <p:spPr bwMode="auto">
          <a:xfrm>
            <a:off x="439738" y="1354046"/>
            <a:ext cx="8418512" cy="4893647"/>
          </a:xfrm>
          <a:prstGeom prst="rect">
            <a:avLst/>
          </a:prstGeom>
          <a:solidFill>
            <a:schemeClr val="bg1"/>
          </a:solidFill>
          <a:ln w="9525">
            <a:solidFill>
              <a:schemeClr val="tx1"/>
            </a:solidFill>
            <a:miter lim="800000"/>
            <a:headEnd/>
            <a:tailEnd/>
          </a:ln>
        </p:spPr>
        <p:txBody>
          <a:bodyPr>
            <a:spAutoFit/>
          </a:bodyPr>
          <a:lstStyle/>
          <a:p>
            <a:pPr marL="342900" indent="-342900">
              <a:spcBef>
                <a:spcPts val="0"/>
              </a:spcBef>
              <a:buFontTx/>
              <a:buAutoNum type="arabicPeriod"/>
            </a:pPr>
            <a:r>
              <a:rPr lang="zh-TW" altLang="en-US" sz="2400" dirty="0">
                <a:ea typeface="標楷體" pitchFamily="65" charset="-120"/>
              </a:rPr>
              <a:t>高溫作業。</a:t>
            </a:r>
          </a:p>
          <a:p>
            <a:pPr marL="342900" indent="-342900">
              <a:spcBef>
                <a:spcPts val="0"/>
              </a:spcBef>
              <a:buFontTx/>
              <a:buAutoNum type="arabicPeriod"/>
            </a:pPr>
            <a:r>
              <a:rPr lang="zh-TW" altLang="en-US" sz="2400" dirty="0">
                <a:ea typeface="標楷體" pitchFamily="65" charset="-120"/>
              </a:rPr>
              <a:t>噪音作業。</a:t>
            </a:r>
          </a:p>
          <a:p>
            <a:pPr marL="342900" indent="-342900">
              <a:spcBef>
                <a:spcPts val="0"/>
              </a:spcBef>
              <a:buFontTx/>
              <a:buAutoNum type="arabicPeriod"/>
            </a:pPr>
            <a:r>
              <a:rPr lang="zh-TW" altLang="en-US" sz="2400" dirty="0">
                <a:ea typeface="標楷體" pitchFamily="65" charset="-120"/>
              </a:rPr>
              <a:t>游離輻射作業。</a:t>
            </a:r>
          </a:p>
          <a:p>
            <a:pPr marL="342900" indent="-342900">
              <a:spcBef>
                <a:spcPts val="0"/>
              </a:spcBef>
              <a:buFontTx/>
              <a:buAutoNum type="arabicPeriod"/>
            </a:pPr>
            <a:r>
              <a:rPr lang="zh-TW" altLang="en-US" sz="2400" dirty="0">
                <a:ea typeface="標楷體" pitchFamily="65" charset="-120"/>
              </a:rPr>
              <a:t>異常氣壓作業。</a:t>
            </a:r>
          </a:p>
          <a:p>
            <a:pPr marL="342900" indent="-342900">
              <a:spcBef>
                <a:spcPts val="0"/>
              </a:spcBef>
              <a:buFontTx/>
              <a:buAutoNum type="arabicPeriod"/>
            </a:pPr>
            <a:r>
              <a:rPr lang="zh-TW" altLang="en-US" sz="2400" dirty="0">
                <a:ea typeface="標楷體" pitchFamily="65" charset="-120"/>
              </a:rPr>
              <a:t>鉛作業。</a:t>
            </a:r>
          </a:p>
          <a:p>
            <a:pPr marL="342900" indent="-342900">
              <a:spcBef>
                <a:spcPts val="0"/>
              </a:spcBef>
              <a:buFontTx/>
              <a:buAutoNum type="arabicPeriod"/>
            </a:pPr>
            <a:r>
              <a:rPr lang="zh-TW" altLang="en-US" sz="2400" dirty="0">
                <a:ea typeface="標楷體" pitchFamily="65" charset="-120"/>
              </a:rPr>
              <a:t>四烷基鉛作業。</a:t>
            </a:r>
          </a:p>
          <a:p>
            <a:pPr marL="342900" indent="-342900">
              <a:spcBef>
                <a:spcPts val="0"/>
              </a:spcBef>
              <a:buFontTx/>
              <a:buAutoNum type="arabicPeriod"/>
            </a:pPr>
            <a:r>
              <a:rPr lang="zh-TW" altLang="en-US" sz="2400" dirty="0">
                <a:ea typeface="標楷體" pitchFamily="65" charset="-120"/>
              </a:rPr>
              <a:t>粉塵作業。</a:t>
            </a:r>
          </a:p>
          <a:p>
            <a:pPr marL="342900" indent="-342900">
              <a:spcBef>
                <a:spcPts val="0"/>
              </a:spcBef>
              <a:buFontTx/>
              <a:buAutoNum type="arabicPeriod"/>
            </a:pPr>
            <a:r>
              <a:rPr lang="zh-TW" altLang="en-US" sz="2400" dirty="0">
                <a:ea typeface="標楷體" pitchFamily="65" charset="-120"/>
              </a:rPr>
              <a:t>有機溶劑作業，經中央主管機關指定者。</a:t>
            </a:r>
          </a:p>
          <a:p>
            <a:pPr marL="342900" indent="-342900">
              <a:spcBef>
                <a:spcPts val="0"/>
              </a:spcBef>
              <a:buFontTx/>
              <a:buAutoNum type="arabicPeriod"/>
            </a:pPr>
            <a:r>
              <a:rPr lang="zh-TW" altLang="en-US" sz="2400" dirty="0">
                <a:ea typeface="標楷體" pitchFamily="65" charset="-120"/>
              </a:rPr>
              <a:t>製造、處置或使用特定化學物質之作業，經中央主管機關指定者。</a:t>
            </a:r>
          </a:p>
          <a:p>
            <a:pPr marL="342900" indent="-342900">
              <a:spcBef>
                <a:spcPts val="0"/>
              </a:spcBef>
              <a:buFontTx/>
              <a:buAutoNum type="arabicPeriod"/>
            </a:pPr>
            <a:r>
              <a:rPr lang="zh-TW" altLang="en-US" sz="2400" dirty="0">
                <a:ea typeface="標楷體" pitchFamily="65" charset="-120"/>
              </a:rPr>
              <a:t>黃磷之製造、處置或使用作業。</a:t>
            </a:r>
          </a:p>
          <a:p>
            <a:pPr marL="342900" indent="-342900">
              <a:spcBef>
                <a:spcPts val="0"/>
              </a:spcBef>
              <a:buFontTx/>
              <a:buAutoNum type="arabicPeriod"/>
            </a:pPr>
            <a:r>
              <a:rPr lang="zh-TW" altLang="en-US" sz="2400" dirty="0">
                <a:ea typeface="標楷體" pitchFamily="65" charset="-120"/>
              </a:rPr>
              <a:t>聯啶或巴拉刈之製造作業。</a:t>
            </a:r>
          </a:p>
          <a:p>
            <a:pPr marL="342900" indent="-342900">
              <a:spcBef>
                <a:spcPts val="0"/>
              </a:spcBef>
              <a:buFontTx/>
              <a:buAutoNum type="arabicPeriod"/>
            </a:pPr>
            <a:r>
              <a:rPr lang="zh-TW" altLang="en-US" sz="2400" dirty="0">
                <a:ea typeface="標楷體" pitchFamily="65" charset="-120"/>
              </a:rPr>
              <a:t>其他經中央主管機關指定公告之作業。</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39</a:t>
            </a:fld>
            <a:endParaRPr lang="zh-TW" altLang="en-US" dirty="0"/>
          </a:p>
        </p:txBody>
      </p:sp>
    </p:spTree>
    <p:extLst>
      <p:ext uri="{BB962C8B-B14F-4D97-AF65-F5344CB8AC3E}">
        <p14:creationId xmlns:p14="http://schemas.microsoft.com/office/powerpoint/2010/main" val="31570282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1116013" y="1916113"/>
            <a:ext cx="7127875" cy="1108075"/>
          </a:xfrm>
          <a:ln>
            <a:solidFill>
              <a:srgbClr val="CC0000"/>
            </a:solidFill>
          </a:ln>
        </p:spPr>
        <p:txBody>
          <a:bodyPr/>
          <a:lstStyle/>
          <a:p>
            <a:pPr eaLnBrk="1" hangingPunct="1"/>
            <a:r>
              <a:rPr lang="zh-TW" altLang="en-US" sz="6600" dirty="0">
                <a:latin typeface="Times New Roman" panose="02020603050405020304" pitchFamily="18" charset="0"/>
                <a:ea typeface="標楷體" panose="03000509000000000000" pitchFamily="65" charset="-120"/>
                <a:cs typeface="Times New Roman" panose="02020603050405020304" pitchFamily="18" charset="0"/>
              </a:rPr>
              <a:t>壹</a:t>
            </a:r>
            <a:r>
              <a:rPr lang="zh-TW" altLang="en-US" sz="6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6600" dirty="0">
                <a:latin typeface="Times New Roman" panose="02020603050405020304" pitchFamily="18" charset="0"/>
                <a:ea typeface="標楷體" panose="03000509000000000000" pitchFamily="65" charset="-120"/>
                <a:cs typeface="Times New Roman" panose="02020603050405020304" pitchFamily="18" charset="0"/>
              </a:rPr>
              <a:t>總則</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4</a:t>
            </a:fld>
            <a:endParaRPr lang="zh-TW" altLang="en-US" dirty="0"/>
          </a:p>
        </p:txBody>
      </p:sp>
    </p:spTree>
    <p:extLst>
      <p:ext uri="{BB962C8B-B14F-4D97-AF65-F5344CB8AC3E}">
        <p14:creationId xmlns:p14="http://schemas.microsoft.com/office/powerpoint/2010/main" val="390579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box(in)">
                                      <p:cBhvr>
                                        <p:cTn id="7"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29665"/>
            <a:ext cx="8229600" cy="1143000"/>
          </a:xfrm>
        </p:spPr>
        <p:txBody>
          <a:bodyPr/>
          <a:lstStyle/>
          <a:p>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勞工健康服務之護理人員</a:t>
            </a:r>
          </a:p>
        </p:txBody>
      </p:sp>
      <p:sp>
        <p:nvSpPr>
          <p:cNvPr id="3" name="內容版面配置區 2"/>
          <p:cNvSpPr>
            <a:spLocks noGrp="1"/>
          </p:cNvSpPr>
          <p:nvPr>
            <p:ph idx="1"/>
          </p:nvPr>
        </p:nvSpPr>
        <p:spPr>
          <a:xfrm>
            <a:off x="755576" y="2132856"/>
            <a:ext cx="7704856" cy="3240359"/>
          </a:xfrm>
          <a:ln w="28575">
            <a:solidFill>
              <a:schemeClr val="tx1"/>
            </a:solidFill>
          </a:ln>
        </p:spPr>
        <p:txBody>
          <a:bodyPr/>
          <a:lstStyle/>
          <a:p>
            <a:pPr marL="0" indent="0">
              <a:lnSpc>
                <a:spcPct val="150000"/>
              </a:lnSpc>
              <a:buNone/>
            </a:pP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事業單位勞工人數在</a:t>
            </a:r>
            <a:r>
              <a:rPr lang="en-US" altLang="zh-TW" b="0" dirty="0">
                <a:latin typeface="Times New Roman" panose="02020603050405020304" pitchFamily="18" charset="0"/>
                <a:ea typeface="標楷體" panose="03000509000000000000" pitchFamily="65" charset="-120"/>
                <a:cs typeface="Times New Roman" panose="02020603050405020304" pitchFamily="18" charset="0"/>
              </a:rPr>
              <a:t>50</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人</a:t>
            </a:r>
            <a:r>
              <a:rPr lang="zh-TW" altLang="en-US"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以上者，應僱用或特約</a:t>
            </a:r>
            <a:r>
              <a:rPr lang="zh-TW" altLang="en-US" b="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醫護人員</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，辦理</a:t>
            </a:r>
            <a:r>
              <a:rPr lang="zh-TW" altLang="en-US" b="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健康管理</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b="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職業病預防</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b="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健康促進</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等勞工健康保護事項。</a:t>
            </a:r>
            <a:endParaRPr lang="en-US" altLang="zh-TW" b="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50000"/>
              </a:lnSpc>
              <a:buNone/>
            </a:pPr>
            <a:r>
              <a:rPr lang="zh-TW" altLang="en-US"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中央主管機關</a:t>
            </a:r>
            <a:r>
              <a:rPr lang="zh-TW" altLang="en-US" b="0" dirty="0">
                <a:latin typeface="Times New Roman" panose="02020603050405020304" pitchFamily="18" charset="0"/>
                <a:ea typeface="標楷體" panose="03000509000000000000" pitchFamily="65" charset="-120"/>
                <a:cs typeface="Times New Roman" panose="02020603050405020304" pitchFamily="18" charset="0"/>
              </a:rPr>
              <a:t>依</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規模、性質</a:t>
            </a:r>
            <a:r>
              <a:rPr lang="zh-TW" altLang="zh-TW" b="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分階段公告</a:t>
            </a:r>
            <a:endParaRPr lang="en-US" altLang="zh-TW" b="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50000"/>
              </a:lnSpc>
              <a:buNone/>
            </a:pPr>
            <a:endParaRPr lang="zh-TW" altLang="en-US" b="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zh-TW" altLang="en-US" b="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Text Box 5"/>
          <p:cNvSpPr txBox="1">
            <a:spLocks noChangeArrowheads="1"/>
          </p:cNvSpPr>
          <p:nvPr/>
        </p:nvSpPr>
        <p:spPr bwMode="auto">
          <a:xfrm>
            <a:off x="5795963" y="133350"/>
            <a:ext cx="3252787" cy="396875"/>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22</a:t>
            </a:r>
            <a:r>
              <a:rPr lang="zh-TW" altLang="en-US" sz="2000" b="1" dirty="0">
                <a:latin typeface="標楷體" pitchFamily="65" charset="-120"/>
                <a:ea typeface="標楷體" pitchFamily="65" charset="-120"/>
              </a:rPr>
              <a:t>條</a:t>
            </a:r>
          </a:p>
        </p:txBody>
      </p:sp>
      <p:sp>
        <p:nvSpPr>
          <p:cNvPr id="6" name="矩形 5"/>
          <p:cNvSpPr/>
          <p:nvPr/>
        </p:nvSpPr>
        <p:spPr>
          <a:xfrm>
            <a:off x="764026" y="5436513"/>
            <a:ext cx="5892960" cy="584775"/>
          </a:xfrm>
          <a:prstGeom prst="rect">
            <a:avLst/>
          </a:prstGeom>
          <a:ln w="28575">
            <a:solidFill>
              <a:schemeClr val="tx1"/>
            </a:solidFill>
          </a:ln>
        </p:spPr>
        <p:txBody>
          <a:bodyPr wrap="none">
            <a:spAutoFit/>
          </a:bodyPr>
          <a:lstStyle/>
          <a:p>
            <a:pPr marL="0" marR="0">
              <a:spcBef>
                <a:spcPts val="0"/>
              </a:spcBef>
              <a:spcAft>
                <a:spcPts val="0"/>
              </a:spcAft>
            </a:pPr>
            <a:r>
              <a:rPr lang="zh-TW" altLang="zh-TW" sz="3200" dirty="0">
                <a:solidFill>
                  <a:srgbClr val="000000"/>
                </a:solidFill>
                <a:latin typeface="DFKai-SB" charset="0"/>
                <a:ea typeface="DFKai-SB" charset="0"/>
              </a:rPr>
              <a:t>勞工健康保護規則</a:t>
            </a:r>
            <a:r>
              <a:rPr lang="en-US" altLang="zh-TW" sz="3200" dirty="0">
                <a:solidFill>
                  <a:srgbClr val="000000"/>
                </a:solidFill>
                <a:latin typeface="DFKai-SB" charset="0"/>
                <a:ea typeface="DFKai-SB" charset="0"/>
              </a:rPr>
              <a:t>  (</a:t>
            </a:r>
            <a:r>
              <a:rPr lang="en-US" altLang="zh-TW" sz="3200" dirty="0" smtClean="0">
                <a:solidFill>
                  <a:srgbClr val="000000"/>
                </a:solidFill>
                <a:latin typeface="DFKai-SB" charset="0"/>
                <a:ea typeface="DFKai-SB" charset="0"/>
              </a:rPr>
              <a:t>105.03.23)</a:t>
            </a:r>
            <a:endParaRPr lang="zh-TW" altLang="zh-TW" sz="3200" dirty="0">
              <a:solidFill>
                <a:srgbClr val="000000"/>
              </a:solidFill>
              <a:latin typeface="DFKai-SB" charset="0"/>
              <a:ea typeface="DFKai-SB" charset="0"/>
            </a:endParaRPr>
          </a:p>
        </p:txBody>
      </p:sp>
      <p:sp>
        <p:nvSpPr>
          <p:cNvPr id="7" name="投影片編號版面配置區 6"/>
          <p:cNvSpPr>
            <a:spLocks noGrp="1"/>
          </p:cNvSpPr>
          <p:nvPr>
            <p:ph type="sldNum" sz="quarter" idx="12"/>
          </p:nvPr>
        </p:nvSpPr>
        <p:spPr/>
        <p:txBody>
          <a:bodyPr/>
          <a:lstStyle/>
          <a:p>
            <a:fld id="{A36E6B7E-3405-4ABC-8F0A-11CAAA034E4E}" type="slidenum">
              <a:rPr lang="zh-TW" altLang="en-US" smtClean="0"/>
              <a:pPr/>
              <a:t>40</a:t>
            </a:fld>
            <a:endParaRPr lang="zh-TW" altLang="en-US" dirty="0"/>
          </a:p>
        </p:txBody>
      </p:sp>
    </p:spTree>
    <p:extLst>
      <p:ext uri="{BB962C8B-B14F-4D97-AF65-F5344CB8AC3E}">
        <p14:creationId xmlns:p14="http://schemas.microsoft.com/office/powerpoint/2010/main" val="23730041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a:xfrm>
            <a:off x="684213" y="1196975"/>
            <a:ext cx="7772400" cy="701675"/>
          </a:xfrm>
        </p:spPr>
        <p:txBody>
          <a:bodyPr/>
          <a:lstStyle/>
          <a:p>
            <a:pPr eaLnBrk="1" hangingPunct="1"/>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以專業及經驗預防重大職災的責任</a:t>
            </a:r>
          </a:p>
        </p:txBody>
      </p:sp>
      <p:sp>
        <p:nvSpPr>
          <p:cNvPr id="60420" name="Rectangle 3"/>
          <p:cNvSpPr>
            <a:spLocks noGrp="1" noChangeArrowheads="1"/>
          </p:cNvSpPr>
          <p:nvPr>
            <p:ph type="body" idx="1"/>
          </p:nvPr>
        </p:nvSpPr>
        <p:spPr>
          <a:xfrm>
            <a:off x="468313" y="2133600"/>
            <a:ext cx="7981950" cy="3095600"/>
          </a:xfrm>
          <a:ln>
            <a:solidFill>
              <a:schemeClr val="tx1"/>
            </a:solidFill>
          </a:ln>
        </p:spPr>
        <p:txBody>
          <a:bodyPr/>
          <a:lstStyle/>
          <a:p>
            <a:pPr marL="533400" indent="-266700" eaLnBrk="1" hangingPunct="1">
              <a:lnSpc>
                <a:spcPct val="150000"/>
              </a:lnSpc>
              <a:spcBef>
                <a:spcPct val="5000"/>
              </a:spcBef>
            </a:pP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工作場所有</a:t>
            </a:r>
            <a:r>
              <a:rPr lang="zh-TW" altLang="en-US" sz="3600"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立即發生危險之虞</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時，</a:t>
            </a:r>
            <a:r>
              <a:rPr lang="zh-TW" altLang="en-US" sz="3600" u="sng"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雇主</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或</a:t>
            </a:r>
            <a:r>
              <a:rPr lang="zh-TW" altLang="en-US" sz="3600" u="sng"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工作場所負責人</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應即令</a:t>
            </a:r>
            <a:r>
              <a:rPr lang="zh-TW" altLang="en-US" sz="3600" u="sng"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停止作業</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，並使勞工</a:t>
            </a:r>
            <a:r>
              <a:rPr lang="zh-TW" altLang="en-US" sz="3600" u="sng"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退避</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至安全場所。</a:t>
            </a:r>
          </a:p>
          <a:p>
            <a:pPr marL="533400" indent="-266700" eaLnBrk="1" hangingPunct="1">
              <a:spcBef>
                <a:spcPct val="10000"/>
              </a:spcBef>
              <a:buFontTx/>
              <a:buNone/>
            </a:pPr>
            <a:endParaRPr lang="en-US" altLang="zh-TW" sz="3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0422" name="Text Box 5"/>
          <p:cNvSpPr txBox="1">
            <a:spLocks noChangeArrowheads="1"/>
          </p:cNvSpPr>
          <p:nvPr/>
        </p:nvSpPr>
        <p:spPr bwMode="auto">
          <a:xfrm>
            <a:off x="6011863" y="133350"/>
            <a:ext cx="3036887" cy="400110"/>
          </a:xfrm>
          <a:prstGeom prst="rect">
            <a:avLst/>
          </a:prstGeom>
          <a:noFill/>
          <a:ln w="9525">
            <a:noFill/>
            <a:miter lim="800000"/>
            <a:headEnd/>
            <a:tailEnd/>
          </a:ln>
        </p:spPr>
        <p:txBody>
          <a:bodyPr>
            <a:spAutoFit/>
          </a:bodyPr>
          <a:lstStyle/>
          <a:p>
            <a:pPr algn="ctr">
              <a:spcBef>
                <a:spcPct val="50000"/>
              </a:spcBef>
            </a:pPr>
            <a:r>
              <a:rPr lang="zh-TW" altLang="en-US" sz="2000" b="1" dirty="0">
                <a:solidFill>
                  <a:srgbClr val="000000"/>
                </a:solidFill>
                <a:latin typeface="標楷體" pitchFamily="65" charset="-120"/>
                <a:ea typeface="標楷體" pitchFamily="65" charset="-120"/>
              </a:rPr>
              <a:t>職業安全衛生法 第</a:t>
            </a:r>
            <a:r>
              <a:rPr lang="en-US" altLang="zh-TW" sz="2000" b="1" dirty="0">
                <a:solidFill>
                  <a:srgbClr val="000000"/>
                </a:solidFill>
                <a:latin typeface="標楷體" pitchFamily="65" charset="-120"/>
                <a:ea typeface="標楷體" pitchFamily="65" charset="-120"/>
              </a:rPr>
              <a:t>18</a:t>
            </a:r>
            <a:r>
              <a:rPr lang="zh-TW" altLang="en-US" sz="2000" b="1" dirty="0">
                <a:solidFill>
                  <a:srgbClr val="000000"/>
                </a:solidFill>
                <a:latin typeface="標楷體" pitchFamily="65" charset="-120"/>
                <a:ea typeface="標楷體" pitchFamily="65" charset="-120"/>
              </a:rPr>
              <a:t>條</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41</a:t>
            </a:fld>
            <a:endParaRPr lang="zh-TW" altLang="en-US" dirty="0"/>
          </a:p>
        </p:txBody>
      </p:sp>
    </p:spTree>
    <p:extLst>
      <p:ext uri="{BB962C8B-B14F-4D97-AF65-F5344CB8AC3E}">
        <p14:creationId xmlns:p14="http://schemas.microsoft.com/office/powerpoint/2010/main" val="37812378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1116013" y="1916113"/>
            <a:ext cx="7127875" cy="1108075"/>
          </a:xfrm>
          <a:ln>
            <a:solidFill>
              <a:srgbClr val="CC0000"/>
            </a:solidFill>
          </a:ln>
        </p:spPr>
        <p:txBody>
          <a:bodyPr/>
          <a:lstStyle/>
          <a:p>
            <a:pPr eaLnBrk="1" hangingPunct="1"/>
            <a:r>
              <a:rPr lang="zh-TW" altLang="en-US" sz="6000" dirty="0">
                <a:latin typeface="DFKai-SB" charset="0"/>
                <a:ea typeface="DFKai-SB" charset="0"/>
                <a:cs typeface="DFKai-SB" charset="0"/>
              </a:rPr>
              <a:t>叁、</a:t>
            </a:r>
            <a:r>
              <a:rPr lang="zh-TW" altLang="en-US" sz="6600" dirty="0">
                <a:latin typeface="DFKai-SB" charset="0"/>
                <a:ea typeface="DFKai-SB" charset="0"/>
                <a:cs typeface="DFKai-SB" charset="0"/>
              </a:rPr>
              <a:t>安全衛生管理</a:t>
            </a:r>
          </a:p>
        </p:txBody>
      </p:sp>
      <p:sp>
        <p:nvSpPr>
          <p:cNvPr id="49156" name="Text Box 4"/>
          <p:cNvSpPr txBox="1">
            <a:spLocks noChangeArrowheads="1"/>
          </p:cNvSpPr>
          <p:nvPr/>
        </p:nvSpPr>
        <p:spPr bwMode="auto">
          <a:xfrm>
            <a:off x="971550" y="3716338"/>
            <a:ext cx="7200900" cy="579437"/>
          </a:xfrm>
          <a:prstGeom prst="rect">
            <a:avLst/>
          </a:prstGeom>
          <a:noFill/>
          <a:ln w="9525">
            <a:noFill/>
            <a:miter lim="800000"/>
            <a:headEnd/>
            <a:tailEnd/>
          </a:ln>
        </p:spPr>
        <p:txBody>
          <a:bodyPr>
            <a:spAutoFit/>
          </a:bodyPr>
          <a:lstStyle/>
          <a:p>
            <a:pPr algn="ctr">
              <a:spcBef>
                <a:spcPct val="50000"/>
              </a:spcBef>
            </a:pPr>
            <a:r>
              <a:rPr lang="zh-TW" altLang="en-US" sz="3200" b="1" dirty="0">
                <a:ea typeface="標楷體" pitchFamily="65" charset="-120"/>
              </a:rPr>
              <a:t>職業安全衛生管理辦法</a:t>
            </a:r>
          </a:p>
        </p:txBody>
      </p:sp>
      <p:sp>
        <p:nvSpPr>
          <p:cNvPr id="49157" name="Text Box 5"/>
          <p:cNvSpPr txBox="1">
            <a:spLocks noChangeArrowheads="1"/>
          </p:cNvSpPr>
          <p:nvPr/>
        </p:nvSpPr>
        <p:spPr bwMode="auto">
          <a:xfrm>
            <a:off x="6252254" y="4344988"/>
            <a:ext cx="1776130" cy="461665"/>
          </a:xfrm>
          <a:prstGeom prst="rect">
            <a:avLst/>
          </a:prstGeom>
          <a:noFill/>
          <a:ln w="9525">
            <a:solidFill>
              <a:schemeClr val="tx1"/>
            </a:solidFill>
            <a:miter lim="800000"/>
            <a:headEnd/>
            <a:tailEnd/>
          </a:ln>
        </p:spPr>
        <p:txBody>
          <a:bodyPr wrap="square">
            <a:spAutoFit/>
          </a:bodyPr>
          <a:lstStyle/>
          <a:p>
            <a:pPr algn="ctr">
              <a:spcBef>
                <a:spcPct val="50000"/>
              </a:spcBef>
            </a:pPr>
            <a:r>
              <a:rPr lang="en-US" altLang="zh-TW" sz="2400" b="1" dirty="0">
                <a:ea typeface="DFKai-SB" charset="0"/>
              </a:rPr>
              <a:t>103/06/26</a:t>
            </a:r>
          </a:p>
        </p:txBody>
      </p:sp>
      <p:sp>
        <p:nvSpPr>
          <p:cNvPr id="49159" name="Text Box 7"/>
          <p:cNvSpPr txBox="1">
            <a:spLocks noChangeArrowheads="1"/>
          </p:cNvSpPr>
          <p:nvPr/>
        </p:nvSpPr>
        <p:spPr bwMode="auto">
          <a:xfrm>
            <a:off x="1476375" y="1196975"/>
            <a:ext cx="3743325" cy="641350"/>
          </a:xfrm>
          <a:prstGeom prst="rect">
            <a:avLst/>
          </a:prstGeom>
          <a:noFill/>
          <a:ln w="9525">
            <a:noFill/>
            <a:miter lim="800000"/>
            <a:headEnd/>
            <a:tailEnd/>
          </a:ln>
        </p:spPr>
        <p:txBody>
          <a:bodyPr>
            <a:spAutoFit/>
          </a:bodyPr>
          <a:lstStyle/>
          <a:p>
            <a:pPr>
              <a:spcBef>
                <a:spcPct val="50000"/>
              </a:spcBef>
            </a:pPr>
            <a:r>
              <a:rPr lang="zh-TW" altLang="en-US" sz="3600" b="1">
                <a:ea typeface="標楷體" pitchFamily="65" charset="-120"/>
              </a:rPr>
              <a:t>雇主責任</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42</a:t>
            </a:fld>
            <a:endParaRPr lang="zh-TW" altLang="en-US" dirty="0"/>
          </a:p>
        </p:txBody>
      </p:sp>
    </p:spTree>
    <p:extLst>
      <p:ext uri="{BB962C8B-B14F-4D97-AF65-F5344CB8AC3E}">
        <p14:creationId xmlns:p14="http://schemas.microsoft.com/office/powerpoint/2010/main" val="34172424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3" name="Rectangle 2"/>
          <p:cNvSpPr>
            <a:spLocks noGrp="1" noChangeArrowheads="1"/>
          </p:cNvSpPr>
          <p:nvPr>
            <p:ph type="title"/>
          </p:nvPr>
        </p:nvSpPr>
        <p:spPr>
          <a:xfrm>
            <a:off x="475334" y="882649"/>
            <a:ext cx="8229600" cy="1143000"/>
          </a:xfrm>
        </p:spPr>
        <p:txBody>
          <a:bodyPr/>
          <a:lstStyle/>
          <a:p>
            <a:pPr eaLnBrk="1" hangingPunct="1"/>
            <a:r>
              <a:rPr lang="zh-TW" altLang="en-US" sz="4800" dirty="0">
                <a:latin typeface="DFKai-SB" charset="0"/>
                <a:ea typeface="DFKai-SB" charset="0"/>
                <a:cs typeface="DFKai-SB" charset="0"/>
              </a:rPr>
              <a:t>行政</a:t>
            </a:r>
            <a:r>
              <a:rPr lang="zh-TW" altLang="en-US" dirty="0">
                <a:latin typeface="DFKai-SB" charset="0"/>
                <a:ea typeface="DFKai-SB" charset="0"/>
                <a:cs typeface="DFKai-SB" charset="0"/>
              </a:rPr>
              <a:t>管理</a:t>
            </a:r>
          </a:p>
        </p:txBody>
      </p:sp>
      <p:sp>
        <p:nvSpPr>
          <p:cNvPr id="50189" name="Text Box 20"/>
          <p:cNvSpPr txBox="1">
            <a:spLocks noChangeArrowheads="1"/>
          </p:cNvSpPr>
          <p:nvPr/>
        </p:nvSpPr>
        <p:spPr bwMode="auto">
          <a:xfrm>
            <a:off x="5867400" y="133350"/>
            <a:ext cx="3181350" cy="396875"/>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23</a:t>
            </a:r>
            <a:r>
              <a:rPr lang="zh-TW" altLang="en-US" sz="2000" b="1" dirty="0">
                <a:latin typeface="標楷體" pitchFamily="65" charset="-120"/>
                <a:ea typeface="標楷體" pitchFamily="65" charset="-120"/>
              </a:rPr>
              <a:t>條</a:t>
            </a:r>
          </a:p>
        </p:txBody>
      </p:sp>
      <p:sp>
        <p:nvSpPr>
          <p:cNvPr id="15" name="Rectangle 3"/>
          <p:cNvSpPr txBox="1">
            <a:spLocks noChangeArrowheads="1"/>
          </p:cNvSpPr>
          <p:nvPr/>
        </p:nvSpPr>
        <p:spPr bwMode="auto">
          <a:xfrm>
            <a:off x="323528" y="2312985"/>
            <a:ext cx="8229600" cy="2981325"/>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ea typeface="+mn-ea"/>
              </a:defRPr>
            </a:lvl2pPr>
            <a:lvl3pPr marL="1143000" indent="-228600" algn="l" rtl="0" eaLnBrk="0" fontAlgn="base" hangingPunct="0">
              <a:spcBef>
                <a:spcPct val="20000"/>
              </a:spcBef>
              <a:spcAft>
                <a:spcPct val="0"/>
              </a:spcAft>
              <a:buChar char="•"/>
              <a:defRPr kumimoji="1" sz="2800" b="1">
                <a:solidFill>
                  <a:schemeClr val="tx1"/>
                </a:solidFill>
                <a:latin typeface="+mn-lt"/>
                <a:ea typeface="+mn-ea"/>
              </a:defRPr>
            </a:lvl3pPr>
            <a:lvl4pPr marL="1600200" indent="-228600" algn="l" rtl="0" eaLnBrk="0" fontAlgn="base" hangingPunct="0">
              <a:spcBef>
                <a:spcPct val="20000"/>
              </a:spcBef>
              <a:spcAft>
                <a:spcPct val="0"/>
              </a:spcAft>
              <a:buChar char="–"/>
              <a:defRPr kumimoji="1" sz="2400" b="1">
                <a:solidFill>
                  <a:schemeClr val="tx1"/>
                </a:solidFill>
                <a:latin typeface="+mn-lt"/>
                <a:ea typeface="+mn-ea"/>
              </a:defRPr>
            </a:lvl4pPr>
            <a:lvl5pPr marL="2057400" indent="-228600" algn="l" rtl="0" eaLnBrk="0" fontAlgn="base" hangingPunct="0">
              <a:spcBef>
                <a:spcPct val="20000"/>
              </a:spcBef>
              <a:spcAft>
                <a:spcPct val="0"/>
              </a:spcAft>
              <a:buChar char="»"/>
              <a:defRPr kumimoji="1" sz="2000" b="1">
                <a:solidFill>
                  <a:schemeClr val="tx1"/>
                </a:solidFill>
                <a:latin typeface="+mn-lt"/>
                <a:ea typeface="+mn-ea"/>
              </a:defRPr>
            </a:lvl5pPr>
            <a:lvl6pPr marL="2514600" indent="-228600" algn="l" rtl="0" fontAlgn="base">
              <a:spcBef>
                <a:spcPct val="20000"/>
              </a:spcBef>
              <a:spcAft>
                <a:spcPct val="0"/>
              </a:spcAft>
              <a:buChar char="»"/>
              <a:defRPr kumimoji="1" sz="2000" b="1">
                <a:solidFill>
                  <a:schemeClr val="tx1"/>
                </a:solidFill>
                <a:latin typeface="+mn-lt"/>
                <a:ea typeface="+mn-ea"/>
              </a:defRPr>
            </a:lvl6pPr>
            <a:lvl7pPr marL="2971800" indent="-228600" algn="l" rtl="0" fontAlgn="base">
              <a:spcBef>
                <a:spcPct val="20000"/>
              </a:spcBef>
              <a:spcAft>
                <a:spcPct val="0"/>
              </a:spcAft>
              <a:buChar char="»"/>
              <a:defRPr kumimoji="1" sz="2000" b="1">
                <a:solidFill>
                  <a:schemeClr val="tx1"/>
                </a:solidFill>
                <a:latin typeface="+mn-lt"/>
                <a:ea typeface="+mn-ea"/>
              </a:defRPr>
            </a:lvl7pPr>
            <a:lvl8pPr marL="3429000" indent="-228600" algn="l" rtl="0" fontAlgn="base">
              <a:spcBef>
                <a:spcPct val="20000"/>
              </a:spcBef>
              <a:spcAft>
                <a:spcPct val="0"/>
              </a:spcAft>
              <a:buChar char="»"/>
              <a:defRPr kumimoji="1" sz="2000" b="1">
                <a:solidFill>
                  <a:schemeClr val="tx1"/>
                </a:solidFill>
                <a:latin typeface="+mn-lt"/>
                <a:ea typeface="+mn-ea"/>
              </a:defRPr>
            </a:lvl8pPr>
            <a:lvl9pPr marL="3886200" indent="-228600" algn="l" rtl="0" fontAlgn="base">
              <a:spcBef>
                <a:spcPct val="20000"/>
              </a:spcBef>
              <a:spcAft>
                <a:spcPct val="0"/>
              </a:spcAft>
              <a:buChar char="»"/>
              <a:defRPr kumimoji="1" sz="2000" b="1">
                <a:solidFill>
                  <a:schemeClr val="tx1"/>
                </a:solidFill>
                <a:latin typeface="+mn-lt"/>
                <a:ea typeface="+mn-ea"/>
              </a:defRPr>
            </a:lvl9pPr>
          </a:lstStyle>
          <a:p>
            <a:pPr marL="536575" indent="-449263" eaLnBrk="1" hangingPunct="1">
              <a:lnSpc>
                <a:spcPct val="110000"/>
              </a:lnSpc>
              <a:spcBef>
                <a:spcPct val="50000"/>
              </a:spcBef>
            </a:pPr>
            <a:r>
              <a:rPr lang="zh-TW" altLang="en-US" kern="0" dirty="0">
                <a:latin typeface="DFKai-SB" charset="0"/>
                <a:ea typeface="DFKai-SB" charset="0"/>
                <a:cs typeface="DFKai-SB" charset="0"/>
              </a:rPr>
              <a:t>雇主應依其事業單位之</a:t>
            </a:r>
            <a:r>
              <a:rPr lang="zh-TW" altLang="en-US" u="sng" kern="0" dirty="0">
                <a:solidFill>
                  <a:srgbClr val="FF0000"/>
                </a:solidFill>
                <a:latin typeface="DFKai-SB" charset="0"/>
                <a:ea typeface="DFKai-SB" charset="0"/>
                <a:cs typeface="DFKai-SB" charset="0"/>
              </a:rPr>
              <a:t>規模</a:t>
            </a:r>
            <a:r>
              <a:rPr lang="zh-TW" altLang="en-US" kern="0" dirty="0">
                <a:latin typeface="DFKai-SB" charset="0"/>
                <a:ea typeface="DFKai-SB" charset="0"/>
                <a:cs typeface="DFKai-SB" charset="0"/>
              </a:rPr>
              <a:t>、</a:t>
            </a:r>
            <a:r>
              <a:rPr lang="zh-TW" altLang="en-US" u="sng" kern="0" dirty="0">
                <a:solidFill>
                  <a:srgbClr val="FF0000"/>
                </a:solidFill>
                <a:latin typeface="DFKai-SB" charset="0"/>
                <a:ea typeface="DFKai-SB" charset="0"/>
                <a:cs typeface="DFKai-SB" charset="0"/>
              </a:rPr>
              <a:t>性質</a:t>
            </a:r>
            <a:r>
              <a:rPr lang="zh-TW" altLang="en-US" kern="0" dirty="0">
                <a:latin typeface="DFKai-SB" charset="0"/>
                <a:ea typeface="DFKai-SB" charset="0"/>
                <a:cs typeface="DFKai-SB" charset="0"/>
              </a:rPr>
              <a:t>，訂定</a:t>
            </a:r>
            <a:r>
              <a:rPr lang="zh-TW" altLang="en-US" kern="0" dirty="0">
                <a:solidFill>
                  <a:srgbClr val="C00000"/>
                </a:solidFill>
                <a:latin typeface="DFKai-SB" charset="0"/>
                <a:ea typeface="DFKai-SB" charset="0"/>
                <a:cs typeface="DFKai-SB" charset="0"/>
              </a:rPr>
              <a:t>職業安全衛生管理計畫</a:t>
            </a:r>
            <a:r>
              <a:rPr lang="zh-TW" altLang="en-US" kern="0" dirty="0">
                <a:latin typeface="DFKai-SB" charset="0"/>
                <a:ea typeface="DFKai-SB" charset="0"/>
                <a:cs typeface="DFKai-SB" charset="0"/>
              </a:rPr>
              <a:t>；</a:t>
            </a:r>
          </a:p>
          <a:p>
            <a:pPr marL="536575" indent="-449263" eaLnBrk="1" hangingPunct="1">
              <a:lnSpc>
                <a:spcPct val="110000"/>
              </a:lnSpc>
              <a:spcBef>
                <a:spcPct val="50000"/>
              </a:spcBef>
            </a:pPr>
            <a:r>
              <a:rPr lang="zh-TW" altLang="en-US" kern="0" dirty="0">
                <a:latin typeface="DFKai-SB" charset="0"/>
                <a:ea typeface="DFKai-SB" charset="0"/>
                <a:cs typeface="DFKai-SB" charset="0"/>
              </a:rPr>
              <a:t>設置安全衛生</a:t>
            </a:r>
            <a:r>
              <a:rPr lang="zh-TW" altLang="en-US" kern="0" dirty="0">
                <a:solidFill>
                  <a:srgbClr val="339966"/>
                </a:solidFill>
                <a:latin typeface="DFKai-SB" charset="0"/>
                <a:ea typeface="DFKai-SB" charset="0"/>
                <a:cs typeface="DFKai-SB" charset="0"/>
              </a:rPr>
              <a:t>組織</a:t>
            </a:r>
            <a:r>
              <a:rPr lang="zh-TW" altLang="en-US" kern="0" dirty="0">
                <a:latin typeface="DFKai-SB" charset="0"/>
                <a:ea typeface="DFKai-SB" charset="0"/>
                <a:cs typeface="DFKai-SB" charset="0"/>
              </a:rPr>
              <a:t>、</a:t>
            </a:r>
            <a:r>
              <a:rPr lang="zh-TW" altLang="en-US" kern="0" dirty="0">
                <a:solidFill>
                  <a:srgbClr val="339966"/>
                </a:solidFill>
                <a:latin typeface="DFKai-SB" charset="0"/>
                <a:ea typeface="DFKai-SB" charset="0"/>
                <a:cs typeface="DFKai-SB" charset="0"/>
              </a:rPr>
              <a:t>人員</a:t>
            </a:r>
            <a:r>
              <a:rPr lang="zh-TW" altLang="en-US" kern="0" dirty="0">
                <a:latin typeface="DFKai-SB" charset="0"/>
                <a:ea typeface="DFKai-SB" charset="0"/>
                <a:cs typeface="DFKai-SB" charset="0"/>
              </a:rPr>
              <a:t>，實施安全衛生</a:t>
            </a:r>
            <a:r>
              <a:rPr lang="zh-TW" altLang="en-US" kern="0" dirty="0">
                <a:solidFill>
                  <a:srgbClr val="00B0F0"/>
                </a:solidFill>
                <a:latin typeface="DFKai-SB" charset="0"/>
                <a:ea typeface="DFKai-SB" charset="0"/>
                <a:cs typeface="DFKai-SB" charset="0"/>
              </a:rPr>
              <a:t>管理</a:t>
            </a:r>
            <a:r>
              <a:rPr lang="zh-TW" altLang="en-US" kern="0" dirty="0">
                <a:latin typeface="DFKai-SB" charset="0"/>
                <a:ea typeface="DFKai-SB" charset="0"/>
                <a:cs typeface="DFKai-SB" charset="0"/>
              </a:rPr>
              <a:t>及</a:t>
            </a:r>
            <a:r>
              <a:rPr lang="zh-TW" altLang="en-US" kern="0" dirty="0">
                <a:solidFill>
                  <a:srgbClr val="00B0F0"/>
                </a:solidFill>
                <a:latin typeface="DFKai-SB" charset="0"/>
                <a:ea typeface="DFKai-SB" charset="0"/>
                <a:cs typeface="DFKai-SB" charset="0"/>
              </a:rPr>
              <a:t>自動檢查</a:t>
            </a:r>
            <a:r>
              <a:rPr lang="zh-TW" altLang="en-US" kern="0" dirty="0">
                <a:latin typeface="DFKai-SB" charset="0"/>
                <a:ea typeface="DFKai-SB" charset="0"/>
                <a:cs typeface="DFKai-SB" charset="0"/>
              </a:rPr>
              <a:t>。</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43</a:t>
            </a:fld>
            <a:endParaRPr lang="zh-TW" altLang="en-US" dirty="0"/>
          </a:p>
        </p:txBody>
      </p:sp>
    </p:spTree>
    <p:extLst>
      <p:ext uri="{BB962C8B-B14F-4D97-AF65-F5344CB8AC3E}">
        <p14:creationId xmlns:p14="http://schemas.microsoft.com/office/powerpoint/2010/main" val="29811758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a:xfrm>
            <a:off x="468313" y="620713"/>
            <a:ext cx="8229600" cy="1143000"/>
          </a:xfrm>
        </p:spPr>
        <p:txBody>
          <a:bodyPr/>
          <a:lstStyle/>
          <a:p>
            <a:pPr eaLnBrk="1" hangingPunct="1"/>
            <a:r>
              <a:rPr lang="zh-TW" altLang="en-US" sz="4800">
                <a:latin typeface="Times New Roman" panose="02020603050405020304" pitchFamily="18" charset="0"/>
                <a:ea typeface="標楷體" panose="03000509000000000000" pitchFamily="65" charset="-120"/>
                <a:cs typeface="Times New Roman" panose="02020603050405020304" pitchFamily="18" charset="0"/>
              </a:rPr>
              <a:t>組 織</a:t>
            </a:r>
          </a:p>
        </p:txBody>
      </p:sp>
      <p:sp>
        <p:nvSpPr>
          <p:cNvPr id="51204" name="Rectangle 4"/>
          <p:cNvSpPr>
            <a:spLocks noGrp="1" noChangeArrowheads="1"/>
          </p:cNvSpPr>
          <p:nvPr>
            <p:ph type="body" sz="half" idx="1"/>
          </p:nvPr>
        </p:nvSpPr>
        <p:spPr>
          <a:xfrm>
            <a:off x="468313" y="1844675"/>
            <a:ext cx="4038600" cy="3600450"/>
          </a:xfrm>
          <a:ln>
            <a:solidFill>
              <a:schemeClr val="tx1"/>
            </a:solidFill>
          </a:ln>
        </p:spPr>
        <p:txBody>
          <a:bodyPr/>
          <a:lstStyle/>
          <a:p>
            <a:pPr algn="ctr" eaLnBrk="1" hangingPunct="1">
              <a:buFontTx/>
              <a:buNone/>
            </a:pPr>
            <a:r>
              <a:rPr lang="zh-TW" altLang="en-US" sz="3600" u="sng"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管理單位</a:t>
            </a:r>
          </a:p>
          <a:p>
            <a:pPr eaLnBrk="1" hangingPunct="1">
              <a:spcBef>
                <a:spcPct val="30000"/>
              </a:spcBef>
              <a:buFontTx/>
              <a:buNone/>
            </a:pPr>
            <a:r>
              <a:rPr lang="zh-TW" altLang="en-US" sz="3200" dirty="0">
                <a:solidFill>
                  <a:srgbClr val="006600"/>
                </a:solidFill>
                <a:latin typeface="Times New Roman" panose="02020603050405020304" pitchFamily="18" charset="0"/>
                <a:ea typeface="標楷體" panose="03000509000000000000" pitchFamily="65" charset="-120"/>
                <a:cs typeface="Times New Roman" panose="02020603050405020304" pitchFamily="18" charset="0"/>
              </a:rPr>
              <a:t>職責</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p>
          <a:p>
            <a:pPr eaLnBrk="1" hangingPunct="1">
              <a:lnSpc>
                <a:spcPct val="115000"/>
              </a:lnSpc>
              <a:buFontTx/>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  擬訂、規劃、督導及推動安全衛生管理事項，並指導有關部門實施。 </a:t>
            </a:r>
          </a:p>
        </p:txBody>
      </p:sp>
      <p:sp>
        <p:nvSpPr>
          <p:cNvPr id="51205" name="Rectangle 5"/>
          <p:cNvSpPr>
            <a:spLocks noGrp="1" noChangeArrowheads="1"/>
          </p:cNvSpPr>
          <p:nvPr>
            <p:ph type="body" sz="half" idx="2"/>
          </p:nvPr>
        </p:nvSpPr>
        <p:spPr>
          <a:xfrm>
            <a:off x="4643438" y="1844675"/>
            <a:ext cx="4038600" cy="3600450"/>
          </a:xfrm>
          <a:ln>
            <a:solidFill>
              <a:schemeClr val="tx1"/>
            </a:solidFill>
          </a:ln>
        </p:spPr>
        <p:txBody>
          <a:bodyPr/>
          <a:lstStyle/>
          <a:p>
            <a:pPr algn="ctr" eaLnBrk="1" hangingPunct="1">
              <a:buFontTx/>
              <a:buNone/>
            </a:pPr>
            <a:r>
              <a:rPr lang="zh-TW" altLang="en-US" sz="3600" u="sng">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委員會</a:t>
            </a:r>
          </a:p>
          <a:p>
            <a:pPr eaLnBrk="1" hangingPunct="1">
              <a:spcBef>
                <a:spcPct val="30000"/>
              </a:spcBef>
              <a:buFontTx/>
              <a:buNone/>
            </a:pPr>
            <a:r>
              <a:rPr lang="zh-TW" altLang="en-US" sz="3200">
                <a:solidFill>
                  <a:srgbClr val="006600"/>
                </a:solidFill>
                <a:latin typeface="Times New Roman" panose="02020603050405020304" pitchFamily="18" charset="0"/>
                <a:ea typeface="標楷體" panose="03000509000000000000" pitchFamily="65" charset="-120"/>
                <a:cs typeface="Times New Roman" panose="02020603050405020304" pitchFamily="18" charset="0"/>
              </a:rPr>
              <a:t>職責</a:t>
            </a:r>
            <a:r>
              <a:rPr lang="zh-TW" altLang="en-US">
                <a:latin typeface="Times New Roman" panose="02020603050405020304" pitchFamily="18" charset="0"/>
                <a:ea typeface="標楷體" panose="03000509000000000000" pitchFamily="65" charset="-120"/>
                <a:cs typeface="Times New Roman" panose="02020603050405020304" pitchFamily="18" charset="0"/>
              </a:rPr>
              <a:t>：</a:t>
            </a:r>
          </a:p>
          <a:p>
            <a:pPr eaLnBrk="1" hangingPunct="1">
              <a:lnSpc>
                <a:spcPct val="115000"/>
              </a:lnSpc>
              <a:buFontTx/>
              <a:buNone/>
            </a:pPr>
            <a:r>
              <a:rPr lang="zh-TW" altLang="en-US">
                <a:latin typeface="Times New Roman" panose="02020603050405020304" pitchFamily="18" charset="0"/>
                <a:ea typeface="標楷體" panose="03000509000000000000" pitchFamily="65" charset="-120"/>
                <a:cs typeface="Times New Roman" panose="02020603050405020304" pitchFamily="18" charset="0"/>
              </a:rPr>
              <a:t>  對雇主擬訂之安全衛生政策提出建議，並審議、協調、建議安全衛生相關事項。 </a:t>
            </a:r>
          </a:p>
        </p:txBody>
      </p:sp>
      <p:sp>
        <p:nvSpPr>
          <p:cNvPr id="51207" name="Text Box 7"/>
          <p:cNvSpPr txBox="1">
            <a:spLocks noChangeArrowheads="1"/>
          </p:cNvSpPr>
          <p:nvPr/>
        </p:nvSpPr>
        <p:spPr bwMode="auto">
          <a:xfrm>
            <a:off x="4427538" y="133350"/>
            <a:ext cx="4602162" cy="396875"/>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職業安全衛生管理辦法</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44</a:t>
            </a:fld>
            <a:endParaRPr lang="zh-TW" altLang="en-US" dirty="0"/>
          </a:p>
        </p:txBody>
      </p:sp>
    </p:spTree>
    <p:extLst>
      <p:ext uri="{BB962C8B-B14F-4D97-AF65-F5344CB8AC3E}">
        <p14:creationId xmlns:p14="http://schemas.microsoft.com/office/powerpoint/2010/main" val="12270185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468313" y="620713"/>
            <a:ext cx="8229600" cy="1143000"/>
          </a:xfrm>
        </p:spPr>
        <p:txBody>
          <a:bodyPr/>
          <a:lstStyle/>
          <a:p>
            <a:pPr eaLnBrk="1" hangingPunct="1"/>
            <a:r>
              <a:rPr lang="zh-TW" altLang="en-US">
                <a:latin typeface="Times New Roman" panose="02020603050405020304" pitchFamily="18" charset="0"/>
                <a:ea typeface="標楷體" panose="03000509000000000000" pitchFamily="65" charset="-120"/>
                <a:cs typeface="Times New Roman" panose="02020603050405020304" pitchFamily="18" charset="0"/>
              </a:rPr>
              <a:t>第</a:t>
            </a:r>
            <a:r>
              <a:rPr lang="zh-TW" altLang="en-US">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二</a:t>
            </a:r>
            <a:r>
              <a:rPr lang="zh-TW" altLang="en-US">
                <a:latin typeface="Times New Roman" panose="02020603050405020304" pitchFamily="18" charset="0"/>
                <a:ea typeface="標楷體" panose="03000509000000000000" pitchFamily="65" charset="-120"/>
                <a:cs typeface="Times New Roman" panose="02020603050405020304" pitchFamily="18" charset="0"/>
              </a:rPr>
              <a:t>類 事業</a:t>
            </a:r>
          </a:p>
        </p:txBody>
      </p:sp>
      <p:sp>
        <p:nvSpPr>
          <p:cNvPr id="153603" name="Rectangle 3"/>
          <p:cNvSpPr>
            <a:spLocks noGrp="1" noChangeArrowheads="1"/>
          </p:cNvSpPr>
          <p:nvPr>
            <p:ph type="body" idx="1"/>
          </p:nvPr>
        </p:nvSpPr>
        <p:spPr>
          <a:xfrm>
            <a:off x="539750" y="1556792"/>
            <a:ext cx="8064500" cy="3097063"/>
          </a:xfrm>
          <a:ln>
            <a:solidFill>
              <a:schemeClr val="tx1"/>
            </a:solidFill>
          </a:ln>
        </p:spPr>
        <p:txBody>
          <a:bodyPr>
            <a:normAutofit lnSpcReduction="10000"/>
          </a:bodyPr>
          <a:lstStyle/>
          <a:p>
            <a:pPr eaLnBrk="1" hangingPunct="1">
              <a:lnSpc>
                <a:spcPct val="125000"/>
              </a:lnSpc>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政府機關（構）、職業訓練事業、顧問服務業、學術研究及服務業、教育訓練服務業之</a:t>
            </a:r>
            <a:r>
              <a:rPr lang="zh-TW" altLang="en-US" sz="3600" i="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大專院校</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i="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高級中學</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i="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高級職業學校</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等之</a:t>
            </a:r>
            <a:r>
              <a:rPr lang="zh-TW" altLang="en-US" u="sng" dirty="0">
                <a:latin typeface="Times New Roman" panose="02020603050405020304" pitchFamily="18" charset="0"/>
                <a:ea typeface="標楷體" panose="03000509000000000000" pitchFamily="65" charset="-120"/>
                <a:cs typeface="Times New Roman" panose="02020603050405020304" pitchFamily="18" charset="0"/>
              </a:rPr>
              <a:t>實驗室</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u="sng" dirty="0">
                <a:latin typeface="Times New Roman" panose="02020603050405020304" pitchFamily="18" charset="0"/>
                <a:ea typeface="標楷體" panose="03000509000000000000" pitchFamily="65" charset="-120"/>
                <a:cs typeface="Times New Roman" panose="02020603050405020304" pitchFamily="18" charset="0"/>
              </a:rPr>
              <a:t>試驗室</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u="sng" dirty="0">
                <a:latin typeface="Times New Roman" panose="02020603050405020304" pitchFamily="18" charset="0"/>
                <a:ea typeface="標楷體" panose="03000509000000000000" pitchFamily="65" charset="-120"/>
                <a:cs typeface="Times New Roman" panose="02020603050405020304" pitchFamily="18" charset="0"/>
              </a:rPr>
              <a:t>實習工場</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或</a:t>
            </a:r>
            <a:r>
              <a:rPr lang="zh-TW" altLang="en-US" u="sng" dirty="0">
                <a:latin typeface="Times New Roman" panose="02020603050405020304" pitchFamily="18" charset="0"/>
                <a:ea typeface="標楷體" panose="03000509000000000000" pitchFamily="65" charset="-120"/>
                <a:cs typeface="Times New Roman" panose="02020603050405020304" pitchFamily="18" charset="0"/>
              </a:rPr>
              <a:t>試驗工場</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（含試驗船、訓練船）</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3255" name="Text Box 6"/>
          <p:cNvSpPr txBox="1">
            <a:spLocks noChangeArrowheads="1"/>
          </p:cNvSpPr>
          <p:nvPr/>
        </p:nvSpPr>
        <p:spPr bwMode="auto">
          <a:xfrm>
            <a:off x="4500563" y="133350"/>
            <a:ext cx="4529137" cy="396875"/>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職業安全衛生管理辦法 </a:t>
            </a:r>
          </a:p>
        </p:txBody>
      </p:sp>
      <p:sp>
        <p:nvSpPr>
          <p:cNvPr id="2" name="矩形 1"/>
          <p:cNvSpPr/>
          <p:nvPr/>
        </p:nvSpPr>
        <p:spPr>
          <a:xfrm>
            <a:off x="539552" y="4941168"/>
            <a:ext cx="8136904" cy="1169551"/>
          </a:xfrm>
          <a:prstGeom prst="rect">
            <a:avLst/>
          </a:prstGeom>
        </p:spPr>
        <p:txBody>
          <a:bodyPr wrap="square">
            <a:spAutoFit/>
          </a:bodyPr>
          <a:lstStyle/>
          <a:p>
            <a:pPr algn="ctr">
              <a:lnSpc>
                <a:spcPct val="125000"/>
              </a:lnSpc>
            </a:pP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*第二類事業勞工人數在三百人以上者，應設直接隸屬雇主之一級管理 </a:t>
            </a:r>
            <a:r>
              <a:rPr lang="zh-TW" altLang="en-US" sz="28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單位。</a:t>
            </a:r>
            <a:endPar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45</a:t>
            </a:fld>
            <a:endParaRPr lang="zh-TW" altLang="en-US" dirty="0"/>
          </a:p>
        </p:txBody>
      </p:sp>
    </p:spTree>
    <p:extLst>
      <p:ext uri="{BB962C8B-B14F-4D97-AF65-F5344CB8AC3E}">
        <p14:creationId xmlns:p14="http://schemas.microsoft.com/office/powerpoint/2010/main" val="41763258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2"/>
          <p:cNvSpPr>
            <a:spLocks noGrp="1" noChangeArrowheads="1"/>
          </p:cNvSpPr>
          <p:nvPr>
            <p:ph type="title"/>
          </p:nvPr>
        </p:nvSpPr>
        <p:spPr>
          <a:xfrm>
            <a:off x="539552" y="692696"/>
            <a:ext cx="8229600" cy="1143000"/>
          </a:xfrm>
        </p:spPr>
        <p:txBody>
          <a:bodyPr/>
          <a:lstStyle/>
          <a:p>
            <a:pPr eaLnBrk="1" hangingPunct="1"/>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第二類事業之管理單位人員配置</a:t>
            </a:r>
          </a:p>
        </p:txBody>
      </p:sp>
      <mc:AlternateContent xmlns:mc="http://schemas.openxmlformats.org/markup-compatibility/2006" xmlns:a14="http://schemas.microsoft.com/office/drawing/2010/main">
        <mc:Choice Requires="a14">
          <p:graphicFrame>
            <p:nvGraphicFramePr>
              <p:cNvPr id="3" name="內容版面配置區 2"/>
              <p:cNvGraphicFramePr>
                <a:graphicFrameLocks noGrp="1"/>
              </p:cNvGraphicFramePr>
              <p:nvPr>
                <p:ph idx="1"/>
                <p:extLst>
                  <p:ext uri="{D42A27DB-BD31-4B8C-83A1-F6EECF244321}">
                    <p14:modId xmlns:p14="http://schemas.microsoft.com/office/powerpoint/2010/main" val="2226503584"/>
                  </p:ext>
                </p:extLst>
              </p:nvPr>
            </p:nvGraphicFramePr>
            <p:xfrm>
              <a:off x="312738" y="1835696"/>
              <a:ext cx="8229600" cy="4248472"/>
            </p:xfrm>
            <a:graphic>
              <a:graphicData uri="http://schemas.openxmlformats.org/drawingml/2006/table">
                <a:tbl>
                  <a:tblPr/>
                  <a:tblGrid>
                    <a:gridCol w="2933029">
                      <a:extLst>
                        <a:ext uri="{9D8B030D-6E8A-4147-A177-3AD203B41FA5}">
                          <a16:colId xmlns:a16="http://schemas.microsoft.com/office/drawing/2014/main" xmlns="" val="20000"/>
                        </a:ext>
                      </a:extLst>
                    </a:gridCol>
                    <a:gridCol w="2478361">
                      <a:extLst>
                        <a:ext uri="{9D8B030D-6E8A-4147-A177-3AD203B41FA5}">
                          <a16:colId xmlns:a16="http://schemas.microsoft.com/office/drawing/2014/main" xmlns="" val="20001"/>
                        </a:ext>
                      </a:extLst>
                    </a:gridCol>
                    <a:gridCol w="2818210">
                      <a:extLst>
                        <a:ext uri="{9D8B030D-6E8A-4147-A177-3AD203B41FA5}">
                          <a16:colId xmlns:a16="http://schemas.microsoft.com/office/drawing/2014/main" xmlns="" val="20002"/>
                        </a:ext>
                      </a:extLst>
                    </a:gridCol>
                  </a:tblGrid>
                  <a:tr h="963572">
                    <a:tc rowSpan="5">
                      <a:txBody>
                        <a:bodyPr/>
                        <a:lstStyle/>
                        <a:p>
                          <a:pPr marL="88900" indent="-88900" algn="just">
                            <a:lnSpc>
                              <a:spcPct val="150000"/>
                            </a:lnSpc>
                            <a:spcAft>
                              <a:spcPts val="0"/>
                            </a:spcAft>
                          </a:pPr>
                          <a:r>
                            <a:rPr lang="zh-TW" sz="2800" kern="100" dirty="0">
                              <a:effectLst/>
                              <a:latin typeface="Times New Roman" panose="02020603050405020304" pitchFamily="18" charset="0"/>
                              <a:ea typeface="標楷體" panose="03000509000000000000" pitchFamily="65" charset="-120"/>
                              <a:cs typeface="Times New Roman" panose="02020603050405020304" pitchFamily="18" charset="0"/>
                            </a:rPr>
                            <a:t>教育訓練服務業之</a:t>
                          </a:r>
                          <a:r>
                            <a:rPr lang="zh-TW" sz="2800" b="1" u="sng"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大專院校、高級中學、高級職業學校</a:t>
                          </a:r>
                          <a:r>
                            <a:rPr lang="zh-TW" sz="2800" kern="100" dirty="0">
                              <a:effectLst/>
                              <a:latin typeface="Times New Roman" panose="02020603050405020304" pitchFamily="18" charset="0"/>
                              <a:ea typeface="標楷體" panose="03000509000000000000" pitchFamily="65" charset="-120"/>
                              <a:cs typeface="Times New Roman" panose="02020603050405020304" pitchFamily="18" charset="0"/>
                            </a:rPr>
                            <a:t>設有實驗</a:t>
                          </a:r>
                          <a:r>
                            <a:rPr lang="en-US" sz="2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2800" kern="100" dirty="0">
                              <a:effectLst/>
                              <a:latin typeface="Times New Roman" panose="02020603050405020304" pitchFamily="18" charset="0"/>
                              <a:ea typeface="標楷體" panose="03000509000000000000" pitchFamily="65" charset="-120"/>
                              <a:cs typeface="Times New Roman" panose="02020603050405020304" pitchFamily="18" charset="0"/>
                            </a:rPr>
                            <a:t>試驗</a:t>
                          </a:r>
                          <a:r>
                            <a:rPr lang="en-US" sz="2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2800" kern="100" dirty="0">
                              <a:effectLst/>
                              <a:latin typeface="Times New Roman" panose="02020603050405020304" pitchFamily="18" charset="0"/>
                              <a:ea typeface="標楷體" panose="03000509000000000000" pitchFamily="65" charset="-120"/>
                              <a:cs typeface="Times New Roman" panose="02020603050405020304" pitchFamily="18" charset="0"/>
                            </a:rPr>
                            <a:t>室、實習</a:t>
                          </a:r>
                          <a:r>
                            <a:rPr lang="en-US" sz="2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2800" kern="100" dirty="0">
                              <a:effectLst/>
                              <a:latin typeface="Times New Roman" panose="02020603050405020304" pitchFamily="18" charset="0"/>
                              <a:ea typeface="標楷體" panose="03000509000000000000" pitchFamily="65" charset="-120"/>
                              <a:cs typeface="Times New Roman" panose="02020603050405020304" pitchFamily="18" charset="0"/>
                            </a:rPr>
                            <a:t>試驗</a:t>
                          </a:r>
                          <a:r>
                            <a:rPr lang="en-US" sz="2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2800" kern="100" dirty="0">
                              <a:effectLst/>
                              <a:latin typeface="Times New Roman" panose="02020603050405020304" pitchFamily="18" charset="0"/>
                              <a:ea typeface="標楷體" panose="03000509000000000000" pitchFamily="65" charset="-120"/>
                              <a:cs typeface="Times New Roman" panose="02020603050405020304" pitchFamily="18" charset="0"/>
                            </a:rPr>
                            <a:t>工場者</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5105" indent="-205105" algn="ctr">
                            <a:lnSpc>
                              <a:spcPct val="150000"/>
                            </a:lnSpc>
                            <a:spcAft>
                              <a:spcPts val="0"/>
                            </a:spcAft>
                          </a:pP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勞工＜</a:t>
                          </a: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30</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人</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TW" sz="2400" b="1" kern="100">
                              <a:effectLst/>
                              <a:latin typeface="Times New Roman" panose="02020603050405020304" pitchFamily="18" charset="0"/>
                              <a:ea typeface="標楷體" panose="03000509000000000000" pitchFamily="65" charset="-120"/>
                              <a:cs typeface="Times New Roman" panose="02020603050405020304" pitchFamily="18" charset="0"/>
                            </a:rPr>
                            <a:t>主管 </a:t>
                          </a:r>
                          <a:r>
                            <a:rPr lang="en-US" sz="2400" b="1" kern="100">
                              <a:effectLst/>
                              <a:latin typeface="Times New Roman" panose="02020603050405020304" pitchFamily="18" charset="0"/>
                              <a:ea typeface="標楷體" panose="03000509000000000000" pitchFamily="65" charset="-120"/>
                              <a:cs typeface="Times New Roman" panose="02020603050405020304" pitchFamily="18" charset="0"/>
                            </a:rPr>
                            <a:t>(</a:t>
                          </a:r>
                          <a:r>
                            <a:rPr lang="zh-TW" sz="2400" b="1" kern="100">
                              <a:effectLst/>
                              <a:latin typeface="Times New Roman" panose="02020603050405020304" pitchFamily="18" charset="0"/>
                              <a:ea typeface="標楷體" panose="03000509000000000000" pitchFamily="65" charset="-120"/>
                              <a:cs typeface="Times New Roman" panose="02020603050405020304" pitchFamily="18" charset="0"/>
                            </a:rPr>
                            <a:t>丙</a:t>
                          </a:r>
                          <a:r>
                            <a:rPr lang="en-US" sz="2400" b="1" kern="1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4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821225">
                    <a:tc vMerge="1">
                      <a:txBody>
                        <a:bodyPr/>
                        <a:lstStyle/>
                        <a:p>
                          <a:endParaRPr lang="zh-TW" altLang="en-US"/>
                        </a:p>
                      </a:txBody>
                      <a:tcPr/>
                    </a:tc>
                    <a:tc>
                      <a:txBody>
                        <a:bodyPr/>
                        <a:lstStyle/>
                        <a:p>
                          <a:pPr marL="205105" indent="-205105" algn="ctr">
                            <a:lnSpc>
                              <a:spcPct val="1500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30</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≦勞工＜</a:t>
                          </a: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100</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人</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主管 </a:t>
                          </a:r>
                          <a:r>
                            <a:rPr lang="en-US" sz="2400" b="1"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乙</a:t>
                          </a:r>
                          <a:r>
                            <a:rPr lang="en-US" sz="2400" b="1"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21225">
                    <a:tc vMerge="1">
                      <a:txBody>
                        <a:bodyPr/>
                        <a:lstStyle/>
                        <a:p>
                          <a:endParaRPr lang="zh-TW" altLang="en-US"/>
                        </a:p>
                      </a:txBody>
                      <a:tcPr/>
                    </a:tc>
                    <a:tc>
                      <a:txBody>
                        <a:bodyPr/>
                        <a:lstStyle/>
                        <a:p>
                          <a:pPr marL="205105" indent="-205105" algn="ctr">
                            <a:lnSpc>
                              <a:spcPct val="1500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100</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≦勞工＜</a:t>
                          </a: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300</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人</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主管 </a:t>
                          </a:r>
                          <a:r>
                            <a:rPr lang="en-US" sz="2400" b="1"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甲</a:t>
                          </a:r>
                          <a:r>
                            <a:rPr lang="en-US" sz="2400" b="1"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821225">
                    <a:tc vMerge="1">
                      <a:txBody>
                        <a:bodyPr/>
                        <a:lstStyle/>
                        <a:p>
                          <a:endParaRPr lang="zh-TW" altLang="en-US"/>
                        </a:p>
                      </a:txBody>
                      <a:tcPr/>
                    </a:tc>
                    <a:tc>
                      <a:txBody>
                        <a:bodyPr/>
                        <a:lstStyle/>
                        <a:p>
                          <a:pPr marL="205105" indent="-205105" algn="ctr">
                            <a:lnSpc>
                              <a:spcPct val="1500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300</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≦勞工＜</a:t>
                          </a: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500</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人</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主管</a:t>
                          </a:r>
                          <a:r>
                            <a:rPr lang="en-US" sz="2400" b="1"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甲</a:t>
                          </a:r>
                          <a:r>
                            <a:rPr lang="en-US" sz="24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員</a:t>
                          </a:r>
                          <a:r>
                            <a:rPr lang="en-US" sz="2400" b="1" kern="100" dirty="0">
                              <a:effectLst/>
                              <a:latin typeface="Times New Roman" panose="02020603050405020304" pitchFamily="18" charset="0"/>
                              <a:ea typeface="標楷體" panose="03000509000000000000" pitchFamily="65" charset="-120"/>
                              <a:cs typeface="Times New Roman" panose="02020603050405020304" pitchFamily="18" charset="0"/>
                            </a:rPr>
                            <a:t> 1</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821225">
                    <a:tc vMerge="1">
                      <a:txBody>
                        <a:bodyPr/>
                        <a:lstStyle/>
                        <a:p>
                          <a:endParaRPr lang="zh-TW" altLang="en-US"/>
                        </a:p>
                      </a:txBody>
                      <a:tcPr/>
                    </a:tc>
                    <a:tc>
                      <a:txBody>
                        <a:bodyPr/>
                        <a:lstStyle/>
                        <a:p>
                          <a:pPr marL="205105" indent="-205105" algn="ctr">
                            <a:lnSpc>
                              <a:spcPct val="1500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500</a:t>
                          </a:r>
                          <a14:m>
                            <m:oMath xmlns:m="http://schemas.openxmlformats.org/officeDocument/2006/math">
                              <m:r>
                                <a:rPr lang="zh-TW" altLang="en-US" sz="2400" i="1" kern="100" dirty="0" smtClean="0">
                                  <a:effectLst/>
                                  <a:latin typeface="Cambria Math"/>
                                  <a:ea typeface="DFKai-SB" charset="0"/>
                                  <a:cs typeface="Times New Roman" panose="02020603050405020304" pitchFamily="18" charset="0"/>
                                </a:rPr>
                                <m:t>≥</m:t>
                              </m:r>
                            </m:oMath>
                          </a14:m>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勞工</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主管</a:t>
                          </a:r>
                          <a:r>
                            <a:rPr lang="en-US" sz="2400" b="1"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甲</a:t>
                          </a:r>
                          <a:r>
                            <a:rPr lang="en-US" sz="2400" b="1"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sz="24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師</a:t>
                          </a:r>
                          <a:r>
                            <a:rPr lang="en-US" sz="2400" b="1" kern="100" dirty="0">
                              <a:effectLst/>
                              <a:latin typeface="Times New Roman" panose="02020603050405020304" pitchFamily="18" charset="0"/>
                              <a:ea typeface="標楷體" panose="03000509000000000000" pitchFamily="65" charset="-120"/>
                              <a:cs typeface="Times New Roman" panose="02020603050405020304" pitchFamily="18" charset="0"/>
                            </a:rPr>
                            <a:t> 1+</a:t>
                          </a: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員</a:t>
                          </a:r>
                          <a:r>
                            <a:rPr lang="en-US" sz="2400" b="1" kern="100" dirty="0">
                              <a:effectLst/>
                              <a:latin typeface="Times New Roman" panose="02020603050405020304" pitchFamily="18" charset="0"/>
                              <a:ea typeface="標楷體" panose="03000509000000000000" pitchFamily="65" charset="-120"/>
                              <a:cs typeface="Times New Roman" panose="02020603050405020304" pitchFamily="18" charset="0"/>
                            </a:rPr>
                            <a:t> 1</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mc:Choice>
        <mc:Fallback xmlns="">
          <p:graphicFrame>
            <p:nvGraphicFramePr>
              <p:cNvPr id="3" name="內容版面配置區 2"/>
              <p:cNvGraphicFramePr>
                <a:graphicFrameLocks noGrp="1"/>
              </p:cNvGraphicFramePr>
              <p:nvPr>
                <p:ph idx="1"/>
                <p:extLst>
                  <p:ext uri="{D42A27DB-BD31-4B8C-83A1-F6EECF244321}">
                    <p14:modId xmlns:p14="http://schemas.microsoft.com/office/powerpoint/2010/main" val="2226503584"/>
                  </p:ext>
                </p:extLst>
              </p:nvPr>
            </p:nvGraphicFramePr>
            <p:xfrm>
              <a:off x="312738" y="1835696"/>
              <a:ext cx="8229600" cy="4248472"/>
            </p:xfrm>
            <a:graphic>
              <a:graphicData uri="http://schemas.openxmlformats.org/drawingml/2006/table">
                <a:tbl>
                  <a:tblPr/>
                  <a:tblGrid>
                    <a:gridCol w="2933029">
                      <a:extLst>
                        <a:ext uri="{9D8B030D-6E8A-4147-A177-3AD203B41FA5}">
                          <a16:colId xmlns="" xmlns:a16="http://schemas.microsoft.com/office/drawing/2014/main" xmlns:a14="http://schemas.microsoft.com/office/drawing/2010/main" val="20000"/>
                        </a:ext>
                      </a:extLst>
                    </a:gridCol>
                    <a:gridCol w="2478361">
                      <a:extLst>
                        <a:ext uri="{9D8B030D-6E8A-4147-A177-3AD203B41FA5}">
                          <a16:colId xmlns="" xmlns:a16="http://schemas.microsoft.com/office/drawing/2014/main" xmlns:a14="http://schemas.microsoft.com/office/drawing/2010/main" val="20001"/>
                        </a:ext>
                      </a:extLst>
                    </a:gridCol>
                    <a:gridCol w="2818210">
                      <a:extLst>
                        <a:ext uri="{9D8B030D-6E8A-4147-A177-3AD203B41FA5}">
                          <a16:colId xmlns="" xmlns:a16="http://schemas.microsoft.com/office/drawing/2014/main" xmlns:a14="http://schemas.microsoft.com/office/drawing/2010/main" val="20002"/>
                        </a:ext>
                      </a:extLst>
                    </a:gridCol>
                  </a:tblGrid>
                  <a:tr h="963572">
                    <a:tc rowSpan="5">
                      <a:txBody>
                        <a:bodyPr/>
                        <a:lstStyle/>
                        <a:p>
                          <a:pPr marL="88900" indent="-88900" algn="just">
                            <a:lnSpc>
                              <a:spcPct val="150000"/>
                            </a:lnSpc>
                            <a:spcAft>
                              <a:spcPts val="0"/>
                            </a:spcAft>
                          </a:pPr>
                          <a:r>
                            <a:rPr lang="zh-TW" sz="2800" kern="100" dirty="0">
                              <a:effectLst/>
                              <a:latin typeface="Times New Roman" panose="02020603050405020304" pitchFamily="18" charset="0"/>
                              <a:ea typeface="標楷體" panose="03000509000000000000" pitchFamily="65" charset="-120"/>
                              <a:cs typeface="Times New Roman" panose="02020603050405020304" pitchFamily="18" charset="0"/>
                            </a:rPr>
                            <a:t>教育訓練服務業之</a:t>
                          </a:r>
                          <a:r>
                            <a:rPr lang="zh-TW" sz="2800" b="1" u="sng"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大專院校、高級中學、高級職業學校</a:t>
                          </a:r>
                          <a:r>
                            <a:rPr lang="zh-TW" sz="2800" kern="100" dirty="0">
                              <a:effectLst/>
                              <a:latin typeface="Times New Roman" panose="02020603050405020304" pitchFamily="18" charset="0"/>
                              <a:ea typeface="標楷體" panose="03000509000000000000" pitchFamily="65" charset="-120"/>
                              <a:cs typeface="Times New Roman" panose="02020603050405020304" pitchFamily="18" charset="0"/>
                            </a:rPr>
                            <a:t>設有實驗</a:t>
                          </a:r>
                          <a:r>
                            <a:rPr lang="en-US" sz="2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2800" kern="100" dirty="0">
                              <a:effectLst/>
                              <a:latin typeface="Times New Roman" panose="02020603050405020304" pitchFamily="18" charset="0"/>
                              <a:ea typeface="標楷體" panose="03000509000000000000" pitchFamily="65" charset="-120"/>
                              <a:cs typeface="Times New Roman" panose="02020603050405020304" pitchFamily="18" charset="0"/>
                            </a:rPr>
                            <a:t>試驗</a:t>
                          </a:r>
                          <a:r>
                            <a:rPr lang="en-US" sz="2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2800" kern="100" dirty="0">
                              <a:effectLst/>
                              <a:latin typeface="Times New Roman" panose="02020603050405020304" pitchFamily="18" charset="0"/>
                              <a:ea typeface="標楷體" panose="03000509000000000000" pitchFamily="65" charset="-120"/>
                              <a:cs typeface="Times New Roman" panose="02020603050405020304" pitchFamily="18" charset="0"/>
                            </a:rPr>
                            <a:t>室、實習</a:t>
                          </a:r>
                          <a:r>
                            <a:rPr lang="en-US" sz="2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2800" kern="100" dirty="0">
                              <a:effectLst/>
                              <a:latin typeface="Times New Roman" panose="02020603050405020304" pitchFamily="18" charset="0"/>
                              <a:ea typeface="標楷體" panose="03000509000000000000" pitchFamily="65" charset="-120"/>
                              <a:cs typeface="Times New Roman" panose="02020603050405020304" pitchFamily="18" charset="0"/>
                            </a:rPr>
                            <a:t>試驗</a:t>
                          </a:r>
                          <a:r>
                            <a:rPr lang="en-US" sz="2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2800" kern="100" dirty="0">
                              <a:effectLst/>
                              <a:latin typeface="Times New Roman" panose="02020603050405020304" pitchFamily="18" charset="0"/>
                              <a:ea typeface="標楷體" panose="03000509000000000000" pitchFamily="65" charset="-120"/>
                              <a:cs typeface="Times New Roman" panose="02020603050405020304" pitchFamily="18" charset="0"/>
                            </a:rPr>
                            <a:t>工場者</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05105" indent="-205105" algn="ctr">
                            <a:lnSpc>
                              <a:spcPct val="150000"/>
                            </a:lnSpc>
                            <a:spcAft>
                              <a:spcPts val="0"/>
                            </a:spcAft>
                          </a:pP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勞工＜</a:t>
                          </a:r>
                          <a:r>
                            <a:rPr lang="en-US" alt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30</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人</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TW" sz="2400" b="1" kern="100">
                              <a:effectLst/>
                              <a:latin typeface="Times New Roman" panose="02020603050405020304" pitchFamily="18" charset="0"/>
                              <a:ea typeface="標楷體" panose="03000509000000000000" pitchFamily="65" charset="-120"/>
                              <a:cs typeface="Times New Roman" panose="02020603050405020304" pitchFamily="18" charset="0"/>
                            </a:rPr>
                            <a:t>主管 </a:t>
                          </a:r>
                          <a:r>
                            <a:rPr lang="en-US" sz="2400" b="1" kern="100">
                              <a:effectLst/>
                              <a:latin typeface="Times New Roman" panose="02020603050405020304" pitchFamily="18" charset="0"/>
                              <a:ea typeface="標楷體" panose="03000509000000000000" pitchFamily="65" charset="-120"/>
                              <a:cs typeface="Times New Roman" panose="02020603050405020304" pitchFamily="18" charset="0"/>
                            </a:rPr>
                            <a:t>(</a:t>
                          </a:r>
                          <a:r>
                            <a:rPr lang="zh-TW" sz="2400" b="1" kern="100">
                              <a:effectLst/>
                              <a:latin typeface="Times New Roman" panose="02020603050405020304" pitchFamily="18" charset="0"/>
                              <a:ea typeface="標楷體" panose="03000509000000000000" pitchFamily="65" charset="-120"/>
                              <a:cs typeface="Times New Roman" panose="02020603050405020304" pitchFamily="18" charset="0"/>
                            </a:rPr>
                            <a:t>丙</a:t>
                          </a:r>
                          <a:r>
                            <a:rPr lang="en-US" sz="2400" b="1" kern="1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400" b="1"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10000"/>
                      </a:ext>
                    </a:extLst>
                  </a:tr>
                  <a:tr h="821225">
                    <a:tc vMerge="1">
                      <a:txBody>
                        <a:bodyPr/>
                        <a:lstStyle/>
                        <a:p>
                          <a:endParaRPr lang="zh-TW" altLang="en-US"/>
                        </a:p>
                      </a:txBody>
                      <a:tcPr/>
                    </a:tc>
                    <a:tc>
                      <a:txBody>
                        <a:bodyPr/>
                        <a:lstStyle/>
                        <a:p>
                          <a:pPr marL="205105" indent="-205105" algn="ctr">
                            <a:lnSpc>
                              <a:spcPct val="1500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30</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≦勞工＜</a:t>
                          </a: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100</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人</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主管 </a:t>
                          </a:r>
                          <a:r>
                            <a:rPr lang="en-US" sz="2400" b="1"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乙</a:t>
                          </a:r>
                          <a:r>
                            <a:rPr lang="en-US" sz="2400" b="1"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10001"/>
                      </a:ext>
                    </a:extLst>
                  </a:tr>
                  <a:tr h="821225">
                    <a:tc vMerge="1">
                      <a:txBody>
                        <a:bodyPr/>
                        <a:lstStyle/>
                        <a:p>
                          <a:endParaRPr lang="zh-TW" altLang="en-US"/>
                        </a:p>
                      </a:txBody>
                      <a:tcPr/>
                    </a:tc>
                    <a:tc>
                      <a:txBody>
                        <a:bodyPr/>
                        <a:lstStyle/>
                        <a:p>
                          <a:pPr marL="205105" indent="-205105" algn="ctr">
                            <a:lnSpc>
                              <a:spcPct val="1500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100</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≦勞工＜</a:t>
                          </a: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300</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人</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主管 </a:t>
                          </a:r>
                          <a:r>
                            <a:rPr lang="en-US" sz="2400" b="1"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甲</a:t>
                          </a:r>
                          <a:r>
                            <a:rPr lang="en-US" sz="2400" b="1"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10002"/>
                      </a:ext>
                    </a:extLst>
                  </a:tr>
                  <a:tr h="821225">
                    <a:tc vMerge="1">
                      <a:txBody>
                        <a:bodyPr/>
                        <a:lstStyle/>
                        <a:p>
                          <a:endParaRPr lang="zh-TW" altLang="en-US"/>
                        </a:p>
                      </a:txBody>
                      <a:tcPr/>
                    </a:tc>
                    <a:tc>
                      <a:txBody>
                        <a:bodyPr/>
                        <a:lstStyle/>
                        <a:p>
                          <a:pPr marL="205105" indent="-205105" algn="ctr">
                            <a:lnSpc>
                              <a:spcPct val="150000"/>
                            </a:lnSpc>
                            <a:spcAft>
                              <a:spcPts val="0"/>
                            </a:spcAft>
                          </a:pP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300</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≦勞工＜</a:t>
                          </a:r>
                          <a:r>
                            <a:rPr lang="en-US" sz="2400" kern="100" dirty="0">
                              <a:effectLst/>
                              <a:latin typeface="Times New Roman" panose="02020603050405020304" pitchFamily="18" charset="0"/>
                              <a:ea typeface="標楷體" panose="03000509000000000000" pitchFamily="65" charset="-120"/>
                              <a:cs typeface="Times New Roman" panose="02020603050405020304" pitchFamily="18" charset="0"/>
                            </a:rPr>
                            <a:t>500</a:t>
                          </a:r>
                          <a:r>
                            <a:rPr lang="zh-TW" sz="2400" kern="100" dirty="0">
                              <a:effectLst/>
                              <a:latin typeface="Times New Roman" panose="02020603050405020304" pitchFamily="18" charset="0"/>
                              <a:ea typeface="標楷體" panose="03000509000000000000" pitchFamily="65" charset="-120"/>
                              <a:cs typeface="Times New Roman" panose="02020603050405020304" pitchFamily="18" charset="0"/>
                            </a:rPr>
                            <a:t>人</a:t>
                          </a: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主管</a:t>
                          </a:r>
                          <a:r>
                            <a:rPr lang="en-US" sz="2400" b="1"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甲</a:t>
                          </a:r>
                          <a:r>
                            <a:rPr lang="en-US" sz="24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員</a:t>
                          </a:r>
                          <a:r>
                            <a:rPr lang="en-US" sz="2400" b="1" kern="100" dirty="0">
                              <a:effectLst/>
                              <a:latin typeface="Times New Roman" panose="02020603050405020304" pitchFamily="18" charset="0"/>
                              <a:ea typeface="標楷體" panose="03000509000000000000" pitchFamily="65" charset="-120"/>
                              <a:cs typeface="Times New Roman" panose="02020603050405020304" pitchFamily="18" charset="0"/>
                            </a:rPr>
                            <a:t> 1</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10003"/>
                      </a:ext>
                    </a:extLst>
                  </a:tr>
                  <a:tr h="821225">
                    <a:tc vMerge="1">
                      <a:txBody>
                        <a:bodyPr/>
                        <a:lstStyle/>
                        <a:p>
                          <a:endParaRPr lang="zh-TW" altLang="en-US"/>
                        </a:p>
                      </a:txBody>
                      <a:tcPr/>
                    </a:tc>
                    <a:tc>
                      <a:txBody>
                        <a:bodyPr/>
                        <a:lstStyle/>
                        <a:p>
                          <a:endParaRPr lang="zh-TW"/>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118428" t="-417778" r="-114251" b="-1481"/>
                          </a:stretch>
                        </a:blipFill>
                      </a:tcPr>
                    </a:tc>
                    <a:tc>
                      <a:txBody>
                        <a:bodyPr/>
                        <a:lstStyle/>
                        <a:p>
                          <a:pPr algn="just">
                            <a:lnSpc>
                              <a:spcPct val="150000"/>
                            </a:lnSpc>
                            <a:spcAft>
                              <a:spcPts val="0"/>
                            </a:spcAft>
                          </a:pP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主管</a:t>
                          </a:r>
                          <a:r>
                            <a:rPr lang="en-US" sz="2400" b="1"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甲</a:t>
                          </a:r>
                          <a:r>
                            <a:rPr lang="en-US" sz="2400" b="1"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sz="2400" b="1"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師</a:t>
                          </a:r>
                          <a:r>
                            <a:rPr lang="en-US" sz="2400" b="1" kern="100" dirty="0">
                              <a:effectLst/>
                              <a:latin typeface="Times New Roman" panose="02020603050405020304" pitchFamily="18" charset="0"/>
                              <a:ea typeface="標楷體" panose="03000509000000000000" pitchFamily="65" charset="-120"/>
                              <a:cs typeface="Times New Roman" panose="02020603050405020304" pitchFamily="18" charset="0"/>
                            </a:rPr>
                            <a:t> 1+</a:t>
                          </a:r>
                          <a:r>
                            <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rPr>
                            <a:t>員</a:t>
                          </a:r>
                          <a:r>
                            <a:rPr lang="en-US" sz="2400" b="1" kern="100" dirty="0">
                              <a:effectLst/>
                              <a:latin typeface="Times New Roman" panose="02020603050405020304" pitchFamily="18" charset="0"/>
                              <a:ea typeface="標楷體" panose="03000509000000000000" pitchFamily="65" charset="-120"/>
                              <a:cs typeface="Times New Roman" panose="02020603050405020304" pitchFamily="18" charset="0"/>
                            </a:rPr>
                            <a:t> 1</a:t>
                          </a:r>
                          <a:endParaRPr lang="zh-TW" sz="24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10004"/>
                      </a:ext>
                    </a:extLst>
                  </a:tr>
                </a:tbl>
              </a:graphicData>
            </a:graphic>
          </p:graphicFrame>
        </mc:Fallback>
      </mc:AlternateContent>
      <p:sp>
        <p:nvSpPr>
          <p:cNvPr id="54290" name="Text Box 51"/>
          <p:cNvSpPr txBox="1">
            <a:spLocks noChangeArrowheads="1"/>
          </p:cNvSpPr>
          <p:nvPr/>
        </p:nvSpPr>
        <p:spPr bwMode="auto">
          <a:xfrm>
            <a:off x="4427538" y="133350"/>
            <a:ext cx="4602162" cy="396875"/>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職業安全衛生管理辦法</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46</a:t>
            </a:fld>
            <a:endParaRPr lang="zh-TW" altLang="en-US" dirty="0"/>
          </a:p>
        </p:txBody>
      </p:sp>
    </p:spTree>
    <p:extLst>
      <p:ext uri="{BB962C8B-B14F-4D97-AF65-F5344CB8AC3E}">
        <p14:creationId xmlns:p14="http://schemas.microsoft.com/office/powerpoint/2010/main" val="35370158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0" dirty="0" smtClean="0">
                <a:latin typeface="Times New Roman" panose="02020603050405020304" pitchFamily="18" charset="0"/>
              </a:rPr>
              <a:t>職業安全衛生管理辦理</a:t>
            </a:r>
            <a:r>
              <a:rPr lang="en-US" altLang="zh-TW" b="0" dirty="0" smtClean="0">
                <a:latin typeface="Times New Roman" panose="02020603050405020304" pitchFamily="18" charset="0"/>
              </a:rPr>
              <a:t>12-2</a:t>
            </a:r>
            <a:r>
              <a:rPr lang="zh-TW" altLang="en-US" b="0" dirty="0" smtClean="0">
                <a:latin typeface="Times New Roman" panose="02020603050405020304" pitchFamily="18" charset="0"/>
              </a:rPr>
              <a:t>條</a:t>
            </a:r>
            <a:endParaRPr lang="zh-TW" altLang="en-US" b="0" dirty="0">
              <a:latin typeface="Times New Roman" panose="02020603050405020304" pitchFamily="18" charset="0"/>
            </a:endParaRPr>
          </a:p>
        </p:txBody>
      </p:sp>
      <p:sp>
        <p:nvSpPr>
          <p:cNvPr id="3" name="內容版面配置區 2"/>
          <p:cNvSpPr>
            <a:spLocks noGrp="1"/>
          </p:cNvSpPr>
          <p:nvPr>
            <p:ph idx="1"/>
          </p:nvPr>
        </p:nvSpPr>
        <p:spPr>
          <a:xfrm>
            <a:off x="457200" y="1268760"/>
            <a:ext cx="8229600" cy="5904656"/>
          </a:xfrm>
        </p:spPr>
        <p:txBody>
          <a:bodyPr>
            <a:noAutofit/>
          </a:bodyPr>
          <a:lstStyle/>
          <a:p>
            <a:pPr marL="0" indent="0">
              <a:buNone/>
            </a:pPr>
            <a:r>
              <a:rPr lang="zh-TW" altLang="en-US" sz="2400" dirty="0" smtClean="0"/>
              <a:t>下列</a:t>
            </a:r>
            <a:r>
              <a:rPr lang="zh-TW" altLang="en-US" sz="2400" dirty="0"/>
              <a:t>事業單位，應參照中央主管機關所定之職業安全衛生管理系統指引， 建置適合該事業單位之職業安全衛生管理系統</a:t>
            </a:r>
            <a:r>
              <a:rPr lang="zh-TW" altLang="en-US" sz="2400" dirty="0" smtClean="0"/>
              <a:t>：</a:t>
            </a:r>
            <a:endParaRPr lang="en-US" altLang="zh-TW" sz="2400" dirty="0" smtClean="0"/>
          </a:p>
          <a:p>
            <a:pPr marL="441325" indent="0">
              <a:buNone/>
            </a:pPr>
            <a:r>
              <a:rPr lang="zh-TW" altLang="en-US" sz="2400" dirty="0" smtClean="0"/>
              <a:t>一</a:t>
            </a:r>
            <a:r>
              <a:rPr lang="zh-TW" altLang="en-US" sz="2400" dirty="0"/>
              <a:t>、第一類事業勞工人數在二百人以上者</a:t>
            </a:r>
            <a:r>
              <a:rPr lang="zh-TW" altLang="en-US" sz="2400" dirty="0" smtClean="0"/>
              <a:t>。</a:t>
            </a:r>
            <a:endParaRPr lang="en-US" altLang="zh-TW" sz="2400" dirty="0" smtClean="0"/>
          </a:p>
          <a:p>
            <a:pPr marL="441325" indent="0">
              <a:buNone/>
            </a:pPr>
            <a:r>
              <a:rPr lang="zh-TW" altLang="en-US" sz="2400" dirty="0" smtClean="0"/>
              <a:t>二</a:t>
            </a:r>
            <a:r>
              <a:rPr lang="zh-TW" altLang="en-US" sz="2400" dirty="0"/>
              <a:t>、</a:t>
            </a:r>
            <a:r>
              <a:rPr lang="zh-TW" altLang="en-US" sz="2400" dirty="0">
                <a:solidFill>
                  <a:srgbClr val="FF0000"/>
                </a:solidFill>
              </a:rPr>
              <a:t>第二類事業勞工人數在五百人以上者。 </a:t>
            </a:r>
            <a:endParaRPr lang="en-US" altLang="zh-TW" sz="2400" dirty="0">
              <a:solidFill>
                <a:srgbClr val="FF0000"/>
              </a:solidFill>
            </a:endParaRPr>
          </a:p>
          <a:p>
            <a:pPr marL="441325" indent="0">
              <a:buNone/>
            </a:pPr>
            <a:r>
              <a:rPr lang="zh-TW" altLang="en-US" sz="2400" dirty="0" smtClean="0"/>
              <a:t>三</a:t>
            </a:r>
            <a:r>
              <a:rPr lang="zh-TW" altLang="en-US" sz="2400" dirty="0"/>
              <a:t>、有從事石油裂解之石化工業工作場所者。 </a:t>
            </a:r>
            <a:endParaRPr lang="en-US" altLang="zh-TW" sz="2400" dirty="0" smtClean="0"/>
          </a:p>
          <a:p>
            <a:pPr marL="1071563" indent="-630238">
              <a:buNone/>
            </a:pPr>
            <a:r>
              <a:rPr lang="zh-TW" altLang="en-US" sz="2400" dirty="0" smtClean="0"/>
              <a:t>四</a:t>
            </a:r>
            <a:r>
              <a:rPr lang="zh-TW" altLang="en-US" sz="2400" dirty="0"/>
              <a:t>、有從事製造、處置或使用危害性之化學品，數量達中央主管機關規定 量以上之工作場所者</a:t>
            </a:r>
            <a:r>
              <a:rPr lang="zh-TW" altLang="en-US" sz="2400" dirty="0" smtClean="0"/>
              <a:t>。</a:t>
            </a:r>
            <a:endParaRPr lang="en-US" altLang="zh-TW" sz="2400" dirty="0" smtClean="0"/>
          </a:p>
          <a:p>
            <a:pPr marL="0" indent="0">
              <a:buNone/>
            </a:pPr>
            <a:r>
              <a:rPr lang="zh-TW" altLang="en-US" sz="2400" dirty="0" smtClean="0"/>
              <a:t>前項</a:t>
            </a:r>
            <a:r>
              <a:rPr lang="zh-TW" altLang="en-US" sz="2400" dirty="0"/>
              <a:t>管理系統應包括下列安全衛生事項： </a:t>
            </a:r>
            <a:endParaRPr lang="en-US" altLang="zh-TW" sz="2400" dirty="0" smtClean="0"/>
          </a:p>
          <a:p>
            <a:pPr marL="0" indent="441325">
              <a:buNone/>
            </a:pPr>
            <a:r>
              <a:rPr lang="zh-TW" altLang="en-US" sz="2400" dirty="0" smtClean="0"/>
              <a:t>一</a:t>
            </a:r>
            <a:r>
              <a:rPr lang="zh-TW" altLang="en-US" sz="2400" dirty="0"/>
              <a:t>、政策。 </a:t>
            </a:r>
            <a:r>
              <a:rPr lang="zh-TW" altLang="en-US" sz="2400" dirty="0" smtClean="0"/>
              <a:t>二</a:t>
            </a:r>
            <a:r>
              <a:rPr lang="zh-TW" altLang="en-US" sz="2400" dirty="0"/>
              <a:t>、組織設計。 </a:t>
            </a:r>
            <a:r>
              <a:rPr lang="zh-TW" altLang="en-US" sz="2400" dirty="0" smtClean="0"/>
              <a:t>三</a:t>
            </a:r>
            <a:r>
              <a:rPr lang="zh-TW" altLang="en-US" sz="2400" dirty="0"/>
              <a:t>、規劃與實施</a:t>
            </a:r>
            <a:r>
              <a:rPr lang="zh-TW" altLang="en-US" sz="2400" dirty="0" smtClean="0"/>
              <a:t>。四</a:t>
            </a:r>
            <a:r>
              <a:rPr lang="zh-TW" altLang="en-US" sz="2400" dirty="0"/>
              <a:t>、評估。 </a:t>
            </a:r>
            <a:endParaRPr lang="en-US" altLang="zh-TW" sz="2400" dirty="0" smtClean="0"/>
          </a:p>
          <a:p>
            <a:pPr marL="0" indent="441325">
              <a:buNone/>
            </a:pPr>
            <a:r>
              <a:rPr lang="zh-TW" altLang="en-US" sz="2400" dirty="0" smtClean="0"/>
              <a:t>五、改善措施。 </a:t>
            </a:r>
            <a:endParaRPr lang="en-US" altLang="zh-TW" sz="2400" dirty="0" smtClean="0"/>
          </a:p>
          <a:p>
            <a:pPr marL="0" indent="0">
              <a:buNone/>
            </a:pPr>
            <a:r>
              <a:rPr lang="zh-TW" altLang="en-US" sz="2400" dirty="0" smtClean="0"/>
              <a:t>第一</a:t>
            </a:r>
            <a:r>
              <a:rPr lang="zh-TW" altLang="en-US" sz="2400" dirty="0"/>
              <a:t>項安全衛生管理之執行，應作成紀錄，並保存三年。</a:t>
            </a:r>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47</a:t>
            </a:fld>
            <a:endParaRPr lang="zh-TW" altLang="en-US" dirty="0"/>
          </a:p>
        </p:txBody>
      </p:sp>
    </p:spTree>
    <p:extLst>
      <p:ext uri="{BB962C8B-B14F-4D97-AF65-F5344CB8AC3E}">
        <p14:creationId xmlns:p14="http://schemas.microsoft.com/office/powerpoint/2010/main" val="26025963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第三類事業</a:t>
            </a:r>
            <a:endParaRPr lang="zh-TW" altLang="en-US" dirty="0"/>
          </a:p>
        </p:txBody>
      </p:sp>
      <p:sp>
        <p:nvSpPr>
          <p:cNvPr id="3" name="內容版面配置區 2"/>
          <p:cNvSpPr>
            <a:spLocks noGrp="1"/>
          </p:cNvSpPr>
          <p:nvPr>
            <p:ph idx="1"/>
          </p:nvPr>
        </p:nvSpPr>
        <p:spPr>
          <a:xfrm>
            <a:off x="467544" y="1556793"/>
            <a:ext cx="8229600" cy="1296144"/>
          </a:xfrm>
        </p:spPr>
        <p:txBody>
          <a:bodyPr/>
          <a:lstStyle/>
          <a:p>
            <a:r>
              <a:rPr lang="zh-TW" altLang="en-US" dirty="0" smtClean="0"/>
              <a:t>學校因依第二類及第三類勞工人數分別設置勞工安全衛生管理人員。</a:t>
            </a:r>
            <a:endParaRPr lang="zh-TW" altLang="en-US" dirty="0"/>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48</a:t>
            </a:fld>
            <a:endParaRPr lang="zh-TW" altLang="en-US" dirty="0"/>
          </a:p>
        </p:txBody>
      </p:sp>
      <p:sp>
        <p:nvSpPr>
          <p:cNvPr id="5" name="矩形 4"/>
          <p:cNvSpPr/>
          <p:nvPr/>
        </p:nvSpPr>
        <p:spPr>
          <a:xfrm>
            <a:off x="467544" y="2828836"/>
            <a:ext cx="8208912" cy="1384995"/>
          </a:xfrm>
          <a:prstGeom prst="rect">
            <a:avLst/>
          </a:prstGeom>
        </p:spPr>
        <p:txBody>
          <a:bodyPr wrap="square">
            <a:spAutoFit/>
          </a:bodyPr>
          <a:lstStyle/>
          <a:p>
            <a:r>
              <a:rPr lang="zh-TW" altLang="en-US" sz="28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第三</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類事業勞工人數在三千人以上者，應設管理單位。 </a:t>
            </a:r>
            <a:r>
              <a:rPr lang="zh-TW" altLang="en-US" sz="28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所</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置管理人員，應為專職。但第二類及第三類</a:t>
            </a:r>
            <a:r>
              <a:rPr lang="zh-TW" altLang="en-US" sz="28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事業僅需設置職業</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安全衛 生業務主管，不在此限。</a:t>
            </a:r>
          </a:p>
        </p:txBody>
      </p:sp>
    </p:spTree>
    <p:extLst>
      <p:ext uri="{BB962C8B-B14F-4D97-AF65-F5344CB8AC3E}">
        <p14:creationId xmlns:p14="http://schemas.microsoft.com/office/powerpoint/2010/main" val="25610863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Rectangle 10"/>
          <p:cNvSpPr>
            <a:spLocks noChangeArrowheads="1"/>
          </p:cNvSpPr>
          <p:nvPr/>
        </p:nvSpPr>
        <p:spPr bwMode="auto">
          <a:xfrm>
            <a:off x="4903788" y="4870450"/>
            <a:ext cx="1079500" cy="503238"/>
          </a:xfrm>
          <a:prstGeom prst="rect">
            <a:avLst/>
          </a:prstGeom>
          <a:solidFill>
            <a:srgbClr val="CCFFCC"/>
          </a:solidFill>
          <a:ln w="9525">
            <a:solidFill>
              <a:schemeClr val="tx1"/>
            </a:solidFill>
            <a:miter lim="800000"/>
            <a:headEnd/>
            <a:tailEnd/>
          </a:ln>
        </p:spPr>
        <p:txBody>
          <a:bodyPr wrap="none" anchor="ctr"/>
          <a:lstStyle/>
          <a:p>
            <a:endParaRPr lang="zh-TW" altLang="en-US" dirty="0">
              <a:ea typeface="DFKai-SB" charset="0"/>
            </a:endParaRPr>
          </a:p>
        </p:txBody>
      </p:sp>
      <p:sp>
        <p:nvSpPr>
          <p:cNvPr id="55302" name="Rectangle 2"/>
          <p:cNvSpPr>
            <a:spLocks noGrp="1" noChangeArrowheads="1"/>
          </p:cNvSpPr>
          <p:nvPr>
            <p:ph type="title"/>
          </p:nvPr>
        </p:nvSpPr>
        <p:spPr>
          <a:xfrm>
            <a:off x="2771775" y="693738"/>
            <a:ext cx="3700463" cy="762000"/>
          </a:xfrm>
        </p:spPr>
        <p:txBody>
          <a:bodyPr/>
          <a:lstStyle/>
          <a:p>
            <a:pPr eaLnBrk="1" hangingPunct="1"/>
            <a:r>
              <a:rPr lang="zh-TW" altLang="en-US" dirty="0">
                <a:latin typeface="Times New Roman" panose="02020603050405020304" pitchFamily="18" charset="0"/>
                <a:ea typeface="標楷體" panose="03000509000000000000" pitchFamily="65" charset="-120"/>
                <a:cs typeface="Times New Roman" panose="02020603050405020304" pitchFamily="18" charset="0"/>
              </a:rPr>
              <a:t>自動檢查</a:t>
            </a:r>
          </a:p>
        </p:txBody>
      </p:sp>
      <p:sp>
        <p:nvSpPr>
          <p:cNvPr id="55303" name="Rectangle 3"/>
          <p:cNvSpPr>
            <a:spLocks noGrp="1" noChangeArrowheads="1"/>
          </p:cNvSpPr>
          <p:nvPr>
            <p:ph type="body" idx="1"/>
          </p:nvPr>
        </p:nvSpPr>
        <p:spPr>
          <a:xfrm>
            <a:off x="900113" y="1574801"/>
            <a:ext cx="7483476" cy="1522412"/>
          </a:xfrm>
          <a:ln>
            <a:solidFill>
              <a:schemeClr val="tx1"/>
            </a:solidFill>
          </a:ln>
        </p:spPr>
        <p:txBody>
          <a:bodyPr/>
          <a:lstStyle/>
          <a:p>
            <a:pPr eaLnBrk="1" hangingPunct="1">
              <a:buFontTx/>
              <a:buNone/>
            </a:pP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雇主對於</a:t>
            </a:r>
            <a:r>
              <a:rPr lang="zh-TW" altLang="en-US" sz="3600"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機械</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000"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設備</a:t>
            </a:r>
            <a:r>
              <a:rPr lang="zh-TW" altLang="en-US" dirty="0">
                <a:solidFill>
                  <a:srgbClr val="FF33CC"/>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及 </a:t>
            </a:r>
            <a:r>
              <a:rPr lang="zh-TW" altLang="en-US" sz="4000"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作業</a:t>
            </a:r>
            <a:r>
              <a:rPr lang="zh-TW" altLang="en-US" i="1" dirty="0">
                <a:solidFill>
                  <a:srgbClr val="FF33CC"/>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，應訂定自動檢查計畫，實施</a:t>
            </a:r>
            <a:r>
              <a:rPr lang="zh-TW" altLang="en-US" sz="4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自動檢查</a:t>
            </a: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a:t>
            </a:r>
          </a:p>
          <a:p>
            <a:pPr eaLnBrk="1" hangingPunct="1"/>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5304" name="Rectangle 4"/>
          <p:cNvSpPr>
            <a:spLocks noChangeArrowheads="1"/>
          </p:cNvSpPr>
          <p:nvPr/>
        </p:nvSpPr>
        <p:spPr bwMode="auto">
          <a:xfrm>
            <a:off x="900113" y="3860800"/>
            <a:ext cx="6662737" cy="1873250"/>
          </a:xfrm>
          <a:prstGeom prst="rect">
            <a:avLst/>
          </a:prstGeom>
          <a:solidFill>
            <a:schemeClr val="bg1"/>
          </a:solidFill>
          <a:ln w="9525">
            <a:noFill/>
            <a:miter lim="800000"/>
            <a:headEnd/>
            <a:tailEnd/>
          </a:ln>
        </p:spPr>
        <p:txBody>
          <a:bodyPr wrap="none"/>
          <a:lstStyle/>
          <a:p>
            <a:pPr>
              <a:lnSpc>
                <a:spcPct val="125000"/>
              </a:lnSpc>
            </a:pPr>
            <a:r>
              <a:rPr lang="zh-TW" altLang="en-US" sz="3600" b="1" dirty="0">
                <a:latin typeface="標楷體" pitchFamily="65" charset="-120"/>
                <a:ea typeface="標楷體" pitchFamily="65" charset="-120"/>
              </a:rPr>
              <a:t>機械</a:t>
            </a:r>
            <a:r>
              <a:rPr lang="zh-TW" altLang="en-US" sz="3600" b="1" dirty="0">
                <a:ea typeface="DFKai-SB" charset="0"/>
              </a:rPr>
              <a:t>、</a:t>
            </a:r>
            <a:r>
              <a:rPr lang="zh-TW" altLang="en-US" sz="3600" b="1" dirty="0">
                <a:latin typeface="標楷體" pitchFamily="65" charset="-120"/>
                <a:ea typeface="標楷體" pitchFamily="65" charset="-120"/>
              </a:rPr>
              <a:t>設備之 </a:t>
            </a:r>
            <a:r>
              <a:rPr lang="zh-TW" altLang="en-US" sz="3600" b="1" dirty="0">
                <a:solidFill>
                  <a:srgbClr val="FF0000"/>
                </a:solidFill>
                <a:latin typeface="標楷體" pitchFamily="65" charset="-120"/>
                <a:ea typeface="標楷體" pitchFamily="65" charset="-120"/>
              </a:rPr>
              <a:t>定期 </a:t>
            </a:r>
            <a:r>
              <a:rPr lang="zh-TW" altLang="en-US" sz="3600" b="1" dirty="0">
                <a:latin typeface="標楷體" pitchFamily="65" charset="-120"/>
                <a:ea typeface="標楷體" pitchFamily="65" charset="-120"/>
              </a:rPr>
              <a:t>檢查</a:t>
            </a:r>
          </a:p>
          <a:p>
            <a:pPr>
              <a:lnSpc>
                <a:spcPct val="125000"/>
              </a:lnSpc>
            </a:pPr>
            <a:r>
              <a:rPr lang="zh-TW" altLang="en-US" sz="3600" b="1" dirty="0">
                <a:solidFill>
                  <a:srgbClr val="006600"/>
                </a:solidFill>
                <a:latin typeface="標楷體" pitchFamily="65" charset="-120"/>
                <a:ea typeface="標楷體" pitchFamily="65" charset="-120"/>
              </a:rPr>
              <a:t>             重點</a:t>
            </a:r>
            <a:r>
              <a:rPr lang="zh-TW" altLang="en-US" sz="3600" b="1" i="1" dirty="0">
                <a:solidFill>
                  <a:srgbClr val="FF33CC"/>
                </a:solidFill>
                <a:latin typeface="標楷體" pitchFamily="65" charset="-120"/>
                <a:ea typeface="標楷體" pitchFamily="65" charset="-120"/>
              </a:rPr>
              <a:t> </a:t>
            </a:r>
            <a:r>
              <a:rPr lang="zh-TW" altLang="en-US" sz="3600" b="1" dirty="0">
                <a:latin typeface="標楷體" pitchFamily="65" charset="-120"/>
                <a:ea typeface="標楷體" pitchFamily="65" charset="-120"/>
              </a:rPr>
              <a:t>檢查 </a:t>
            </a:r>
          </a:p>
          <a:p>
            <a:pPr>
              <a:lnSpc>
                <a:spcPct val="125000"/>
              </a:lnSpc>
            </a:pPr>
            <a:r>
              <a:rPr lang="zh-TW" altLang="en-US" sz="3600" b="1" dirty="0">
                <a:solidFill>
                  <a:srgbClr val="660066"/>
                </a:solidFill>
                <a:latin typeface="標楷體" pitchFamily="65" charset="-120"/>
                <a:ea typeface="標楷體" pitchFamily="65" charset="-120"/>
              </a:rPr>
              <a:t>             作業檢點</a:t>
            </a:r>
            <a:r>
              <a:rPr lang="zh-TW" altLang="en-US" sz="3600" b="1" dirty="0">
                <a:solidFill>
                  <a:srgbClr val="FFCCFF"/>
                </a:solidFill>
                <a:latin typeface="標楷體" pitchFamily="65" charset="-120"/>
                <a:ea typeface="標楷體" pitchFamily="65" charset="-120"/>
              </a:rPr>
              <a:t> </a:t>
            </a:r>
          </a:p>
        </p:txBody>
      </p:sp>
      <p:sp>
        <p:nvSpPr>
          <p:cNvPr id="55305" name="Line 13"/>
          <p:cNvSpPr>
            <a:spLocks noChangeShapeType="1"/>
          </p:cNvSpPr>
          <p:nvPr/>
        </p:nvSpPr>
        <p:spPr bwMode="auto">
          <a:xfrm>
            <a:off x="4354513" y="3457575"/>
            <a:ext cx="0" cy="576263"/>
          </a:xfrm>
          <a:prstGeom prst="line">
            <a:avLst/>
          </a:prstGeom>
          <a:noFill/>
          <a:ln w="28575">
            <a:solidFill>
              <a:srgbClr val="FF0000"/>
            </a:solidFill>
            <a:round/>
            <a:headEnd/>
            <a:tailEnd type="triangle" w="med" len="med"/>
          </a:ln>
        </p:spPr>
        <p:txBody>
          <a:bodyPr/>
          <a:lstStyle/>
          <a:p>
            <a:endParaRPr lang="zh-TW" altLang="en-US" dirty="0">
              <a:ea typeface="DFKai-SB" charset="0"/>
            </a:endParaRPr>
          </a:p>
        </p:txBody>
      </p:sp>
      <p:sp>
        <p:nvSpPr>
          <p:cNvPr id="55307" name="Text Box 16"/>
          <p:cNvSpPr txBox="1">
            <a:spLocks noChangeArrowheads="1"/>
          </p:cNvSpPr>
          <p:nvPr/>
        </p:nvSpPr>
        <p:spPr bwMode="auto">
          <a:xfrm>
            <a:off x="4500563" y="133350"/>
            <a:ext cx="4529137" cy="396875"/>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職業安全衛生管理辦法</a:t>
            </a:r>
          </a:p>
        </p:txBody>
      </p:sp>
      <p:pic>
        <p:nvPicPr>
          <p:cNvPr id="55308" name="Picture 17"/>
          <p:cNvPicPr>
            <a:picLocks noChangeAspect="1" noChangeArrowheads="1"/>
          </p:cNvPicPr>
          <p:nvPr/>
        </p:nvPicPr>
        <p:blipFill>
          <a:blip r:embed="rId3" cstate="print"/>
          <a:srcRect/>
          <a:stretch>
            <a:fillRect/>
          </a:stretch>
        </p:blipFill>
        <p:spPr bwMode="auto">
          <a:xfrm>
            <a:off x="1547813" y="5013325"/>
            <a:ext cx="1849437" cy="1239838"/>
          </a:xfrm>
          <a:prstGeom prst="rect">
            <a:avLst/>
          </a:prstGeom>
          <a:noFill/>
          <a:ln w="9525">
            <a:noFill/>
            <a:miter lim="800000"/>
            <a:headEnd/>
            <a:tailEnd/>
          </a:ln>
        </p:spPr>
      </p:pic>
      <p:pic>
        <p:nvPicPr>
          <p:cNvPr id="55309" name="Picture 18"/>
          <p:cNvPicPr>
            <a:picLocks noChangeAspect="1" noChangeArrowheads="1"/>
          </p:cNvPicPr>
          <p:nvPr/>
        </p:nvPicPr>
        <p:blipFill>
          <a:blip r:embed="rId4" cstate="print"/>
          <a:srcRect/>
          <a:stretch>
            <a:fillRect/>
          </a:stretch>
        </p:blipFill>
        <p:spPr bwMode="auto">
          <a:xfrm>
            <a:off x="6732588" y="3716338"/>
            <a:ext cx="1651000" cy="2003425"/>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A36E6B7E-3405-4ABC-8F0A-11CAAA034E4E}" type="slidenum">
              <a:rPr lang="zh-TW" altLang="en-US" smtClean="0"/>
              <a:pPr/>
              <a:t>49</a:t>
            </a:fld>
            <a:endParaRPr lang="zh-TW" altLang="en-US" dirty="0"/>
          </a:p>
        </p:txBody>
      </p:sp>
    </p:spTree>
    <p:extLst>
      <p:ext uri="{BB962C8B-B14F-4D97-AF65-F5344CB8AC3E}">
        <p14:creationId xmlns:p14="http://schemas.microsoft.com/office/powerpoint/2010/main" val="33721951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684213" y="549275"/>
            <a:ext cx="7772400" cy="762000"/>
          </a:xfrm>
        </p:spPr>
        <p:txBody>
          <a:bodyPr/>
          <a:lstStyle/>
          <a:p>
            <a:pPr eaLnBrk="1" hangingPunct="1"/>
            <a:r>
              <a:rPr lang="zh-TW" altLang="en-US">
                <a:latin typeface="Times New Roman" panose="02020603050405020304" pitchFamily="18" charset="0"/>
                <a:ea typeface="標楷體" panose="03000509000000000000" pitchFamily="65" charset="-120"/>
                <a:cs typeface="Times New Roman" panose="02020603050405020304" pitchFamily="18" charset="0"/>
              </a:rPr>
              <a:t>校園適用之主要安全衛生法律</a:t>
            </a:r>
          </a:p>
        </p:txBody>
      </p:sp>
      <p:sp>
        <p:nvSpPr>
          <p:cNvPr id="211971" name="Rectangle 3"/>
          <p:cNvSpPr>
            <a:spLocks noGrp="1" noChangeArrowheads="1"/>
          </p:cNvSpPr>
          <p:nvPr>
            <p:ph type="body" idx="1"/>
          </p:nvPr>
        </p:nvSpPr>
        <p:spPr>
          <a:xfrm>
            <a:off x="1331913" y="1628774"/>
            <a:ext cx="5562600" cy="1584202"/>
          </a:xfrm>
          <a:solidFill>
            <a:srgbClr val="FFFFCC"/>
          </a:solidFill>
          <a:ln>
            <a:solidFill>
              <a:srgbClr val="0000CC"/>
            </a:solidFill>
          </a:ln>
        </p:spPr>
        <p:txBody>
          <a:bodyPr anchor="ctr"/>
          <a:lstStyle/>
          <a:p>
            <a:pPr algn="ctr" eaLnBrk="1" hangingPunct="1">
              <a:buFontTx/>
              <a:buNone/>
            </a:pPr>
            <a:r>
              <a:rPr lang="zh-TW" altLang="en-US" sz="40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職業安全衛生法</a:t>
            </a:r>
            <a:endParaRPr lang="en-US" altLang="zh-TW" sz="40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hangingPunct="1">
              <a:buFontTx/>
              <a:buNone/>
            </a:pPr>
            <a:r>
              <a:rPr lang="zh-TW" altLang="en-US" sz="400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及相關法規</a:t>
            </a:r>
          </a:p>
        </p:txBody>
      </p:sp>
      <p:sp>
        <p:nvSpPr>
          <p:cNvPr id="211973" name="Rectangle 5"/>
          <p:cNvSpPr>
            <a:spLocks noChangeArrowheads="1"/>
          </p:cNvSpPr>
          <p:nvPr/>
        </p:nvSpPr>
        <p:spPr bwMode="auto">
          <a:xfrm>
            <a:off x="705275" y="3703228"/>
            <a:ext cx="7539133" cy="1656928"/>
          </a:xfrm>
          <a:prstGeom prst="rect">
            <a:avLst/>
          </a:prstGeom>
          <a:noFill/>
          <a:ln w="9525">
            <a:noFill/>
            <a:miter lim="800000"/>
            <a:headEnd/>
            <a:tailEnd/>
          </a:ln>
        </p:spPr>
        <p:txBody>
          <a:bodyPr wrap="square">
            <a:spAutoFit/>
          </a:bodyPr>
          <a:lstStyle/>
          <a:p>
            <a:pPr marL="2246313" indent="-2246313">
              <a:lnSpc>
                <a:spcPct val="150000"/>
              </a:lnSpc>
            </a:pPr>
            <a:r>
              <a:rPr lang="zh-TW" altLang="en-US" sz="3600" b="1" dirty="0">
                <a:latin typeface="標楷體" pitchFamily="65" charset="-120"/>
                <a:ea typeface="標楷體" pitchFamily="65" charset="-120"/>
              </a:rPr>
              <a:t>立法目的</a:t>
            </a:r>
            <a:r>
              <a:rPr lang="zh-TW" altLang="en-US" sz="3600" b="1" dirty="0">
                <a:latin typeface="細明體" panose="02020509000000000000" pitchFamily="49" charset="-120"/>
                <a:ea typeface="細明體" panose="02020509000000000000" pitchFamily="49" charset="-120"/>
              </a:rPr>
              <a:t>：</a:t>
            </a:r>
            <a:r>
              <a:rPr lang="zh-TW" altLang="en-US" sz="3600" b="1" dirty="0">
                <a:latin typeface="標楷體" pitchFamily="65" charset="-120"/>
                <a:ea typeface="標楷體" pitchFamily="65" charset="-120"/>
              </a:rPr>
              <a:t>防止</a:t>
            </a:r>
            <a:r>
              <a:rPr lang="zh-TW" altLang="en-US" sz="3600" b="1" dirty="0">
                <a:solidFill>
                  <a:srgbClr val="FF0000"/>
                </a:solidFill>
                <a:latin typeface="標楷體" pitchFamily="65" charset="-120"/>
                <a:ea typeface="標楷體" pitchFamily="65" charset="-120"/>
              </a:rPr>
              <a:t>職業災害</a:t>
            </a:r>
            <a:r>
              <a:rPr lang="zh-TW" altLang="en-US" sz="3600" b="1" dirty="0">
                <a:latin typeface="標楷體" pitchFamily="65" charset="-120"/>
                <a:ea typeface="標楷體" pitchFamily="65" charset="-120"/>
              </a:rPr>
              <a:t>，保障</a:t>
            </a:r>
            <a:r>
              <a:rPr lang="zh-TW" altLang="en-US" sz="3600" b="1" dirty="0">
                <a:solidFill>
                  <a:srgbClr val="FF0000"/>
                </a:solidFill>
                <a:latin typeface="標楷體" pitchFamily="65" charset="-120"/>
                <a:ea typeface="標楷體" pitchFamily="65" charset="-120"/>
              </a:rPr>
              <a:t>工作者</a:t>
            </a:r>
            <a:r>
              <a:rPr lang="zh-TW" altLang="en-US" sz="3600" b="1" dirty="0">
                <a:latin typeface="標楷體" pitchFamily="65" charset="-120"/>
                <a:ea typeface="標楷體" pitchFamily="65" charset="-120"/>
              </a:rPr>
              <a:t>安全及健康。</a:t>
            </a:r>
          </a:p>
        </p:txBody>
      </p:sp>
      <p:sp>
        <p:nvSpPr>
          <p:cNvPr id="14342" name="Rectangle 7"/>
          <p:cNvSpPr>
            <a:spLocks noChangeArrowheads="1"/>
          </p:cNvSpPr>
          <p:nvPr/>
        </p:nvSpPr>
        <p:spPr bwMode="auto">
          <a:xfrm>
            <a:off x="7092950" y="1412875"/>
            <a:ext cx="1584325" cy="2025170"/>
          </a:xfrm>
          <a:prstGeom prst="rect">
            <a:avLst/>
          </a:prstGeom>
          <a:solidFill>
            <a:srgbClr val="DDDDDD"/>
          </a:solidFill>
          <a:ln w="9525">
            <a:noFill/>
            <a:miter lim="800000"/>
            <a:headEnd/>
            <a:tailEnd/>
          </a:ln>
        </p:spPr>
        <p:txBody>
          <a:bodyPr>
            <a:spAutoFit/>
          </a:bodyPr>
          <a:lstStyle/>
          <a:p>
            <a:pPr algn="ctr">
              <a:lnSpc>
                <a:spcPct val="115000"/>
              </a:lnSpc>
              <a:spcBef>
                <a:spcPct val="10000"/>
              </a:spcBef>
            </a:pPr>
            <a:r>
              <a:rPr lang="en-US" altLang="zh-TW" sz="2000" b="1" dirty="0">
                <a:solidFill>
                  <a:schemeClr val="tx2"/>
                </a:solidFill>
                <a:ea typeface="DFKai-SB" charset="0"/>
              </a:rPr>
              <a:t> 63/04/16</a:t>
            </a:r>
          </a:p>
          <a:p>
            <a:pPr algn="ctr">
              <a:lnSpc>
                <a:spcPct val="115000"/>
              </a:lnSpc>
              <a:spcBef>
                <a:spcPct val="10000"/>
              </a:spcBef>
            </a:pPr>
            <a:r>
              <a:rPr lang="en-US" altLang="zh-TW" sz="2000" b="1" dirty="0">
                <a:solidFill>
                  <a:schemeClr val="tx2"/>
                </a:solidFill>
                <a:ea typeface="DFKai-SB" charset="0"/>
              </a:rPr>
              <a:t> 80/05/17</a:t>
            </a:r>
          </a:p>
          <a:p>
            <a:pPr algn="ctr">
              <a:lnSpc>
                <a:spcPct val="115000"/>
              </a:lnSpc>
              <a:spcBef>
                <a:spcPct val="10000"/>
              </a:spcBef>
            </a:pPr>
            <a:r>
              <a:rPr lang="en-US" altLang="zh-TW" sz="2000" b="1" dirty="0">
                <a:solidFill>
                  <a:schemeClr val="tx2"/>
                </a:solidFill>
                <a:ea typeface="DFKai-SB" charset="0"/>
              </a:rPr>
              <a:t> 91/06/12</a:t>
            </a:r>
          </a:p>
          <a:p>
            <a:pPr algn="ctr">
              <a:lnSpc>
                <a:spcPct val="115000"/>
              </a:lnSpc>
              <a:spcBef>
                <a:spcPct val="10000"/>
              </a:spcBef>
            </a:pPr>
            <a:r>
              <a:rPr lang="en-US" altLang="zh-TW" sz="2000" b="1" dirty="0">
                <a:solidFill>
                  <a:schemeClr val="tx2"/>
                </a:solidFill>
                <a:ea typeface="DFKai-SB" charset="0"/>
              </a:rPr>
              <a:t>102/07/03</a:t>
            </a:r>
          </a:p>
          <a:p>
            <a:pPr algn="ctr">
              <a:lnSpc>
                <a:spcPct val="115000"/>
              </a:lnSpc>
            </a:pPr>
            <a:r>
              <a:rPr lang="zh-TW" altLang="en-US" sz="2400" b="1" dirty="0">
                <a:solidFill>
                  <a:srgbClr val="FF0000"/>
                </a:solidFill>
                <a:ea typeface="標楷體" pitchFamily="65" charset="-120"/>
              </a:rPr>
              <a:t>全文</a:t>
            </a:r>
            <a:r>
              <a:rPr lang="en-US" altLang="zh-TW" sz="2400" b="1" dirty="0">
                <a:solidFill>
                  <a:srgbClr val="FF0000"/>
                </a:solidFill>
                <a:ea typeface="標楷體" pitchFamily="65" charset="-120"/>
              </a:rPr>
              <a:t>55</a:t>
            </a:r>
            <a:r>
              <a:rPr lang="zh-TW" altLang="en-US" sz="2400" b="1" dirty="0">
                <a:solidFill>
                  <a:srgbClr val="FF0000"/>
                </a:solidFill>
                <a:ea typeface="標楷體" pitchFamily="65" charset="-120"/>
              </a:rPr>
              <a:t>條</a:t>
            </a:r>
            <a:endParaRPr lang="zh-TW" altLang="en-US" sz="2000" b="1" dirty="0">
              <a:solidFill>
                <a:schemeClr val="tx2"/>
              </a:solidFill>
              <a:ea typeface="標楷體" pitchFamily="65" charset="-120"/>
            </a:endParaRP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5</a:t>
            </a:fld>
            <a:endParaRPr lang="zh-TW" altLang="en-US" dirty="0"/>
          </a:p>
        </p:txBody>
      </p:sp>
    </p:spTree>
    <p:extLst>
      <p:ext uri="{BB962C8B-B14F-4D97-AF65-F5344CB8AC3E}">
        <p14:creationId xmlns:p14="http://schemas.microsoft.com/office/powerpoint/2010/main" val="39429432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55650" y="836613"/>
            <a:ext cx="8132763" cy="762000"/>
          </a:xfrm>
        </p:spPr>
        <p:txBody>
          <a:bodyPr/>
          <a:lstStyle/>
          <a:p>
            <a:pPr eaLnBrk="1" hangingPunct="1"/>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危險性機械或設備操作人員之訓練</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5843" name="Rectangle 3"/>
          <p:cNvSpPr>
            <a:spLocks noGrp="1" noChangeArrowheads="1"/>
          </p:cNvSpPr>
          <p:nvPr>
            <p:ph type="body" idx="1"/>
          </p:nvPr>
        </p:nvSpPr>
        <p:spPr>
          <a:xfrm>
            <a:off x="755650" y="1844675"/>
            <a:ext cx="7848600" cy="2808461"/>
          </a:xfrm>
          <a:ln>
            <a:solidFill>
              <a:schemeClr val="tx1"/>
            </a:solidFill>
          </a:ln>
        </p:spPr>
        <p:txBody>
          <a:bodyPr>
            <a:normAutofit lnSpcReduction="10000"/>
          </a:bodyPr>
          <a:lstStyle/>
          <a:p>
            <a:pPr indent="12700" algn="just" eaLnBrk="1" hangingPunct="1">
              <a:lnSpc>
                <a:spcPct val="135000"/>
              </a:lnSpc>
              <a:spcBef>
                <a:spcPct val="0"/>
              </a:spcBef>
              <a:buFontTx/>
              <a:buNone/>
            </a:pPr>
            <a:r>
              <a:rPr lang="zh-TW" altLang="en-US" sz="3400" dirty="0">
                <a:latin typeface="Times New Roman" panose="02020603050405020304" pitchFamily="18" charset="0"/>
                <a:ea typeface="標楷體" panose="03000509000000000000" pitchFamily="65" charset="-120"/>
                <a:cs typeface="Times New Roman" panose="02020603050405020304" pitchFamily="18" charset="0"/>
              </a:rPr>
              <a:t>經中央主管機關指定具有</a:t>
            </a:r>
            <a:r>
              <a:rPr lang="zh-TW" altLang="en-US" sz="3400"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危險性</a:t>
            </a:r>
            <a:r>
              <a:rPr lang="zh-TW" altLang="en-US" sz="3400" dirty="0">
                <a:latin typeface="Times New Roman" panose="02020603050405020304" pitchFamily="18" charset="0"/>
                <a:ea typeface="標楷體" panose="03000509000000000000" pitchFamily="65" charset="-120"/>
                <a:cs typeface="Times New Roman" panose="02020603050405020304" pitchFamily="18" charset="0"/>
              </a:rPr>
              <a:t>機械或設備之操作人員，雇主應僱用經中央主管機關認可之</a:t>
            </a:r>
            <a:r>
              <a:rPr lang="zh-TW" altLang="en-US" sz="3400"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訓練</a:t>
            </a:r>
            <a:r>
              <a:rPr lang="zh-TW" altLang="en-US" sz="3400" dirty="0">
                <a:latin typeface="Times New Roman" panose="02020603050405020304" pitchFamily="18" charset="0"/>
                <a:ea typeface="標楷體" panose="03000509000000000000" pitchFamily="65" charset="-120"/>
                <a:cs typeface="Times New Roman" panose="02020603050405020304" pitchFamily="18" charset="0"/>
              </a:rPr>
              <a:t>或經</a:t>
            </a:r>
            <a:r>
              <a:rPr lang="zh-TW" altLang="en-US" sz="3400"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技能檢定</a:t>
            </a:r>
            <a:r>
              <a:rPr lang="zh-TW" altLang="en-US" sz="3400" dirty="0">
                <a:latin typeface="Times New Roman" panose="02020603050405020304" pitchFamily="18" charset="0"/>
                <a:ea typeface="標楷體" panose="03000509000000000000" pitchFamily="65" charset="-120"/>
                <a:cs typeface="Times New Roman" panose="02020603050405020304" pitchFamily="18" charset="0"/>
              </a:rPr>
              <a:t>之合格人員充任之。</a:t>
            </a:r>
          </a:p>
        </p:txBody>
      </p:sp>
      <p:pic>
        <p:nvPicPr>
          <p:cNvPr id="35845" name="Picture 5" descr="掃瞄0001"/>
          <p:cNvPicPr>
            <a:picLocks noChangeAspect="1" noChangeArrowheads="1"/>
          </p:cNvPicPr>
          <p:nvPr/>
        </p:nvPicPr>
        <p:blipFill>
          <a:blip r:embed="rId3" cstate="print"/>
          <a:srcRect/>
          <a:stretch>
            <a:fillRect/>
          </a:stretch>
        </p:blipFill>
        <p:spPr bwMode="auto">
          <a:xfrm>
            <a:off x="5148064" y="4687737"/>
            <a:ext cx="3240087" cy="2128838"/>
          </a:xfrm>
          <a:prstGeom prst="rect">
            <a:avLst/>
          </a:prstGeom>
          <a:noFill/>
          <a:ln w="9525">
            <a:noFill/>
            <a:miter lim="800000"/>
            <a:headEnd/>
            <a:tailEnd/>
          </a:ln>
        </p:spPr>
      </p:pic>
      <p:sp>
        <p:nvSpPr>
          <p:cNvPr id="38919" name="Text Box 7"/>
          <p:cNvSpPr txBox="1">
            <a:spLocks noChangeArrowheads="1"/>
          </p:cNvSpPr>
          <p:nvPr/>
        </p:nvSpPr>
        <p:spPr bwMode="auto">
          <a:xfrm>
            <a:off x="5867400" y="133350"/>
            <a:ext cx="3181350" cy="400110"/>
          </a:xfrm>
          <a:prstGeom prst="rect">
            <a:avLst/>
          </a:prstGeom>
          <a:noFill/>
          <a:ln w="9525">
            <a:noFill/>
            <a:miter lim="800000"/>
            <a:headEnd/>
            <a:tailEnd/>
          </a:ln>
        </p:spPr>
        <p:txBody>
          <a:bodyPr>
            <a:spAutoFit/>
          </a:bodyPr>
          <a:lstStyle/>
          <a:p>
            <a:pPr algn="ctr">
              <a:spcBef>
                <a:spcPct val="50000"/>
              </a:spcBef>
            </a:pPr>
            <a:r>
              <a:rPr lang="zh-TW" altLang="en-US" sz="2000" b="1" dirty="0">
                <a:solidFill>
                  <a:srgbClr val="000000"/>
                </a:solidFill>
                <a:latin typeface="標楷體" pitchFamily="65" charset="-120"/>
                <a:ea typeface="標楷體" pitchFamily="65" charset="-120"/>
              </a:rPr>
              <a:t>職業安全衛生法 第</a:t>
            </a:r>
            <a:r>
              <a:rPr lang="en-US" altLang="zh-TW" sz="2000" b="1" dirty="0">
                <a:solidFill>
                  <a:srgbClr val="000000"/>
                </a:solidFill>
                <a:latin typeface="標楷體" pitchFamily="65" charset="-120"/>
                <a:ea typeface="標楷體" pitchFamily="65" charset="-120"/>
              </a:rPr>
              <a:t>24</a:t>
            </a:r>
            <a:r>
              <a:rPr lang="zh-TW" altLang="en-US" sz="2000" b="1" dirty="0">
                <a:solidFill>
                  <a:srgbClr val="000000"/>
                </a:solidFill>
                <a:latin typeface="標楷體" pitchFamily="65" charset="-120"/>
                <a:ea typeface="標楷體" pitchFamily="65" charset="-120"/>
              </a:rPr>
              <a:t>條</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50</a:t>
            </a:fld>
            <a:endParaRPr lang="zh-TW" altLang="en-US" dirty="0"/>
          </a:p>
        </p:txBody>
      </p:sp>
    </p:spTree>
    <p:extLst>
      <p:ext uri="{BB962C8B-B14F-4D97-AF65-F5344CB8AC3E}">
        <p14:creationId xmlns:p14="http://schemas.microsoft.com/office/powerpoint/2010/main" val="23431412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67" name="Rectangle 7"/>
          <p:cNvSpPr>
            <a:spLocks noGrp="1" noChangeArrowheads="1"/>
          </p:cNvSpPr>
          <p:nvPr>
            <p:ph type="title"/>
          </p:nvPr>
        </p:nvSpPr>
        <p:spPr>
          <a:xfrm>
            <a:off x="178594" y="1137468"/>
            <a:ext cx="8001000" cy="1008410"/>
          </a:xfrm>
        </p:spPr>
        <p:txBody>
          <a:bodyPr/>
          <a:lstStyle/>
          <a:p>
            <a:pPr eaLnBrk="1" hangingPunct="1"/>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安全衛生教育訓練</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99368" name="Rectangle 8"/>
          <p:cNvSpPr>
            <a:spLocks noGrp="1" noChangeArrowheads="1"/>
          </p:cNvSpPr>
          <p:nvPr>
            <p:ph type="body" idx="1"/>
          </p:nvPr>
        </p:nvSpPr>
        <p:spPr>
          <a:xfrm>
            <a:off x="506413" y="2601863"/>
            <a:ext cx="7954019" cy="2339305"/>
          </a:xfrm>
          <a:ln>
            <a:solidFill>
              <a:schemeClr val="tx1"/>
            </a:solidFill>
          </a:ln>
        </p:spPr>
        <p:txBody>
          <a:bodyPr/>
          <a:lstStyle/>
          <a:p>
            <a:pPr indent="12700" algn="just" eaLnBrk="1" hangingPunct="1">
              <a:lnSpc>
                <a:spcPct val="150000"/>
              </a:lnSpc>
              <a:buFontTx/>
              <a:buNone/>
            </a:pP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雇主對勞工應施以</a:t>
            </a:r>
            <a:r>
              <a:rPr lang="zh-TW" altLang="zh-TW" sz="3600"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從事工作</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與</a:t>
            </a:r>
            <a:r>
              <a:rPr lang="zh-TW" altLang="zh-TW" sz="3600"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預防災變</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所必要之</a:t>
            </a:r>
            <a:r>
              <a:rPr lang="zh-TW" altLang="zh-TW" sz="3600" u="sng"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安全衛生教育</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zh-TW" sz="3600" u="sng"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訓練</a:t>
            </a:r>
            <a:r>
              <a:rPr lang="zh-TW" altLang="zh-TW" sz="36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600"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399369" name="Object 9"/>
          <p:cNvGraphicFramePr>
            <a:graphicFrameLocks noChangeAspect="1"/>
          </p:cNvGraphicFramePr>
          <p:nvPr/>
        </p:nvGraphicFramePr>
        <p:xfrm>
          <a:off x="7596188" y="1989138"/>
          <a:ext cx="1166812" cy="835025"/>
        </p:xfrm>
        <a:graphic>
          <a:graphicData uri="http://schemas.openxmlformats.org/presentationml/2006/ole">
            <mc:AlternateContent xmlns:mc="http://schemas.openxmlformats.org/markup-compatibility/2006">
              <mc:Choice xmlns:v="urn:schemas-microsoft-com:vml" Requires="v">
                <p:oleObj spid="_x0000_s3089" name="Photo Editor 影像" r:id="rId4" imgW="2857899" imgH="2048161" progId="">
                  <p:embed/>
                </p:oleObj>
              </mc:Choice>
              <mc:Fallback>
                <p:oleObj name="Photo Editor 影像" r:id="rId4" imgW="2857899" imgH="204816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188" y="1989138"/>
                        <a:ext cx="1166812"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1" name="Text Box 12"/>
          <p:cNvSpPr txBox="1">
            <a:spLocks noChangeArrowheads="1"/>
          </p:cNvSpPr>
          <p:nvPr/>
        </p:nvSpPr>
        <p:spPr bwMode="auto">
          <a:xfrm>
            <a:off x="5580063" y="133350"/>
            <a:ext cx="3468687" cy="400110"/>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32</a:t>
            </a:r>
            <a:r>
              <a:rPr lang="zh-TW" altLang="en-US" sz="2000" b="1" dirty="0">
                <a:latin typeface="標楷體" pitchFamily="65" charset="-120"/>
                <a:ea typeface="標楷體" pitchFamily="65" charset="-120"/>
              </a:rPr>
              <a:t>條</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51</a:t>
            </a:fld>
            <a:endParaRPr lang="zh-TW" altLang="en-US" dirty="0"/>
          </a:p>
        </p:txBody>
      </p:sp>
    </p:spTree>
    <p:extLst>
      <p:ext uri="{BB962C8B-B14F-4D97-AF65-F5344CB8AC3E}">
        <p14:creationId xmlns:p14="http://schemas.microsoft.com/office/powerpoint/2010/main" val="5586752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未成年人與母性之保護</a:t>
            </a:r>
          </a:p>
        </p:txBody>
      </p:sp>
      <p:sp>
        <p:nvSpPr>
          <p:cNvPr id="3" name="內容版面配置區 2"/>
          <p:cNvSpPr>
            <a:spLocks noGrp="1"/>
          </p:cNvSpPr>
          <p:nvPr>
            <p:ph idx="1"/>
          </p:nvPr>
        </p:nvSpPr>
        <p:spPr>
          <a:xfrm>
            <a:off x="457200" y="1600200"/>
            <a:ext cx="8229600" cy="4925144"/>
          </a:xfrm>
          <a:ln>
            <a:solidFill>
              <a:schemeClr val="tx1"/>
            </a:solidFill>
          </a:ln>
        </p:spPr>
        <p:txBody>
          <a:bodyPr/>
          <a:lstStyle/>
          <a:p>
            <a:pPr>
              <a:lnSpc>
                <a:spcPct val="150000"/>
              </a:lnSpc>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雇主不得使</a:t>
            </a:r>
            <a:r>
              <a:rPr lang="zh-TW" altLang="en-US"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未滿十八歲者</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與</a:t>
            </a:r>
            <a:r>
              <a:rPr lang="zh-TW" altLang="en-US"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妊娠中、分娩後未滿一年之女性</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勞工從事職安法中央主管機關指定之危險性或有害性工作。</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50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例</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未滿十八歲者：坑內工作、處理爆炸性、易燃性等物質等之工作。</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150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例</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妊娠中之女性：處理或暴露於弓形蟲、德國麻疹等影響胎兒健康、有害輻射散布場所等之工作。</a:t>
            </a:r>
          </a:p>
        </p:txBody>
      </p:sp>
      <p:sp>
        <p:nvSpPr>
          <p:cNvPr id="5" name="Text Box 7"/>
          <p:cNvSpPr txBox="1">
            <a:spLocks noChangeArrowheads="1"/>
          </p:cNvSpPr>
          <p:nvPr/>
        </p:nvSpPr>
        <p:spPr bwMode="auto">
          <a:xfrm>
            <a:off x="5652120" y="133350"/>
            <a:ext cx="3396630" cy="400110"/>
          </a:xfrm>
          <a:prstGeom prst="rect">
            <a:avLst/>
          </a:prstGeom>
          <a:noFill/>
          <a:ln w="9525">
            <a:noFill/>
            <a:miter lim="800000"/>
            <a:headEnd/>
            <a:tailEnd/>
          </a:ln>
        </p:spPr>
        <p:txBody>
          <a:bodyPr wrap="square">
            <a:spAutoFit/>
          </a:bodyPr>
          <a:lstStyle/>
          <a:p>
            <a:pPr algn="ctr">
              <a:spcBef>
                <a:spcPct val="50000"/>
              </a:spcBef>
            </a:pPr>
            <a:r>
              <a:rPr lang="zh-TW" altLang="en-US" sz="2000" b="1" dirty="0">
                <a:solidFill>
                  <a:srgbClr val="000000"/>
                </a:solidFill>
                <a:latin typeface="標楷體" pitchFamily="65" charset="-120"/>
                <a:ea typeface="標楷體" pitchFamily="65" charset="-120"/>
              </a:rPr>
              <a:t>職業安全衛生法 第</a:t>
            </a:r>
            <a:r>
              <a:rPr lang="en-US" altLang="zh-TW" sz="2000" b="1" dirty="0">
                <a:solidFill>
                  <a:srgbClr val="000000"/>
                </a:solidFill>
                <a:latin typeface="標楷體" pitchFamily="65" charset="-120"/>
                <a:ea typeface="標楷體" pitchFamily="65" charset="-120"/>
              </a:rPr>
              <a:t>29</a:t>
            </a:r>
            <a:r>
              <a:rPr lang="zh-TW" altLang="en-US" sz="2000" b="1" dirty="0">
                <a:solidFill>
                  <a:srgbClr val="000000"/>
                </a:solidFill>
                <a:latin typeface="標楷體" pitchFamily="65" charset="-120"/>
                <a:ea typeface="標楷體" pitchFamily="65" charset="-120"/>
              </a:rPr>
              <a:t>、</a:t>
            </a:r>
            <a:r>
              <a:rPr lang="en-US" altLang="zh-TW" sz="2000" b="1" dirty="0">
                <a:solidFill>
                  <a:srgbClr val="000000"/>
                </a:solidFill>
                <a:latin typeface="標楷體" pitchFamily="65" charset="-120"/>
                <a:ea typeface="標楷體" pitchFamily="65" charset="-120"/>
              </a:rPr>
              <a:t>30</a:t>
            </a:r>
            <a:r>
              <a:rPr lang="zh-TW" altLang="en-US" sz="2000" b="1" dirty="0">
                <a:solidFill>
                  <a:srgbClr val="000000"/>
                </a:solidFill>
                <a:latin typeface="標楷體" pitchFamily="65" charset="-120"/>
                <a:ea typeface="標楷體" pitchFamily="65" charset="-120"/>
              </a:rPr>
              <a:t>條</a:t>
            </a:r>
          </a:p>
        </p:txBody>
      </p:sp>
      <p:sp>
        <p:nvSpPr>
          <p:cNvPr id="6" name="投影片編號版面配置區 5"/>
          <p:cNvSpPr>
            <a:spLocks noGrp="1"/>
          </p:cNvSpPr>
          <p:nvPr>
            <p:ph type="sldNum" sz="quarter" idx="12"/>
          </p:nvPr>
        </p:nvSpPr>
        <p:spPr/>
        <p:txBody>
          <a:bodyPr/>
          <a:lstStyle/>
          <a:p>
            <a:fld id="{A36E6B7E-3405-4ABC-8F0A-11CAAA034E4E}" type="slidenum">
              <a:rPr lang="zh-TW" altLang="en-US" smtClean="0"/>
              <a:pPr/>
              <a:t>52</a:t>
            </a:fld>
            <a:endParaRPr lang="zh-TW" altLang="en-US" dirty="0"/>
          </a:p>
        </p:txBody>
      </p:sp>
    </p:spTree>
    <p:extLst>
      <p:ext uri="{BB962C8B-B14F-4D97-AF65-F5344CB8AC3E}">
        <p14:creationId xmlns:p14="http://schemas.microsoft.com/office/powerpoint/2010/main" val="8453295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母性健康風險分級管理及保護</a:t>
            </a:r>
          </a:p>
        </p:txBody>
      </p:sp>
      <p:sp>
        <p:nvSpPr>
          <p:cNvPr id="5" name="內容版面配置區 4"/>
          <p:cNvSpPr>
            <a:spLocks noGrp="1"/>
          </p:cNvSpPr>
          <p:nvPr>
            <p:ph idx="1"/>
          </p:nvPr>
        </p:nvSpPr>
        <p:spPr>
          <a:xfrm>
            <a:off x="457200" y="1600201"/>
            <a:ext cx="8229600" cy="3629000"/>
          </a:xfrm>
          <a:ln w="28575">
            <a:solidFill>
              <a:schemeClr val="tx1"/>
            </a:solidFill>
          </a:ln>
        </p:spPr>
        <p:txBody>
          <a:bodyPr>
            <a:normAutofit/>
          </a:bodyPr>
          <a:lstStyle/>
          <a:p>
            <a:pPr>
              <a:lnSpc>
                <a:spcPct val="130000"/>
              </a:lnSpc>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中央主管機關指定之事業，雇主應對有</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母性健康危害</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之虞之工作，採取</a:t>
            </a:r>
            <a:r>
              <a:rPr lang="zh-TW" altLang="en-US" sz="280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危害評估</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控制</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分級管理</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措施；</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30000"/>
              </a:lnSpc>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對於</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妊娠中</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或</a:t>
            </a:r>
            <a:r>
              <a:rPr lang="zh-TW" altLang="en-US"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分娩後未滿一年</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之女性勞工，應依醫師適性評估建議，採取</a:t>
            </a:r>
            <a:r>
              <a:rPr lang="zh-TW" altLang="en-US" sz="280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工作調整</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或</a:t>
            </a:r>
            <a:r>
              <a:rPr lang="zh-TW" altLang="en-US" sz="2800"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更換</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等健康保護措施，並留存紀錄。</a:t>
            </a:r>
          </a:p>
        </p:txBody>
      </p:sp>
      <p:sp>
        <p:nvSpPr>
          <p:cNvPr id="6" name="Text Box 12"/>
          <p:cNvSpPr txBox="1">
            <a:spLocks noChangeArrowheads="1"/>
          </p:cNvSpPr>
          <p:nvPr/>
        </p:nvSpPr>
        <p:spPr bwMode="auto">
          <a:xfrm>
            <a:off x="5580063" y="133350"/>
            <a:ext cx="3468687" cy="400110"/>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31</a:t>
            </a:r>
            <a:r>
              <a:rPr lang="zh-TW" altLang="en-US" sz="2000" b="1" dirty="0">
                <a:latin typeface="標楷體" pitchFamily="65" charset="-120"/>
                <a:ea typeface="標楷體" pitchFamily="65" charset="-120"/>
              </a:rPr>
              <a:t>條</a:t>
            </a:r>
          </a:p>
        </p:txBody>
      </p:sp>
      <p:sp>
        <p:nvSpPr>
          <p:cNvPr id="2" name="矩形 1"/>
          <p:cNvSpPr/>
          <p:nvPr/>
        </p:nvSpPr>
        <p:spPr>
          <a:xfrm>
            <a:off x="827584" y="5661248"/>
            <a:ext cx="6978192" cy="523220"/>
          </a:xfrm>
          <a:prstGeom prst="rect">
            <a:avLst/>
          </a:prstGeom>
          <a:ln w="28575">
            <a:solidFill>
              <a:schemeClr val="tx1"/>
            </a:solidFill>
          </a:ln>
        </p:spPr>
        <p:txBody>
          <a:bodyPr wrap="none">
            <a:spAutoFit/>
          </a:bodyPr>
          <a:lstStyle/>
          <a:p>
            <a:pPr marL="0" marR="0">
              <a:spcBef>
                <a:spcPts val="0"/>
              </a:spcBef>
              <a:spcAft>
                <a:spcPts val="0"/>
              </a:spcAft>
            </a:pPr>
            <a:r>
              <a:rPr lang="zh-TW" altLang="zh-TW" sz="2800" b="1" dirty="0">
                <a:solidFill>
                  <a:srgbClr val="000000"/>
                </a:solidFill>
                <a:latin typeface="DFKai-SB" charset="0"/>
                <a:ea typeface="DFKai-SB" charset="0"/>
              </a:rPr>
              <a:t>女性勞工母性健康保護實施辦法</a:t>
            </a:r>
            <a:r>
              <a:rPr lang="en-US" altLang="zh-TW" sz="2800" b="1" dirty="0">
                <a:solidFill>
                  <a:srgbClr val="000000"/>
                </a:solidFill>
                <a:latin typeface="DFKai-SB" charset="0"/>
                <a:ea typeface="DFKai-SB" charset="0"/>
              </a:rPr>
              <a:t>(103.12.30)</a:t>
            </a:r>
            <a:endParaRPr lang="zh-TW" altLang="zh-TW" sz="2800" b="1" dirty="0">
              <a:solidFill>
                <a:srgbClr val="000000"/>
              </a:solidFill>
              <a:latin typeface="DFKai-SB" charset="0"/>
              <a:ea typeface="DFKai-SB" charset="0"/>
            </a:endParaRP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53</a:t>
            </a:fld>
            <a:endParaRPr lang="zh-TW" altLang="en-US" dirty="0"/>
          </a:p>
        </p:txBody>
      </p:sp>
    </p:spTree>
    <p:extLst>
      <p:ext uri="{BB962C8B-B14F-4D97-AF65-F5344CB8AC3E}">
        <p14:creationId xmlns:p14="http://schemas.microsoft.com/office/powerpoint/2010/main" val="31138414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569252" y="1018933"/>
            <a:ext cx="5715000" cy="906463"/>
          </a:xfrm>
        </p:spPr>
        <p:txBody>
          <a:bodyPr/>
          <a:lstStyle/>
          <a:p>
            <a:pPr eaLnBrk="1" hangingPunct="1"/>
            <a:r>
              <a:rPr lang="zh-TW" altLang="en-US" dirty="0">
                <a:latin typeface="Times New Roman" panose="02020603050405020304" pitchFamily="18" charset="0"/>
                <a:ea typeface="標楷體" panose="03000509000000000000" pitchFamily="65" charset="-120"/>
                <a:cs typeface="Times New Roman" panose="02020603050405020304" pitchFamily="18" charset="0"/>
              </a:rPr>
              <a:t>安全衛生工作守則</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7348" name="Rectangle 3"/>
          <p:cNvSpPr>
            <a:spLocks noGrp="1" noChangeArrowheads="1"/>
          </p:cNvSpPr>
          <p:nvPr>
            <p:ph type="body" idx="1"/>
          </p:nvPr>
        </p:nvSpPr>
        <p:spPr>
          <a:xfrm>
            <a:off x="539552" y="2204864"/>
            <a:ext cx="8136706" cy="3384897"/>
          </a:xfrm>
          <a:ln>
            <a:solidFill>
              <a:schemeClr val="tx1"/>
            </a:solidFill>
          </a:ln>
        </p:spPr>
        <p:txBody>
          <a:bodyPr/>
          <a:lstStyle/>
          <a:p>
            <a:pPr indent="12700" eaLnBrk="1" hangingPunct="1">
              <a:lnSpc>
                <a:spcPct val="130000"/>
              </a:lnSpc>
              <a:spcBef>
                <a:spcPts val="0"/>
              </a:spcBef>
              <a:buFontTx/>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雇主應依本法及有關規定會同</a:t>
            </a:r>
            <a:r>
              <a:rPr lang="zh-TW" altLang="en-US"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勞工代表</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訂定適合其需要之</a:t>
            </a:r>
            <a:r>
              <a:rPr lang="zh-TW" altLang="en-US"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安全衛生工作守則</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，報經勞動檢查機構備查後，公告實施。</a:t>
            </a:r>
          </a:p>
          <a:p>
            <a:pPr indent="12700" eaLnBrk="1" hangingPunct="1">
              <a:lnSpc>
                <a:spcPct val="130000"/>
              </a:lnSpc>
              <a:spcBef>
                <a:spcPts val="0"/>
              </a:spcBef>
              <a:buFontTx/>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勞工對於前項安全衛生工作守則，應切實遵行。</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7350" name="Text Box 6"/>
          <p:cNvSpPr txBox="1">
            <a:spLocks noChangeArrowheads="1"/>
          </p:cNvSpPr>
          <p:nvPr/>
        </p:nvSpPr>
        <p:spPr bwMode="auto">
          <a:xfrm>
            <a:off x="5580063" y="133350"/>
            <a:ext cx="3468687" cy="400110"/>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34</a:t>
            </a:r>
            <a:r>
              <a:rPr lang="zh-TW" altLang="en-US" sz="2000" b="1" dirty="0">
                <a:latin typeface="標楷體" pitchFamily="65" charset="-120"/>
                <a:ea typeface="標楷體" pitchFamily="65" charset="-120"/>
              </a:rPr>
              <a:t>條</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54</a:t>
            </a:fld>
            <a:endParaRPr lang="zh-TW" altLang="en-US" dirty="0"/>
          </a:p>
        </p:txBody>
      </p:sp>
    </p:spTree>
    <p:extLst>
      <p:ext uri="{BB962C8B-B14F-4D97-AF65-F5344CB8AC3E}">
        <p14:creationId xmlns:p14="http://schemas.microsoft.com/office/powerpoint/2010/main" val="13082554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4213" y="908050"/>
            <a:ext cx="8001000" cy="700088"/>
          </a:xfrm>
        </p:spPr>
        <p:txBody>
          <a:bodyPr/>
          <a:lstStyle/>
          <a:p>
            <a:pPr eaLnBrk="1" hangingPunct="1"/>
            <a:r>
              <a:rPr lang="zh-TW" altLang="en-US">
                <a:latin typeface="Times New Roman" panose="02020603050405020304" pitchFamily="18" charset="0"/>
                <a:ea typeface="標楷體" panose="03000509000000000000" pitchFamily="65" charset="-120"/>
                <a:cs typeface="Times New Roman" panose="02020603050405020304" pitchFamily="18" charset="0"/>
              </a:rPr>
              <a:t>宣 導</a:t>
            </a:r>
          </a:p>
        </p:txBody>
      </p:sp>
      <p:sp>
        <p:nvSpPr>
          <p:cNvPr id="52227" name="Text Box 3"/>
          <p:cNvSpPr txBox="1">
            <a:spLocks noChangeArrowheads="1"/>
          </p:cNvSpPr>
          <p:nvPr/>
        </p:nvSpPr>
        <p:spPr bwMode="auto">
          <a:xfrm>
            <a:off x="1143000" y="1752600"/>
            <a:ext cx="7391400" cy="1077218"/>
          </a:xfrm>
          <a:prstGeom prst="rect">
            <a:avLst/>
          </a:prstGeom>
          <a:noFill/>
          <a:ln w="9525">
            <a:solidFill>
              <a:schemeClr val="tx1"/>
            </a:solidFill>
            <a:miter lim="800000"/>
            <a:headEnd/>
            <a:tailEnd/>
          </a:ln>
        </p:spPr>
        <p:txBody>
          <a:bodyPr>
            <a:spAutoFit/>
          </a:bodyPr>
          <a:lstStyle/>
          <a:p>
            <a:pPr marL="762000" indent="-762000" algn="just"/>
            <a:r>
              <a:rPr lang="zh-TW" altLang="en-US" sz="3200" b="1" dirty="0">
                <a:latin typeface="Times New Roman" pitchFamily="18" charset="0"/>
                <a:ea typeface="標楷體" pitchFamily="65" charset="-120"/>
              </a:rPr>
              <a:t>應宣導職業安全衛生法及有關安全衛生</a:t>
            </a:r>
          </a:p>
          <a:p>
            <a:pPr marL="762000" indent="-762000" algn="just"/>
            <a:r>
              <a:rPr lang="zh-TW" altLang="en-US" sz="3200" b="1" dirty="0">
                <a:latin typeface="Times New Roman" pitchFamily="18" charset="0"/>
                <a:ea typeface="標楷體" pitchFamily="65" charset="-120"/>
              </a:rPr>
              <a:t>之規定，使勞工周知。</a:t>
            </a:r>
          </a:p>
        </p:txBody>
      </p:sp>
      <p:sp>
        <p:nvSpPr>
          <p:cNvPr id="52228" name="Rectangle 4"/>
          <p:cNvSpPr>
            <a:spLocks noChangeArrowheads="1"/>
          </p:cNvSpPr>
          <p:nvPr/>
        </p:nvSpPr>
        <p:spPr bwMode="auto">
          <a:xfrm>
            <a:off x="755650" y="3068638"/>
            <a:ext cx="7905750" cy="2774950"/>
          </a:xfrm>
          <a:prstGeom prst="rect">
            <a:avLst/>
          </a:prstGeom>
          <a:noFill/>
          <a:ln w="9525">
            <a:noFill/>
            <a:miter lim="800000"/>
            <a:headEnd/>
            <a:tailEnd/>
          </a:ln>
        </p:spPr>
        <p:txBody>
          <a:bodyPr>
            <a:spAutoFit/>
          </a:bodyPr>
          <a:lstStyle/>
          <a:p>
            <a:pPr>
              <a:spcBef>
                <a:spcPct val="50000"/>
              </a:spcBef>
            </a:pPr>
            <a:r>
              <a:rPr lang="en-US" altLang="zh-TW" sz="3200" b="1" dirty="0">
                <a:latin typeface="Times New Roman" pitchFamily="18" charset="0"/>
                <a:ea typeface="標楷體" pitchFamily="65" charset="-120"/>
              </a:rPr>
              <a:t>  </a:t>
            </a:r>
            <a:r>
              <a:rPr lang="zh-TW" altLang="en-US" sz="3200" b="1" dirty="0">
                <a:latin typeface="Times New Roman" pitchFamily="18" charset="0"/>
                <a:ea typeface="標楷體" pitchFamily="65" charset="-120"/>
              </a:rPr>
              <a:t>宣導方式</a:t>
            </a:r>
            <a:r>
              <a:rPr lang="zh-TW" altLang="en-US" sz="3200" b="1" dirty="0">
                <a:latin typeface="DFKai-SB" charset="0"/>
                <a:ea typeface="DFKai-SB" charset="0"/>
              </a:rPr>
              <a:t>：</a:t>
            </a:r>
            <a:r>
              <a:rPr lang="zh-TW" altLang="en-US" sz="3200" b="1" dirty="0">
                <a:latin typeface="標楷體" pitchFamily="65" charset="-120"/>
                <a:ea typeface="標楷體" pitchFamily="65" charset="-120"/>
              </a:rPr>
              <a:t>教育、公告、分發印刷品、   </a:t>
            </a:r>
          </a:p>
          <a:p>
            <a:pPr>
              <a:spcBef>
                <a:spcPct val="50000"/>
              </a:spcBef>
            </a:pPr>
            <a:r>
              <a:rPr lang="zh-TW" altLang="en-US" sz="3200" b="1" dirty="0">
                <a:latin typeface="標楷體" pitchFamily="65" charset="-120"/>
                <a:ea typeface="標楷體" pitchFamily="65" charset="-120"/>
              </a:rPr>
              <a:t>          集會報告、電子郵件、網際網路</a:t>
            </a:r>
          </a:p>
          <a:p>
            <a:pPr>
              <a:spcBef>
                <a:spcPct val="50000"/>
              </a:spcBef>
            </a:pPr>
            <a:r>
              <a:rPr kumimoji="0" lang="zh-TW" altLang="en-US" sz="3200" b="1" dirty="0">
                <a:latin typeface="標楷體" pitchFamily="65" charset="-120"/>
                <a:ea typeface="標楷體" pitchFamily="65" charset="-120"/>
              </a:rPr>
              <a:t>          或</a:t>
            </a:r>
            <a:r>
              <a:rPr lang="zh-TW" altLang="en-US" sz="3200" b="1" dirty="0">
                <a:latin typeface="標楷體" pitchFamily="65" charset="-120"/>
                <a:ea typeface="標楷體" pitchFamily="65" charset="-120"/>
              </a:rPr>
              <a:t>其他足使勞工周知之方式為</a:t>
            </a:r>
          </a:p>
          <a:p>
            <a:pPr>
              <a:spcBef>
                <a:spcPct val="50000"/>
              </a:spcBef>
            </a:pPr>
            <a:r>
              <a:rPr lang="zh-TW" altLang="en-US" sz="3200" b="1" dirty="0">
                <a:latin typeface="標楷體" pitchFamily="65" charset="-120"/>
                <a:ea typeface="標楷體" pitchFamily="65" charset="-120"/>
              </a:rPr>
              <a:t>          之。 </a:t>
            </a:r>
          </a:p>
        </p:txBody>
      </p:sp>
      <p:pic>
        <p:nvPicPr>
          <p:cNvPr id="52230" name="Picture 6" descr="Untitled"/>
          <p:cNvPicPr>
            <a:picLocks noChangeAspect="1" noChangeArrowheads="1"/>
          </p:cNvPicPr>
          <p:nvPr/>
        </p:nvPicPr>
        <p:blipFill>
          <a:blip r:embed="rId3" cstate="print"/>
          <a:srcRect/>
          <a:stretch>
            <a:fillRect/>
          </a:stretch>
        </p:blipFill>
        <p:spPr bwMode="auto">
          <a:xfrm>
            <a:off x="468313" y="3933825"/>
            <a:ext cx="1857375" cy="2543175"/>
          </a:xfrm>
          <a:prstGeom prst="rect">
            <a:avLst/>
          </a:prstGeom>
          <a:noFill/>
          <a:ln w="9525">
            <a:noFill/>
            <a:miter lim="800000"/>
            <a:headEnd/>
            <a:tailEnd/>
          </a:ln>
        </p:spPr>
      </p:pic>
      <p:sp>
        <p:nvSpPr>
          <p:cNvPr id="58376" name="Text Box 8"/>
          <p:cNvSpPr txBox="1">
            <a:spLocks noChangeArrowheads="1"/>
          </p:cNvSpPr>
          <p:nvPr/>
        </p:nvSpPr>
        <p:spPr bwMode="auto">
          <a:xfrm>
            <a:off x="5580063" y="133350"/>
            <a:ext cx="3468687" cy="400110"/>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33</a:t>
            </a:r>
            <a:r>
              <a:rPr lang="zh-TW" altLang="en-US" sz="2000" b="1" dirty="0">
                <a:latin typeface="標楷體" pitchFamily="65" charset="-120"/>
                <a:ea typeface="標楷體" pitchFamily="65" charset="-120"/>
              </a:rPr>
              <a:t>條</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55</a:t>
            </a:fld>
            <a:endParaRPr lang="zh-TW" altLang="en-US" dirty="0"/>
          </a:p>
        </p:txBody>
      </p:sp>
    </p:spTree>
    <p:extLst>
      <p:ext uri="{BB962C8B-B14F-4D97-AF65-F5344CB8AC3E}">
        <p14:creationId xmlns:p14="http://schemas.microsoft.com/office/powerpoint/2010/main" val="346463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承攬</a:t>
            </a:r>
          </a:p>
        </p:txBody>
      </p:sp>
      <p:sp>
        <p:nvSpPr>
          <p:cNvPr id="3" name="內容版面配置區 2"/>
          <p:cNvSpPr>
            <a:spLocks noGrp="1"/>
          </p:cNvSpPr>
          <p:nvPr>
            <p:ph idx="1"/>
          </p:nvPr>
        </p:nvSpPr>
        <p:spPr>
          <a:xfrm>
            <a:off x="457200" y="1600200"/>
            <a:ext cx="8363272" cy="4525963"/>
          </a:xfrm>
          <a:ln>
            <a:solidFill>
              <a:schemeClr val="tx1"/>
            </a:solidFill>
          </a:ln>
        </p:spPr>
        <p:txBody>
          <a:bodyPr/>
          <a:lstStyle/>
          <a:p>
            <a:pPr marL="0" indent="0">
              <a:lnSpc>
                <a:spcPct val="130000"/>
              </a:lnSpc>
              <a:spcBef>
                <a:spcPts val="0"/>
              </a:spcBef>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事業單位以其事業招人承攬時，其</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承攬人</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就承攬部分負本法所定</a:t>
            </a:r>
            <a:r>
              <a:rPr lang="zh-TW" altLang="en-US"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雇主</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之責任；</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原事業單位</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就職業災害補償仍應與承攬人</a:t>
            </a:r>
            <a:r>
              <a:rPr lang="zh-TW" altLang="en-US"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負連帶責任</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30000"/>
              </a:lnSpc>
              <a:spcBef>
                <a:spcPts val="0"/>
              </a:spcBef>
              <a:buNone/>
            </a:pP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原事業單位</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違反本法或有關安全衛生規定，致承攬人所僱勞工發生職業災害時，與承攬人</a:t>
            </a:r>
            <a:r>
              <a:rPr lang="zh-TW" altLang="en-US"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負連帶賠償責任</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5" name="Text Box 7"/>
          <p:cNvSpPr txBox="1">
            <a:spLocks noChangeArrowheads="1"/>
          </p:cNvSpPr>
          <p:nvPr/>
        </p:nvSpPr>
        <p:spPr bwMode="auto">
          <a:xfrm>
            <a:off x="5652120" y="133350"/>
            <a:ext cx="3396630" cy="400110"/>
          </a:xfrm>
          <a:prstGeom prst="rect">
            <a:avLst/>
          </a:prstGeom>
          <a:noFill/>
          <a:ln w="9525">
            <a:noFill/>
            <a:miter lim="800000"/>
            <a:headEnd/>
            <a:tailEnd/>
          </a:ln>
        </p:spPr>
        <p:txBody>
          <a:bodyPr wrap="square">
            <a:spAutoFit/>
          </a:bodyPr>
          <a:lstStyle/>
          <a:p>
            <a:pPr algn="ctr">
              <a:spcBef>
                <a:spcPct val="50000"/>
              </a:spcBef>
            </a:pPr>
            <a:r>
              <a:rPr lang="zh-TW" altLang="en-US" sz="2000" b="1" dirty="0">
                <a:solidFill>
                  <a:srgbClr val="000000"/>
                </a:solidFill>
                <a:latin typeface="標楷體" pitchFamily="65" charset="-120"/>
                <a:ea typeface="標楷體" pitchFamily="65" charset="-120"/>
              </a:rPr>
              <a:t>職業安全衛生法 第</a:t>
            </a:r>
            <a:r>
              <a:rPr lang="en-US" altLang="zh-TW" sz="2000" b="1" dirty="0">
                <a:solidFill>
                  <a:srgbClr val="000000"/>
                </a:solidFill>
                <a:latin typeface="標楷體" pitchFamily="65" charset="-120"/>
                <a:ea typeface="標楷體" pitchFamily="65" charset="-120"/>
              </a:rPr>
              <a:t>25~28</a:t>
            </a:r>
            <a:r>
              <a:rPr lang="zh-TW" altLang="en-US" sz="2000" b="1" dirty="0">
                <a:solidFill>
                  <a:srgbClr val="000000"/>
                </a:solidFill>
                <a:latin typeface="標楷體" pitchFamily="65" charset="-120"/>
                <a:ea typeface="標楷體" pitchFamily="65" charset="-120"/>
              </a:rPr>
              <a:t>條</a:t>
            </a:r>
          </a:p>
        </p:txBody>
      </p:sp>
      <p:sp>
        <p:nvSpPr>
          <p:cNvPr id="6" name="投影片編號版面配置區 5"/>
          <p:cNvSpPr>
            <a:spLocks noGrp="1"/>
          </p:cNvSpPr>
          <p:nvPr>
            <p:ph type="sldNum" sz="quarter" idx="12"/>
          </p:nvPr>
        </p:nvSpPr>
        <p:spPr/>
        <p:txBody>
          <a:bodyPr/>
          <a:lstStyle/>
          <a:p>
            <a:fld id="{A36E6B7E-3405-4ABC-8F0A-11CAAA034E4E}" type="slidenum">
              <a:rPr lang="zh-TW" altLang="en-US" smtClean="0"/>
              <a:pPr/>
              <a:t>56</a:t>
            </a:fld>
            <a:endParaRPr lang="zh-TW" altLang="en-US" dirty="0"/>
          </a:p>
        </p:txBody>
      </p:sp>
    </p:spTree>
    <p:extLst>
      <p:ext uri="{BB962C8B-B14F-4D97-AF65-F5344CB8AC3E}">
        <p14:creationId xmlns:p14="http://schemas.microsoft.com/office/powerpoint/2010/main" val="39643118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p:txBody>
          <a:bodyPr/>
          <a:lstStyle/>
          <a:p>
            <a:r>
              <a:rPr lang="zh-TW" altLang="zh-TW">
                <a:latin typeface="Times New Roman" panose="02020603050405020304" pitchFamily="18" charset="0"/>
                <a:ea typeface="標楷體" panose="03000509000000000000" pitchFamily="65" charset="-120"/>
                <a:cs typeface="Times New Roman" panose="02020603050405020304" pitchFamily="18" charset="0"/>
              </a:rPr>
              <a:t>交付承攬告知</a:t>
            </a:r>
            <a:r>
              <a:rPr lang="zh-TW" altLang="en-US">
                <a:latin typeface="Times New Roman" panose="02020603050405020304" pitchFamily="18" charset="0"/>
                <a:ea typeface="標楷體" panose="03000509000000000000" pitchFamily="65" charset="-120"/>
                <a:cs typeface="Times New Roman" panose="02020603050405020304" pitchFamily="18" charset="0"/>
              </a:rPr>
              <a:t>事項</a:t>
            </a:r>
          </a:p>
        </p:txBody>
      </p:sp>
      <p:sp>
        <p:nvSpPr>
          <p:cNvPr id="47107" name="內容版面配置區 2"/>
          <p:cNvSpPr>
            <a:spLocks noGrp="1"/>
          </p:cNvSpPr>
          <p:nvPr>
            <p:ph idx="1"/>
          </p:nvPr>
        </p:nvSpPr>
        <p:spPr>
          <a:xfrm>
            <a:off x="457200" y="1600200"/>
            <a:ext cx="8291264" cy="4637112"/>
          </a:xfrm>
          <a:ln>
            <a:solidFill>
              <a:schemeClr val="tx1"/>
            </a:solidFill>
          </a:ln>
        </p:spPr>
        <p:txBody>
          <a:bodyPr>
            <a:normAutofit/>
          </a:bodyPr>
          <a:lstStyle/>
          <a:p>
            <a:pPr marL="0" indent="0">
              <a:spcBef>
                <a:spcPts val="3000"/>
              </a:spcBef>
              <a:buNone/>
            </a:pP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事業單位以其事業之全部或一部分</a:t>
            </a:r>
            <a:r>
              <a:rPr lang="zh-TW" altLang="zh-TW" b="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交付承攬</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時，應於</a:t>
            </a:r>
            <a:r>
              <a:rPr lang="zh-TW" altLang="zh-TW" b="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事前告知</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該承攬人有關其</a:t>
            </a:r>
            <a:r>
              <a:rPr lang="zh-TW" altLang="zh-TW" b="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事業工作環境</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b="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危害因素</a:t>
            </a:r>
            <a:r>
              <a:rPr lang="zh-TW" altLang="zh-TW" b="0" dirty="0">
                <a:latin typeface="Times New Roman" panose="02020603050405020304" pitchFamily="18" charset="0"/>
                <a:ea typeface="標楷體" panose="03000509000000000000" pitchFamily="65" charset="-120"/>
                <a:cs typeface="Times New Roman" panose="02020603050405020304" pitchFamily="18" charset="0"/>
              </a:rPr>
              <a:t>暨本法及有關安全衛生規定</a:t>
            </a:r>
            <a:r>
              <a:rPr lang="zh-TW" altLang="zh-TW" b="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應採取之措施</a:t>
            </a:r>
            <a:r>
              <a:rPr lang="en-US" altLang="zh-TW" b="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0" dirty="0">
                <a:solidFill>
                  <a:srgbClr val="CC6600"/>
                </a:solidFill>
                <a:latin typeface="Times New Roman" panose="02020603050405020304" pitchFamily="18" charset="0"/>
                <a:ea typeface="標楷體" panose="03000509000000000000" pitchFamily="65" charset="-120"/>
                <a:cs typeface="Times New Roman" panose="02020603050405020304" pitchFamily="18" charset="0"/>
              </a:rPr>
              <a:t>26_1</a:t>
            </a:r>
            <a:r>
              <a:rPr lang="en-US" altLang="zh-TW" b="0"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0" dirty="0">
                <a:solidFill>
                  <a:srgbClr val="FFC000"/>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b="0"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ts val="3000"/>
              </a:spcBef>
              <a:buBlip>
                <a:blip r:embed="rId2"/>
              </a:buBlip>
            </a:pPr>
            <a:r>
              <a:rPr lang="zh-TW" altLang="zh-TW" b="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事前告知</a:t>
            </a:r>
            <a:r>
              <a:rPr lang="zh-TW" altLang="zh-TW" b="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，應以</a:t>
            </a:r>
            <a:r>
              <a:rPr lang="zh-TW" altLang="zh-TW" b="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書面</a:t>
            </a:r>
            <a:r>
              <a:rPr lang="zh-TW" altLang="zh-TW" b="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為之，或召開</a:t>
            </a:r>
            <a:r>
              <a:rPr lang="zh-TW" altLang="zh-TW" b="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協商會議</a:t>
            </a:r>
            <a:r>
              <a:rPr lang="zh-TW" altLang="zh-TW" b="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並作成</a:t>
            </a:r>
            <a:r>
              <a:rPr lang="zh-TW" altLang="zh-TW" b="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紀錄</a:t>
            </a:r>
            <a:r>
              <a:rPr lang="en-US" altLang="zh-TW" b="0" dirty="0">
                <a:solidFill>
                  <a:srgbClr val="99FF99"/>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0" dirty="0">
                <a:solidFill>
                  <a:srgbClr val="CC6600"/>
                </a:solidFill>
                <a:latin typeface="Times New Roman" panose="02020603050405020304" pitchFamily="18" charset="0"/>
                <a:ea typeface="標楷體" panose="03000509000000000000" pitchFamily="65" charset="-120"/>
                <a:cs typeface="Times New Roman" panose="02020603050405020304" pitchFamily="18" charset="0"/>
              </a:rPr>
              <a:t>36</a:t>
            </a:r>
            <a:endParaRPr lang="zh-TW" altLang="en-US" b="0" dirty="0">
              <a:solidFill>
                <a:srgbClr val="CC66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57</a:t>
            </a:fld>
            <a:endParaRPr lang="zh-TW" altLang="en-US" dirty="0"/>
          </a:p>
        </p:txBody>
      </p:sp>
    </p:spTree>
    <p:extLst>
      <p:ext uri="{BB962C8B-B14F-4D97-AF65-F5344CB8AC3E}">
        <p14:creationId xmlns:p14="http://schemas.microsoft.com/office/powerpoint/2010/main" val="18847275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1116013" y="1916113"/>
            <a:ext cx="7127875" cy="1108075"/>
          </a:xfrm>
          <a:ln>
            <a:solidFill>
              <a:srgbClr val="CC0000"/>
            </a:solidFill>
          </a:ln>
        </p:spPr>
        <p:txBody>
          <a:bodyPr/>
          <a:lstStyle/>
          <a:p>
            <a:pPr eaLnBrk="1" hangingPunct="1"/>
            <a:r>
              <a:rPr lang="zh-TW" altLang="en-US" sz="6600" dirty="0">
                <a:latin typeface="Times New Roman" panose="02020603050405020304" pitchFamily="18" charset="0"/>
                <a:ea typeface="標楷體" panose="03000509000000000000" pitchFamily="65" charset="-120"/>
                <a:cs typeface="Times New Roman" panose="02020603050405020304" pitchFamily="18" charset="0"/>
              </a:rPr>
              <a:t>肆</a:t>
            </a:r>
            <a:r>
              <a:rPr lang="zh-TW" altLang="en-US" sz="6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6600" dirty="0">
                <a:latin typeface="Times New Roman" panose="02020603050405020304" pitchFamily="18" charset="0"/>
                <a:ea typeface="標楷體" panose="03000509000000000000" pitchFamily="65" charset="-120"/>
                <a:cs typeface="Times New Roman" panose="02020603050405020304" pitchFamily="18" charset="0"/>
              </a:rPr>
              <a:t>監督與檢查</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58</a:t>
            </a:fld>
            <a:endParaRPr lang="zh-TW" altLang="en-US" dirty="0"/>
          </a:p>
        </p:txBody>
      </p:sp>
    </p:spTree>
    <p:extLst>
      <p:ext uri="{BB962C8B-B14F-4D97-AF65-F5344CB8AC3E}">
        <p14:creationId xmlns:p14="http://schemas.microsoft.com/office/powerpoint/2010/main" val="4329397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2"/>
          <p:cNvSpPr>
            <a:spLocks noGrp="1" noChangeArrowheads="1"/>
          </p:cNvSpPr>
          <p:nvPr>
            <p:ph type="title"/>
          </p:nvPr>
        </p:nvSpPr>
        <p:spPr>
          <a:xfrm>
            <a:off x="2987675" y="692150"/>
            <a:ext cx="3505200" cy="762000"/>
          </a:xfrm>
        </p:spPr>
        <p:txBody>
          <a:bodyPr/>
          <a:lstStyle/>
          <a:p>
            <a:pPr eaLnBrk="1" hangingPunct="1"/>
            <a:r>
              <a:rPr lang="zh-TW" altLang="en-US" dirty="0">
                <a:latin typeface="Times New Roman" panose="02020603050405020304" pitchFamily="18" charset="0"/>
                <a:ea typeface="標楷體" panose="03000509000000000000" pitchFamily="65" charset="-120"/>
                <a:cs typeface="Times New Roman" panose="02020603050405020304" pitchFamily="18" charset="0"/>
              </a:rPr>
              <a:t>勞動檢查</a:t>
            </a:r>
          </a:p>
        </p:txBody>
      </p:sp>
      <p:sp>
        <p:nvSpPr>
          <p:cNvPr id="59398" name="Rectangle 3"/>
          <p:cNvSpPr>
            <a:spLocks noGrp="1" noChangeArrowheads="1"/>
          </p:cNvSpPr>
          <p:nvPr>
            <p:ph type="body" idx="1"/>
          </p:nvPr>
        </p:nvSpPr>
        <p:spPr>
          <a:xfrm>
            <a:off x="467544" y="1612839"/>
            <a:ext cx="7848600" cy="4792723"/>
          </a:xfrm>
          <a:ln>
            <a:solidFill>
              <a:schemeClr val="tx1"/>
            </a:solidFill>
          </a:ln>
        </p:spPr>
        <p:txBody>
          <a:bodyPr/>
          <a:lstStyle/>
          <a:p>
            <a:pPr marL="450850" indent="-450850" eaLnBrk="1" hangingPunct="1">
              <a:lnSpc>
                <a:spcPct val="130000"/>
              </a:lnSpc>
              <a:spcBef>
                <a:spcPts val="0"/>
              </a:spcBef>
            </a:pPr>
            <a:r>
              <a:rPr lang="zh-TW" altLang="en-US" sz="3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中央主管機關</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3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勞動檢查機構</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對各事業單位之勞動場所</a:t>
            </a:r>
            <a:r>
              <a:rPr lang="zh-TW" altLang="en-US" sz="3600" u="sng" dirty="0">
                <a:solidFill>
                  <a:srgbClr val="006600"/>
                </a:solidFill>
                <a:latin typeface="Times New Roman" panose="02020603050405020304" pitchFamily="18" charset="0"/>
                <a:ea typeface="標楷體" panose="03000509000000000000" pitchFamily="65" charset="-120"/>
                <a:cs typeface="Times New Roman" panose="02020603050405020304" pitchFamily="18" charset="0"/>
              </a:rPr>
              <a:t>得實施檢查</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並通知</a:t>
            </a:r>
            <a:r>
              <a:rPr lang="zh-TW" altLang="en-US"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限期改善。</a:t>
            </a:r>
          </a:p>
          <a:p>
            <a:pPr eaLnBrk="1" hangingPunct="1">
              <a:lnSpc>
                <a:spcPct val="130000"/>
              </a:lnSpc>
              <a:spcBef>
                <a:spcPts val="0"/>
              </a:spcBef>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得通知其</a:t>
            </a:r>
            <a:r>
              <a:rPr lang="zh-TW" altLang="en-US" i="1" u="sng"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部分</a:t>
            </a:r>
            <a:r>
              <a:rPr lang="zh-TW" altLang="en-US" i="1"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或</a:t>
            </a:r>
            <a:r>
              <a:rPr lang="zh-TW" altLang="en-US" i="1" u="sng"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全部</a:t>
            </a:r>
            <a:r>
              <a:rPr lang="zh-TW" altLang="en-US" i="1"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停工</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之條件：</a:t>
            </a:r>
            <a:endParaRPr lang="zh-TW" altLang="en-US" dirty="0">
              <a:solidFill>
                <a:schemeClr val="accent2"/>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lnSpc>
                <a:spcPct val="130000"/>
              </a:lnSpc>
              <a:spcBef>
                <a:spcPts val="0"/>
              </a:spcBef>
              <a:buFontTx/>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sym typeface="Wingdings 2" pitchFamily="18" charset="2"/>
              </a:rPr>
              <a:t>      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不如期改善</a:t>
            </a:r>
          </a:p>
          <a:p>
            <a:pPr eaLnBrk="1" hangingPunct="1">
              <a:lnSpc>
                <a:spcPct val="130000"/>
              </a:lnSpc>
              <a:spcBef>
                <a:spcPts val="0"/>
              </a:spcBef>
              <a:buFontTx/>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   或 </a:t>
            </a:r>
            <a:r>
              <a:rPr lang="zh-TW" altLang="en-US" dirty="0">
                <a:latin typeface="Times New Roman" panose="02020603050405020304" pitchFamily="18" charset="0"/>
                <a:ea typeface="標楷體" panose="03000509000000000000" pitchFamily="65" charset="-120"/>
                <a:cs typeface="Times New Roman" panose="02020603050405020304" pitchFamily="18" charset="0"/>
                <a:sym typeface="Wingdings 2" pitchFamily="18" charset="2"/>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已發生職業災害</a:t>
            </a:r>
          </a:p>
          <a:p>
            <a:pPr eaLnBrk="1" hangingPunct="1">
              <a:lnSpc>
                <a:spcPct val="130000"/>
              </a:lnSpc>
              <a:spcBef>
                <a:spcPts val="0"/>
              </a:spcBef>
              <a:buFontTx/>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   或 </a:t>
            </a:r>
            <a:r>
              <a:rPr lang="zh-TW" altLang="en-US" dirty="0">
                <a:latin typeface="Times New Roman" panose="02020603050405020304" pitchFamily="18" charset="0"/>
                <a:ea typeface="標楷體" panose="03000509000000000000" pitchFamily="65" charset="-120"/>
                <a:cs typeface="Times New Roman" panose="02020603050405020304" pitchFamily="18" charset="0"/>
                <a:sym typeface="Wingdings 2" pitchFamily="18" charset="2"/>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有發生職業災害之虞時</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9399" name="Text Box 10"/>
          <p:cNvSpPr txBox="1">
            <a:spLocks noChangeArrowheads="1"/>
          </p:cNvSpPr>
          <p:nvPr/>
        </p:nvSpPr>
        <p:spPr bwMode="auto">
          <a:xfrm>
            <a:off x="5508625" y="133350"/>
            <a:ext cx="3540125" cy="400110"/>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36</a:t>
            </a:r>
            <a:r>
              <a:rPr lang="zh-TW" altLang="en-US" sz="2000" b="1" dirty="0">
                <a:latin typeface="標楷體" pitchFamily="65" charset="-120"/>
                <a:ea typeface="標楷體" pitchFamily="65" charset="-120"/>
              </a:rPr>
              <a:t>條</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59</a:t>
            </a:fld>
            <a:endParaRPr lang="zh-TW" altLang="en-US" dirty="0"/>
          </a:p>
        </p:txBody>
      </p:sp>
    </p:spTree>
    <p:extLst>
      <p:ext uri="{BB962C8B-B14F-4D97-AF65-F5344CB8AC3E}">
        <p14:creationId xmlns:p14="http://schemas.microsoft.com/office/powerpoint/2010/main" val="1855944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2411413" y="476250"/>
            <a:ext cx="4724400" cy="762000"/>
          </a:xfrm>
        </p:spPr>
        <p:txBody>
          <a:bodyPr/>
          <a:lstStyle/>
          <a:p>
            <a:pPr eaLnBrk="1" hangingPunct="1"/>
            <a:r>
              <a:rPr lang="zh-TW" altLang="en-US">
                <a:latin typeface="Times New Roman" panose="02020603050405020304" pitchFamily="18" charset="0"/>
                <a:ea typeface="標楷體" panose="03000509000000000000" pitchFamily="65" charset="-120"/>
                <a:cs typeface="Times New Roman" panose="02020603050405020304" pitchFamily="18" charset="0"/>
              </a:rPr>
              <a:t>專有名詞</a:t>
            </a:r>
          </a:p>
        </p:txBody>
      </p:sp>
      <p:sp>
        <p:nvSpPr>
          <p:cNvPr id="16388" name="Rectangle 3"/>
          <p:cNvSpPr>
            <a:spLocks noGrp="1" noChangeArrowheads="1"/>
          </p:cNvSpPr>
          <p:nvPr>
            <p:ph type="body" idx="1"/>
          </p:nvPr>
        </p:nvSpPr>
        <p:spPr>
          <a:xfrm>
            <a:off x="2411413" y="1412874"/>
            <a:ext cx="4535487" cy="5256486"/>
          </a:xfrm>
          <a:ln>
            <a:solidFill>
              <a:schemeClr val="tx1"/>
            </a:solidFill>
          </a:ln>
        </p:spPr>
        <p:txBody>
          <a:bodyPr>
            <a:normAutofit lnSpcReduction="10000"/>
          </a:bodyPr>
          <a:lstStyle/>
          <a:p>
            <a:pPr eaLnBrk="1" hangingPunct="1">
              <a:lnSpc>
                <a:spcPct val="115000"/>
              </a:lnSpc>
              <a:buFontTx/>
              <a:buNone/>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一</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工作者</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lnSpc>
                <a:spcPct val="115000"/>
              </a:lnSpc>
              <a:buFontTx/>
              <a:buNone/>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（二）勞工</a:t>
            </a:r>
          </a:p>
          <a:p>
            <a:pPr eaLnBrk="1" hangingPunct="1">
              <a:lnSpc>
                <a:spcPct val="115000"/>
              </a:lnSpc>
              <a:buFontTx/>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  （三）雇主</a:t>
            </a:r>
          </a:p>
          <a:p>
            <a:pPr eaLnBrk="1" hangingPunct="1">
              <a:lnSpc>
                <a:spcPct val="115000"/>
              </a:lnSpc>
              <a:buFontTx/>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  （四）事業單位</a:t>
            </a:r>
          </a:p>
          <a:p>
            <a:pPr eaLnBrk="1" hangingPunct="1">
              <a:lnSpc>
                <a:spcPct val="115000"/>
              </a:lnSpc>
              <a:buFontTx/>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  （五）職業災害</a:t>
            </a:r>
          </a:p>
          <a:p>
            <a:pPr eaLnBrk="1" hangingPunct="1">
              <a:lnSpc>
                <a:spcPct val="115000"/>
              </a:lnSpc>
              <a:buFontTx/>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  （六）勞動場所</a:t>
            </a:r>
          </a:p>
          <a:p>
            <a:pPr eaLnBrk="1" hangingPunct="1">
              <a:lnSpc>
                <a:spcPct val="115000"/>
              </a:lnSpc>
              <a:buFontTx/>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  （七）工作場所</a:t>
            </a:r>
          </a:p>
          <a:p>
            <a:pPr eaLnBrk="1" hangingPunct="1">
              <a:lnSpc>
                <a:spcPct val="115000"/>
              </a:lnSpc>
              <a:buFontTx/>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八）作業</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場所</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6</a:t>
            </a:fld>
            <a:endParaRPr lang="zh-TW" altLang="en-US" dirty="0"/>
          </a:p>
        </p:txBody>
      </p:sp>
    </p:spTree>
    <p:extLst>
      <p:ext uri="{BB962C8B-B14F-4D97-AF65-F5344CB8AC3E}">
        <p14:creationId xmlns:p14="http://schemas.microsoft.com/office/powerpoint/2010/main" val="7676163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a:xfrm>
            <a:off x="304800" y="687388"/>
            <a:ext cx="8553450" cy="700087"/>
          </a:xfrm>
        </p:spPr>
        <p:txBody>
          <a:bodyPr/>
          <a:lstStyle/>
          <a:p>
            <a:pPr eaLnBrk="1" hangingPunct="1"/>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有立即發生危險之虞之類型</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勞動檢查</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078" name="Rectangle 3"/>
          <p:cNvSpPr>
            <a:spLocks noGrp="1" noChangeArrowheads="1"/>
          </p:cNvSpPr>
          <p:nvPr>
            <p:ph type="body" idx="1"/>
          </p:nvPr>
        </p:nvSpPr>
        <p:spPr>
          <a:xfrm>
            <a:off x="2286000" y="1600200"/>
            <a:ext cx="4648200" cy="3581400"/>
          </a:xfrm>
          <a:ln>
            <a:solidFill>
              <a:schemeClr val="tx1"/>
            </a:solidFill>
          </a:ln>
        </p:spPr>
        <p:txBody>
          <a:bodyPr/>
          <a:lstStyle/>
          <a:p>
            <a:pPr eaLnBrk="1" hangingPunct="1">
              <a:lnSpc>
                <a:spcPct val="110000"/>
              </a:lnSpc>
              <a:buFontTx/>
              <a:buNone/>
              <a:tabLst>
                <a:tab pos="2289175" algn="l"/>
              </a:tabLst>
            </a:pPr>
            <a:r>
              <a:rPr lang="en-US" altLang="zh-TW">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600">
                <a:latin typeface="Times New Roman" panose="02020603050405020304" pitchFamily="18" charset="0"/>
                <a:ea typeface="標楷體" panose="03000509000000000000" pitchFamily="65" charset="-120"/>
                <a:cs typeface="Times New Roman" panose="02020603050405020304" pitchFamily="18" charset="0"/>
              </a:rPr>
              <a:t>一、墜落。 </a:t>
            </a:r>
          </a:p>
          <a:p>
            <a:pPr eaLnBrk="1" hangingPunct="1">
              <a:lnSpc>
                <a:spcPct val="110000"/>
              </a:lnSpc>
              <a:buFontTx/>
              <a:buNone/>
              <a:tabLst>
                <a:tab pos="2289175" algn="l"/>
              </a:tabLst>
            </a:pPr>
            <a:r>
              <a:rPr lang="zh-TW" altLang="en-US" sz="3600">
                <a:latin typeface="Times New Roman" panose="02020603050405020304" pitchFamily="18" charset="0"/>
                <a:ea typeface="標楷體" panose="03000509000000000000" pitchFamily="65" charset="-120"/>
                <a:cs typeface="Times New Roman" panose="02020603050405020304" pitchFamily="18" charset="0"/>
              </a:rPr>
              <a:t>   二、感電。 </a:t>
            </a:r>
          </a:p>
          <a:p>
            <a:pPr eaLnBrk="1" hangingPunct="1">
              <a:lnSpc>
                <a:spcPct val="110000"/>
              </a:lnSpc>
              <a:buFontTx/>
              <a:buNone/>
              <a:tabLst>
                <a:tab pos="2289175" algn="l"/>
              </a:tabLst>
            </a:pPr>
            <a:r>
              <a:rPr lang="zh-TW" altLang="en-US" sz="3600">
                <a:latin typeface="Times New Roman" panose="02020603050405020304" pitchFamily="18" charset="0"/>
                <a:ea typeface="標楷體" panose="03000509000000000000" pitchFamily="65" charset="-120"/>
                <a:cs typeface="Times New Roman" panose="02020603050405020304" pitchFamily="18" charset="0"/>
              </a:rPr>
              <a:t>   三、倒塌、崩塌。 </a:t>
            </a:r>
          </a:p>
          <a:p>
            <a:pPr eaLnBrk="1" hangingPunct="1">
              <a:lnSpc>
                <a:spcPct val="110000"/>
              </a:lnSpc>
              <a:buFontTx/>
              <a:buNone/>
              <a:tabLst>
                <a:tab pos="2289175" algn="l"/>
              </a:tabLst>
            </a:pPr>
            <a:r>
              <a:rPr lang="zh-TW" altLang="en-US" sz="3600">
                <a:latin typeface="Times New Roman" panose="02020603050405020304" pitchFamily="18" charset="0"/>
                <a:ea typeface="標楷體" panose="03000509000000000000" pitchFamily="65" charset="-120"/>
                <a:cs typeface="Times New Roman" panose="02020603050405020304" pitchFamily="18" charset="0"/>
              </a:rPr>
              <a:t>   四、火災、爆炸。 </a:t>
            </a:r>
          </a:p>
          <a:p>
            <a:pPr eaLnBrk="1" hangingPunct="1">
              <a:lnSpc>
                <a:spcPct val="110000"/>
              </a:lnSpc>
              <a:buFontTx/>
              <a:buNone/>
              <a:tabLst>
                <a:tab pos="2289175" algn="l"/>
              </a:tabLst>
            </a:pPr>
            <a:r>
              <a:rPr lang="zh-TW" altLang="en-US" sz="3600">
                <a:latin typeface="Times New Roman" panose="02020603050405020304" pitchFamily="18" charset="0"/>
                <a:ea typeface="標楷體" panose="03000509000000000000" pitchFamily="65" charset="-120"/>
                <a:cs typeface="Times New Roman" panose="02020603050405020304" pitchFamily="18" charset="0"/>
              </a:rPr>
              <a:t>   五、中毒、</a:t>
            </a:r>
            <a:r>
              <a:rPr lang="zh-TW" altLang="en-US" sz="360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缺氧</a:t>
            </a:r>
            <a:r>
              <a:rPr lang="zh-TW" altLang="en-US" sz="3600">
                <a:latin typeface="Times New Roman" panose="02020603050405020304" pitchFamily="18" charset="0"/>
                <a:ea typeface="標楷體" panose="03000509000000000000" pitchFamily="65" charset="-120"/>
                <a:cs typeface="Times New Roman" panose="02020603050405020304" pitchFamily="18" charset="0"/>
              </a:rPr>
              <a:t>。 </a:t>
            </a:r>
          </a:p>
        </p:txBody>
      </p:sp>
      <p:graphicFrame>
        <p:nvGraphicFramePr>
          <p:cNvPr id="3074" name="Object 4"/>
          <p:cNvGraphicFramePr>
            <a:graphicFrameLocks/>
          </p:cNvGraphicFramePr>
          <p:nvPr/>
        </p:nvGraphicFramePr>
        <p:xfrm>
          <a:off x="7315200" y="1905000"/>
          <a:ext cx="1025525" cy="1846263"/>
        </p:xfrm>
        <a:graphic>
          <a:graphicData uri="http://schemas.openxmlformats.org/presentationml/2006/ole">
            <mc:AlternateContent xmlns:mc="http://schemas.openxmlformats.org/markup-compatibility/2006">
              <mc:Choice xmlns:v="urn:schemas-microsoft-com:vml" Requires="v">
                <p:oleObj spid="_x0000_s6173" name="多媒體項目" r:id="rId4" imgW="2035670" imgH="3654123" progId="">
                  <p:embed/>
                </p:oleObj>
              </mc:Choice>
              <mc:Fallback>
                <p:oleObj name="多媒體項目" r:id="rId4" imgW="2035670" imgH="3654123"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1905000"/>
                        <a:ext cx="1025525" cy="184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9" name="Picture 5"/>
          <p:cNvPicPr>
            <a:picLocks noChangeAspect="1" noChangeArrowheads="1"/>
          </p:cNvPicPr>
          <p:nvPr/>
        </p:nvPicPr>
        <p:blipFill>
          <a:blip r:embed="rId6" cstate="print"/>
          <a:srcRect/>
          <a:stretch>
            <a:fillRect/>
          </a:stretch>
        </p:blipFill>
        <p:spPr bwMode="auto">
          <a:xfrm>
            <a:off x="7239000" y="4114800"/>
            <a:ext cx="1619250" cy="2325688"/>
          </a:xfrm>
          <a:prstGeom prst="rect">
            <a:avLst/>
          </a:prstGeom>
          <a:noFill/>
          <a:ln w="9525">
            <a:noFill/>
            <a:miter lim="800000"/>
            <a:headEnd/>
            <a:tailEnd/>
          </a:ln>
        </p:spPr>
      </p:pic>
      <p:pic>
        <p:nvPicPr>
          <p:cNvPr id="3080" name="Picture 6"/>
          <p:cNvPicPr>
            <a:picLocks noChangeAspect="1" noChangeArrowheads="1"/>
          </p:cNvPicPr>
          <p:nvPr/>
        </p:nvPicPr>
        <p:blipFill>
          <a:blip r:embed="rId7" cstate="print"/>
          <a:srcRect/>
          <a:stretch>
            <a:fillRect/>
          </a:stretch>
        </p:blipFill>
        <p:spPr bwMode="auto">
          <a:xfrm>
            <a:off x="304800" y="2209800"/>
            <a:ext cx="1758950" cy="1754188"/>
          </a:xfrm>
          <a:prstGeom prst="rect">
            <a:avLst/>
          </a:prstGeom>
          <a:noFill/>
          <a:ln w="9525">
            <a:noFill/>
            <a:miter lim="800000"/>
            <a:headEnd/>
            <a:tailEnd/>
          </a:ln>
        </p:spPr>
      </p:pic>
      <p:pic>
        <p:nvPicPr>
          <p:cNvPr id="3081" name="Picture 7" descr="圖片11"/>
          <p:cNvPicPr>
            <a:picLocks noChangeAspect="1" noChangeArrowheads="1"/>
          </p:cNvPicPr>
          <p:nvPr/>
        </p:nvPicPr>
        <p:blipFill>
          <a:blip r:embed="rId8" cstate="print"/>
          <a:srcRect/>
          <a:stretch>
            <a:fillRect/>
          </a:stretch>
        </p:blipFill>
        <p:spPr bwMode="auto">
          <a:xfrm>
            <a:off x="228600" y="5105400"/>
            <a:ext cx="1939925" cy="1455738"/>
          </a:xfrm>
          <a:prstGeom prst="rect">
            <a:avLst/>
          </a:prstGeom>
          <a:noFill/>
          <a:ln w="9525">
            <a:noFill/>
            <a:miter lim="800000"/>
            <a:headEnd/>
            <a:tailEnd/>
          </a:ln>
        </p:spPr>
      </p:pic>
      <p:graphicFrame>
        <p:nvGraphicFramePr>
          <p:cNvPr id="3075" name="Object 8"/>
          <p:cNvGraphicFramePr>
            <a:graphicFrameLocks noChangeAspect="1"/>
          </p:cNvGraphicFramePr>
          <p:nvPr/>
        </p:nvGraphicFramePr>
        <p:xfrm>
          <a:off x="3657600" y="5311775"/>
          <a:ext cx="2667000" cy="1546225"/>
        </p:xfrm>
        <a:graphic>
          <a:graphicData uri="http://schemas.openxmlformats.org/presentationml/2006/ole">
            <mc:AlternateContent xmlns:mc="http://schemas.openxmlformats.org/markup-compatibility/2006">
              <mc:Choice xmlns:v="urn:schemas-microsoft-com:vml" Requires="v">
                <p:oleObj spid="_x0000_s6174" name="多媒體項目" r:id="rId9" imgW="4808538" imgH="2787650" progId="">
                  <p:embed/>
                </p:oleObj>
              </mc:Choice>
              <mc:Fallback>
                <p:oleObj name="多媒體項目" r:id="rId9" imgW="4808538" imgH="278765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5311775"/>
                        <a:ext cx="2667000" cy="154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3" name="Rectangle 10"/>
          <p:cNvSpPr>
            <a:spLocks noChangeArrowheads="1"/>
          </p:cNvSpPr>
          <p:nvPr/>
        </p:nvSpPr>
        <p:spPr bwMode="auto">
          <a:xfrm>
            <a:off x="6229350" y="66675"/>
            <a:ext cx="2364750" cy="400110"/>
          </a:xfrm>
          <a:prstGeom prst="rect">
            <a:avLst/>
          </a:prstGeom>
          <a:noFill/>
          <a:ln w="9525">
            <a:noFill/>
            <a:miter lim="800000"/>
            <a:headEnd/>
            <a:tailEnd/>
          </a:ln>
        </p:spPr>
        <p:txBody>
          <a:bodyPr wrap="none">
            <a:spAutoFit/>
          </a:bodyPr>
          <a:lstStyle/>
          <a:p>
            <a:r>
              <a:rPr lang="zh-TW" altLang="en-US" sz="2000" b="1" dirty="0">
                <a:solidFill>
                  <a:srgbClr val="000000"/>
                </a:solidFill>
                <a:latin typeface="標楷體" pitchFamily="65" charset="-120"/>
                <a:ea typeface="標楷體" pitchFamily="65" charset="-120"/>
              </a:rPr>
              <a:t>勞動檢查法 第</a:t>
            </a:r>
            <a:r>
              <a:rPr lang="en-US" altLang="zh-TW" sz="2000" b="1" dirty="0">
                <a:solidFill>
                  <a:srgbClr val="000000"/>
                </a:solidFill>
                <a:latin typeface="標楷體" pitchFamily="65" charset="-120"/>
                <a:ea typeface="標楷體" pitchFamily="65" charset="-120"/>
              </a:rPr>
              <a:t>28</a:t>
            </a:r>
            <a:r>
              <a:rPr lang="zh-TW" altLang="en-US" sz="2000" b="1" dirty="0">
                <a:solidFill>
                  <a:srgbClr val="000000"/>
                </a:solidFill>
                <a:latin typeface="標楷體" pitchFamily="65" charset="-120"/>
                <a:ea typeface="標楷體" pitchFamily="65" charset="-120"/>
              </a:rPr>
              <a:t>條</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60</a:t>
            </a:fld>
            <a:endParaRPr lang="zh-TW" altLang="en-US" dirty="0"/>
          </a:p>
        </p:txBody>
      </p:sp>
    </p:spTree>
    <p:extLst>
      <p:ext uri="{BB962C8B-B14F-4D97-AF65-F5344CB8AC3E}">
        <p14:creationId xmlns:p14="http://schemas.microsoft.com/office/powerpoint/2010/main" val="39086402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2"/>
          <p:cNvSpPr>
            <a:spLocks noChangeArrowheads="1"/>
          </p:cNvSpPr>
          <p:nvPr/>
        </p:nvSpPr>
        <p:spPr bwMode="auto">
          <a:xfrm>
            <a:off x="195263" y="1816898"/>
            <a:ext cx="8404225" cy="3933384"/>
          </a:xfrm>
          <a:prstGeom prst="rect">
            <a:avLst/>
          </a:prstGeom>
          <a:noFill/>
          <a:ln w="9525">
            <a:solidFill>
              <a:schemeClr val="tx1"/>
            </a:solidFill>
            <a:miter lim="800000"/>
            <a:headEnd/>
            <a:tailEnd/>
          </a:ln>
        </p:spPr>
        <p:txBody>
          <a:bodyPr>
            <a:spAutoFit/>
          </a:bodyPr>
          <a:lstStyle/>
          <a:p>
            <a:pPr marL="355600" indent="-355600">
              <a:lnSpc>
                <a:spcPct val="130000"/>
              </a:lnSpc>
              <a:spcBef>
                <a:spcPts val="0"/>
              </a:spcBef>
              <a:buFontTx/>
              <a:buChar char="•"/>
            </a:pPr>
            <a:r>
              <a:rPr lang="zh-TW" altLang="en-US" sz="3200" b="1" dirty="0">
                <a:latin typeface="標楷體" pitchFamily="65" charset="-120"/>
                <a:ea typeface="標楷體" pitchFamily="65" charset="-120"/>
              </a:rPr>
              <a:t>對於工作場所如發生職業災害時，應即採取必要的</a:t>
            </a:r>
            <a:r>
              <a:rPr lang="zh-TW" altLang="en-US" sz="3200" b="1" u="sng" dirty="0">
                <a:solidFill>
                  <a:srgbClr val="00CC00"/>
                </a:solidFill>
                <a:latin typeface="標楷體" pitchFamily="65" charset="-120"/>
                <a:ea typeface="標楷體" pitchFamily="65" charset="-120"/>
              </a:rPr>
              <a:t>急救</a:t>
            </a:r>
            <a:r>
              <a:rPr lang="zh-TW" altLang="en-US" sz="3200" b="1" dirty="0">
                <a:latin typeface="標楷體" pitchFamily="65" charset="-120"/>
                <a:ea typeface="標楷體" pitchFamily="65" charset="-120"/>
              </a:rPr>
              <a:t>、</a:t>
            </a:r>
            <a:r>
              <a:rPr lang="zh-TW" altLang="en-US" sz="3200" b="1" u="sng" dirty="0">
                <a:solidFill>
                  <a:srgbClr val="00CC00"/>
                </a:solidFill>
                <a:latin typeface="標楷體" pitchFamily="65" charset="-120"/>
                <a:ea typeface="標楷體" pitchFamily="65" charset="-120"/>
              </a:rPr>
              <a:t>搶救</a:t>
            </a:r>
            <a:r>
              <a:rPr lang="zh-TW" altLang="en-US" sz="3200" b="1" dirty="0">
                <a:latin typeface="標楷體" pitchFamily="65" charset="-120"/>
                <a:ea typeface="標楷體" pitchFamily="65" charset="-120"/>
              </a:rPr>
              <a:t>措施</a:t>
            </a:r>
            <a:r>
              <a:rPr lang="zh-TW" altLang="en-US" sz="3200" b="1" dirty="0">
                <a:ea typeface="DFKai-SB" charset="0"/>
              </a:rPr>
              <a:t>。</a:t>
            </a:r>
            <a:r>
              <a:rPr lang="zh-TW" altLang="en-US" sz="3200" b="1" dirty="0">
                <a:latin typeface="標楷體" pitchFamily="65" charset="-120"/>
                <a:ea typeface="標楷體" pitchFamily="65" charset="-120"/>
              </a:rPr>
              <a:t> </a:t>
            </a:r>
          </a:p>
          <a:p>
            <a:pPr marL="355600" indent="-355600">
              <a:lnSpc>
                <a:spcPct val="130000"/>
              </a:lnSpc>
              <a:spcBef>
                <a:spcPts val="0"/>
              </a:spcBef>
              <a:buFontTx/>
              <a:buChar char="•"/>
            </a:pPr>
            <a:r>
              <a:rPr lang="zh-TW" altLang="en-US" sz="3200" b="1" dirty="0">
                <a:latin typeface="標楷體" pitchFamily="65" charset="-120"/>
                <a:ea typeface="標楷體" pitchFamily="65" charset="-120"/>
              </a:rPr>
              <a:t>如屬 </a:t>
            </a:r>
            <a:r>
              <a:rPr lang="zh-TW" altLang="en-US" sz="3200" b="1" dirty="0">
                <a:solidFill>
                  <a:srgbClr val="FF0000"/>
                </a:solidFill>
                <a:latin typeface="標楷體" pitchFamily="65" charset="-120"/>
                <a:ea typeface="標楷體" pitchFamily="65" charset="-120"/>
                <a:hlinkClick r:id="rId3" action="ppaction://hlinksldjump"/>
              </a:rPr>
              <a:t>應通報之職業災害</a:t>
            </a:r>
            <a:r>
              <a:rPr lang="zh-TW" altLang="en-US" sz="3200" b="1" i="1" dirty="0">
                <a:solidFill>
                  <a:srgbClr val="FF33CC"/>
                </a:solidFill>
                <a:latin typeface="標楷體" pitchFamily="65" charset="-120"/>
                <a:ea typeface="標楷體" pitchFamily="65" charset="-120"/>
                <a:hlinkClick r:id="rId3" action="ppaction://hlinksldjump"/>
              </a:rPr>
              <a:t> </a:t>
            </a:r>
            <a:r>
              <a:rPr lang="zh-TW" altLang="en-US" sz="3200" b="1" dirty="0">
                <a:latin typeface="標楷體" pitchFamily="65" charset="-120"/>
                <a:ea typeface="標楷體" pitchFamily="65" charset="-120"/>
              </a:rPr>
              <a:t>，應</a:t>
            </a:r>
            <a:r>
              <a:rPr lang="zh-TW" altLang="en-US" sz="3200" b="1" dirty="0">
                <a:solidFill>
                  <a:schemeClr val="tx2"/>
                </a:solidFill>
                <a:latin typeface="標楷體" pitchFamily="65" charset="-120"/>
                <a:ea typeface="標楷體" pitchFamily="65" charset="-120"/>
              </a:rPr>
              <a:t>於</a:t>
            </a:r>
            <a:r>
              <a:rPr lang="zh-TW" altLang="en-US" sz="3200" b="1" u="sng" dirty="0">
                <a:solidFill>
                  <a:srgbClr val="FF0000"/>
                </a:solidFill>
                <a:latin typeface="標楷體" pitchFamily="65" charset="-120"/>
                <a:ea typeface="標楷體" pitchFamily="65" charset="-120"/>
              </a:rPr>
              <a:t>八小時</a:t>
            </a:r>
            <a:r>
              <a:rPr lang="zh-TW" altLang="en-US" sz="3200" b="1" dirty="0">
                <a:solidFill>
                  <a:srgbClr val="FF0000"/>
                </a:solidFill>
                <a:latin typeface="標楷體" pitchFamily="65" charset="-120"/>
                <a:ea typeface="標楷體" pitchFamily="65" charset="-120"/>
              </a:rPr>
              <a:t>內通報勞動檢查機構</a:t>
            </a:r>
            <a:r>
              <a:rPr lang="zh-TW" altLang="en-US" sz="3200" b="1" dirty="0">
                <a:latin typeface="標楷體" pitchFamily="65" charset="-120"/>
                <a:ea typeface="標楷體" pitchFamily="65" charset="-120"/>
              </a:rPr>
              <a:t>。</a:t>
            </a:r>
          </a:p>
          <a:p>
            <a:pPr marL="355600" indent="-355600">
              <a:lnSpc>
                <a:spcPct val="130000"/>
              </a:lnSpc>
              <a:spcBef>
                <a:spcPts val="0"/>
              </a:spcBef>
              <a:buFontTx/>
              <a:buChar char="•"/>
            </a:pPr>
            <a:r>
              <a:rPr lang="zh-TW" altLang="en-US" sz="3200" b="1" dirty="0">
                <a:ea typeface="標楷體" pitchFamily="65" charset="-120"/>
              </a:rPr>
              <a:t>除必要之急救、搶救外，雇主非經</a:t>
            </a:r>
            <a:r>
              <a:rPr lang="zh-TW" altLang="en-US" sz="3200" b="1" dirty="0">
                <a:solidFill>
                  <a:srgbClr val="6600CC"/>
                </a:solidFill>
                <a:ea typeface="標楷體" pitchFamily="65" charset="-120"/>
              </a:rPr>
              <a:t>司法機關</a:t>
            </a:r>
            <a:r>
              <a:rPr lang="zh-TW" altLang="en-US" sz="3200" b="1" dirty="0">
                <a:ea typeface="標楷體" pitchFamily="65" charset="-120"/>
              </a:rPr>
              <a:t>或</a:t>
            </a:r>
            <a:r>
              <a:rPr lang="zh-TW" altLang="en-US" sz="3200" b="1" dirty="0">
                <a:solidFill>
                  <a:srgbClr val="6600CC"/>
                </a:solidFill>
                <a:ea typeface="標楷體" pitchFamily="65" charset="-120"/>
              </a:rPr>
              <a:t>檢查機構</a:t>
            </a:r>
            <a:r>
              <a:rPr lang="zh-TW" altLang="en-US" sz="3200" b="1" dirty="0">
                <a:ea typeface="標楷體" pitchFamily="65" charset="-120"/>
              </a:rPr>
              <a:t>許可，不得移動或破壞現場。</a:t>
            </a:r>
            <a:endParaRPr lang="zh-TW" altLang="en-US" sz="3200" b="1" dirty="0">
              <a:latin typeface="標楷體" pitchFamily="65" charset="-120"/>
              <a:ea typeface="標楷體" pitchFamily="65" charset="-120"/>
            </a:endParaRPr>
          </a:p>
        </p:txBody>
      </p:sp>
      <p:sp>
        <p:nvSpPr>
          <p:cNvPr id="61445" name="Rectangle 3"/>
          <p:cNvSpPr>
            <a:spLocks noChangeArrowheads="1"/>
          </p:cNvSpPr>
          <p:nvPr/>
        </p:nvSpPr>
        <p:spPr bwMode="auto">
          <a:xfrm>
            <a:off x="827088" y="765175"/>
            <a:ext cx="7772400" cy="762000"/>
          </a:xfrm>
          <a:prstGeom prst="rect">
            <a:avLst/>
          </a:prstGeom>
          <a:noFill/>
          <a:ln w="9525">
            <a:noFill/>
            <a:miter lim="800000"/>
            <a:headEnd/>
            <a:tailEnd/>
          </a:ln>
        </p:spPr>
        <p:txBody>
          <a:bodyPr anchor="b">
            <a:spAutoFit/>
          </a:bodyPr>
          <a:lstStyle/>
          <a:p>
            <a:r>
              <a:rPr lang="en-US" altLang="zh-TW" sz="4000" b="1">
                <a:solidFill>
                  <a:srgbClr val="CC0000"/>
                </a:solidFill>
                <a:latin typeface="標楷體" pitchFamily="65" charset="-120"/>
                <a:ea typeface="標楷體" pitchFamily="65" charset="-120"/>
              </a:rPr>
              <a:t> </a:t>
            </a:r>
            <a:r>
              <a:rPr lang="zh-TW" altLang="en-US" sz="4000" b="1">
                <a:solidFill>
                  <a:srgbClr val="FF7C80"/>
                </a:solidFill>
                <a:latin typeface="標楷體" pitchFamily="65" charset="-120"/>
                <a:ea typeface="標楷體" pitchFamily="65" charset="-120"/>
              </a:rPr>
              <a:t>職災處理</a:t>
            </a:r>
            <a:r>
              <a:rPr lang="zh-TW" altLang="en-US" sz="4000" b="1">
                <a:solidFill>
                  <a:srgbClr val="CC0000"/>
                </a:solidFill>
                <a:latin typeface="標楷體" pitchFamily="65" charset="-120"/>
                <a:ea typeface="標楷體" pitchFamily="65" charset="-120"/>
              </a:rPr>
              <a:t> </a:t>
            </a:r>
            <a:r>
              <a:rPr lang="en-US" altLang="zh-TW" sz="4000" b="1">
                <a:solidFill>
                  <a:srgbClr val="CC0000"/>
                </a:solidFill>
                <a:latin typeface="標楷體" pitchFamily="65" charset="-120"/>
                <a:ea typeface="標楷體" pitchFamily="65" charset="-120"/>
              </a:rPr>
              <a:t>- </a:t>
            </a:r>
            <a:r>
              <a:rPr lang="zh-TW" altLang="en-US" sz="4400" b="1">
                <a:solidFill>
                  <a:srgbClr val="CC0000"/>
                </a:solidFill>
                <a:ea typeface="標楷體" pitchFamily="65" charset="-120"/>
              </a:rPr>
              <a:t>事發當時</a:t>
            </a:r>
          </a:p>
        </p:txBody>
      </p:sp>
      <p:pic>
        <p:nvPicPr>
          <p:cNvPr id="61446" name="Picture 4" descr="Untitled"/>
          <p:cNvPicPr>
            <a:picLocks noChangeAspect="1" noChangeArrowheads="1"/>
          </p:cNvPicPr>
          <p:nvPr/>
        </p:nvPicPr>
        <p:blipFill>
          <a:blip r:embed="rId4" cstate="print"/>
          <a:srcRect/>
          <a:stretch>
            <a:fillRect/>
          </a:stretch>
        </p:blipFill>
        <p:spPr bwMode="auto">
          <a:xfrm>
            <a:off x="8100392" y="604291"/>
            <a:ext cx="772780" cy="983129"/>
          </a:xfrm>
          <a:prstGeom prst="rect">
            <a:avLst/>
          </a:prstGeom>
          <a:noFill/>
          <a:ln w="9525">
            <a:noFill/>
            <a:miter lim="800000"/>
            <a:headEnd/>
            <a:tailEnd/>
          </a:ln>
        </p:spPr>
      </p:pic>
      <p:sp>
        <p:nvSpPr>
          <p:cNvPr id="61447" name="Text Box 5"/>
          <p:cNvSpPr txBox="1">
            <a:spLocks noChangeArrowheads="1"/>
          </p:cNvSpPr>
          <p:nvPr/>
        </p:nvSpPr>
        <p:spPr bwMode="auto">
          <a:xfrm>
            <a:off x="139700" y="138113"/>
            <a:ext cx="2447925" cy="457200"/>
          </a:xfrm>
          <a:prstGeom prst="rect">
            <a:avLst/>
          </a:prstGeom>
          <a:solidFill>
            <a:srgbClr val="C0C0C0"/>
          </a:solidFill>
          <a:ln w="9525">
            <a:noFill/>
            <a:miter lim="800000"/>
            <a:headEnd/>
            <a:tailEnd/>
          </a:ln>
        </p:spPr>
        <p:txBody>
          <a:bodyPr>
            <a:spAutoFit/>
          </a:bodyPr>
          <a:lstStyle/>
          <a:p>
            <a:pPr algn="ctr">
              <a:spcBef>
                <a:spcPct val="50000"/>
              </a:spcBef>
            </a:pPr>
            <a:r>
              <a:rPr lang="zh-TW" altLang="en-US" sz="2400" dirty="0">
                <a:ea typeface="標楷體" pitchFamily="65" charset="-120"/>
              </a:rPr>
              <a:t>雇主責任</a:t>
            </a:r>
            <a:endParaRPr lang="en-US" altLang="zh-TW" sz="2400" dirty="0">
              <a:ea typeface="標楷體" pitchFamily="65" charset="-120"/>
            </a:endParaRPr>
          </a:p>
        </p:txBody>
      </p:sp>
      <p:sp>
        <p:nvSpPr>
          <p:cNvPr id="61448" name="Text Box 7"/>
          <p:cNvSpPr txBox="1">
            <a:spLocks noChangeArrowheads="1"/>
          </p:cNvSpPr>
          <p:nvPr/>
        </p:nvSpPr>
        <p:spPr bwMode="auto">
          <a:xfrm>
            <a:off x="5508625" y="133350"/>
            <a:ext cx="3540125" cy="396875"/>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37</a:t>
            </a:r>
            <a:r>
              <a:rPr lang="zh-TW" altLang="en-US" sz="2000" b="1" dirty="0">
                <a:latin typeface="標楷體" pitchFamily="65" charset="-120"/>
                <a:ea typeface="標楷體" pitchFamily="65" charset="-120"/>
              </a:rPr>
              <a:t>條</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61</a:t>
            </a:fld>
            <a:endParaRPr lang="zh-TW" altLang="en-US" dirty="0"/>
          </a:p>
        </p:txBody>
      </p:sp>
    </p:spTree>
    <p:extLst>
      <p:ext uri="{BB962C8B-B14F-4D97-AF65-F5344CB8AC3E}">
        <p14:creationId xmlns:p14="http://schemas.microsoft.com/office/powerpoint/2010/main" val="16601609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a:xfrm>
            <a:off x="2339974" y="692150"/>
            <a:ext cx="4968329" cy="906463"/>
          </a:xfrm>
        </p:spPr>
        <p:txBody>
          <a:bodyPr/>
          <a:lstStyle/>
          <a:p>
            <a:pPr eaLnBrk="1" hangingPunct="1"/>
            <a:r>
              <a:rPr lang="zh-TW" altLang="en-US" dirty="0">
                <a:latin typeface="Times New Roman" panose="02020603050405020304" pitchFamily="18" charset="0"/>
                <a:ea typeface="標楷體" panose="03000509000000000000" pitchFamily="65" charset="-120"/>
                <a:cs typeface="Times New Roman" panose="02020603050405020304" pitchFamily="18" charset="0"/>
              </a:rPr>
              <a:t>應通報之職業災害</a:t>
            </a:r>
          </a:p>
        </p:txBody>
      </p:sp>
      <p:sp>
        <p:nvSpPr>
          <p:cNvPr id="62468" name="Rectangle 3"/>
          <p:cNvSpPr>
            <a:spLocks noGrp="1" noChangeArrowheads="1"/>
          </p:cNvSpPr>
          <p:nvPr>
            <p:ph type="body" idx="1"/>
          </p:nvPr>
        </p:nvSpPr>
        <p:spPr>
          <a:xfrm>
            <a:off x="611188" y="1700213"/>
            <a:ext cx="8062912" cy="4319587"/>
          </a:xfrm>
          <a:ln>
            <a:solidFill>
              <a:schemeClr val="tx1"/>
            </a:solidFill>
          </a:ln>
        </p:spPr>
        <p:txBody>
          <a:bodyPr/>
          <a:lstStyle/>
          <a:p>
            <a:pPr eaLnBrk="1" hangingPunct="1">
              <a:lnSpc>
                <a:spcPct val="130000"/>
              </a:lnSpc>
              <a:spcBef>
                <a:spcPts val="0"/>
              </a:spcBef>
              <a:buFontTx/>
              <a:buNone/>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發生</a:t>
            </a:r>
            <a:r>
              <a:rPr lang="zh-TW" altLang="en-US"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死亡</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災害。</a:t>
            </a:r>
          </a:p>
          <a:p>
            <a:pPr eaLnBrk="1" hangingPunct="1">
              <a:lnSpc>
                <a:spcPct val="130000"/>
              </a:lnSpc>
              <a:spcBef>
                <a:spcPts val="0"/>
              </a:spcBef>
              <a:buFontTx/>
              <a:buNone/>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發生災害之罹災人數在</a:t>
            </a:r>
            <a:r>
              <a:rPr lang="zh-TW" altLang="en-US"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三人以上</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p>
          <a:p>
            <a:pPr eaLnBrk="1" hangingPunct="1">
              <a:lnSpc>
                <a:spcPct val="130000"/>
              </a:lnSpc>
              <a:spcBef>
                <a:spcPts val="0"/>
              </a:spcBef>
              <a:buFontTx/>
              <a:buNone/>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發生災害之罹災人數在一人以上，且需</a:t>
            </a:r>
            <a:r>
              <a:rPr lang="zh-TW" altLang="en-US"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住院治療</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p>
          <a:p>
            <a:pPr eaLnBrk="1" hangingPunct="1">
              <a:lnSpc>
                <a:spcPct val="130000"/>
              </a:lnSpc>
              <a:spcBef>
                <a:spcPts val="0"/>
              </a:spcBef>
              <a:buFontTx/>
              <a:buNone/>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其他經中央主管機關指定公告之災害。</a:t>
            </a:r>
          </a:p>
        </p:txBody>
      </p:sp>
      <p:sp>
        <p:nvSpPr>
          <p:cNvPr id="62469" name="Rectangle 5"/>
          <p:cNvSpPr>
            <a:spLocks noChangeArrowheads="1"/>
          </p:cNvSpPr>
          <p:nvPr/>
        </p:nvSpPr>
        <p:spPr bwMode="auto">
          <a:xfrm>
            <a:off x="5219700" y="123825"/>
            <a:ext cx="2877711" cy="400110"/>
          </a:xfrm>
          <a:prstGeom prst="rect">
            <a:avLst/>
          </a:prstGeom>
          <a:noFill/>
          <a:ln w="9525">
            <a:noFill/>
            <a:miter lim="800000"/>
            <a:headEnd/>
            <a:tailEnd/>
          </a:ln>
        </p:spPr>
        <p:txBody>
          <a:bodyPr wrap="none">
            <a:spAutoFit/>
          </a:bodyPr>
          <a:lstStyle/>
          <a:p>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37</a:t>
            </a:r>
            <a:r>
              <a:rPr lang="zh-TW" altLang="en-US" sz="2000" b="1" dirty="0">
                <a:latin typeface="標楷體" pitchFamily="65" charset="-120"/>
                <a:ea typeface="標楷體" pitchFamily="65" charset="-120"/>
              </a:rPr>
              <a:t>條</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62</a:t>
            </a:fld>
            <a:endParaRPr lang="zh-TW" altLang="en-US" dirty="0"/>
          </a:p>
        </p:txBody>
      </p:sp>
    </p:spTree>
    <p:extLst>
      <p:ext uri="{BB962C8B-B14F-4D97-AF65-F5344CB8AC3E}">
        <p14:creationId xmlns:p14="http://schemas.microsoft.com/office/powerpoint/2010/main" val="28464417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ChangeArrowheads="1"/>
          </p:cNvSpPr>
          <p:nvPr/>
        </p:nvSpPr>
        <p:spPr bwMode="auto">
          <a:xfrm>
            <a:off x="684213" y="1773238"/>
            <a:ext cx="7848600" cy="3231269"/>
          </a:xfrm>
          <a:prstGeom prst="rect">
            <a:avLst/>
          </a:prstGeom>
          <a:noFill/>
          <a:ln w="9525">
            <a:solidFill>
              <a:schemeClr val="tx1"/>
            </a:solidFill>
            <a:miter lim="800000"/>
            <a:headEnd/>
            <a:tailEnd/>
          </a:ln>
        </p:spPr>
        <p:txBody>
          <a:bodyPr>
            <a:spAutoFit/>
          </a:bodyPr>
          <a:lstStyle/>
          <a:p>
            <a:pPr marL="450850" indent="-450850">
              <a:lnSpc>
                <a:spcPct val="130000"/>
              </a:lnSpc>
              <a:buFontTx/>
              <a:buChar char="•"/>
            </a:pPr>
            <a:r>
              <a:rPr lang="zh-TW" altLang="en-US" sz="3200" b="1" dirty="0">
                <a:latin typeface="標楷體" pitchFamily="65" charset="-120"/>
                <a:ea typeface="標楷體" pitchFamily="65" charset="-120"/>
              </a:rPr>
              <a:t>會同</a:t>
            </a:r>
            <a:r>
              <a:rPr lang="zh-TW" altLang="en-US" sz="3200" b="1" u="sng" dirty="0">
                <a:solidFill>
                  <a:srgbClr val="FF0000"/>
                </a:solidFill>
                <a:latin typeface="標楷體" pitchFamily="65" charset="-120"/>
                <a:ea typeface="標楷體" pitchFamily="65" charset="-120"/>
              </a:rPr>
              <a:t>勞工代表</a:t>
            </a:r>
            <a:r>
              <a:rPr lang="zh-TW" altLang="en-US" sz="3200" b="1" dirty="0">
                <a:latin typeface="標楷體" pitchFamily="65" charset="-120"/>
                <a:ea typeface="標楷體" pitchFamily="65" charset="-120"/>
              </a:rPr>
              <a:t>實施</a:t>
            </a:r>
            <a:r>
              <a:rPr lang="zh-TW" altLang="en-US" sz="3200" b="1" u="sng" dirty="0">
                <a:solidFill>
                  <a:srgbClr val="00B050"/>
                </a:solidFill>
                <a:latin typeface="標楷體" pitchFamily="65" charset="-120"/>
                <a:ea typeface="標楷體" pitchFamily="65" charset="-120"/>
              </a:rPr>
              <a:t>調查</a:t>
            </a:r>
            <a:r>
              <a:rPr lang="zh-TW" altLang="en-US" sz="3200" b="1" dirty="0">
                <a:latin typeface="標楷體" pitchFamily="65" charset="-120"/>
                <a:ea typeface="標楷體" pitchFamily="65" charset="-120"/>
              </a:rPr>
              <a:t>、</a:t>
            </a:r>
            <a:r>
              <a:rPr lang="zh-TW" altLang="en-US" sz="3200" b="1" u="sng" dirty="0">
                <a:solidFill>
                  <a:srgbClr val="00B050"/>
                </a:solidFill>
                <a:latin typeface="標楷體" pitchFamily="65" charset="-120"/>
                <a:ea typeface="標楷體" pitchFamily="65" charset="-120"/>
              </a:rPr>
              <a:t>分析</a:t>
            </a:r>
            <a:r>
              <a:rPr lang="zh-TW" altLang="en-US" sz="3200" b="1" dirty="0">
                <a:latin typeface="標楷體" pitchFamily="65" charset="-120"/>
                <a:ea typeface="標楷體" pitchFamily="65" charset="-120"/>
              </a:rPr>
              <a:t>及作成</a:t>
            </a:r>
            <a:r>
              <a:rPr lang="zh-TW" altLang="en-US" sz="3200" b="1" u="sng" dirty="0">
                <a:solidFill>
                  <a:srgbClr val="00B050"/>
                </a:solidFill>
                <a:latin typeface="標楷體" pitchFamily="65" charset="-120"/>
                <a:ea typeface="標楷體" pitchFamily="65" charset="-120"/>
              </a:rPr>
              <a:t>紀錄</a:t>
            </a:r>
            <a:r>
              <a:rPr lang="zh-TW" altLang="en-US" sz="3200" b="1" dirty="0">
                <a:latin typeface="標楷體" pitchFamily="65" charset="-120"/>
                <a:ea typeface="標楷體" pitchFamily="65" charset="-120"/>
              </a:rPr>
              <a:t>。</a:t>
            </a:r>
            <a:endParaRPr lang="en-US" altLang="zh-TW" sz="3200" b="1" dirty="0">
              <a:latin typeface="標楷體" pitchFamily="65" charset="-120"/>
              <a:ea typeface="標楷體" pitchFamily="65" charset="-120"/>
            </a:endParaRPr>
          </a:p>
          <a:p>
            <a:pPr marL="450850" indent="-450850">
              <a:lnSpc>
                <a:spcPct val="130000"/>
              </a:lnSpc>
              <a:buFontTx/>
              <a:buChar char="•"/>
            </a:pPr>
            <a:r>
              <a:rPr lang="zh-TW" altLang="en-US" sz="3200" b="1" dirty="0">
                <a:latin typeface="標楷體" pitchFamily="65" charset="-120"/>
                <a:ea typeface="標楷體" pitchFamily="65" charset="-120"/>
              </a:rPr>
              <a:t>中央主管機關</a:t>
            </a:r>
            <a:r>
              <a:rPr lang="zh-TW" altLang="en-US" sz="3200" b="1" u="sng" dirty="0">
                <a:solidFill>
                  <a:schemeClr val="accent2">
                    <a:lumMod val="75000"/>
                  </a:schemeClr>
                </a:solidFill>
                <a:latin typeface="標楷體" pitchFamily="65" charset="-120"/>
                <a:ea typeface="標楷體" pitchFamily="65" charset="-120"/>
              </a:rPr>
              <a:t>指定之事業</a:t>
            </a:r>
            <a:r>
              <a:rPr lang="zh-TW" altLang="en-US" sz="3200" b="1" dirty="0">
                <a:latin typeface="標楷體" pitchFamily="65" charset="-120"/>
                <a:ea typeface="標楷體" pitchFamily="65" charset="-120"/>
              </a:rPr>
              <a:t>，雇主應依規定填載</a:t>
            </a:r>
            <a:r>
              <a:rPr lang="zh-TW" altLang="en-US" sz="3200" b="1" u="sng" dirty="0">
                <a:solidFill>
                  <a:srgbClr val="FF0000"/>
                </a:solidFill>
                <a:latin typeface="標楷體" pitchFamily="65" charset="-120"/>
                <a:ea typeface="標楷體" pitchFamily="65" charset="-120"/>
              </a:rPr>
              <a:t>職業災害內容</a:t>
            </a:r>
            <a:r>
              <a:rPr lang="zh-TW" altLang="en-US" sz="3200" b="1" dirty="0">
                <a:latin typeface="標楷體" pitchFamily="65" charset="-120"/>
                <a:ea typeface="標楷體" pitchFamily="65" charset="-120"/>
              </a:rPr>
              <a:t>及</a:t>
            </a:r>
            <a:r>
              <a:rPr lang="zh-TW" altLang="en-US" sz="3200" b="1" u="sng" dirty="0">
                <a:solidFill>
                  <a:srgbClr val="FF0000"/>
                </a:solidFill>
                <a:latin typeface="標楷體" pitchFamily="65" charset="-120"/>
                <a:ea typeface="標楷體" pitchFamily="65" charset="-120"/>
              </a:rPr>
              <a:t>統計</a:t>
            </a:r>
            <a:r>
              <a:rPr lang="zh-TW" altLang="en-US" sz="3200" b="1" dirty="0">
                <a:latin typeface="標楷體" pitchFamily="65" charset="-120"/>
                <a:ea typeface="標楷體" pitchFamily="65" charset="-120"/>
              </a:rPr>
              <a:t>，按月報請勞動檢查機構</a:t>
            </a:r>
            <a:r>
              <a:rPr lang="zh-TW" altLang="en-US" sz="3200" b="1" u="sng" dirty="0">
                <a:solidFill>
                  <a:srgbClr val="00B050"/>
                </a:solidFill>
                <a:latin typeface="標楷體" pitchFamily="65" charset="-120"/>
                <a:ea typeface="標楷體" pitchFamily="65" charset="-120"/>
              </a:rPr>
              <a:t>備查</a:t>
            </a:r>
            <a:r>
              <a:rPr lang="zh-TW" altLang="en-US" sz="3200" b="1" dirty="0">
                <a:latin typeface="標楷體" pitchFamily="65" charset="-120"/>
                <a:ea typeface="標楷體" pitchFamily="65" charset="-120"/>
              </a:rPr>
              <a:t>，並</a:t>
            </a:r>
            <a:r>
              <a:rPr lang="zh-TW" altLang="en-US" sz="3200" b="1" u="sng" dirty="0">
                <a:solidFill>
                  <a:srgbClr val="00B050"/>
                </a:solidFill>
                <a:latin typeface="標楷體" pitchFamily="65" charset="-120"/>
                <a:ea typeface="標楷體" pitchFamily="65" charset="-120"/>
              </a:rPr>
              <a:t>公布</a:t>
            </a:r>
            <a:r>
              <a:rPr lang="zh-TW" altLang="en-US" sz="3200" b="1" dirty="0">
                <a:latin typeface="標楷體" pitchFamily="65" charset="-120"/>
                <a:ea typeface="標楷體" pitchFamily="65" charset="-120"/>
              </a:rPr>
              <a:t>於工作場所。</a:t>
            </a:r>
          </a:p>
        </p:txBody>
      </p:sp>
      <p:sp>
        <p:nvSpPr>
          <p:cNvPr id="63492" name="Rectangle 3"/>
          <p:cNvSpPr>
            <a:spLocks noChangeArrowheads="1"/>
          </p:cNvSpPr>
          <p:nvPr/>
        </p:nvSpPr>
        <p:spPr bwMode="auto">
          <a:xfrm>
            <a:off x="684213" y="938213"/>
            <a:ext cx="7772400" cy="762000"/>
          </a:xfrm>
          <a:prstGeom prst="rect">
            <a:avLst/>
          </a:prstGeom>
          <a:noFill/>
          <a:ln w="9525">
            <a:noFill/>
            <a:miter lim="800000"/>
            <a:headEnd/>
            <a:tailEnd/>
          </a:ln>
        </p:spPr>
        <p:txBody>
          <a:bodyPr anchor="b">
            <a:spAutoFit/>
          </a:bodyPr>
          <a:lstStyle/>
          <a:p>
            <a:r>
              <a:rPr lang="en-US" altLang="zh-TW" sz="4000" b="1" dirty="0">
                <a:solidFill>
                  <a:srgbClr val="FF7C80"/>
                </a:solidFill>
                <a:latin typeface="標楷體" pitchFamily="65" charset="-120"/>
                <a:ea typeface="標楷體" pitchFamily="65" charset="-120"/>
              </a:rPr>
              <a:t>  </a:t>
            </a:r>
            <a:r>
              <a:rPr lang="zh-TW" altLang="en-US" sz="4000" b="1" dirty="0">
                <a:solidFill>
                  <a:srgbClr val="FF7C80"/>
                </a:solidFill>
                <a:latin typeface="標楷體" pitchFamily="65" charset="-120"/>
                <a:ea typeface="標楷體" pitchFamily="65" charset="-120"/>
              </a:rPr>
              <a:t>職災處理</a:t>
            </a:r>
            <a:r>
              <a:rPr lang="zh-TW" altLang="en-US" sz="4000" b="1" dirty="0">
                <a:solidFill>
                  <a:srgbClr val="CC0000"/>
                </a:solidFill>
                <a:latin typeface="標楷體" pitchFamily="65" charset="-120"/>
                <a:ea typeface="標楷體" pitchFamily="65" charset="-120"/>
              </a:rPr>
              <a:t> </a:t>
            </a:r>
            <a:r>
              <a:rPr lang="en-US" altLang="zh-TW" sz="4000" b="1" dirty="0">
                <a:solidFill>
                  <a:srgbClr val="CC0000"/>
                </a:solidFill>
                <a:latin typeface="Times New Roman" pitchFamily="18" charset="0"/>
                <a:ea typeface="標楷體" pitchFamily="65" charset="-120"/>
              </a:rPr>
              <a:t>–</a:t>
            </a:r>
            <a:r>
              <a:rPr lang="en-US" altLang="zh-TW" sz="4000" b="1" dirty="0">
                <a:solidFill>
                  <a:srgbClr val="CC0000"/>
                </a:solidFill>
                <a:latin typeface="標楷體" pitchFamily="65" charset="-120"/>
                <a:ea typeface="標楷體" pitchFamily="65" charset="-120"/>
              </a:rPr>
              <a:t> </a:t>
            </a:r>
            <a:r>
              <a:rPr lang="zh-TW" altLang="en-US" sz="4400" b="1" dirty="0">
                <a:solidFill>
                  <a:srgbClr val="CC0000"/>
                </a:solidFill>
                <a:latin typeface="標楷體" pitchFamily="65" charset="-120"/>
                <a:ea typeface="標楷體" pitchFamily="65" charset="-120"/>
              </a:rPr>
              <a:t>事發後</a:t>
            </a:r>
            <a:endParaRPr lang="zh-TW" altLang="en-US" sz="4400" b="1" dirty="0">
              <a:solidFill>
                <a:srgbClr val="CC0000"/>
              </a:solidFill>
              <a:ea typeface="DFKai-SB" charset="0"/>
            </a:endParaRPr>
          </a:p>
        </p:txBody>
      </p:sp>
      <p:sp>
        <p:nvSpPr>
          <p:cNvPr id="63493" name="Text Box 4"/>
          <p:cNvSpPr txBox="1">
            <a:spLocks noChangeArrowheads="1"/>
          </p:cNvSpPr>
          <p:nvPr/>
        </p:nvSpPr>
        <p:spPr bwMode="auto">
          <a:xfrm>
            <a:off x="139700" y="138113"/>
            <a:ext cx="2447925" cy="457200"/>
          </a:xfrm>
          <a:prstGeom prst="rect">
            <a:avLst/>
          </a:prstGeom>
          <a:solidFill>
            <a:srgbClr val="C0C0C0"/>
          </a:solidFill>
          <a:ln w="9525">
            <a:noFill/>
            <a:miter lim="800000"/>
            <a:headEnd/>
            <a:tailEnd/>
          </a:ln>
        </p:spPr>
        <p:txBody>
          <a:bodyPr>
            <a:spAutoFit/>
          </a:bodyPr>
          <a:lstStyle/>
          <a:p>
            <a:pPr algn="ctr">
              <a:spcBef>
                <a:spcPct val="50000"/>
              </a:spcBef>
            </a:pPr>
            <a:r>
              <a:rPr lang="zh-TW" altLang="en-US" sz="2400" dirty="0">
                <a:ea typeface="標楷體" pitchFamily="65" charset="-120"/>
              </a:rPr>
              <a:t>雇主責任</a:t>
            </a:r>
            <a:endParaRPr lang="en-US" altLang="zh-TW" sz="2400" dirty="0">
              <a:ea typeface="標楷體" pitchFamily="65" charset="-120"/>
            </a:endParaRPr>
          </a:p>
        </p:txBody>
      </p:sp>
      <p:sp>
        <p:nvSpPr>
          <p:cNvPr id="63494" name="Text Box 6"/>
          <p:cNvSpPr txBox="1">
            <a:spLocks noChangeArrowheads="1"/>
          </p:cNvSpPr>
          <p:nvPr/>
        </p:nvSpPr>
        <p:spPr bwMode="auto">
          <a:xfrm>
            <a:off x="4284663" y="133350"/>
            <a:ext cx="4764087" cy="400110"/>
          </a:xfrm>
          <a:prstGeom prst="rect">
            <a:avLst/>
          </a:prstGeom>
          <a:noFill/>
          <a:ln w="9525">
            <a:noFill/>
            <a:miter lim="800000"/>
            <a:headEnd/>
            <a:tailEnd/>
          </a:ln>
        </p:spPr>
        <p:txBody>
          <a:bodyPr>
            <a:spAutoFit/>
          </a:bodyPr>
          <a:lstStyle/>
          <a:p>
            <a:pPr algn="ct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37</a:t>
            </a:r>
            <a:r>
              <a:rPr lang="zh-TW" altLang="en-US" sz="2000" b="1" dirty="0">
                <a:latin typeface="標楷體" pitchFamily="65" charset="-120"/>
                <a:ea typeface="標楷體" pitchFamily="65" charset="-120"/>
              </a:rPr>
              <a:t>、</a:t>
            </a:r>
            <a:r>
              <a:rPr lang="en-US" altLang="zh-TW" sz="2000" b="1" dirty="0">
                <a:latin typeface="標楷體" pitchFamily="65" charset="-120"/>
                <a:ea typeface="標楷體" pitchFamily="65" charset="-120"/>
              </a:rPr>
              <a:t>38</a:t>
            </a:r>
            <a:r>
              <a:rPr lang="zh-TW" altLang="en-US" sz="2000" b="1" dirty="0">
                <a:latin typeface="標楷體" pitchFamily="65" charset="-120"/>
                <a:ea typeface="標楷體" pitchFamily="65" charset="-120"/>
              </a:rPr>
              <a:t>條</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63</a:t>
            </a:fld>
            <a:endParaRPr lang="zh-TW" altLang="en-US" dirty="0"/>
          </a:p>
        </p:txBody>
      </p:sp>
    </p:spTree>
    <p:extLst>
      <p:ext uri="{BB962C8B-B14F-4D97-AF65-F5344CB8AC3E}">
        <p14:creationId xmlns:p14="http://schemas.microsoft.com/office/powerpoint/2010/main" val="10409211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ChangeArrowheads="1"/>
          </p:cNvSpPr>
          <p:nvPr/>
        </p:nvSpPr>
        <p:spPr bwMode="auto">
          <a:xfrm>
            <a:off x="1547813" y="2349500"/>
            <a:ext cx="576262" cy="574675"/>
          </a:xfrm>
          <a:prstGeom prst="rect">
            <a:avLst/>
          </a:prstGeom>
          <a:solidFill>
            <a:srgbClr val="CCFFCC"/>
          </a:solidFill>
          <a:ln w="9525">
            <a:noFill/>
            <a:miter lim="800000"/>
            <a:headEnd/>
            <a:tailEnd/>
          </a:ln>
        </p:spPr>
        <p:txBody>
          <a:bodyPr wrap="none" anchor="ctr"/>
          <a:lstStyle/>
          <a:p>
            <a:endParaRPr lang="zh-TW" altLang="en-US" dirty="0">
              <a:ea typeface="DFKai-SB" charset="0"/>
            </a:endParaRPr>
          </a:p>
        </p:txBody>
      </p:sp>
      <p:sp>
        <p:nvSpPr>
          <p:cNvPr id="67588" name="Rectangle 3"/>
          <p:cNvSpPr>
            <a:spLocks noChangeArrowheads="1"/>
          </p:cNvSpPr>
          <p:nvPr/>
        </p:nvSpPr>
        <p:spPr bwMode="auto">
          <a:xfrm>
            <a:off x="4421188" y="4579938"/>
            <a:ext cx="3756025" cy="763587"/>
          </a:xfrm>
          <a:prstGeom prst="rect">
            <a:avLst/>
          </a:prstGeom>
          <a:solidFill>
            <a:srgbClr val="CCFFCC"/>
          </a:solidFill>
          <a:ln w="9525">
            <a:noFill/>
            <a:miter lim="800000"/>
            <a:headEnd/>
            <a:tailEnd/>
          </a:ln>
        </p:spPr>
        <p:txBody>
          <a:bodyPr wrap="none" anchor="ctr"/>
          <a:lstStyle/>
          <a:p>
            <a:endParaRPr lang="zh-TW" altLang="en-US" dirty="0">
              <a:ea typeface="DFKai-SB" charset="0"/>
            </a:endParaRPr>
          </a:p>
        </p:txBody>
      </p:sp>
      <p:sp>
        <p:nvSpPr>
          <p:cNvPr id="67589" name="Rectangle 4"/>
          <p:cNvSpPr>
            <a:spLocks noChangeArrowheads="1"/>
          </p:cNvSpPr>
          <p:nvPr/>
        </p:nvSpPr>
        <p:spPr bwMode="auto">
          <a:xfrm>
            <a:off x="3419475" y="3759200"/>
            <a:ext cx="3736975" cy="685800"/>
          </a:xfrm>
          <a:prstGeom prst="rect">
            <a:avLst/>
          </a:prstGeom>
          <a:solidFill>
            <a:srgbClr val="CCFFCC"/>
          </a:solidFill>
          <a:ln w="9525">
            <a:noFill/>
            <a:miter lim="800000"/>
            <a:headEnd/>
            <a:tailEnd/>
          </a:ln>
        </p:spPr>
        <p:txBody>
          <a:bodyPr wrap="none" anchor="ctr"/>
          <a:lstStyle/>
          <a:p>
            <a:endParaRPr lang="zh-TW" altLang="en-US" dirty="0">
              <a:ea typeface="DFKai-SB" charset="0"/>
            </a:endParaRPr>
          </a:p>
        </p:txBody>
      </p:sp>
      <p:sp>
        <p:nvSpPr>
          <p:cNvPr id="67590" name="Rectangle 5"/>
          <p:cNvSpPr>
            <a:spLocks noChangeArrowheads="1"/>
          </p:cNvSpPr>
          <p:nvPr/>
        </p:nvSpPr>
        <p:spPr bwMode="auto">
          <a:xfrm>
            <a:off x="4402138" y="1628775"/>
            <a:ext cx="1854200" cy="719138"/>
          </a:xfrm>
          <a:prstGeom prst="rect">
            <a:avLst/>
          </a:prstGeom>
          <a:solidFill>
            <a:srgbClr val="CCFFCC"/>
          </a:solidFill>
          <a:ln w="9525">
            <a:noFill/>
            <a:miter lim="800000"/>
            <a:headEnd/>
            <a:tailEnd/>
          </a:ln>
        </p:spPr>
        <p:txBody>
          <a:bodyPr wrap="none" anchor="ctr"/>
          <a:lstStyle/>
          <a:p>
            <a:endParaRPr lang="zh-TW" altLang="en-US" dirty="0">
              <a:ea typeface="DFKai-SB" charset="0"/>
            </a:endParaRPr>
          </a:p>
        </p:txBody>
      </p:sp>
      <p:sp>
        <p:nvSpPr>
          <p:cNvPr id="67591" name="Rectangle 6"/>
          <p:cNvSpPr>
            <a:spLocks noChangeArrowheads="1"/>
          </p:cNvSpPr>
          <p:nvPr/>
        </p:nvSpPr>
        <p:spPr bwMode="auto">
          <a:xfrm>
            <a:off x="6637338" y="1654175"/>
            <a:ext cx="1689100" cy="719138"/>
          </a:xfrm>
          <a:prstGeom prst="rect">
            <a:avLst/>
          </a:prstGeom>
          <a:solidFill>
            <a:srgbClr val="CCFFCC"/>
          </a:solidFill>
          <a:ln w="9525">
            <a:noFill/>
            <a:miter lim="800000"/>
            <a:headEnd/>
            <a:tailEnd/>
          </a:ln>
        </p:spPr>
        <p:txBody>
          <a:bodyPr wrap="none" anchor="ctr"/>
          <a:lstStyle/>
          <a:p>
            <a:pPr algn="ctr"/>
            <a:endParaRPr lang="zh-TW" altLang="zh-TW" u="sng" dirty="0">
              <a:ea typeface="DFKai-SB" charset="0"/>
            </a:endParaRPr>
          </a:p>
        </p:txBody>
      </p:sp>
      <p:sp>
        <p:nvSpPr>
          <p:cNvPr id="67592" name="Rectangle 7"/>
          <p:cNvSpPr>
            <a:spLocks noGrp="1" noChangeArrowheads="1"/>
          </p:cNvSpPr>
          <p:nvPr>
            <p:ph type="title"/>
          </p:nvPr>
        </p:nvSpPr>
        <p:spPr>
          <a:xfrm>
            <a:off x="2700338" y="765175"/>
            <a:ext cx="3962400" cy="762000"/>
          </a:xfrm>
        </p:spPr>
        <p:txBody>
          <a:bodyPr/>
          <a:lstStyle/>
          <a:p>
            <a:pPr eaLnBrk="1" hangingPunct="1"/>
            <a:r>
              <a:rPr lang="zh-TW" altLang="en-US" sz="4000">
                <a:latin typeface="Times New Roman" panose="02020603050405020304" pitchFamily="18" charset="0"/>
                <a:ea typeface="標楷體" panose="03000509000000000000" pitchFamily="65" charset="-120"/>
                <a:cs typeface="Times New Roman" panose="02020603050405020304" pitchFamily="18" charset="0"/>
              </a:rPr>
              <a:t>勞工應盡之義務</a:t>
            </a:r>
          </a:p>
        </p:txBody>
      </p:sp>
      <p:sp>
        <p:nvSpPr>
          <p:cNvPr id="67593" name="Rectangle 8"/>
          <p:cNvSpPr>
            <a:spLocks noGrp="1" noChangeArrowheads="1"/>
          </p:cNvSpPr>
          <p:nvPr>
            <p:ph type="body" idx="1"/>
          </p:nvPr>
        </p:nvSpPr>
        <p:spPr>
          <a:xfrm>
            <a:off x="900113" y="1628775"/>
            <a:ext cx="7510462" cy="3887788"/>
          </a:xfrm>
          <a:ln>
            <a:solidFill>
              <a:schemeClr val="tx1"/>
            </a:solidFill>
          </a:ln>
        </p:spPr>
        <p:txBody>
          <a:bodyPr/>
          <a:lstStyle/>
          <a:p>
            <a:pPr marL="609600" indent="-609600" eaLnBrk="1" hangingPunct="1">
              <a:lnSpc>
                <a:spcPct val="110000"/>
              </a:lnSpc>
              <a:buFontTx/>
              <a:buAutoNum type="arabicPeriod"/>
            </a:pPr>
            <a:r>
              <a:rPr lang="zh-TW" altLang="en-US">
                <a:latin typeface="Times New Roman" panose="02020603050405020304" pitchFamily="18" charset="0"/>
                <a:ea typeface="標楷體" panose="03000509000000000000" pitchFamily="65" charset="-120"/>
                <a:cs typeface="Times New Roman" panose="02020603050405020304" pitchFamily="18" charset="0"/>
              </a:rPr>
              <a:t>接受雇主安排之</a:t>
            </a:r>
            <a:r>
              <a:rPr lang="zh-TW" altLang="en-US" sz="3600">
                <a:latin typeface="Times New Roman" panose="02020603050405020304" pitchFamily="18" charset="0"/>
                <a:ea typeface="標楷體" panose="03000509000000000000" pitchFamily="65" charset="-120"/>
                <a:cs typeface="Times New Roman" panose="02020603050405020304" pitchFamily="18" charset="0"/>
              </a:rPr>
              <a:t>體格檢查</a:t>
            </a:r>
            <a:r>
              <a:rPr lang="zh-TW" altLang="en-US">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3600">
                <a:latin typeface="Times New Roman" panose="02020603050405020304" pitchFamily="18" charset="0"/>
                <a:ea typeface="標楷體" panose="03000509000000000000" pitchFamily="65" charset="-120"/>
                <a:cs typeface="Times New Roman" panose="02020603050405020304" pitchFamily="18" charset="0"/>
              </a:rPr>
              <a:t>健康檢查</a:t>
            </a:r>
            <a:r>
              <a:rPr lang="zh-TW" altLang="en-US">
                <a:latin typeface="Times New Roman" panose="02020603050405020304" pitchFamily="18" charset="0"/>
                <a:ea typeface="標楷體" panose="03000509000000000000" pitchFamily="65" charset="-120"/>
                <a:cs typeface="Times New Roman" panose="02020603050405020304" pitchFamily="18" charset="0"/>
              </a:rPr>
              <a:t>之義務</a:t>
            </a:r>
            <a:endParaRPr lang="zh-TW" altLang="en-US" u="sng">
              <a:latin typeface="Times New Roman" panose="02020603050405020304" pitchFamily="18" charset="0"/>
              <a:ea typeface="標楷體" panose="03000509000000000000" pitchFamily="65" charset="-120"/>
              <a:cs typeface="Times New Roman" panose="02020603050405020304" pitchFamily="18" charset="0"/>
            </a:endParaRPr>
          </a:p>
          <a:p>
            <a:pPr marL="609600" indent="-609600" eaLnBrk="1" hangingPunct="1">
              <a:lnSpc>
                <a:spcPct val="110000"/>
              </a:lnSpc>
              <a:spcBef>
                <a:spcPct val="75000"/>
              </a:spcBef>
              <a:buFontTx/>
              <a:buAutoNum type="arabicPeriod"/>
            </a:pPr>
            <a:r>
              <a:rPr lang="zh-TW" altLang="en-US">
                <a:latin typeface="Times New Roman" panose="02020603050405020304" pitchFamily="18" charset="0"/>
                <a:ea typeface="標楷體" panose="03000509000000000000" pitchFamily="65" charset="-120"/>
                <a:cs typeface="Times New Roman" panose="02020603050405020304" pitchFamily="18" charset="0"/>
              </a:rPr>
              <a:t>接受雇主施以之從事工作及預防災變</a:t>
            </a:r>
          </a:p>
          <a:p>
            <a:pPr marL="609600" indent="-609600" eaLnBrk="1" hangingPunct="1">
              <a:spcBef>
                <a:spcPct val="0"/>
              </a:spcBef>
              <a:buFontTx/>
              <a:buNone/>
            </a:pPr>
            <a:r>
              <a:rPr lang="zh-TW" altLang="en-US">
                <a:latin typeface="Times New Roman" panose="02020603050405020304" pitchFamily="18" charset="0"/>
                <a:ea typeface="標楷體" panose="03000509000000000000" pitchFamily="65" charset="-120"/>
                <a:cs typeface="Times New Roman" panose="02020603050405020304" pitchFamily="18" charset="0"/>
              </a:rPr>
              <a:t>   所必要之</a:t>
            </a:r>
            <a:r>
              <a:rPr lang="zh-TW" altLang="en-US" sz="3600">
                <a:latin typeface="Times New Roman" panose="02020603050405020304" pitchFamily="18" charset="0"/>
                <a:ea typeface="標楷體" panose="03000509000000000000" pitchFamily="65" charset="-120"/>
                <a:cs typeface="Times New Roman" panose="02020603050405020304" pitchFamily="18" charset="0"/>
              </a:rPr>
              <a:t>安全衛生教育訓練</a:t>
            </a:r>
          </a:p>
          <a:p>
            <a:pPr marL="609600" indent="-609600" eaLnBrk="1" hangingPunct="1">
              <a:lnSpc>
                <a:spcPct val="110000"/>
              </a:lnSpc>
              <a:spcBef>
                <a:spcPct val="55000"/>
              </a:spcBef>
              <a:buFontTx/>
              <a:buNone/>
            </a:pPr>
            <a:r>
              <a:rPr lang="en-US" altLang="zh-TW">
                <a:latin typeface="Times New Roman" panose="02020603050405020304" pitchFamily="18" charset="0"/>
                <a:ea typeface="標楷體" panose="03000509000000000000" pitchFamily="65" charset="-120"/>
                <a:cs typeface="Times New Roman" panose="02020603050405020304" pitchFamily="18" charset="0"/>
              </a:rPr>
              <a:t>3. </a:t>
            </a:r>
            <a:r>
              <a:rPr lang="zh-TW" altLang="en-US">
                <a:latin typeface="Times New Roman" panose="02020603050405020304" pitchFamily="18" charset="0"/>
                <a:ea typeface="標楷體" panose="03000509000000000000" pitchFamily="65" charset="-120"/>
                <a:cs typeface="Times New Roman" panose="02020603050405020304" pitchFamily="18" charset="0"/>
              </a:rPr>
              <a:t>遵守報經備查之</a:t>
            </a:r>
            <a:r>
              <a:rPr lang="zh-TW" altLang="en-US" sz="3600">
                <a:latin typeface="Times New Roman" panose="02020603050405020304" pitchFamily="18" charset="0"/>
                <a:ea typeface="標楷體" panose="03000509000000000000" pitchFamily="65" charset="-120"/>
                <a:cs typeface="Times New Roman" panose="02020603050405020304" pitchFamily="18" charset="0"/>
              </a:rPr>
              <a:t>安全衛生工作守則</a:t>
            </a:r>
          </a:p>
        </p:txBody>
      </p:sp>
      <p:sp>
        <p:nvSpPr>
          <p:cNvPr id="67594" name="Rectangle 9"/>
          <p:cNvSpPr>
            <a:spLocks noChangeArrowheads="1"/>
          </p:cNvSpPr>
          <p:nvPr/>
        </p:nvSpPr>
        <p:spPr bwMode="auto">
          <a:xfrm>
            <a:off x="5004048" y="195154"/>
            <a:ext cx="3903633" cy="400110"/>
          </a:xfrm>
          <a:prstGeom prst="rect">
            <a:avLst/>
          </a:prstGeom>
          <a:noFill/>
          <a:ln w="9525">
            <a:noFill/>
            <a:miter lim="800000"/>
            <a:headEnd/>
            <a:tailEnd/>
          </a:ln>
        </p:spPr>
        <p:txBody>
          <a:bodyPr wrap="none">
            <a:spAutoFit/>
          </a:bodyPr>
          <a:lstStyle/>
          <a:p>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20</a:t>
            </a:r>
            <a:r>
              <a:rPr lang="zh-TW" altLang="en-US" sz="2000" b="1" dirty="0">
                <a:latin typeface="標楷體" pitchFamily="65" charset="-120"/>
                <a:ea typeface="標楷體" pitchFamily="65" charset="-120"/>
              </a:rPr>
              <a:t>、</a:t>
            </a:r>
            <a:r>
              <a:rPr lang="en-US" altLang="zh-TW" sz="2000" b="1" dirty="0">
                <a:latin typeface="標楷體" pitchFamily="65" charset="-120"/>
                <a:ea typeface="標楷體" pitchFamily="65" charset="-120"/>
              </a:rPr>
              <a:t>32</a:t>
            </a:r>
            <a:r>
              <a:rPr lang="zh-TW" altLang="en-US" sz="2000" b="1" dirty="0">
                <a:latin typeface="標楷體" pitchFamily="65" charset="-120"/>
                <a:ea typeface="標楷體" pitchFamily="65" charset="-120"/>
              </a:rPr>
              <a:t>、</a:t>
            </a:r>
            <a:r>
              <a:rPr lang="en-US" altLang="zh-TW" sz="2000" b="1" dirty="0">
                <a:latin typeface="標楷體" pitchFamily="65" charset="-120"/>
                <a:ea typeface="標楷體" pitchFamily="65" charset="-120"/>
              </a:rPr>
              <a:t>34</a:t>
            </a:r>
            <a:r>
              <a:rPr lang="zh-TW" altLang="en-US" sz="2000" b="1" dirty="0">
                <a:latin typeface="標楷體" pitchFamily="65" charset="-120"/>
                <a:ea typeface="標楷體" pitchFamily="65" charset="-120"/>
              </a:rPr>
              <a:t>條</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64</a:t>
            </a:fld>
            <a:endParaRPr lang="zh-TW" altLang="en-US" dirty="0"/>
          </a:p>
        </p:txBody>
      </p:sp>
    </p:spTree>
    <p:extLst>
      <p:ext uri="{BB962C8B-B14F-4D97-AF65-F5344CB8AC3E}">
        <p14:creationId xmlns:p14="http://schemas.microsoft.com/office/powerpoint/2010/main" val="24120562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ChangeArrowheads="1"/>
          </p:cNvSpPr>
          <p:nvPr>
            <p:ph type="title"/>
          </p:nvPr>
        </p:nvSpPr>
        <p:spPr>
          <a:xfrm>
            <a:off x="2700338" y="685800"/>
            <a:ext cx="3816350" cy="762000"/>
          </a:xfrm>
        </p:spPr>
        <p:txBody>
          <a:bodyPr/>
          <a:lstStyle/>
          <a:p>
            <a:pPr eaLnBrk="1" hangingPunct="1"/>
            <a:r>
              <a:rPr lang="zh-TW" altLang="en-US" sz="4800" dirty="0">
                <a:latin typeface="Times New Roman" panose="02020603050405020304" pitchFamily="18" charset="0"/>
                <a:ea typeface="標楷體" panose="03000509000000000000" pitchFamily="65" charset="-120"/>
                <a:cs typeface="Times New Roman" panose="02020603050405020304" pitchFamily="18" charset="0"/>
              </a:rPr>
              <a:t>伍、結  語</a:t>
            </a:r>
          </a:p>
        </p:txBody>
      </p:sp>
      <p:sp>
        <p:nvSpPr>
          <p:cNvPr id="71684" name="Rectangle 3"/>
          <p:cNvSpPr>
            <a:spLocks noGrp="1" noChangeArrowheads="1"/>
          </p:cNvSpPr>
          <p:nvPr>
            <p:ph type="body" idx="1"/>
          </p:nvPr>
        </p:nvSpPr>
        <p:spPr>
          <a:xfrm>
            <a:off x="611188" y="1484313"/>
            <a:ext cx="7920037" cy="4608512"/>
          </a:xfrm>
          <a:ln>
            <a:solidFill>
              <a:schemeClr val="tx1"/>
            </a:solidFill>
          </a:ln>
        </p:spPr>
        <p:txBody>
          <a:bodyPr/>
          <a:lstStyle/>
          <a:p>
            <a:pPr marL="171450" indent="0" eaLnBrk="1" hangingPunct="1">
              <a:lnSpc>
                <a:spcPct val="110000"/>
              </a:lnSpc>
              <a:buFontTx/>
              <a:buNone/>
            </a:pP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職業安全衛生相關法令之訂定，係在保障工作者健康與工作安全，減少財務損失以創造更多利潤，使企業得以永續經營。</a:t>
            </a:r>
          </a:p>
          <a:p>
            <a:pPr marL="171450" indent="0" eaLnBrk="1" hangingPunct="1">
              <a:spcBef>
                <a:spcPct val="50000"/>
              </a:spcBef>
              <a:buFontTx/>
              <a:buNone/>
            </a:pP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    因此，遵守職業安全衛生法令為企業應盡之責任，也是確保生命財產安全的唯一途徑。</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65</a:t>
            </a:fld>
            <a:endParaRPr lang="zh-TW" altLang="en-US" dirty="0"/>
          </a:p>
        </p:txBody>
      </p:sp>
    </p:spTree>
    <p:extLst>
      <p:ext uri="{BB962C8B-B14F-4D97-AF65-F5344CB8AC3E}">
        <p14:creationId xmlns:p14="http://schemas.microsoft.com/office/powerpoint/2010/main" val="16692554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ChangeArrowheads="1"/>
          </p:cNvSpPr>
          <p:nvPr/>
        </p:nvSpPr>
        <p:spPr bwMode="auto">
          <a:xfrm>
            <a:off x="1908175" y="333375"/>
            <a:ext cx="5562600" cy="854075"/>
          </a:xfrm>
          <a:prstGeom prst="rect">
            <a:avLst/>
          </a:prstGeom>
          <a:noFill/>
          <a:ln w="9525">
            <a:noFill/>
            <a:miter lim="800000"/>
            <a:headEnd/>
            <a:tailEnd/>
          </a:ln>
        </p:spPr>
        <p:txBody>
          <a:bodyPr anchor="b"/>
          <a:lstStyle/>
          <a:p>
            <a:pPr algn="ctr"/>
            <a:r>
              <a:rPr lang="zh-TW" altLang="en-US" sz="4400" b="1">
                <a:solidFill>
                  <a:srgbClr val="CC0000"/>
                </a:solidFill>
                <a:latin typeface="Times New Roman" pitchFamily="18" charset="0"/>
                <a:ea typeface="標楷體" pitchFamily="65" charset="-120"/>
              </a:rPr>
              <a:t>安全衛生資訊網站</a:t>
            </a:r>
          </a:p>
        </p:txBody>
      </p:sp>
      <p:sp>
        <p:nvSpPr>
          <p:cNvPr id="70660" name="Rectangle 3"/>
          <p:cNvSpPr>
            <a:spLocks noChangeArrowheads="1"/>
          </p:cNvSpPr>
          <p:nvPr/>
        </p:nvSpPr>
        <p:spPr bwMode="auto">
          <a:xfrm>
            <a:off x="533400" y="1124744"/>
            <a:ext cx="8142288" cy="5684838"/>
          </a:xfrm>
          <a:prstGeom prst="rect">
            <a:avLst/>
          </a:prstGeom>
          <a:noFill/>
          <a:ln w="9525">
            <a:solidFill>
              <a:schemeClr val="tx1"/>
            </a:solidFill>
            <a:miter lim="800000"/>
            <a:headEnd/>
            <a:tailEnd/>
          </a:ln>
        </p:spPr>
        <p:txBody>
          <a:bodyPr/>
          <a:lstStyle/>
          <a:p>
            <a:pPr marL="342900" indent="-342900">
              <a:spcBef>
                <a:spcPct val="50000"/>
              </a:spcBef>
              <a:buFontTx/>
              <a:buChar char="•"/>
            </a:pPr>
            <a:r>
              <a:rPr lang="zh-TW" altLang="en-US" sz="2800" b="1" dirty="0">
                <a:latin typeface="Times New Roman" pitchFamily="18" charset="0"/>
                <a:ea typeface="標楷體" pitchFamily="65" charset="-120"/>
              </a:rPr>
              <a:t>勞動部職業安全衛生署</a:t>
            </a:r>
            <a:r>
              <a:rPr lang="en-US" altLang="zh-TW" sz="2800" b="1" dirty="0">
                <a:latin typeface="Times New Roman" pitchFamily="18" charset="0"/>
                <a:ea typeface="標楷體" pitchFamily="65" charset="-120"/>
              </a:rPr>
              <a:t>http://www.osha.gov.tw/</a:t>
            </a:r>
            <a:endParaRPr lang="en-US" altLang="zh-TW" sz="2800" b="1" dirty="0">
              <a:solidFill>
                <a:schemeClr val="tx2"/>
              </a:solidFill>
              <a:latin typeface="Times New Roman" pitchFamily="18" charset="0"/>
              <a:ea typeface="標楷體" pitchFamily="65" charset="-120"/>
            </a:endParaRPr>
          </a:p>
          <a:p>
            <a:pPr marL="342900" indent="-342900">
              <a:spcBef>
                <a:spcPct val="50000"/>
              </a:spcBef>
              <a:buFontTx/>
              <a:buChar char="•"/>
            </a:pPr>
            <a:r>
              <a:rPr lang="zh-TW" altLang="en-US" sz="2800" b="1" dirty="0">
                <a:latin typeface="Times New Roman" pitchFamily="18" charset="0"/>
                <a:ea typeface="標楷體" pitchFamily="65" charset="-120"/>
              </a:rPr>
              <a:t>勞動部勞動及職業安全衛生研究所</a:t>
            </a:r>
            <a:r>
              <a:rPr lang="en-US" altLang="zh-TW" sz="2800" b="1" dirty="0">
                <a:latin typeface="Times New Roman" pitchFamily="18" charset="0"/>
                <a:ea typeface="標楷體" pitchFamily="65" charset="-120"/>
              </a:rPr>
              <a:t>http://www.ilosh.gov.tw/</a:t>
            </a:r>
          </a:p>
          <a:p>
            <a:pPr marL="342900" indent="-342900">
              <a:spcBef>
                <a:spcPct val="50000"/>
              </a:spcBef>
              <a:buFontTx/>
              <a:buChar char="•"/>
            </a:pPr>
            <a:r>
              <a:rPr lang="zh-TW" altLang="en-US" sz="2800" b="1" dirty="0">
                <a:latin typeface="Times New Roman" pitchFamily="18" charset="0"/>
                <a:ea typeface="標楷體" pitchFamily="65" charset="-120"/>
              </a:rPr>
              <a:t>美國職業安全衛生署</a:t>
            </a:r>
            <a:r>
              <a:rPr lang="en-US" altLang="zh-TW" sz="2800" b="1" dirty="0">
                <a:latin typeface="Times New Roman" pitchFamily="18" charset="0"/>
                <a:ea typeface="標楷體" pitchFamily="65" charset="-120"/>
              </a:rPr>
              <a:t>Occupational Safety &amp; Health Administration(OSHA) </a:t>
            </a:r>
            <a:r>
              <a:rPr lang="en-US" altLang="zh-TW" sz="2800" b="1" dirty="0">
                <a:latin typeface="Times New Roman" pitchFamily="18" charset="0"/>
                <a:ea typeface="DFKai-SB" charset="0"/>
              </a:rPr>
              <a:t>http://www.osha.gov/</a:t>
            </a:r>
            <a:endParaRPr lang="en-US" altLang="zh-TW" sz="2800" b="1" dirty="0">
              <a:latin typeface="Times New Roman" pitchFamily="18" charset="0"/>
              <a:ea typeface="標楷體" pitchFamily="65" charset="-120"/>
            </a:endParaRPr>
          </a:p>
          <a:p>
            <a:pPr marL="342900" indent="-342900">
              <a:spcBef>
                <a:spcPct val="50000"/>
              </a:spcBef>
              <a:buFontTx/>
              <a:buChar char="•"/>
            </a:pPr>
            <a:r>
              <a:rPr lang="zh-TW" altLang="en-US" sz="2800" b="1" dirty="0">
                <a:latin typeface="Times New Roman" pitchFamily="18" charset="0"/>
                <a:ea typeface="標楷體" pitchFamily="65" charset="-120"/>
              </a:rPr>
              <a:t>美國國家職業安全衛生研究所</a:t>
            </a:r>
            <a:r>
              <a:rPr lang="en-US" altLang="zh-TW" sz="2800" b="1" dirty="0">
                <a:latin typeface="Times New Roman" pitchFamily="18" charset="0"/>
                <a:ea typeface="標楷體" pitchFamily="65" charset="-120"/>
              </a:rPr>
              <a:t>National Institute for Occupational Safety and Health (NIOSH) http://www.cdc.gov/niosh/</a:t>
            </a:r>
          </a:p>
          <a:p>
            <a:pPr marL="342900" indent="-342900">
              <a:spcBef>
                <a:spcPct val="50000"/>
              </a:spcBef>
              <a:buFontTx/>
              <a:buChar char="•"/>
            </a:pPr>
            <a:r>
              <a:rPr kumimoji="0" lang="zh-TW" altLang="en-US" sz="2800" b="1" dirty="0">
                <a:latin typeface="Times New Roman" pitchFamily="18" charset="0"/>
                <a:ea typeface="標楷體" pitchFamily="65" charset="-120"/>
              </a:rPr>
              <a:t>美國疾病防治中心</a:t>
            </a:r>
            <a:r>
              <a:rPr kumimoji="0" lang="en-US" altLang="zh-TW" sz="2800" b="1" dirty="0">
                <a:latin typeface="Times New Roman" pitchFamily="18" charset="0"/>
                <a:ea typeface="標楷體" pitchFamily="65" charset="-120"/>
              </a:rPr>
              <a:t>C</a:t>
            </a:r>
            <a:r>
              <a:rPr lang="en-US" altLang="zh-TW" sz="2800" b="1" dirty="0">
                <a:latin typeface="Times New Roman" pitchFamily="18" charset="0"/>
                <a:ea typeface="標楷體" pitchFamily="65" charset="-120"/>
              </a:rPr>
              <a:t>enter for Disease Control and prevention (CDC) http://www.cdc.gov/ </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66</a:t>
            </a:fld>
            <a:endParaRPr lang="zh-TW" altLang="en-US" dirty="0"/>
          </a:p>
        </p:txBody>
      </p:sp>
    </p:spTree>
    <p:extLst>
      <p:ext uri="{BB962C8B-B14F-4D97-AF65-F5344CB8AC3E}">
        <p14:creationId xmlns:p14="http://schemas.microsoft.com/office/powerpoint/2010/main" val="17535573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資料來源</a:t>
            </a:r>
          </a:p>
        </p:txBody>
      </p:sp>
      <p:sp>
        <p:nvSpPr>
          <p:cNvPr id="3" name="內容版面配置區 2"/>
          <p:cNvSpPr>
            <a:spLocks noGrp="1"/>
          </p:cNvSpPr>
          <p:nvPr>
            <p:ph idx="1"/>
          </p:nvPr>
        </p:nvSpPr>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編撰者：台灣職業衛生學會  許逸洋</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研究員</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a:t>編修</a:t>
            </a:r>
            <a:r>
              <a:rPr lang="zh-TW" altLang="en-US" smtClean="0"/>
              <a:t>者</a:t>
            </a:r>
            <a:r>
              <a:rPr lang="zh-TW" altLang="en-US"/>
              <a:t>：</a:t>
            </a:r>
            <a:r>
              <a:rPr lang="zh-TW" altLang="en-US" smtClean="0"/>
              <a:t>長榮</a:t>
            </a:r>
            <a:r>
              <a:rPr lang="zh-TW" altLang="en-US" dirty="0"/>
              <a:t>大學團隊</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參考資料：</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itchFamily="65" charset="-120"/>
                <a:cs typeface="Times New Roman" panose="02020603050405020304" pitchFamily="18" charset="0"/>
              </a:rPr>
              <a:t> 安全衛生法規簡介 </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     ─大仁科技大學  職業安全衛生系 仇敏 編</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zh-TW" altLang="en-US" dirty="0">
              <a:latin typeface="Times New Roman" panose="02020603050405020304" pitchFamily="18" charset="0"/>
              <a:ea typeface="標楷體" pitchFamily="65" charset="-120"/>
              <a:cs typeface="Times New Roman" panose="02020603050405020304" pitchFamily="18" charset="0"/>
            </a:endParaRPr>
          </a:p>
          <a:p>
            <a:pPr marL="0" indent="0">
              <a:buNone/>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67</a:t>
            </a:fld>
            <a:endParaRPr lang="zh-TW" altLang="en-US" dirty="0"/>
          </a:p>
        </p:txBody>
      </p:sp>
    </p:spTree>
    <p:extLst>
      <p:ext uri="{BB962C8B-B14F-4D97-AF65-F5344CB8AC3E}">
        <p14:creationId xmlns:p14="http://schemas.microsoft.com/office/powerpoint/2010/main" val="41714854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468313" y="765175"/>
            <a:ext cx="8291512" cy="1655763"/>
          </a:xfrm>
        </p:spPr>
        <p:txBody>
          <a:bodyPr/>
          <a:lstStyle/>
          <a:p>
            <a:pPr eaLnBrk="1" hangingPunct="1"/>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在職業安全衛生法中</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r>
            <a:br>
              <a:rPr lang="zh-TW" altLang="en-US" dirty="0">
                <a:latin typeface="Times New Roman" panose="02020603050405020304" pitchFamily="18" charset="0"/>
                <a:ea typeface="標楷體" panose="03000509000000000000" pitchFamily="65" charset="-120"/>
                <a:cs typeface="Times New Roman" panose="02020603050405020304" pitchFamily="18" charset="0"/>
              </a:rPr>
            </a:br>
            <a:r>
              <a:rPr lang="zh-TW" altLang="en-US" dirty="0">
                <a:latin typeface="Times New Roman" panose="02020603050405020304" pitchFamily="18" charset="0"/>
                <a:ea typeface="標楷體" panose="03000509000000000000" pitchFamily="65" charset="-120"/>
                <a:cs typeface="Times New Roman" panose="02020603050405020304" pitchFamily="18" charset="0"/>
              </a:rPr>
              <a:t>雇主與勞工所扮演之角色</a:t>
            </a:r>
          </a:p>
        </p:txBody>
      </p:sp>
      <p:sp>
        <p:nvSpPr>
          <p:cNvPr id="15364" name="Rectangle 3"/>
          <p:cNvSpPr>
            <a:spLocks noGrp="1" noChangeArrowheads="1"/>
          </p:cNvSpPr>
          <p:nvPr>
            <p:ph type="body" idx="1"/>
          </p:nvPr>
        </p:nvSpPr>
        <p:spPr>
          <a:xfrm>
            <a:off x="827088" y="2636838"/>
            <a:ext cx="7427912" cy="2160587"/>
          </a:xfrm>
          <a:ln>
            <a:solidFill>
              <a:schemeClr val="tx1"/>
            </a:solidFill>
          </a:ln>
        </p:spPr>
        <p:txBody>
          <a:bodyPr/>
          <a:lstStyle/>
          <a:p>
            <a:pPr indent="19050" eaLnBrk="1" hangingPunct="1">
              <a:lnSpc>
                <a:spcPct val="125000"/>
              </a:lnSpc>
              <a:spcBef>
                <a:spcPct val="75000"/>
              </a:spcBef>
            </a:pPr>
            <a:r>
              <a:rPr lang="zh-TW" altLang="en-US" sz="4000">
                <a:latin typeface="Times New Roman" panose="02020603050405020304" pitchFamily="18" charset="0"/>
                <a:ea typeface="標楷體" panose="03000509000000000000" pitchFamily="65" charset="-120"/>
                <a:cs typeface="Times New Roman" panose="02020603050405020304" pitchFamily="18" charset="0"/>
              </a:rPr>
              <a:t>雇主         義務主體</a:t>
            </a:r>
          </a:p>
          <a:p>
            <a:pPr indent="19050" eaLnBrk="1" hangingPunct="1">
              <a:spcBef>
                <a:spcPct val="80000"/>
              </a:spcBef>
            </a:pPr>
            <a:r>
              <a:rPr lang="zh-TW" altLang="en-US" sz="4000">
                <a:latin typeface="Times New Roman" panose="02020603050405020304" pitchFamily="18" charset="0"/>
                <a:ea typeface="標楷體" panose="03000509000000000000" pitchFamily="65" charset="-120"/>
                <a:cs typeface="Times New Roman" panose="02020603050405020304" pitchFamily="18" charset="0"/>
              </a:rPr>
              <a:t>勞工         被保護主體</a:t>
            </a:r>
          </a:p>
        </p:txBody>
      </p:sp>
      <p:sp>
        <p:nvSpPr>
          <p:cNvPr id="15365" name="AutoShape 4"/>
          <p:cNvSpPr>
            <a:spLocks noChangeArrowheads="1"/>
          </p:cNvSpPr>
          <p:nvPr/>
        </p:nvSpPr>
        <p:spPr bwMode="auto">
          <a:xfrm>
            <a:off x="2484388" y="2997200"/>
            <a:ext cx="1008063" cy="287338"/>
          </a:xfrm>
          <a:prstGeom prst="rightArrow">
            <a:avLst>
              <a:gd name="adj1" fmla="val 50000"/>
              <a:gd name="adj2" fmla="val 87707"/>
            </a:avLst>
          </a:prstGeom>
          <a:solidFill>
            <a:schemeClr val="accent1"/>
          </a:solidFill>
          <a:ln w="9525">
            <a:solidFill>
              <a:schemeClr val="tx1"/>
            </a:solidFill>
            <a:miter lim="800000"/>
            <a:headEnd/>
            <a:tailEnd/>
          </a:ln>
        </p:spPr>
        <p:txBody>
          <a:bodyPr wrap="none" anchor="ctr"/>
          <a:lstStyle/>
          <a:p>
            <a:endParaRPr lang="zh-TW" altLang="en-US" dirty="0">
              <a:ea typeface="DFKai-SB" charset="0"/>
            </a:endParaRPr>
          </a:p>
        </p:txBody>
      </p:sp>
      <p:sp>
        <p:nvSpPr>
          <p:cNvPr id="15366" name="AutoShape 5"/>
          <p:cNvSpPr>
            <a:spLocks noChangeArrowheads="1"/>
          </p:cNvSpPr>
          <p:nvPr/>
        </p:nvSpPr>
        <p:spPr bwMode="auto">
          <a:xfrm>
            <a:off x="2555826" y="4149725"/>
            <a:ext cx="1008062" cy="287338"/>
          </a:xfrm>
          <a:prstGeom prst="rightArrow">
            <a:avLst>
              <a:gd name="adj1" fmla="val 50000"/>
              <a:gd name="adj2" fmla="val 87707"/>
            </a:avLst>
          </a:prstGeom>
          <a:solidFill>
            <a:schemeClr val="accent1"/>
          </a:solidFill>
          <a:ln w="9525">
            <a:solidFill>
              <a:schemeClr val="tx1"/>
            </a:solidFill>
            <a:miter lim="800000"/>
            <a:headEnd/>
            <a:tailEnd/>
          </a:ln>
        </p:spPr>
        <p:txBody>
          <a:bodyPr wrap="none" anchor="ctr"/>
          <a:lstStyle/>
          <a:p>
            <a:endParaRPr lang="zh-TW" altLang="en-US" dirty="0">
              <a:ea typeface="DFKai-SB" charset="0"/>
            </a:endParaRP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7</a:t>
            </a:fld>
            <a:endParaRPr lang="zh-TW" altLang="en-US" dirty="0"/>
          </a:p>
        </p:txBody>
      </p:sp>
    </p:spTree>
    <p:extLst>
      <p:ext uri="{BB962C8B-B14F-4D97-AF65-F5344CB8AC3E}">
        <p14:creationId xmlns:p14="http://schemas.microsoft.com/office/powerpoint/2010/main" val="266064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2916238" y="620713"/>
            <a:ext cx="3500437" cy="762000"/>
          </a:xfrm>
        </p:spPr>
        <p:txBody>
          <a:bodyPr/>
          <a:lstStyle/>
          <a:p>
            <a:pPr eaLnBrk="1" hangingPunct="1"/>
            <a:r>
              <a:rPr lang="zh-TW" altLang="en-US">
                <a:latin typeface="Times New Roman" panose="02020603050405020304" pitchFamily="18" charset="0"/>
              </a:rPr>
              <a:t>勞  工</a:t>
            </a:r>
          </a:p>
        </p:txBody>
      </p:sp>
      <p:sp>
        <p:nvSpPr>
          <p:cNvPr id="17412" name="Rectangle 3"/>
          <p:cNvSpPr>
            <a:spLocks noGrp="1" noChangeArrowheads="1"/>
          </p:cNvSpPr>
          <p:nvPr>
            <p:ph type="body" idx="4294967295"/>
          </p:nvPr>
        </p:nvSpPr>
        <p:spPr>
          <a:xfrm>
            <a:off x="611188" y="1484313"/>
            <a:ext cx="7921625" cy="792162"/>
          </a:xfrm>
          <a:ln>
            <a:solidFill>
              <a:srgbClr val="0000CC"/>
            </a:solidFill>
          </a:ln>
        </p:spPr>
        <p:txBody>
          <a:bodyPr anchor="ctr"/>
          <a:lstStyle/>
          <a:p>
            <a:pPr algn="ctr" eaLnBrk="1" hangingPunct="1">
              <a:buFontTx/>
              <a:buNone/>
            </a:pPr>
            <a:r>
              <a:rPr lang="en-US" altLang="zh-TW" dirty="0">
                <a:solidFill>
                  <a:srgbClr val="FF0066"/>
                </a:solidFill>
              </a:rPr>
              <a:t> </a:t>
            </a:r>
            <a:r>
              <a:rPr lang="zh-TW" altLang="en-US" dirty="0"/>
              <a:t>謂 </a:t>
            </a:r>
            <a:r>
              <a:rPr lang="zh-TW" altLang="en-US" sz="3600" dirty="0">
                <a:solidFill>
                  <a:srgbClr val="0000CC"/>
                </a:solidFill>
              </a:rPr>
              <a:t>受僱從事工作獲致工資者</a:t>
            </a:r>
            <a:r>
              <a:rPr lang="zh-TW" altLang="en-US" dirty="0">
                <a:solidFill>
                  <a:srgbClr val="006600"/>
                </a:solidFill>
              </a:rPr>
              <a:t> </a:t>
            </a:r>
            <a:endParaRPr lang="zh-TW" altLang="en-US" sz="2800" dirty="0"/>
          </a:p>
        </p:txBody>
      </p:sp>
      <p:sp>
        <p:nvSpPr>
          <p:cNvPr id="17413" name="Text Box 5"/>
          <p:cNvSpPr txBox="1">
            <a:spLocks noChangeArrowheads="1"/>
          </p:cNvSpPr>
          <p:nvPr/>
        </p:nvSpPr>
        <p:spPr bwMode="auto">
          <a:xfrm>
            <a:off x="6132513" y="4554"/>
            <a:ext cx="2916237" cy="400110"/>
          </a:xfrm>
          <a:prstGeom prst="rect">
            <a:avLst/>
          </a:prstGeom>
          <a:noFill/>
          <a:ln w="9525">
            <a:noFill/>
            <a:miter lim="800000"/>
            <a:headEnd/>
            <a:tailEnd/>
          </a:ln>
        </p:spPr>
        <p:txBody>
          <a:bodyPr>
            <a:spAutoFit/>
          </a:bodyPr>
          <a:lstStyle/>
          <a:p>
            <a:pPr>
              <a:spcBef>
                <a:spcPct val="50000"/>
              </a:spcBef>
            </a:pPr>
            <a:r>
              <a:rPr lang="zh-TW" altLang="en-US" sz="2000" b="1" dirty="0">
                <a:latin typeface="Times New Roman" panose="02020603050405020304" pitchFamily="18" charset="0"/>
                <a:ea typeface="標楷體" pitchFamily="65" charset="-120"/>
                <a:cs typeface="Times New Roman" panose="02020603050405020304" pitchFamily="18" charset="0"/>
              </a:rPr>
              <a:t>職業安全衛生法 第</a:t>
            </a:r>
            <a:r>
              <a:rPr lang="en-US" altLang="zh-TW" sz="2000" b="1" dirty="0">
                <a:latin typeface="Times New Roman" panose="02020603050405020304" pitchFamily="18" charset="0"/>
                <a:ea typeface="標楷體" pitchFamily="65" charset="-120"/>
                <a:cs typeface="Times New Roman" panose="02020603050405020304" pitchFamily="18" charset="0"/>
              </a:rPr>
              <a:t>2</a:t>
            </a:r>
            <a:r>
              <a:rPr lang="zh-TW" altLang="en-US" sz="2000" b="1" dirty="0">
                <a:latin typeface="Times New Roman" panose="02020603050405020304" pitchFamily="18" charset="0"/>
                <a:ea typeface="標楷體" pitchFamily="65" charset="-120"/>
                <a:cs typeface="Times New Roman" panose="02020603050405020304" pitchFamily="18" charset="0"/>
              </a:rPr>
              <a:t>條</a:t>
            </a:r>
          </a:p>
        </p:txBody>
      </p:sp>
      <p:sp>
        <p:nvSpPr>
          <p:cNvPr id="17414" name="Text Box 6"/>
          <p:cNvSpPr txBox="1">
            <a:spLocks noChangeArrowheads="1"/>
          </p:cNvSpPr>
          <p:nvPr/>
        </p:nvSpPr>
        <p:spPr bwMode="auto">
          <a:xfrm>
            <a:off x="611188" y="2420938"/>
            <a:ext cx="7993062" cy="2590196"/>
          </a:xfrm>
          <a:prstGeom prst="rect">
            <a:avLst/>
          </a:prstGeom>
          <a:noFill/>
          <a:ln w="9525">
            <a:noFill/>
            <a:miter lim="800000"/>
            <a:headEnd/>
            <a:tailEnd/>
          </a:ln>
        </p:spPr>
        <p:txBody>
          <a:bodyPr>
            <a:spAutoFit/>
          </a:bodyPr>
          <a:lstStyle/>
          <a:p>
            <a:pPr>
              <a:lnSpc>
                <a:spcPct val="130000"/>
              </a:lnSpc>
              <a:defRPr/>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依職業安全衛生法第</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條：本法適用於各業。爰此，在校園中凡受僱</a:t>
            </a:r>
            <a:r>
              <a:rPr lang="zh-TW" altLang="en-US" sz="32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從事工作</a:t>
            </a:r>
            <a:r>
              <a:rPr lang="zh-TW" altLang="en-US" sz="32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獲致工資者</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不論其職稱 ，工作期間長短及專職或兼職</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，均屬職業安全衛生法所稱之</a:t>
            </a:r>
            <a:r>
              <a:rPr lang="zh-TW" altLang="en-US" sz="32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勞工</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8</a:t>
            </a:fld>
            <a:endParaRPr lang="zh-TW" altLang="en-US" dirty="0"/>
          </a:p>
        </p:txBody>
      </p:sp>
    </p:spTree>
    <p:extLst>
      <p:ext uri="{BB962C8B-B14F-4D97-AF65-F5344CB8AC3E}">
        <p14:creationId xmlns:p14="http://schemas.microsoft.com/office/powerpoint/2010/main" val="30978598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2916238" y="620713"/>
            <a:ext cx="3500437" cy="762000"/>
          </a:xfrm>
        </p:spPr>
        <p:txBody>
          <a:bodyPr/>
          <a:lstStyle/>
          <a:p>
            <a:pPr eaLnBrk="1" hangingPunct="1"/>
            <a:r>
              <a:rPr lang="zh-TW"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工作者</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412" name="Rectangle 3"/>
          <p:cNvSpPr>
            <a:spLocks noGrp="1" noChangeArrowheads="1"/>
          </p:cNvSpPr>
          <p:nvPr>
            <p:ph type="body" idx="4294967295"/>
          </p:nvPr>
        </p:nvSpPr>
        <p:spPr>
          <a:xfrm>
            <a:off x="611188" y="1484312"/>
            <a:ext cx="7921625" cy="936625"/>
          </a:xfrm>
          <a:ln>
            <a:solidFill>
              <a:srgbClr val="0000CC"/>
            </a:solidFill>
          </a:ln>
        </p:spPr>
        <p:txBody>
          <a:bodyPr anchor="ctr">
            <a:normAutofit fontScale="92500" lnSpcReduction="10000"/>
          </a:bodyPr>
          <a:lstStyle/>
          <a:p>
            <a:pPr marL="0" lvl="1" indent="0" eaLnBrk="1" hangingPunct="1">
              <a:buNone/>
            </a:pPr>
            <a:r>
              <a:rPr lang="zh-TW" altLang="zh-TW" sz="3200" b="0" dirty="0">
                <a:latin typeface="Times New Roman" panose="02020603050405020304" pitchFamily="18" charset="0"/>
                <a:ea typeface="標楷體" panose="03000509000000000000" pitchFamily="65" charset="-120"/>
                <a:cs typeface="Times New Roman" panose="02020603050405020304" pitchFamily="18" charset="0"/>
              </a:rPr>
              <a:t>指勞工、自營作業者及其他</a:t>
            </a:r>
            <a:r>
              <a:rPr lang="zh-TW" altLang="zh-TW" sz="3200" b="0"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受工作場所負責人指揮或監督從事勞動之人員</a:t>
            </a:r>
            <a:endParaRPr lang="zh-TW" altLang="en-US" sz="3200" b="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413" name="Text Box 5"/>
          <p:cNvSpPr txBox="1">
            <a:spLocks noChangeArrowheads="1"/>
          </p:cNvSpPr>
          <p:nvPr/>
        </p:nvSpPr>
        <p:spPr bwMode="auto">
          <a:xfrm>
            <a:off x="6132513" y="133350"/>
            <a:ext cx="2916237" cy="400110"/>
          </a:xfrm>
          <a:prstGeom prst="rect">
            <a:avLst/>
          </a:prstGeom>
          <a:noFill/>
          <a:ln w="9525">
            <a:noFill/>
            <a:miter lim="800000"/>
            <a:headEnd/>
            <a:tailEnd/>
          </a:ln>
        </p:spPr>
        <p:txBody>
          <a:bodyPr>
            <a:spAutoFit/>
          </a:bodyPr>
          <a:lstStyle/>
          <a:p>
            <a:pPr>
              <a:spcBef>
                <a:spcPct val="50000"/>
              </a:spcBef>
            </a:pPr>
            <a:r>
              <a:rPr lang="zh-TW" altLang="en-US" sz="2000" b="1" dirty="0">
                <a:latin typeface="標楷體" pitchFamily="65" charset="-120"/>
                <a:ea typeface="標楷體" pitchFamily="65" charset="-120"/>
              </a:rPr>
              <a:t>職業安全衛生法 第</a:t>
            </a:r>
            <a:r>
              <a:rPr lang="en-US" altLang="zh-TW" sz="2000" b="1" dirty="0">
                <a:latin typeface="標楷體" pitchFamily="65" charset="-120"/>
                <a:ea typeface="標楷體" pitchFamily="65" charset="-120"/>
              </a:rPr>
              <a:t>2</a:t>
            </a:r>
            <a:r>
              <a:rPr lang="zh-TW" altLang="en-US" sz="2000" b="1" dirty="0">
                <a:latin typeface="標楷體" pitchFamily="65" charset="-120"/>
                <a:ea typeface="標楷體" pitchFamily="65" charset="-120"/>
              </a:rPr>
              <a:t>條</a:t>
            </a:r>
          </a:p>
        </p:txBody>
      </p:sp>
      <p:sp>
        <p:nvSpPr>
          <p:cNvPr id="2" name="矩形 1"/>
          <p:cNvSpPr/>
          <p:nvPr/>
        </p:nvSpPr>
        <p:spPr>
          <a:xfrm>
            <a:off x="539552" y="2828836"/>
            <a:ext cx="7992888" cy="2062103"/>
          </a:xfrm>
          <a:prstGeom prst="rect">
            <a:avLst/>
          </a:prstGeom>
        </p:spPr>
        <p:txBody>
          <a:bodyPr wrap="square">
            <a:spAutoFit/>
          </a:bodyPr>
          <a:lstStyle/>
          <a:p>
            <a:r>
              <a:rPr lang="zh-TW" altLang="zh-TW" sz="3200" dirty="0">
                <a:solidFill>
                  <a:srgbClr val="FF0000"/>
                </a:solidFill>
                <a:latin typeface="標楷體" pitchFamily="65" charset="-120"/>
                <a:ea typeface="標楷體" pitchFamily="65" charset="-120"/>
              </a:rPr>
              <a:t>其他受工作場所負責人指揮或監督從事勞動之人員</a:t>
            </a:r>
            <a:r>
              <a:rPr lang="zh-TW" altLang="zh-TW" sz="3200" dirty="0">
                <a:solidFill>
                  <a:srgbClr val="0000CC"/>
                </a:solidFill>
                <a:ea typeface="DFKai-SB" charset="0"/>
              </a:rPr>
              <a:t>，</a:t>
            </a:r>
            <a:r>
              <a:rPr lang="zh-TW" altLang="en-US" sz="3200" dirty="0">
                <a:solidFill>
                  <a:srgbClr val="0000CC"/>
                </a:solidFill>
                <a:latin typeface="標楷體" panose="03000509000000000000" pitchFamily="65" charset="-120"/>
                <a:ea typeface="標楷體" panose="03000509000000000000" pitchFamily="65" charset="-120"/>
              </a:rPr>
              <a:t>指與事業單位無僱傭關係，於其工作場所從事勞動或以學習技能、接受職業訓練為目的從事勞動之工作者</a:t>
            </a:r>
            <a:r>
              <a:rPr lang="zh-TW" altLang="en-US" sz="3200" dirty="0">
                <a:latin typeface="標楷體" panose="03000509000000000000" pitchFamily="65" charset="-120"/>
                <a:ea typeface="標楷體" panose="03000509000000000000" pitchFamily="65" charset="-120"/>
              </a:rPr>
              <a:t> </a:t>
            </a:r>
            <a:endParaRPr lang="zh-TW" altLang="en-US" sz="3200" dirty="0">
              <a:ea typeface="DFKai-SB" charset="0"/>
            </a:endParaRP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9</a:t>
            </a:fld>
            <a:endParaRPr lang="zh-TW" altLang="en-US" dirty="0"/>
          </a:p>
        </p:txBody>
      </p:sp>
    </p:spTree>
    <p:extLst>
      <p:ext uri="{BB962C8B-B14F-4D97-AF65-F5344CB8AC3E}">
        <p14:creationId xmlns:p14="http://schemas.microsoft.com/office/powerpoint/2010/main" val="12528678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TotalTime>
  <Words>15888</Words>
  <Application>Microsoft Office PowerPoint</Application>
  <PresentationFormat>如螢幕大小 (4:3)</PresentationFormat>
  <Paragraphs>1470</Paragraphs>
  <Slides>67</Slides>
  <Notes>57</Notes>
  <HiddenSlides>0</HiddenSlides>
  <MMClips>0</MMClips>
  <ScaleCrop>false</ScaleCrop>
  <HeadingPairs>
    <vt:vector size="6" baseType="variant">
      <vt:variant>
        <vt:lpstr>佈景主題</vt:lpstr>
      </vt:variant>
      <vt:variant>
        <vt:i4>1</vt:i4>
      </vt:variant>
      <vt:variant>
        <vt:lpstr>內嵌 OLE 伺服程式</vt:lpstr>
      </vt:variant>
      <vt:variant>
        <vt:i4>3</vt:i4>
      </vt:variant>
      <vt:variant>
        <vt:lpstr>投影片標題</vt:lpstr>
      </vt:variant>
      <vt:variant>
        <vt:i4>67</vt:i4>
      </vt:variant>
    </vt:vector>
  </HeadingPairs>
  <TitlesOfParts>
    <vt:vector size="71" baseType="lpstr">
      <vt:lpstr>Office 佈景主題</vt:lpstr>
      <vt:lpstr>Photo Editor 影像</vt:lpstr>
      <vt:lpstr>Visio</vt:lpstr>
      <vt:lpstr>多媒體項目</vt:lpstr>
      <vt:lpstr>PowerPoint 簡報</vt:lpstr>
      <vt:lpstr>本教材中所有投影片內容(含文字檔及圖檔)著作權皆屬於本部所有。  一、種子師資：對任一單張投影片之教材須完整擷取進行授課，不得將任一單張投影片內容任意進行修改及編輯。  二、作為一般授課使用之參考資料時需標註引用出處。</vt:lpstr>
      <vt:lpstr>PowerPoint 簡報</vt:lpstr>
      <vt:lpstr>壹、總則</vt:lpstr>
      <vt:lpstr>校園適用之主要安全衛生法律</vt:lpstr>
      <vt:lpstr>專有名詞</vt:lpstr>
      <vt:lpstr>在職業安全衛生法中 雇主與勞工所扮演之角色</vt:lpstr>
      <vt:lpstr>勞  工</vt:lpstr>
      <vt:lpstr>工作者</vt:lpstr>
      <vt:lpstr>實驗室、試驗室內學生身份之認定</vt:lpstr>
      <vt:lpstr>雇 主</vt:lpstr>
      <vt:lpstr>事業單位</vt:lpstr>
      <vt:lpstr>PowerPoint 簡報</vt:lpstr>
      <vt:lpstr>PowerPoint 簡報</vt:lpstr>
      <vt:lpstr>主管機關</vt:lpstr>
      <vt:lpstr> 適用之範圍</vt:lpstr>
      <vt:lpstr>宣示職安法立法精神 1.雇主一般責任的宣告 2.安全衛生的危害預防原則 - 風險評估</vt:lpstr>
      <vt:lpstr>雇主的責任(義務)</vt:lpstr>
      <vt:lpstr>貳、安全衛生設(備)(措)施</vt:lpstr>
      <vt:lpstr>符合規定之必要設備及措施  1</vt:lpstr>
      <vt:lpstr>符合規定之必要設備及措施  2</vt:lpstr>
      <vt:lpstr>安全衛生必要措施</vt:lpstr>
      <vt:lpstr>機械設備器具源頭管理</vt:lpstr>
      <vt:lpstr>符合安全標準之機械、設備、器具的登錄</vt:lpstr>
      <vt:lpstr>型式驗證</vt:lpstr>
      <vt:lpstr>危險性機械設備</vt:lpstr>
      <vt:lpstr>危險性機械</vt:lpstr>
      <vt:lpstr>危險性設備</vt:lpstr>
      <vt:lpstr>危害通識</vt:lpstr>
      <vt:lpstr>PowerPoint 簡報</vt:lpstr>
      <vt:lpstr>標示符號</vt:lpstr>
      <vt:lpstr>PowerPoint 簡報</vt:lpstr>
      <vt:lpstr>作業環境監測</vt:lpstr>
      <vt:lpstr>新化學物質登記制度</vt:lpstr>
      <vt:lpstr>管制性化學品</vt:lpstr>
      <vt:lpstr>優先管理化學品</vt:lpstr>
      <vt:lpstr>健康檢查之依據及分類</vt:lpstr>
      <vt:lpstr>健康檢查之期限及項目</vt:lpstr>
      <vt:lpstr>特別危害健康作業</vt:lpstr>
      <vt:lpstr>勞工健康服務之護理人員</vt:lpstr>
      <vt:lpstr>以專業及經驗預防重大職災的責任</vt:lpstr>
      <vt:lpstr>叁、安全衛生管理</vt:lpstr>
      <vt:lpstr>行政管理</vt:lpstr>
      <vt:lpstr>組 織</vt:lpstr>
      <vt:lpstr>第二類 事業</vt:lpstr>
      <vt:lpstr>第二類事業之管理單位人員配置</vt:lpstr>
      <vt:lpstr>職業安全衛生管理辦理12-2條</vt:lpstr>
      <vt:lpstr>第三類事業</vt:lpstr>
      <vt:lpstr>自動檢查</vt:lpstr>
      <vt:lpstr>危險性機械或設備操作人員之訓練</vt:lpstr>
      <vt:lpstr>安全衛生教育訓練</vt:lpstr>
      <vt:lpstr>未成年人與母性之保護</vt:lpstr>
      <vt:lpstr>母性健康風險分級管理及保護</vt:lpstr>
      <vt:lpstr>安全衛生工作守則</vt:lpstr>
      <vt:lpstr>宣 導</vt:lpstr>
      <vt:lpstr>承攬</vt:lpstr>
      <vt:lpstr>交付承攬告知事項</vt:lpstr>
      <vt:lpstr>肆、監督與檢查</vt:lpstr>
      <vt:lpstr>勞動檢查</vt:lpstr>
      <vt:lpstr>有立即發生危險之虞之類型(勞動檢查)</vt:lpstr>
      <vt:lpstr>PowerPoint 簡報</vt:lpstr>
      <vt:lpstr>應通報之職業災害</vt:lpstr>
      <vt:lpstr>PowerPoint 簡報</vt:lpstr>
      <vt:lpstr>勞工應盡之義務</vt:lpstr>
      <vt:lpstr>伍、結  語</vt:lpstr>
      <vt:lpstr>PowerPoint 簡報</vt:lpstr>
      <vt:lpstr>資料來源</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ytdai</dc:creator>
  <cp:lastModifiedBy>Estela</cp:lastModifiedBy>
  <cp:revision>35</cp:revision>
  <dcterms:created xsi:type="dcterms:W3CDTF">2017-04-04T09:35:48Z</dcterms:created>
  <dcterms:modified xsi:type="dcterms:W3CDTF">2017-11-17T06:01:12Z</dcterms:modified>
</cp:coreProperties>
</file>