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71" r:id="rId3"/>
    <p:sldId id="259" r:id="rId4"/>
    <p:sldId id="260" r:id="rId5"/>
    <p:sldId id="269" r:id="rId6"/>
    <p:sldId id="270" r:id="rId7"/>
    <p:sldId id="271" r:id="rId8"/>
    <p:sldId id="272" r:id="rId9"/>
    <p:sldId id="273" r:id="rId10"/>
    <p:sldId id="275" r:id="rId11"/>
    <p:sldId id="276" r:id="rId12"/>
    <p:sldId id="277" r:id="rId13"/>
    <p:sldId id="278" r:id="rId14"/>
    <p:sldId id="355" r:id="rId15"/>
    <p:sldId id="280" r:id="rId16"/>
    <p:sldId id="281" r:id="rId17"/>
    <p:sldId id="289" r:id="rId18"/>
    <p:sldId id="290" r:id="rId19"/>
    <p:sldId id="293" r:id="rId20"/>
    <p:sldId id="294" r:id="rId21"/>
    <p:sldId id="296" r:id="rId22"/>
    <p:sldId id="297" r:id="rId23"/>
    <p:sldId id="299" r:id="rId24"/>
    <p:sldId id="300" r:id="rId25"/>
    <p:sldId id="301" r:id="rId26"/>
    <p:sldId id="302" r:id="rId27"/>
    <p:sldId id="305" r:id="rId28"/>
    <p:sldId id="306" r:id="rId29"/>
    <p:sldId id="307" r:id="rId30"/>
    <p:sldId id="308" r:id="rId31"/>
    <p:sldId id="309" r:id="rId32"/>
    <p:sldId id="310" r:id="rId33"/>
    <p:sldId id="311" r:id="rId34"/>
    <p:sldId id="312" r:id="rId35"/>
    <p:sldId id="313" r:id="rId36"/>
    <p:sldId id="314" r:id="rId37"/>
    <p:sldId id="316" r:id="rId38"/>
    <p:sldId id="325" r:id="rId39"/>
    <p:sldId id="326" r:id="rId40"/>
    <p:sldId id="327" r:id="rId41"/>
    <p:sldId id="328" r:id="rId42"/>
    <p:sldId id="331" r:id="rId43"/>
    <p:sldId id="332" r:id="rId44"/>
    <p:sldId id="333" r:id="rId45"/>
    <p:sldId id="334" r:id="rId46"/>
    <p:sldId id="335" r:id="rId47"/>
    <p:sldId id="336" r:id="rId48"/>
    <p:sldId id="337" r:id="rId49"/>
    <p:sldId id="338" r:id="rId50"/>
    <p:sldId id="341" r:id="rId51"/>
    <p:sldId id="342" r:id="rId52"/>
    <p:sldId id="349" r:id="rId53"/>
    <p:sldId id="350" r:id="rId54"/>
    <p:sldId id="351" r:id="rId55"/>
    <p:sldId id="352" r:id="rId56"/>
    <p:sldId id="353" r:id="rId57"/>
    <p:sldId id="354" r:id="rId58"/>
    <p:sldId id="356" r:id="rId59"/>
    <p:sldId id="357" r:id="rId60"/>
    <p:sldId id="358" r:id="rId61"/>
    <p:sldId id="359" r:id="rId62"/>
    <p:sldId id="360" r:id="rId63"/>
    <p:sldId id="361" r:id="rId64"/>
    <p:sldId id="362" r:id="rId65"/>
    <p:sldId id="363" r:id="rId66"/>
    <p:sldId id="364" r:id="rId67"/>
    <p:sldId id="365" r:id="rId68"/>
    <p:sldId id="366" r:id="rId69"/>
    <p:sldId id="367" r:id="rId70"/>
    <p:sldId id="368" r:id="rId71"/>
    <p:sldId id="369" r:id="rId7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2017/11/17</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solidFill>
                  <a:srgbClr val="000000"/>
                </a:solidFill>
              </a:rPr>
              <a:pPr/>
              <a:t>3</a:t>
            </a:fld>
            <a:endParaRPr lang="en-US" altLang="zh-TW" dirty="0" smtClean="0">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marR="0" indent="0" algn="l" defTabSz="914400" rtl="0" eaLnBrk="1" fontAlgn="ctr" latinLnBrk="0" hangingPunct="1">
              <a:lnSpc>
                <a:spcPct val="100000"/>
              </a:lnSpc>
              <a:spcBef>
                <a:spcPct val="30000"/>
              </a:spcBef>
              <a:spcAft>
                <a:spcPct val="0"/>
              </a:spcAft>
              <a:buClrTx/>
              <a:buSzTx/>
              <a:buFontTx/>
              <a:buNone/>
              <a:tabLst/>
              <a:defRPr/>
            </a:pPr>
            <a:r>
              <a:rPr kumimoji="1" lang="en-US" altLang="zh-TW" sz="1200" b="0" i="0" u="none" strike="noStrike" kern="1200" dirty="0" smtClean="0">
                <a:solidFill>
                  <a:schemeClr val="tx1"/>
                </a:solidFill>
                <a:effectLst/>
                <a:latin typeface="Arial" charset="0"/>
                <a:cs typeface="+mn-cs"/>
              </a:rPr>
              <a:t>20160215 </a:t>
            </a:r>
          </a:p>
          <a:p>
            <a:pPr marL="0" marR="0" indent="0" algn="l" defTabSz="914400" rtl="0" eaLnBrk="1" fontAlgn="ctr" latinLnBrk="0" hangingPunct="1">
              <a:lnSpc>
                <a:spcPct val="100000"/>
              </a:lnSpc>
              <a:spcBef>
                <a:spcPct val="30000"/>
              </a:spcBef>
              <a:spcAft>
                <a:spcPct val="0"/>
              </a:spcAft>
              <a:buClrTx/>
              <a:buSzTx/>
              <a:buFontTx/>
              <a:buNone/>
              <a:tabLst/>
              <a:defRPr/>
            </a:pPr>
            <a:r>
              <a:rPr lang="en-US" altLang="zh-TW" dirty="0" smtClean="0"/>
              <a:t>※</a:t>
            </a:r>
            <a:r>
              <a:rPr lang="zh-TW" altLang="en-US" dirty="0" smtClean="0"/>
              <a:t>通過培訓營認證教師使用此教材授課之教學說明：</a:t>
            </a:r>
            <a:endParaRPr lang="en-US" altLang="zh-TW" dirty="0" smtClean="0"/>
          </a:p>
          <a:p>
            <a:pPr rtl="0" eaLnBrk="1" fontAlgn="ctr" latinLnBrk="0" hangingPunct="1"/>
            <a:endParaRPr kumimoji="1" lang="en-US" altLang="zh-TW" sz="1200" b="0" i="0" u="none" strike="noStrike" kern="1200" dirty="0" smtClean="0">
              <a:solidFill>
                <a:schemeClr val="tx1"/>
              </a:solidFill>
              <a:effectLst/>
              <a:latin typeface="Arial" charset="0"/>
              <a:cs typeface="+mn-cs"/>
            </a:endParaRPr>
          </a:p>
          <a:p>
            <a:pPr rtl="0" eaLnBrk="1" fontAlgn="ctr" latinLnBrk="0" hangingPunct="1"/>
            <a:r>
              <a:rPr kumimoji="1" lang="zh-TW" altLang="zh-TW" sz="1200" b="0" i="0" u="none" strike="noStrike" kern="1200" dirty="0" smtClean="0">
                <a:solidFill>
                  <a:schemeClr val="tx1"/>
                </a:solidFill>
                <a:effectLst/>
                <a:latin typeface="Arial" charset="0"/>
                <a:cs typeface="+mn-cs"/>
              </a:rPr>
              <a:t>初階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國民中小學</a:t>
            </a:r>
            <a:r>
              <a:rPr kumimoji="1" lang="en-US" altLang="zh-TW" sz="1200" b="0" i="0" u="none" strike="noStrike" kern="1200" dirty="0" smtClean="0">
                <a:solidFill>
                  <a:schemeClr val="tx1"/>
                </a:solidFill>
                <a:effectLst/>
                <a:latin typeface="Arial" charset="0"/>
                <a:cs typeface="+mn-cs"/>
              </a:rPr>
              <a:t>)~p3-13, p21, p35-57,</a:t>
            </a:r>
            <a:r>
              <a:rPr kumimoji="1" lang="en-US" altLang="zh-TW" sz="1200" b="0" i="0" u="none" strike="noStrike" kern="1200" baseline="0" dirty="0" smtClean="0">
                <a:solidFill>
                  <a:schemeClr val="tx1"/>
                </a:solidFill>
                <a:effectLst/>
                <a:latin typeface="Arial" charset="0"/>
                <a:cs typeface="+mn-cs"/>
              </a:rPr>
              <a:t> p93, p95</a:t>
            </a:r>
            <a:endParaRPr kumimoji="1" lang="zh-TW" altLang="zh-TW" sz="1200" b="0" i="0" u="none" strike="noStrike" kern="1200" dirty="0" smtClean="0">
              <a:solidFill>
                <a:schemeClr val="tx1"/>
              </a:solidFill>
              <a:effectLst/>
              <a:latin typeface="Arial" charset="0"/>
              <a:cs typeface="+mn-cs"/>
            </a:endParaRPr>
          </a:p>
          <a:p>
            <a:pPr rtl="0" eaLnBrk="1" fontAlgn="ctr" latinLnBrk="0" hangingPunct="1"/>
            <a:r>
              <a:rPr kumimoji="1" lang="zh-TW" altLang="zh-TW" sz="1200" b="0" i="0" u="none" strike="noStrike" kern="1200" dirty="0" smtClean="0">
                <a:solidFill>
                  <a:schemeClr val="tx1"/>
                </a:solidFill>
                <a:effectLst/>
                <a:latin typeface="Arial" charset="0"/>
                <a:cs typeface="+mn-cs"/>
              </a:rPr>
              <a:t>中階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高中</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工</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職</a:t>
            </a:r>
            <a:r>
              <a:rPr kumimoji="1" lang="en-US" altLang="zh-TW" sz="1200" b="0" i="0" u="none" strike="noStrike" kern="1200" dirty="0" smtClean="0">
                <a:solidFill>
                  <a:schemeClr val="tx1"/>
                </a:solidFill>
                <a:effectLst/>
                <a:latin typeface="Arial" charset="0"/>
                <a:cs typeface="+mn-cs"/>
              </a:rPr>
              <a:t>)~p3-14,</a:t>
            </a:r>
            <a:r>
              <a:rPr kumimoji="1" lang="en-US" altLang="zh-TW" sz="1200" b="0" i="0" u="none" strike="noStrike" kern="1200" baseline="0" dirty="0" smtClean="0">
                <a:solidFill>
                  <a:schemeClr val="tx1"/>
                </a:solidFill>
                <a:effectLst/>
                <a:latin typeface="Arial" charset="0"/>
                <a:cs typeface="+mn-cs"/>
              </a:rPr>
              <a:t> p17, p19-95</a:t>
            </a:r>
            <a:endParaRPr kumimoji="1" lang="zh-TW" altLang="zh-TW" sz="1200" b="0" i="0" u="none" strike="noStrike" kern="1200" dirty="0" smtClean="0">
              <a:solidFill>
                <a:schemeClr val="tx1"/>
              </a:solidFill>
              <a:effectLst/>
              <a:latin typeface="Arial" charset="0"/>
              <a:cs typeface="+mn-cs"/>
            </a:endParaRPr>
          </a:p>
          <a:p>
            <a:pPr rtl="0" eaLnBrk="1" fontAlgn="ctr" latinLnBrk="0" hangingPunct="1"/>
            <a:r>
              <a:rPr kumimoji="1" lang="zh-TW" altLang="zh-TW" sz="1200" b="0" i="0" u="none" strike="noStrike" kern="1200" dirty="0" smtClean="0">
                <a:solidFill>
                  <a:schemeClr val="tx1"/>
                </a:solidFill>
                <a:effectLst/>
                <a:latin typeface="Arial" charset="0"/>
                <a:cs typeface="+mn-cs"/>
              </a:rPr>
              <a:t>進階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大專校院</a:t>
            </a:r>
            <a:r>
              <a:rPr kumimoji="1" lang="en-US" altLang="zh-TW" sz="1200" b="0" i="0" u="none" strike="noStrike" kern="1200" dirty="0" smtClean="0">
                <a:solidFill>
                  <a:schemeClr val="tx1"/>
                </a:solidFill>
                <a:effectLst/>
                <a:latin typeface="Arial" charset="0"/>
                <a:cs typeface="+mn-cs"/>
              </a:rPr>
              <a:t>)~p3-16, p18,  p20-95</a:t>
            </a:r>
            <a:endParaRPr kumimoji="1" lang="zh-TW" altLang="zh-TW" sz="1200" b="0" i="0" u="none" strike="noStrike" kern="1200" dirty="0" smtClean="0">
              <a:solidFill>
                <a:schemeClr val="tx1"/>
              </a:solidFill>
              <a:effectLst/>
              <a:latin typeface="Arial" charset="0"/>
              <a:cs typeface="+mn-cs"/>
            </a:endParaRPr>
          </a:p>
          <a:p>
            <a:pPr eaLnBrk="1" hangingPunct="1"/>
            <a:endParaRPr lang="zh-TW" altLang="zh-TW" dirty="0" smtClean="0"/>
          </a:p>
        </p:txBody>
      </p:sp>
    </p:spTree>
    <p:extLst>
      <p:ext uri="{BB962C8B-B14F-4D97-AF65-F5344CB8AC3E}">
        <p14:creationId xmlns:p14="http://schemas.microsoft.com/office/powerpoint/2010/main" val="325941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092B88E-CE73-4AE7-83B2-16B668C59D1A}" type="slidenum">
              <a:rPr lang="en-US" altLang="zh-TW" sz="1200">
                <a:ea typeface="標楷體" panose="03000509000000000000" pitchFamily="65" charset="-120"/>
              </a:rPr>
              <a:pPr algn="r"/>
              <a:t>15</a:t>
            </a:fld>
            <a:endParaRPr lang="en-US" altLang="zh-TW" sz="1200" dirty="0">
              <a:ea typeface="標楷體" panose="03000509000000000000" pitchFamily="65" charset="-12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altLang="zh-TW" dirty="0" smtClean="0">
                <a:solidFill>
                  <a:srgbClr val="FF0000"/>
                </a:solidFill>
              </a:rPr>
              <a:t>20160215 </a:t>
            </a:r>
            <a:r>
              <a:rPr lang="zh-TW" altLang="en-US" dirty="0" smtClean="0">
                <a:solidFill>
                  <a:srgbClr val="FF0000"/>
                </a:solidFill>
              </a:rPr>
              <a:t>教學目標</a:t>
            </a:r>
            <a:endParaRPr lang="en-US" altLang="zh-TW" dirty="0" smtClean="0">
              <a:solidFill>
                <a:srgbClr val="FF0000"/>
              </a:solidFill>
            </a:endParaRPr>
          </a:p>
          <a:p>
            <a:pPr eaLnBrk="1" hangingPunct="1"/>
            <a:r>
              <a:rPr lang="zh-TW" altLang="en-US" dirty="0" smtClean="0">
                <a:solidFill>
                  <a:srgbClr val="FF0000"/>
                </a:solidFill>
              </a:rPr>
              <a:t>了解噪音危害</a:t>
            </a:r>
            <a:endParaRPr lang="zh-TW" altLang="zh-TW" dirty="0" smtClean="0"/>
          </a:p>
          <a:p>
            <a:pPr eaLnBrk="1" hangingPunct="1"/>
            <a:endParaRPr lang="en-US" altLang="zh-TW" dirty="0" smtClean="0"/>
          </a:p>
          <a:p>
            <a:pPr eaLnBrk="1" hangingPunct="1"/>
            <a:r>
              <a:rPr lang="zh-TW" altLang="en-US" dirty="0" smtClean="0"/>
              <a:t>重點提示</a:t>
            </a:r>
            <a:r>
              <a:rPr lang="en-US" altLang="zh-TW" dirty="0" smtClean="0"/>
              <a:t>:</a:t>
            </a:r>
          </a:p>
          <a:p>
            <a:pPr eaLnBrk="1" hangingPunct="1"/>
            <a:r>
              <a:rPr lang="zh-TW" altLang="en-US" dirty="0" smtClean="0"/>
              <a:t>噪音為一種使人產生不悅或音量過大可能導致聽覺危害與其他不良生心理反應之聲音。</a:t>
            </a:r>
          </a:p>
          <a:p>
            <a:pPr eaLnBrk="1" hangingPunct="1"/>
            <a:endParaRPr lang="zh-TW" altLang="en-US" dirty="0" smtClean="0"/>
          </a:p>
        </p:txBody>
      </p:sp>
    </p:spTree>
    <p:extLst>
      <p:ext uri="{BB962C8B-B14F-4D97-AF65-F5344CB8AC3E}">
        <p14:creationId xmlns:p14="http://schemas.microsoft.com/office/powerpoint/2010/main" val="307382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2BEC4C3-CDE9-4064-9620-2600D3E50908}" type="slidenum">
              <a:rPr lang="en-US" altLang="zh-TW" smtClean="0"/>
              <a:pPr/>
              <a:t>16</a:t>
            </a:fld>
            <a:endParaRPr lang="en-US" altLang="zh-TW"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altLang="zh-TW" dirty="0" smtClean="0">
                <a:solidFill>
                  <a:srgbClr val="FF0000"/>
                </a:solidFill>
              </a:rPr>
              <a:t>20160215 </a:t>
            </a:r>
            <a:r>
              <a:rPr lang="zh-TW" altLang="en-US" dirty="0" smtClean="0">
                <a:solidFill>
                  <a:srgbClr val="FF0000"/>
                </a:solidFill>
              </a:rPr>
              <a:t>教學目標</a:t>
            </a:r>
            <a:endParaRPr lang="en-US" altLang="zh-TW" dirty="0" smtClean="0">
              <a:solidFill>
                <a:srgbClr val="FF0000"/>
              </a:solidFill>
            </a:endParaRPr>
          </a:p>
          <a:p>
            <a:pPr eaLnBrk="1" hangingPunct="1"/>
            <a:r>
              <a:rPr lang="zh-TW" altLang="en-US" dirty="0" smtClean="0">
                <a:solidFill>
                  <a:srgbClr val="FF0000"/>
                </a:solidFill>
              </a:rPr>
              <a:t>了解非游離輻射危害（及非游離輻射定義）</a:t>
            </a:r>
            <a:endParaRPr lang="zh-TW" altLang="zh-TW" dirty="0" smtClean="0"/>
          </a:p>
          <a:p>
            <a:pPr eaLnBrk="1" hangingPunct="1"/>
            <a:endParaRPr lang="en-US" altLang="zh-TW" dirty="0" smtClean="0"/>
          </a:p>
          <a:p>
            <a:pPr eaLnBrk="1" hangingPunct="1"/>
            <a:endParaRPr lang="en-US" altLang="zh-TW" dirty="0" smtClean="0"/>
          </a:p>
          <a:p>
            <a:pPr eaLnBrk="1" hangingPunct="1"/>
            <a:r>
              <a:rPr lang="zh-TW" altLang="en-US" dirty="0" smtClean="0"/>
              <a:t>補充說明</a:t>
            </a:r>
            <a:r>
              <a:rPr lang="en-US" altLang="zh-TW" dirty="0" smtClean="0"/>
              <a:t>:</a:t>
            </a:r>
          </a:p>
          <a:p>
            <a:pPr eaLnBrk="1" hangingPunct="1"/>
            <a:r>
              <a:rPr lang="en-US" altLang="zh-TW" dirty="0" smtClean="0"/>
              <a:t>1.</a:t>
            </a:r>
            <a:r>
              <a:rPr lang="zh-TW" altLang="en-US" dirty="0" smtClean="0"/>
              <a:t>雷射量測系統圖片來源： </a:t>
            </a:r>
            <a:r>
              <a:rPr lang="en-US" altLang="zh-TW" dirty="0" smtClean="0"/>
              <a:t>wwwme.nchu.edu.tw/~</a:t>
            </a:r>
            <a:r>
              <a:rPr lang="en-US" altLang="zh-TW" dirty="0" err="1" smtClean="0"/>
              <a:t>fluidlab</a:t>
            </a:r>
            <a:r>
              <a:rPr lang="en-US" altLang="zh-TW" dirty="0" smtClean="0"/>
              <a:t>/lab4.htm </a:t>
            </a:r>
            <a:r>
              <a:rPr lang="en-US" altLang="zh-TW" b="0" dirty="0" smtClean="0"/>
              <a:t/>
            </a:r>
            <a:br>
              <a:rPr lang="en-US" altLang="zh-TW" b="0" dirty="0" smtClean="0"/>
            </a:br>
            <a:endParaRPr lang="en-US" altLang="zh-TW" b="0" dirty="0" smtClean="0"/>
          </a:p>
        </p:txBody>
      </p:sp>
    </p:spTree>
    <p:extLst>
      <p:ext uri="{BB962C8B-B14F-4D97-AF65-F5344CB8AC3E}">
        <p14:creationId xmlns:p14="http://schemas.microsoft.com/office/powerpoint/2010/main" val="246017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9E7AADB-17EA-4549-A597-8949F8A57764}" type="slidenum">
              <a:rPr lang="en-US" altLang="zh-TW" smtClean="0"/>
              <a:pPr/>
              <a:t>17</a:t>
            </a:fld>
            <a:endParaRPr lang="en-US" altLang="zh-TW"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altLang="zh-TW" dirty="0" smtClean="0">
                <a:solidFill>
                  <a:srgbClr val="FF0000"/>
                </a:solidFill>
              </a:rPr>
              <a:t>20160215 </a:t>
            </a:r>
            <a:r>
              <a:rPr lang="zh-TW" altLang="en-US" dirty="0" smtClean="0">
                <a:solidFill>
                  <a:srgbClr val="FF0000"/>
                </a:solidFill>
              </a:rPr>
              <a:t>教學目標</a:t>
            </a:r>
            <a:endParaRPr lang="en-US" altLang="zh-TW" dirty="0" smtClean="0">
              <a:solidFill>
                <a:srgbClr val="FF0000"/>
              </a:solidFill>
            </a:endParaRPr>
          </a:p>
          <a:p>
            <a:pPr eaLnBrk="1" hangingPunct="1"/>
            <a:r>
              <a:rPr lang="zh-TW" altLang="en-US" dirty="0" smtClean="0">
                <a:solidFill>
                  <a:srgbClr val="FF0000"/>
                </a:solidFill>
              </a:rPr>
              <a:t>了解化學性危害及基本預防</a:t>
            </a:r>
            <a:endParaRPr lang="zh-TW" altLang="zh-TW" dirty="0" smtClean="0"/>
          </a:p>
          <a:p>
            <a:pPr eaLnBrk="1" hangingPunct="1"/>
            <a:endParaRPr lang="en-US" altLang="zh-TW" dirty="0" smtClean="0"/>
          </a:p>
          <a:p>
            <a:pPr eaLnBrk="1" hangingPunct="1"/>
            <a:r>
              <a:rPr lang="zh-TW" altLang="en-US" dirty="0" smtClean="0"/>
              <a:t>重點提示</a:t>
            </a:r>
            <a:r>
              <a:rPr lang="en-US" altLang="zh-TW" dirty="0" smtClean="0"/>
              <a:t>:</a:t>
            </a:r>
          </a:p>
          <a:p>
            <a:pPr eaLnBrk="1" hangingPunct="1"/>
            <a:r>
              <a:rPr lang="zh-TW" altLang="en-US" dirty="0" smtClean="0"/>
              <a:t>所謂的化學性危害，在環境與職業衛生中的領域內，可以簡單的分為二大類：</a:t>
            </a:r>
          </a:p>
          <a:p>
            <a:pPr eaLnBrk="1" hangingPunct="1"/>
            <a:r>
              <a:rPr lang="zh-TW" altLang="en-US" dirty="0" smtClean="0"/>
              <a:t>毒性：係指物質與人體接觸後，因為它的化學性質，所引起對人體健康上的危害。</a:t>
            </a:r>
          </a:p>
          <a:p>
            <a:pPr eaLnBrk="1" hangingPunct="1"/>
            <a:r>
              <a:rPr lang="zh-TW" altLang="en-US" dirty="0" smtClean="0"/>
              <a:t>危害性：由於使用化學物質時，因管理不當或使用不慎，所引起的化學災害，例如：火災與爆炸意外。</a:t>
            </a:r>
          </a:p>
          <a:p>
            <a:pPr eaLnBrk="1" hangingPunct="1"/>
            <a:endParaRPr lang="en-US" altLang="zh-TW" dirty="0" smtClean="0"/>
          </a:p>
          <a:p>
            <a:pPr eaLnBrk="1" hangingPunct="1"/>
            <a:r>
              <a:rPr lang="zh-TW" altLang="en-US" dirty="0" smtClean="0"/>
              <a:t>基本預防通則：</a:t>
            </a:r>
            <a:endParaRPr lang="en-US" altLang="zh-TW" dirty="0" smtClean="0"/>
          </a:p>
          <a:p>
            <a:pPr eaLnBrk="1" hangingPunct="1"/>
            <a:r>
              <a:rPr lang="en-US" altLang="zh-TW" dirty="0" smtClean="0"/>
              <a:t>1.</a:t>
            </a:r>
            <a:r>
              <a:rPr lang="zh-TW" altLang="en-US" dirty="0" smtClean="0"/>
              <a:t>減少暴露</a:t>
            </a:r>
            <a:endParaRPr lang="en-US" altLang="zh-TW" dirty="0" smtClean="0"/>
          </a:p>
          <a:p>
            <a:pPr eaLnBrk="1" hangingPunct="1"/>
            <a:r>
              <a:rPr lang="en-US" altLang="zh-TW" dirty="0" smtClean="0"/>
              <a:t>2.</a:t>
            </a:r>
            <a:r>
              <a:rPr lang="zh-TW" altLang="en-US" dirty="0" smtClean="0"/>
              <a:t>管制目標：</a:t>
            </a:r>
            <a:r>
              <a:rPr lang="zh-TW" altLang="en-US" sz="1200" dirty="0" smtClean="0"/>
              <a:t>避免有害化學物質逸散至空氣中</a:t>
            </a:r>
            <a:endParaRPr lang="en-US" altLang="zh-TW" sz="1200" dirty="0" smtClean="0"/>
          </a:p>
          <a:p>
            <a:pPr eaLnBrk="1" hangingPunct="1"/>
            <a:r>
              <a:rPr lang="en-US" altLang="zh-TW" sz="1200" dirty="0" smtClean="0"/>
              <a:t>3.</a:t>
            </a:r>
            <a:r>
              <a:rPr lang="zh-TW" altLang="en-US" dirty="0" smtClean="0"/>
              <a:t>自我保護</a:t>
            </a:r>
            <a:endParaRPr lang="en-US" altLang="zh-TW" dirty="0" smtClean="0"/>
          </a:p>
          <a:p>
            <a:pPr eaLnBrk="1" hangingPunct="1"/>
            <a:r>
              <a:rPr lang="en-US" altLang="zh-TW" dirty="0" smtClean="0"/>
              <a:t>4.</a:t>
            </a:r>
            <a:r>
              <a:rPr lang="zh-TW" altLang="en-US" dirty="0" smtClean="0"/>
              <a:t>急性暴露的處裡</a:t>
            </a:r>
            <a:endParaRPr lang="en-US" altLang="zh-TW" dirty="0" smtClean="0"/>
          </a:p>
          <a:p>
            <a:pPr eaLnBrk="1" hangingPunct="1"/>
            <a:endParaRPr lang="en-US" altLang="zh-TW" dirty="0" smtClean="0"/>
          </a:p>
          <a:p>
            <a:pPr eaLnBrk="1" hangingPunct="1"/>
            <a:r>
              <a:rPr lang="zh-TW" altLang="en-US" dirty="0" smtClean="0"/>
              <a:t>補充說明</a:t>
            </a:r>
            <a:r>
              <a:rPr lang="en-US" altLang="zh-TW" dirty="0" smtClean="0"/>
              <a:t>:</a:t>
            </a:r>
          </a:p>
          <a:p>
            <a:pPr eaLnBrk="1" hangingPunct="1"/>
            <a:r>
              <a:rPr lang="zh-TW" altLang="en-US" dirty="0" smtClean="0"/>
              <a:t>圖片說明</a:t>
            </a:r>
          </a:p>
          <a:p>
            <a:pPr eaLnBrk="1" hangingPunct="1"/>
            <a:r>
              <a:rPr lang="zh-TW" altLang="en-US" dirty="0" smtClean="0"/>
              <a:t>學生操作酸鹼中和噴濺事件</a:t>
            </a:r>
          </a:p>
          <a:p>
            <a:pPr eaLnBrk="1" hangingPunct="1"/>
            <a:r>
              <a:rPr lang="zh-TW" altLang="en-US" dirty="0" smtClean="0"/>
              <a:t>左下圖</a:t>
            </a:r>
            <a:r>
              <a:rPr lang="en-US" altLang="zh-TW" dirty="0" smtClean="0"/>
              <a:t>:</a:t>
            </a:r>
            <a:r>
              <a:rPr lang="zh-TW" altLang="en-US" dirty="0" smtClean="0"/>
              <a:t>事發當時噴濺的箱子 </a:t>
            </a:r>
          </a:p>
          <a:p>
            <a:pPr eaLnBrk="1" hangingPunct="1"/>
            <a:r>
              <a:rPr lang="zh-TW" altLang="en-US" dirty="0" smtClean="0"/>
              <a:t>中下圖</a:t>
            </a:r>
            <a:r>
              <a:rPr lang="en-US" altLang="zh-TW" dirty="0" smtClean="0"/>
              <a:t>:</a:t>
            </a:r>
            <a:r>
              <a:rPr lang="zh-TW" altLang="en-US" dirty="0" smtClean="0"/>
              <a:t>事發當時噴濺至天花板及電燈</a:t>
            </a:r>
          </a:p>
          <a:p>
            <a:pPr eaLnBrk="1" hangingPunct="1"/>
            <a:r>
              <a:rPr lang="zh-TW" altLang="en-US" dirty="0" smtClean="0"/>
              <a:t>右下圖</a:t>
            </a:r>
            <a:r>
              <a:rPr lang="en-US" altLang="zh-TW" dirty="0" smtClean="0"/>
              <a:t>:</a:t>
            </a:r>
            <a:r>
              <a:rPr lang="zh-TW" altLang="en-US" dirty="0" smtClean="0"/>
              <a:t>事故發生的操作台 </a:t>
            </a:r>
          </a:p>
          <a:p>
            <a:pPr eaLnBrk="1" hangingPunct="1"/>
            <a:r>
              <a:rPr lang="zh-TW" altLang="en-US" dirty="0" smtClean="0"/>
              <a:t>案例說明</a:t>
            </a:r>
            <a:r>
              <a:rPr lang="en-US" altLang="zh-TW" dirty="0" smtClean="0"/>
              <a:t>:</a:t>
            </a:r>
            <a:r>
              <a:rPr lang="zh-TW" altLang="en-US" dirty="0" smtClean="0"/>
              <a:t>某校學生將左圖的塑膠箱放置於中圖的</a:t>
            </a:r>
            <a:r>
              <a:rPr lang="en-US" altLang="zh-TW" dirty="0" smtClean="0"/>
              <a:t>Hood</a:t>
            </a:r>
            <a:r>
              <a:rPr lang="zh-TW" altLang="en-US" dirty="0" smtClean="0"/>
              <a:t>中，在其中進行酸鹼實驗</a:t>
            </a:r>
            <a:r>
              <a:rPr lang="en-US" altLang="zh-TW" dirty="0" smtClean="0"/>
              <a:t>(</a:t>
            </a:r>
            <a:r>
              <a:rPr lang="zh-TW" altLang="en-US" dirty="0" smtClean="0"/>
              <a:t>應該有使用雙氧水</a:t>
            </a:r>
            <a:r>
              <a:rPr lang="en-US" altLang="zh-TW" dirty="0" smtClean="0"/>
              <a:t>)</a:t>
            </a:r>
            <a:r>
              <a:rPr lang="zh-TW" altLang="en-US" dirty="0" smtClean="0"/>
              <a:t>，結果發生爆炸，爆炸當時</a:t>
            </a:r>
            <a:r>
              <a:rPr lang="en-US" altLang="zh-TW" dirty="0" smtClean="0"/>
              <a:t>Hood</a:t>
            </a:r>
            <a:r>
              <a:rPr lang="zh-TW" altLang="en-US" dirty="0" smtClean="0"/>
              <a:t>內設備全遭破壞</a:t>
            </a:r>
            <a:r>
              <a:rPr lang="en-US" altLang="zh-TW" dirty="0" smtClean="0"/>
              <a:t>(</a:t>
            </a:r>
            <a:r>
              <a:rPr lang="zh-TW" altLang="en-US" dirty="0" smtClean="0"/>
              <a:t>塑膠箱炸破</a:t>
            </a:r>
            <a:r>
              <a:rPr lang="en-US" altLang="zh-TW" dirty="0" smtClean="0"/>
              <a:t>)</a:t>
            </a:r>
            <a:r>
              <a:rPr lang="zh-TW" altLang="en-US" dirty="0" smtClean="0"/>
              <a:t>，實驗液體不僅濺滿</a:t>
            </a:r>
            <a:r>
              <a:rPr lang="en-US" altLang="zh-TW" dirty="0" smtClean="0"/>
              <a:t>Hood</a:t>
            </a:r>
            <a:r>
              <a:rPr lang="zh-TW" altLang="en-US" dirty="0" smtClean="0"/>
              <a:t>，亦從</a:t>
            </a:r>
            <a:r>
              <a:rPr lang="en-US" altLang="zh-TW" dirty="0" smtClean="0"/>
              <a:t>Hood</a:t>
            </a:r>
            <a:r>
              <a:rPr lang="zh-TW" altLang="en-US" dirty="0" smtClean="0"/>
              <a:t>玻璃門與操作檯面的空隙</a:t>
            </a:r>
            <a:r>
              <a:rPr lang="en-US" altLang="zh-TW" dirty="0" smtClean="0"/>
              <a:t>(</a:t>
            </a:r>
            <a:r>
              <a:rPr lang="zh-TW" altLang="en-US" dirty="0" smtClean="0"/>
              <a:t>應該就如中圖的空隙大小</a:t>
            </a:r>
            <a:r>
              <a:rPr lang="en-US" altLang="zh-TW" dirty="0" smtClean="0"/>
              <a:t>)</a:t>
            </a:r>
            <a:r>
              <a:rPr lang="zh-TW" altLang="en-US" dirty="0" smtClean="0"/>
              <a:t>往外炸出，連遠至實驗室對角斜上方電燈與天花板也遭破壞。當時室內學生一人正要從門口走出，聽到爆炸聲回頭一看，不幸遭液體噴濺眼部而受傷。</a:t>
            </a:r>
          </a:p>
          <a:p>
            <a:pPr eaLnBrk="1" hangingPunct="1"/>
            <a:endParaRPr lang="en-US" altLang="zh-TW" dirty="0" smtClean="0"/>
          </a:p>
        </p:txBody>
      </p:sp>
    </p:spTree>
    <p:extLst>
      <p:ext uri="{BB962C8B-B14F-4D97-AF65-F5344CB8AC3E}">
        <p14:creationId xmlns:p14="http://schemas.microsoft.com/office/powerpoint/2010/main" val="280919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C04CCDE-DA60-4D12-9A30-76D812399B5C}" type="slidenum">
              <a:rPr lang="en-US" altLang="zh-TW" smtClean="0"/>
              <a:pPr/>
              <a:t>18</a:t>
            </a:fld>
            <a:endParaRPr lang="en-US" altLang="zh-TW" dirty="0" smtClean="0"/>
          </a:p>
        </p:txBody>
      </p:sp>
      <p:sp>
        <p:nvSpPr>
          <p:cNvPr id="125955" name="Rectangle 2"/>
          <p:cNvSpPr>
            <a:spLocks noGrp="1" noRot="1" noChangeAspect="1" noChangeArrowheads="1" noTextEdit="1"/>
          </p:cNvSpPr>
          <p:nvPr>
            <p:ph type="sldImg"/>
          </p:nvPr>
        </p:nvSpPr>
        <p:spPr>
          <a:xfrm>
            <a:off x="1144588" y="685800"/>
            <a:ext cx="4572000" cy="34290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r>
              <a:rPr lang="en-US" altLang="zh-TW" sz="1400" dirty="0" smtClean="0">
                <a:solidFill>
                  <a:srgbClr val="FF0000"/>
                </a:solidFill>
              </a:rPr>
              <a:t>20160215 </a:t>
            </a:r>
            <a:r>
              <a:rPr lang="zh-TW" altLang="en-US" sz="1400" dirty="0" smtClean="0">
                <a:solidFill>
                  <a:srgbClr val="FF0000"/>
                </a:solidFill>
              </a:rPr>
              <a:t>教學目標</a:t>
            </a:r>
            <a:endParaRPr lang="en-US" altLang="zh-TW" sz="1400" dirty="0" smtClean="0">
              <a:solidFill>
                <a:srgbClr val="FF0000"/>
              </a:solidFill>
            </a:endParaRPr>
          </a:p>
          <a:p>
            <a:pPr eaLnBrk="1" hangingPunct="1"/>
            <a:r>
              <a:rPr lang="zh-TW" altLang="en-US" sz="1400" dirty="0" smtClean="0">
                <a:solidFill>
                  <a:srgbClr val="FF0000"/>
                </a:solidFill>
              </a:rPr>
              <a:t>了解生物性危害及基本預防</a:t>
            </a:r>
            <a:endParaRPr lang="zh-TW" altLang="zh-TW" sz="1400" dirty="0" smtClean="0"/>
          </a:p>
          <a:p>
            <a:pPr eaLnBrk="1" hangingPunct="1"/>
            <a:endParaRPr lang="en-US" altLang="zh-TW" sz="1400" dirty="0" smtClean="0">
              <a:solidFill>
                <a:srgbClr val="FF3300"/>
              </a:solidFill>
              <a:latin typeface="華康新儷粗黑" pitchFamily="34" charset="-120"/>
            </a:endParaRPr>
          </a:p>
          <a:p>
            <a:pPr eaLnBrk="1" hangingPunct="1"/>
            <a:r>
              <a:rPr lang="zh-TW" altLang="en-US" sz="1400" dirty="0" smtClean="0">
                <a:solidFill>
                  <a:srgbClr val="FF3300"/>
                </a:solidFill>
                <a:latin typeface="華康新儷粗黑" pitchFamily="34" charset="-120"/>
              </a:rPr>
              <a:t>重點提示</a:t>
            </a:r>
            <a:r>
              <a:rPr lang="en-US" altLang="zh-TW" sz="1400" dirty="0" smtClean="0">
                <a:solidFill>
                  <a:srgbClr val="FF3300"/>
                </a:solidFill>
                <a:latin typeface="華康新儷粗黑" pitchFamily="34" charset="-120"/>
              </a:rPr>
              <a:t>:</a:t>
            </a:r>
          </a:p>
          <a:p>
            <a:pPr eaLnBrk="1" hangingPunct="1"/>
            <a:r>
              <a:rPr lang="zh-TW" altLang="en-US" sz="1400" dirty="0" smtClean="0">
                <a:solidFill>
                  <a:srgbClr val="FF3300"/>
                </a:solidFill>
                <a:latin typeface="華康新儷粗黑" pitchFamily="34" charset="-120"/>
              </a:rPr>
              <a:t>生物性危害 </a:t>
            </a:r>
            <a:r>
              <a:rPr lang="en-US" altLang="zh-TW" sz="1400" dirty="0" smtClean="0">
                <a:solidFill>
                  <a:srgbClr val="FF3300"/>
                </a:solidFill>
                <a:latin typeface="華康新儷粗黑" pitchFamily="34" charset="-120"/>
              </a:rPr>
              <a:t>Biohazards</a:t>
            </a:r>
          </a:p>
          <a:p>
            <a:pPr eaLnBrk="1" hangingPunct="1"/>
            <a:r>
              <a:rPr lang="en-US" altLang="zh-TW" sz="1400" dirty="0" smtClean="0">
                <a:solidFill>
                  <a:srgbClr val="FF3300"/>
                </a:solidFill>
                <a:latin typeface="華康新儷粗黑" pitchFamily="34" charset="-120"/>
              </a:rPr>
              <a:t>1.</a:t>
            </a:r>
            <a:r>
              <a:rPr lang="zh-TW" altLang="en-US" sz="1400" dirty="0" smtClean="0">
                <a:solidFill>
                  <a:srgbClr val="FF3300"/>
                </a:solidFill>
                <a:latin typeface="華康新儷粗黑" pitchFamily="34" charset="-120"/>
              </a:rPr>
              <a:t>感染（</a:t>
            </a:r>
            <a:r>
              <a:rPr lang="en-US" altLang="zh-TW" sz="1400" dirty="0" smtClean="0">
                <a:solidFill>
                  <a:srgbClr val="FF3300"/>
                </a:solidFill>
                <a:latin typeface="華康新儷粗黑" pitchFamily="34" charset="-120"/>
              </a:rPr>
              <a:t>Infection</a:t>
            </a:r>
            <a:r>
              <a:rPr lang="zh-TW" altLang="en-US" sz="1400" dirty="0" smtClean="0">
                <a:solidFill>
                  <a:srgbClr val="FF3300"/>
                </a:solidFill>
                <a:latin typeface="華康新儷粗黑" pitchFamily="34" charset="-120"/>
              </a:rPr>
              <a:t>）：生物體在人體內繁殖生長所致 </a:t>
            </a:r>
            <a:r>
              <a:rPr lang="en-US" altLang="zh-TW" sz="1400" dirty="0" smtClean="0">
                <a:solidFill>
                  <a:srgbClr val="FF3300"/>
                </a:solidFill>
                <a:latin typeface="華康新儷粗黑" pitchFamily="34" charset="-120"/>
              </a:rPr>
              <a:t>( </a:t>
            </a:r>
            <a:r>
              <a:rPr lang="zh-TW" altLang="en-US" sz="1400" dirty="0" smtClean="0">
                <a:solidFill>
                  <a:srgbClr val="FF3300"/>
                </a:solidFill>
                <a:latin typeface="華康新儷粗黑" pitchFamily="34" charset="-120"/>
              </a:rPr>
              <a:t>如：流行性感冒、痲疹、肺結核 </a:t>
            </a:r>
            <a:r>
              <a:rPr lang="en-US" altLang="zh-TW" sz="1400" dirty="0" smtClean="0">
                <a:solidFill>
                  <a:srgbClr val="FF3300"/>
                </a:solidFill>
                <a:latin typeface="華康新儷粗黑" pitchFamily="34" charset="-120"/>
              </a:rPr>
              <a:t>)</a:t>
            </a:r>
          </a:p>
          <a:p>
            <a:pPr eaLnBrk="1" hangingPunct="1"/>
            <a:r>
              <a:rPr lang="en-US" altLang="zh-TW" sz="1400" dirty="0" smtClean="0">
                <a:solidFill>
                  <a:srgbClr val="FF3300"/>
                </a:solidFill>
                <a:latin typeface="華康新儷粗黑" pitchFamily="34" charset="-120"/>
              </a:rPr>
              <a:t>2.</a:t>
            </a:r>
            <a:r>
              <a:rPr lang="zh-TW" altLang="en-US" sz="1400" dirty="0" smtClean="0">
                <a:solidFill>
                  <a:srgbClr val="FF3300"/>
                </a:solidFill>
                <a:latin typeface="華康新儷粗黑" pitchFamily="34" charset="-120"/>
              </a:rPr>
              <a:t>過敏（</a:t>
            </a:r>
            <a:r>
              <a:rPr lang="en-US" altLang="zh-TW" sz="1400" dirty="0" smtClean="0">
                <a:solidFill>
                  <a:srgbClr val="FF3300"/>
                </a:solidFill>
                <a:latin typeface="華康新儷粗黑" pitchFamily="34" charset="-120"/>
              </a:rPr>
              <a:t>Allergy</a:t>
            </a:r>
            <a:r>
              <a:rPr lang="zh-TW" altLang="en-US" sz="1400" dirty="0" smtClean="0">
                <a:solidFill>
                  <a:srgbClr val="FF3300"/>
                </a:solidFill>
                <a:latin typeface="華康新儷粗黑" pitchFamily="34" charset="-120"/>
              </a:rPr>
              <a:t>）：生物體以過敏原角色經重覆暴露致使人體免疫系統過度反應所致 </a:t>
            </a:r>
            <a:r>
              <a:rPr lang="en-US" altLang="zh-TW" sz="1400" dirty="0" smtClean="0">
                <a:solidFill>
                  <a:srgbClr val="FF3300"/>
                </a:solidFill>
                <a:latin typeface="華康新儷粗黑" pitchFamily="34" charset="-120"/>
              </a:rPr>
              <a:t>( </a:t>
            </a:r>
            <a:r>
              <a:rPr lang="zh-TW" altLang="en-US" sz="1400" dirty="0" smtClean="0">
                <a:solidFill>
                  <a:srgbClr val="FF3300"/>
                </a:solidFill>
                <a:latin typeface="華康新儷粗黑" pitchFamily="34" charset="-120"/>
              </a:rPr>
              <a:t>如：過敏性肺炎、氣喘、過敏性鼻炎 </a:t>
            </a:r>
            <a:r>
              <a:rPr lang="en-US" altLang="zh-TW" sz="1400" dirty="0" smtClean="0">
                <a:solidFill>
                  <a:srgbClr val="FF3300"/>
                </a:solidFill>
                <a:latin typeface="華康新儷粗黑" pitchFamily="34" charset="-120"/>
              </a:rPr>
              <a:t>)</a:t>
            </a:r>
          </a:p>
          <a:p>
            <a:pPr eaLnBrk="1" hangingPunct="1"/>
            <a:r>
              <a:rPr lang="en-US" altLang="zh-TW" sz="1400" dirty="0" smtClean="0">
                <a:solidFill>
                  <a:srgbClr val="FF3300"/>
                </a:solidFill>
                <a:latin typeface="華康新儷粗黑" pitchFamily="34" charset="-120"/>
              </a:rPr>
              <a:t>3.</a:t>
            </a:r>
            <a:r>
              <a:rPr lang="zh-TW" altLang="en-US" sz="1400" dirty="0" smtClean="0">
                <a:solidFill>
                  <a:srgbClr val="FF3300"/>
                </a:solidFill>
                <a:latin typeface="華康新儷粗黑" pitchFamily="34" charset="-120"/>
              </a:rPr>
              <a:t>中毒（</a:t>
            </a:r>
            <a:r>
              <a:rPr lang="en-US" altLang="zh-TW" sz="1400" dirty="0" smtClean="0">
                <a:solidFill>
                  <a:srgbClr val="FF3300"/>
                </a:solidFill>
                <a:latin typeface="華康新儷粗黑" pitchFamily="34" charset="-120"/>
              </a:rPr>
              <a:t>Toxicity</a:t>
            </a:r>
            <a:r>
              <a:rPr lang="zh-TW" altLang="en-US" sz="1400" dirty="0" smtClean="0">
                <a:solidFill>
                  <a:srgbClr val="FF3300"/>
                </a:solidFill>
                <a:latin typeface="華康新儷粗黑" pitchFamily="34" charset="-120"/>
              </a:rPr>
              <a:t>）：暴露於生物體所產生之毒素 （ 細菌內毒素、細菌外毒素、真菌毒素 ）所致 </a:t>
            </a:r>
            <a:r>
              <a:rPr lang="en-US" altLang="zh-TW" sz="1400" dirty="0" smtClean="0">
                <a:solidFill>
                  <a:srgbClr val="FF3300"/>
                </a:solidFill>
                <a:latin typeface="華康新儷粗黑" pitchFamily="34" charset="-120"/>
              </a:rPr>
              <a:t>( </a:t>
            </a:r>
            <a:r>
              <a:rPr lang="zh-TW" altLang="en-US" sz="1400" dirty="0" smtClean="0">
                <a:solidFill>
                  <a:srgbClr val="FF3300"/>
                </a:solidFill>
                <a:latin typeface="華康新儷粗黑" pitchFamily="34" charset="-120"/>
              </a:rPr>
              <a:t>如：發燒、發冷、肺功能受損 </a:t>
            </a:r>
            <a:r>
              <a:rPr lang="en-US" altLang="zh-TW" sz="1400" dirty="0" smtClean="0">
                <a:solidFill>
                  <a:srgbClr val="FF3300"/>
                </a:solidFill>
                <a:latin typeface="華康新儷粗黑" pitchFamily="34" charset="-120"/>
              </a:rPr>
              <a:t>)</a:t>
            </a:r>
          </a:p>
          <a:p>
            <a:pPr eaLnBrk="1" hangingPunct="1"/>
            <a:endParaRPr lang="en-US" altLang="zh-TW" sz="1400" dirty="0" smtClean="0">
              <a:solidFill>
                <a:srgbClr val="FF3300"/>
              </a:solidFill>
              <a:latin typeface="華康新儷粗黑" pitchFamily="34" charset="-120"/>
            </a:endParaRPr>
          </a:p>
          <a:p>
            <a:pPr eaLnBrk="1" hangingPunct="1"/>
            <a:r>
              <a:rPr lang="zh-TW" altLang="en-US" sz="1400" dirty="0" smtClean="0">
                <a:solidFill>
                  <a:srgbClr val="FF3300"/>
                </a:solidFill>
                <a:latin typeface="華康新儷粗黑" pitchFamily="34" charset="-120"/>
              </a:rPr>
              <a:t>補充說明</a:t>
            </a:r>
            <a:r>
              <a:rPr lang="en-US" altLang="zh-TW" sz="1400" dirty="0" smtClean="0">
                <a:solidFill>
                  <a:srgbClr val="FF3300"/>
                </a:solidFill>
                <a:latin typeface="華康新儷粗黑" pitchFamily="34" charset="-120"/>
              </a:rPr>
              <a:t>:</a:t>
            </a:r>
          </a:p>
          <a:p>
            <a:pPr eaLnBrk="1" hangingPunct="1"/>
            <a:r>
              <a:rPr lang="zh-TW" altLang="en-US" sz="1400" dirty="0" smtClean="0">
                <a:solidFill>
                  <a:srgbClr val="FF3300"/>
                </a:solidFill>
                <a:latin typeface="華康新儷粗黑" pitchFamily="34" charset="-120"/>
              </a:rPr>
              <a:t>國內生物實驗室多半將安全衛生重點放置於預防感染，事實上生物實驗室有關的生物危害絕大部分為”過敏”類型，故進行生物實驗前最好能進行相關體質檢測，瞭解自身對哪些物質過敏</a:t>
            </a:r>
            <a:r>
              <a:rPr lang="en-US" altLang="zh-TW" sz="1400" dirty="0" smtClean="0">
                <a:solidFill>
                  <a:srgbClr val="FF3300"/>
                </a:solidFill>
                <a:latin typeface="華康新儷粗黑" pitchFamily="34" charset="-120"/>
              </a:rPr>
              <a:t>(</a:t>
            </a:r>
            <a:r>
              <a:rPr lang="zh-TW" altLang="en-US" sz="1400" dirty="0" smtClean="0">
                <a:solidFill>
                  <a:srgbClr val="FF3300"/>
                </a:solidFill>
                <a:latin typeface="華康新儷粗黑" pitchFamily="34" charset="-120"/>
              </a:rPr>
              <a:t>但國內很少很少這樣做</a:t>
            </a:r>
            <a:r>
              <a:rPr lang="en-US" altLang="zh-TW" sz="1400" dirty="0" smtClean="0">
                <a:solidFill>
                  <a:srgbClr val="FF3300"/>
                </a:solidFill>
                <a:latin typeface="華康新儷粗黑" pitchFamily="34" charset="-120"/>
              </a:rPr>
              <a:t>)</a:t>
            </a:r>
            <a:r>
              <a:rPr lang="zh-TW" altLang="en-US" sz="1400" dirty="0" smtClean="0">
                <a:solidFill>
                  <a:srgbClr val="FF3300"/>
                </a:solidFill>
                <a:latin typeface="華康新儷粗黑" pitchFamily="34" charset="-120"/>
              </a:rPr>
              <a:t>，如果沒有進行事先檢測，至少在實驗進行中要隨時注意自己是否有過敏現象，如果有過敏應立刻停止實驗，離開實驗室，尋求相關的醫療協助。</a:t>
            </a:r>
          </a:p>
          <a:p>
            <a:pPr eaLnBrk="1" hangingPunct="1"/>
            <a:endParaRPr lang="en-US" altLang="zh-TW" sz="1400" dirty="0" smtClean="0">
              <a:solidFill>
                <a:srgbClr val="FF3300"/>
              </a:solidFill>
              <a:latin typeface="華康新儷粗黑" pitchFamily="34" charset="-120"/>
            </a:endParaRPr>
          </a:p>
        </p:txBody>
      </p:sp>
    </p:spTree>
    <p:extLst>
      <p:ext uri="{BB962C8B-B14F-4D97-AF65-F5344CB8AC3E}">
        <p14:creationId xmlns:p14="http://schemas.microsoft.com/office/powerpoint/2010/main" val="1842069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0FF8725-2FF0-4489-A22E-8AFBAED627C1}" type="slidenum">
              <a:rPr lang="en-US" altLang="zh-TW" smtClean="0"/>
              <a:pPr/>
              <a:t>19</a:t>
            </a:fld>
            <a:endParaRPr lang="en-US" altLang="zh-TW"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altLang="zh-TW" sz="1200" dirty="0" smtClean="0">
                <a:solidFill>
                  <a:srgbClr val="FF0000"/>
                </a:solidFill>
              </a:rPr>
              <a:t>20160215 </a:t>
            </a:r>
            <a:r>
              <a:rPr lang="zh-TW" altLang="en-US" sz="1200" dirty="0" smtClean="0">
                <a:solidFill>
                  <a:srgbClr val="FF0000"/>
                </a:solidFill>
              </a:rPr>
              <a:t>教學目標</a:t>
            </a:r>
            <a:endParaRPr lang="en-US" altLang="zh-TW" sz="1200" dirty="0" smtClean="0">
              <a:solidFill>
                <a:srgbClr val="FF0000"/>
              </a:solidFill>
            </a:endParaRPr>
          </a:p>
          <a:p>
            <a:pPr eaLnBrk="1" hangingPunct="1"/>
            <a:r>
              <a:rPr lang="zh-TW" altLang="en-US" sz="1200" dirty="0" smtClean="0">
                <a:solidFill>
                  <a:srgbClr val="FF0000"/>
                </a:solidFill>
              </a:rPr>
              <a:t>了解人因工程危害</a:t>
            </a:r>
            <a:endParaRPr lang="zh-TW" altLang="en-US" dirty="0" smtClean="0"/>
          </a:p>
          <a:p>
            <a:pPr eaLnBrk="1" hangingPunct="1"/>
            <a:endParaRPr lang="en-US" altLang="zh-TW" b="1" dirty="0" smtClean="0"/>
          </a:p>
          <a:p>
            <a:pPr eaLnBrk="1" hangingPunct="1"/>
            <a:endParaRPr lang="en-US" altLang="zh-TW" b="1" dirty="0" smtClean="0"/>
          </a:p>
          <a:p>
            <a:pPr eaLnBrk="1" hangingPunct="1"/>
            <a:r>
              <a:rPr lang="zh-TW" altLang="en-US" b="1" dirty="0" smtClean="0"/>
              <a:t>補充說明</a:t>
            </a:r>
            <a:r>
              <a:rPr lang="en-US" altLang="zh-TW" b="1" dirty="0" smtClean="0"/>
              <a:t>:</a:t>
            </a:r>
          </a:p>
          <a:p>
            <a:pPr eaLnBrk="1" hangingPunct="1"/>
            <a:r>
              <a:rPr lang="zh-TW" altLang="en-US" b="1" dirty="0" smtClean="0"/>
              <a:t>人機介面不良：</a:t>
            </a:r>
          </a:p>
          <a:p>
            <a:pPr eaLnBrk="1" hangingPunct="1"/>
            <a:r>
              <a:rPr lang="zh-TW" altLang="en-US" b="1" dirty="0" smtClean="0"/>
              <a:t>使用介面不良常導致失誤率增加或身體傷害的發生，電腦的使用是一個典型的人機系統的範例，滑鼠、鍵盤、螢幕、桌椅等都是人機介面，設計的好壞除了影響使用效果</a:t>
            </a:r>
            <a:r>
              <a:rPr lang="en-US" altLang="zh-TW" b="1" dirty="0" smtClean="0"/>
              <a:t>(</a:t>
            </a:r>
            <a:r>
              <a:rPr lang="zh-TW" altLang="en-US" b="1" dirty="0" smtClean="0"/>
              <a:t>效率</a:t>
            </a:r>
            <a:r>
              <a:rPr lang="en-US" altLang="zh-TW" b="1" dirty="0" smtClean="0"/>
              <a:t>)</a:t>
            </a:r>
            <a:r>
              <a:rPr lang="zh-TW" altLang="en-US" b="1" dirty="0" smtClean="0"/>
              <a:t>外，更會引起身體的一些疼痛或是傷害。</a:t>
            </a:r>
          </a:p>
          <a:p>
            <a:pPr eaLnBrk="1" hangingPunct="1"/>
            <a:r>
              <a:rPr lang="zh-TW" altLang="en-US" b="1" dirty="0" smtClean="0"/>
              <a:t>例</a:t>
            </a:r>
            <a:r>
              <a:rPr lang="en-US" altLang="zh-TW" b="1" dirty="0" smtClean="0"/>
              <a:t>:</a:t>
            </a:r>
            <a:r>
              <a:rPr lang="zh-TW" altLang="en-US" b="1" dirty="0" smtClean="0"/>
              <a:t>筆記電腦的小鍵盤相較傳統鍵盤，容易造成手腕彎曲</a:t>
            </a:r>
          </a:p>
          <a:p>
            <a:pPr eaLnBrk="1" hangingPunct="1"/>
            <a:r>
              <a:rPr lang="zh-TW" altLang="en-US" b="1" dirty="0" smtClean="0"/>
              <a:t>累積性肌肉骨骼傷害</a:t>
            </a:r>
            <a:r>
              <a:rPr lang="en-US" altLang="zh-TW" b="1" dirty="0" smtClean="0"/>
              <a:t>(CTD)</a:t>
            </a:r>
            <a:r>
              <a:rPr lang="zh-TW" altLang="en-US" b="1" dirty="0" smtClean="0"/>
              <a:t>：</a:t>
            </a:r>
          </a:p>
          <a:p>
            <a:pPr eaLnBrk="1" hangingPunct="1"/>
            <a:r>
              <a:rPr lang="zh-TW" altLang="en-US" b="1" dirty="0" smtClean="0"/>
              <a:t>會產生累積性肌肉骨骼傷害的主要成因為重覆、長時間、不自然的姿勢下收縮時，造成肌腱、腱鞘、韌帶、神經及肌肉之磨損或拉傷，通常是發生在肩膀、頸部及上肢等部位。常見的下背痛、腕隧道症候群、肌腱炎、網球肘的症狀都屬於此類問題。</a:t>
            </a:r>
          </a:p>
          <a:p>
            <a:pPr eaLnBrk="1" hangingPunct="1"/>
            <a:r>
              <a:rPr lang="zh-TW" altLang="en-US" b="1" dirty="0" smtClean="0"/>
              <a:t>人為失誤：</a:t>
            </a:r>
          </a:p>
          <a:p>
            <a:pPr eaLnBrk="1" hangingPunct="1"/>
            <a:r>
              <a:rPr lang="zh-TW" altLang="en-US" b="1" dirty="0" smtClean="0"/>
              <a:t>因為人的情緒、注意力、疲勞程度等因素造成的失誤，但其實操作者行為只是冰山的浮出部分，所以更重要的是藉由重新審視系統設計、 維修、管理制度、組織互動等不同層面的潛在影響而避免以後問題的再度產生。</a:t>
            </a:r>
          </a:p>
          <a:p>
            <a:pPr eaLnBrk="1" hangingPunct="1"/>
            <a:endParaRPr lang="zh-TW" altLang="en-US" b="1" dirty="0" smtClean="0"/>
          </a:p>
          <a:p>
            <a:pPr eaLnBrk="1" hangingPunct="1"/>
            <a:r>
              <a:rPr lang="zh-TW" altLang="en-US" b="1" dirty="0" smtClean="0"/>
              <a:t>大專院校實驗場所相關事故最重要之單項原因前五項為：火災爆炸</a:t>
            </a:r>
            <a:r>
              <a:rPr lang="en-US" altLang="zh-TW" b="1" dirty="0" smtClean="0"/>
              <a:t>(14.3%)</a:t>
            </a:r>
            <a:r>
              <a:rPr lang="zh-TW" altLang="en-US" b="1" dirty="0" smtClean="0"/>
              <a:t>、使用機具不當</a:t>
            </a:r>
            <a:r>
              <a:rPr lang="en-US" altLang="zh-TW" b="1" dirty="0" smtClean="0"/>
              <a:t>(12.3%)</a:t>
            </a:r>
            <a:r>
              <a:rPr lang="zh-TW" altLang="en-US" b="1" dirty="0" smtClean="0"/>
              <a:t>、使用有缺陷之機具</a:t>
            </a:r>
            <a:r>
              <a:rPr lang="en-US" altLang="zh-TW" b="1" dirty="0" smtClean="0"/>
              <a:t>(9.1%) </a:t>
            </a:r>
            <a:r>
              <a:rPr lang="zh-TW" altLang="en-US" b="1" dirty="0" smtClean="0"/>
              <a:t>、採取不正確姿勢</a:t>
            </a:r>
            <a:r>
              <a:rPr lang="en-US" altLang="zh-TW" b="1" dirty="0" smtClean="0"/>
              <a:t>(8.4%)</a:t>
            </a:r>
            <a:r>
              <a:rPr lang="zh-TW" altLang="en-US" b="1" dirty="0" smtClean="0"/>
              <a:t>及其它</a:t>
            </a:r>
            <a:r>
              <a:rPr lang="en-US" altLang="zh-TW" b="1" dirty="0" smtClean="0"/>
              <a:t>(16.2%) </a:t>
            </a:r>
            <a:r>
              <a:rPr lang="zh-TW" altLang="en-US" b="1" dirty="0" smtClean="0"/>
              <a:t>。高中職校實驗場所相關事故前五項最重要之單項原因為使用機具不當</a:t>
            </a:r>
            <a:r>
              <a:rPr lang="en-US" altLang="zh-TW" b="1" dirty="0" smtClean="0"/>
              <a:t>(40.3%)</a:t>
            </a:r>
            <a:r>
              <a:rPr lang="zh-TW" altLang="en-US" b="1" dirty="0" smtClean="0"/>
              <a:t>、採取不正確姿勢</a:t>
            </a:r>
            <a:r>
              <a:rPr lang="en-US" altLang="zh-TW" b="1" dirty="0" smtClean="0"/>
              <a:t>(20.1%)</a:t>
            </a:r>
            <a:r>
              <a:rPr lang="zh-TW" altLang="en-US" b="1" dirty="0" smtClean="0"/>
              <a:t>、工作中開玩笑</a:t>
            </a:r>
            <a:r>
              <a:rPr lang="en-US" altLang="zh-TW" b="1" dirty="0" smtClean="0"/>
              <a:t>(10.4%)</a:t>
            </a:r>
            <a:r>
              <a:rPr lang="zh-TW" altLang="en-US" b="1" dirty="0" smtClean="0"/>
              <a:t>、未使用防護具</a:t>
            </a:r>
            <a:r>
              <a:rPr lang="en-US" altLang="zh-TW" b="1" dirty="0" smtClean="0"/>
              <a:t>(8.2%)</a:t>
            </a:r>
            <a:r>
              <a:rPr lang="zh-TW" altLang="en-US" b="1" dirty="0" smtClean="0"/>
              <a:t>及其它</a:t>
            </a:r>
            <a:r>
              <a:rPr lang="en-US" altLang="zh-TW" b="1" dirty="0" smtClean="0"/>
              <a:t>(3.0%)</a:t>
            </a:r>
            <a:r>
              <a:rPr lang="zh-TW" altLang="en-US" b="1" dirty="0" smtClean="0"/>
              <a:t>。從這些事故發生的原因中，不乏因為缺少人因工程觀念所引起。</a:t>
            </a:r>
          </a:p>
          <a:p>
            <a:pPr eaLnBrk="1" hangingPunct="1"/>
            <a:endParaRPr lang="zh-TW" altLang="en-US" b="1" dirty="0" smtClean="0"/>
          </a:p>
        </p:txBody>
      </p:sp>
    </p:spTree>
    <p:extLst>
      <p:ext uri="{BB962C8B-B14F-4D97-AF65-F5344CB8AC3E}">
        <p14:creationId xmlns:p14="http://schemas.microsoft.com/office/powerpoint/2010/main" val="124730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829DFDD-63E9-48D3-971D-EBE3AD6DD38B}" type="slidenum">
              <a:rPr lang="en-US" altLang="zh-TW" smtClean="0"/>
              <a:pPr/>
              <a:t>20</a:t>
            </a:fld>
            <a:endParaRPr lang="en-US" altLang="zh-TW"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altLang="zh-TW" sz="900" dirty="0" smtClean="0">
                <a:solidFill>
                  <a:srgbClr val="FF0000"/>
                </a:solidFill>
              </a:rPr>
              <a:t>20160215 </a:t>
            </a:r>
            <a:r>
              <a:rPr lang="zh-TW" altLang="en-US" sz="900" dirty="0" smtClean="0">
                <a:solidFill>
                  <a:srgbClr val="FF0000"/>
                </a:solidFill>
              </a:rPr>
              <a:t>教學目標</a:t>
            </a:r>
            <a:endParaRPr lang="en-US" altLang="zh-TW" sz="900" dirty="0" smtClean="0">
              <a:solidFill>
                <a:srgbClr val="FF0000"/>
              </a:solidFill>
            </a:endParaRPr>
          </a:p>
          <a:p>
            <a:pPr eaLnBrk="1" hangingPunct="1"/>
            <a:r>
              <a:rPr lang="zh-TW" altLang="en-US" sz="900" dirty="0" smtClean="0">
                <a:solidFill>
                  <a:srgbClr val="FF0000"/>
                </a:solidFill>
              </a:rPr>
              <a:t>了解電腦作業常見危害及預防</a:t>
            </a:r>
            <a:endParaRPr lang="zh-TW" altLang="en-US" sz="900" dirty="0" smtClean="0"/>
          </a:p>
          <a:p>
            <a:pPr eaLnBrk="1" hangingPunct="1">
              <a:lnSpc>
                <a:spcPct val="90000"/>
              </a:lnSpc>
            </a:pPr>
            <a:endParaRPr lang="en-US" altLang="zh-TW" sz="900" b="1" dirty="0" smtClean="0"/>
          </a:p>
          <a:p>
            <a:pPr eaLnBrk="1" hangingPunct="1">
              <a:lnSpc>
                <a:spcPct val="90000"/>
              </a:lnSpc>
            </a:pPr>
            <a:endParaRPr lang="en-US" altLang="zh-TW" sz="900" b="1" dirty="0" smtClean="0"/>
          </a:p>
          <a:p>
            <a:pPr eaLnBrk="1" hangingPunct="1">
              <a:lnSpc>
                <a:spcPct val="90000"/>
              </a:lnSpc>
            </a:pPr>
            <a:r>
              <a:rPr lang="zh-TW" altLang="en-US" sz="900" b="1" dirty="0" smtClean="0"/>
              <a:t>重點提示</a:t>
            </a:r>
            <a:r>
              <a:rPr lang="en-US" altLang="zh-TW" sz="900" b="1" dirty="0" smtClean="0"/>
              <a:t>:</a:t>
            </a:r>
          </a:p>
          <a:p>
            <a:pPr eaLnBrk="1" hangingPunct="1">
              <a:lnSpc>
                <a:spcPct val="90000"/>
              </a:lnSpc>
            </a:pPr>
            <a:r>
              <a:rPr lang="zh-TW" altLang="en-US" sz="900" b="1" dirty="0" smtClean="0"/>
              <a:t>傳統鍵盤容易因不自然的姿勢</a:t>
            </a:r>
            <a:r>
              <a:rPr lang="en-US" altLang="zh-TW" sz="900" b="1" dirty="0" smtClean="0"/>
              <a:t>(</a:t>
            </a:r>
            <a:r>
              <a:rPr lang="zh-TW" altLang="en-US" sz="900" b="1" dirty="0" smtClean="0"/>
              <a:t>手腕彎曲</a:t>
            </a:r>
            <a:r>
              <a:rPr lang="en-US" altLang="zh-TW" sz="900" b="1" dirty="0" smtClean="0"/>
              <a:t>)</a:t>
            </a:r>
            <a:r>
              <a:rPr lang="zh-TW" altLang="en-US" sz="900" b="1" dirty="0" smtClean="0"/>
              <a:t>，引起累積性肌肉骨骼傷害，有許多人體工學鍵盤可以改善這種狀況</a:t>
            </a:r>
          </a:p>
          <a:p>
            <a:pPr eaLnBrk="1" hangingPunct="1">
              <a:lnSpc>
                <a:spcPct val="90000"/>
              </a:lnSpc>
            </a:pPr>
            <a:endParaRPr lang="zh-TW" altLang="en-US" sz="900" b="1" dirty="0" smtClean="0"/>
          </a:p>
          <a:p>
            <a:pPr eaLnBrk="1" hangingPunct="1">
              <a:lnSpc>
                <a:spcPct val="90000"/>
              </a:lnSpc>
            </a:pPr>
            <a:r>
              <a:rPr lang="zh-TW" altLang="en-US" sz="900" b="1" dirty="0" smtClean="0"/>
              <a:t>補充說明</a:t>
            </a:r>
            <a:r>
              <a:rPr lang="en-US" altLang="zh-TW" sz="900" b="1" dirty="0" smtClean="0"/>
              <a:t>:</a:t>
            </a:r>
          </a:p>
          <a:p>
            <a:pPr eaLnBrk="1" hangingPunct="1">
              <a:lnSpc>
                <a:spcPct val="90000"/>
              </a:lnSpc>
            </a:pPr>
            <a:r>
              <a:rPr lang="zh-TW" altLang="en-US" sz="900" b="1" dirty="0" smtClean="0"/>
              <a:t>累積性肌肉骨骼傷害</a:t>
            </a:r>
            <a:r>
              <a:rPr lang="en-US" altLang="zh-TW" sz="900" b="1" dirty="0" smtClean="0"/>
              <a:t>(CTD, Cumulative Trauma Disorder)</a:t>
            </a:r>
          </a:p>
          <a:p>
            <a:pPr eaLnBrk="1" hangingPunct="1">
              <a:lnSpc>
                <a:spcPct val="90000"/>
              </a:lnSpc>
            </a:pPr>
            <a:r>
              <a:rPr lang="zh-TW" altLang="en-US" sz="900" b="1" dirty="0" smtClean="0"/>
              <a:t>電腦常見部位如下：</a:t>
            </a:r>
          </a:p>
          <a:p>
            <a:pPr eaLnBrk="1" hangingPunct="1">
              <a:lnSpc>
                <a:spcPct val="90000"/>
              </a:lnSpc>
            </a:pPr>
            <a:r>
              <a:rPr lang="en-US" altLang="zh-TW" sz="900" b="1" dirty="0" smtClean="0"/>
              <a:t>1. </a:t>
            </a:r>
            <a:r>
              <a:rPr lang="zh-TW" altLang="en-US" sz="900" b="1" dirty="0" smtClean="0"/>
              <a:t>肩頸痠痛：跟螢幕位置與高度、桌子高度等很有關，如果桌子過高，手為了放在桌上操作，肩膀會微微聳起，螢幕過高產生頸部後折的動作，過長時間維持相同姿勢，肩頸痠痛就會出現。</a:t>
            </a:r>
          </a:p>
          <a:p>
            <a:pPr eaLnBrk="1" hangingPunct="1">
              <a:lnSpc>
                <a:spcPct val="90000"/>
              </a:lnSpc>
            </a:pPr>
            <a:r>
              <a:rPr lang="en-US" altLang="zh-TW" sz="900" b="1" dirty="0" smtClean="0"/>
              <a:t>2. </a:t>
            </a:r>
            <a:r>
              <a:rPr lang="zh-TW" altLang="en-US" sz="900" b="1" dirty="0" smtClean="0"/>
              <a:t>下背痛的發生與坐姿最有關係，而坐姿與椅子的選擇很有關係。因為坐姿會使腰椎產生比站立時更大的壓力，所以必須給予外來的支持力量，因此椅背能否適當支持下背部是很重要的，另外腳要能踩到地面（腰與大腿約</a:t>
            </a:r>
            <a:r>
              <a:rPr lang="en-US" altLang="zh-TW" sz="900" b="1" dirty="0" smtClean="0"/>
              <a:t>90</a:t>
            </a:r>
            <a:r>
              <a:rPr lang="zh-TW" altLang="en-US" sz="900" b="1" dirty="0" smtClean="0"/>
              <a:t>度，大腿與小腿約</a:t>
            </a:r>
            <a:r>
              <a:rPr lang="en-US" altLang="zh-TW" sz="900" b="1" dirty="0" smtClean="0"/>
              <a:t>90</a:t>
            </a:r>
            <a:r>
              <a:rPr lang="zh-TW" altLang="en-US" sz="900" b="1" dirty="0" smtClean="0"/>
              <a:t>度）的姿勢對於腰椎來說是比較輕鬆的姿勢。</a:t>
            </a:r>
          </a:p>
          <a:p>
            <a:pPr eaLnBrk="1" hangingPunct="1">
              <a:lnSpc>
                <a:spcPct val="90000"/>
              </a:lnSpc>
            </a:pPr>
            <a:r>
              <a:rPr lang="en-US" altLang="zh-TW" sz="900" b="1" dirty="0" smtClean="0"/>
              <a:t>3. </a:t>
            </a:r>
            <a:r>
              <a:rPr lang="zh-TW" altLang="en-US" sz="900" b="1" dirty="0" smtClean="0"/>
              <a:t>手部傷害常導因於滑鼠與鍵盤的操作，手腕操作姿勢應如圖所示，手腕與前臂應保持水平，避免屈曲及</a:t>
            </a:r>
            <a:r>
              <a:rPr lang="en-US" altLang="zh-TW" sz="900" b="1" dirty="0" smtClean="0"/>
              <a:t>/</a:t>
            </a:r>
            <a:r>
              <a:rPr lang="zh-TW" altLang="en-US" sz="900" b="1" dirty="0" smtClean="0"/>
              <a:t>或伸展現象，亦應保持手腕於正中姿勢，避免產生尺偏及</a:t>
            </a:r>
            <a:r>
              <a:rPr lang="en-US" altLang="zh-TW" sz="900" b="1" dirty="0" smtClean="0"/>
              <a:t>/</a:t>
            </a:r>
            <a:r>
              <a:rPr lang="zh-TW" altLang="en-US" sz="900" b="1" dirty="0" smtClean="0"/>
              <a:t>或橈篇的現象。如果使用的滑鼠與鍵盤不恰當、手部缺乏支撐等，很容易發生腕隧道症候群、肌鍵炎等問題。</a:t>
            </a:r>
          </a:p>
          <a:p>
            <a:pPr eaLnBrk="1" hangingPunct="1">
              <a:lnSpc>
                <a:spcPct val="90000"/>
              </a:lnSpc>
            </a:pPr>
            <a:r>
              <a:rPr lang="zh-TW" altLang="en-US" sz="900" b="1" dirty="0" smtClean="0"/>
              <a:t>預防：電腦使用長時間維持同一姿勢的工作型態，所以肌肉骨骼傷害的預防之道就是適時（</a:t>
            </a:r>
            <a:r>
              <a:rPr lang="en-US" altLang="zh-TW" sz="900" b="1" dirty="0" smtClean="0"/>
              <a:t>1</a:t>
            </a:r>
            <a:r>
              <a:rPr lang="zh-TW" altLang="en-US" sz="900" b="1" dirty="0" smtClean="0"/>
              <a:t>個小時起身一下）離開你的電腦，藉以改變身體姿勢，讓身體的肌肉骨骼有機會休息。</a:t>
            </a:r>
          </a:p>
          <a:p>
            <a:pPr eaLnBrk="1" hangingPunct="1">
              <a:lnSpc>
                <a:spcPct val="90000"/>
              </a:lnSpc>
            </a:pPr>
            <a:endParaRPr lang="zh-TW" altLang="en-US" sz="900" b="1" dirty="0" smtClean="0"/>
          </a:p>
          <a:p>
            <a:pPr eaLnBrk="1" hangingPunct="1">
              <a:lnSpc>
                <a:spcPct val="90000"/>
              </a:lnSpc>
            </a:pPr>
            <a:r>
              <a:rPr lang="zh-TW" altLang="en-US" sz="900" b="1" dirty="0" smtClean="0"/>
              <a:t>視覺機能傷害</a:t>
            </a:r>
          </a:p>
          <a:p>
            <a:pPr eaLnBrk="1" hangingPunct="1">
              <a:lnSpc>
                <a:spcPct val="90000"/>
              </a:lnSpc>
            </a:pPr>
            <a:r>
              <a:rPr lang="zh-TW" altLang="en-US" sz="900" b="1" dirty="0" smtClean="0"/>
              <a:t>主要導因於長時間與近距離用眼，而使得視覺功能下降，如近視加深、暫時性調節不良與間歇性雙影等症狀。會產生視覺機能傷害的因素有螢幕距離過近（建議約</a:t>
            </a:r>
            <a:r>
              <a:rPr lang="en-US" altLang="zh-TW" sz="900" b="1" dirty="0" smtClean="0"/>
              <a:t>60-70cm</a:t>
            </a:r>
            <a:r>
              <a:rPr lang="zh-TW" altLang="en-US" sz="900" b="1" dirty="0" smtClean="0"/>
              <a:t>）、螢幕品質不好（對比與亮度，或有閃爍與抖動問題）、眩光（直接或間接反光問題都要避免）、不當照明：照明不夠或是照明不均。 </a:t>
            </a:r>
          </a:p>
          <a:p>
            <a:pPr eaLnBrk="1" hangingPunct="1">
              <a:lnSpc>
                <a:spcPct val="90000"/>
              </a:lnSpc>
            </a:pPr>
            <a:r>
              <a:rPr lang="zh-TW" altLang="en-US" sz="900" b="1" dirty="0" smtClean="0"/>
              <a:t>預防的不二法門是定時讓眼睛休息（</a:t>
            </a:r>
            <a:r>
              <a:rPr lang="en-US" altLang="zh-TW" sz="900" b="1" dirty="0" smtClean="0"/>
              <a:t>1</a:t>
            </a:r>
            <a:r>
              <a:rPr lang="zh-TW" altLang="en-US" sz="900" b="1" dirty="0" smtClean="0"/>
              <a:t>個小時讓眼睛休息一下，閉眼或看向遠處等）。</a:t>
            </a:r>
          </a:p>
          <a:p>
            <a:pPr eaLnBrk="1" hangingPunct="1">
              <a:lnSpc>
                <a:spcPct val="90000"/>
              </a:lnSpc>
            </a:pPr>
            <a:endParaRPr lang="zh-TW" altLang="en-US" sz="900" b="1" dirty="0" smtClean="0"/>
          </a:p>
          <a:p>
            <a:pPr eaLnBrk="1" hangingPunct="1">
              <a:lnSpc>
                <a:spcPct val="90000"/>
              </a:lnSpc>
            </a:pPr>
            <a:r>
              <a:rPr lang="zh-TW" altLang="en-US" sz="900" b="1" dirty="0" smtClean="0"/>
              <a:t>實驗場所若採光照明不足，會導致視覺疲勞，影響工作效率，增加失誤率，其中不當之採光、照明和閃爍光源，是實驗場所潛在危害之重要因素。</a:t>
            </a:r>
          </a:p>
        </p:txBody>
      </p:sp>
    </p:spTree>
    <p:extLst>
      <p:ext uri="{BB962C8B-B14F-4D97-AF65-F5344CB8AC3E}">
        <p14:creationId xmlns:p14="http://schemas.microsoft.com/office/powerpoint/2010/main" val="2734588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z="900" dirty="0" smtClean="0">
                <a:solidFill>
                  <a:srgbClr val="FF0000"/>
                </a:solidFill>
              </a:rPr>
              <a:t>20160215 </a:t>
            </a:r>
            <a:r>
              <a:rPr lang="zh-TW" altLang="en-US" sz="900" dirty="0" smtClean="0">
                <a:solidFill>
                  <a:srgbClr val="FF0000"/>
                </a:solidFill>
              </a:rPr>
              <a:t>教學目標</a:t>
            </a:r>
            <a:endParaRPr lang="en-US" altLang="zh-TW" sz="900" dirty="0" smtClean="0">
              <a:solidFill>
                <a:srgbClr val="FF0000"/>
              </a:solidFill>
            </a:endParaRPr>
          </a:p>
          <a:p>
            <a:pPr eaLnBrk="1" hangingPunct="1"/>
            <a:r>
              <a:rPr lang="zh-TW" altLang="en-US" dirty="0" smtClean="0">
                <a:solidFill>
                  <a:srgbClr val="FF0000"/>
                </a:solidFill>
              </a:rPr>
              <a:t>認識緊急應變器材櫃</a:t>
            </a:r>
            <a:endParaRPr lang="en-US" altLang="zh-TW" dirty="0" smtClean="0">
              <a:solidFill>
                <a:srgbClr val="FF0000"/>
              </a:solidFill>
            </a:endParaRPr>
          </a:p>
          <a:p>
            <a:pPr eaLnBrk="1" hangingPunct="1"/>
            <a:endParaRPr lang="en-US" altLang="zh-TW" dirty="0" smtClean="0">
              <a:solidFill>
                <a:srgbClr val="FF0000"/>
              </a:solidFill>
            </a:endParaRPr>
          </a:p>
          <a:p>
            <a:pPr marL="0" lvl="1">
              <a:lnSpc>
                <a:spcPct val="110000"/>
              </a:lnSpc>
              <a:spcBef>
                <a:spcPct val="10000"/>
              </a:spcBef>
              <a:spcAft>
                <a:spcPct val="10000"/>
              </a:spcAft>
            </a:pPr>
            <a:r>
              <a:rPr lang="zh-TW" altLang="en-US" dirty="0" smtClean="0">
                <a:solidFill>
                  <a:srgbClr val="FF0000"/>
                </a:solidFill>
              </a:rPr>
              <a:t>重點提示</a:t>
            </a:r>
            <a:r>
              <a:rPr lang="en-US" altLang="zh-TW" dirty="0" smtClean="0">
                <a:solidFill>
                  <a:srgbClr val="FF0000"/>
                </a:solidFill>
              </a:rPr>
              <a:t>:</a:t>
            </a:r>
          </a:p>
          <a:p>
            <a:pPr marL="0" lvl="1">
              <a:lnSpc>
                <a:spcPct val="110000"/>
              </a:lnSpc>
              <a:spcBef>
                <a:spcPct val="10000"/>
              </a:spcBef>
              <a:spcAft>
                <a:spcPct val="10000"/>
              </a:spcAft>
            </a:pPr>
            <a:r>
              <a:rPr lang="en-US" altLang="zh-TW" dirty="0" smtClean="0">
                <a:solidFill>
                  <a:srgbClr val="FF0000"/>
                </a:solidFill>
              </a:rPr>
              <a:t>1.</a:t>
            </a:r>
            <a:r>
              <a:rPr lang="zh-TW" altLang="en-US" dirty="0" smtClean="0">
                <a:solidFill>
                  <a:srgbClr val="FF0000"/>
                </a:solidFill>
              </a:rPr>
              <a:t>市售的通用型緊急應變器材櫃</a:t>
            </a:r>
            <a:r>
              <a:rPr lang="zh-TW" altLang="en-US" dirty="0" smtClean="0"/>
              <a:t>，</a:t>
            </a:r>
            <a:r>
              <a:rPr lang="zh-TW" altLang="en-US" dirty="0" smtClean="0">
                <a:solidFill>
                  <a:srgbClr val="FF0000"/>
                </a:solidFill>
              </a:rPr>
              <a:t>不見得適用各種類型的實驗室</a:t>
            </a:r>
            <a:r>
              <a:rPr lang="zh-TW" altLang="en-US" dirty="0" smtClean="0"/>
              <a:t>，就算類型適用，其中個人防護具的尺寸也不見得符合實驗室人員</a:t>
            </a:r>
            <a:r>
              <a:rPr lang="en-US" altLang="zh-TW" dirty="0" smtClean="0"/>
              <a:t>(</a:t>
            </a:r>
            <a:r>
              <a:rPr lang="zh-TW" altLang="en-US" dirty="0" smtClean="0"/>
              <a:t>通用型緊急應變器材櫃中個人防護具尺寸通常為</a:t>
            </a:r>
            <a:r>
              <a:rPr lang="en-US" altLang="zh-TW" dirty="0" smtClean="0"/>
              <a:t>”for </a:t>
            </a:r>
            <a:r>
              <a:rPr lang="zh-TW" altLang="en-US" dirty="0" smtClean="0"/>
              <a:t>成年男性勞工”，並不適合一般實驗室女學生，除非她特別高大</a:t>
            </a:r>
            <a:r>
              <a:rPr lang="en-US" altLang="zh-TW" dirty="0" smtClean="0"/>
              <a:t>)</a:t>
            </a:r>
            <a:r>
              <a:rPr lang="zh-TW" altLang="en-US" dirty="0" smtClean="0"/>
              <a:t>，所以除非事先確認過尺寸</a:t>
            </a:r>
            <a:r>
              <a:rPr lang="en-US" altLang="zh-TW" dirty="0" smtClean="0"/>
              <a:t>(</a:t>
            </a:r>
            <a:r>
              <a:rPr lang="zh-TW" altLang="en-US" dirty="0" smtClean="0"/>
              <a:t>或乾脆買適合自己尺寸的防護具放進去</a:t>
            </a:r>
            <a:r>
              <a:rPr lang="en-US" altLang="zh-TW" dirty="0" smtClean="0"/>
              <a:t>)</a:t>
            </a:r>
            <a:r>
              <a:rPr lang="zh-TW" altLang="en-US" dirty="0" smtClean="0"/>
              <a:t>，否則臨時從緊急應變器材櫃中拿個人防護具出來用，有因尺寸不合而使防護效果降低的風險</a:t>
            </a:r>
          </a:p>
          <a:p>
            <a:pPr marL="0" lvl="1">
              <a:lnSpc>
                <a:spcPct val="110000"/>
              </a:lnSpc>
              <a:spcBef>
                <a:spcPct val="10000"/>
              </a:spcBef>
              <a:spcAft>
                <a:spcPct val="10000"/>
              </a:spcAft>
            </a:pPr>
            <a:r>
              <a:rPr lang="en-US" altLang="zh-TW" dirty="0" smtClean="0">
                <a:solidFill>
                  <a:srgbClr val="FF0000"/>
                </a:solidFill>
              </a:rPr>
              <a:t>2.</a:t>
            </a:r>
            <a:r>
              <a:rPr lang="zh-TW" altLang="en-US" dirty="0" smtClean="0">
                <a:solidFill>
                  <a:srgbClr val="FF0000"/>
                </a:solidFill>
              </a:rPr>
              <a:t>某些高級防護具，如</a:t>
            </a:r>
            <a:r>
              <a:rPr lang="en-US" altLang="zh-TW" dirty="0" smtClean="0">
                <a:solidFill>
                  <a:srgbClr val="FF0000"/>
                </a:solidFill>
              </a:rPr>
              <a:t>A</a:t>
            </a:r>
            <a:r>
              <a:rPr lang="zh-TW" altLang="en-US" dirty="0" smtClean="0">
                <a:solidFill>
                  <a:srgbClr val="FF0000"/>
                </a:solidFill>
              </a:rPr>
              <a:t>級防護衣，僅對受過專業訓練的緊急應變人員有用</a:t>
            </a:r>
            <a:r>
              <a:rPr lang="en-US" altLang="zh-TW" dirty="0" smtClean="0">
                <a:solidFill>
                  <a:srgbClr val="FF0000"/>
                </a:solidFill>
              </a:rPr>
              <a:t>(</a:t>
            </a:r>
            <a:r>
              <a:rPr lang="zh-TW" altLang="en-US" dirty="0" smtClean="0">
                <a:solidFill>
                  <a:srgbClr val="FF0000"/>
                </a:solidFill>
              </a:rPr>
              <a:t>很少很少有學校存在這樣的人員</a:t>
            </a:r>
            <a:r>
              <a:rPr lang="en-US" altLang="zh-TW" dirty="0" smtClean="0">
                <a:solidFill>
                  <a:srgbClr val="FF0000"/>
                </a:solidFill>
              </a:rPr>
              <a:t>)</a:t>
            </a:r>
            <a:r>
              <a:rPr lang="zh-TW" altLang="en-US" dirty="0" smtClean="0">
                <a:solidFill>
                  <a:srgbClr val="FF0000"/>
                </a:solidFill>
              </a:rPr>
              <a:t>，對一般實驗室的緊急應變器材櫃而言只是佔空間的奢侈裝飾品</a:t>
            </a:r>
          </a:p>
          <a:p>
            <a:pPr marL="0" lvl="1">
              <a:lnSpc>
                <a:spcPct val="110000"/>
              </a:lnSpc>
              <a:spcBef>
                <a:spcPct val="10000"/>
              </a:spcBef>
              <a:spcAft>
                <a:spcPct val="10000"/>
              </a:spcAft>
              <a:buFont typeface="Wingdings" pitchFamily="2" charset="2"/>
              <a:buNone/>
            </a:pPr>
            <a:endParaRPr lang="zh-TW" altLang="en-US" dirty="0" smtClean="0">
              <a:solidFill>
                <a:srgbClr val="FF0000"/>
              </a:solidFill>
            </a:endParaRPr>
          </a:p>
          <a:p>
            <a:pPr marL="0" lvl="1">
              <a:lnSpc>
                <a:spcPct val="110000"/>
              </a:lnSpc>
              <a:spcBef>
                <a:spcPct val="10000"/>
              </a:spcBef>
              <a:spcAft>
                <a:spcPct val="10000"/>
              </a:spcAft>
              <a:buFont typeface="Wingdings" pitchFamily="2" charset="2"/>
              <a:buNone/>
            </a:pPr>
            <a:r>
              <a:rPr lang="zh-TW" altLang="en-US" dirty="0" smtClean="0">
                <a:solidFill>
                  <a:srgbClr val="FF0000"/>
                </a:solidFill>
              </a:rPr>
              <a:t>補充說明</a:t>
            </a:r>
            <a:r>
              <a:rPr lang="en-US" altLang="zh-TW" dirty="0" smtClean="0">
                <a:solidFill>
                  <a:srgbClr val="FF0000"/>
                </a:solidFill>
              </a:rPr>
              <a:t>:</a:t>
            </a:r>
            <a:endParaRPr lang="zh-TW" altLang="en-US" dirty="0" smtClean="0">
              <a:solidFill>
                <a:srgbClr val="FF0000"/>
              </a:solidFill>
            </a:endParaRPr>
          </a:p>
          <a:p>
            <a:pPr marL="0" lvl="1"/>
            <a:r>
              <a:rPr lang="zh-TW" altLang="en-US" b="1" dirty="0" smtClean="0"/>
              <a:t>勞工安全衛生設施規則</a:t>
            </a:r>
            <a:r>
              <a:rPr lang="en-US" altLang="zh-TW" b="1" dirty="0" smtClean="0"/>
              <a:t>(98.10.13)</a:t>
            </a:r>
          </a:p>
          <a:p>
            <a:pPr marL="0" lvl="1"/>
            <a:r>
              <a:rPr lang="zh-TW" altLang="en-US" dirty="0" smtClean="0"/>
              <a:t>第 </a:t>
            </a:r>
            <a:r>
              <a:rPr lang="en-US" altLang="zh-TW" dirty="0" smtClean="0"/>
              <a:t>286 </a:t>
            </a:r>
            <a:r>
              <a:rPr lang="zh-TW" altLang="en-US" dirty="0" smtClean="0"/>
              <a:t>條 　 雇主應依工作場所之危害性，設置必要之職業災害搶救器材。</a:t>
            </a:r>
          </a:p>
        </p:txBody>
      </p:sp>
    </p:spTree>
    <p:extLst>
      <p:ext uri="{BB962C8B-B14F-4D97-AF65-F5344CB8AC3E}">
        <p14:creationId xmlns:p14="http://schemas.microsoft.com/office/powerpoint/2010/main" val="13204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eaLnBrk="1" hangingPunct="1"/>
            <a:r>
              <a:rPr lang="en-US" altLang="zh-TW" sz="1200" dirty="0" smtClean="0">
                <a:solidFill>
                  <a:srgbClr val="FF0000"/>
                </a:solidFill>
              </a:rPr>
              <a:t>20160215 </a:t>
            </a:r>
            <a:r>
              <a:rPr lang="zh-TW" altLang="en-US" sz="1200" dirty="0" smtClean="0">
                <a:solidFill>
                  <a:srgbClr val="FF0000"/>
                </a:solidFill>
              </a:rPr>
              <a:t>教學目標</a:t>
            </a:r>
            <a:endParaRPr lang="en-US" altLang="zh-TW" sz="1200" dirty="0" smtClean="0">
              <a:solidFill>
                <a:srgbClr val="FF0000"/>
              </a:solidFill>
            </a:endParaRPr>
          </a:p>
          <a:p>
            <a:pPr eaLnBrk="1" hangingPunct="1"/>
            <a:r>
              <a:rPr lang="zh-TW" altLang="en-US" dirty="0" smtClean="0">
                <a:solidFill>
                  <a:srgbClr val="FF0000"/>
                </a:solidFill>
              </a:rPr>
              <a:t>認識</a:t>
            </a:r>
            <a:r>
              <a:rPr lang="zh-TW" altLang="en-US" b="0" dirty="0" smtClean="0"/>
              <a:t>緊急洗眼沖淋裝置</a:t>
            </a:r>
            <a:endParaRPr lang="en-US" altLang="zh-TW" b="0" dirty="0" smtClean="0"/>
          </a:p>
          <a:p>
            <a:endParaRPr lang="en-US" altLang="zh-TW" b="1" dirty="0" smtClean="0"/>
          </a:p>
          <a:p>
            <a:r>
              <a:rPr lang="zh-TW" altLang="en-US" b="1" dirty="0" smtClean="0"/>
              <a:t>補充說明</a:t>
            </a:r>
            <a:r>
              <a:rPr lang="en-US" altLang="zh-TW" b="1" dirty="0" smtClean="0"/>
              <a:t>:</a:t>
            </a:r>
          </a:p>
          <a:p>
            <a:r>
              <a:rPr lang="zh-TW" altLang="en-US" b="1" dirty="0" smtClean="0"/>
              <a:t>職業安全衛生設施規則</a:t>
            </a:r>
            <a:r>
              <a:rPr lang="en-US" altLang="zh-TW" b="1" dirty="0" smtClean="0"/>
              <a:t>(103.7.1)</a:t>
            </a:r>
          </a:p>
          <a:p>
            <a:r>
              <a:rPr lang="zh-TW" altLang="en-US" dirty="0" smtClean="0"/>
              <a:t>第 </a:t>
            </a:r>
            <a:r>
              <a:rPr lang="en-US" altLang="zh-TW" dirty="0" smtClean="0"/>
              <a:t>318 </a:t>
            </a:r>
            <a:r>
              <a:rPr lang="zh-TW" altLang="en-US" dirty="0" smtClean="0"/>
              <a:t>條 　 雇主對於勞工從事其身體或衣著有被污染之虞之特殊作業時，應置備該勞工洗眼、洗澡、漱口、更衣、洗滌等設備。前項設備，應依下列規定設置：</a:t>
            </a:r>
          </a:p>
          <a:p>
            <a:r>
              <a:rPr lang="zh-TW" altLang="en-US" dirty="0" smtClean="0"/>
              <a:t>一、刺激物、腐蝕性物質或毒性物質污染之工作場所，每十五人應設置一個冷熱水沖淋設備。</a:t>
            </a:r>
          </a:p>
          <a:p>
            <a:r>
              <a:rPr lang="zh-TW" altLang="en-US" dirty="0" smtClean="0"/>
              <a:t>二、刺激物、腐蝕性物質或毒性物質污染之工作場所，每五人應設置一個冷熱水盥洗設備。</a:t>
            </a:r>
          </a:p>
          <a:p>
            <a:endParaRPr lang="zh-TW" altLang="en-US" dirty="0" smtClean="0"/>
          </a:p>
          <a:p>
            <a:r>
              <a:rPr lang="zh-TW" altLang="en-US" b="1" dirty="0" smtClean="0"/>
              <a:t>特定化學物質危害預防標準</a:t>
            </a:r>
            <a:r>
              <a:rPr lang="en-US" altLang="zh-TW" b="1" dirty="0" smtClean="0"/>
              <a:t>(103.6.25)</a:t>
            </a:r>
          </a:p>
          <a:p>
            <a:r>
              <a:rPr lang="zh-TW" altLang="en-US" dirty="0" smtClean="0"/>
              <a:t>第 </a:t>
            </a:r>
            <a:r>
              <a:rPr lang="en-US" altLang="zh-TW" dirty="0" smtClean="0"/>
              <a:t>36 </a:t>
            </a:r>
            <a:r>
              <a:rPr lang="zh-TW" altLang="en-US" dirty="0" smtClean="0"/>
              <a:t>條 　 雇主使勞工從事製造、處置或使用特定化學物質時，應設置洗眼、沐浴、漱口、更衣及洗衣等設備。但丙類第一種物質或丁類物質之作業場所並應設置緊急沖淋設備。</a:t>
            </a:r>
          </a:p>
        </p:txBody>
      </p:sp>
    </p:spTree>
    <p:extLst>
      <p:ext uri="{BB962C8B-B14F-4D97-AF65-F5344CB8AC3E}">
        <p14:creationId xmlns:p14="http://schemas.microsoft.com/office/powerpoint/2010/main" val="3286354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D568BD80-E30F-4948-BE6A-150A29941940}" type="slidenum">
              <a:rPr lang="zh-TW" altLang="en-US">
                <a:ea typeface="標楷體" panose="03000509000000000000" pitchFamily="65" charset="-120"/>
              </a:rPr>
              <a:pPr algn="r"/>
              <a:t>23</a:t>
            </a:fld>
            <a:endParaRPr lang="en-US" altLang="zh-TW" dirty="0">
              <a:ea typeface="標楷體" panose="03000509000000000000" pitchFamily="65" charset="-12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ct val="10000"/>
              </a:spcBef>
              <a:spcAft>
                <a:spcPct val="10000"/>
              </a:spcAft>
            </a:pPr>
            <a:r>
              <a:rPr lang="zh-TW" altLang="en-US" sz="900" dirty="0" smtClean="0"/>
              <a:t>重點提示</a:t>
            </a:r>
            <a:r>
              <a:rPr lang="en-US" altLang="zh-TW" sz="900" dirty="0" smtClean="0"/>
              <a:t>:</a:t>
            </a:r>
          </a:p>
          <a:p>
            <a:pPr>
              <a:lnSpc>
                <a:spcPct val="110000"/>
              </a:lnSpc>
              <a:spcBef>
                <a:spcPct val="10000"/>
              </a:spcBef>
              <a:spcAft>
                <a:spcPct val="10000"/>
              </a:spcAft>
            </a:pPr>
            <a:r>
              <a:rPr lang="zh-TW" altLang="en-US" sz="900" dirty="0" smtClean="0"/>
              <a:t>一般常見的乾粉滅火器無法對應</a:t>
            </a:r>
            <a:r>
              <a:rPr lang="en-US" altLang="zh-TW" sz="900" dirty="0" smtClean="0"/>
              <a:t>(D)</a:t>
            </a:r>
            <a:r>
              <a:rPr lang="zh-TW" altLang="en-US" sz="900" dirty="0" smtClean="0"/>
              <a:t>金屬火災</a:t>
            </a:r>
          </a:p>
          <a:p>
            <a:pPr>
              <a:lnSpc>
                <a:spcPct val="110000"/>
              </a:lnSpc>
              <a:spcBef>
                <a:spcPct val="10000"/>
              </a:spcBef>
              <a:spcAft>
                <a:spcPct val="10000"/>
              </a:spcAft>
            </a:pPr>
            <a:endParaRPr lang="zh-TW" altLang="en-US" sz="900" dirty="0" smtClean="0"/>
          </a:p>
          <a:p>
            <a:pPr>
              <a:lnSpc>
                <a:spcPct val="110000"/>
              </a:lnSpc>
              <a:spcBef>
                <a:spcPct val="10000"/>
              </a:spcBef>
              <a:spcAft>
                <a:spcPct val="10000"/>
              </a:spcAft>
            </a:pPr>
            <a:r>
              <a:rPr lang="zh-TW" altLang="en-US" sz="900" dirty="0" smtClean="0"/>
              <a:t>補充說明</a:t>
            </a:r>
            <a:r>
              <a:rPr lang="en-US" altLang="zh-TW" sz="900" dirty="0" smtClean="0"/>
              <a:t>:</a:t>
            </a:r>
          </a:p>
          <a:p>
            <a:pPr>
              <a:lnSpc>
                <a:spcPct val="110000"/>
              </a:lnSpc>
              <a:spcBef>
                <a:spcPct val="10000"/>
              </a:spcBef>
              <a:spcAft>
                <a:spcPct val="10000"/>
              </a:spcAft>
            </a:pPr>
            <a:r>
              <a:rPr lang="zh-TW" altLang="en-US" sz="900" dirty="0" smtClean="0"/>
              <a:t>乾粉滅火劑（</a:t>
            </a:r>
            <a:r>
              <a:rPr lang="en-US" altLang="zh-TW" sz="900" dirty="0" smtClean="0"/>
              <a:t>ABC</a:t>
            </a:r>
            <a:r>
              <a:rPr lang="zh-TW" altLang="en-US" sz="900" dirty="0" smtClean="0"/>
              <a:t>）～</a:t>
            </a:r>
            <a:r>
              <a:rPr lang="ja-JP" altLang="en-US" sz="900" dirty="0" smtClean="0"/>
              <a:t>以破壞化學反應達滅火效果。</a:t>
            </a:r>
          </a:p>
          <a:p>
            <a:pPr lvl="1">
              <a:lnSpc>
                <a:spcPct val="110000"/>
              </a:lnSpc>
              <a:spcBef>
                <a:spcPct val="10000"/>
              </a:spcBef>
              <a:spcAft>
                <a:spcPct val="10000"/>
              </a:spcAft>
            </a:pPr>
            <a:r>
              <a:rPr lang="ja-JP" altLang="en-US" sz="900" dirty="0" smtClean="0"/>
              <a:t>具抑制・窒息效果及迅速滅火特性。</a:t>
            </a:r>
          </a:p>
          <a:p>
            <a:pPr lvl="1">
              <a:lnSpc>
                <a:spcPct val="110000"/>
              </a:lnSpc>
              <a:spcBef>
                <a:spcPct val="10000"/>
              </a:spcBef>
              <a:spcAft>
                <a:spcPct val="10000"/>
              </a:spcAft>
            </a:pPr>
            <a:r>
              <a:rPr lang="ja-JP" altLang="en-US" sz="900" dirty="0" smtClean="0"/>
              <a:t>最適合油類火災</a:t>
            </a:r>
            <a:r>
              <a:rPr lang="en-US" altLang="ja-JP" sz="900" dirty="0" smtClean="0"/>
              <a:t>(</a:t>
            </a:r>
            <a:r>
              <a:rPr lang="ja-JP" altLang="en-US" sz="900" dirty="0" smtClean="0"/>
              <a:t>汽油、煤油等</a:t>
            </a:r>
            <a:r>
              <a:rPr lang="en-US" altLang="ja-JP" sz="900" dirty="0" smtClean="0"/>
              <a:t>)</a:t>
            </a:r>
            <a:r>
              <a:rPr lang="ja-JP" altLang="en-US" sz="900" dirty="0" smtClean="0"/>
              <a:t>之搶救</a:t>
            </a:r>
          </a:p>
          <a:p>
            <a:pPr lvl="1">
              <a:lnSpc>
                <a:spcPct val="110000"/>
              </a:lnSpc>
              <a:spcBef>
                <a:spcPct val="10000"/>
              </a:spcBef>
              <a:spcAft>
                <a:spcPct val="10000"/>
              </a:spcAft>
            </a:pPr>
            <a:r>
              <a:rPr lang="ja-JP" altLang="en-US" sz="900" dirty="0" smtClean="0"/>
              <a:t>優點：快速滅火、對人畜無害、耐長期使用、耐低溫、換粉簡單、不會導電。</a:t>
            </a:r>
          </a:p>
          <a:p>
            <a:pPr lvl="1">
              <a:lnSpc>
                <a:spcPct val="110000"/>
              </a:lnSpc>
              <a:spcBef>
                <a:spcPct val="10000"/>
              </a:spcBef>
              <a:spcAft>
                <a:spcPct val="10000"/>
              </a:spcAft>
            </a:pPr>
            <a:r>
              <a:rPr lang="ja-JP" altLang="en-US" sz="900" dirty="0" smtClean="0"/>
              <a:t>缺點：有輕微腐蝕、使用後清理困難。</a:t>
            </a:r>
            <a:endParaRPr lang="zh-TW" altLang="en-US" sz="900" dirty="0" smtClean="0"/>
          </a:p>
          <a:p>
            <a:pPr>
              <a:lnSpc>
                <a:spcPct val="120000"/>
              </a:lnSpc>
            </a:pPr>
            <a:r>
              <a:rPr lang="zh-TW" altLang="en-US" sz="900" dirty="0" smtClean="0">
                <a:latin typeface="Tahoma" pitchFamily="34" charset="0"/>
              </a:rPr>
              <a:t>一般為火災搶救方便，通常係</a:t>
            </a:r>
            <a:r>
              <a:rPr lang="zh-TW" altLang="en-US" sz="900" dirty="0" smtClean="0">
                <a:solidFill>
                  <a:srgbClr val="33CCFF"/>
                </a:solidFill>
                <a:latin typeface="Tahoma" pitchFamily="34" charset="0"/>
              </a:rPr>
              <a:t>由</a:t>
            </a:r>
            <a:r>
              <a:rPr lang="zh-TW" altLang="en-US" sz="900" u="sng" dirty="0" smtClean="0">
                <a:solidFill>
                  <a:srgbClr val="33CCFF"/>
                </a:solidFill>
                <a:latin typeface="Tahoma" pitchFamily="34" charset="0"/>
              </a:rPr>
              <a:t>發生燃燒之物質以水搶救是否妥適</a:t>
            </a:r>
            <a:r>
              <a:rPr lang="zh-TW" altLang="en-US" sz="900" dirty="0" smtClean="0">
                <a:solidFill>
                  <a:srgbClr val="33CCFF"/>
                </a:solidFill>
                <a:latin typeface="Tahoma" pitchFamily="34" charset="0"/>
              </a:rPr>
              <a:t>而將火災分為四類。</a:t>
            </a:r>
          </a:p>
          <a:p>
            <a:pPr lvl="1">
              <a:lnSpc>
                <a:spcPct val="120000"/>
              </a:lnSpc>
            </a:pPr>
            <a:r>
              <a:rPr lang="en-US" altLang="zh-TW" sz="900" dirty="0" smtClean="0">
                <a:solidFill>
                  <a:srgbClr val="FFFF66"/>
                </a:solidFill>
                <a:latin typeface="Tahoma" pitchFamily="34" charset="0"/>
              </a:rPr>
              <a:t>(A)</a:t>
            </a:r>
            <a:r>
              <a:rPr lang="zh-TW" altLang="en-US" sz="900" dirty="0" smtClean="0">
                <a:solidFill>
                  <a:srgbClr val="FFFF66"/>
                </a:solidFill>
                <a:latin typeface="Tahoma" pitchFamily="34" charset="0"/>
              </a:rPr>
              <a:t>一般普通火災。</a:t>
            </a:r>
            <a:r>
              <a:rPr lang="zh-TW" altLang="en-US" sz="900" dirty="0" smtClean="0">
                <a:latin typeface="Tahoma" pitchFamily="34" charset="0"/>
              </a:rPr>
              <a:t>指建築物、家具等的木柴、紙張、綿織物、纖維物、裝飾物品、塑膠、橡膠等之固體可燃物質火災。</a:t>
            </a:r>
          </a:p>
          <a:p>
            <a:pPr lvl="1" algn="just">
              <a:lnSpc>
                <a:spcPct val="95000"/>
              </a:lnSpc>
            </a:pPr>
            <a:r>
              <a:rPr lang="zh-TW" altLang="en-US" sz="900" dirty="0" smtClean="0">
                <a:latin typeface="Tahoma" pitchFamily="34" charset="0"/>
              </a:rPr>
              <a:t>用</a:t>
            </a:r>
            <a:r>
              <a:rPr lang="zh-TW" altLang="en-US" sz="900" u="sng" dirty="0" smtClean="0">
                <a:solidFill>
                  <a:srgbClr val="FFCC66"/>
                </a:solidFill>
                <a:latin typeface="Tahoma" pitchFamily="34" charset="0"/>
              </a:rPr>
              <a:t>水或以泡沫滅火劑水溶液</a:t>
            </a:r>
            <a:r>
              <a:rPr lang="zh-TW" altLang="en-US" sz="900" dirty="0" smtClean="0">
                <a:latin typeface="Tahoma" pitchFamily="34" charset="0"/>
              </a:rPr>
              <a:t>撲滅</a:t>
            </a:r>
            <a:endParaRPr lang="zh-TW" altLang="en-US" sz="900" dirty="0" smtClean="0">
              <a:solidFill>
                <a:srgbClr val="FFFF66"/>
              </a:solidFill>
              <a:latin typeface="Tahoma" pitchFamily="34" charset="0"/>
            </a:endParaRPr>
          </a:p>
          <a:p>
            <a:pPr lvl="1">
              <a:lnSpc>
                <a:spcPct val="120000"/>
              </a:lnSpc>
            </a:pPr>
            <a:r>
              <a:rPr lang="en-US" altLang="zh-TW" sz="900" dirty="0" smtClean="0">
                <a:solidFill>
                  <a:srgbClr val="FFFF66"/>
                </a:solidFill>
                <a:latin typeface="Tahoma" pitchFamily="34" charset="0"/>
              </a:rPr>
              <a:t>(B)</a:t>
            </a:r>
            <a:r>
              <a:rPr lang="zh-TW" altLang="en-US" sz="900" dirty="0" smtClean="0">
                <a:solidFill>
                  <a:srgbClr val="FFFF66"/>
                </a:solidFill>
                <a:latin typeface="Tahoma" pitchFamily="34" charset="0"/>
              </a:rPr>
              <a:t>油類火災。</a:t>
            </a:r>
            <a:r>
              <a:rPr lang="zh-TW" altLang="en-US" sz="900" dirty="0" smtClean="0">
                <a:latin typeface="Tahoma" pitchFamily="34" charset="0"/>
              </a:rPr>
              <a:t>指石油類、油漆類、植</a:t>
            </a:r>
            <a:r>
              <a:rPr lang="en-US" altLang="zh-TW" sz="900" dirty="0" smtClean="0">
                <a:latin typeface="Tahoma" pitchFamily="34" charset="0"/>
              </a:rPr>
              <a:t>(</a:t>
            </a:r>
            <a:r>
              <a:rPr lang="zh-TW" altLang="en-US" sz="900" dirty="0" smtClean="0">
                <a:latin typeface="Tahoma" pitchFamily="34" charset="0"/>
              </a:rPr>
              <a:t>動</a:t>
            </a:r>
            <a:r>
              <a:rPr lang="en-US" altLang="zh-TW" sz="900" dirty="0" smtClean="0">
                <a:latin typeface="Tahoma" pitchFamily="34" charset="0"/>
              </a:rPr>
              <a:t>)</a:t>
            </a:r>
            <a:r>
              <a:rPr lang="zh-TW" altLang="en-US" sz="900" dirty="0" smtClean="0">
                <a:latin typeface="Tahoma" pitchFamily="34" charset="0"/>
              </a:rPr>
              <a:t>物油類、有機溶劑類等可燃液體、及液化石油氣、天然氣、乙炔氣等易燃性氣體火災。</a:t>
            </a:r>
          </a:p>
          <a:p>
            <a:pPr lvl="1" algn="just">
              <a:lnSpc>
                <a:spcPct val="95000"/>
              </a:lnSpc>
            </a:pPr>
            <a:r>
              <a:rPr lang="zh-TW" altLang="en-US" sz="900" dirty="0" smtClean="0">
                <a:latin typeface="Tahoma" pitchFamily="34" charset="0"/>
              </a:rPr>
              <a:t>若用水滅火有使火擴大延燒或造成突沸</a:t>
            </a:r>
          </a:p>
          <a:p>
            <a:pPr lvl="1" algn="just">
              <a:lnSpc>
                <a:spcPct val="95000"/>
              </a:lnSpc>
            </a:pPr>
            <a:r>
              <a:rPr lang="zh-TW" altLang="en-US" sz="900" u="sng" dirty="0" smtClean="0">
                <a:solidFill>
                  <a:srgbClr val="FFCC66"/>
                </a:solidFill>
                <a:latin typeface="Tahoma" pitchFamily="34" charset="0"/>
              </a:rPr>
              <a:t>乾粉、化學泡沫或機械泡沫滅火器</a:t>
            </a:r>
            <a:endParaRPr lang="zh-TW" altLang="en-US" sz="900" dirty="0" smtClean="0">
              <a:solidFill>
                <a:srgbClr val="FFFF66"/>
              </a:solidFill>
              <a:latin typeface="Tahoma" pitchFamily="34" charset="0"/>
            </a:endParaRPr>
          </a:p>
          <a:p>
            <a:pPr lvl="1">
              <a:lnSpc>
                <a:spcPct val="120000"/>
              </a:lnSpc>
            </a:pPr>
            <a:r>
              <a:rPr lang="en-US" altLang="zh-TW" sz="900" dirty="0" smtClean="0">
                <a:solidFill>
                  <a:srgbClr val="FFFF66"/>
                </a:solidFill>
                <a:latin typeface="Tahoma" pitchFamily="34" charset="0"/>
              </a:rPr>
              <a:t>(C)</a:t>
            </a:r>
            <a:r>
              <a:rPr lang="zh-TW" altLang="en-US" sz="900" dirty="0" smtClean="0">
                <a:solidFill>
                  <a:srgbClr val="FFFF66"/>
                </a:solidFill>
                <a:latin typeface="Tahoma" pitchFamily="34" charset="0"/>
              </a:rPr>
              <a:t>電氣火災。</a:t>
            </a:r>
            <a:r>
              <a:rPr lang="zh-TW" altLang="en-US" sz="900" dirty="0" smtClean="0">
                <a:latin typeface="Tahoma" pitchFamily="34" charset="0"/>
              </a:rPr>
              <a:t>指電壓配線、電動機器、變電器及其他各種電器火災。</a:t>
            </a:r>
          </a:p>
          <a:p>
            <a:pPr lvl="1" algn="just">
              <a:lnSpc>
                <a:spcPct val="85000"/>
              </a:lnSpc>
            </a:pPr>
            <a:r>
              <a:rPr lang="zh-TW" altLang="en-US" sz="900" u="sng" dirty="0" smtClean="0">
                <a:solidFill>
                  <a:srgbClr val="FFCC66"/>
                </a:solidFill>
                <a:latin typeface="Tahoma" pitchFamily="34" charset="0"/>
              </a:rPr>
              <a:t>二氧化碳滅火器滅火</a:t>
            </a:r>
          </a:p>
          <a:p>
            <a:pPr lvl="1" algn="just">
              <a:lnSpc>
                <a:spcPct val="85000"/>
              </a:lnSpc>
            </a:pPr>
            <a:r>
              <a:rPr lang="en-US" altLang="zh-TW" sz="900" dirty="0" smtClean="0">
                <a:solidFill>
                  <a:srgbClr val="FFFF66"/>
                </a:solidFill>
                <a:latin typeface="Tahoma" pitchFamily="34" charset="0"/>
              </a:rPr>
              <a:t>(D)</a:t>
            </a:r>
            <a:r>
              <a:rPr lang="zh-TW" altLang="en-US" sz="900" dirty="0" smtClean="0">
                <a:solidFill>
                  <a:srgbClr val="FFFF66"/>
                </a:solidFill>
                <a:latin typeface="Tahoma" pitchFamily="34" charset="0"/>
              </a:rPr>
              <a:t>化學火災 </a:t>
            </a:r>
            <a:r>
              <a:rPr lang="en-US" altLang="zh-TW" sz="900" dirty="0" smtClean="0">
                <a:solidFill>
                  <a:srgbClr val="FFFF66"/>
                </a:solidFill>
                <a:latin typeface="Tahoma" pitchFamily="34" charset="0"/>
              </a:rPr>
              <a:t>(</a:t>
            </a:r>
            <a:r>
              <a:rPr lang="zh-TW" altLang="en-US" sz="900" dirty="0" smtClean="0">
                <a:solidFill>
                  <a:srgbClr val="FFFF66"/>
                </a:solidFill>
                <a:latin typeface="Tahoma" pitchFamily="34" charset="0"/>
              </a:rPr>
              <a:t>又稱禁水性物質火災或特殊火災</a:t>
            </a:r>
            <a:r>
              <a:rPr lang="en-US" altLang="zh-TW" sz="900" dirty="0" smtClean="0">
                <a:solidFill>
                  <a:srgbClr val="FFFF66"/>
                </a:solidFill>
                <a:latin typeface="Tahoma" pitchFamily="34" charset="0"/>
              </a:rPr>
              <a:t>)</a:t>
            </a:r>
            <a:r>
              <a:rPr lang="zh-TW" altLang="en-US" sz="900" dirty="0" smtClean="0">
                <a:latin typeface="Tahoma" pitchFamily="34" charset="0"/>
              </a:rPr>
              <a:t>指可燃性金屬物質、禁水性物質火災及特殊材料氣體（矽烷）火災。</a:t>
            </a:r>
          </a:p>
          <a:p>
            <a:pPr lvl="1" algn="just">
              <a:lnSpc>
                <a:spcPct val="85000"/>
              </a:lnSpc>
            </a:pPr>
            <a:r>
              <a:rPr lang="zh-TW" altLang="en-US" sz="900" dirty="0" smtClean="0">
                <a:latin typeface="Tahoma" pitchFamily="34" charset="0"/>
              </a:rPr>
              <a:t>若用水滅火有造成爆炸等使災害擴大之可能，可</a:t>
            </a:r>
            <a:r>
              <a:rPr lang="zh-TW" altLang="en-US" sz="900" u="sng" dirty="0" smtClean="0">
                <a:solidFill>
                  <a:srgbClr val="FFCC66"/>
                </a:solidFill>
                <a:latin typeface="Tahoma" pitchFamily="34" charset="0"/>
              </a:rPr>
              <a:t>用乾粉滅火器</a:t>
            </a:r>
            <a:r>
              <a:rPr lang="zh-TW" altLang="en-US" sz="900" dirty="0" smtClean="0">
                <a:solidFill>
                  <a:srgbClr val="FFFF66"/>
                </a:solidFill>
                <a:latin typeface="Tahoma" pitchFamily="34" charset="0"/>
              </a:rPr>
              <a:t>。</a:t>
            </a:r>
          </a:p>
          <a:p>
            <a:pPr lvl="1" algn="just">
              <a:lnSpc>
                <a:spcPct val="95000"/>
              </a:lnSpc>
            </a:pPr>
            <a:endParaRPr lang="zh-TW" altLang="en-US" sz="900" dirty="0" smtClean="0">
              <a:latin typeface="Tahoma" pitchFamily="34" charset="0"/>
            </a:endParaRPr>
          </a:p>
          <a:p>
            <a:pPr lvl="1" algn="just">
              <a:lnSpc>
                <a:spcPct val="95000"/>
              </a:lnSpc>
            </a:pPr>
            <a:r>
              <a:rPr lang="zh-TW" altLang="en-US" sz="900" b="1" dirty="0" smtClean="0">
                <a:latin typeface="Tahoma" pitchFamily="34" charset="0"/>
              </a:rPr>
              <a:t>各類場所消防安全設備設置標準</a:t>
            </a:r>
            <a:r>
              <a:rPr lang="en-US" altLang="zh-TW" sz="900" b="1" dirty="0" smtClean="0">
                <a:latin typeface="Tahoma" pitchFamily="34" charset="0"/>
              </a:rPr>
              <a:t>(97.05.15)</a:t>
            </a:r>
          </a:p>
          <a:p>
            <a:pPr lvl="1" algn="just">
              <a:lnSpc>
                <a:spcPct val="95000"/>
              </a:lnSpc>
            </a:pPr>
            <a:r>
              <a:rPr lang="zh-TW" altLang="en-US" sz="900" dirty="0" smtClean="0">
                <a:latin typeface="Tahoma" pitchFamily="34" charset="0"/>
              </a:rPr>
              <a:t>第 </a:t>
            </a:r>
            <a:r>
              <a:rPr lang="en-US" altLang="zh-TW" sz="900" dirty="0" smtClean="0">
                <a:latin typeface="Tahoma" pitchFamily="34" charset="0"/>
              </a:rPr>
              <a:t>31 </a:t>
            </a:r>
            <a:r>
              <a:rPr lang="zh-TW" altLang="en-US" sz="900" dirty="0" smtClean="0">
                <a:latin typeface="Tahoma" pitchFamily="34" charset="0"/>
              </a:rPr>
              <a:t>條　	滅火器應符合國家標準 </a:t>
            </a:r>
            <a:r>
              <a:rPr lang="en-US" altLang="zh-TW" sz="900" dirty="0" smtClean="0">
                <a:latin typeface="Tahoma" pitchFamily="34" charset="0"/>
              </a:rPr>
              <a:t>(</a:t>
            </a:r>
            <a:r>
              <a:rPr lang="zh-TW" altLang="en-US" sz="900" dirty="0" smtClean="0">
                <a:latin typeface="Tahoma" pitchFamily="34" charset="0"/>
              </a:rPr>
              <a:t>以下簡稱 </a:t>
            </a:r>
            <a:r>
              <a:rPr lang="en-US" altLang="zh-TW" sz="900" dirty="0" smtClean="0">
                <a:latin typeface="Tahoma" pitchFamily="34" charset="0"/>
              </a:rPr>
              <a:t>CNS) </a:t>
            </a:r>
            <a:r>
              <a:rPr lang="zh-TW" altLang="en-US" sz="900" dirty="0" smtClean="0">
                <a:latin typeface="Tahoma" pitchFamily="34" charset="0"/>
              </a:rPr>
              <a:t>一三八七規定，並依下列規定設置：</a:t>
            </a:r>
          </a:p>
          <a:p>
            <a:pPr lvl="1" algn="just">
              <a:lnSpc>
                <a:spcPct val="95000"/>
              </a:lnSpc>
            </a:pPr>
            <a:r>
              <a:rPr lang="zh-TW" altLang="en-US" sz="900" dirty="0" smtClean="0">
                <a:latin typeface="Tahoma" pitchFamily="34" charset="0"/>
              </a:rPr>
              <a:t>一、視各類場所潛在火災性質設置，並依下列規定核算其最低滅火效能值：</a:t>
            </a:r>
          </a:p>
          <a:p>
            <a:pPr lvl="1" algn="just">
              <a:lnSpc>
                <a:spcPct val="95000"/>
              </a:lnSpc>
            </a:pPr>
            <a:r>
              <a:rPr lang="zh-TW" altLang="en-US" sz="900" dirty="0" smtClean="0">
                <a:latin typeface="Tahoma" pitchFamily="34" charset="0"/>
              </a:rPr>
              <a:t> </a:t>
            </a:r>
            <a:r>
              <a:rPr lang="en-US" altLang="zh-TW" sz="900" dirty="0" smtClean="0">
                <a:latin typeface="Tahoma" pitchFamily="34" charset="0"/>
              </a:rPr>
              <a:t>(</a:t>
            </a:r>
            <a:r>
              <a:rPr lang="zh-TW" altLang="en-US" sz="900" dirty="0" smtClean="0">
                <a:latin typeface="Tahoma" pitchFamily="34" charset="0"/>
              </a:rPr>
              <a:t>一</a:t>
            </a:r>
            <a:r>
              <a:rPr lang="en-US" altLang="zh-TW" sz="900" dirty="0" smtClean="0">
                <a:latin typeface="Tahoma" pitchFamily="34" charset="0"/>
              </a:rPr>
              <a:t>) </a:t>
            </a:r>
            <a:r>
              <a:rPr lang="zh-TW" altLang="en-US" sz="900" dirty="0" smtClean="0">
                <a:latin typeface="Tahoma" pitchFamily="34" charset="0"/>
              </a:rPr>
              <a:t>供第十二條第一款及第五款使用之場所，各層樓地板面積每一百平方公尺 </a:t>
            </a:r>
            <a:r>
              <a:rPr lang="en-US" altLang="zh-TW" sz="900" dirty="0" smtClean="0">
                <a:latin typeface="Tahoma" pitchFamily="34" charset="0"/>
              </a:rPr>
              <a:t>(</a:t>
            </a:r>
            <a:r>
              <a:rPr lang="zh-TW" altLang="en-US" sz="900" dirty="0" smtClean="0">
                <a:latin typeface="Tahoma" pitchFamily="34" charset="0"/>
              </a:rPr>
              <a:t>含未滿</a:t>
            </a:r>
            <a:r>
              <a:rPr lang="en-US" altLang="zh-TW" sz="900" dirty="0" smtClean="0">
                <a:latin typeface="Tahoma" pitchFamily="34" charset="0"/>
              </a:rPr>
              <a:t>) </a:t>
            </a:r>
            <a:r>
              <a:rPr lang="zh-TW" altLang="en-US" sz="900" dirty="0" smtClean="0">
                <a:latin typeface="Tahoma" pitchFamily="34" charset="0"/>
              </a:rPr>
              <a:t>有一滅火效能值。</a:t>
            </a:r>
          </a:p>
          <a:p>
            <a:pPr lvl="1" algn="just">
              <a:lnSpc>
                <a:spcPct val="95000"/>
              </a:lnSpc>
            </a:pPr>
            <a:r>
              <a:rPr lang="zh-TW" altLang="en-US" sz="900" dirty="0" smtClean="0">
                <a:latin typeface="Tahoma" pitchFamily="34" charset="0"/>
              </a:rPr>
              <a:t> </a:t>
            </a:r>
            <a:r>
              <a:rPr lang="en-US" altLang="zh-TW" sz="900" dirty="0" smtClean="0">
                <a:latin typeface="Tahoma" pitchFamily="34" charset="0"/>
              </a:rPr>
              <a:t>(</a:t>
            </a:r>
            <a:r>
              <a:rPr lang="zh-TW" altLang="en-US" sz="900" dirty="0" smtClean="0">
                <a:latin typeface="Tahoma" pitchFamily="34" charset="0"/>
              </a:rPr>
              <a:t>二</a:t>
            </a:r>
            <a:r>
              <a:rPr lang="en-US" altLang="zh-TW" sz="900" dirty="0" smtClean="0">
                <a:latin typeface="Tahoma" pitchFamily="34" charset="0"/>
              </a:rPr>
              <a:t>) </a:t>
            </a:r>
            <a:r>
              <a:rPr lang="zh-TW" altLang="en-US" sz="900" dirty="0" smtClean="0">
                <a:latin typeface="Tahoma" pitchFamily="34" charset="0"/>
              </a:rPr>
              <a:t>供第十二條第二款至第四款使用之場所，各層樓地板面積每二百平方公尺 </a:t>
            </a:r>
            <a:r>
              <a:rPr lang="en-US" altLang="zh-TW" sz="900" dirty="0" smtClean="0">
                <a:latin typeface="Tahoma" pitchFamily="34" charset="0"/>
              </a:rPr>
              <a:t>(</a:t>
            </a:r>
            <a:r>
              <a:rPr lang="zh-TW" altLang="en-US" sz="900" dirty="0" smtClean="0">
                <a:latin typeface="Tahoma" pitchFamily="34" charset="0"/>
              </a:rPr>
              <a:t>含未滿</a:t>
            </a:r>
            <a:r>
              <a:rPr lang="en-US" altLang="zh-TW" sz="900" dirty="0" smtClean="0">
                <a:latin typeface="Tahoma" pitchFamily="34" charset="0"/>
              </a:rPr>
              <a:t>) </a:t>
            </a:r>
            <a:r>
              <a:rPr lang="zh-TW" altLang="en-US" sz="900" dirty="0" smtClean="0">
                <a:latin typeface="Tahoma" pitchFamily="34" charset="0"/>
              </a:rPr>
              <a:t>有一滅火效能值。</a:t>
            </a:r>
          </a:p>
          <a:p>
            <a:pPr lvl="1" algn="just">
              <a:lnSpc>
                <a:spcPct val="95000"/>
              </a:lnSpc>
            </a:pPr>
            <a:r>
              <a:rPr lang="zh-TW" altLang="en-US" sz="900" dirty="0" smtClean="0">
                <a:latin typeface="Tahoma" pitchFamily="34" charset="0"/>
              </a:rPr>
              <a:t> </a:t>
            </a:r>
            <a:r>
              <a:rPr lang="en-US" altLang="zh-TW" sz="900" dirty="0" smtClean="0">
                <a:latin typeface="Tahoma" pitchFamily="34" charset="0"/>
              </a:rPr>
              <a:t>(</a:t>
            </a:r>
            <a:r>
              <a:rPr lang="zh-TW" altLang="en-US" sz="900" dirty="0" smtClean="0">
                <a:latin typeface="Tahoma" pitchFamily="34" charset="0"/>
              </a:rPr>
              <a:t>三</a:t>
            </a:r>
            <a:r>
              <a:rPr lang="en-US" altLang="zh-TW" sz="900" dirty="0" smtClean="0">
                <a:latin typeface="Tahoma" pitchFamily="34" charset="0"/>
              </a:rPr>
              <a:t>) </a:t>
            </a:r>
            <a:r>
              <a:rPr lang="zh-TW" altLang="en-US" sz="900" dirty="0" smtClean="0">
                <a:latin typeface="Tahoma" pitchFamily="34" charset="0"/>
              </a:rPr>
              <a:t>鍋爐房、廚房等大量使用火源之處所，以樓地板面積每二十五平方公尺 </a:t>
            </a:r>
            <a:r>
              <a:rPr lang="en-US" altLang="zh-TW" sz="900" dirty="0" smtClean="0">
                <a:latin typeface="Tahoma" pitchFamily="34" charset="0"/>
              </a:rPr>
              <a:t>(</a:t>
            </a:r>
            <a:r>
              <a:rPr lang="zh-TW" altLang="en-US" sz="900" dirty="0" smtClean="0">
                <a:latin typeface="Tahoma" pitchFamily="34" charset="0"/>
              </a:rPr>
              <a:t>含未滿</a:t>
            </a:r>
            <a:r>
              <a:rPr lang="en-US" altLang="zh-TW" sz="900" dirty="0" smtClean="0">
                <a:latin typeface="Tahoma" pitchFamily="34" charset="0"/>
              </a:rPr>
              <a:t>) </a:t>
            </a:r>
            <a:r>
              <a:rPr lang="zh-TW" altLang="en-US" sz="900" dirty="0" smtClean="0">
                <a:latin typeface="Tahoma" pitchFamily="34" charset="0"/>
              </a:rPr>
              <a:t>有一滅火效能值。</a:t>
            </a:r>
          </a:p>
          <a:p>
            <a:pPr lvl="1" algn="just">
              <a:lnSpc>
                <a:spcPct val="95000"/>
              </a:lnSpc>
            </a:pPr>
            <a:r>
              <a:rPr lang="zh-TW" altLang="en-US" sz="900" dirty="0" smtClean="0">
                <a:latin typeface="Tahoma" pitchFamily="34" charset="0"/>
              </a:rPr>
              <a:t>二、電影片映演場所放映室及電氣設備使用之處所，每一百平方公尺 </a:t>
            </a:r>
            <a:r>
              <a:rPr lang="en-US" altLang="zh-TW" sz="900" dirty="0" smtClean="0">
                <a:latin typeface="Tahoma" pitchFamily="34" charset="0"/>
              </a:rPr>
              <a:t>(</a:t>
            </a:r>
            <a:r>
              <a:rPr lang="zh-TW" altLang="en-US" sz="900" dirty="0" smtClean="0">
                <a:latin typeface="Tahoma" pitchFamily="34" charset="0"/>
              </a:rPr>
              <a:t>含未滿</a:t>
            </a:r>
            <a:r>
              <a:rPr lang="en-US" altLang="zh-TW" sz="900" dirty="0" smtClean="0">
                <a:latin typeface="Tahoma" pitchFamily="34" charset="0"/>
              </a:rPr>
              <a:t>) </a:t>
            </a:r>
            <a:r>
              <a:rPr lang="zh-TW" altLang="en-US" sz="900" dirty="0" smtClean="0">
                <a:latin typeface="Tahoma" pitchFamily="34" charset="0"/>
              </a:rPr>
              <a:t>另設一滅火器。</a:t>
            </a:r>
          </a:p>
          <a:p>
            <a:pPr lvl="1" algn="just">
              <a:lnSpc>
                <a:spcPct val="95000"/>
              </a:lnSpc>
            </a:pPr>
            <a:r>
              <a:rPr lang="zh-TW" altLang="en-US" sz="900" dirty="0" smtClean="0">
                <a:latin typeface="Tahoma" pitchFamily="34" charset="0"/>
              </a:rPr>
              <a:t>三、設有滅火器之樓層，自樓面居室任一點至滅火器之步行距離在二十公尺以下。</a:t>
            </a:r>
          </a:p>
          <a:p>
            <a:pPr lvl="1" algn="just">
              <a:lnSpc>
                <a:spcPct val="95000"/>
              </a:lnSpc>
            </a:pPr>
            <a:r>
              <a:rPr lang="zh-TW" altLang="en-US" sz="900" dirty="0" smtClean="0">
                <a:latin typeface="Tahoma" pitchFamily="34" charset="0"/>
              </a:rPr>
              <a:t>四、固定放置於取用方便之明顯處所，並設有長邊二十四公分以上，短邊八公分以上，以紅底白字標明滅火器字樣之標識。</a:t>
            </a:r>
          </a:p>
          <a:p>
            <a:pPr lvl="1" algn="just">
              <a:lnSpc>
                <a:spcPct val="95000"/>
              </a:lnSpc>
            </a:pPr>
            <a:r>
              <a:rPr lang="zh-TW" altLang="en-US" sz="900" dirty="0" smtClean="0">
                <a:latin typeface="Tahoma" pitchFamily="34" charset="0"/>
              </a:rPr>
              <a:t>五、懸掛於牆上或放置滅火器箱中之滅火器，其上端與樓地板面之距離，十八公斤以上者在一公尺以下，未滿十八公斤者在一點五公尺以下。</a:t>
            </a:r>
          </a:p>
          <a:p>
            <a:pPr lvl="1" algn="just">
              <a:lnSpc>
                <a:spcPct val="95000"/>
              </a:lnSpc>
            </a:pPr>
            <a:r>
              <a:rPr lang="zh-TW" altLang="en-US" sz="900" dirty="0" smtClean="0">
                <a:latin typeface="Tahoma" pitchFamily="34" charset="0"/>
              </a:rPr>
              <a:t>六、大眾運輸工具每輛 </a:t>
            </a:r>
            <a:r>
              <a:rPr lang="en-US" altLang="zh-TW" sz="900" dirty="0" smtClean="0">
                <a:latin typeface="Tahoma" pitchFamily="34" charset="0"/>
              </a:rPr>
              <a:t>(</a:t>
            </a:r>
            <a:r>
              <a:rPr lang="zh-TW" altLang="en-US" sz="900" dirty="0" smtClean="0">
                <a:latin typeface="Tahoma" pitchFamily="34" charset="0"/>
              </a:rPr>
              <a:t>節</a:t>
            </a:r>
            <a:r>
              <a:rPr lang="en-US" altLang="zh-TW" sz="900" dirty="0" smtClean="0">
                <a:latin typeface="Tahoma" pitchFamily="34" charset="0"/>
              </a:rPr>
              <a:t>) </a:t>
            </a:r>
            <a:r>
              <a:rPr lang="zh-TW" altLang="en-US" sz="900" dirty="0" smtClean="0">
                <a:latin typeface="Tahoma" pitchFamily="34" charset="0"/>
              </a:rPr>
              <a:t>配置一具。</a:t>
            </a:r>
          </a:p>
          <a:p>
            <a:pPr lvl="1" algn="just">
              <a:lnSpc>
                <a:spcPct val="95000"/>
              </a:lnSpc>
            </a:pPr>
            <a:r>
              <a:rPr lang="zh-TW" altLang="en-US" sz="900" dirty="0" smtClean="0">
                <a:latin typeface="Tahoma" pitchFamily="34" charset="0"/>
              </a:rPr>
              <a:t>第 </a:t>
            </a:r>
            <a:r>
              <a:rPr lang="en-US" altLang="zh-TW" sz="900" dirty="0" smtClean="0">
                <a:latin typeface="Tahoma" pitchFamily="34" charset="0"/>
              </a:rPr>
              <a:t>198 </a:t>
            </a:r>
            <a:r>
              <a:rPr lang="zh-TW" altLang="en-US" sz="900" dirty="0" smtClean="0">
                <a:latin typeface="Tahoma" pitchFamily="34" charset="0"/>
              </a:rPr>
              <a:t>條　	公共危險物品製造、儲存或處理場所，應依下表選擇適當之滅火設備。</a:t>
            </a:r>
          </a:p>
          <a:p>
            <a:pPr lvl="1" algn="just">
              <a:lnSpc>
                <a:spcPct val="95000"/>
              </a:lnSpc>
            </a:pPr>
            <a:r>
              <a:rPr lang="zh-TW" altLang="en-US" sz="900" dirty="0" smtClean="0">
                <a:latin typeface="Tahoma" pitchFamily="34" charset="0"/>
              </a:rPr>
              <a:t>第 </a:t>
            </a:r>
            <a:r>
              <a:rPr lang="en-US" altLang="zh-TW" sz="900" dirty="0" smtClean="0">
                <a:latin typeface="Tahoma" pitchFamily="34" charset="0"/>
              </a:rPr>
              <a:t>207 </a:t>
            </a:r>
            <a:r>
              <a:rPr lang="zh-TW" altLang="en-US" sz="900" dirty="0" smtClean="0">
                <a:latin typeface="Tahoma" pitchFamily="34" charset="0"/>
              </a:rPr>
              <a:t>條　	可燃性高壓氣體製造、儲存或處理場所及加氣站、天然氣儲槽、可燃性高壓氣體儲槽，應設置滅火器。</a:t>
            </a:r>
          </a:p>
          <a:p>
            <a:pPr lvl="1" algn="just">
              <a:lnSpc>
                <a:spcPct val="95000"/>
              </a:lnSpc>
            </a:pPr>
            <a:endParaRPr lang="en-US" altLang="zh-TW" sz="900" dirty="0" smtClean="0">
              <a:latin typeface="Tahoma" pitchFamily="34" charset="0"/>
            </a:endParaRPr>
          </a:p>
          <a:p>
            <a:pPr lvl="1" algn="just">
              <a:lnSpc>
                <a:spcPct val="95000"/>
              </a:lnSpc>
            </a:pPr>
            <a:endParaRPr lang="en-US" altLang="zh-TW" sz="900" dirty="0" smtClean="0">
              <a:latin typeface="Tahoma" pitchFamily="34" charset="0"/>
            </a:endParaRPr>
          </a:p>
          <a:p>
            <a:pPr lvl="1" algn="just">
              <a:lnSpc>
                <a:spcPct val="95000"/>
              </a:lnSpc>
            </a:pPr>
            <a:r>
              <a:rPr lang="zh-TW" altLang="en-US" sz="900" dirty="0" smtClean="0">
                <a:latin typeface="Tahoma" pitchFamily="34" charset="0"/>
              </a:rPr>
              <a:t>對應火災種類資料來源：</a:t>
            </a:r>
            <a:r>
              <a:rPr lang="en-US" altLang="zh-TW" sz="900" dirty="0" smtClean="0">
                <a:latin typeface="Tahoma" pitchFamily="34" charset="0"/>
              </a:rPr>
              <a:t>http://www.nfa.gov.tw/main/Unit.aspx?ID&amp;MenuID=378&amp;ListID=129</a:t>
            </a:r>
          </a:p>
        </p:txBody>
      </p:sp>
    </p:spTree>
    <p:extLst>
      <p:ext uri="{BB962C8B-B14F-4D97-AF65-F5344CB8AC3E}">
        <p14:creationId xmlns:p14="http://schemas.microsoft.com/office/powerpoint/2010/main" val="558119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2374FF4-4356-4096-B8D2-4E04AC746B8D}" type="slidenum">
              <a:rPr lang="zh-TW" altLang="en-US" sz="1200">
                <a:solidFill>
                  <a:srgbClr val="000000"/>
                </a:solidFill>
                <a:ea typeface="標楷體" panose="03000509000000000000" pitchFamily="65" charset="-120"/>
              </a:rPr>
              <a:pPr algn="r"/>
              <a:t>24</a:t>
            </a:fld>
            <a:endParaRPr lang="en-US" altLang="zh-TW" sz="1200" dirty="0">
              <a:solidFill>
                <a:srgbClr val="000000"/>
              </a:solidFill>
              <a:ea typeface="標楷體" panose="03000509000000000000" pitchFamily="65" charset="-12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a:lnSpc>
                <a:spcPct val="120000"/>
              </a:lnSpc>
              <a:spcAft>
                <a:spcPct val="20000"/>
              </a:spcAft>
            </a:pPr>
            <a:r>
              <a:rPr lang="zh-TW" altLang="en-US" sz="1000" b="1" dirty="0" smtClean="0"/>
              <a:t>重點提示</a:t>
            </a:r>
            <a:r>
              <a:rPr lang="en-US" altLang="zh-TW" sz="1000" b="1" dirty="0" smtClean="0"/>
              <a:t>:</a:t>
            </a:r>
          </a:p>
          <a:p>
            <a:pPr>
              <a:lnSpc>
                <a:spcPct val="110000"/>
              </a:lnSpc>
              <a:spcBef>
                <a:spcPct val="10000"/>
              </a:spcBef>
              <a:spcAft>
                <a:spcPct val="10000"/>
              </a:spcAft>
            </a:pPr>
            <a:r>
              <a:rPr lang="zh-TW" altLang="en-US" sz="900" b="1" dirty="0" smtClean="0"/>
              <a:t>箱內不要擺放不需要的藥品</a:t>
            </a:r>
            <a:r>
              <a:rPr lang="en-US" altLang="zh-TW" sz="900" dirty="0" smtClean="0"/>
              <a:t>:</a:t>
            </a:r>
            <a:r>
              <a:rPr lang="zh-TW" altLang="en-US" sz="900" dirty="0" smtClean="0"/>
              <a:t>許多制式的急救箱內會放有許多實驗室使用不到的物品，例如</a:t>
            </a:r>
            <a:r>
              <a:rPr lang="en-US" altLang="zh-TW" sz="900" dirty="0" smtClean="0"/>
              <a:t>:</a:t>
            </a:r>
            <a:r>
              <a:rPr lang="zh-TW" altLang="en-US" sz="900" b="1" dirty="0" smtClean="0"/>
              <a:t>骨折固定板</a:t>
            </a:r>
            <a:r>
              <a:rPr lang="zh-TW" altLang="en-US" sz="900" dirty="0" smtClean="0"/>
              <a:t>，不僅佔用急救箱空間，而且會妨礙緊急時藥品的拿取</a:t>
            </a:r>
            <a:endParaRPr lang="zh-TW" altLang="en-US" sz="1000" b="1" dirty="0" smtClean="0"/>
          </a:p>
          <a:p>
            <a:pPr>
              <a:lnSpc>
                <a:spcPct val="120000"/>
              </a:lnSpc>
              <a:spcAft>
                <a:spcPct val="20000"/>
              </a:spcAft>
            </a:pPr>
            <a:endParaRPr lang="zh-TW" altLang="en-US" sz="1000" b="1" dirty="0" smtClean="0"/>
          </a:p>
          <a:p>
            <a:pPr>
              <a:lnSpc>
                <a:spcPct val="120000"/>
              </a:lnSpc>
              <a:spcAft>
                <a:spcPct val="20000"/>
              </a:spcAft>
            </a:pPr>
            <a:r>
              <a:rPr lang="zh-TW" altLang="en-US" sz="1000" b="1" dirty="0" smtClean="0"/>
              <a:t>補充說明</a:t>
            </a:r>
            <a:r>
              <a:rPr lang="en-US" altLang="zh-TW" sz="1000" b="1" dirty="0" smtClean="0"/>
              <a:t>:</a:t>
            </a:r>
          </a:p>
          <a:p>
            <a:pPr>
              <a:lnSpc>
                <a:spcPct val="120000"/>
              </a:lnSpc>
              <a:spcAft>
                <a:spcPct val="20000"/>
              </a:spcAft>
            </a:pPr>
            <a:r>
              <a:rPr lang="zh-TW" altLang="en-US" sz="1000" b="1" dirty="0" smtClean="0"/>
              <a:t>職業安全衛生設施規則</a:t>
            </a:r>
            <a:r>
              <a:rPr lang="en-US" altLang="zh-TW" sz="1000" b="1" dirty="0" smtClean="0"/>
              <a:t>(103.7.1)</a:t>
            </a:r>
          </a:p>
          <a:p>
            <a:pPr>
              <a:lnSpc>
                <a:spcPct val="120000"/>
              </a:lnSpc>
              <a:spcAft>
                <a:spcPct val="20000"/>
              </a:spcAft>
            </a:pPr>
            <a:r>
              <a:rPr lang="zh-TW" altLang="en-US" sz="1000" dirty="0" smtClean="0"/>
              <a:t>第 </a:t>
            </a:r>
            <a:r>
              <a:rPr lang="en-US" altLang="zh-TW" sz="1000" dirty="0" smtClean="0"/>
              <a:t>286 </a:t>
            </a:r>
            <a:r>
              <a:rPr lang="zh-TW" altLang="en-US" sz="1000" dirty="0" smtClean="0"/>
              <a:t>條 　 雇主應依工作場所之危害性，設置必要之職業災害搶救器材。</a:t>
            </a:r>
          </a:p>
          <a:p>
            <a:pPr>
              <a:lnSpc>
                <a:spcPct val="120000"/>
              </a:lnSpc>
              <a:spcAft>
                <a:spcPct val="20000"/>
              </a:spcAft>
            </a:pPr>
            <a:endParaRPr lang="zh-TW" altLang="en-US" sz="1000" dirty="0" smtClean="0"/>
          </a:p>
          <a:p>
            <a:pPr>
              <a:lnSpc>
                <a:spcPct val="120000"/>
              </a:lnSpc>
              <a:spcAft>
                <a:spcPct val="20000"/>
              </a:spcAft>
            </a:pPr>
            <a:r>
              <a:rPr lang="zh-TW" altLang="en-US" sz="1000" b="1" dirty="0" smtClean="0"/>
              <a:t>勞工健康保護規則</a:t>
            </a:r>
            <a:r>
              <a:rPr lang="en-US" altLang="zh-TW" sz="1000" b="1" dirty="0" smtClean="0"/>
              <a:t>(103.6.30)</a:t>
            </a:r>
          </a:p>
          <a:p>
            <a:pPr>
              <a:lnSpc>
                <a:spcPct val="120000"/>
              </a:lnSpc>
              <a:spcAft>
                <a:spcPct val="20000"/>
              </a:spcAft>
            </a:pPr>
            <a:r>
              <a:rPr lang="zh-TW" altLang="en-US" sz="1000" dirty="0" smtClean="0"/>
              <a:t>第 </a:t>
            </a:r>
            <a:r>
              <a:rPr lang="en-US" altLang="zh-TW" sz="1000" dirty="0" smtClean="0"/>
              <a:t>6 </a:t>
            </a:r>
            <a:r>
              <a:rPr lang="zh-TW" altLang="en-US" sz="1000" dirty="0" smtClean="0"/>
              <a:t>條    事業單位應參照工作場所大小、分布、危險狀況及勞工人數，依附表六之規定，備置足夠急救藥品及器材，並置合格急救人員辦理急救事宜。但已具有急救功能之醫療保健服務業，不在此限。</a:t>
            </a:r>
          </a:p>
          <a:p>
            <a:pPr>
              <a:lnSpc>
                <a:spcPct val="120000"/>
              </a:lnSpc>
              <a:spcAft>
                <a:spcPct val="20000"/>
              </a:spcAft>
            </a:pPr>
            <a:r>
              <a:rPr lang="zh-TW" altLang="en-US" sz="1000" dirty="0" smtClean="0"/>
              <a:t>前項急救人員不得有失聰、色盲、心臟病、兩眼裸視或矯正視力後均在零 點六以下與失能等體能及健康不良，足以妨礙急救事宜者。</a:t>
            </a:r>
          </a:p>
          <a:p>
            <a:pPr>
              <a:lnSpc>
                <a:spcPct val="120000"/>
              </a:lnSpc>
              <a:spcAft>
                <a:spcPct val="20000"/>
              </a:spcAft>
            </a:pPr>
            <a:r>
              <a:rPr lang="zh-TW" altLang="en-US" sz="1000" dirty="0" smtClean="0"/>
              <a:t>第一項備置之急救藥品及器材，應置於適當固定處所，至少每六個月定期檢查並保持清潔。對於被污染或失效之物品，應隨時予以更換及補充。</a:t>
            </a:r>
          </a:p>
          <a:p>
            <a:pPr>
              <a:lnSpc>
                <a:spcPct val="120000"/>
              </a:lnSpc>
              <a:spcAft>
                <a:spcPct val="20000"/>
              </a:spcAft>
            </a:pPr>
            <a:r>
              <a:rPr lang="zh-TW" altLang="en-US" sz="1000" dirty="0" smtClean="0"/>
              <a:t>第一項急救人員，每一輪班次應至少置一人，勞工人數超過五十人者，每增加五十人，應再置一人。</a:t>
            </a:r>
          </a:p>
          <a:p>
            <a:pPr>
              <a:lnSpc>
                <a:spcPct val="120000"/>
              </a:lnSpc>
              <a:spcAft>
                <a:spcPct val="20000"/>
              </a:spcAft>
            </a:pPr>
            <a:r>
              <a:rPr lang="zh-TW" altLang="en-US" sz="1000" dirty="0" smtClean="0"/>
              <a:t>急救人員因故未能執行職務時，雇主應即指定合格之人員，代理其職務。 </a:t>
            </a:r>
          </a:p>
        </p:txBody>
      </p:sp>
    </p:spTree>
    <p:extLst>
      <p:ext uri="{BB962C8B-B14F-4D97-AF65-F5344CB8AC3E}">
        <p14:creationId xmlns:p14="http://schemas.microsoft.com/office/powerpoint/2010/main" val="401894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en-US" altLang="zh-TW" dirty="0" smtClean="0">
                <a:solidFill>
                  <a:srgbClr val="FF0000"/>
                </a:solidFill>
              </a:rPr>
              <a:t>20160215 </a:t>
            </a:r>
            <a:r>
              <a:rPr lang="zh-TW" altLang="en-US" dirty="0" smtClean="0">
                <a:solidFill>
                  <a:srgbClr val="FF0000"/>
                </a:solidFill>
              </a:rPr>
              <a:t>教學目標</a:t>
            </a:r>
            <a:endParaRPr lang="en-US" altLang="zh-TW" dirty="0" smtClean="0">
              <a:solidFill>
                <a:srgbClr val="FF0000"/>
              </a:solidFill>
            </a:endParaRPr>
          </a:p>
          <a:p>
            <a:pPr eaLnBrk="1" hangingPunct="1"/>
            <a:r>
              <a:rPr lang="zh-TW" altLang="en-US" dirty="0" smtClean="0">
                <a:solidFill>
                  <a:srgbClr val="FF0000"/>
                </a:solidFill>
              </a:rPr>
              <a:t>了解職安法下學校需負的責任</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5</a:t>
            </a:fld>
            <a:endParaRPr lang="en-US" altLang="zh-TW" dirty="0"/>
          </a:p>
        </p:txBody>
      </p:sp>
    </p:spTree>
    <p:extLst>
      <p:ext uri="{BB962C8B-B14F-4D97-AF65-F5344CB8AC3E}">
        <p14:creationId xmlns:p14="http://schemas.microsoft.com/office/powerpoint/2010/main" val="3973670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29E40EA-97F4-4A30-A3B3-2A3FF1543F19}" type="slidenum">
              <a:rPr lang="zh-TW" altLang="en-US" sz="1200">
                <a:solidFill>
                  <a:srgbClr val="000000"/>
                </a:solidFill>
                <a:ea typeface="標楷體" panose="03000509000000000000" pitchFamily="65" charset="-120"/>
              </a:rPr>
              <a:pPr algn="r"/>
              <a:t>25</a:t>
            </a:fld>
            <a:endParaRPr lang="en-US" altLang="zh-TW" sz="1200" dirty="0">
              <a:solidFill>
                <a:srgbClr val="000000"/>
              </a:solidFill>
              <a:ea typeface="標楷體" panose="03000509000000000000" pitchFamily="65" charset="-12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lvl="0">
              <a:lnSpc>
                <a:spcPct val="110000"/>
              </a:lnSpc>
              <a:spcBef>
                <a:spcPct val="10000"/>
              </a:spcBef>
              <a:spcAft>
                <a:spcPct val="10000"/>
              </a:spcAft>
            </a:pPr>
            <a:r>
              <a:rPr kumimoji="0" lang="zh-TW" altLang="en-US" sz="1300" dirty="0" smtClean="0"/>
              <a:t>補充說明</a:t>
            </a:r>
            <a:r>
              <a:rPr kumimoji="0" lang="en-US" altLang="zh-TW" sz="1300" dirty="0" smtClean="0"/>
              <a:t>:</a:t>
            </a:r>
          </a:p>
          <a:p>
            <a:pPr lvl="0">
              <a:lnSpc>
                <a:spcPct val="110000"/>
              </a:lnSpc>
              <a:spcBef>
                <a:spcPct val="10000"/>
              </a:spcBef>
              <a:spcAft>
                <a:spcPct val="10000"/>
              </a:spcAft>
            </a:pPr>
            <a:r>
              <a:rPr kumimoji="0" lang="zh-TW" altLang="en-US" sz="1300" dirty="0" smtClean="0"/>
              <a:t>舉例說明各種器材應</a:t>
            </a:r>
            <a:r>
              <a:rPr kumimoji="0" lang="zh-TW" altLang="en-US" sz="1300" dirty="0" smtClean="0">
                <a:solidFill>
                  <a:srgbClr val="FF0000"/>
                </a:solidFill>
              </a:rPr>
              <a:t>定期保養與檢查，例如</a:t>
            </a:r>
            <a:r>
              <a:rPr kumimoji="0" lang="zh-TW" altLang="en-US" sz="1600" dirty="0" smtClean="0"/>
              <a:t>緩降機的滑輪是否生鏽滑動不良；逃生指示燈的電池運作是否正常。</a:t>
            </a:r>
          </a:p>
          <a:p>
            <a:pPr lvl="2">
              <a:lnSpc>
                <a:spcPct val="110000"/>
              </a:lnSpc>
              <a:spcBef>
                <a:spcPct val="10000"/>
              </a:spcBef>
              <a:spcAft>
                <a:spcPct val="10000"/>
              </a:spcAft>
            </a:pPr>
            <a:endParaRPr kumimoji="0" lang="zh-TW" altLang="en-US" sz="1600" dirty="0" smtClean="0"/>
          </a:p>
          <a:p>
            <a:pPr lvl="0"/>
            <a:r>
              <a:rPr kumimoji="0" lang="zh-TW" altLang="en-US" b="1" dirty="0" smtClean="0"/>
              <a:t>職業安全衛生設施規則</a:t>
            </a:r>
            <a:r>
              <a:rPr kumimoji="0" lang="en-US" altLang="zh-TW" b="1" dirty="0" smtClean="0"/>
              <a:t>(103.7.1)</a:t>
            </a:r>
          </a:p>
          <a:p>
            <a:pPr lvl="0"/>
            <a:r>
              <a:rPr kumimoji="0" lang="zh-TW" altLang="en-US" dirty="0" smtClean="0"/>
              <a:t>第 </a:t>
            </a:r>
            <a:r>
              <a:rPr kumimoji="0" lang="en-US" altLang="zh-TW" dirty="0" smtClean="0"/>
              <a:t>22 </a:t>
            </a:r>
            <a:r>
              <a:rPr kumimoji="0" lang="zh-TW" altLang="en-US" dirty="0" smtClean="0"/>
              <a:t>條　雇主應使勞工於機械、器具或設備之操作、修理、調整及其他工作過程中，有足夠之活動空間，不得因機械、器具或設備之原料或產品等置放致對勞工活動、避難、救難有不利因素。</a:t>
            </a:r>
          </a:p>
          <a:p>
            <a:pPr lvl="0"/>
            <a:r>
              <a:rPr kumimoji="0" lang="zh-TW" altLang="en-US" dirty="0" smtClean="0"/>
              <a:t>雇主使勞工從事前項作業，有接觸機械、器具或設備之高溫熱表面引起灼燙傷之虞時，應設置警示標誌、適當之隔熱等必要之安全設施。</a:t>
            </a:r>
          </a:p>
          <a:p>
            <a:pPr lvl="0"/>
            <a:r>
              <a:rPr kumimoji="0" lang="zh-TW" altLang="en-US" dirty="0" smtClean="0"/>
              <a:t>第 </a:t>
            </a:r>
            <a:r>
              <a:rPr kumimoji="0" lang="en-US" altLang="zh-TW" dirty="0" smtClean="0"/>
              <a:t>27 </a:t>
            </a:r>
            <a:r>
              <a:rPr kumimoji="0" lang="zh-TW" altLang="en-US" dirty="0" smtClean="0"/>
              <a:t>條　雇主設置之安全門及安全梯於勞工工作期間內不得上鎖，其通道不得堆置物品。</a:t>
            </a:r>
            <a:endParaRPr kumimoji="0" lang="en-US" altLang="zh-TW" dirty="0" smtClean="0"/>
          </a:p>
          <a:p>
            <a:pPr lvl="0"/>
            <a:endParaRPr kumimoji="0" lang="en-US" altLang="zh-TW" dirty="0" smtClean="0"/>
          </a:p>
          <a:p>
            <a:pPr lvl="0"/>
            <a:r>
              <a:rPr lang="zh-TW" altLang="en-US" b="1" dirty="0" smtClean="0"/>
              <a:t>各類場所消防安全設備設置標準</a:t>
            </a:r>
            <a:r>
              <a:rPr lang="en-US" altLang="zh-TW" b="1" dirty="0" smtClean="0"/>
              <a:t>(102.5.1)</a:t>
            </a:r>
          </a:p>
          <a:p>
            <a:r>
              <a:rPr lang="zh-TW" altLang="en-US" dirty="0" smtClean="0"/>
              <a:t>第 </a:t>
            </a:r>
            <a:r>
              <a:rPr lang="en-US" altLang="zh-TW" dirty="0" smtClean="0"/>
              <a:t>25 </a:t>
            </a:r>
            <a:r>
              <a:rPr lang="zh-TW" altLang="en-US" dirty="0" smtClean="0"/>
              <a:t>條 　 建築物除十一層以上樓層及避難層外，各樓層應選設滑臺、避難梯、避難橋、救助袋、緩降機、避難繩索、滑杆或經中央消防主管機關認可具同等性能之避難器具。但建築物在構造及設施上，並無避難逃生障礙，經中央消防主管機關認可者，不在此限。</a:t>
            </a:r>
          </a:p>
        </p:txBody>
      </p:sp>
    </p:spTree>
    <p:extLst>
      <p:ext uri="{BB962C8B-B14F-4D97-AF65-F5344CB8AC3E}">
        <p14:creationId xmlns:p14="http://schemas.microsoft.com/office/powerpoint/2010/main" val="2785920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DD9540A8-5505-4BD4-9BAF-E50585E9A92C}" type="slidenum">
              <a:rPr lang="zh-TW" altLang="en-US">
                <a:ea typeface="標楷體" panose="03000509000000000000" pitchFamily="65" charset="-120"/>
              </a:rPr>
              <a:pPr algn="r"/>
              <a:t>26</a:t>
            </a:fld>
            <a:endParaRPr lang="en-US" altLang="zh-TW" dirty="0">
              <a:ea typeface="標楷體" panose="03000509000000000000" pitchFamily="65" charset="-12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dirty="0" smtClean="0"/>
          </a:p>
        </p:txBody>
      </p:sp>
    </p:spTree>
    <p:extLst>
      <p:ext uri="{BB962C8B-B14F-4D97-AF65-F5344CB8AC3E}">
        <p14:creationId xmlns:p14="http://schemas.microsoft.com/office/powerpoint/2010/main" val="1168874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E6F9486-641F-4C8A-9154-97E32AEFAB91}" type="slidenum">
              <a:rPr lang="zh-TW" altLang="en-US" sz="1200">
                <a:solidFill>
                  <a:srgbClr val="000000"/>
                </a:solidFill>
                <a:ea typeface="標楷體" panose="03000509000000000000" pitchFamily="65" charset="-120"/>
              </a:rPr>
              <a:pPr algn="r"/>
              <a:t>27</a:t>
            </a:fld>
            <a:endParaRPr lang="en-US" altLang="zh-TW" sz="1200" dirty="0">
              <a:solidFill>
                <a:srgbClr val="000000"/>
              </a:solidFill>
              <a:ea typeface="標楷體" panose="03000509000000000000" pitchFamily="65" charset="-12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r>
              <a:rPr lang="zh-TW" altLang="en-US" b="1" dirty="0" smtClean="0"/>
              <a:t>補充說明</a:t>
            </a:r>
            <a:r>
              <a:rPr lang="en-US" altLang="zh-TW" b="1" dirty="0" smtClean="0"/>
              <a:t>:</a:t>
            </a:r>
          </a:p>
          <a:p>
            <a:r>
              <a:rPr lang="zh-TW" altLang="en-US" b="1" dirty="0" smtClean="0"/>
              <a:t>職業安全衛生設施規則</a:t>
            </a:r>
            <a:r>
              <a:rPr lang="en-US" altLang="zh-TW" b="1" dirty="0" smtClean="0"/>
              <a:t>(103.7.1)</a:t>
            </a:r>
          </a:p>
          <a:p>
            <a:r>
              <a:rPr lang="zh-TW" altLang="en-US" dirty="0" smtClean="0"/>
              <a:t>第 </a:t>
            </a:r>
            <a:r>
              <a:rPr lang="en-US" altLang="zh-TW" dirty="0" smtClean="0"/>
              <a:t>22 </a:t>
            </a:r>
            <a:r>
              <a:rPr lang="zh-TW" altLang="en-US" dirty="0" smtClean="0"/>
              <a:t>條　	雇主應使勞工於機械、器具或設備之操作、修理、調整及其他工作過程中，有足夠之活動空間，不得因機械、器具或設備之原料或產品等置放致對勞工活動、避難、救難有不利因素。</a:t>
            </a:r>
          </a:p>
          <a:p>
            <a:r>
              <a:rPr lang="zh-TW" altLang="en-US" dirty="0" smtClean="0"/>
              <a:t>雇主使勞工從事前項作業，有接觸機械、器具或設備之高溫熱表面引起灼燙傷之虞時，應設置警示標誌、適當之隔熱等必要之安全設施。</a:t>
            </a:r>
          </a:p>
          <a:p>
            <a:r>
              <a:rPr lang="zh-TW" altLang="en-US" dirty="0" smtClean="0"/>
              <a:t>第 </a:t>
            </a:r>
            <a:r>
              <a:rPr lang="en-US" altLang="zh-TW" dirty="0" smtClean="0"/>
              <a:t>27 </a:t>
            </a:r>
            <a:r>
              <a:rPr lang="zh-TW" altLang="en-US" dirty="0" smtClean="0"/>
              <a:t>條　	雇主設置之安全門及安全梯於勞工工作期間內不得上鎖，其通道不得堆置物品。</a:t>
            </a:r>
          </a:p>
          <a:p>
            <a:endParaRPr lang="zh-TW" altLang="en-US" dirty="0" smtClean="0"/>
          </a:p>
          <a:p>
            <a:r>
              <a:rPr lang="zh-TW" altLang="en-US" b="1" dirty="0" smtClean="0"/>
              <a:t>各類場所消防安全設備設置標準</a:t>
            </a:r>
            <a:r>
              <a:rPr lang="en-US" altLang="zh-TW" b="1" dirty="0" smtClean="0"/>
              <a:t>(102.5.1)</a:t>
            </a:r>
          </a:p>
          <a:p>
            <a:r>
              <a:rPr lang="zh-TW" altLang="en-US" dirty="0" smtClean="0"/>
              <a:t>第 </a:t>
            </a:r>
            <a:r>
              <a:rPr lang="en-US" altLang="zh-TW" dirty="0" smtClean="0"/>
              <a:t>25 </a:t>
            </a:r>
            <a:r>
              <a:rPr lang="zh-TW" altLang="en-US" dirty="0" smtClean="0"/>
              <a:t>條 　 建築物除十一層以上樓層及避難層外，各樓層應選設滑臺、避難梯、避難橋、救助袋、緩降機、避難繩索、滑杆或經中央消防主管機關認可具同等性能之避難器具。但建築物在構造及設施上，並無避難逃生障礙，經中央消防主管機關認可者，不在此限。</a:t>
            </a:r>
          </a:p>
          <a:p>
            <a:endParaRPr lang="zh-TW" altLang="en-US" dirty="0" smtClean="0"/>
          </a:p>
        </p:txBody>
      </p:sp>
    </p:spTree>
    <p:extLst>
      <p:ext uri="{BB962C8B-B14F-4D97-AF65-F5344CB8AC3E}">
        <p14:creationId xmlns:p14="http://schemas.microsoft.com/office/powerpoint/2010/main" val="1041132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69496999-4986-47BB-B401-BA3AACBB75B7}" type="slidenum">
              <a:rPr lang="zh-TW" altLang="en-US">
                <a:ea typeface="標楷體" panose="03000509000000000000" pitchFamily="65" charset="-120"/>
              </a:rPr>
              <a:pPr algn="r"/>
              <a:t>28</a:t>
            </a:fld>
            <a:endParaRPr lang="en-US" altLang="zh-TW" dirty="0">
              <a:ea typeface="標楷體" panose="03000509000000000000" pitchFamily="65" charset="-12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en-US" altLang="zh-TW" b="1" dirty="0" smtClean="0"/>
          </a:p>
        </p:txBody>
      </p:sp>
    </p:spTree>
    <p:extLst>
      <p:ext uri="{BB962C8B-B14F-4D97-AF65-F5344CB8AC3E}">
        <p14:creationId xmlns:p14="http://schemas.microsoft.com/office/powerpoint/2010/main" val="3248670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E4455E45-0C79-4B41-85E2-4388E3CFEABA}" type="slidenum">
              <a:rPr lang="zh-TW" altLang="en-US">
                <a:ea typeface="標楷體" panose="03000509000000000000" pitchFamily="65" charset="-120"/>
              </a:rPr>
              <a:pPr algn="r"/>
              <a:t>29</a:t>
            </a:fld>
            <a:endParaRPr lang="en-US" altLang="zh-TW" dirty="0">
              <a:ea typeface="標楷體" panose="03000509000000000000" pitchFamily="65" charset="-12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重點提示</a:t>
            </a:r>
            <a:r>
              <a:rPr lang="en-US" altLang="zh-TW" dirty="0" smtClean="0"/>
              <a:t>: </a:t>
            </a:r>
          </a:p>
          <a:p>
            <a:r>
              <a:rPr lang="en-US" altLang="zh-TW" dirty="0" smtClean="0">
                <a:solidFill>
                  <a:srgbClr val="FF0000"/>
                </a:solidFill>
              </a:rPr>
              <a:t>15 </a:t>
            </a:r>
            <a:r>
              <a:rPr lang="zh-TW" altLang="en-US" dirty="0" smtClean="0">
                <a:solidFill>
                  <a:srgbClr val="FF0000"/>
                </a:solidFill>
              </a:rPr>
              <a:t>至 </a:t>
            </a:r>
            <a:r>
              <a:rPr lang="en-US" altLang="zh-TW" dirty="0" smtClean="0">
                <a:solidFill>
                  <a:srgbClr val="FF0000"/>
                </a:solidFill>
              </a:rPr>
              <a:t>20 </a:t>
            </a:r>
            <a:r>
              <a:rPr lang="zh-TW" altLang="en-US" dirty="0" smtClean="0">
                <a:solidFill>
                  <a:srgbClr val="FF0000"/>
                </a:solidFill>
              </a:rPr>
              <a:t>分鐘並非絕對，重點在於沖水的時間要足夠將所接觸的化學品排除，只沖一兩分鐘是絕對不足夠的</a:t>
            </a:r>
            <a:endParaRPr lang="zh-TW" altLang="en-US" dirty="0" smtClean="0"/>
          </a:p>
          <a:p>
            <a:r>
              <a:rPr lang="zh-TW" altLang="en-US" dirty="0" smtClean="0"/>
              <a:t>若有眼睛、皮膚接觸危險物質的狀況發生，應儘快協助傷患以大量清水沖洗受污染部位。沖洗過程中應避免水壓過大傷及患部，若無法及時除污，則應先避免中毒，並儘快送醫救治。</a:t>
            </a:r>
          </a:p>
          <a:p>
            <a:endParaRPr lang="zh-TW" altLang="en-US" dirty="0" smtClean="0"/>
          </a:p>
          <a:p>
            <a:r>
              <a:rPr lang="zh-TW" altLang="en-US" dirty="0" smtClean="0"/>
              <a:t>補充說明</a:t>
            </a:r>
            <a:r>
              <a:rPr lang="en-US" altLang="zh-TW" dirty="0" smtClean="0"/>
              <a:t>:</a:t>
            </a:r>
          </a:p>
          <a:p>
            <a:r>
              <a:rPr lang="zh-TW" altLang="en-US" b="1" dirty="0" smtClean="0"/>
              <a:t>（例）氫氟酸：</a:t>
            </a:r>
          </a:p>
          <a:p>
            <a:r>
              <a:rPr lang="en-US" altLang="zh-TW" dirty="0" smtClean="0"/>
              <a:t>〈</a:t>
            </a:r>
            <a:r>
              <a:rPr lang="zh-TW" altLang="en-US" dirty="0" smtClean="0"/>
              <a:t>Ａ</a:t>
            </a:r>
            <a:r>
              <a:rPr lang="en-US" altLang="zh-TW" dirty="0" smtClean="0"/>
              <a:t>〉</a:t>
            </a:r>
            <a:r>
              <a:rPr lang="zh-TW" altLang="en-US" dirty="0" smtClean="0"/>
              <a:t>立即用清水清洗受暴露區域，並除去受污染之衣物。</a:t>
            </a:r>
          </a:p>
          <a:p>
            <a:r>
              <a:rPr lang="en-US" altLang="zh-TW" dirty="0" smtClean="0"/>
              <a:t>〈</a:t>
            </a:r>
            <a:r>
              <a:rPr lang="zh-TW" altLang="en-US" dirty="0" smtClean="0"/>
              <a:t>Ｂ</a:t>
            </a:r>
            <a:r>
              <a:rPr lang="en-US" altLang="zh-TW" dirty="0" smtClean="0"/>
              <a:t>〉</a:t>
            </a:r>
            <a:r>
              <a:rPr lang="zh-TW" altLang="en-US" dirty="0" smtClean="0"/>
              <a:t>在接觸區塗抹葡萄糖酸鈣軟膏</a:t>
            </a:r>
            <a:r>
              <a:rPr lang="en-US" altLang="zh-TW" dirty="0" smtClean="0"/>
              <a:t>〈</a:t>
            </a:r>
            <a:r>
              <a:rPr lang="en-US" altLang="zh-TW" dirty="0" err="1" smtClean="0"/>
              <a:t>calciumgluconate</a:t>
            </a:r>
            <a:r>
              <a:rPr lang="en-US" altLang="zh-TW" dirty="0" smtClean="0"/>
              <a:t>〉</a:t>
            </a:r>
            <a:r>
              <a:rPr lang="zh-TW" altLang="en-US" dirty="0" smtClean="0"/>
              <a:t>，使氟變成不溶之氟化鈣，因而減少進入體內的機會。</a:t>
            </a:r>
          </a:p>
          <a:p>
            <a:r>
              <a:rPr lang="en-US" altLang="zh-TW" dirty="0" smtClean="0"/>
              <a:t>〈</a:t>
            </a:r>
            <a:r>
              <a:rPr lang="zh-TW" altLang="en-US" dirty="0" smtClean="0"/>
              <a:t>Ｃ</a:t>
            </a:r>
            <a:r>
              <a:rPr lang="en-US" altLang="zh-TW" dirty="0" smtClean="0"/>
              <a:t>〉</a:t>
            </a:r>
            <a:r>
              <a:rPr lang="zh-TW" altLang="en-US" dirty="0" smtClean="0"/>
              <a:t>立即送醫。</a:t>
            </a:r>
          </a:p>
          <a:p>
            <a:endParaRPr lang="zh-TW" altLang="en-US" dirty="0" smtClean="0"/>
          </a:p>
          <a:p>
            <a:endParaRPr lang="zh-TW" altLang="en-US" dirty="0" smtClean="0"/>
          </a:p>
        </p:txBody>
      </p:sp>
    </p:spTree>
    <p:extLst>
      <p:ext uri="{BB962C8B-B14F-4D97-AF65-F5344CB8AC3E}">
        <p14:creationId xmlns:p14="http://schemas.microsoft.com/office/powerpoint/2010/main" val="3624737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FCE76700-509C-4F04-AC07-0E3D71FA4743}" type="slidenum">
              <a:rPr lang="zh-TW" altLang="en-US">
                <a:ea typeface="標楷體" panose="03000509000000000000" pitchFamily="65" charset="-120"/>
              </a:rPr>
              <a:pPr algn="r"/>
              <a:t>31</a:t>
            </a:fld>
            <a:endParaRPr lang="en-US" altLang="zh-TW" dirty="0">
              <a:ea typeface="標楷體" panose="03000509000000000000" pitchFamily="65" charset="-12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ct val="10000"/>
              </a:spcBef>
              <a:spcAft>
                <a:spcPct val="10000"/>
              </a:spcAft>
            </a:pPr>
            <a:r>
              <a:rPr lang="zh-TW" altLang="en-US" sz="800" dirty="0" smtClean="0"/>
              <a:t>重點提示</a:t>
            </a:r>
            <a:r>
              <a:rPr lang="en-US" altLang="zh-TW" sz="800" dirty="0" smtClean="0"/>
              <a:t>:</a:t>
            </a:r>
          </a:p>
          <a:p>
            <a:pPr>
              <a:lnSpc>
                <a:spcPct val="110000"/>
              </a:lnSpc>
              <a:spcBef>
                <a:spcPct val="10000"/>
              </a:spcBef>
              <a:spcAft>
                <a:spcPct val="10000"/>
              </a:spcAft>
            </a:pPr>
            <a:r>
              <a:rPr lang="en-US" altLang="zh-TW" sz="800" dirty="0" smtClean="0"/>
              <a:t>1.</a:t>
            </a:r>
            <a:r>
              <a:rPr lang="zh-TW" altLang="en-US" sz="800" dirty="0" smtClean="0"/>
              <a:t>除非很有把握</a:t>
            </a:r>
            <a:r>
              <a:rPr lang="en-US" altLang="zh-TW" sz="800" dirty="0" smtClean="0"/>
              <a:t>(</a:t>
            </a:r>
            <a:r>
              <a:rPr lang="zh-TW" altLang="en-US" sz="800" dirty="0" smtClean="0"/>
              <a:t>如事前讀熟安全資料表，且受過專業急救訓練</a:t>
            </a:r>
            <a:r>
              <a:rPr lang="en-US" altLang="zh-TW" sz="800" dirty="0" smtClean="0"/>
              <a:t>)</a:t>
            </a:r>
            <a:r>
              <a:rPr lang="zh-TW" altLang="en-US" sz="800" dirty="0" smtClean="0"/>
              <a:t>，</a:t>
            </a:r>
            <a:r>
              <a:rPr lang="zh-TW" altLang="en-US" sz="800" b="1" dirty="0" smtClean="0"/>
              <a:t>不建議對食入中毒的患者進行催吐</a:t>
            </a:r>
          </a:p>
          <a:p>
            <a:pPr>
              <a:lnSpc>
                <a:spcPct val="110000"/>
              </a:lnSpc>
              <a:spcBef>
                <a:spcPct val="10000"/>
              </a:spcBef>
              <a:spcAft>
                <a:spcPct val="10000"/>
              </a:spcAft>
            </a:pPr>
            <a:endParaRPr lang="en-US" altLang="zh-TW" sz="800" dirty="0" smtClean="0"/>
          </a:p>
          <a:p>
            <a:pPr>
              <a:lnSpc>
                <a:spcPct val="110000"/>
              </a:lnSpc>
              <a:spcBef>
                <a:spcPct val="10000"/>
              </a:spcBef>
              <a:spcAft>
                <a:spcPct val="10000"/>
              </a:spcAft>
            </a:pPr>
            <a:r>
              <a:rPr lang="zh-TW" altLang="en-US" sz="800" dirty="0" smtClean="0"/>
              <a:t>補充說明</a:t>
            </a:r>
            <a:r>
              <a:rPr lang="en-US" altLang="zh-TW" sz="800" dirty="0" smtClean="0"/>
              <a:t>:</a:t>
            </a:r>
          </a:p>
          <a:p>
            <a:pPr>
              <a:lnSpc>
                <a:spcPct val="110000"/>
              </a:lnSpc>
              <a:spcBef>
                <a:spcPct val="10000"/>
              </a:spcBef>
              <a:spcAft>
                <a:spcPct val="10000"/>
              </a:spcAft>
            </a:pPr>
            <a:r>
              <a:rPr lang="zh-TW" altLang="en-US" sz="800" dirty="0" smtClean="0"/>
              <a:t>參閱安全資料表的急救資料，進行適當的現場急救措施</a:t>
            </a:r>
          </a:p>
          <a:p>
            <a:pPr marL="742950" lvl="1" indent="-285750">
              <a:lnSpc>
                <a:spcPct val="110000"/>
              </a:lnSpc>
              <a:spcBef>
                <a:spcPct val="10000"/>
              </a:spcBef>
              <a:spcAft>
                <a:spcPct val="10000"/>
              </a:spcAft>
            </a:pPr>
            <a:r>
              <a:rPr lang="zh-TW" altLang="en-US" sz="800" dirty="0" smtClean="0">
                <a:solidFill>
                  <a:srgbClr val="FF0000"/>
                </a:solidFill>
              </a:rPr>
              <a:t>是否可以催吐</a:t>
            </a:r>
          </a:p>
          <a:p>
            <a:pPr marL="742950" lvl="1" indent="-285750">
              <a:lnSpc>
                <a:spcPct val="110000"/>
              </a:lnSpc>
              <a:spcBef>
                <a:spcPct val="10000"/>
              </a:spcBef>
              <a:spcAft>
                <a:spcPct val="10000"/>
              </a:spcAft>
            </a:pPr>
            <a:r>
              <a:rPr lang="zh-TW" altLang="en-US" sz="800" dirty="0" smtClean="0"/>
              <a:t>是否有合適的</a:t>
            </a:r>
            <a:r>
              <a:rPr lang="zh-TW" altLang="en-US" sz="800" dirty="0" smtClean="0">
                <a:solidFill>
                  <a:srgbClr val="FF0000"/>
                </a:solidFill>
              </a:rPr>
              <a:t>解毒劑</a:t>
            </a:r>
            <a:r>
              <a:rPr lang="zh-TW" altLang="en-US" sz="800" dirty="0" smtClean="0"/>
              <a:t>可使用</a:t>
            </a:r>
          </a:p>
          <a:p>
            <a:pPr marL="742950" lvl="1" indent="-285750">
              <a:lnSpc>
                <a:spcPct val="110000"/>
              </a:lnSpc>
              <a:spcBef>
                <a:spcPct val="10000"/>
              </a:spcBef>
              <a:spcAft>
                <a:spcPct val="10000"/>
              </a:spcAft>
            </a:pPr>
            <a:r>
              <a:rPr lang="zh-TW" altLang="en-US" sz="800" dirty="0" smtClean="0"/>
              <a:t>其他注意事項</a:t>
            </a:r>
          </a:p>
          <a:p>
            <a:pPr>
              <a:lnSpc>
                <a:spcPct val="90000"/>
              </a:lnSpc>
            </a:pPr>
            <a:endParaRPr lang="zh-TW" altLang="en-US" sz="900" dirty="0" smtClean="0"/>
          </a:p>
          <a:p>
            <a:pPr>
              <a:lnSpc>
                <a:spcPct val="90000"/>
              </a:lnSpc>
            </a:pPr>
            <a:r>
              <a:rPr lang="zh-TW" altLang="en-US" sz="900" dirty="0" smtClean="0"/>
              <a:t>代表性毒化物中毒之現場急救：</a:t>
            </a:r>
          </a:p>
          <a:p>
            <a:pPr>
              <a:lnSpc>
                <a:spcPct val="90000"/>
              </a:lnSpc>
            </a:pPr>
            <a:r>
              <a:rPr lang="en-US" altLang="zh-TW" sz="900" dirty="0" smtClean="0"/>
              <a:t>1.</a:t>
            </a:r>
            <a:r>
              <a:rPr lang="zh-TW" altLang="en-US" sz="900" dirty="0" smtClean="0"/>
              <a:t>腐蝕性之酸：</a:t>
            </a:r>
          </a:p>
          <a:p>
            <a:pPr>
              <a:lnSpc>
                <a:spcPct val="90000"/>
              </a:lnSpc>
            </a:pPr>
            <a:r>
              <a:rPr lang="en-US" altLang="zh-TW" sz="900" dirty="0" smtClean="0"/>
              <a:t>〈</a:t>
            </a:r>
            <a:r>
              <a:rPr lang="zh-TW" altLang="en-US" sz="900" dirty="0" smtClean="0"/>
              <a:t>Ａ</a:t>
            </a:r>
            <a:r>
              <a:rPr lang="en-US" altLang="zh-TW" sz="900" dirty="0" smtClean="0"/>
              <a:t>〉</a:t>
            </a:r>
            <a:r>
              <a:rPr lang="zh-TW" altLang="en-US" sz="900" dirty="0" smtClean="0"/>
              <a:t>脫去污染衣物，以清水沖洗污染區域。</a:t>
            </a:r>
          </a:p>
          <a:p>
            <a:pPr>
              <a:lnSpc>
                <a:spcPct val="90000"/>
              </a:lnSpc>
            </a:pPr>
            <a:r>
              <a:rPr lang="en-US" altLang="zh-TW" sz="900" dirty="0" smtClean="0"/>
              <a:t>〈</a:t>
            </a:r>
            <a:r>
              <a:rPr lang="zh-TW" altLang="en-US" sz="900" dirty="0" smtClean="0"/>
              <a:t>Ｂ</a:t>
            </a:r>
            <a:r>
              <a:rPr lang="en-US" altLang="zh-TW" sz="900" dirty="0" smtClean="0"/>
              <a:t>〉</a:t>
            </a:r>
            <a:r>
              <a:rPr lang="zh-TW" altLang="en-US" sz="900" dirty="0" smtClean="0"/>
              <a:t>如食入，不可催吐及洗胃；給患者飲水，但不可使用中和劑。</a:t>
            </a:r>
          </a:p>
          <a:p>
            <a:pPr>
              <a:lnSpc>
                <a:spcPct val="90000"/>
              </a:lnSpc>
            </a:pPr>
            <a:r>
              <a:rPr lang="en-US" altLang="zh-TW" sz="900" dirty="0" smtClean="0"/>
              <a:t>〈</a:t>
            </a:r>
            <a:r>
              <a:rPr lang="zh-TW" altLang="en-US" sz="900" dirty="0" smtClean="0"/>
              <a:t>Ｃ</a:t>
            </a:r>
            <a:r>
              <a:rPr lang="en-US" altLang="zh-TW" sz="900" dirty="0" smtClean="0"/>
              <a:t>〉</a:t>
            </a:r>
            <a:r>
              <a:rPr lang="zh-TW" altLang="en-US" sz="900" dirty="0" smtClean="0"/>
              <a:t>立即送醫。</a:t>
            </a:r>
          </a:p>
          <a:p>
            <a:pPr>
              <a:lnSpc>
                <a:spcPct val="90000"/>
              </a:lnSpc>
            </a:pPr>
            <a:r>
              <a:rPr lang="en-US" altLang="zh-TW" sz="900" dirty="0" smtClean="0"/>
              <a:t>2.</a:t>
            </a:r>
            <a:r>
              <a:rPr lang="zh-TW" altLang="en-US" sz="900" dirty="0" smtClean="0"/>
              <a:t>腐蝕性之鹼：</a:t>
            </a:r>
          </a:p>
          <a:p>
            <a:pPr>
              <a:lnSpc>
                <a:spcPct val="90000"/>
              </a:lnSpc>
            </a:pPr>
            <a:r>
              <a:rPr lang="en-US" altLang="zh-TW" sz="900" dirty="0" smtClean="0"/>
              <a:t>〈</a:t>
            </a:r>
            <a:r>
              <a:rPr lang="zh-TW" altLang="en-US" sz="900" dirty="0" smtClean="0"/>
              <a:t>Ａ</a:t>
            </a:r>
            <a:r>
              <a:rPr lang="en-US" altLang="zh-TW" sz="900" dirty="0" smtClean="0"/>
              <a:t>〉</a:t>
            </a:r>
            <a:r>
              <a:rPr lang="zh-TW" altLang="en-US" sz="900" dirty="0" smtClean="0"/>
              <a:t>脫去污染衣物，以清水沖洗污染區域。</a:t>
            </a:r>
          </a:p>
          <a:p>
            <a:pPr>
              <a:lnSpc>
                <a:spcPct val="90000"/>
              </a:lnSpc>
            </a:pPr>
            <a:r>
              <a:rPr lang="en-US" altLang="zh-TW" sz="900" dirty="0" smtClean="0"/>
              <a:t>〈</a:t>
            </a:r>
            <a:r>
              <a:rPr lang="zh-TW" altLang="en-US" sz="900" dirty="0" smtClean="0"/>
              <a:t>Ｂ</a:t>
            </a:r>
            <a:r>
              <a:rPr lang="en-US" altLang="zh-TW" sz="900" dirty="0" smtClean="0"/>
              <a:t>〉</a:t>
            </a:r>
            <a:r>
              <a:rPr lang="zh-TW" altLang="en-US" sz="900" dirty="0" smtClean="0"/>
              <a:t>用水漱口</a:t>
            </a:r>
            <a:r>
              <a:rPr lang="en-US" altLang="zh-TW" sz="900" dirty="0" smtClean="0"/>
              <a:t>〈</a:t>
            </a:r>
            <a:r>
              <a:rPr lang="zh-TW" altLang="en-US" sz="900" dirty="0" smtClean="0"/>
              <a:t>如經口食入</a:t>
            </a:r>
            <a:r>
              <a:rPr lang="en-US" altLang="zh-TW" sz="900" dirty="0" smtClean="0"/>
              <a:t>〉</a:t>
            </a:r>
            <a:r>
              <a:rPr lang="zh-TW" altLang="en-US" sz="900" dirty="0" smtClean="0"/>
              <a:t>，減少黏膜刺激。</a:t>
            </a:r>
          </a:p>
          <a:p>
            <a:pPr>
              <a:lnSpc>
                <a:spcPct val="90000"/>
              </a:lnSpc>
            </a:pPr>
            <a:r>
              <a:rPr lang="en-US" altLang="zh-TW" sz="900" dirty="0" smtClean="0"/>
              <a:t>〈</a:t>
            </a:r>
            <a:r>
              <a:rPr lang="zh-TW" altLang="en-US" sz="900" dirty="0" smtClean="0"/>
              <a:t>Ｃ</a:t>
            </a:r>
            <a:r>
              <a:rPr lang="en-US" altLang="zh-TW" sz="900" dirty="0" smtClean="0"/>
              <a:t>〉</a:t>
            </a:r>
            <a:r>
              <a:rPr lang="zh-TW" altLang="en-US" sz="900" dirty="0" smtClean="0"/>
              <a:t>不可催吐、洗胃及用酸中和。</a:t>
            </a:r>
          </a:p>
          <a:p>
            <a:pPr>
              <a:lnSpc>
                <a:spcPct val="90000"/>
              </a:lnSpc>
            </a:pPr>
            <a:r>
              <a:rPr lang="en-US" altLang="zh-TW" sz="900" dirty="0" smtClean="0"/>
              <a:t>〈</a:t>
            </a:r>
            <a:r>
              <a:rPr lang="zh-TW" altLang="en-US" sz="900" dirty="0" smtClean="0"/>
              <a:t>Ｄ</a:t>
            </a:r>
            <a:r>
              <a:rPr lang="en-US" altLang="zh-TW" sz="900" dirty="0" smtClean="0"/>
              <a:t>〉</a:t>
            </a:r>
            <a:r>
              <a:rPr lang="zh-TW" altLang="en-US" sz="900" dirty="0" smtClean="0"/>
              <a:t>立即送醫。</a:t>
            </a:r>
          </a:p>
          <a:p>
            <a:pPr>
              <a:lnSpc>
                <a:spcPct val="90000"/>
              </a:lnSpc>
            </a:pPr>
            <a:r>
              <a:rPr lang="en-US" altLang="zh-TW" sz="900" dirty="0" smtClean="0"/>
              <a:t>3.</a:t>
            </a:r>
            <a:r>
              <a:rPr lang="zh-TW" altLang="en-US" sz="900" dirty="0" smtClean="0"/>
              <a:t>四氯化碳：</a:t>
            </a:r>
          </a:p>
          <a:p>
            <a:pPr>
              <a:lnSpc>
                <a:spcPct val="90000"/>
              </a:lnSpc>
            </a:pPr>
            <a:r>
              <a:rPr lang="en-US" altLang="zh-TW" sz="900" dirty="0" smtClean="0"/>
              <a:t>〈</a:t>
            </a:r>
            <a:r>
              <a:rPr lang="zh-TW" altLang="en-US" sz="900" dirty="0" smtClean="0"/>
              <a:t>Ａ</a:t>
            </a:r>
            <a:r>
              <a:rPr lang="en-US" altLang="zh-TW" sz="900" dirty="0" smtClean="0"/>
              <a:t>〉</a:t>
            </a:r>
            <a:r>
              <a:rPr lang="zh-TW" altLang="en-US" sz="900" dirty="0" smtClean="0"/>
              <a:t>除去受污染衣物，以水、肥皂清洗受污染區。</a:t>
            </a:r>
          </a:p>
          <a:p>
            <a:pPr>
              <a:lnSpc>
                <a:spcPct val="90000"/>
              </a:lnSpc>
            </a:pPr>
            <a:r>
              <a:rPr lang="en-US" altLang="zh-TW" sz="900" dirty="0" smtClean="0"/>
              <a:t>〈</a:t>
            </a:r>
            <a:r>
              <a:rPr lang="zh-TW" altLang="en-US" sz="900" dirty="0" smtClean="0"/>
              <a:t>Ｂ</a:t>
            </a:r>
            <a:r>
              <a:rPr lang="en-US" altLang="zh-TW" sz="900" dirty="0" smtClean="0"/>
              <a:t>〉</a:t>
            </a:r>
            <a:r>
              <a:rPr lang="zh-TW" altLang="en-US" sz="900" dirty="0" smtClean="0"/>
              <a:t>如吞入且病人清醒，則催吐。</a:t>
            </a:r>
          </a:p>
          <a:p>
            <a:pPr>
              <a:lnSpc>
                <a:spcPct val="90000"/>
              </a:lnSpc>
            </a:pPr>
            <a:r>
              <a:rPr lang="en-US" altLang="zh-TW" sz="900" dirty="0" smtClean="0"/>
              <a:t>4.</a:t>
            </a:r>
            <a:r>
              <a:rPr lang="zh-TW" altLang="en-US" sz="900" dirty="0" smtClean="0"/>
              <a:t>甲醇：</a:t>
            </a:r>
          </a:p>
          <a:p>
            <a:pPr>
              <a:lnSpc>
                <a:spcPct val="90000"/>
              </a:lnSpc>
            </a:pPr>
            <a:r>
              <a:rPr lang="en-US" altLang="zh-TW" sz="900" dirty="0" smtClean="0"/>
              <a:t>〈</a:t>
            </a:r>
            <a:r>
              <a:rPr lang="zh-TW" altLang="en-US" sz="900" dirty="0" smtClean="0"/>
              <a:t>Ａ</a:t>
            </a:r>
            <a:r>
              <a:rPr lang="en-US" altLang="zh-TW" sz="900" dirty="0" smtClean="0"/>
              <a:t>〉</a:t>
            </a:r>
            <a:r>
              <a:rPr lang="zh-TW" altLang="en-US" sz="900" dirty="0" smtClean="0"/>
              <a:t>如在口服暴露２小時內，且病人清醒，則催吐。</a:t>
            </a:r>
          </a:p>
          <a:p>
            <a:pPr>
              <a:lnSpc>
                <a:spcPct val="90000"/>
              </a:lnSpc>
            </a:pPr>
            <a:r>
              <a:rPr lang="en-US" altLang="zh-TW" sz="900" dirty="0" smtClean="0"/>
              <a:t>〈</a:t>
            </a:r>
            <a:r>
              <a:rPr lang="zh-TW" altLang="en-US" sz="900" dirty="0" smtClean="0"/>
              <a:t>Ｂ</a:t>
            </a:r>
            <a:r>
              <a:rPr lang="en-US" altLang="zh-TW" sz="900" dirty="0" smtClean="0"/>
              <a:t>〉</a:t>
            </a:r>
            <a:r>
              <a:rPr lang="zh-TW" altLang="en-US" sz="900" dirty="0" smtClean="0"/>
              <a:t>立即送醫。</a:t>
            </a:r>
          </a:p>
          <a:p>
            <a:pPr>
              <a:lnSpc>
                <a:spcPct val="90000"/>
              </a:lnSpc>
            </a:pPr>
            <a:r>
              <a:rPr lang="en-US" altLang="zh-TW" sz="900" dirty="0" smtClean="0"/>
              <a:t>5.</a:t>
            </a:r>
            <a:r>
              <a:rPr lang="zh-TW" altLang="en-US" sz="900" dirty="0" smtClean="0"/>
              <a:t>石油製劑及環狀碳氫化合物：</a:t>
            </a:r>
          </a:p>
          <a:p>
            <a:pPr>
              <a:lnSpc>
                <a:spcPct val="90000"/>
              </a:lnSpc>
            </a:pPr>
            <a:r>
              <a:rPr lang="en-US" altLang="zh-TW" sz="900" dirty="0" smtClean="0"/>
              <a:t>〈</a:t>
            </a:r>
            <a:r>
              <a:rPr lang="zh-TW" altLang="en-US" sz="900" dirty="0" smtClean="0"/>
              <a:t>Ａ</a:t>
            </a:r>
            <a:r>
              <a:rPr lang="en-US" altLang="zh-TW" sz="900" dirty="0" smtClean="0"/>
              <a:t>〉</a:t>
            </a:r>
            <a:r>
              <a:rPr lang="zh-TW" altLang="en-US" sz="900" dirty="0" smtClean="0"/>
              <a:t>除去污染衣物，以水及肥皂清洗受污染之皮膚。</a:t>
            </a:r>
          </a:p>
          <a:p>
            <a:pPr>
              <a:lnSpc>
                <a:spcPct val="90000"/>
              </a:lnSpc>
            </a:pPr>
            <a:r>
              <a:rPr lang="en-US" altLang="zh-TW" sz="900" dirty="0" smtClean="0"/>
              <a:t>〈</a:t>
            </a:r>
            <a:r>
              <a:rPr lang="zh-TW" altLang="en-US" sz="900" dirty="0" smtClean="0"/>
              <a:t>Ｂ</a:t>
            </a:r>
            <a:r>
              <a:rPr lang="en-US" altLang="zh-TW" sz="900" dirty="0" smtClean="0"/>
              <a:t>〉</a:t>
            </a:r>
            <a:r>
              <a:rPr lang="zh-TW" altLang="en-US" sz="900" dirty="0" smtClean="0"/>
              <a:t>立即送醫。</a:t>
            </a:r>
          </a:p>
          <a:p>
            <a:pPr>
              <a:lnSpc>
                <a:spcPct val="90000"/>
              </a:lnSpc>
            </a:pPr>
            <a:endParaRPr lang="zh-TW" altLang="en-US" sz="900" dirty="0" smtClean="0"/>
          </a:p>
        </p:txBody>
      </p:sp>
    </p:spTree>
    <p:extLst>
      <p:ext uri="{BB962C8B-B14F-4D97-AF65-F5344CB8AC3E}">
        <p14:creationId xmlns:p14="http://schemas.microsoft.com/office/powerpoint/2010/main" val="3518584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重點提示</a:t>
            </a:r>
            <a:r>
              <a:rPr lang="en-US" altLang="zh-TW" dirty="0" smtClean="0"/>
              <a:t>:</a:t>
            </a:r>
          </a:p>
          <a:p>
            <a:r>
              <a:rPr lang="en-US" altLang="zh-TW" dirty="0" smtClean="0"/>
              <a:t>1.30</a:t>
            </a:r>
            <a:r>
              <a:rPr lang="zh-TW" altLang="en-US" dirty="0" smtClean="0"/>
              <a:t>分鐘並非絕對，重點在於時間要長到將患部的熱量帶走，只沖水一兩分鐘是絕對不夠的</a:t>
            </a:r>
          </a:p>
          <a:p>
            <a:r>
              <a:rPr lang="en-US" altLang="zh-TW" dirty="0" smtClean="0"/>
              <a:t>2.</a:t>
            </a:r>
            <a:r>
              <a:rPr lang="zh-TW" altLang="en-US" dirty="0" smtClean="0"/>
              <a:t>平日要確定燒燙傷時是否有冷水可沖，台灣夏日午後水龍頭都是溫熱水，效果不佳。存在燒燙傷風險的實驗室在這種狀況下，應另外準備冷水，例如準備冰塊，利用泡冰水的方式降溫。</a:t>
            </a:r>
          </a:p>
          <a:p>
            <a:endParaRPr lang="zh-TW" altLang="en-US" dirty="0" smtClean="0"/>
          </a:p>
        </p:txBody>
      </p:sp>
    </p:spTree>
    <p:extLst>
      <p:ext uri="{BB962C8B-B14F-4D97-AF65-F5344CB8AC3E}">
        <p14:creationId xmlns:p14="http://schemas.microsoft.com/office/powerpoint/2010/main" val="66781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52DD2518-29B5-4615-8CC8-6BBDEDD711BA}" type="slidenum">
              <a:rPr lang="zh-TW" altLang="en-US">
                <a:ea typeface="標楷體" panose="03000509000000000000" pitchFamily="65" charset="-120"/>
              </a:rPr>
              <a:pPr algn="r"/>
              <a:t>33</a:t>
            </a:fld>
            <a:endParaRPr lang="en-US" altLang="zh-TW" dirty="0">
              <a:ea typeface="標楷體" panose="03000509000000000000" pitchFamily="65" charset="-12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zh-TW" altLang="en-US" b="1" dirty="0" smtClean="0"/>
              <a:t>補充說明</a:t>
            </a:r>
            <a:r>
              <a:rPr kumimoji="0" lang="en-US" altLang="zh-TW" b="1" dirty="0" smtClean="0"/>
              <a:t>:</a:t>
            </a:r>
          </a:p>
          <a:p>
            <a:r>
              <a:rPr kumimoji="0" lang="zh-TW" altLang="en-US" dirty="0" smtClean="0"/>
              <a:t>可</a:t>
            </a:r>
            <a:r>
              <a:rPr lang="zh-TW" altLang="en-US" dirty="0" smtClean="0"/>
              <a:t>能發生凍傷的設備，如冷媒鋼瓶、冷媒管、液態氮</a:t>
            </a:r>
          </a:p>
        </p:txBody>
      </p:sp>
    </p:spTree>
    <p:extLst>
      <p:ext uri="{BB962C8B-B14F-4D97-AF65-F5344CB8AC3E}">
        <p14:creationId xmlns:p14="http://schemas.microsoft.com/office/powerpoint/2010/main" val="3742196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lgn="l"/>
            <a:r>
              <a:rPr lang="zh-TW" altLang="en-US" dirty="0" smtClean="0"/>
              <a:t>圖片來源：</a:t>
            </a:r>
            <a:r>
              <a:rPr lang="en-US" altLang="zh-TW" dirty="0" smtClean="0"/>
              <a:t>1.http://v.qukan.cc/show/6Kem55S15oCl5pWR55qE5Z%2B65pys5q2l6aqk.html</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                    </a:t>
            </a:r>
            <a:r>
              <a:rPr lang="en-US" altLang="zh-TW" dirty="0" smtClean="0"/>
              <a:t>2. www.newscenter.philips.com (AED)</a:t>
            </a:r>
          </a:p>
          <a:p>
            <a:pPr algn="l"/>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34</a:t>
            </a:fld>
            <a:endParaRPr lang="en-US" altLang="zh-TW" dirty="0"/>
          </a:p>
        </p:txBody>
      </p:sp>
    </p:spTree>
    <p:extLst>
      <p:ext uri="{BB962C8B-B14F-4D97-AF65-F5344CB8AC3E}">
        <p14:creationId xmlns:p14="http://schemas.microsoft.com/office/powerpoint/2010/main" val="213861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52DD2518-29B5-4615-8CC8-6BBDEDD711BA}" type="slidenum">
              <a:rPr lang="zh-TW" altLang="en-US">
                <a:ea typeface="標楷體" panose="03000509000000000000" pitchFamily="65" charset="-120"/>
              </a:rPr>
              <a:pPr algn="r"/>
              <a:t>35</a:t>
            </a:fld>
            <a:endParaRPr lang="en-US" altLang="zh-TW" dirty="0">
              <a:ea typeface="標楷體" panose="03000509000000000000" pitchFamily="65" charset="-12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kern="1200" dirty="0" smtClean="0">
                <a:solidFill>
                  <a:schemeClr val="tx1"/>
                </a:solidFill>
                <a:latin typeface="Arial" charset="0"/>
                <a:cs typeface="+mn-cs"/>
              </a:rPr>
              <a:t>AED(Automated External Defibrillator)</a:t>
            </a:r>
            <a:r>
              <a:rPr kumimoji="1" lang="zh-TW" altLang="en-US" sz="1200" b="0" i="0" kern="1200" dirty="0" smtClean="0">
                <a:solidFill>
                  <a:schemeClr val="tx1"/>
                </a:solidFill>
                <a:latin typeface="Arial" charset="0"/>
                <a:cs typeface="+mn-cs"/>
              </a:rPr>
              <a:t>，稱為「自動體外心臟電擊去顫器」，是一台能夠自動偵測傷病患心律脈搏、並施以電擊使心臟恢復正常運作的儀器，因為使用的方式相當容易，開啟機器時會有語音說明其使用方式，並有圖示輔助說明，就像使用「傻瓜相機」一樣簡單，所以，坊間稱之為「傻瓜電擊器」。</a:t>
            </a:r>
          </a:p>
          <a:p>
            <a:r>
              <a:rPr kumimoji="1" lang="zh-TW" altLang="en-US" sz="1200" b="0" i="0" kern="1200" dirty="0" smtClean="0">
                <a:solidFill>
                  <a:schemeClr val="tx1"/>
                </a:solidFill>
                <a:latin typeface="Arial" charset="0"/>
                <a:cs typeface="+mn-cs"/>
              </a:rPr>
              <a:t>根據衛生福利部近年國人十大死因統計，心臟疾病皆高居十大死因的前三名。心臟疾病所造成的死亡，許多是以突發性心跳停止的形式發生，而電擊正是可以使心臟恢復正常心跳的方式。文獻指出，因突發性心律不整而導致心跳停止的個案，如能在一分鐘內給予電擊，急救成功率可高達</a:t>
            </a:r>
            <a:r>
              <a:rPr kumimoji="1" lang="en-US" altLang="zh-TW" sz="1200" b="0" i="0" kern="1200" dirty="0" smtClean="0">
                <a:solidFill>
                  <a:schemeClr val="tx1"/>
                </a:solidFill>
                <a:latin typeface="Arial" charset="0"/>
                <a:cs typeface="+mn-cs"/>
              </a:rPr>
              <a:t>90</a:t>
            </a:r>
            <a:r>
              <a:rPr kumimoji="1" lang="zh-TW" altLang="en-US" sz="1200" b="0" i="0" kern="1200" dirty="0" smtClean="0">
                <a:solidFill>
                  <a:schemeClr val="tx1"/>
                </a:solidFill>
                <a:latin typeface="Arial" charset="0"/>
                <a:cs typeface="+mn-cs"/>
              </a:rPr>
              <a:t>％，每延遲一分鐘，成功率將遞減</a:t>
            </a:r>
            <a:r>
              <a:rPr kumimoji="1" lang="en-US" altLang="zh-TW" sz="1200" b="0" i="0" kern="1200" dirty="0" smtClean="0">
                <a:solidFill>
                  <a:schemeClr val="tx1"/>
                </a:solidFill>
                <a:latin typeface="Arial" charset="0"/>
                <a:cs typeface="+mn-cs"/>
              </a:rPr>
              <a:t>7-10</a:t>
            </a:r>
            <a:r>
              <a:rPr kumimoji="1" lang="zh-TW" altLang="en-US" sz="1200" b="0" i="0" kern="1200" dirty="0" smtClean="0">
                <a:solidFill>
                  <a:schemeClr val="tx1"/>
                </a:solidFill>
                <a:latin typeface="Arial" charset="0"/>
                <a:cs typeface="+mn-cs"/>
              </a:rPr>
              <a:t>％。因此，傷病患的存活是和時間和死神的賽跑，如果將</a:t>
            </a:r>
            <a:r>
              <a:rPr kumimoji="1" lang="en-US" altLang="zh-TW" sz="1200" b="0" i="0" kern="1200" dirty="0" smtClean="0">
                <a:solidFill>
                  <a:schemeClr val="tx1"/>
                </a:solidFill>
                <a:latin typeface="Arial" charset="0"/>
                <a:cs typeface="+mn-cs"/>
              </a:rPr>
              <a:t>AED</a:t>
            </a:r>
            <a:r>
              <a:rPr kumimoji="1" lang="zh-TW" altLang="en-US" sz="1200" b="0" i="0" kern="1200" dirty="0" smtClean="0">
                <a:solidFill>
                  <a:schemeClr val="tx1"/>
                </a:solidFill>
                <a:latin typeface="Arial" charset="0"/>
                <a:cs typeface="+mn-cs"/>
              </a:rPr>
              <a:t>設置於人潮眾多的公共場所，供民眾搶救時使用，可降低該類傷病患到院前死亡率。</a:t>
            </a:r>
          </a:p>
          <a:p>
            <a:endParaRPr lang="en-US" altLang="zh-TW" dirty="0" smtClean="0"/>
          </a:p>
          <a:p>
            <a:r>
              <a:rPr lang="zh-TW" altLang="en-US" dirty="0" smtClean="0"/>
              <a:t>資料來源：</a:t>
            </a:r>
            <a:r>
              <a:rPr lang="en-US" altLang="zh-TW" dirty="0" smtClean="0"/>
              <a:t>http://tw-aed.mohw.gov.tw/ShowNews.jsp?NewsID=35</a:t>
            </a:r>
            <a:endParaRPr lang="zh-TW" altLang="en-US" dirty="0" smtClean="0"/>
          </a:p>
        </p:txBody>
      </p:sp>
    </p:spTree>
    <p:extLst>
      <p:ext uri="{BB962C8B-B14F-4D97-AF65-F5344CB8AC3E}">
        <p14:creationId xmlns:p14="http://schemas.microsoft.com/office/powerpoint/2010/main" val="381120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en-US" altLang="zh-TW" dirty="0" smtClean="0">
                <a:solidFill>
                  <a:srgbClr val="FF0000"/>
                </a:solidFill>
              </a:rPr>
              <a:t>20160215 </a:t>
            </a:r>
            <a:r>
              <a:rPr lang="zh-TW" altLang="en-US" dirty="0" smtClean="0">
                <a:solidFill>
                  <a:srgbClr val="FF0000"/>
                </a:solidFill>
              </a:rPr>
              <a:t>教學目標</a:t>
            </a:r>
            <a:endParaRPr lang="en-US" altLang="zh-TW" dirty="0" smtClean="0">
              <a:solidFill>
                <a:srgbClr val="FF0000"/>
              </a:solidFill>
            </a:endParaRPr>
          </a:p>
          <a:p>
            <a:pPr eaLnBrk="1" hangingPunct="1"/>
            <a:r>
              <a:rPr lang="zh-TW" altLang="en-US" dirty="0" smtClean="0">
                <a:solidFill>
                  <a:srgbClr val="FF0000"/>
                </a:solidFill>
              </a:rPr>
              <a:t>了解職安法下學校需負的責任</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6</a:t>
            </a:fld>
            <a:endParaRPr lang="en-US" altLang="zh-TW" dirty="0"/>
          </a:p>
        </p:txBody>
      </p:sp>
    </p:spTree>
    <p:extLst>
      <p:ext uri="{BB962C8B-B14F-4D97-AF65-F5344CB8AC3E}">
        <p14:creationId xmlns:p14="http://schemas.microsoft.com/office/powerpoint/2010/main" val="1317310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重點提示</a:t>
            </a:r>
            <a:r>
              <a:rPr lang="en-US" altLang="zh-TW" dirty="0" smtClean="0"/>
              <a:t>:</a:t>
            </a:r>
          </a:p>
          <a:p>
            <a:r>
              <a:rPr lang="en-US" altLang="zh-TW" dirty="0" smtClean="0"/>
              <a:t>     1.</a:t>
            </a:r>
            <a:r>
              <a:rPr lang="zh-TW" altLang="en-US" dirty="0" smtClean="0"/>
              <a:t>直接加壓止血法時要拿乾淨的手帕、毛巾等物質，</a:t>
            </a:r>
            <a:r>
              <a:rPr lang="zh-TW" altLang="en-US" b="1" dirty="0" smtClean="0"/>
              <a:t>不要使用衛生紙</a:t>
            </a:r>
            <a:r>
              <a:rPr lang="zh-TW" altLang="en-US" dirty="0" smtClean="0"/>
              <a:t>，因為會溶解黏附在傷口上，不易清除</a:t>
            </a:r>
          </a:p>
          <a:p>
            <a:r>
              <a:rPr lang="en-US" altLang="zh-TW" dirty="0" smtClean="0"/>
              <a:t>     2.</a:t>
            </a:r>
            <a:r>
              <a:rPr lang="zh-TW" altLang="en-US" dirty="0" smtClean="0"/>
              <a:t>止血帶止血法應</a:t>
            </a:r>
            <a:r>
              <a:rPr lang="zh-TW" altLang="en-US" b="1" dirty="0" smtClean="0"/>
              <a:t>盡量避免使用</a:t>
            </a:r>
            <a:r>
              <a:rPr lang="en-US" altLang="zh-TW" dirty="0" smtClean="0"/>
              <a:t>(</a:t>
            </a:r>
            <a:r>
              <a:rPr lang="zh-TW" altLang="en-US" dirty="0" smtClean="0"/>
              <a:t>使用者需經過專業急救訓練</a:t>
            </a:r>
            <a:r>
              <a:rPr lang="en-US" altLang="zh-TW" dirty="0" smtClean="0"/>
              <a:t>)</a:t>
            </a:r>
            <a:r>
              <a:rPr lang="zh-TW" altLang="en-US" dirty="0" smtClean="0"/>
              <a:t>，僅有在其他止血法無效，傷者在短時間內將失血過多時才考慮使用止血帶</a:t>
            </a:r>
          </a:p>
          <a:p>
            <a:r>
              <a:rPr lang="zh-TW" altLang="en-US" dirty="0" smtClean="0"/>
              <a:t>     </a:t>
            </a:r>
            <a:r>
              <a:rPr lang="en-US" altLang="zh-TW" dirty="0" smtClean="0"/>
              <a:t>3.</a:t>
            </a:r>
            <a:r>
              <a:rPr lang="zh-TW" altLang="en-US" dirty="0" smtClean="0"/>
              <a:t>如果發生刺入身體</a:t>
            </a:r>
            <a:r>
              <a:rPr lang="en-US" altLang="zh-TW" dirty="0" smtClean="0"/>
              <a:t>(</a:t>
            </a:r>
            <a:r>
              <a:rPr lang="zh-TW" altLang="en-US" dirty="0" smtClean="0"/>
              <a:t>例如斷掉的鑽頭飛出插入人體</a:t>
            </a:r>
            <a:r>
              <a:rPr lang="en-US" altLang="zh-TW" dirty="0" smtClean="0"/>
              <a:t>)</a:t>
            </a:r>
            <a:r>
              <a:rPr lang="zh-TW" altLang="en-US" dirty="0" smtClean="0"/>
              <a:t>，</a:t>
            </a:r>
            <a:r>
              <a:rPr lang="zh-TW" altLang="en-US" b="1" dirty="0" smtClean="0"/>
              <a:t>絕不可拔出</a:t>
            </a:r>
            <a:r>
              <a:rPr lang="zh-TW" altLang="en-US" dirty="0" smtClean="0"/>
              <a:t>，應盡快送醫由醫師處理</a:t>
            </a:r>
          </a:p>
        </p:txBody>
      </p:sp>
    </p:spTree>
    <p:extLst>
      <p:ext uri="{BB962C8B-B14F-4D97-AF65-F5344CB8AC3E}">
        <p14:creationId xmlns:p14="http://schemas.microsoft.com/office/powerpoint/2010/main" val="95989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說明</a:t>
            </a:r>
            <a:r>
              <a:rPr lang="en-US" altLang="zh-TW" dirty="0" smtClean="0"/>
              <a:t>:</a:t>
            </a:r>
          </a:p>
          <a:p>
            <a:r>
              <a:rPr lang="en-US" altLang="zh-TW" dirty="0" smtClean="0"/>
              <a:t>1.</a:t>
            </a:r>
            <a:r>
              <a:rPr lang="zh-TW" altLang="en-US" dirty="0" smtClean="0"/>
              <a:t>高工職之實驗室、試驗室、實習場所之狀況與大專院校碩博士班實驗室有極大差異，若以過去針對碩博士班同學之安全衛生要求事項來要求高工職同學，高工職同學恐難以理解。</a:t>
            </a:r>
            <a:endParaRPr lang="en-US" altLang="zh-TW" dirty="0" smtClean="0"/>
          </a:p>
          <a:p>
            <a:r>
              <a:rPr lang="en-US" altLang="zh-TW" dirty="0" smtClean="0"/>
              <a:t>2.</a:t>
            </a:r>
            <a:r>
              <a:rPr lang="zh-TW" altLang="en-US" dirty="0" smtClean="0"/>
              <a:t>本章以高工職同學於實驗室等場所內，為維護其安全與健康，並培養未來於職場避免災害之能力為著眼點，提出數項基本要求。</a:t>
            </a:r>
            <a:endParaRPr lang="en-US" altLang="zh-TW" dirty="0" smtClean="0"/>
          </a:p>
          <a:p>
            <a:r>
              <a:rPr lang="en-US" altLang="zh-TW" dirty="0" smtClean="0"/>
              <a:t>3.</a:t>
            </a:r>
            <a:r>
              <a:rPr lang="zh-TW" altLang="en-US" dirty="0" smtClean="0"/>
              <a:t>若講者當時授課對象為各級教師與職員，並無高工職同學，本章可以略過不提；亦或聽講對象中有高中職教師時，可以考慮建議其參考本章內容以要求其教授之同學們。</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37</a:t>
            </a:fld>
            <a:endParaRPr lang="en-US" altLang="zh-TW" dirty="0"/>
          </a:p>
        </p:txBody>
      </p:sp>
    </p:spTree>
    <p:extLst>
      <p:ext uri="{BB962C8B-B14F-4D97-AF65-F5344CB8AC3E}">
        <p14:creationId xmlns:p14="http://schemas.microsoft.com/office/powerpoint/2010/main" val="783185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p:cNvSpPr>
            <a:spLocks noGrp="1" noRot="1" noChangeAspect="1" noTextEdit="1"/>
          </p:cNvSpPr>
          <p:nvPr>
            <p:ph type="sldImg"/>
          </p:nvPr>
        </p:nvSpPr>
        <p:spPr>
          <a:ln/>
        </p:spPr>
      </p:sp>
      <p:sp>
        <p:nvSpPr>
          <p:cNvPr id="146435" name="備忘稿版面配置區 2"/>
          <p:cNvSpPr>
            <a:spLocks noGrp="1"/>
          </p:cNvSpPr>
          <p:nvPr>
            <p:ph type="body" idx="1"/>
          </p:nvPr>
        </p:nvSpPr>
        <p:spPr>
          <a:noFill/>
          <a:ln/>
        </p:spPr>
        <p:txBody>
          <a:bodyPr/>
          <a:lstStyle/>
          <a:p>
            <a:pPr>
              <a:lnSpc>
                <a:spcPct val="60000"/>
              </a:lnSpc>
            </a:pPr>
            <a:r>
              <a:rPr lang="zh-TW" altLang="en-US" sz="300" dirty="0" smtClean="0"/>
              <a:t>就職業安全衛生法及相關法規，本圖中之環安衛委員會名稱應為職業安全衛生管理委員會</a:t>
            </a:r>
            <a:r>
              <a:rPr lang="en-US" altLang="zh-TW" sz="300" dirty="0" smtClean="0"/>
              <a:t>(</a:t>
            </a:r>
            <a:r>
              <a:rPr lang="zh-TW" altLang="en-US" sz="300" dirty="0" smtClean="0"/>
              <a:t>簡稱職安衛委員會</a:t>
            </a:r>
            <a:r>
              <a:rPr lang="en-US" altLang="zh-TW" sz="300" dirty="0" smtClean="0"/>
              <a:t>)</a:t>
            </a:r>
            <a:r>
              <a:rPr lang="zh-TW" altLang="en-US" sz="300" dirty="0" smtClean="0"/>
              <a:t>，但現今設有相關委員會之大專院校多半將環保業務併入該委員會討論，故名稱多出環保字樣。本投影片以台灣大學為例，故依照台大之名稱說明。</a:t>
            </a:r>
          </a:p>
          <a:p>
            <a:pPr>
              <a:lnSpc>
                <a:spcPct val="60000"/>
              </a:lnSpc>
            </a:pPr>
            <a:endParaRPr lang="en-US" altLang="zh-TW" sz="300" dirty="0" smtClean="0"/>
          </a:p>
          <a:p>
            <a:pPr>
              <a:lnSpc>
                <a:spcPct val="60000"/>
              </a:lnSpc>
            </a:pPr>
            <a:r>
              <a:rPr lang="zh-TW" altLang="en-US" sz="300" dirty="0" smtClean="0"/>
              <a:t>補充說明</a:t>
            </a:r>
          </a:p>
          <a:p>
            <a:pPr>
              <a:lnSpc>
                <a:spcPct val="60000"/>
              </a:lnSpc>
            </a:pPr>
            <a:r>
              <a:rPr lang="en-US" altLang="zh-TW" sz="300" dirty="0" smtClean="0"/>
              <a:t>1.</a:t>
            </a:r>
            <a:r>
              <a:rPr lang="zh-TW" altLang="en-US" sz="300" dirty="0" smtClean="0"/>
              <a:t>各項委員會除環安衛委員會是法規明定雇主，在學校就是校長，是主任委員外，其他委員會法規並未要求校長必須擔任委員一職。</a:t>
            </a:r>
            <a:endParaRPr lang="en-US" altLang="zh-TW" sz="300" dirty="0" smtClean="0"/>
          </a:p>
          <a:p>
            <a:pPr>
              <a:lnSpc>
                <a:spcPct val="60000"/>
              </a:lnSpc>
            </a:pPr>
            <a:r>
              <a:rPr lang="en-US" altLang="zh-TW" sz="300" dirty="0" smtClean="0"/>
              <a:t>2.</a:t>
            </a:r>
            <a:r>
              <a:rPr lang="zh-TW" altLang="en-US" sz="300" dirty="0" smtClean="0"/>
              <a:t>圖示為台大目前的狀況</a:t>
            </a:r>
            <a:r>
              <a:rPr lang="en-US" altLang="zh-TW" sz="300" dirty="0" smtClean="0"/>
              <a:t>(</a:t>
            </a:r>
            <a:r>
              <a:rPr lang="zh-TW" altLang="en-US" sz="300" dirty="0" smtClean="0"/>
              <a:t>該圖並非台大本身制式的圖形，而是本講義檔依台大各行政單位組織設置章程內容所製作</a:t>
            </a:r>
            <a:r>
              <a:rPr lang="en-US" altLang="zh-TW" sz="300" dirty="0" smtClean="0"/>
              <a:t>)</a:t>
            </a:r>
          </a:p>
          <a:p>
            <a:pPr>
              <a:lnSpc>
                <a:spcPct val="60000"/>
              </a:lnSpc>
            </a:pPr>
            <a:r>
              <a:rPr lang="en-US" altLang="zh-TW" sz="300" dirty="0" smtClean="0"/>
              <a:t>3.</a:t>
            </a:r>
            <a:r>
              <a:rPr lang="zh-TW" altLang="en-US" sz="300" dirty="0" smtClean="0"/>
              <a:t>因環安委員會主任委員為校長，且環安委員會組織組織章程中有</a:t>
            </a:r>
            <a:r>
              <a:rPr lang="en-US" altLang="zh-TW" sz="300" dirty="0" smtClean="0"/>
              <a:t>”</a:t>
            </a:r>
            <a:r>
              <a:rPr lang="zh-TW" altLang="en-US" sz="300" dirty="0" smtClean="0"/>
              <a:t>職責</a:t>
            </a:r>
            <a:r>
              <a:rPr lang="en-US" altLang="zh-TW" sz="300" dirty="0" smtClean="0"/>
              <a:t>:….</a:t>
            </a:r>
            <a:r>
              <a:rPr lang="zh-TW" altLang="en-US" sz="300" dirty="0" smtClean="0"/>
              <a:t>研議校長交付之環保、輻射防護、職業安全衛生管理事項，並置備紀錄</a:t>
            </a:r>
            <a:r>
              <a:rPr lang="en-US" altLang="zh-TW" sz="300" dirty="0" smtClean="0"/>
              <a:t>”</a:t>
            </a:r>
            <a:r>
              <a:rPr lang="zh-TW" altLang="en-US" sz="300" dirty="0" smtClean="0"/>
              <a:t>字樣</a:t>
            </a:r>
            <a:r>
              <a:rPr lang="en-US" altLang="zh-TW" sz="300" dirty="0" smtClean="0"/>
              <a:t>(</a:t>
            </a:r>
            <a:r>
              <a:rPr lang="zh-TW" altLang="en-US" sz="300" dirty="0" smtClean="0"/>
              <a:t>該職責來自</a:t>
            </a:r>
            <a:r>
              <a:rPr lang="en-US" altLang="zh-TW" sz="300" dirty="0" smtClean="0"/>
              <a:t>”</a:t>
            </a:r>
            <a:r>
              <a:rPr lang="zh-TW" altLang="en-US" sz="300" dirty="0" smtClean="0"/>
              <a:t>職業安全衛生管理辦法第</a:t>
            </a:r>
            <a:r>
              <a:rPr lang="en-US" altLang="zh-TW" sz="300" dirty="0" smtClean="0"/>
              <a:t>5-1</a:t>
            </a:r>
            <a:r>
              <a:rPr lang="zh-TW" altLang="en-US" sz="300" dirty="0" smtClean="0"/>
              <a:t>條</a:t>
            </a:r>
            <a:r>
              <a:rPr lang="en-US" altLang="zh-TW" sz="300" dirty="0" smtClean="0"/>
              <a:t>”</a:t>
            </a:r>
            <a:r>
              <a:rPr lang="zh-TW" altLang="en-US" sz="300" dirty="0" smtClean="0"/>
              <a:t>中</a:t>
            </a:r>
            <a:r>
              <a:rPr lang="en-US" altLang="zh-TW" sz="300" dirty="0" smtClean="0"/>
              <a:t>”..</a:t>
            </a:r>
            <a:r>
              <a:rPr lang="zh-TW" altLang="en-US" sz="300" dirty="0" smtClean="0"/>
              <a:t>職業安全衛生委員會：對雇主擬訂之安全衛生政策提出建議，並審議、協調及建議安全衛生相關事項</a:t>
            </a:r>
            <a:r>
              <a:rPr lang="en-US" altLang="zh-TW" sz="300" dirty="0" smtClean="0"/>
              <a:t>..”)</a:t>
            </a:r>
            <a:r>
              <a:rPr lang="zh-TW" altLang="en-US" sz="300" dirty="0" smtClean="0"/>
              <a:t>，而其他委員會章程與相關法規中並無類似條文，且主任委員為環安中心主任。故圖中環安委員會上有列校長，而其他委員會則無。</a:t>
            </a:r>
            <a:endParaRPr lang="en-US" altLang="zh-TW" sz="300" dirty="0" smtClean="0"/>
          </a:p>
          <a:p>
            <a:pPr>
              <a:lnSpc>
                <a:spcPct val="60000"/>
              </a:lnSpc>
            </a:pPr>
            <a:r>
              <a:rPr lang="en-US" altLang="zh-TW" sz="300" dirty="0" smtClean="0"/>
              <a:t>4.</a:t>
            </a:r>
            <a:r>
              <a:rPr lang="zh-TW" altLang="en-US" sz="300" dirty="0" smtClean="0"/>
              <a:t>但實際運作上，因校長多半將相關安衛事務授權與環安中心主任，故實際運作上環安衛委員會與其他委員會並無差異。</a:t>
            </a:r>
            <a:endParaRPr lang="en-US" altLang="zh-TW" sz="300" dirty="0" smtClean="0"/>
          </a:p>
          <a:p>
            <a:pPr>
              <a:lnSpc>
                <a:spcPct val="60000"/>
              </a:lnSpc>
            </a:pPr>
            <a:endParaRPr lang="en-US" altLang="zh-TW" sz="300" dirty="0" smtClean="0"/>
          </a:p>
          <a:p>
            <a:pPr>
              <a:lnSpc>
                <a:spcPct val="60000"/>
              </a:lnSpc>
            </a:pPr>
            <a:endParaRPr lang="en-US" altLang="zh-TW" sz="300" b="1" dirty="0" smtClean="0"/>
          </a:p>
          <a:p>
            <a:r>
              <a:rPr lang="zh-TW" altLang="en-US" b="1" dirty="0" smtClean="0"/>
              <a:t>職業安全衛生法</a:t>
            </a:r>
            <a:r>
              <a:rPr lang="en-US" altLang="zh-TW" b="1" dirty="0" smtClean="0"/>
              <a:t>(102.07.03)</a:t>
            </a:r>
          </a:p>
          <a:p>
            <a:r>
              <a:rPr lang="zh-TW" altLang="en-US" dirty="0" smtClean="0"/>
              <a:t>第 </a:t>
            </a:r>
            <a:r>
              <a:rPr lang="en-US" altLang="zh-TW" dirty="0" smtClean="0"/>
              <a:t>23 </a:t>
            </a:r>
            <a:r>
              <a:rPr lang="zh-TW" altLang="en-US" dirty="0" smtClean="0"/>
              <a:t>條  雇主應依其事業單位之規模、性質，訂定職業安全衛生管理計畫；並設置安全衛生組織、人員，實施安全衛生管理及自動檢查。</a:t>
            </a:r>
            <a:r>
              <a:rPr lang="en-US" altLang="zh-TW" dirty="0" smtClean="0"/>
              <a:t>(</a:t>
            </a:r>
            <a:r>
              <a:rPr lang="zh-TW" altLang="en-US" dirty="0" smtClean="0"/>
              <a:t>下略</a:t>
            </a:r>
            <a:r>
              <a:rPr lang="en-US" altLang="zh-TW" dirty="0" smtClean="0"/>
              <a:t>)</a:t>
            </a:r>
          </a:p>
          <a:p>
            <a:r>
              <a:rPr lang="zh-TW" altLang="en-US" b="1" dirty="0" smtClean="0"/>
              <a:t>職業安全衛生法施行細則 </a:t>
            </a:r>
            <a:r>
              <a:rPr lang="en-US" altLang="zh-TW" b="1" dirty="0" smtClean="0"/>
              <a:t>(103.06.26)</a:t>
            </a:r>
          </a:p>
          <a:p>
            <a:r>
              <a:rPr lang="zh-TW" altLang="en-US" dirty="0" smtClean="0"/>
              <a:t>第 </a:t>
            </a:r>
            <a:r>
              <a:rPr lang="en-US" altLang="zh-TW" dirty="0" smtClean="0"/>
              <a:t>32 </a:t>
            </a:r>
            <a:r>
              <a:rPr lang="zh-TW" altLang="en-US" dirty="0" smtClean="0"/>
              <a:t>條   本法第二十三條第一項所定安全衛生組織，包括下列組織：</a:t>
            </a:r>
          </a:p>
          <a:p>
            <a:r>
              <a:rPr lang="zh-TW" altLang="en-US" dirty="0" smtClean="0"/>
              <a:t>           一、職業安全衛生管理單位：為事業單位內擬訂、規劃、推動及督導職業</a:t>
            </a:r>
          </a:p>
          <a:p>
            <a:r>
              <a:rPr lang="zh-TW" altLang="en-US" dirty="0" smtClean="0"/>
              <a:t>               安全衛生有關業務之組織。</a:t>
            </a:r>
          </a:p>
          <a:p>
            <a:r>
              <a:rPr lang="zh-TW" altLang="en-US" dirty="0" smtClean="0"/>
              <a:t>           二、職業安全衛生委員會：為事業單位內審議、協調及建議職業安全衛生</a:t>
            </a:r>
          </a:p>
          <a:p>
            <a:r>
              <a:rPr lang="zh-TW" altLang="en-US" dirty="0" smtClean="0"/>
              <a:t>               有關業務之組織。</a:t>
            </a:r>
          </a:p>
          <a:p>
            <a:r>
              <a:rPr lang="zh-TW" altLang="en-US" b="1" dirty="0" smtClean="0"/>
              <a:t>職業安全衛生管理辦法 </a:t>
            </a:r>
            <a:r>
              <a:rPr lang="en-US" altLang="zh-TW" b="1" dirty="0" smtClean="0"/>
              <a:t>(103.06.26)</a:t>
            </a:r>
          </a:p>
          <a:p>
            <a:r>
              <a:rPr lang="zh-TW" altLang="en-US" b="0" dirty="0" smtClean="0"/>
              <a:t>第 </a:t>
            </a:r>
            <a:r>
              <a:rPr lang="en-US" altLang="zh-TW" b="0" dirty="0" smtClean="0"/>
              <a:t>10 </a:t>
            </a:r>
            <a:r>
              <a:rPr lang="zh-TW" altLang="en-US" b="0" dirty="0" smtClean="0"/>
              <a:t>條   適用第二條之一及第六條第二項規定之事業單位，應設職業安全衛生委員會（以下簡稱委員會）。</a:t>
            </a:r>
          </a:p>
          <a:p>
            <a:endParaRPr lang="zh-TW" altLang="en-US" b="0" dirty="0" smtClean="0"/>
          </a:p>
          <a:p>
            <a:r>
              <a:rPr lang="zh-TW" altLang="en-US" b="0" dirty="0" smtClean="0"/>
              <a:t>第 </a:t>
            </a:r>
            <a:r>
              <a:rPr lang="en-US" altLang="zh-TW" b="0" dirty="0" smtClean="0"/>
              <a:t>11 </a:t>
            </a:r>
            <a:r>
              <a:rPr lang="zh-TW" altLang="en-US" b="0" dirty="0" smtClean="0"/>
              <a:t>條   委員會置委員七人以上，除雇主為當然委員及第五款規定者外，由雇主視該事業單位之實際需要指定下列人員組成：</a:t>
            </a:r>
          </a:p>
          <a:p>
            <a:r>
              <a:rPr lang="zh-TW" altLang="en-US" b="0" dirty="0" smtClean="0"/>
              <a:t>           一、職業安全衛生人員。</a:t>
            </a:r>
          </a:p>
          <a:p>
            <a:r>
              <a:rPr lang="zh-TW" altLang="en-US" b="0" dirty="0" smtClean="0"/>
              <a:t>           二、事業內各部門之主管、監督、指揮人員。</a:t>
            </a:r>
          </a:p>
          <a:p>
            <a:r>
              <a:rPr lang="zh-TW" altLang="en-US" b="0" dirty="0" smtClean="0"/>
              <a:t>           三、與職業安全衛生有關之工程技術人員。</a:t>
            </a:r>
          </a:p>
          <a:p>
            <a:r>
              <a:rPr lang="zh-TW" altLang="en-US" b="0" dirty="0" smtClean="0"/>
              <a:t>           四、從事勞工健康服務之醫護人員。</a:t>
            </a:r>
          </a:p>
          <a:p>
            <a:r>
              <a:rPr lang="zh-TW" altLang="en-US" b="0" dirty="0" smtClean="0"/>
              <a:t>           五、勞工代表。</a:t>
            </a:r>
          </a:p>
          <a:p>
            <a:r>
              <a:rPr lang="zh-TW" altLang="en-US" b="0" dirty="0" smtClean="0"/>
              <a:t>委員任期為二年，並以雇主為主任委員，綜理會務。</a:t>
            </a:r>
          </a:p>
          <a:p>
            <a:r>
              <a:rPr lang="zh-TW" altLang="en-US" b="0" dirty="0" smtClean="0"/>
              <a:t>委員會由主任委員指定一人為秘書，輔助其綜理會務。</a:t>
            </a:r>
          </a:p>
          <a:p>
            <a:r>
              <a:rPr lang="zh-TW" altLang="en-US" b="0" dirty="0" smtClean="0"/>
              <a:t>第一項第五款之勞工代表，應佔委員人數三分之一以上；事業單位設有工會者，由工會推派之；無工會組織而有勞資會議者，由勞方代表推選之；無工會組織且無勞資會議者，由勞工共同推選之。</a:t>
            </a:r>
          </a:p>
          <a:p>
            <a:endParaRPr lang="zh-TW" altLang="en-US" b="0" dirty="0" smtClean="0"/>
          </a:p>
          <a:p>
            <a:r>
              <a:rPr lang="zh-TW" altLang="en-US" b="0" dirty="0" smtClean="0"/>
              <a:t>第 </a:t>
            </a:r>
            <a:r>
              <a:rPr lang="en-US" altLang="zh-TW" b="0" dirty="0" smtClean="0"/>
              <a:t>12 </a:t>
            </a:r>
            <a:r>
              <a:rPr lang="zh-TW" altLang="en-US" b="0" dirty="0" smtClean="0"/>
              <a:t>條   委員會應每三個月至少開會一次，辦理下列事項：</a:t>
            </a:r>
          </a:p>
          <a:p>
            <a:r>
              <a:rPr lang="zh-TW" altLang="en-US" b="0" dirty="0" smtClean="0"/>
              <a:t>           一、對雇主擬訂之職業安全衛生政策提出建議。</a:t>
            </a:r>
          </a:p>
          <a:p>
            <a:r>
              <a:rPr lang="zh-TW" altLang="en-US" b="0" dirty="0" smtClean="0"/>
              <a:t>           二、協調、建議職業安全衛生管理計畫。</a:t>
            </a:r>
          </a:p>
          <a:p>
            <a:r>
              <a:rPr lang="zh-TW" altLang="en-US" b="0" dirty="0" smtClean="0"/>
              <a:t>           三、審議安全、衛生教育訓練實施計畫。</a:t>
            </a:r>
          </a:p>
          <a:p>
            <a:r>
              <a:rPr lang="zh-TW" altLang="en-US" b="0" dirty="0" smtClean="0"/>
              <a:t>           四、審議作業環境監測計畫、監測結果及採行措施。</a:t>
            </a:r>
          </a:p>
          <a:p>
            <a:r>
              <a:rPr lang="zh-TW" altLang="en-US" b="0" dirty="0" smtClean="0"/>
              <a:t>           五、審議健康管理、職業病預防及健康促進事項。</a:t>
            </a:r>
          </a:p>
          <a:p>
            <a:r>
              <a:rPr lang="zh-TW" altLang="en-US" b="0" dirty="0" smtClean="0"/>
              <a:t>           六、審議各項安全衛生提案。</a:t>
            </a:r>
          </a:p>
          <a:p>
            <a:r>
              <a:rPr lang="zh-TW" altLang="en-US" b="0" dirty="0" smtClean="0"/>
              <a:t>           七、審議事業單位自動檢查及安全衛生稽核事項。</a:t>
            </a:r>
          </a:p>
          <a:p>
            <a:r>
              <a:rPr lang="zh-TW" altLang="en-US" b="0" dirty="0" smtClean="0"/>
              <a:t>           八、審議機械、設備或原料、材料危害之預防措施。</a:t>
            </a:r>
          </a:p>
          <a:p>
            <a:r>
              <a:rPr lang="zh-TW" altLang="en-US" b="0" dirty="0" smtClean="0"/>
              <a:t>           九、審議職業災害調查報告。</a:t>
            </a:r>
          </a:p>
          <a:p>
            <a:r>
              <a:rPr lang="zh-TW" altLang="en-US" b="0" dirty="0" smtClean="0"/>
              <a:t>           十、考核現場安全衛生管理績效。</a:t>
            </a:r>
          </a:p>
          <a:p>
            <a:r>
              <a:rPr lang="zh-TW" altLang="en-US" b="0" dirty="0" smtClean="0"/>
              <a:t>           十一、審議承攬業務安全衛生管理事項。</a:t>
            </a:r>
          </a:p>
          <a:p>
            <a:r>
              <a:rPr lang="zh-TW" altLang="en-US" b="0" dirty="0" smtClean="0"/>
              <a:t>           十二、其他有關職業安全衛生管理事項。</a:t>
            </a:r>
          </a:p>
          <a:p>
            <a:r>
              <a:rPr lang="zh-TW" altLang="en-US" b="0" dirty="0" smtClean="0"/>
              <a:t>前項委員會審議、協調及建議安全衛生相關事項，應作成紀錄，並保存三年。</a:t>
            </a:r>
          </a:p>
          <a:p>
            <a:r>
              <a:rPr lang="zh-TW" altLang="en-US" b="0" dirty="0" smtClean="0"/>
              <a:t>第一項委員會議由主任委員擔任主席，必要時得召開臨時會議。</a:t>
            </a:r>
            <a:endParaRPr lang="en-US" altLang="zh-TW" b="0" dirty="0" smtClean="0"/>
          </a:p>
          <a:p>
            <a:endParaRPr lang="zh-TW" altLang="en-US" dirty="0" smtClean="0"/>
          </a:p>
          <a:p>
            <a:r>
              <a:rPr lang="zh-TW" altLang="en-US" dirty="0" smtClean="0"/>
              <a:t>毒性化學物質管理委員會</a:t>
            </a:r>
          </a:p>
          <a:p>
            <a:r>
              <a:rPr lang="zh-TW" altLang="en-US" b="1" dirty="0" smtClean="0"/>
              <a:t>學術機構運作毒性化學物質管理辦法</a:t>
            </a:r>
            <a:r>
              <a:rPr lang="en-US" altLang="zh-TW" b="1" dirty="0" smtClean="0"/>
              <a:t>(101.12.20)</a:t>
            </a:r>
          </a:p>
          <a:p>
            <a:r>
              <a:rPr lang="zh-TW" altLang="en-US" dirty="0" smtClean="0"/>
              <a:t>第 </a:t>
            </a:r>
            <a:r>
              <a:rPr lang="en-US" altLang="zh-TW" dirty="0" smtClean="0"/>
              <a:t>3 </a:t>
            </a:r>
            <a:r>
              <a:rPr lang="zh-TW" altLang="en-US" dirty="0" smtClean="0"/>
              <a:t>條  為妥善管理毒性化學物質之運作，學術機構之管理權責如下：</a:t>
            </a:r>
          </a:p>
          <a:p>
            <a:r>
              <a:rPr lang="zh-TW" altLang="en-US" dirty="0" smtClean="0"/>
              <a:t>一、毒性化學物質運作管理規定之訂定及實施。</a:t>
            </a:r>
          </a:p>
          <a:p>
            <a:r>
              <a:rPr lang="zh-TW" altLang="en-US" dirty="0" smtClean="0"/>
              <a:t>二、依規定訂定毒性化學物質危害預防及應變計畫。</a:t>
            </a:r>
          </a:p>
          <a:p>
            <a:r>
              <a:rPr lang="zh-TW" altLang="en-US" dirty="0" smtClean="0"/>
              <a:t>三、所屬單位運作毒性化學物質之監督管理。</a:t>
            </a:r>
          </a:p>
          <a:p>
            <a:r>
              <a:rPr lang="zh-TW" altLang="en-US" dirty="0" smtClean="0"/>
              <a:t>四、毒性化學物質運作紀錄之彙整及定期申報。</a:t>
            </a:r>
          </a:p>
          <a:p>
            <a:r>
              <a:rPr lang="zh-TW" altLang="en-US" dirty="0" smtClean="0"/>
              <a:t> </a:t>
            </a:r>
          </a:p>
          <a:p>
            <a:r>
              <a:rPr lang="zh-TW" altLang="en-US" dirty="0" smtClean="0"/>
              <a:t>第 </a:t>
            </a:r>
            <a:r>
              <a:rPr lang="en-US" altLang="zh-TW" dirty="0" smtClean="0"/>
              <a:t>4 </a:t>
            </a:r>
            <a:r>
              <a:rPr lang="zh-TW" altLang="en-US" dirty="0" smtClean="0"/>
              <a:t>條  運作毒性化學物質之學術機構應設管理委員會（以下簡稱委員會），負責毒性化學物質運作之管理，委員會應置委員五人至七人，其中至少應有二人具備毒性化學物質毒理、運作技術或管理專長。</a:t>
            </a:r>
          </a:p>
          <a:p>
            <a:r>
              <a:rPr lang="zh-TW" altLang="en-US" dirty="0" smtClean="0"/>
              <a:t>前項委員會之組成及運作，由學術機構定之。</a:t>
            </a:r>
          </a:p>
          <a:p>
            <a:endParaRPr lang="zh-TW" altLang="en-US" dirty="0" smtClean="0"/>
          </a:p>
          <a:p>
            <a:r>
              <a:rPr lang="zh-TW" altLang="en-US" b="1" dirty="0" smtClean="0"/>
              <a:t>游離輻射防護法</a:t>
            </a:r>
            <a:r>
              <a:rPr lang="en-US" altLang="zh-TW" b="1" dirty="0" smtClean="0"/>
              <a:t>(91.01.30)</a:t>
            </a:r>
          </a:p>
          <a:p>
            <a:r>
              <a:rPr lang="zh-TW" altLang="en-US" dirty="0" smtClean="0"/>
              <a:t>第 </a:t>
            </a:r>
            <a:r>
              <a:rPr lang="en-US" altLang="zh-TW" dirty="0" smtClean="0"/>
              <a:t>7 </a:t>
            </a:r>
            <a:r>
              <a:rPr lang="zh-TW" altLang="en-US" dirty="0" smtClean="0"/>
              <a:t>條 　 設施經營者應依其輻射作業之規模及性質，依主管機關之規定，設輻射防護管理組織或置輻射防護人員，實施輻射防護作業。</a:t>
            </a:r>
          </a:p>
          <a:p>
            <a:r>
              <a:rPr lang="zh-TW" altLang="en-US" dirty="0" smtClean="0"/>
              <a:t>前項輻射防護作業，設施經營者應先擬訂輻射防護計畫，報請主管機關核准後實施。未經核准前，不得進行輻射作業。</a:t>
            </a:r>
          </a:p>
          <a:p>
            <a:r>
              <a:rPr lang="zh-TW" altLang="en-US" dirty="0" smtClean="0"/>
              <a:t>第一項輻射防護管理組織及人員之設置標準、輻射防護人員應具備之資格、證書之核發、有效期限、換發、補發、廢止及其他應遵行事項之管理辦法，由主管機關會商有關機關定之。</a:t>
            </a:r>
          </a:p>
          <a:p>
            <a:endParaRPr lang="zh-TW" altLang="en-US" dirty="0" smtClean="0"/>
          </a:p>
          <a:p>
            <a:r>
              <a:rPr lang="zh-TW" altLang="en-US" b="1" dirty="0" smtClean="0"/>
              <a:t>輻射防護管理組織及輻射防護人員設置標準</a:t>
            </a:r>
            <a:r>
              <a:rPr lang="en-US" altLang="zh-TW" b="1" dirty="0" smtClean="0"/>
              <a:t>(91.12.11)</a:t>
            </a:r>
          </a:p>
          <a:p>
            <a:r>
              <a:rPr lang="zh-TW" altLang="en-US" dirty="0" smtClean="0"/>
              <a:t>第 </a:t>
            </a:r>
            <a:r>
              <a:rPr lang="en-US" altLang="zh-TW" dirty="0" smtClean="0"/>
              <a:t>2 </a:t>
            </a:r>
            <a:r>
              <a:rPr lang="zh-TW" altLang="en-US" dirty="0" smtClean="0"/>
              <a:t>條  本法第七條第一項所稱之輻射防護管理組織，係指輻射防護業務單位及輻射防護管理委員會。</a:t>
            </a:r>
          </a:p>
          <a:p>
            <a:r>
              <a:rPr lang="zh-TW" altLang="en-US" dirty="0" smtClean="0"/>
              <a:t>前項輻射防護業務單位應置業務主管及輻射防護人員。</a:t>
            </a:r>
          </a:p>
          <a:p>
            <a:r>
              <a:rPr lang="zh-TW" altLang="en-US" dirty="0" smtClean="0"/>
              <a:t>第 </a:t>
            </a:r>
            <a:r>
              <a:rPr lang="en-US" altLang="zh-TW" dirty="0" smtClean="0"/>
              <a:t>12 </a:t>
            </a:r>
            <a:r>
              <a:rPr lang="zh-TW" altLang="en-US" dirty="0" smtClean="0"/>
              <a:t>條  第四條規定之設施經營者應設置七人以上輻射防護管理委員會，委員由下列人員組成：</a:t>
            </a:r>
          </a:p>
          <a:p>
            <a:r>
              <a:rPr lang="zh-TW" altLang="en-US" dirty="0" smtClean="0"/>
              <a:t>一、設施經營負責人或其代理人。</a:t>
            </a:r>
          </a:p>
          <a:p>
            <a:r>
              <a:rPr lang="zh-TW" altLang="en-US" dirty="0" smtClean="0"/>
              <a:t>二、輻射防護業務單位之業務主管及至少二名以上之專職輻射防護人員。</a:t>
            </a:r>
          </a:p>
          <a:p>
            <a:r>
              <a:rPr lang="zh-TW" altLang="en-US" dirty="0" smtClean="0"/>
              <a:t>三、相關部門主管。</a:t>
            </a:r>
          </a:p>
          <a:p>
            <a:r>
              <a:rPr lang="zh-TW" altLang="en-US" dirty="0" smtClean="0"/>
              <a:t>輻射防護管理委員會應至少每六個月開會一次，研議第十條規定之業務內容執行情形及下列事項：</a:t>
            </a:r>
          </a:p>
          <a:p>
            <a:r>
              <a:rPr lang="zh-TW" altLang="en-US" dirty="0" smtClean="0"/>
              <a:t>一、對個人及群體劑量合理抑低之建議。</a:t>
            </a:r>
          </a:p>
          <a:p>
            <a:r>
              <a:rPr lang="zh-TW" altLang="en-US" dirty="0" smtClean="0"/>
              <a:t>二、輻射工作人員劑量紀錄。</a:t>
            </a:r>
          </a:p>
          <a:p>
            <a:r>
              <a:rPr lang="zh-TW" altLang="en-US" dirty="0" smtClean="0"/>
              <a:t>三、意外事故原因及應採行之改善措施。</a:t>
            </a:r>
          </a:p>
          <a:p>
            <a:r>
              <a:rPr lang="zh-TW" altLang="en-US" dirty="0" smtClean="0"/>
              <a:t>四、設施經營者內設備、物質及人員證照是否符合相關規定。</a:t>
            </a:r>
          </a:p>
          <a:p>
            <a:r>
              <a:rPr lang="zh-TW" altLang="en-US" dirty="0" smtClean="0"/>
              <a:t>五、輻射安全措施是否符合法規規定。</a:t>
            </a:r>
          </a:p>
          <a:p>
            <a:r>
              <a:rPr lang="zh-TW" altLang="en-US" dirty="0" smtClean="0"/>
              <a:t>六、輻射防護計畫。</a:t>
            </a:r>
          </a:p>
          <a:p>
            <a:r>
              <a:rPr lang="zh-TW" altLang="en-US" dirty="0" smtClean="0"/>
              <a:t>七、設施經營負責人交付之輻射防護管理業務。</a:t>
            </a:r>
          </a:p>
          <a:p>
            <a:r>
              <a:rPr lang="zh-TW" altLang="en-US" dirty="0" smtClean="0"/>
              <a:t>八、主管機關相關規定及注意事項。</a:t>
            </a:r>
          </a:p>
          <a:p>
            <a:r>
              <a:rPr lang="zh-TW" altLang="en-US" dirty="0" smtClean="0"/>
              <a:t>前項會議紀錄應至少保存三年備查。</a:t>
            </a:r>
          </a:p>
          <a:p>
            <a:endParaRPr lang="zh-TW"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u="none" strike="noStrike" kern="1200" cap="none" spc="0" normalizeH="0" baseline="0" noProof="0" dirty="0" smtClean="0">
                <a:ln>
                  <a:noFill/>
                </a:ln>
                <a:solidFill>
                  <a:srgbClr val="000000"/>
                </a:solidFill>
                <a:effectLst/>
                <a:uLnTx/>
                <a:uFillTx/>
                <a:latin typeface="Arial" charset="0"/>
                <a:cs typeface="+mn-cs"/>
              </a:rPr>
              <a:t>感染性生物材料管理辦法</a:t>
            </a:r>
            <a:r>
              <a:rPr kumimoji="1" lang="en-US" altLang="zh-TW" sz="1200" b="1" i="0" u="none" strike="noStrike" kern="1200" cap="none" spc="0" normalizeH="0" baseline="0" noProof="0" dirty="0" smtClean="0">
                <a:ln>
                  <a:noFill/>
                </a:ln>
                <a:solidFill>
                  <a:srgbClr val="000000"/>
                </a:solidFill>
                <a:effectLst/>
                <a:uLnTx/>
                <a:uFillTx/>
                <a:latin typeface="Arial" charset="0"/>
                <a:cs typeface="+mn-cs"/>
              </a:rPr>
              <a:t>(103.3.11)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cs typeface="+mn-cs"/>
              </a:rPr>
              <a:t>第 </a:t>
            </a:r>
            <a:r>
              <a:rPr kumimoji="1" lang="en-US" altLang="zh-TW" sz="800" b="0" i="0" u="none" strike="noStrike" kern="1200" cap="none" spc="0" normalizeH="0" baseline="0" noProof="0" dirty="0" smtClean="0">
                <a:ln>
                  <a:noFill/>
                </a:ln>
                <a:solidFill>
                  <a:srgbClr val="000000"/>
                </a:solidFill>
                <a:effectLst/>
                <a:uLnTx/>
                <a:uFillTx/>
                <a:latin typeface="Arial" charset="0"/>
                <a:cs typeface="+mn-cs"/>
              </a:rPr>
              <a:t>6 </a:t>
            </a:r>
            <a:r>
              <a:rPr kumimoji="1" lang="zh-TW" altLang="en-US" sz="800" b="0" i="0" u="none" strike="noStrike" kern="1200" cap="none" spc="0" normalizeH="0" baseline="0" noProof="0" dirty="0" smtClean="0">
                <a:ln>
                  <a:noFill/>
                </a:ln>
                <a:solidFill>
                  <a:srgbClr val="000000"/>
                </a:solidFill>
                <a:effectLst/>
                <a:uLnTx/>
                <a:uFillTx/>
                <a:latin typeface="Arial" charset="0"/>
                <a:cs typeface="+mn-cs"/>
              </a:rPr>
              <a:t>條    設置單位對於第二級以上危險群微生物或生物毒素之管理，應設生物安全會（以下稱生安會）；其人員未達五人者，得置生物安全專責人員（以下稱生安專責人員）代之。</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cs typeface="+mn-cs"/>
              </a:rPr>
              <a:t>生安會之組成人員如下：</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cs typeface="+mn-cs"/>
              </a:rPr>
              <a:t>           一、設置單位首長或副首長。</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cs typeface="+mn-cs"/>
              </a:rPr>
              <a:t>           二、實驗室或保存場所主管。</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cs typeface="+mn-cs"/>
              </a:rPr>
              <a:t>           三、實驗室或保存場所管理人員、工程技術人員或其他具備相關專業知識</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cs typeface="+mn-cs"/>
              </a:rPr>
              <a:t>               人員。</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cs typeface="+mn-cs"/>
              </a:rPr>
              <a:t>生安專責人員應具備相關專業知識及接受至少十六小時生物安全課程，並具有三年以上實驗室工作經驗。</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cs typeface="+mn-cs"/>
              </a:rPr>
              <a:t>設置單位應於設生安會或置生安專責人員後一個月內，報中央主管機關備查，並副知所在地主管機關。其有異動者，亦同。</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800" b="0" i="0" u="none" strike="noStrike" kern="1200" cap="none" spc="0" normalizeH="0" baseline="0" noProof="0" dirty="0" smtClean="0">
                <a:ln>
                  <a:noFill/>
                </a:ln>
                <a:solidFill>
                  <a:srgbClr val="000000"/>
                </a:solidFill>
                <a:effectLst/>
                <a:uLnTx/>
                <a:uFillTx/>
                <a:latin typeface="Arial" charset="0"/>
                <a:cs typeface="+mn-cs"/>
              </a:rPr>
              <a:t>設置單位對於第一級危險群微生物或非屬生物毒素之衍生物及生物安全第一等級實驗室，應有適當之管理機制。</a:t>
            </a:r>
            <a:endParaRPr kumimoji="1" lang="en-US" altLang="zh-TW" sz="800" b="0" i="0" u="none" strike="noStrike" kern="1200" cap="none" spc="0" normalizeH="0" baseline="0" noProof="0" dirty="0" smtClean="0">
              <a:ln>
                <a:noFill/>
              </a:ln>
              <a:solidFill>
                <a:srgbClr val="000000"/>
              </a:solidFill>
              <a:effectLst/>
              <a:uLnTx/>
              <a:uFillTx/>
              <a:latin typeface="Arial" charset="0"/>
              <a:cs typeface="+mn-cs"/>
            </a:endParaRPr>
          </a:p>
        </p:txBody>
      </p:sp>
      <p:sp>
        <p:nvSpPr>
          <p:cNvPr id="146436" name="投影片編號版面配置區 3"/>
          <p:cNvSpPr>
            <a:spLocks noGrp="1"/>
          </p:cNvSpPr>
          <p:nvPr>
            <p:ph type="sldNum" sz="quarter" idx="5"/>
          </p:nvPr>
        </p:nvSpPr>
        <p:spPr>
          <a:noFill/>
        </p:spPr>
        <p:txBody>
          <a:bodyPr/>
          <a:lstStyle/>
          <a:p>
            <a:fld id="{1A7BCC22-A654-45DA-A81F-44D6A3E63794}" type="slidenum">
              <a:rPr lang="en-US" altLang="zh-TW" smtClean="0"/>
              <a:pPr/>
              <a:t>38</a:t>
            </a:fld>
            <a:endParaRPr lang="en-US" altLang="zh-TW" dirty="0" smtClean="0"/>
          </a:p>
        </p:txBody>
      </p:sp>
    </p:spTree>
    <p:extLst>
      <p:ext uri="{BB962C8B-B14F-4D97-AF65-F5344CB8AC3E}">
        <p14:creationId xmlns:p14="http://schemas.microsoft.com/office/powerpoint/2010/main" val="2974628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dirty="0" smtClean="0"/>
          </a:p>
          <a:p>
            <a:pPr>
              <a:defRPr/>
            </a:pPr>
            <a:r>
              <a:rPr lang="zh-TW" altLang="en-US" dirty="0" smtClean="0"/>
              <a:t>補充說明</a:t>
            </a:r>
            <a:r>
              <a:rPr lang="en-US" altLang="zh-TW" dirty="0" smtClean="0"/>
              <a:t>:</a:t>
            </a:r>
          </a:p>
          <a:p>
            <a:pPr marL="171450" indent="-171450">
              <a:buFont typeface="Arial" pitchFamily="34" charset="0"/>
              <a:buChar char="•"/>
              <a:defRPr/>
            </a:pPr>
            <a:r>
              <a:rPr lang="zh-TW" altLang="en-US" dirty="0" smtClean="0"/>
              <a:t>除了校級環安單位，部分學校設有院級環安單位與</a:t>
            </a:r>
            <a:r>
              <a:rPr lang="en-US" altLang="zh-TW" dirty="0" smtClean="0"/>
              <a:t>(</a:t>
            </a:r>
            <a:r>
              <a:rPr lang="zh-TW" altLang="en-US" dirty="0" smtClean="0"/>
              <a:t>或</a:t>
            </a:r>
            <a:r>
              <a:rPr lang="en-US" altLang="zh-TW" dirty="0" smtClean="0"/>
              <a:t>)</a:t>
            </a:r>
            <a:r>
              <a:rPr lang="zh-TW" altLang="en-US" dirty="0" smtClean="0"/>
              <a:t>系所環安聯絡人，因此各校環安業務流程會有所不同</a:t>
            </a:r>
            <a:endParaRPr lang="en-US" altLang="zh-TW" dirty="0" smtClean="0"/>
          </a:p>
          <a:p>
            <a:pPr marL="628650" lvl="1" indent="-171450">
              <a:buFont typeface="Arial" pitchFamily="34" charset="0"/>
              <a:buChar char="•"/>
              <a:defRPr/>
            </a:pPr>
            <a:r>
              <a:rPr lang="zh-TW" altLang="en-US" dirty="0" smtClean="0"/>
              <a:t>通常僅設有校級環安單位的學校，實驗室人員接洽或詢問環安業務與問題時，就直接聯絡校級環安單位</a:t>
            </a:r>
            <a:endParaRPr lang="en-US" altLang="zh-TW" dirty="0" smtClean="0"/>
          </a:p>
          <a:p>
            <a:pPr marL="628650" lvl="1" indent="-171450">
              <a:buFont typeface="Arial" pitchFamily="34" charset="0"/>
              <a:buChar char="•"/>
              <a:defRPr/>
            </a:pPr>
            <a:r>
              <a:rPr lang="zh-TW" altLang="en-US" dirty="0" smtClean="0"/>
              <a:t>設有院級環安單位與</a:t>
            </a:r>
            <a:r>
              <a:rPr lang="en-US" altLang="zh-TW" dirty="0" smtClean="0"/>
              <a:t>(</a:t>
            </a:r>
            <a:r>
              <a:rPr lang="zh-TW" altLang="en-US" dirty="0" smtClean="0"/>
              <a:t>或</a:t>
            </a:r>
            <a:r>
              <a:rPr lang="en-US" altLang="zh-TW" dirty="0" smtClean="0"/>
              <a:t>)</a:t>
            </a:r>
            <a:r>
              <a:rPr lang="zh-TW" altLang="en-US" dirty="0" smtClean="0"/>
              <a:t>系所環安聯絡人的學校，實驗室人員接洽或詢問環安業務與問題時，應聯絡與自身層級最近的環安單位</a:t>
            </a:r>
            <a:r>
              <a:rPr lang="en-US" altLang="zh-TW" dirty="0" smtClean="0"/>
              <a:t>(</a:t>
            </a:r>
            <a:r>
              <a:rPr lang="zh-TW" altLang="en-US" dirty="0" smtClean="0"/>
              <a:t>人員</a:t>
            </a:r>
            <a:r>
              <a:rPr lang="en-US" altLang="zh-TW" dirty="0" smtClean="0"/>
              <a:t>)</a:t>
            </a:r>
            <a:r>
              <a:rPr lang="zh-TW" altLang="en-US" dirty="0" smtClean="0"/>
              <a:t>，後續流程由該單位負責</a:t>
            </a:r>
            <a:endParaRPr lang="en-US" altLang="zh-TW" dirty="0" smtClean="0"/>
          </a:p>
          <a:p>
            <a:pPr marL="628650" lvl="1" indent="-171450">
              <a:buFont typeface="Arial" pitchFamily="34" charset="0"/>
              <a:buChar char="•"/>
              <a:defRPr/>
            </a:pPr>
            <a:r>
              <a:rPr lang="zh-TW" altLang="en-US" dirty="0" smtClean="0"/>
              <a:t>但也有設院級環安單位與</a:t>
            </a:r>
            <a:r>
              <a:rPr lang="en-US" altLang="zh-TW" dirty="0" smtClean="0"/>
              <a:t>(</a:t>
            </a:r>
            <a:r>
              <a:rPr lang="zh-TW" altLang="en-US" dirty="0" smtClean="0"/>
              <a:t>或</a:t>
            </a:r>
            <a:r>
              <a:rPr lang="en-US" altLang="zh-TW" dirty="0" smtClean="0"/>
              <a:t>)</a:t>
            </a:r>
            <a:r>
              <a:rPr lang="zh-TW" altLang="en-US" dirty="0" smtClean="0"/>
              <a:t>系所環安聯絡人的學校，該單位僅負責執行上級交辦業務，並不負責下屬單位上呈事項</a:t>
            </a:r>
            <a:r>
              <a:rPr lang="en-US" altLang="zh-TW" dirty="0" smtClean="0"/>
              <a:t>(</a:t>
            </a:r>
            <a:r>
              <a:rPr lang="zh-TW" altLang="en-US" dirty="0" smtClean="0"/>
              <a:t>甚至同校內各院做法也可能不同</a:t>
            </a:r>
            <a:r>
              <a:rPr lang="en-US" altLang="zh-TW" dirty="0" smtClean="0"/>
              <a:t>)</a:t>
            </a:r>
            <a:r>
              <a:rPr lang="zh-TW" altLang="en-US" dirty="0" smtClean="0"/>
              <a:t>，故實驗室人員務必先行了解自身學校的行政流程與方式</a:t>
            </a:r>
          </a:p>
          <a:p>
            <a:pPr marL="628650" lvl="1" indent="-171450">
              <a:buFont typeface="Arial" pitchFamily="34" charset="0"/>
              <a:buChar char="•"/>
              <a:defRPr/>
            </a:pPr>
            <a:endParaRPr lang="en-US" altLang="zh-TW" dirty="0" smtClean="0"/>
          </a:p>
          <a:p>
            <a:pPr>
              <a:defRPr/>
            </a:pPr>
            <a:r>
              <a:rPr lang="en-US" altLang="zh-TW" dirty="0" smtClean="0"/>
              <a:t>     </a:t>
            </a:r>
            <a:r>
              <a:rPr lang="zh-TW" altLang="en-US" dirty="0" smtClean="0"/>
              <a:t>台大環安中心提供驗電筆出借，供同學們檢查實驗室內的插座是否有火線、中性線反接的狀況。</a:t>
            </a:r>
          </a:p>
          <a:p>
            <a:pPr>
              <a:defRPr/>
            </a:pPr>
            <a:endParaRPr lang="zh-TW" altLang="en-US" dirty="0" smtClean="0"/>
          </a:p>
          <a:p>
            <a:pPr>
              <a:defRPr/>
            </a:pPr>
            <a:r>
              <a:rPr lang="zh-TW" altLang="en-US" b="1" dirty="0" smtClean="0"/>
              <a:t>職業安全衛生法施行細則 </a:t>
            </a:r>
            <a:r>
              <a:rPr lang="en-US" altLang="zh-TW" b="1" dirty="0" smtClean="0"/>
              <a:t>(103.06.26)</a:t>
            </a:r>
          </a:p>
          <a:p>
            <a:pPr>
              <a:defRPr/>
            </a:pPr>
            <a:r>
              <a:rPr lang="zh-TW" altLang="en-US" b="0" dirty="0" smtClean="0"/>
              <a:t>第 </a:t>
            </a:r>
            <a:r>
              <a:rPr lang="en-US" altLang="zh-TW" b="0" dirty="0" smtClean="0"/>
              <a:t>32 </a:t>
            </a:r>
            <a:r>
              <a:rPr lang="zh-TW" altLang="en-US" b="0" dirty="0" smtClean="0"/>
              <a:t>條   本法第二十三條第一項所定安全衛生組織，包括下列組織：</a:t>
            </a:r>
          </a:p>
          <a:p>
            <a:pPr>
              <a:defRPr/>
            </a:pPr>
            <a:r>
              <a:rPr lang="zh-TW" altLang="en-US" b="0" dirty="0" smtClean="0"/>
              <a:t>           一、職業安全衛生管理單位：為事業單位內擬訂、規劃、推動及督導職業</a:t>
            </a:r>
          </a:p>
          <a:p>
            <a:pPr>
              <a:defRPr/>
            </a:pPr>
            <a:r>
              <a:rPr lang="zh-TW" altLang="en-US" b="0" dirty="0" smtClean="0"/>
              <a:t>               安全衛生有關業務之組織。</a:t>
            </a:r>
          </a:p>
          <a:p>
            <a:pPr>
              <a:defRPr/>
            </a:pPr>
            <a:r>
              <a:rPr lang="zh-TW" altLang="en-US" b="0" dirty="0" smtClean="0"/>
              <a:t>           二、職業安全衛生委員會：為事業單位內審議、協調及建議職業安全衛生</a:t>
            </a:r>
          </a:p>
          <a:p>
            <a:pPr>
              <a:defRPr/>
            </a:pPr>
            <a:r>
              <a:rPr lang="zh-TW" altLang="en-US" b="0" dirty="0" smtClean="0"/>
              <a:t>               有關業務之組織。</a:t>
            </a:r>
          </a:p>
          <a:p>
            <a:pPr>
              <a:defRPr/>
            </a:pPr>
            <a:endParaRPr lang="zh-TW" altLang="en-US" dirty="0" smtClean="0"/>
          </a:p>
          <a:p>
            <a:pPr>
              <a:defRPr/>
            </a:pPr>
            <a:r>
              <a:rPr lang="zh-TW" altLang="en-US" b="1" dirty="0" smtClean="0"/>
              <a:t>職業安全衛生管理辦法 </a:t>
            </a:r>
            <a:r>
              <a:rPr lang="en-US" altLang="zh-TW" b="1" dirty="0" smtClean="0"/>
              <a:t>(103.06.26)</a:t>
            </a:r>
          </a:p>
          <a:p>
            <a:pPr>
              <a:defRPr/>
            </a:pPr>
            <a:r>
              <a:rPr lang="zh-TW" altLang="en-US" dirty="0" smtClean="0"/>
              <a:t>第 </a:t>
            </a:r>
            <a:r>
              <a:rPr lang="en-US" altLang="zh-TW" dirty="0" smtClean="0"/>
              <a:t>5-1 </a:t>
            </a:r>
            <a:r>
              <a:rPr lang="zh-TW" altLang="en-US" dirty="0" smtClean="0"/>
              <a:t>條  職業安全衛生組織、人員、工作場所負責人及各級主管之職責如下：</a:t>
            </a:r>
          </a:p>
          <a:p>
            <a:pPr>
              <a:defRPr/>
            </a:pPr>
            <a:r>
              <a:rPr lang="zh-TW" altLang="en-US" dirty="0" smtClean="0"/>
              <a:t>           一、職業安全衛生管理單位：擬訂、規劃、督導及推動安全衛生管理事項</a:t>
            </a:r>
          </a:p>
          <a:p>
            <a:pPr>
              <a:defRPr/>
            </a:pPr>
            <a:r>
              <a:rPr lang="zh-TW" altLang="en-US" dirty="0" smtClean="0"/>
              <a:t>               ，並指導有關部門實施。</a:t>
            </a:r>
          </a:p>
          <a:p>
            <a:pPr>
              <a:defRPr/>
            </a:pPr>
            <a:r>
              <a:rPr lang="zh-TW" altLang="en-US" dirty="0" smtClean="0"/>
              <a:t>           二、職業安全衛生委員會：對雇主擬訂之安全衛生政策提出建議，並審議</a:t>
            </a:r>
          </a:p>
          <a:p>
            <a:pPr>
              <a:defRPr/>
            </a:pPr>
            <a:r>
              <a:rPr lang="zh-TW" altLang="en-US" dirty="0" smtClean="0"/>
              <a:t>               、協調及建議安全衛生相關事項。</a:t>
            </a:r>
          </a:p>
          <a:p>
            <a:pPr>
              <a:defRPr/>
            </a:pPr>
            <a:r>
              <a:rPr lang="zh-TW" altLang="en-US" dirty="0" smtClean="0"/>
              <a:t>           三、未置有職業安全（衛生）管理師、職業安全衛生管理員事業單位之職</a:t>
            </a:r>
          </a:p>
          <a:p>
            <a:pPr>
              <a:defRPr/>
            </a:pPr>
            <a:r>
              <a:rPr lang="zh-TW" altLang="en-US" dirty="0" smtClean="0"/>
              <a:t>               業安全衛生業務主管：擬訂、規劃及推動安全衛生管理事項。</a:t>
            </a:r>
          </a:p>
          <a:p>
            <a:pPr>
              <a:defRPr/>
            </a:pPr>
            <a:r>
              <a:rPr lang="zh-TW" altLang="en-US" dirty="0" smtClean="0"/>
              <a:t>           四、置有職業安全（衛生）管理師、職業安全衛生管理員事業單位之職業</a:t>
            </a:r>
          </a:p>
          <a:p>
            <a:pPr>
              <a:defRPr/>
            </a:pPr>
            <a:r>
              <a:rPr lang="zh-TW" altLang="en-US" dirty="0" smtClean="0"/>
              <a:t>               安全衛生業務主管：主管及督導安全衛生管理事項。</a:t>
            </a:r>
          </a:p>
          <a:p>
            <a:pPr>
              <a:defRPr/>
            </a:pPr>
            <a:r>
              <a:rPr lang="zh-TW" altLang="en-US" dirty="0" smtClean="0"/>
              <a:t>           五、職業安全（衛生）管理師、職業安全衛生管理員：擬訂、規劃及推動</a:t>
            </a:r>
          </a:p>
          <a:p>
            <a:pPr>
              <a:defRPr/>
            </a:pPr>
            <a:r>
              <a:rPr lang="zh-TW" altLang="en-US" dirty="0" smtClean="0"/>
              <a:t>               安全衛生管理事項，並指導有關部門實施。</a:t>
            </a:r>
          </a:p>
          <a:p>
            <a:pPr>
              <a:defRPr/>
            </a:pPr>
            <a:r>
              <a:rPr lang="zh-TW" altLang="en-US" dirty="0" smtClean="0"/>
              <a:t>           六、工作場所負責人及各級主管：依職權指揮、監督所屬執行安全衛生管</a:t>
            </a:r>
          </a:p>
          <a:p>
            <a:pPr>
              <a:defRPr/>
            </a:pPr>
            <a:r>
              <a:rPr lang="zh-TW" altLang="en-US" dirty="0" smtClean="0"/>
              <a:t>               理事項，並協調及指導有關人員實施。</a:t>
            </a:r>
          </a:p>
          <a:p>
            <a:pPr>
              <a:defRPr/>
            </a:pPr>
            <a:r>
              <a:rPr lang="zh-TW" altLang="en-US" dirty="0" smtClean="0"/>
              <a:t>           七、一級單位之職業安全衛生人員：協助一級單位主管擬訂、規劃及推動</a:t>
            </a:r>
          </a:p>
          <a:p>
            <a:pPr>
              <a:defRPr/>
            </a:pPr>
            <a:r>
              <a:rPr lang="zh-TW" altLang="en-US" dirty="0" smtClean="0"/>
              <a:t>               所屬部門安全衛生管理事項，並指導有關人員實施。</a:t>
            </a:r>
          </a:p>
          <a:p>
            <a:pPr>
              <a:defRPr/>
            </a:pPr>
            <a:r>
              <a:rPr lang="zh-TW" altLang="en-US" dirty="0" smtClean="0"/>
              <a:t>           前項人員，雇主應使其接受安全衛生教育訓練。</a:t>
            </a:r>
          </a:p>
          <a:p>
            <a:pPr>
              <a:defRPr/>
            </a:pPr>
            <a:r>
              <a:rPr lang="zh-TW" altLang="en-US" dirty="0" smtClean="0"/>
              <a:t>           前二項安全衛生管理、教育訓練之執行，應作成紀錄備查。</a:t>
            </a:r>
          </a:p>
        </p:txBody>
      </p:sp>
    </p:spTree>
    <p:extLst>
      <p:ext uri="{BB962C8B-B14F-4D97-AF65-F5344CB8AC3E}">
        <p14:creationId xmlns:p14="http://schemas.microsoft.com/office/powerpoint/2010/main" val="974359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3EDDF5-FDEE-4950-BB00-48D4909FDB2A}" type="slidenum">
              <a:rPr lang="en-US" altLang="zh-TW" sz="1200">
                <a:ea typeface="標楷體" panose="03000509000000000000" pitchFamily="65" charset="-120"/>
              </a:rPr>
              <a:pPr algn="r"/>
              <a:t>40</a:t>
            </a:fld>
            <a:endParaRPr lang="en-US" altLang="zh-TW" sz="1200" dirty="0">
              <a:ea typeface="標楷體" panose="03000509000000000000" pitchFamily="65" charset="-120"/>
            </a:endParaRPr>
          </a:p>
        </p:txBody>
      </p:sp>
      <p:sp>
        <p:nvSpPr>
          <p:cNvPr id="148483"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a:defRPr/>
            </a:pPr>
            <a:r>
              <a:rPr lang="zh-TW" altLang="en-US" b="1" dirty="0" smtClean="0"/>
              <a:t>補充說明</a:t>
            </a:r>
            <a:r>
              <a:rPr lang="en-US" altLang="zh-TW" b="1" dirty="0" smtClean="0"/>
              <a:t>:</a:t>
            </a:r>
          </a:p>
          <a:p>
            <a:pPr>
              <a:defRPr/>
            </a:pPr>
            <a:r>
              <a:rPr lang="zh-TW" altLang="en-US" b="1" dirty="0" smtClean="0"/>
              <a:t>體制大的學校可能分別訂有校級、院級、系所級與實驗室等級安全衛生工作守則，本投影片所說的為除實驗室級以外的守則</a:t>
            </a:r>
            <a:endParaRPr lang="en-US" altLang="zh-TW" b="1" dirty="0" smtClean="0"/>
          </a:p>
          <a:p>
            <a:pPr>
              <a:defRPr/>
            </a:pPr>
            <a:endParaRPr lang="en-US" altLang="zh-TW" b="1" dirty="0" smtClean="0"/>
          </a:p>
          <a:p>
            <a:pPr>
              <a:defRPr/>
            </a:pPr>
            <a:r>
              <a:rPr lang="zh-TW" altLang="en-US" b="1" dirty="0" smtClean="0"/>
              <a:t>職業安全衛生法</a:t>
            </a:r>
            <a:r>
              <a:rPr lang="en-US" altLang="zh-TW" b="1" dirty="0" smtClean="0"/>
              <a:t>(102.07.03)</a:t>
            </a:r>
          </a:p>
          <a:p>
            <a:pPr>
              <a:defRPr/>
            </a:pPr>
            <a:r>
              <a:rPr lang="zh-TW" altLang="en-US" dirty="0" smtClean="0"/>
              <a:t>第 </a:t>
            </a:r>
            <a:r>
              <a:rPr lang="en-US" altLang="zh-TW" dirty="0" smtClean="0"/>
              <a:t>34 </a:t>
            </a:r>
            <a:r>
              <a:rPr lang="zh-TW" altLang="en-US" dirty="0" smtClean="0"/>
              <a:t>條  雇主應依本法及有關規定會同勞工代表訂定適合其需要之安全衛生工作守則，報經勞動檢查機構備查後，公告實施。</a:t>
            </a:r>
          </a:p>
          <a:p>
            <a:pPr>
              <a:defRPr/>
            </a:pPr>
            <a:r>
              <a:rPr lang="zh-TW" altLang="en-US" dirty="0" smtClean="0"/>
              <a:t>勞工對於前項安全衛生工作守則，應切實遵行。</a:t>
            </a:r>
          </a:p>
          <a:p>
            <a:pPr>
              <a:defRPr/>
            </a:pPr>
            <a:r>
              <a:rPr lang="zh-TW" altLang="en-US" dirty="0" smtClean="0"/>
              <a:t> </a:t>
            </a:r>
            <a:r>
              <a:rPr lang="zh-TW" altLang="en-US" b="1" dirty="0" smtClean="0">
                <a:effectLst>
                  <a:outerShdw blurRad="38100" dist="38100" dir="2700000" algn="tl">
                    <a:srgbClr val="C0C0C0"/>
                  </a:outerShdw>
                </a:effectLst>
              </a:rPr>
              <a:t> </a:t>
            </a:r>
          </a:p>
          <a:p>
            <a:pPr>
              <a:defRPr/>
            </a:pPr>
            <a:r>
              <a:rPr lang="zh-TW" altLang="en-US" b="1" dirty="0" smtClean="0">
                <a:effectLst>
                  <a:outerShdw blurRad="38100" dist="38100" dir="2700000" algn="tl">
                    <a:srgbClr val="C0C0C0"/>
                  </a:outerShdw>
                </a:effectLst>
              </a:rPr>
              <a:t>職業安全衛生法施行細則 </a:t>
            </a:r>
            <a:r>
              <a:rPr lang="en-US" altLang="zh-TW" b="1" dirty="0" smtClean="0">
                <a:effectLst>
                  <a:outerShdw blurRad="38100" dist="38100" dir="2700000" algn="tl">
                    <a:srgbClr val="C0C0C0"/>
                  </a:outerShdw>
                </a:effectLst>
              </a:rPr>
              <a:t>(103.06.26)</a:t>
            </a:r>
          </a:p>
          <a:p>
            <a:pPr>
              <a:defRPr/>
            </a:pPr>
            <a:r>
              <a:rPr lang="zh-TW" altLang="en-US" dirty="0" smtClean="0">
                <a:effectLst>
                  <a:outerShdw blurRad="38100" dist="38100" dir="2700000" algn="tl">
                    <a:srgbClr val="C0C0C0"/>
                  </a:outerShdw>
                </a:effectLst>
              </a:rPr>
              <a:t>第 </a:t>
            </a:r>
            <a:r>
              <a:rPr lang="en-US" altLang="zh-TW" dirty="0" smtClean="0">
                <a:effectLst>
                  <a:outerShdw blurRad="38100" dist="38100" dir="2700000" algn="tl">
                    <a:srgbClr val="C0C0C0"/>
                  </a:outerShdw>
                </a:effectLst>
              </a:rPr>
              <a:t>41 </a:t>
            </a:r>
            <a:r>
              <a:rPr lang="zh-TW" altLang="en-US" dirty="0" smtClean="0">
                <a:effectLst>
                  <a:outerShdw blurRad="38100" dist="38100" dir="2700000" algn="tl">
                    <a:srgbClr val="C0C0C0"/>
                  </a:outerShdw>
                </a:effectLst>
              </a:rPr>
              <a:t>條   本法第三十四條第一項所定安全衛生工作守則之內容，依下列事項定之：</a:t>
            </a:r>
          </a:p>
          <a:p>
            <a:pPr>
              <a:defRPr/>
            </a:pPr>
            <a:r>
              <a:rPr lang="zh-TW" altLang="en-US" dirty="0" smtClean="0">
                <a:effectLst>
                  <a:outerShdw blurRad="38100" dist="38100" dir="2700000" algn="tl">
                    <a:srgbClr val="C0C0C0"/>
                  </a:outerShdw>
                </a:effectLst>
              </a:rPr>
              <a:t>           一、事業之安全衛生管理及各級之權責。</a:t>
            </a:r>
          </a:p>
          <a:p>
            <a:pPr>
              <a:defRPr/>
            </a:pPr>
            <a:r>
              <a:rPr lang="zh-TW" altLang="en-US" dirty="0" smtClean="0">
                <a:effectLst>
                  <a:outerShdw blurRad="38100" dist="38100" dir="2700000" algn="tl">
                    <a:srgbClr val="C0C0C0"/>
                  </a:outerShdw>
                </a:effectLst>
              </a:rPr>
              <a:t>           二、機械、設備或器具之維護及檢查。</a:t>
            </a:r>
          </a:p>
          <a:p>
            <a:pPr>
              <a:defRPr/>
            </a:pPr>
            <a:r>
              <a:rPr lang="zh-TW" altLang="en-US" dirty="0" smtClean="0">
                <a:effectLst>
                  <a:outerShdw blurRad="38100" dist="38100" dir="2700000" algn="tl">
                    <a:srgbClr val="C0C0C0"/>
                  </a:outerShdw>
                </a:effectLst>
              </a:rPr>
              <a:t>           三、工作安全及衛生標準。</a:t>
            </a:r>
          </a:p>
          <a:p>
            <a:pPr>
              <a:defRPr/>
            </a:pPr>
            <a:r>
              <a:rPr lang="zh-TW" altLang="en-US" dirty="0" smtClean="0">
                <a:effectLst>
                  <a:outerShdw blurRad="38100" dist="38100" dir="2700000" algn="tl">
                    <a:srgbClr val="C0C0C0"/>
                  </a:outerShdw>
                </a:effectLst>
              </a:rPr>
              <a:t>           四、教育及訓練。</a:t>
            </a:r>
          </a:p>
          <a:p>
            <a:pPr>
              <a:defRPr/>
            </a:pPr>
            <a:r>
              <a:rPr lang="zh-TW" altLang="en-US" dirty="0" smtClean="0">
                <a:effectLst>
                  <a:outerShdw blurRad="38100" dist="38100" dir="2700000" algn="tl">
                    <a:srgbClr val="C0C0C0"/>
                  </a:outerShdw>
                </a:effectLst>
              </a:rPr>
              <a:t>           五、健康指導及管理措施。</a:t>
            </a:r>
          </a:p>
          <a:p>
            <a:pPr>
              <a:defRPr/>
            </a:pPr>
            <a:r>
              <a:rPr lang="zh-TW" altLang="en-US" dirty="0" smtClean="0">
                <a:effectLst>
                  <a:outerShdw blurRad="38100" dist="38100" dir="2700000" algn="tl">
                    <a:srgbClr val="C0C0C0"/>
                  </a:outerShdw>
                </a:effectLst>
              </a:rPr>
              <a:t>           六、急救及搶救。</a:t>
            </a:r>
          </a:p>
          <a:p>
            <a:pPr>
              <a:defRPr/>
            </a:pPr>
            <a:r>
              <a:rPr lang="zh-TW" altLang="en-US" dirty="0" smtClean="0">
                <a:effectLst>
                  <a:outerShdw blurRad="38100" dist="38100" dir="2700000" algn="tl">
                    <a:srgbClr val="C0C0C0"/>
                  </a:outerShdw>
                </a:effectLst>
              </a:rPr>
              <a:t>           七、防護設備之準備、維持及使用。</a:t>
            </a:r>
          </a:p>
          <a:p>
            <a:pPr>
              <a:defRPr/>
            </a:pPr>
            <a:r>
              <a:rPr lang="zh-TW" altLang="en-US" dirty="0" smtClean="0">
                <a:effectLst>
                  <a:outerShdw blurRad="38100" dist="38100" dir="2700000" algn="tl">
                    <a:srgbClr val="C0C0C0"/>
                  </a:outerShdw>
                </a:effectLst>
              </a:rPr>
              <a:t>           八、事故通報及報告。</a:t>
            </a:r>
          </a:p>
          <a:p>
            <a:pPr>
              <a:defRPr/>
            </a:pPr>
            <a:r>
              <a:rPr lang="zh-TW" altLang="en-US" dirty="0" smtClean="0">
                <a:effectLst>
                  <a:outerShdw blurRad="38100" dist="38100" dir="2700000" algn="tl">
                    <a:srgbClr val="C0C0C0"/>
                  </a:outerShdw>
                </a:effectLst>
              </a:rPr>
              <a:t>           九、其他有關安全衛生事項。</a:t>
            </a:r>
          </a:p>
          <a:p>
            <a:pPr>
              <a:defRPr/>
            </a:pPr>
            <a:endParaRPr lang="zh-TW" altLang="en-US" dirty="0" smtClean="0">
              <a:effectLst>
                <a:outerShdw blurRad="38100" dist="38100" dir="2700000" algn="tl">
                  <a:srgbClr val="C0C0C0"/>
                </a:outerShdw>
              </a:effectLst>
            </a:endParaRPr>
          </a:p>
          <a:p>
            <a:pPr>
              <a:defRPr/>
            </a:pPr>
            <a:r>
              <a:rPr lang="zh-TW" altLang="en-US" dirty="0" smtClean="0">
                <a:effectLst>
                  <a:outerShdw blurRad="38100" dist="38100" dir="2700000" algn="tl">
                    <a:srgbClr val="C0C0C0"/>
                  </a:outerShdw>
                </a:effectLst>
              </a:rPr>
              <a:t>第 </a:t>
            </a:r>
            <a:r>
              <a:rPr lang="en-US" altLang="zh-TW" dirty="0" smtClean="0">
                <a:effectLst>
                  <a:outerShdw blurRad="38100" dist="38100" dir="2700000" algn="tl">
                    <a:srgbClr val="C0C0C0"/>
                  </a:outerShdw>
                </a:effectLst>
              </a:rPr>
              <a:t>42 </a:t>
            </a:r>
            <a:r>
              <a:rPr lang="zh-TW" altLang="en-US" dirty="0" smtClean="0">
                <a:effectLst>
                  <a:outerShdw blurRad="38100" dist="38100" dir="2700000" algn="tl">
                    <a:srgbClr val="C0C0C0"/>
                  </a:outerShdw>
                </a:effectLst>
              </a:rPr>
              <a:t>條   前條之安全衛生工作守則，得依事業單位之實際需要，訂定適用於全部或一部分事業，並得依工作性質、規模分別訂定，報請勞動檢查機構備查。</a:t>
            </a:r>
          </a:p>
          <a:p>
            <a:pPr>
              <a:defRPr/>
            </a:pPr>
            <a:r>
              <a:rPr lang="zh-TW" altLang="en-US" dirty="0" smtClean="0">
                <a:effectLst>
                  <a:outerShdw blurRad="38100" dist="38100" dir="2700000" algn="tl">
                    <a:srgbClr val="C0C0C0"/>
                  </a:outerShdw>
                </a:effectLst>
              </a:rPr>
              <a:t>事業單位訂定之安全衛生工作守則，其適用區域跨二以上勞動檢查機構轄區時，應報請中央主管機關指定之勞動檢查機構備查。</a:t>
            </a:r>
            <a:endParaRPr lang="zh-TW" altLang="en-US" dirty="0" smtClean="0"/>
          </a:p>
        </p:txBody>
      </p:sp>
    </p:spTree>
    <p:extLst>
      <p:ext uri="{BB962C8B-B14F-4D97-AF65-F5344CB8AC3E}">
        <p14:creationId xmlns:p14="http://schemas.microsoft.com/office/powerpoint/2010/main" val="2047445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a:lnSpc>
                <a:spcPct val="80000"/>
              </a:lnSpc>
            </a:pPr>
            <a:r>
              <a:rPr lang="zh-TW" altLang="en-US" sz="800" b="1" dirty="0" smtClean="0"/>
              <a:t>重點提示</a:t>
            </a:r>
          </a:p>
          <a:p>
            <a:pPr>
              <a:lnSpc>
                <a:spcPct val="80000"/>
              </a:lnSpc>
            </a:pPr>
            <a:r>
              <a:rPr lang="en-US" altLang="zh-TW" sz="800" dirty="0" smtClean="0"/>
              <a:t>1. </a:t>
            </a:r>
            <a:r>
              <a:rPr lang="zh-TW" altLang="en-US" dirty="0" smtClean="0"/>
              <a:t>「先驅化學品」是指可供製造</a:t>
            </a:r>
            <a:r>
              <a:rPr lang="zh-TW" altLang="en-US" b="1" dirty="0" smtClean="0"/>
              <a:t>毒品</a:t>
            </a:r>
            <a:r>
              <a:rPr lang="zh-TW" altLang="en-US" dirty="0" smtClean="0"/>
              <a:t>的特定種類化學品 ，實驗室須定期向學校實驗室管理單位申報各類先驅化學品的購買量與存量。</a:t>
            </a:r>
            <a:endParaRPr lang="en-US" altLang="zh-TW" sz="800" b="1" dirty="0" smtClean="0"/>
          </a:p>
          <a:p>
            <a:pPr>
              <a:lnSpc>
                <a:spcPct val="80000"/>
              </a:lnSpc>
            </a:pPr>
            <a:endParaRPr lang="zh-TW" altLang="en-US" sz="800" b="1" dirty="0" smtClean="0"/>
          </a:p>
          <a:p>
            <a:pPr>
              <a:lnSpc>
                <a:spcPct val="80000"/>
              </a:lnSpc>
            </a:pPr>
            <a:endParaRPr lang="zh-TW" altLang="en-US" sz="800" b="1" dirty="0" smtClean="0"/>
          </a:p>
          <a:p>
            <a:pPr>
              <a:lnSpc>
                <a:spcPct val="80000"/>
              </a:lnSpc>
            </a:pPr>
            <a:r>
              <a:rPr lang="zh-TW" altLang="en-US" sz="800" b="1" dirty="0" smtClean="0"/>
              <a:t>毒性化學物質管理法</a:t>
            </a:r>
            <a:r>
              <a:rPr lang="en-US" altLang="zh-TW" sz="800" b="1" dirty="0" smtClean="0"/>
              <a:t>(</a:t>
            </a:r>
            <a:r>
              <a:rPr lang="en-US" altLang="zh-TW" sz="800" b="1" dirty="0" smtClean="0">
                <a:latin typeface="Times New Roman" pitchFamily="18" charset="0"/>
                <a:cs typeface="Times New Roman" pitchFamily="18" charset="0"/>
              </a:rPr>
              <a:t>102.12.11</a:t>
            </a:r>
            <a:r>
              <a:rPr lang="en-US" altLang="zh-TW" sz="800" b="1" dirty="0" smtClean="0"/>
              <a:t>)</a:t>
            </a:r>
          </a:p>
          <a:p>
            <a:pPr>
              <a:lnSpc>
                <a:spcPct val="80000"/>
              </a:lnSpc>
            </a:pPr>
            <a:r>
              <a:rPr lang="zh-TW" altLang="en-US" sz="800" dirty="0" smtClean="0"/>
              <a:t>第 </a:t>
            </a:r>
            <a:r>
              <a:rPr lang="en-US" altLang="zh-TW" sz="800" dirty="0" smtClean="0"/>
              <a:t>7 </a:t>
            </a:r>
            <a:r>
              <a:rPr lang="zh-TW" altLang="en-US" sz="800" dirty="0" smtClean="0"/>
              <a:t>條</a:t>
            </a:r>
          </a:p>
          <a:p>
            <a:pPr>
              <a:lnSpc>
                <a:spcPct val="80000"/>
              </a:lnSpc>
            </a:pPr>
            <a:r>
              <a:rPr lang="zh-TW" altLang="en-US" sz="800" dirty="0" smtClean="0"/>
              <a:t>化學物質之毒理特性符合本法第三條所定毒性化學物質之分類定義者，中央主管機關應公告為第一類、第二類、第三類或第四類毒性化學物質。</a:t>
            </a:r>
          </a:p>
          <a:p>
            <a:pPr>
              <a:lnSpc>
                <a:spcPct val="80000"/>
              </a:lnSpc>
            </a:pPr>
            <a:r>
              <a:rPr lang="zh-TW" altLang="en-US" sz="800" dirty="0" smtClean="0"/>
              <a:t>第一類、第二類及第三類毒性化學物質，中央主管機關得公告限制或禁止其有關之運作。</a:t>
            </a:r>
          </a:p>
          <a:p>
            <a:pPr>
              <a:lnSpc>
                <a:spcPct val="80000"/>
              </a:lnSpc>
            </a:pPr>
            <a:r>
              <a:rPr lang="zh-TW" altLang="en-US" sz="800" dirty="0" smtClean="0"/>
              <a:t>運作人使用毒性化學物質之過程因採行對策及控制方法，證明可預防或避免污染環境或危害人體健康者，得申請解除前項公告所定限制或禁止事項。申請被駁回者，得提出申復，但以一次為限；其申請應檢附之文件、核駁、提起申復之期限及其他應遵行事項之辦法，由中央主管機關定之。</a:t>
            </a:r>
          </a:p>
          <a:p>
            <a:pPr>
              <a:lnSpc>
                <a:spcPct val="80000"/>
              </a:lnSpc>
            </a:pPr>
            <a:r>
              <a:rPr lang="zh-TW" altLang="en-US" sz="800" dirty="0" smtClean="0"/>
              <a:t>第四類毒性化學物質之運作，應於運作前向直轄市、縣（市）主管機關申報該毒性化學物質之毒理相關資料，並經該主管機關核可，並依核可內容運作。</a:t>
            </a:r>
          </a:p>
          <a:p>
            <a:pPr>
              <a:lnSpc>
                <a:spcPct val="80000"/>
              </a:lnSpc>
            </a:pPr>
            <a:r>
              <a:rPr lang="zh-TW" altLang="en-US" sz="800" dirty="0" smtClean="0"/>
              <a:t>前項核可之申請、審查程序、核（換、補）發、有效期間、變更、展延、撤銷、廢止及其他應遵行事項之辦法，由中央主管機關定之。</a:t>
            </a:r>
          </a:p>
          <a:p>
            <a:pPr>
              <a:lnSpc>
                <a:spcPct val="80000"/>
              </a:lnSpc>
            </a:pPr>
            <a:r>
              <a:rPr lang="zh-TW" altLang="en-US" sz="800" dirty="0" smtClean="0"/>
              <a:t>第 </a:t>
            </a:r>
            <a:r>
              <a:rPr lang="en-US" altLang="zh-TW" sz="800" dirty="0" smtClean="0"/>
              <a:t>13 </a:t>
            </a:r>
            <a:r>
              <a:rPr lang="zh-TW" altLang="en-US" sz="800" dirty="0" smtClean="0"/>
              <a:t>條 　 製造、輸入、販賣第一類至第三類毒性化學物質者，應向主管機關申請核發許可證，並依許可證內容運作。</a:t>
            </a:r>
          </a:p>
          <a:p>
            <a:pPr>
              <a:lnSpc>
                <a:spcPct val="80000"/>
              </a:lnSpc>
            </a:pPr>
            <a:r>
              <a:rPr lang="zh-TW" altLang="en-US" sz="800" dirty="0" smtClean="0"/>
              <a:t>使用、貯存第一類至第三類毒性化學物質者，應向直轄市、縣（市）主管機關申請登記，並依登記文件內容運作。</a:t>
            </a:r>
          </a:p>
          <a:p>
            <a:pPr>
              <a:lnSpc>
                <a:spcPct val="80000"/>
              </a:lnSpc>
            </a:pPr>
            <a:r>
              <a:rPr lang="zh-TW" altLang="en-US" sz="800" dirty="0" smtClean="0"/>
              <a:t>廢棄、輸出第一類至第三類毒性化學物質者，應逐批向直轄市、縣（市）主管機關申請登記，始得運作。</a:t>
            </a:r>
          </a:p>
          <a:p>
            <a:pPr>
              <a:lnSpc>
                <a:spcPct val="80000"/>
              </a:lnSpc>
            </a:pPr>
            <a:r>
              <a:rPr lang="zh-TW" altLang="en-US" sz="800" dirty="0" smtClean="0"/>
              <a:t>第一項及第二項所定第一類至第三類毒性化學物質之運作，其運作總量低於依第十一條第二項公告之大量運作基準者，得報經直轄市、縣（市）主管機關核可並取得核可文件，不受第一項、第二項、第十條、第十八條及第十九條規定之限制。</a:t>
            </a:r>
          </a:p>
          <a:p>
            <a:pPr>
              <a:lnSpc>
                <a:spcPct val="80000"/>
              </a:lnSpc>
            </a:pPr>
            <a:r>
              <a:rPr lang="zh-TW" altLang="en-US" sz="800" dirty="0" smtClean="0"/>
              <a:t>前四項許可證、登記與核可之申請、審查程序、核（換、補）發、變更、展延、撤銷、廢止及其他應遵行事項之辦法，由中央主管機關定之</a:t>
            </a:r>
          </a:p>
          <a:p>
            <a:pPr>
              <a:lnSpc>
                <a:spcPct val="80000"/>
              </a:lnSpc>
            </a:pPr>
            <a:endParaRPr lang="zh-TW" altLang="en-US" sz="800" dirty="0" smtClean="0"/>
          </a:p>
          <a:p>
            <a:pPr>
              <a:lnSpc>
                <a:spcPct val="80000"/>
              </a:lnSpc>
            </a:pPr>
            <a:r>
              <a:rPr lang="zh-TW" altLang="en-US" sz="800" b="1" dirty="0" smtClean="0"/>
              <a:t>先驅化學品工業原料之種類及申報檢查辦法</a:t>
            </a:r>
            <a:r>
              <a:rPr lang="en-US" altLang="zh-TW" sz="800" b="1" dirty="0" smtClean="0"/>
              <a:t>(100.04.29)</a:t>
            </a:r>
          </a:p>
          <a:p>
            <a:pPr>
              <a:lnSpc>
                <a:spcPct val="80000"/>
              </a:lnSpc>
            </a:pPr>
            <a:r>
              <a:rPr lang="zh-TW" altLang="en-US" sz="800" dirty="0" smtClean="0"/>
              <a:t>第 </a:t>
            </a:r>
            <a:r>
              <a:rPr lang="en-US" altLang="zh-TW" sz="800" dirty="0" smtClean="0"/>
              <a:t>2 </a:t>
            </a:r>
            <a:r>
              <a:rPr lang="zh-TW" altLang="en-US" sz="800" dirty="0" smtClean="0"/>
              <a:t>條  本辦法之主管機關為經濟部。</a:t>
            </a:r>
          </a:p>
          <a:p>
            <a:pPr>
              <a:lnSpc>
                <a:spcPct val="80000"/>
              </a:lnSpc>
            </a:pPr>
            <a:r>
              <a:rPr lang="zh-TW" altLang="en-US" sz="800" dirty="0" smtClean="0"/>
              <a:t>經濟部得委任所屬機關或委託直轄市、縣 </a:t>
            </a:r>
            <a:r>
              <a:rPr lang="en-US" altLang="zh-TW" sz="800" dirty="0" smtClean="0"/>
              <a:t>(</a:t>
            </a:r>
            <a:r>
              <a:rPr lang="zh-TW" altLang="en-US" sz="800" dirty="0" smtClean="0"/>
              <a:t>市</a:t>
            </a:r>
            <a:r>
              <a:rPr lang="en-US" altLang="zh-TW" sz="800" dirty="0" smtClean="0"/>
              <a:t>) </a:t>
            </a:r>
            <a:r>
              <a:rPr lang="zh-TW" altLang="en-US" sz="800" dirty="0" smtClean="0"/>
              <a:t>政府、科學園區管理局或民間團體等機關、團體辦理本辦法之執行事項。</a:t>
            </a:r>
          </a:p>
          <a:p>
            <a:pPr>
              <a:lnSpc>
                <a:spcPct val="80000"/>
              </a:lnSpc>
            </a:pPr>
            <a:r>
              <a:rPr lang="zh-TW" altLang="en-US" sz="800" dirty="0" smtClean="0"/>
              <a:t>第 </a:t>
            </a:r>
            <a:r>
              <a:rPr lang="en-US" altLang="zh-TW" sz="800" dirty="0" smtClean="0"/>
              <a:t>3 </a:t>
            </a:r>
            <a:r>
              <a:rPr lang="zh-TW" altLang="en-US" sz="800" dirty="0" smtClean="0"/>
              <a:t>條  本條例所稱先驅化學品工業原料，係指可流供製造毒品之原料，依其特性 分為二類，其品項如下： </a:t>
            </a:r>
            <a:endParaRPr lang="en-US" altLang="zh-TW" sz="800" dirty="0" smtClean="0"/>
          </a:p>
          <a:p>
            <a:pPr>
              <a:lnSpc>
                <a:spcPct val="80000"/>
              </a:lnSpc>
            </a:pPr>
            <a:r>
              <a:rPr lang="zh-TW" altLang="en-US" sz="800" dirty="0" smtClean="0"/>
              <a:t>一、甲類（參與反應並成為毒品之化學結構一部分者或經主管機關公告列 入之製毒化學品）：苯基丙酮（</a:t>
            </a:r>
            <a:r>
              <a:rPr lang="en-US" altLang="zh-TW" sz="800" dirty="0" smtClean="0"/>
              <a:t>1 </a:t>
            </a:r>
            <a:r>
              <a:rPr lang="zh-TW" altLang="en-US" sz="800" dirty="0" smtClean="0"/>
              <a:t>－苯基－</a:t>
            </a:r>
            <a:r>
              <a:rPr lang="en-US" altLang="zh-TW" sz="800" dirty="0" smtClean="0"/>
              <a:t>2 </a:t>
            </a:r>
            <a:r>
              <a:rPr lang="zh-TW" altLang="en-US" sz="800" dirty="0" smtClean="0"/>
              <a:t>－丙酮）、醋酸酐（乙 酐）、苯醋酸、氨茴酸（鄰－胺基苯甲酸）、</a:t>
            </a:r>
            <a:r>
              <a:rPr lang="en-US" altLang="zh-TW" sz="800" dirty="0" smtClean="0"/>
              <a:t>2 </a:t>
            </a:r>
            <a:r>
              <a:rPr lang="zh-TW" altLang="en-US" sz="800" dirty="0" smtClean="0"/>
              <a:t>－乙醯胺基苯甲酸（ </a:t>
            </a:r>
            <a:r>
              <a:rPr lang="en-US" altLang="zh-TW" sz="800" dirty="0" smtClean="0"/>
              <a:t>N </a:t>
            </a:r>
            <a:r>
              <a:rPr lang="zh-TW" altLang="en-US" sz="800" dirty="0" smtClean="0"/>
              <a:t>－乙醯－鄰－胺基苯甲酸）、異黃樟油素、胡椒醛（</a:t>
            </a:r>
            <a:r>
              <a:rPr lang="en-US" altLang="zh-TW" sz="800" dirty="0" smtClean="0"/>
              <a:t>3</a:t>
            </a:r>
            <a:r>
              <a:rPr lang="zh-TW" altLang="en-US" sz="800" dirty="0" smtClean="0"/>
              <a:t>，</a:t>
            </a:r>
            <a:r>
              <a:rPr lang="en-US" altLang="zh-TW" sz="800" dirty="0" smtClean="0"/>
              <a:t>4</a:t>
            </a:r>
            <a:r>
              <a:rPr lang="zh-TW" altLang="en-US" sz="800" dirty="0" smtClean="0"/>
              <a:t>－亞甲基 二氧基苯甲醛）、黃樟油素、</a:t>
            </a:r>
            <a:r>
              <a:rPr lang="en-US" altLang="zh-TW" sz="800" dirty="0" smtClean="0"/>
              <a:t>1 </a:t>
            </a:r>
            <a:r>
              <a:rPr lang="zh-TW" altLang="en-US" sz="800" dirty="0" smtClean="0"/>
              <a:t>－（</a:t>
            </a:r>
            <a:r>
              <a:rPr lang="en-US" altLang="zh-TW" sz="800" dirty="0" smtClean="0"/>
              <a:t>1</a:t>
            </a:r>
            <a:r>
              <a:rPr lang="zh-TW" altLang="en-US" sz="800" dirty="0" smtClean="0"/>
              <a:t>，</a:t>
            </a:r>
            <a:r>
              <a:rPr lang="en-US" altLang="zh-TW" sz="800" dirty="0" smtClean="0"/>
              <a:t>3</a:t>
            </a:r>
            <a:r>
              <a:rPr lang="zh-TW" altLang="en-US" sz="800" dirty="0" smtClean="0"/>
              <a:t>－苯並二噁茂－</a:t>
            </a:r>
            <a:r>
              <a:rPr lang="en-US" altLang="zh-TW" sz="800" dirty="0" smtClean="0"/>
              <a:t>5 </a:t>
            </a:r>
            <a:r>
              <a:rPr lang="zh-TW" altLang="en-US" sz="800" dirty="0" smtClean="0"/>
              <a:t>－基）－ </a:t>
            </a:r>
            <a:r>
              <a:rPr lang="en-US" altLang="zh-TW" sz="800" dirty="0" smtClean="0"/>
              <a:t>2 </a:t>
            </a:r>
            <a:r>
              <a:rPr lang="zh-TW" altLang="en-US" sz="800" dirty="0" smtClean="0"/>
              <a:t>－丙酮、六氫啶、亞硫醯氯、氯化鈀、紅磷、碘、氫碘酸、次磷 酸、甲胺（如附表一）。 </a:t>
            </a:r>
            <a:endParaRPr lang="en-US" altLang="zh-TW" sz="800" dirty="0" smtClean="0"/>
          </a:p>
          <a:p>
            <a:pPr>
              <a:lnSpc>
                <a:spcPct val="80000"/>
              </a:lnSpc>
            </a:pPr>
            <a:r>
              <a:rPr lang="zh-TW" altLang="en-US" sz="800" dirty="0" smtClean="0"/>
              <a:t>二、乙類（參與反應或未參與反應並不成為毒品之化學結構一部分者）： 比重達 </a:t>
            </a:r>
            <a:r>
              <a:rPr lang="en-US" altLang="zh-TW" sz="800" dirty="0" smtClean="0"/>
              <a:t>1.2 </a:t>
            </a:r>
            <a:r>
              <a:rPr lang="zh-TW" altLang="en-US" sz="800" dirty="0" smtClean="0"/>
              <a:t>之氯化氫（鹽酸）、比重達 </a:t>
            </a:r>
            <a:r>
              <a:rPr lang="en-US" altLang="zh-TW" sz="800" dirty="0" smtClean="0"/>
              <a:t>1.84 </a:t>
            </a:r>
            <a:r>
              <a:rPr lang="zh-TW" altLang="en-US" sz="800" dirty="0" smtClean="0"/>
              <a:t>之硫酸、過錳酸鉀、 甲苯、二乙醚（乙醚）、丙酮、丁酮（甲基乙基酮）、苯甲酸乙酯（ 如附表二）。</a:t>
            </a:r>
            <a:endParaRPr lang="en-US" altLang="zh-TW" sz="800" dirty="0" smtClean="0"/>
          </a:p>
          <a:p>
            <a:pPr>
              <a:lnSpc>
                <a:spcPct val="80000"/>
              </a:lnSpc>
            </a:pPr>
            <a:r>
              <a:rPr lang="zh-TW" altLang="en-US" sz="800" dirty="0" smtClean="0"/>
              <a:t>第 </a:t>
            </a:r>
            <a:r>
              <a:rPr lang="en-US" altLang="zh-TW" sz="800" dirty="0" smtClean="0"/>
              <a:t>4 </a:t>
            </a:r>
            <a:r>
              <a:rPr lang="zh-TW" altLang="en-US" sz="800" dirty="0" smtClean="0"/>
              <a:t>條  先驅化學品工業原料之申報及檢查，包括該項工業原料之輸出入、生產、銷售、使用、貯存之流程、數量及場所等有關事項。</a:t>
            </a:r>
          </a:p>
          <a:p>
            <a:pPr>
              <a:lnSpc>
                <a:spcPct val="80000"/>
              </a:lnSpc>
            </a:pPr>
            <a:r>
              <a:rPr lang="zh-TW" altLang="en-US" sz="800" dirty="0" smtClean="0"/>
              <a:t>第 </a:t>
            </a:r>
            <a:r>
              <a:rPr lang="en-US" altLang="zh-TW" sz="800" dirty="0" smtClean="0"/>
              <a:t>5 </a:t>
            </a:r>
            <a:r>
              <a:rPr lang="zh-TW" altLang="en-US" sz="800" dirty="0" smtClean="0"/>
              <a:t>條  依本辦法應申報及接受檢查之廠商，係指從事先驅化學品工業原料之輸出入、生產、銷售、使用或貯存之公司、合夥或獨資之工商行號。</a:t>
            </a:r>
          </a:p>
          <a:p>
            <a:pPr>
              <a:lnSpc>
                <a:spcPct val="80000"/>
              </a:lnSpc>
            </a:pPr>
            <a:r>
              <a:rPr lang="zh-TW" altLang="en-US" sz="800" dirty="0" smtClean="0"/>
              <a:t>第 </a:t>
            </a:r>
            <a:r>
              <a:rPr lang="en-US" altLang="zh-TW" sz="800" dirty="0" smtClean="0"/>
              <a:t>6 </a:t>
            </a:r>
            <a:r>
              <a:rPr lang="zh-TW" altLang="en-US" sz="800" dirty="0" smtClean="0"/>
              <a:t>條  廠商應將先驅化學品工業原料，依下列事項，自行登錄，詳列簿冊，以備檢查：</a:t>
            </a:r>
          </a:p>
          <a:p>
            <a:pPr>
              <a:lnSpc>
                <a:spcPct val="80000"/>
              </a:lnSpc>
            </a:pPr>
            <a:r>
              <a:rPr lang="zh-TW" altLang="en-US" sz="800" dirty="0" smtClean="0"/>
              <a:t>一、甲類之輸出入、生產、銷售、使用、貯存之流程、種類、數量、場所、交易廠商、報單號碼及發票號碼。</a:t>
            </a:r>
          </a:p>
          <a:p>
            <a:pPr>
              <a:lnSpc>
                <a:spcPct val="80000"/>
              </a:lnSpc>
            </a:pPr>
            <a:r>
              <a:rPr lang="zh-TW" altLang="en-US" sz="800" dirty="0" smtClean="0"/>
              <a:t>二、乙類之輸出入、種類、數量、場所、交易廠商、報單號碼及發票號碼。</a:t>
            </a:r>
          </a:p>
          <a:p>
            <a:pPr>
              <a:lnSpc>
                <a:spcPct val="80000"/>
              </a:lnSpc>
            </a:pPr>
            <a:r>
              <a:rPr lang="zh-TW" altLang="en-US" sz="800" dirty="0" smtClean="0"/>
              <a:t>廠商對於前項甲類先驅化學品工業原料，應於每季結束後一個月內將其上一季之簿冊影本，向主管機關或其委託、授權之機關、團體申報。</a:t>
            </a:r>
          </a:p>
          <a:p>
            <a:pPr>
              <a:lnSpc>
                <a:spcPct val="80000"/>
              </a:lnSpc>
            </a:pPr>
            <a:r>
              <a:rPr lang="zh-TW" altLang="en-US" sz="800" dirty="0" smtClean="0"/>
              <a:t>本辦法所規定之簿冊格式由主管機關另以公告訂之，修正時亦同。</a:t>
            </a:r>
          </a:p>
          <a:p>
            <a:pPr>
              <a:lnSpc>
                <a:spcPct val="80000"/>
              </a:lnSpc>
            </a:pPr>
            <a:endParaRPr lang="zh-TW" altLang="en-US" sz="800" dirty="0" smtClean="0"/>
          </a:p>
          <a:p>
            <a:pPr>
              <a:lnSpc>
                <a:spcPct val="80000"/>
              </a:lnSpc>
            </a:pPr>
            <a:r>
              <a:rPr lang="zh-TW" altLang="en-US" sz="800" b="1" dirty="0" smtClean="0"/>
              <a:t>事業廢棄物貯存清除處理方法及設施標準</a:t>
            </a:r>
            <a:r>
              <a:rPr lang="en-US" altLang="zh-TW" sz="800" b="1" dirty="0" smtClean="0"/>
              <a:t>(95.12.14) </a:t>
            </a:r>
          </a:p>
          <a:p>
            <a:pPr>
              <a:lnSpc>
                <a:spcPct val="80000"/>
              </a:lnSpc>
            </a:pPr>
            <a:r>
              <a:rPr lang="zh-TW" altLang="en-US" sz="800" dirty="0" smtClean="0"/>
              <a:t>相關條文過多</a:t>
            </a:r>
            <a:r>
              <a:rPr lang="en-US" altLang="zh-TW" sz="800" dirty="0" smtClean="0"/>
              <a:t>(</a:t>
            </a:r>
            <a:r>
              <a:rPr lang="zh-TW" altLang="en-US" sz="800" dirty="0" smtClean="0"/>
              <a:t>略</a:t>
            </a:r>
            <a:r>
              <a:rPr lang="en-US" altLang="zh-TW" sz="800" dirty="0" smtClean="0"/>
              <a:t>)</a:t>
            </a:r>
          </a:p>
        </p:txBody>
      </p:sp>
    </p:spTree>
    <p:extLst>
      <p:ext uri="{BB962C8B-B14F-4D97-AF65-F5344CB8AC3E}">
        <p14:creationId xmlns:p14="http://schemas.microsoft.com/office/powerpoint/2010/main" val="1857354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a:lnSpc>
                <a:spcPct val="80000"/>
              </a:lnSpc>
              <a:defRPr/>
            </a:pPr>
            <a:r>
              <a:rPr lang="zh-TW" altLang="en-US" sz="900" b="1" dirty="0" smtClean="0"/>
              <a:t>重點提示</a:t>
            </a:r>
            <a:r>
              <a:rPr lang="en-US" altLang="zh-TW" sz="900" b="1" dirty="0" smtClean="0"/>
              <a:t>:</a:t>
            </a:r>
          </a:p>
          <a:p>
            <a:pPr>
              <a:lnSpc>
                <a:spcPct val="80000"/>
              </a:lnSpc>
              <a:defRPr/>
            </a:pPr>
            <a:r>
              <a:rPr lang="en-US" altLang="zh-TW" sz="900" dirty="0" smtClean="0"/>
              <a:t>       1.</a:t>
            </a:r>
            <a:r>
              <a:rPr lang="zh-TW" altLang="en-US" sz="900" dirty="0" smtClean="0"/>
              <a:t>當實驗室的安全衛生守則已經跟不上實驗室現況時，應協同</a:t>
            </a:r>
            <a:r>
              <a:rPr lang="zh-TW" altLang="en-US" sz="1000" dirty="0" smtClean="0"/>
              <a:t>實驗室管理人員修訂守則內容，以保護自己、其他人員，特別是後續的新進人員的安全與健康，絕對不可以因為自己已經瞭解該狀況，就放任不合時宜的守則不管</a:t>
            </a:r>
            <a:endParaRPr lang="en-US" altLang="zh-TW" sz="900" dirty="0" smtClean="0"/>
          </a:p>
          <a:p>
            <a:pPr>
              <a:lnSpc>
                <a:spcPct val="80000"/>
              </a:lnSpc>
              <a:defRPr/>
            </a:pPr>
            <a:endParaRPr lang="zh-TW" altLang="en-US" sz="900" b="1" dirty="0" smtClean="0"/>
          </a:p>
          <a:p>
            <a:pPr>
              <a:lnSpc>
                <a:spcPct val="80000"/>
              </a:lnSpc>
              <a:defRPr/>
            </a:pPr>
            <a:r>
              <a:rPr lang="zh-TW" altLang="en-US" sz="900" b="1" dirty="0" smtClean="0"/>
              <a:t>補充說明</a:t>
            </a:r>
            <a:r>
              <a:rPr lang="en-US" altLang="zh-TW" sz="900" b="1" dirty="0" smtClean="0"/>
              <a:t>:</a:t>
            </a:r>
          </a:p>
          <a:p>
            <a:pPr>
              <a:lnSpc>
                <a:spcPct val="80000"/>
              </a:lnSpc>
              <a:defRPr/>
            </a:pPr>
            <a:r>
              <a:rPr lang="zh-TW" altLang="en-US" sz="900" b="1" dirty="0" smtClean="0"/>
              <a:t>職業安全衛生法</a:t>
            </a:r>
            <a:r>
              <a:rPr lang="en-US" altLang="zh-TW" sz="900" b="1" dirty="0" smtClean="0"/>
              <a:t>(102.07.03)</a:t>
            </a:r>
          </a:p>
          <a:p>
            <a:pPr>
              <a:lnSpc>
                <a:spcPct val="80000"/>
              </a:lnSpc>
              <a:defRPr/>
            </a:pPr>
            <a:r>
              <a:rPr lang="zh-TW" altLang="en-US" sz="900" dirty="0" smtClean="0"/>
              <a:t>第 </a:t>
            </a:r>
            <a:r>
              <a:rPr lang="en-US" altLang="zh-TW" sz="900" dirty="0" smtClean="0"/>
              <a:t>34 </a:t>
            </a:r>
            <a:r>
              <a:rPr lang="zh-TW" altLang="en-US" sz="900" dirty="0" smtClean="0"/>
              <a:t>條  雇主應依本法及有關規定會同勞工代表訂定適合其需要之安全衛生工作守則，報經勞動檢查機構備查後，公告實施。</a:t>
            </a:r>
          </a:p>
          <a:p>
            <a:pPr>
              <a:lnSpc>
                <a:spcPct val="80000"/>
              </a:lnSpc>
              <a:defRPr/>
            </a:pPr>
            <a:r>
              <a:rPr lang="zh-TW" altLang="en-US" sz="900" dirty="0" smtClean="0"/>
              <a:t>勞工對於前項安全衛生工作守則，應切實遵行。</a:t>
            </a:r>
          </a:p>
          <a:p>
            <a:pPr>
              <a:lnSpc>
                <a:spcPct val="80000"/>
              </a:lnSpc>
              <a:defRPr/>
            </a:pPr>
            <a:r>
              <a:rPr lang="zh-TW" altLang="en-US" sz="900" dirty="0" smtClean="0"/>
              <a:t> </a:t>
            </a:r>
            <a:r>
              <a:rPr lang="zh-TW" altLang="en-US" sz="900" b="1" dirty="0" smtClean="0">
                <a:effectLst>
                  <a:outerShdw blurRad="38100" dist="38100" dir="2700000" algn="tl">
                    <a:srgbClr val="C0C0C0"/>
                  </a:outerShdw>
                </a:effectLst>
              </a:rPr>
              <a:t> </a:t>
            </a:r>
          </a:p>
          <a:p>
            <a:pPr>
              <a:lnSpc>
                <a:spcPct val="80000"/>
              </a:lnSpc>
              <a:defRPr/>
            </a:pPr>
            <a:r>
              <a:rPr lang="zh-TW" altLang="en-US" sz="900" b="1" dirty="0" smtClean="0">
                <a:effectLst>
                  <a:outerShdw blurRad="38100" dist="38100" dir="2700000" algn="tl">
                    <a:srgbClr val="C0C0C0"/>
                  </a:outerShdw>
                </a:effectLst>
              </a:rPr>
              <a:t>職業安全衛生法施行細則 </a:t>
            </a:r>
            <a:r>
              <a:rPr lang="en-US" altLang="zh-TW" sz="900" b="1" dirty="0" smtClean="0">
                <a:effectLst>
                  <a:outerShdw blurRad="38100" dist="38100" dir="2700000" algn="tl">
                    <a:srgbClr val="C0C0C0"/>
                  </a:outerShdw>
                </a:effectLst>
              </a:rPr>
              <a:t>(103.06.26)</a:t>
            </a:r>
          </a:p>
          <a:p>
            <a:pPr>
              <a:lnSpc>
                <a:spcPct val="80000"/>
              </a:lnSpc>
              <a:defRPr/>
            </a:pPr>
            <a:r>
              <a:rPr lang="zh-TW" altLang="en-US" sz="900" dirty="0" smtClean="0">
                <a:effectLst>
                  <a:outerShdw blurRad="38100" dist="38100" dir="2700000" algn="tl">
                    <a:srgbClr val="C0C0C0"/>
                  </a:outerShdw>
                </a:effectLst>
              </a:rPr>
              <a:t>第 </a:t>
            </a:r>
            <a:r>
              <a:rPr lang="en-US" altLang="zh-TW" sz="900" dirty="0" smtClean="0">
                <a:effectLst>
                  <a:outerShdw blurRad="38100" dist="38100" dir="2700000" algn="tl">
                    <a:srgbClr val="C0C0C0"/>
                  </a:outerShdw>
                </a:effectLst>
              </a:rPr>
              <a:t>41 </a:t>
            </a:r>
            <a:r>
              <a:rPr lang="zh-TW" altLang="en-US" sz="900" dirty="0" smtClean="0">
                <a:effectLst>
                  <a:outerShdw blurRad="38100" dist="38100" dir="2700000" algn="tl">
                    <a:srgbClr val="C0C0C0"/>
                  </a:outerShdw>
                </a:effectLst>
              </a:rPr>
              <a:t>條   本法第三十四條第一項所定安全衛生工作守則之內容，依下列事項定之：</a:t>
            </a:r>
          </a:p>
          <a:p>
            <a:pPr>
              <a:lnSpc>
                <a:spcPct val="80000"/>
              </a:lnSpc>
              <a:defRPr/>
            </a:pPr>
            <a:r>
              <a:rPr lang="zh-TW" altLang="en-US" sz="900" dirty="0" smtClean="0">
                <a:effectLst>
                  <a:outerShdw blurRad="38100" dist="38100" dir="2700000" algn="tl">
                    <a:srgbClr val="C0C0C0"/>
                  </a:outerShdw>
                </a:effectLst>
              </a:rPr>
              <a:t>           一、事業之安全衛生管理及各級之權責。</a:t>
            </a:r>
          </a:p>
          <a:p>
            <a:pPr>
              <a:lnSpc>
                <a:spcPct val="80000"/>
              </a:lnSpc>
              <a:defRPr/>
            </a:pPr>
            <a:r>
              <a:rPr lang="zh-TW" altLang="en-US" sz="900" dirty="0" smtClean="0">
                <a:effectLst>
                  <a:outerShdw blurRad="38100" dist="38100" dir="2700000" algn="tl">
                    <a:srgbClr val="C0C0C0"/>
                  </a:outerShdw>
                </a:effectLst>
              </a:rPr>
              <a:t>           二、機械、設備或器具之維護及檢查。</a:t>
            </a:r>
          </a:p>
          <a:p>
            <a:pPr>
              <a:lnSpc>
                <a:spcPct val="80000"/>
              </a:lnSpc>
              <a:defRPr/>
            </a:pPr>
            <a:r>
              <a:rPr lang="zh-TW" altLang="en-US" sz="900" dirty="0" smtClean="0">
                <a:effectLst>
                  <a:outerShdw blurRad="38100" dist="38100" dir="2700000" algn="tl">
                    <a:srgbClr val="C0C0C0"/>
                  </a:outerShdw>
                </a:effectLst>
              </a:rPr>
              <a:t>           三、工作安全及衛生標準。</a:t>
            </a:r>
          </a:p>
          <a:p>
            <a:pPr>
              <a:lnSpc>
                <a:spcPct val="80000"/>
              </a:lnSpc>
              <a:defRPr/>
            </a:pPr>
            <a:r>
              <a:rPr lang="zh-TW" altLang="en-US" sz="900" dirty="0" smtClean="0">
                <a:effectLst>
                  <a:outerShdw blurRad="38100" dist="38100" dir="2700000" algn="tl">
                    <a:srgbClr val="C0C0C0"/>
                  </a:outerShdw>
                </a:effectLst>
              </a:rPr>
              <a:t>           四、教育及訓練。</a:t>
            </a:r>
          </a:p>
          <a:p>
            <a:pPr>
              <a:lnSpc>
                <a:spcPct val="80000"/>
              </a:lnSpc>
              <a:defRPr/>
            </a:pPr>
            <a:r>
              <a:rPr lang="zh-TW" altLang="en-US" sz="900" dirty="0" smtClean="0">
                <a:effectLst>
                  <a:outerShdw blurRad="38100" dist="38100" dir="2700000" algn="tl">
                    <a:srgbClr val="C0C0C0"/>
                  </a:outerShdw>
                </a:effectLst>
              </a:rPr>
              <a:t>           五、健康指導及管理措施。</a:t>
            </a:r>
          </a:p>
          <a:p>
            <a:pPr>
              <a:lnSpc>
                <a:spcPct val="80000"/>
              </a:lnSpc>
              <a:defRPr/>
            </a:pPr>
            <a:r>
              <a:rPr lang="zh-TW" altLang="en-US" sz="900" dirty="0" smtClean="0">
                <a:effectLst>
                  <a:outerShdw blurRad="38100" dist="38100" dir="2700000" algn="tl">
                    <a:srgbClr val="C0C0C0"/>
                  </a:outerShdw>
                </a:effectLst>
              </a:rPr>
              <a:t>           六、急救及搶救。</a:t>
            </a:r>
          </a:p>
          <a:p>
            <a:pPr>
              <a:lnSpc>
                <a:spcPct val="80000"/>
              </a:lnSpc>
              <a:defRPr/>
            </a:pPr>
            <a:r>
              <a:rPr lang="zh-TW" altLang="en-US" sz="900" dirty="0" smtClean="0">
                <a:effectLst>
                  <a:outerShdw blurRad="38100" dist="38100" dir="2700000" algn="tl">
                    <a:srgbClr val="C0C0C0"/>
                  </a:outerShdw>
                </a:effectLst>
              </a:rPr>
              <a:t>           七、防護設備之準備、維持及使用。</a:t>
            </a:r>
          </a:p>
          <a:p>
            <a:pPr>
              <a:lnSpc>
                <a:spcPct val="80000"/>
              </a:lnSpc>
              <a:defRPr/>
            </a:pPr>
            <a:r>
              <a:rPr lang="zh-TW" altLang="en-US" sz="900" dirty="0" smtClean="0">
                <a:effectLst>
                  <a:outerShdw blurRad="38100" dist="38100" dir="2700000" algn="tl">
                    <a:srgbClr val="C0C0C0"/>
                  </a:outerShdw>
                </a:effectLst>
              </a:rPr>
              <a:t>           八、事故通報及報告。</a:t>
            </a:r>
          </a:p>
          <a:p>
            <a:pPr>
              <a:lnSpc>
                <a:spcPct val="80000"/>
              </a:lnSpc>
              <a:defRPr/>
            </a:pPr>
            <a:r>
              <a:rPr lang="zh-TW" altLang="en-US" sz="900" dirty="0" smtClean="0">
                <a:effectLst>
                  <a:outerShdw blurRad="38100" dist="38100" dir="2700000" algn="tl">
                    <a:srgbClr val="C0C0C0"/>
                  </a:outerShdw>
                </a:effectLst>
              </a:rPr>
              <a:t>           九、其他有關安全衛生事項。</a:t>
            </a:r>
          </a:p>
          <a:p>
            <a:pPr>
              <a:lnSpc>
                <a:spcPct val="80000"/>
              </a:lnSpc>
              <a:defRPr/>
            </a:pPr>
            <a:endParaRPr lang="zh-TW" altLang="en-US" sz="900" dirty="0" smtClean="0">
              <a:effectLst>
                <a:outerShdw blurRad="38100" dist="38100" dir="2700000" algn="tl">
                  <a:srgbClr val="C0C0C0"/>
                </a:outerShdw>
              </a:effectLst>
            </a:endParaRPr>
          </a:p>
          <a:p>
            <a:pPr>
              <a:lnSpc>
                <a:spcPct val="80000"/>
              </a:lnSpc>
              <a:defRPr/>
            </a:pPr>
            <a:r>
              <a:rPr lang="zh-TW" altLang="en-US" sz="900" dirty="0" smtClean="0">
                <a:effectLst>
                  <a:outerShdw blurRad="38100" dist="38100" dir="2700000" algn="tl">
                    <a:srgbClr val="C0C0C0"/>
                  </a:outerShdw>
                </a:effectLst>
              </a:rPr>
              <a:t>第 </a:t>
            </a:r>
            <a:r>
              <a:rPr lang="en-US" altLang="zh-TW" sz="900" dirty="0" smtClean="0">
                <a:effectLst>
                  <a:outerShdw blurRad="38100" dist="38100" dir="2700000" algn="tl">
                    <a:srgbClr val="C0C0C0"/>
                  </a:outerShdw>
                </a:effectLst>
              </a:rPr>
              <a:t>42 </a:t>
            </a:r>
            <a:r>
              <a:rPr lang="zh-TW" altLang="en-US" sz="900" dirty="0" smtClean="0">
                <a:effectLst>
                  <a:outerShdw blurRad="38100" dist="38100" dir="2700000" algn="tl">
                    <a:srgbClr val="C0C0C0"/>
                  </a:outerShdw>
                </a:effectLst>
              </a:rPr>
              <a:t>條   前條之安全衛生工作守則，得依事業單位之實際需要，訂定適用於全部或一部分事業，並得依工作性質、規模分別訂定，報請勞動檢查機構備查。</a:t>
            </a:r>
          </a:p>
          <a:p>
            <a:pPr>
              <a:lnSpc>
                <a:spcPct val="80000"/>
              </a:lnSpc>
              <a:defRPr/>
            </a:pPr>
            <a:r>
              <a:rPr lang="zh-TW" altLang="en-US" sz="900" dirty="0" smtClean="0">
                <a:effectLst>
                  <a:outerShdw blurRad="38100" dist="38100" dir="2700000" algn="tl">
                    <a:srgbClr val="C0C0C0"/>
                  </a:outerShdw>
                </a:effectLst>
              </a:rPr>
              <a:t>事業單位訂定之安全衛生工作守則，其適用區域跨二以上勞動檢查機構轄 區時，應報請中央主管機關指定之勞動檢查機構備查。</a:t>
            </a:r>
            <a:endParaRPr lang="zh-TW" altLang="en-US" sz="900" dirty="0" smtClean="0"/>
          </a:p>
        </p:txBody>
      </p:sp>
      <p:sp>
        <p:nvSpPr>
          <p:cNvPr id="150532" name="投影片編號版面配置區 3"/>
          <p:cNvSpPr>
            <a:spLocks noGrp="1"/>
          </p:cNvSpPr>
          <p:nvPr>
            <p:ph type="sldNum" sz="quarter" idx="5"/>
          </p:nvPr>
        </p:nvSpPr>
        <p:spPr>
          <a:noFill/>
        </p:spPr>
        <p:txBody>
          <a:bodyPr/>
          <a:lstStyle/>
          <a:p>
            <a:fld id="{15574282-04CC-44F3-9882-D73816245901}" type="slidenum">
              <a:rPr lang="en-US" altLang="zh-TW" smtClean="0"/>
              <a:pPr/>
              <a:t>42</a:t>
            </a:fld>
            <a:endParaRPr lang="en-US" altLang="zh-TW" dirty="0" smtClean="0"/>
          </a:p>
        </p:txBody>
      </p:sp>
    </p:spTree>
    <p:extLst>
      <p:ext uri="{BB962C8B-B14F-4D97-AF65-F5344CB8AC3E}">
        <p14:creationId xmlns:p14="http://schemas.microsoft.com/office/powerpoint/2010/main" val="3266132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2B4C66-D7C0-429C-A5A4-14B7E47A2310}" type="slidenum">
              <a:rPr lang="en-US" altLang="zh-TW" sz="1200">
                <a:solidFill>
                  <a:srgbClr val="000000"/>
                </a:solidFill>
                <a:ea typeface="標楷體" panose="03000509000000000000" pitchFamily="65" charset="-120"/>
              </a:rPr>
              <a:pPr algn="r"/>
              <a:t>44</a:t>
            </a:fld>
            <a:endParaRPr lang="en-US" altLang="zh-TW" sz="1200" dirty="0">
              <a:solidFill>
                <a:srgbClr val="000000"/>
              </a:solidFill>
              <a:ea typeface="標楷體" panose="03000509000000000000" pitchFamily="65" charset="-12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kumimoji="0" lang="zh-TW" altLang="en-US" b="1" dirty="0" smtClean="0"/>
              <a:t>重點提示</a:t>
            </a:r>
            <a:r>
              <a:rPr kumimoji="0" lang="en-US" altLang="zh-TW" b="1" dirty="0" smtClean="0"/>
              <a:t>:</a:t>
            </a:r>
          </a:p>
          <a:p>
            <a:r>
              <a:rPr kumimoji="0" lang="zh-TW" altLang="en-US" dirty="0" smtClean="0"/>
              <a:t>「危害性化學品」是</a:t>
            </a:r>
            <a:r>
              <a:rPr lang="zh-TW" altLang="en-US" dirty="0" smtClean="0"/>
              <a:t>危害性化學品標示及通識規則</a:t>
            </a:r>
            <a:r>
              <a:rPr lang="en-US" altLang="zh-TW" dirty="0" smtClean="0"/>
              <a:t>(103.6.27)</a:t>
            </a:r>
            <a:r>
              <a:rPr lang="zh-TW" altLang="en-US" dirty="0" smtClean="0"/>
              <a:t>中對危險物與有害物的合稱，用一般的語言， </a:t>
            </a:r>
            <a:r>
              <a:rPr kumimoji="0" lang="zh-TW" altLang="en-US" dirty="0" smtClean="0"/>
              <a:t>「危害性化學品」</a:t>
            </a:r>
            <a:r>
              <a:rPr kumimoji="0" lang="en-US" altLang="zh-TW" dirty="0" smtClean="0"/>
              <a:t>=</a:t>
            </a:r>
            <a:r>
              <a:rPr kumimoji="0" lang="zh-TW" altLang="en-US" dirty="0" smtClean="0"/>
              <a:t>具</a:t>
            </a:r>
            <a:r>
              <a:rPr kumimoji="0" lang="zh-TW" altLang="en-US" b="1" dirty="0" smtClean="0"/>
              <a:t>危險</a:t>
            </a:r>
            <a:r>
              <a:rPr kumimoji="0" lang="zh-TW" altLang="en-US" dirty="0" smtClean="0"/>
              <a:t>性</a:t>
            </a:r>
            <a:r>
              <a:rPr kumimoji="0" lang="en-US" altLang="zh-TW" dirty="0" smtClean="0"/>
              <a:t>(</a:t>
            </a:r>
            <a:r>
              <a:rPr kumimoji="0" lang="zh-TW" altLang="en-US" dirty="0" smtClean="0"/>
              <a:t>物理性危害</a:t>
            </a:r>
            <a:r>
              <a:rPr kumimoji="0" lang="en-US" altLang="zh-TW" dirty="0" smtClean="0"/>
              <a:t>)</a:t>
            </a:r>
            <a:r>
              <a:rPr kumimoji="0" lang="zh-TW" altLang="en-US" dirty="0" smtClean="0"/>
              <a:t>與</a:t>
            </a:r>
            <a:r>
              <a:rPr kumimoji="0" lang="zh-TW" altLang="en-US" b="1" dirty="0" smtClean="0"/>
              <a:t>有害</a:t>
            </a:r>
            <a:r>
              <a:rPr kumimoji="0" lang="zh-TW" altLang="en-US" dirty="0" smtClean="0"/>
              <a:t>性</a:t>
            </a:r>
            <a:r>
              <a:rPr kumimoji="0" lang="en-US" altLang="zh-TW" dirty="0" smtClean="0"/>
              <a:t>(</a:t>
            </a:r>
            <a:r>
              <a:rPr kumimoji="0" lang="zh-TW" altLang="en-US" dirty="0" smtClean="0"/>
              <a:t>健康危害</a:t>
            </a:r>
            <a:r>
              <a:rPr kumimoji="0" lang="en-US" altLang="zh-TW" dirty="0" smtClean="0"/>
              <a:t>)</a:t>
            </a:r>
            <a:r>
              <a:rPr kumimoji="0" lang="zh-TW" altLang="en-US" dirty="0" smtClean="0"/>
              <a:t>的</a:t>
            </a:r>
            <a:r>
              <a:rPr kumimoji="0" lang="zh-TW" altLang="en-US" b="1" dirty="0" smtClean="0"/>
              <a:t>化學物質</a:t>
            </a:r>
          </a:p>
          <a:p>
            <a:endParaRPr lang="zh-TW" altLang="en-US" b="1" dirty="0" smtClean="0"/>
          </a:p>
          <a:p>
            <a:r>
              <a:rPr kumimoji="0" lang="zh-TW" altLang="en-US" b="0" dirty="0" smtClean="0"/>
              <a:t>補充說明</a:t>
            </a:r>
            <a:r>
              <a:rPr kumimoji="0" lang="en-US" altLang="zh-TW" b="0" dirty="0" smtClean="0"/>
              <a:t>:</a:t>
            </a:r>
          </a:p>
          <a:p>
            <a:r>
              <a:rPr kumimoji="0" lang="en-US" altLang="zh-TW" b="0" dirty="0" smtClean="0"/>
              <a:t>1.</a:t>
            </a:r>
            <a:r>
              <a:rPr kumimoji="0" lang="zh-TW" altLang="en-US" b="0" dirty="0" smtClean="0">
                <a:latin typeface="標楷體" panose="03000509000000000000" pitchFamily="65" charset="-120"/>
              </a:rPr>
              <a:t>「</a:t>
            </a:r>
            <a:r>
              <a:rPr kumimoji="0" lang="zh-TW" altLang="en-US" b="0" dirty="0" smtClean="0"/>
              <a:t>危害性化學品標示及通識規則</a:t>
            </a:r>
            <a:r>
              <a:rPr kumimoji="0" lang="zh-TW" altLang="en-US" b="0" dirty="0" smtClean="0">
                <a:latin typeface="標楷體" panose="03000509000000000000" pitchFamily="65" charset="-120"/>
              </a:rPr>
              <a:t>」的前身「</a:t>
            </a:r>
            <a:r>
              <a:rPr kumimoji="0" lang="zh-TW" altLang="en-US" b="0" dirty="0" smtClean="0"/>
              <a:t>危險物與有害物標示及通識規則</a:t>
            </a:r>
            <a:r>
              <a:rPr kumimoji="0" lang="zh-TW" altLang="en-US" b="0" dirty="0" smtClean="0">
                <a:latin typeface="標楷體" panose="03000509000000000000" pitchFamily="65" charset="-120"/>
              </a:rPr>
              <a:t>」，在名稱中沒有</a:t>
            </a:r>
            <a:r>
              <a:rPr kumimoji="0" lang="en-US" altLang="zh-TW" b="0" dirty="0" smtClean="0">
                <a:latin typeface="標楷體" panose="03000509000000000000" pitchFamily="65" charset="-120"/>
              </a:rPr>
              <a:t>”</a:t>
            </a:r>
            <a:r>
              <a:rPr kumimoji="0" lang="zh-TW" altLang="en-US" b="0" dirty="0" smtClean="0">
                <a:latin typeface="標楷體" panose="03000509000000000000" pitchFamily="65" charset="-120"/>
              </a:rPr>
              <a:t>化學品</a:t>
            </a:r>
            <a:r>
              <a:rPr kumimoji="0" lang="en-US" altLang="zh-TW" b="0" dirty="0" smtClean="0">
                <a:latin typeface="標楷體" panose="03000509000000000000" pitchFamily="65" charset="-120"/>
              </a:rPr>
              <a:t>”</a:t>
            </a:r>
            <a:r>
              <a:rPr kumimoji="0" lang="zh-TW" altLang="en-US" b="0" dirty="0" smtClean="0">
                <a:latin typeface="標楷體" panose="03000509000000000000" pitchFamily="65" charset="-120"/>
              </a:rPr>
              <a:t>，在多處法條中亦缺乏</a:t>
            </a:r>
            <a:r>
              <a:rPr kumimoji="0" lang="en-US" altLang="zh-TW" b="0" dirty="0" smtClean="0">
                <a:latin typeface="標楷體" panose="03000509000000000000" pitchFamily="65" charset="-120"/>
              </a:rPr>
              <a:t>”</a:t>
            </a:r>
            <a:r>
              <a:rPr kumimoji="0" lang="zh-TW" altLang="en-US" b="0" dirty="0" smtClean="0">
                <a:latin typeface="標楷體" panose="03000509000000000000" pitchFamily="65" charset="-120"/>
              </a:rPr>
              <a:t>化學品</a:t>
            </a:r>
            <a:r>
              <a:rPr kumimoji="0" lang="en-US" altLang="zh-TW" b="0" dirty="0" smtClean="0">
                <a:latin typeface="標楷體" panose="03000509000000000000" pitchFamily="65" charset="-120"/>
              </a:rPr>
              <a:t>”</a:t>
            </a:r>
            <a:r>
              <a:rPr kumimoji="0" lang="zh-TW" altLang="en-US" b="0" dirty="0" smtClean="0">
                <a:latin typeface="標楷體" panose="03000509000000000000" pitchFamily="65" charset="-120"/>
              </a:rPr>
              <a:t>字眼，故過去非勞安領域人員往往不知非化學品但具相關危害性</a:t>
            </a:r>
            <a:r>
              <a:rPr kumimoji="0" lang="en-US" altLang="zh-TW" b="0" dirty="0" smtClean="0">
                <a:latin typeface="標楷體" panose="03000509000000000000" pitchFamily="65" charset="-120"/>
              </a:rPr>
              <a:t>(</a:t>
            </a:r>
            <a:r>
              <a:rPr kumimoji="0" lang="zh-TW" altLang="en-US" b="0" dirty="0" smtClean="0">
                <a:latin typeface="標楷體" panose="03000509000000000000" pitchFamily="65" charset="-120"/>
              </a:rPr>
              <a:t>例如細菌病毒</a:t>
            </a:r>
            <a:r>
              <a:rPr kumimoji="0" lang="en-US" altLang="zh-TW" b="0" dirty="0" smtClean="0">
                <a:latin typeface="標楷體" panose="03000509000000000000" pitchFamily="65" charset="-120"/>
              </a:rPr>
              <a:t>)</a:t>
            </a:r>
            <a:r>
              <a:rPr kumimoji="0" lang="zh-TW" altLang="en-US" b="0" dirty="0" smtClean="0">
                <a:latin typeface="標楷體" panose="03000509000000000000" pitchFamily="65" charset="-120"/>
              </a:rPr>
              <a:t>的物質不屬於本法管轄，修正名稱、條文內容後，定義就比較清楚了。</a:t>
            </a:r>
            <a:endParaRPr lang="zh-TW" altLang="en-US" b="0" dirty="0" smtClean="0"/>
          </a:p>
          <a:p>
            <a:endParaRPr lang="zh-TW" altLang="en-US" dirty="0" smtClean="0"/>
          </a:p>
          <a:p>
            <a:endParaRPr lang="zh-TW" altLang="en-US" b="1" dirty="0" smtClean="0"/>
          </a:p>
          <a:p>
            <a:r>
              <a:rPr lang="zh-TW" altLang="en-US" b="1" dirty="0" smtClean="0"/>
              <a:t>危害性化學品標示及通識規則</a:t>
            </a:r>
            <a:r>
              <a:rPr lang="en-US" altLang="zh-TW" b="1" dirty="0" smtClean="0"/>
              <a:t>(103.6.27)</a:t>
            </a:r>
          </a:p>
          <a:p>
            <a:r>
              <a:rPr lang="zh-TW" altLang="en-US" dirty="0" smtClean="0"/>
              <a:t>第 </a:t>
            </a:r>
            <a:r>
              <a:rPr lang="en-US" altLang="zh-TW" dirty="0" smtClean="0"/>
              <a:t>5 </a:t>
            </a:r>
            <a:r>
              <a:rPr lang="zh-TW" altLang="en-US" dirty="0" smtClean="0"/>
              <a:t>條    雇主對裝有危害性化學品之容器，應依附表一規定之分類及危害圖式，參照附表二之格式明顯標示下列事項，所用文字以中文為主，必要時並輔以作業勞工所能瞭解之外文：</a:t>
            </a:r>
          </a:p>
          <a:p>
            <a:r>
              <a:rPr lang="zh-TW" altLang="en-US" dirty="0" smtClean="0"/>
              <a:t>           一、危害圖式。</a:t>
            </a:r>
          </a:p>
          <a:p>
            <a:r>
              <a:rPr lang="zh-TW" altLang="en-US" dirty="0" smtClean="0"/>
              <a:t>           二、內容：</a:t>
            </a:r>
          </a:p>
          <a:p>
            <a:r>
              <a:rPr lang="zh-TW" altLang="en-US" dirty="0" smtClean="0"/>
              <a:t>           （一）名稱。</a:t>
            </a:r>
          </a:p>
          <a:p>
            <a:r>
              <a:rPr lang="zh-TW" altLang="en-US" dirty="0" smtClean="0"/>
              <a:t>           （二）危害成分。</a:t>
            </a:r>
          </a:p>
          <a:p>
            <a:r>
              <a:rPr lang="zh-TW" altLang="en-US" dirty="0" smtClean="0"/>
              <a:t>           （三）警示語。</a:t>
            </a:r>
          </a:p>
          <a:p>
            <a:r>
              <a:rPr lang="zh-TW" altLang="en-US" dirty="0" smtClean="0"/>
              <a:t>           （四）危害警告訊息。</a:t>
            </a:r>
          </a:p>
          <a:p>
            <a:r>
              <a:rPr lang="zh-TW" altLang="en-US" dirty="0" smtClean="0"/>
              <a:t>           （五）危害防範措施。</a:t>
            </a:r>
          </a:p>
          <a:p>
            <a:r>
              <a:rPr lang="zh-TW" altLang="en-US" dirty="0" smtClean="0"/>
              <a:t>           （六）製造者、輸入者或供應者之名稱、地址及電話。</a:t>
            </a:r>
          </a:p>
          <a:p>
            <a:r>
              <a:rPr lang="zh-TW" altLang="en-US" dirty="0" smtClean="0"/>
              <a:t>前項容器內之危害性化學品為混合物者，其應標示之危害成分指混合物之危害性中符合國家標準 </a:t>
            </a:r>
            <a:r>
              <a:rPr lang="en-US" altLang="zh-TW" dirty="0" smtClean="0"/>
              <a:t>CNS15030 </a:t>
            </a:r>
            <a:r>
              <a:rPr lang="zh-TW" altLang="en-US" dirty="0" smtClean="0"/>
              <a:t>分類，具有物理性危害或健康危害之所 有危害物質成分。</a:t>
            </a:r>
          </a:p>
          <a:p>
            <a:r>
              <a:rPr lang="zh-TW" altLang="en-US" dirty="0" smtClean="0"/>
              <a:t>第一項容器所裝之危害性化學品無法依附表一規定之分類歸類者，得僅標示第一項第二款事項。</a:t>
            </a:r>
          </a:p>
          <a:p>
            <a:r>
              <a:rPr lang="zh-TW" altLang="en-US" dirty="0" smtClean="0"/>
              <a:t>第一項容器之容積在一百毫升以下者，得僅標示名稱、危害圖式及警示語。</a:t>
            </a:r>
            <a:endParaRPr lang="en-US" altLang="zh-TW" dirty="0" smtClean="0"/>
          </a:p>
          <a:p>
            <a:r>
              <a:rPr lang="zh-TW" altLang="en-US" dirty="0" smtClean="0"/>
              <a:t>第 </a:t>
            </a:r>
            <a:r>
              <a:rPr lang="en-US" altLang="zh-TW" dirty="0" smtClean="0"/>
              <a:t>7 </a:t>
            </a:r>
            <a:r>
              <a:rPr lang="zh-TW" altLang="en-US" dirty="0" smtClean="0"/>
              <a:t>條    第五條標示之危害圖式形狀為直立四十五度角之正方形，其大小需能辨識清楚。圖式符號應使用黑色，背景為白色，圖式之紅框有足夠警示作用之寬度。 </a:t>
            </a:r>
          </a:p>
          <a:p>
            <a:r>
              <a:rPr lang="zh-TW" altLang="en-US" dirty="0" smtClean="0"/>
              <a:t>第 </a:t>
            </a:r>
            <a:r>
              <a:rPr lang="en-US" altLang="zh-TW" dirty="0" smtClean="0"/>
              <a:t>8 </a:t>
            </a:r>
            <a:r>
              <a:rPr lang="zh-TW" altLang="en-US" dirty="0" smtClean="0"/>
              <a:t>條    雇主對裝有危害性化學品之容器屬下列情形之一者，得免標示：</a:t>
            </a:r>
          </a:p>
          <a:p>
            <a:r>
              <a:rPr lang="zh-TW" altLang="en-US" dirty="0" smtClean="0"/>
              <a:t>           一、外部容器已標示，僅供內襯且不再取出之內部容器。</a:t>
            </a:r>
          </a:p>
          <a:p>
            <a:r>
              <a:rPr lang="zh-TW" altLang="en-US" dirty="0" smtClean="0"/>
              <a:t>           二、內部容器已標示，由外部可見到標示之外部容器。</a:t>
            </a:r>
          </a:p>
          <a:p>
            <a:r>
              <a:rPr lang="zh-TW" altLang="en-US" dirty="0" smtClean="0"/>
              <a:t>           三、勞工使用之可攜帶容器，其危害性化學品取自有標示之容器，且僅供裝入之勞工當班立即使用。</a:t>
            </a:r>
          </a:p>
          <a:p>
            <a:r>
              <a:rPr lang="zh-TW" altLang="en-US" dirty="0" smtClean="0"/>
              <a:t>           四、危害性化學品取自有標示之容器，並供實驗室自行作實驗、研究之用。</a:t>
            </a:r>
            <a:endParaRPr lang="en-US" altLang="zh-TW" dirty="0" smtClean="0"/>
          </a:p>
          <a:p>
            <a:endParaRPr lang="en-US" altLang="zh-TW" dirty="0" smtClean="0"/>
          </a:p>
          <a:p>
            <a:r>
              <a:rPr lang="zh-TW" altLang="en-US" dirty="0" smtClean="0"/>
              <a:t>第 </a:t>
            </a:r>
            <a:r>
              <a:rPr lang="en-US" altLang="zh-TW" dirty="0" smtClean="0"/>
              <a:t>12 </a:t>
            </a:r>
            <a:r>
              <a:rPr lang="zh-TW" altLang="en-US" dirty="0" smtClean="0"/>
              <a:t>條   雇主對含有危害性化學品或符合附表三規定之每一化學品，應依附表四提供勞工安全資料表。</a:t>
            </a:r>
          </a:p>
          <a:p>
            <a:r>
              <a:rPr lang="zh-TW" altLang="en-US" dirty="0" smtClean="0"/>
              <a:t>前項安全資料表所用文字以中文為主，必要時並輔以作業勞工所能瞭解之外文。</a:t>
            </a:r>
            <a:endParaRPr lang="en-US" altLang="zh-TW" dirty="0" smtClean="0"/>
          </a:p>
          <a:p>
            <a:r>
              <a:rPr lang="zh-TW" altLang="en-US" dirty="0" smtClean="0"/>
              <a:t>第 </a:t>
            </a:r>
            <a:r>
              <a:rPr lang="en-US" altLang="zh-TW" dirty="0" smtClean="0"/>
              <a:t>13 </a:t>
            </a:r>
            <a:r>
              <a:rPr lang="zh-TW" altLang="en-US" dirty="0" smtClean="0"/>
              <a:t>條   製造者、輸入者或供應者提供前條之化學品與事業單位或自營作業者前，應提供安全資料表，該化學品為含有二種以上危害成分之混合物時，應依其混合後之危害性，製作安全資料表。</a:t>
            </a:r>
          </a:p>
          <a:p>
            <a:r>
              <a:rPr lang="zh-TW" altLang="en-US" dirty="0" smtClean="0"/>
              <a:t>前項化學品，應列出其危害成分之化學名稱，其危害性之認定方式如下：</a:t>
            </a:r>
          </a:p>
          <a:p>
            <a:r>
              <a:rPr lang="zh-TW" altLang="en-US" dirty="0" smtClean="0"/>
              <a:t>           一、混合物已作整體測試者，依整體測試結果。</a:t>
            </a:r>
          </a:p>
          <a:p>
            <a:r>
              <a:rPr lang="zh-TW" altLang="en-US" dirty="0" smtClean="0"/>
              <a:t>           二、混合物未作整體測試者，其健康危害性，除有科學資料佐證外，依國</a:t>
            </a:r>
          </a:p>
          <a:p>
            <a:r>
              <a:rPr lang="zh-TW" altLang="en-US" dirty="0" smtClean="0"/>
              <a:t>               家標準 </a:t>
            </a:r>
            <a:r>
              <a:rPr lang="en-US" altLang="zh-TW" dirty="0" smtClean="0"/>
              <a:t>CNS15030 </a:t>
            </a:r>
            <a:r>
              <a:rPr lang="zh-TW" altLang="en-US" dirty="0" smtClean="0"/>
              <a:t>分類之混合物分類標準；對於燃燒、爆炸及反應性</a:t>
            </a:r>
          </a:p>
          <a:p>
            <a:r>
              <a:rPr lang="zh-TW" altLang="en-US" dirty="0" smtClean="0"/>
              <a:t>               等物理性危害，使用有科學根據之資料評估。</a:t>
            </a:r>
            <a:endParaRPr lang="en-US" altLang="zh-TW" dirty="0" smtClean="0"/>
          </a:p>
          <a:p>
            <a:r>
              <a:rPr lang="zh-TW" altLang="en-US" dirty="0" smtClean="0"/>
              <a:t>第 </a:t>
            </a:r>
            <a:r>
              <a:rPr lang="en-US" altLang="zh-TW" dirty="0" smtClean="0"/>
              <a:t>15 </a:t>
            </a:r>
            <a:r>
              <a:rPr lang="zh-TW" altLang="en-US" dirty="0" smtClean="0"/>
              <a:t>條   製造者、輸入者、供應者或雇主，應依實際狀況檢討安全資料表內容之正確性，適時更新，並至少每三年檢討一次。</a:t>
            </a:r>
          </a:p>
          <a:p>
            <a:r>
              <a:rPr lang="zh-TW" altLang="en-US" dirty="0" smtClean="0"/>
              <a:t>前項安全資料表更新之內容、日期、版次等更新紀錄，應保存三年。</a:t>
            </a:r>
            <a:endParaRPr lang="en-US" altLang="zh-TW" dirty="0" smtClean="0"/>
          </a:p>
          <a:p>
            <a:r>
              <a:rPr lang="zh-TW" altLang="en-US" dirty="0" smtClean="0"/>
              <a:t>第 </a:t>
            </a:r>
            <a:r>
              <a:rPr lang="en-US" altLang="zh-TW" dirty="0" smtClean="0"/>
              <a:t>17 </a:t>
            </a:r>
            <a:r>
              <a:rPr lang="zh-TW" altLang="en-US" dirty="0" smtClean="0"/>
              <a:t>條   雇主為防止勞工未確實知悉危害性化學品之危害資訊，致引起之職業災害，應採取下列必要措施：</a:t>
            </a:r>
          </a:p>
          <a:p>
            <a:r>
              <a:rPr lang="zh-TW" altLang="en-US" dirty="0" smtClean="0"/>
              <a:t>           一、依實際狀況訂定危害通識計畫，適時檢討更新，並依計畫確實執行，</a:t>
            </a:r>
          </a:p>
          <a:p>
            <a:r>
              <a:rPr lang="zh-TW" altLang="en-US" dirty="0" smtClean="0"/>
              <a:t>               其執行紀錄保存三年。</a:t>
            </a:r>
          </a:p>
          <a:p>
            <a:r>
              <a:rPr lang="zh-TW" altLang="en-US" dirty="0" smtClean="0"/>
              <a:t>           二、製作危害性化學品清單，其內容、格式參照附表五。</a:t>
            </a:r>
          </a:p>
          <a:p>
            <a:r>
              <a:rPr lang="zh-TW" altLang="en-US" dirty="0" smtClean="0"/>
              <a:t>           三、將危害性化學品之安全資料表置於工作場所易取得之處。</a:t>
            </a:r>
          </a:p>
          <a:p>
            <a:r>
              <a:rPr lang="zh-TW" altLang="en-US" dirty="0" smtClean="0"/>
              <a:t>           四、使勞工接受製造、處置或使用危害性化學品之教育訓練，其課程內容</a:t>
            </a:r>
          </a:p>
          <a:p>
            <a:r>
              <a:rPr lang="zh-TW" altLang="en-US" dirty="0" smtClean="0"/>
              <a:t>               及時數依職業安全衛生教育訓練規則之規定辦理。</a:t>
            </a:r>
          </a:p>
          <a:p>
            <a:r>
              <a:rPr lang="zh-TW" altLang="en-US" dirty="0" smtClean="0"/>
              <a:t>           五、其他使勞工確實知悉危害性化學品資訊之必要措施。</a:t>
            </a:r>
          </a:p>
          <a:p>
            <a:r>
              <a:rPr lang="zh-TW" altLang="en-US" dirty="0" smtClean="0"/>
              <a:t>           前項第一款危害通識計畫，應含危害性化學品清單、安全資料表、標示、</a:t>
            </a:r>
          </a:p>
          <a:p>
            <a:r>
              <a:rPr lang="zh-TW" altLang="en-US" dirty="0" smtClean="0"/>
              <a:t>           危害通識教育訓練等必要項目之擬訂、執行、紀錄及修正措施。</a:t>
            </a:r>
            <a:endParaRPr lang="en-US" altLang="zh-TW" dirty="0" smtClean="0"/>
          </a:p>
          <a:p>
            <a:r>
              <a:rPr lang="zh-TW" altLang="en-US" dirty="0" smtClean="0"/>
              <a:t>第 </a:t>
            </a:r>
            <a:r>
              <a:rPr lang="en-US" altLang="zh-TW" dirty="0" smtClean="0"/>
              <a:t>21 </a:t>
            </a:r>
            <a:r>
              <a:rPr lang="zh-TW" altLang="en-US" dirty="0" smtClean="0"/>
              <a:t>條   對放射性物質、國家標準 </a:t>
            </a:r>
            <a:r>
              <a:rPr lang="en-US" altLang="zh-TW" dirty="0" smtClean="0"/>
              <a:t>CNS15030 </a:t>
            </a:r>
            <a:r>
              <a:rPr lang="zh-TW" altLang="en-US" dirty="0" smtClean="0"/>
              <a:t>分類之環境危害性化學品之標示，應依游離輻射及環境保護相關法規規定辦理。</a:t>
            </a:r>
            <a:endParaRPr lang="en-US" altLang="zh-TW" dirty="0" smtClean="0"/>
          </a:p>
          <a:p>
            <a:endParaRPr lang="en-US" altLang="zh-TW" dirty="0" smtClean="0"/>
          </a:p>
          <a:p>
            <a:r>
              <a:rPr lang="zh-TW" altLang="en-US" b="1" dirty="0" smtClean="0"/>
              <a:t>毒性化學物質標示及安全資料表管理辦法</a:t>
            </a:r>
            <a:r>
              <a:rPr lang="en-US" altLang="zh-TW" b="1" dirty="0" smtClean="0"/>
              <a:t>(103.11.10)</a:t>
            </a:r>
          </a:p>
          <a:p>
            <a:r>
              <a:rPr lang="zh-TW" altLang="en-US" dirty="0" smtClean="0"/>
              <a:t>第</a:t>
            </a:r>
            <a:r>
              <a:rPr lang="en-US" altLang="zh-TW" dirty="0" smtClean="0"/>
              <a:t>3</a:t>
            </a:r>
            <a:r>
              <a:rPr lang="zh-TW" altLang="en-US" dirty="0" smtClean="0"/>
              <a:t>條</a:t>
            </a:r>
            <a:endParaRPr lang="en-US" altLang="zh-TW" dirty="0" smtClean="0"/>
          </a:p>
          <a:p>
            <a:r>
              <a:rPr lang="zh-TW" altLang="en-US" dirty="0" smtClean="0"/>
              <a:t>毒性化學物質之容器、包裝，應符合中華民國國家標準（</a:t>
            </a:r>
            <a:r>
              <a:rPr lang="en-US" altLang="zh-TW" dirty="0" smtClean="0"/>
              <a:t>CNS</a:t>
            </a:r>
            <a:r>
              <a:rPr lang="zh-TW" altLang="en-US" dirty="0" smtClean="0"/>
              <a:t>） 一五○三</a:t>
            </a:r>
          </a:p>
          <a:p>
            <a:r>
              <a:rPr lang="zh-TW" altLang="en-US" dirty="0" smtClean="0"/>
              <a:t>○所定分類、標示要項並依附表格式明顯標示下列事項：</a:t>
            </a:r>
          </a:p>
          <a:p>
            <a:r>
              <a:rPr lang="zh-TW" altLang="en-US" dirty="0" smtClean="0"/>
              <a:t>一、危害圖式：直立四十五度角之白底紅色粗框正方形，內為黑色象徵符</a:t>
            </a:r>
          </a:p>
          <a:p>
            <a:r>
              <a:rPr lang="zh-TW" altLang="en-US" dirty="0" smtClean="0"/>
              <a:t>    號，大小以能辨識清楚為度。</a:t>
            </a:r>
          </a:p>
          <a:p>
            <a:r>
              <a:rPr lang="zh-TW" altLang="en-US" dirty="0" smtClean="0"/>
              <a:t>二、內容：</a:t>
            </a:r>
          </a:p>
          <a:p>
            <a:r>
              <a:rPr lang="zh-TW" altLang="en-US" dirty="0" smtClean="0"/>
              <a:t>（一）名稱。</a:t>
            </a:r>
          </a:p>
          <a:p>
            <a:r>
              <a:rPr lang="zh-TW" altLang="en-US" dirty="0" smtClean="0"/>
              <a:t>（二）危害成分：所含毒性化學物質達管制濃度以上之成分，應以中央主</a:t>
            </a:r>
          </a:p>
          <a:p>
            <a:r>
              <a:rPr lang="zh-TW" altLang="en-US" dirty="0" smtClean="0"/>
              <a:t>      管機關公告之名稱（中英文）標示，並加註毒性化學物質等字樣及</a:t>
            </a:r>
          </a:p>
          <a:p>
            <a:r>
              <a:rPr lang="zh-TW" altLang="en-US" dirty="0" smtClean="0"/>
              <a:t>      所含毒性化學物質重量百分比（</a:t>
            </a:r>
            <a:r>
              <a:rPr lang="en-US" altLang="zh-TW" dirty="0" smtClean="0"/>
              <a:t>w/w</a:t>
            </a:r>
            <a:r>
              <a:rPr lang="zh-TW" altLang="en-US" dirty="0" smtClean="0"/>
              <a:t>） 。</a:t>
            </a:r>
          </a:p>
          <a:p>
            <a:r>
              <a:rPr lang="zh-TW" altLang="en-US" dirty="0" smtClean="0"/>
              <a:t>（三）警示語。</a:t>
            </a:r>
          </a:p>
          <a:p>
            <a:r>
              <a:rPr lang="zh-TW" altLang="en-US" dirty="0" smtClean="0"/>
              <a:t>（四）危害警告訊息：訊息內容應符合中華民國國家標準（</a:t>
            </a:r>
            <a:r>
              <a:rPr lang="en-US" altLang="zh-TW" dirty="0" smtClean="0"/>
              <a:t>CNS</a:t>
            </a:r>
            <a:r>
              <a:rPr lang="zh-TW" altLang="en-US" dirty="0" smtClean="0"/>
              <a:t>） 一五○</a:t>
            </a:r>
          </a:p>
          <a:p>
            <a:r>
              <a:rPr lang="zh-TW" altLang="en-US" dirty="0" smtClean="0"/>
              <a:t>      三○所列各項危害特性。</a:t>
            </a:r>
          </a:p>
          <a:p>
            <a:r>
              <a:rPr lang="zh-TW" altLang="en-US" dirty="0" smtClean="0"/>
              <a:t>（五）危害防範措施：依危害物特性採行污染防制措施。</a:t>
            </a:r>
          </a:p>
          <a:p>
            <a:r>
              <a:rPr lang="zh-TW" altLang="en-US" dirty="0" smtClean="0"/>
              <a:t>（六）製造者、輸入者或供應者之名稱、地址及電話：供應商即輸入毒性</a:t>
            </a:r>
          </a:p>
          <a:p>
            <a:r>
              <a:rPr lang="zh-TW" altLang="en-US" dirty="0" smtClean="0"/>
              <a:t>      化學物質之運作人。</a:t>
            </a:r>
          </a:p>
          <a:p>
            <a:r>
              <a:rPr lang="zh-TW" altLang="en-US" dirty="0" smtClean="0"/>
              <a:t>前項標示如其危害物質不符合中華民國國家標準（</a:t>
            </a:r>
            <a:r>
              <a:rPr lang="en-US" altLang="zh-TW" dirty="0" smtClean="0"/>
              <a:t>CNS</a:t>
            </a:r>
            <a:r>
              <a:rPr lang="zh-TW" altLang="en-US" dirty="0" smtClean="0"/>
              <a:t>） 一五○三○規定</a:t>
            </a:r>
          </a:p>
          <a:p>
            <a:r>
              <a:rPr lang="zh-TW" altLang="en-US" dirty="0" smtClean="0"/>
              <a:t>之分類歸類者，得僅標示前項第二款事項。</a:t>
            </a:r>
          </a:p>
          <a:p>
            <a:r>
              <a:rPr lang="zh-TW" altLang="en-US" dirty="0" smtClean="0"/>
              <a:t>第一項容器、包裝容積在一百毫升以下者，得僅標示名稱、危害圖式及警</a:t>
            </a:r>
          </a:p>
          <a:p>
            <a:r>
              <a:rPr lang="zh-TW" altLang="en-US" dirty="0" smtClean="0"/>
              <a:t>示語。</a:t>
            </a:r>
          </a:p>
          <a:p>
            <a:r>
              <a:rPr lang="zh-TW" altLang="en-US" dirty="0" smtClean="0"/>
              <a:t>第 </a:t>
            </a:r>
            <a:r>
              <a:rPr lang="en-US" altLang="zh-TW" dirty="0" smtClean="0"/>
              <a:t>4 </a:t>
            </a:r>
            <a:r>
              <a:rPr lang="zh-TW" altLang="en-US" dirty="0" smtClean="0"/>
              <a:t>條</a:t>
            </a:r>
            <a:endParaRPr lang="en-US" altLang="zh-TW" dirty="0" smtClean="0"/>
          </a:p>
          <a:p>
            <a:r>
              <a:rPr lang="zh-TW" altLang="en-US" dirty="0" smtClean="0"/>
              <a:t>製造、輸入毒性化學物質之運作人，應逐一標示其容器、包裝。買受毒性</a:t>
            </a:r>
          </a:p>
          <a:p>
            <a:r>
              <a:rPr lang="zh-TW" altLang="en-US" dirty="0" smtClean="0"/>
              <a:t>化學物質之運作人，應維持標示內容清晰、完整。</a:t>
            </a:r>
          </a:p>
          <a:p>
            <a:endParaRPr lang="zh-TW" altLang="en-US" dirty="0" smtClean="0"/>
          </a:p>
          <a:p>
            <a:r>
              <a:rPr lang="zh-TW" altLang="en-US" dirty="0" smtClean="0"/>
              <a:t>第 </a:t>
            </a:r>
            <a:r>
              <a:rPr lang="en-US" altLang="zh-TW" dirty="0" smtClean="0"/>
              <a:t>5 </a:t>
            </a:r>
            <a:r>
              <a:rPr lang="zh-TW" altLang="en-US" dirty="0" smtClean="0"/>
              <a:t>條</a:t>
            </a:r>
            <a:endParaRPr lang="en-US" altLang="zh-TW" dirty="0" smtClean="0"/>
          </a:p>
          <a:p>
            <a:r>
              <a:rPr lang="zh-TW" altLang="en-US" dirty="0" smtClean="0"/>
              <a:t>自行使用所分裝、調配毒性化學物質之容器、包裝，使用人應依第三條規</a:t>
            </a:r>
          </a:p>
          <a:p>
            <a:r>
              <a:rPr lang="zh-TW" altLang="en-US" dirty="0" smtClean="0"/>
              <a:t>定標示。</a:t>
            </a:r>
          </a:p>
          <a:p>
            <a:r>
              <a:rPr lang="zh-TW" altLang="en-US" dirty="0" smtClean="0"/>
              <a:t>前項於同一處所以數個容器、包裝裝盛相同毒性化學物質者，得於明顯處</a:t>
            </a:r>
          </a:p>
          <a:p>
            <a:r>
              <a:rPr lang="zh-TW" altLang="en-US" dirty="0" smtClean="0"/>
              <a:t>依第九條規定設置公告板代替容器、包裝標示。</a:t>
            </a:r>
          </a:p>
          <a:p>
            <a:endParaRPr lang="zh-TW" altLang="en-US" dirty="0" smtClean="0"/>
          </a:p>
          <a:p>
            <a:r>
              <a:rPr lang="zh-TW" altLang="en-US" dirty="0" smtClean="0"/>
              <a:t>第 </a:t>
            </a:r>
            <a:r>
              <a:rPr lang="en-US" altLang="zh-TW" dirty="0" smtClean="0"/>
              <a:t>6 </a:t>
            </a:r>
            <a:r>
              <a:rPr lang="zh-TW" altLang="en-US" dirty="0" smtClean="0"/>
              <a:t>條</a:t>
            </a:r>
          </a:p>
          <a:p>
            <a:r>
              <a:rPr lang="zh-TW" altLang="en-US" dirty="0" smtClean="0"/>
              <a:t>毒性化學物質之容器、包裝有下列情形之一者，得免依第三條規定標示：</a:t>
            </a:r>
          </a:p>
          <a:p>
            <a:r>
              <a:rPr lang="zh-TW" altLang="en-US" dirty="0" smtClean="0"/>
              <a:t>一、外部容器、包裝已標示，僅供內襯且不再取出之內部容器、包裝。</a:t>
            </a:r>
          </a:p>
          <a:p>
            <a:r>
              <a:rPr lang="zh-TW" altLang="en-US" dirty="0" smtClean="0"/>
              <a:t>二、內部容器、包裝已標示，由外部可見到清晰標示事項之外部容器、包</a:t>
            </a:r>
          </a:p>
          <a:p>
            <a:r>
              <a:rPr lang="zh-TW" altLang="en-US" dirty="0" smtClean="0"/>
              <a:t>    裝。</a:t>
            </a:r>
          </a:p>
          <a:p>
            <a:r>
              <a:rPr lang="zh-TW" altLang="en-US" dirty="0" smtClean="0"/>
              <a:t>三、毒性化學物質取自有標示之容器、包裝，且僅供當班立即使用。</a:t>
            </a:r>
          </a:p>
          <a:p>
            <a:r>
              <a:rPr lang="zh-TW" altLang="en-US" dirty="0" smtClean="0"/>
              <a:t>四、毒性化學物質取自有標示之容器、包裝，並供實驗室自行作實驗、研</a:t>
            </a:r>
          </a:p>
          <a:p>
            <a:r>
              <a:rPr lang="zh-TW" altLang="en-US" dirty="0" smtClean="0"/>
              <a:t>    究之用。</a:t>
            </a:r>
            <a:endParaRPr lang="en-US" altLang="zh-TW" dirty="0" smtClean="0"/>
          </a:p>
          <a:p>
            <a:endParaRPr lang="zh-TW" altLang="en-US" dirty="0" smtClean="0"/>
          </a:p>
          <a:p>
            <a:r>
              <a:rPr lang="zh-TW" altLang="en-US" dirty="0" smtClean="0"/>
              <a:t>第 </a:t>
            </a:r>
            <a:r>
              <a:rPr lang="en-US" altLang="zh-TW" dirty="0" smtClean="0"/>
              <a:t>9 </a:t>
            </a:r>
            <a:r>
              <a:rPr lang="zh-TW" altLang="en-US" dirty="0" smtClean="0"/>
              <a:t>條</a:t>
            </a:r>
          </a:p>
          <a:p>
            <a:r>
              <a:rPr lang="zh-TW" altLang="en-US" dirty="0" smtClean="0"/>
              <a:t>毒性化學物質之運作場所及設施，應於明顯易見處所以公告板摘要標示下</a:t>
            </a:r>
          </a:p>
          <a:p>
            <a:r>
              <a:rPr lang="zh-TW" altLang="en-US" dirty="0" smtClean="0"/>
              <a:t>列事項：</a:t>
            </a:r>
          </a:p>
          <a:p>
            <a:r>
              <a:rPr lang="zh-TW" altLang="en-US" dirty="0" smtClean="0"/>
              <a:t>一、第三條第一項規定之危害圖式、名稱、危害成分及警示語。</a:t>
            </a:r>
          </a:p>
          <a:p>
            <a:r>
              <a:rPr lang="zh-TW" altLang="en-US" dirty="0" smtClean="0"/>
              <a:t>二、危害警告訊息：訊息內容應符合中華民國國家標準（</a:t>
            </a:r>
            <a:r>
              <a:rPr lang="en-US" altLang="zh-TW" dirty="0" smtClean="0"/>
              <a:t>CNS</a:t>
            </a:r>
            <a:r>
              <a:rPr lang="zh-TW" altLang="en-US" dirty="0" smtClean="0"/>
              <a:t>） 一五○三</a:t>
            </a:r>
          </a:p>
          <a:p>
            <a:r>
              <a:rPr lang="zh-TW" altLang="en-US" dirty="0" smtClean="0"/>
              <a:t>    ○所列各項危害特性，含毒理特性說明及避免吸入、食入或皮膚直接</a:t>
            </a:r>
          </a:p>
          <a:p>
            <a:r>
              <a:rPr lang="zh-TW" altLang="en-US" dirty="0" smtClean="0"/>
              <a:t>    接觸之警語。</a:t>
            </a:r>
          </a:p>
          <a:p>
            <a:r>
              <a:rPr lang="zh-TW" altLang="en-US" dirty="0" smtClean="0"/>
              <a:t>三、危害防範措施：含中毒急救方法、污染防制措施及緊急處理方法、警</a:t>
            </a:r>
          </a:p>
          <a:p>
            <a:r>
              <a:rPr lang="zh-TW" altLang="en-US" dirty="0" smtClean="0"/>
              <a:t>    報發布方法、防火或其他防災器材之使用規定、人員動員搶救之規定</a:t>
            </a:r>
          </a:p>
          <a:p>
            <a:r>
              <a:rPr lang="zh-TW" altLang="en-US" dirty="0" smtClean="0"/>
              <a:t>    及對緊急應變所應採取之通知方式。</a:t>
            </a:r>
          </a:p>
          <a:p>
            <a:r>
              <a:rPr lang="zh-TW" altLang="en-US" dirty="0" smtClean="0"/>
              <a:t>同一運作場所運作多種毒性化學物質者，得於同一公告板書寫各項標示內</a:t>
            </a:r>
          </a:p>
          <a:p>
            <a:r>
              <a:rPr lang="zh-TW" altLang="en-US" dirty="0" smtClean="0"/>
              <a:t>容；前項第二款及第三款之各項內容如有相同者，得合併書寫。</a:t>
            </a:r>
          </a:p>
          <a:p>
            <a:endParaRPr lang="zh-TW" altLang="en-US" dirty="0" smtClean="0"/>
          </a:p>
          <a:p>
            <a:r>
              <a:rPr lang="zh-TW" altLang="en-US" dirty="0" smtClean="0"/>
              <a:t>第 </a:t>
            </a:r>
            <a:r>
              <a:rPr lang="en-US" altLang="zh-TW" dirty="0" smtClean="0"/>
              <a:t>10 </a:t>
            </a:r>
            <a:r>
              <a:rPr lang="zh-TW" altLang="en-US" dirty="0" smtClean="0"/>
              <a:t>條</a:t>
            </a:r>
            <a:endParaRPr lang="en-US" altLang="zh-TW" dirty="0" smtClean="0"/>
          </a:p>
          <a:p>
            <a:r>
              <a:rPr lang="zh-TW" altLang="en-US" dirty="0" smtClean="0"/>
              <a:t>毒性化學物質之運作場所及設施有下列情形之一者，得免依前條規定標示</a:t>
            </a:r>
          </a:p>
          <a:p>
            <a:r>
              <a:rPr lang="zh-TW" altLang="en-US" dirty="0" smtClean="0"/>
              <a:t>：</a:t>
            </a:r>
          </a:p>
          <a:p>
            <a:r>
              <a:rPr lang="zh-TW" altLang="en-US" dirty="0" smtClean="0"/>
              <a:t>一、經依本法第十三條第三項規定申請廢棄登記之毒性化學物質其暫存場</a:t>
            </a:r>
          </a:p>
          <a:p>
            <a:r>
              <a:rPr lang="zh-TW" altLang="en-US" dirty="0" smtClean="0"/>
              <a:t>    所。</a:t>
            </a:r>
          </a:p>
          <a:p>
            <a:r>
              <a:rPr lang="zh-TW" altLang="en-US" dirty="0" smtClean="0"/>
              <a:t>二、暫時放置海運、空運裝卸不特定毒性化學物質倉庫，已標示危險品倉</a:t>
            </a:r>
          </a:p>
          <a:p>
            <a:r>
              <a:rPr lang="zh-TW" altLang="en-US" dirty="0" smtClean="0"/>
              <a:t>    庫（</a:t>
            </a:r>
            <a:r>
              <a:rPr lang="en-US" altLang="zh-TW" dirty="0" smtClean="0"/>
              <a:t>Dangerous Goods Storage</a:t>
            </a:r>
            <a:r>
              <a:rPr lang="zh-TW" altLang="en-US" dirty="0" smtClean="0"/>
              <a:t>） 等字樣。</a:t>
            </a:r>
          </a:p>
          <a:p>
            <a:r>
              <a:rPr lang="zh-TW" altLang="en-US" dirty="0" smtClean="0"/>
              <a:t>三、僅供試驗、研究、教育用途且運作量低於大量運作基準，於運作場所</a:t>
            </a:r>
          </a:p>
          <a:p>
            <a:r>
              <a:rPr lang="zh-TW" altLang="en-US" dirty="0" smtClean="0"/>
              <a:t>    各出入地點已標示毒性化學物質運作場所（</a:t>
            </a:r>
            <a:r>
              <a:rPr lang="en-US" altLang="zh-TW" dirty="0" smtClean="0"/>
              <a:t>Handling Premises of </a:t>
            </a:r>
          </a:p>
          <a:p>
            <a:r>
              <a:rPr lang="en-US" altLang="zh-TW" dirty="0" smtClean="0"/>
              <a:t>    Toxic Chemicals</a:t>
            </a:r>
            <a:r>
              <a:rPr lang="zh-TW" altLang="en-US" dirty="0" smtClean="0"/>
              <a:t>） 等字樣。</a:t>
            </a:r>
          </a:p>
          <a:p>
            <a:endParaRPr lang="en-US" altLang="zh-TW" dirty="0" smtClean="0"/>
          </a:p>
          <a:p>
            <a:r>
              <a:rPr lang="zh-TW" altLang="en-US" dirty="0" smtClean="0"/>
              <a:t>第 </a:t>
            </a:r>
            <a:r>
              <a:rPr lang="en-US" altLang="zh-TW" dirty="0" smtClean="0"/>
              <a:t>12 </a:t>
            </a:r>
            <a:r>
              <a:rPr lang="zh-TW" altLang="en-US" dirty="0" smtClean="0"/>
              <a:t>條</a:t>
            </a:r>
          </a:p>
          <a:p>
            <a:r>
              <a:rPr lang="zh-TW" altLang="en-US" dirty="0" smtClean="0"/>
              <a:t>製造、輸入毒性化學物質之運作人，應依中央主管機關規定格式製作安全</a:t>
            </a:r>
          </a:p>
          <a:p>
            <a:r>
              <a:rPr lang="zh-TW" altLang="en-US" dirty="0" smtClean="0"/>
              <a:t>資料表，並應隨時檢討安全資料表內容之正確性。其更新內容、更新日期</a:t>
            </a:r>
          </a:p>
          <a:p>
            <a:r>
              <a:rPr lang="zh-TW" altLang="en-US" dirty="0" smtClean="0"/>
              <a:t>、版次等紀錄應保存三年備查。</a:t>
            </a:r>
          </a:p>
          <a:p>
            <a:r>
              <a:rPr lang="zh-TW" altLang="en-US" dirty="0" smtClean="0"/>
              <a:t>前項安全資料表之緊急聯絡電話應為任一時刻均可聯絡並接受事故應變諮</a:t>
            </a:r>
          </a:p>
          <a:p>
            <a:r>
              <a:rPr lang="zh-TW" altLang="en-US" dirty="0" smtClean="0"/>
              <a:t>詢之電話。</a:t>
            </a:r>
          </a:p>
          <a:p>
            <a:r>
              <a:rPr lang="zh-TW" altLang="en-US" dirty="0" smtClean="0"/>
              <a:t>前項安全資料表之緊急聯絡電話應為任一時刻均可聯絡並接受事故應變諮詢之電話。</a:t>
            </a:r>
          </a:p>
          <a:p>
            <a:endParaRPr lang="en-US" altLang="zh-TW" dirty="0" smtClean="0"/>
          </a:p>
          <a:p>
            <a:r>
              <a:rPr lang="zh-TW" altLang="en-US" dirty="0" smtClean="0"/>
              <a:t>第 </a:t>
            </a:r>
            <a:r>
              <a:rPr lang="en-US" altLang="zh-TW" dirty="0" smtClean="0"/>
              <a:t>17 </a:t>
            </a:r>
            <a:r>
              <a:rPr lang="zh-TW" altLang="en-US" dirty="0" smtClean="0"/>
              <a:t>條</a:t>
            </a:r>
          </a:p>
          <a:p>
            <a:r>
              <a:rPr lang="zh-TW" altLang="en-US" dirty="0" smtClean="0"/>
              <a:t>毒性化學物質運作人應將安全資料表置於運作場所中易取得之處。</a:t>
            </a:r>
          </a:p>
          <a:p>
            <a:endParaRPr lang="en-US" altLang="zh-TW" dirty="0" smtClean="0"/>
          </a:p>
        </p:txBody>
      </p:sp>
    </p:spTree>
    <p:extLst>
      <p:ext uri="{BB962C8B-B14F-4D97-AF65-F5344CB8AC3E}">
        <p14:creationId xmlns:p14="http://schemas.microsoft.com/office/powerpoint/2010/main" val="483813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F4E5359-E1A4-4F5F-B92D-3E9603CDB6E6}" type="slidenum">
              <a:rPr lang="en-US" altLang="zh-TW" sz="1200">
                <a:solidFill>
                  <a:srgbClr val="000000"/>
                </a:solidFill>
                <a:ea typeface="標楷體" panose="03000509000000000000" pitchFamily="65" charset="-120"/>
              </a:rPr>
              <a:pPr algn="r"/>
              <a:t>45</a:t>
            </a:fld>
            <a:endParaRPr lang="en-US" altLang="zh-TW" sz="1200" dirty="0">
              <a:solidFill>
                <a:srgbClr val="000000"/>
              </a:solidFill>
              <a:ea typeface="標楷體" panose="03000509000000000000" pitchFamily="65" charset="-12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r>
              <a:rPr lang="zh-TW" altLang="en-US" b="1" dirty="0" smtClean="0"/>
              <a:t>重點提示</a:t>
            </a:r>
            <a:r>
              <a:rPr lang="en-US" altLang="zh-TW" b="1" dirty="0" smtClean="0"/>
              <a:t>:</a:t>
            </a:r>
          </a:p>
          <a:p>
            <a:r>
              <a:rPr lang="zh-TW" altLang="en-US" b="1" dirty="0" smtClean="0"/>
              <a:t>危害性化學品標示及通識規則</a:t>
            </a:r>
            <a:r>
              <a:rPr lang="en-US" altLang="zh-TW" b="1" dirty="0" smtClean="0"/>
              <a:t>(103.6.27)</a:t>
            </a:r>
          </a:p>
          <a:p>
            <a:r>
              <a:rPr lang="zh-TW" altLang="en-US" dirty="0" smtClean="0"/>
              <a:t>第 </a:t>
            </a:r>
            <a:r>
              <a:rPr lang="en-US" altLang="zh-TW" dirty="0" smtClean="0"/>
              <a:t>12 </a:t>
            </a:r>
            <a:r>
              <a:rPr lang="zh-TW" altLang="en-US" dirty="0" smtClean="0"/>
              <a:t>條   雇主對含有危害性化學品或符合附表三規定之每一化學品，應依附表四提供勞工安全資料表。</a:t>
            </a:r>
          </a:p>
          <a:p>
            <a:r>
              <a:rPr lang="zh-TW" altLang="en-US" dirty="0" smtClean="0"/>
              <a:t>前項安全資料表所用文字以中文為主，必要時並輔以作業勞工所能瞭解之外文。</a:t>
            </a:r>
            <a:endParaRPr lang="en-US" altLang="zh-TW" dirty="0" smtClean="0"/>
          </a:p>
          <a:p>
            <a:r>
              <a:rPr lang="zh-TW" altLang="en-US" dirty="0" smtClean="0"/>
              <a:t>第 </a:t>
            </a:r>
            <a:r>
              <a:rPr lang="en-US" altLang="zh-TW" dirty="0" smtClean="0"/>
              <a:t>13 </a:t>
            </a:r>
            <a:r>
              <a:rPr lang="zh-TW" altLang="en-US" dirty="0" smtClean="0"/>
              <a:t>條   製造者、輸入者或供應者提供前條之化學品與事業單位或自營作業者前，應提供安全資料表，該化學品為含有二種以上危害成分之混合物時，應依 其混合後之危害性，製作安全資料表。</a:t>
            </a:r>
          </a:p>
          <a:p>
            <a:r>
              <a:rPr lang="zh-TW" altLang="en-US" dirty="0" smtClean="0"/>
              <a:t>前項化學品，應列出其危害成分之化學名稱，其危害性之認定方式如下：</a:t>
            </a:r>
          </a:p>
          <a:p>
            <a:r>
              <a:rPr lang="zh-TW" altLang="en-US" dirty="0" smtClean="0"/>
              <a:t>           一、混合物已作整體測試者，依整體測試結果。</a:t>
            </a:r>
          </a:p>
          <a:p>
            <a:r>
              <a:rPr lang="zh-TW" altLang="en-US" dirty="0" smtClean="0"/>
              <a:t>           二、混合物未作整體測試者，其健康危害性，除有科學資料佐證外，依國家標準 </a:t>
            </a:r>
            <a:r>
              <a:rPr lang="en-US" altLang="zh-TW" dirty="0" smtClean="0"/>
              <a:t>CNS15030 </a:t>
            </a:r>
            <a:r>
              <a:rPr lang="zh-TW" altLang="en-US" dirty="0" smtClean="0"/>
              <a:t>分類之混合物分類標準；對於燃燒、爆炸及反應性等物理性危害，使用有科學根據之資料評估。</a:t>
            </a:r>
            <a:endParaRPr lang="en-US" altLang="zh-TW" dirty="0" smtClean="0"/>
          </a:p>
          <a:p>
            <a:r>
              <a:rPr lang="zh-TW" altLang="en-US" dirty="0" smtClean="0"/>
              <a:t>第 </a:t>
            </a:r>
            <a:r>
              <a:rPr lang="en-US" altLang="zh-TW" dirty="0" smtClean="0"/>
              <a:t>15 </a:t>
            </a:r>
            <a:r>
              <a:rPr lang="zh-TW" altLang="en-US" dirty="0" smtClean="0"/>
              <a:t>條   製造者、輸入者、供應者或雇主，應依實際狀況檢討安全資料表內容之正確性，適時更新，並至少每三年檢討一次。</a:t>
            </a:r>
          </a:p>
          <a:p>
            <a:r>
              <a:rPr lang="zh-TW" altLang="en-US" dirty="0" smtClean="0"/>
              <a:t>前項安全資料表更新之內容、日期、版次等更新紀錄，應保存三年。</a:t>
            </a:r>
            <a:endParaRPr lang="en-US" altLang="zh-TW" dirty="0" smtClean="0"/>
          </a:p>
          <a:p>
            <a:r>
              <a:rPr lang="zh-TW" altLang="en-US" dirty="0" smtClean="0"/>
              <a:t>第 </a:t>
            </a:r>
            <a:r>
              <a:rPr lang="en-US" altLang="zh-TW" dirty="0" smtClean="0"/>
              <a:t>17 </a:t>
            </a:r>
            <a:r>
              <a:rPr lang="zh-TW" altLang="en-US" dirty="0" smtClean="0"/>
              <a:t>條   雇主為防止勞工未確實知悉危害性化學品之危害資訊，致引起之職業災害，應採取下列必要措施：</a:t>
            </a:r>
          </a:p>
          <a:p>
            <a:r>
              <a:rPr lang="zh-TW" altLang="en-US" dirty="0" smtClean="0"/>
              <a:t>           一、依實際狀況訂定危害通識計畫，適時檢討更新，並依計畫確實執行，</a:t>
            </a:r>
          </a:p>
          <a:p>
            <a:r>
              <a:rPr lang="zh-TW" altLang="en-US" dirty="0" smtClean="0"/>
              <a:t>               其執行紀錄保存三年。</a:t>
            </a:r>
          </a:p>
          <a:p>
            <a:r>
              <a:rPr lang="zh-TW" altLang="en-US" dirty="0" smtClean="0"/>
              <a:t>           二、製作危害性化學品清單，其內容、格式參照附表五。</a:t>
            </a:r>
          </a:p>
          <a:p>
            <a:r>
              <a:rPr lang="zh-TW" altLang="en-US" dirty="0" smtClean="0"/>
              <a:t>           三、將危害性化學品之安全資料表置於工作場所易取得之處。</a:t>
            </a:r>
          </a:p>
          <a:p>
            <a:r>
              <a:rPr lang="zh-TW" altLang="en-US" dirty="0" smtClean="0"/>
              <a:t>           四、使勞工接受製造、處置或使用危害性化學品之教育訓練，其課程內容</a:t>
            </a:r>
          </a:p>
          <a:p>
            <a:r>
              <a:rPr lang="zh-TW" altLang="en-US" dirty="0" smtClean="0"/>
              <a:t>               及時數依職業安全衛生教育訓練規則之規定辦理。</a:t>
            </a:r>
          </a:p>
          <a:p>
            <a:r>
              <a:rPr lang="zh-TW" altLang="en-US" dirty="0" smtClean="0"/>
              <a:t>           五、其他使勞工確實知悉危害性化學品資訊之必要措施。</a:t>
            </a:r>
          </a:p>
          <a:p>
            <a:r>
              <a:rPr lang="zh-TW" altLang="en-US" dirty="0" smtClean="0"/>
              <a:t>前項第一款危害通識計畫，應含危害性化學品清單、安全資料表、標示、危害通識教育訓練等必要項目之擬訂、執行、紀錄及修正措施。</a:t>
            </a:r>
            <a:endParaRPr lang="en-US" altLang="zh-TW" dirty="0" smtClean="0"/>
          </a:p>
          <a:p>
            <a:r>
              <a:rPr lang="zh-TW" altLang="en-US" dirty="0" smtClean="0"/>
              <a:t>第 </a:t>
            </a:r>
            <a:r>
              <a:rPr lang="en-US" altLang="zh-TW" dirty="0" smtClean="0"/>
              <a:t>21 </a:t>
            </a:r>
            <a:r>
              <a:rPr lang="zh-TW" altLang="en-US" dirty="0" smtClean="0"/>
              <a:t>條   對放射性物質、國家標準 </a:t>
            </a:r>
            <a:r>
              <a:rPr lang="en-US" altLang="zh-TW" dirty="0" smtClean="0"/>
              <a:t>CNS15030 </a:t>
            </a:r>
            <a:r>
              <a:rPr lang="zh-TW" altLang="en-US" dirty="0" smtClean="0"/>
              <a:t>分類之環境危害性化學品之標示，應依游離輻射及環境保護相關法規規定辦理。</a:t>
            </a:r>
            <a:endParaRPr lang="en-US" altLang="zh-TW" dirty="0" smtClean="0"/>
          </a:p>
          <a:p>
            <a:endParaRPr lang="en-US" altLang="zh-TW" dirty="0" smtClean="0"/>
          </a:p>
          <a:p>
            <a:r>
              <a:rPr lang="zh-TW" altLang="en-US" b="1" dirty="0" smtClean="0"/>
              <a:t>毒性化學物質標示及安全資料表管理辦法</a:t>
            </a:r>
            <a:r>
              <a:rPr lang="en-US" altLang="zh-TW" b="1" dirty="0" smtClean="0"/>
              <a:t>(103.11.10)</a:t>
            </a:r>
          </a:p>
          <a:p>
            <a:r>
              <a:rPr lang="zh-TW" altLang="en-US" dirty="0" smtClean="0"/>
              <a:t>第 </a:t>
            </a:r>
            <a:r>
              <a:rPr lang="en-US" altLang="zh-TW" dirty="0" smtClean="0"/>
              <a:t>12 </a:t>
            </a:r>
            <a:r>
              <a:rPr lang="zh-TW" altLang="en-US" dirty="0" smtClean="0"/>
              <a:t>條</a:t>
            </a:r>
          </a:p>
          <a:p>
            <a:r>
              <a:rPr lang="zh-TW" altLang="en-US" dirty="0" smtClean="0"/>
              <a:t>製造、輸入毒性化學物質之運作人，應依中央主管機關規定格式製作安全</a:t>
            </a:r>
          </a:p>
          <a:p>
            <a:r>
              <a:rPr lang="zh-TW" altLang="en-US" dirty="0" smtClean="0"/>
              <a:t>資料表，並應隨時檢討安全資料表內容之正確性。其更新內容、更新日期</a:t>
            </a:r>
          </a:p>
          <a:p>
            <a:r>
              <a:rPr lang="zh-TW" altLang="en-US" dirty="0" smtClean="0"/>
              <a:t>、版次等紀錄應保存三年備查。</a:t>
            </a:r>
          </a:p>
          <a:p>
            <a:r>
              <a:rPr lang="zh-TW" altLang="en-US" dirty="0" smtClean="0"/>
              <a:t>前項安全資料表之緊急聯絡電話應為任一時刻均可聯絡並接受事故應變諮</a:t>
            </a:r>
          </a:p>
          <a:p>
            <a:r>
              <a:rPr lang="zh-TW" altLang="en-US" dirty="0" smtClean="0"/>
              <a:t>詢之電話。</a:t>
            </a:r>
          </a:p>
          <a:p>
            <a:endParaRPr lang="en-US" altLang="zh-TW" dirty="0" smtClean="0"/>
          </a:p>
          <a:p>
            <a:r>
              <a:rPr lang="zh-TW" altLang="en-US" dirty="0" smtClean="0"/>
              <a:t>第 </a:t>
            </a:r>
            <a:r>
              <a:rPr lang="en-US" altLang="zh-TW" dirty="0" smtClean="0"/>
              <a:t>17 </a:t>
            </a:r>
            <a:r>
              <a:rPr lang="zh-TW" altLang="en-US" dirty="0" smtClean="0"/>
              <a:t>條</a:t>
            </a:r>
          </a:p>
          <a:p>
            <a:r>
              <a:rPr lang="zh-TW" altLang="en-US" dirty="0" smtClean="0"/>
              <a:t>毒性化學物質運作人應將安全資料表置於運作場所中易取得之處。</a:t>
            </a:r>
          </a:p>
        </p:txBody>
      </p:sp>
    </p:spTree>
    <p:extLst>
      <p:ext uri="{BB962C8B-B14F-4D97-AF65-F5344CB8AC3E}">
        <p14:creationId xmlns:p14="http://schemas.microsoft.com/office/powerpoint/2010/main" val="3984718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0AF8DCB-83CF-488E-B353-4E6268B61F2C}" type="slidenum">
              <a:rPr lang="en-US" altLang="zh-TW" sz="1200">
                <a:ea typeface="標楷體" panose="03000509000000000000" pitchFamily="65" charset="-120"/>
              </a:rPr>
              <a:pPr algn="r"/>
              <a:t>46</a:t>
            </a:fld>
            <a:endParaRPr lang="en-US" altLang="zh-TW" sz="1200" dirty="0">
              <a:ea typeface="標楷體" panose="03000509000000000000" pitchFamily="65" charset="-12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lnSpc>
                <a:spcPct val="90000"/>
              </a:lnSpc>
            </a:pPr>
            <a:r>
              <a:rPr lang="zh-TW" altLang="en-US" dirty="0" smtClean="0"/>
              <a:t>補充說明</a:t>
            </a:r>
            <a:r>
              <a:rPr lang="en-US" altLang="zh-TW" dirty="0" smtClean="0"/>
              <a:t>:</a:t>
            </a:r>
          </a:p>
          <a:p>
            <a:pPr eaLnBrk="1" hangingPunct="1">
              <a:lnSpc>
                <a:spcPct val="90000"/>
              </a:lnSpc>
            </a:pPr>
            <a:r>
              <a:rPr lang="zh-TW" altLang="en-US" dirty="0" smtClean="0"/>
              <a:t>防火防爆櫃裝設之連動排氣設施需要定期檢查與維護。</a:t>
            </a:r>
          </a:p>
          <a:p>
            <a:pPr eaLnBrk="1" hangingPunct="1">
              <a:lnSpc>
                <a:spcPct val="90000"/>
              </a:lnSpc>
            </a:pPr>
            <a:r>
              <a:rPr lang="zh-TW" altLang="en-US" dirty="0" smtClean="0"/>
              <a:t>裝設化學物質之</a:t>
            </a:r>
            <a:r>
              <a:rPr lang="zh-TW" altLang="en-US" dirty="0" smtClean="0">
                <a:solidFill>
                  <a:srgbClr val="FF0000"/>
                </a:solidFill>
              </a:rPr>
              <a:t>洩漏警報器</a:t>
            </a:r>
            <a:r>
              <a:rPr lang="zh-TW" altLang="en-US" dirty="0" smtClean="0"/>
              <a:t>時，應針對所儲存的化學物質的種類與特性（如爆炸上下限）選擇合適的設備。</a:t>
            </a:r>
          </a:p>
          <a:p>
            <a:pPr eaLnBrk="1" hangingPunct="1">
              <a:lnSpc>
                <a:spcPct val="90000"/>
              </a:lnSpc>
            </a:pPr>
            <a:endParaRPr lang="zh-TW" altLang="en-US" b="1" dirty="0" smtClean="0"/>
          </a:p>
          <a:p>
            <a:r>
              <a:rPr lang="zh-TW" altLang="en-US" b="1" dirty="0" smtClean="0"/>
              <a:t>職業安全衛生設施規則</a:t>
            </a:r>
            <a:r>
              <a:rPr lang="en-US" altLang="zh-TW" b="1" dirty="0" smtClean="0"/>
              <a:t>(103.7.1)</a:t>
            </a:r>
          </a:p>
          <a:p>
            <a:r>
              <a:rPr lang="zh-TW" altLang="en-US" dirty="0" smtClean="0"/>
              <a:t>第 </a:t>
            </a:r>
            <a:r>
              <a:rPr lang="en-US" altLang="zh-TW" dirty="0" smtClean="0"/>
              <a:t>177 </a:t>
            </a:r>
            <a:r>
              <a:rPr lang="zh-TW" altLang="en-US" dirty="0" smtClean="0"/>
              <a:t>條 　 雇主對於作業場所有易燃液體之蒸氣、可燃性氣體或爆燃性粉塵以外之可燃性粉塵滯留，而有爆炸、火災之虞者，應依危險特性採取通風、換氣、除塵等措施外，並依下列規定辦理：</a:t>
            </a:r>
          </a:p>
          <a:p>
            <a:r>
              <a:rPr lang="zh-TW" altLang="en-US" dirty="0" smtClean="0"/>
              <a:t>一、指定專人對於前述蒸氣、氣體之濃度，於作業前測定之。</a:t>
            </a:r>
          </a:p>
          <a:p>
            <a:r>
              <a:rPr lang="zh-TW" altLang="en-US" dirty="0" smtClean="0"/>
              <a:t>二、蒸氣或氣體之濃度達爆炸下限值之百分之三十以上時，應即刻使勞工退避至安全場所，並停止使用煙火及其他為點火源之虞之機具，並應加強通風。</a:t>
            </a:r>
          </a:p>
          <a:p>
            <a:r>
              <a:rPr lang="zh-TW" altLang="en-US" dirty="0" smtClean="0"/>
              <a:t>三、使用之電氣機械、器具或設備，應具有適合於其設置場所危險區域劃分使用之防爆性能構造。</a:t>
            </a:r>
          </a:p>
          <a:p>
            <a:r>
              <a:rPr lang="zh-TW" altLang="en-US" dirty="0" smtClean="0"/>
              <a:t>前項第三款所稱電氣機械、器具或設備，係指包括電動機、變壓器、連接裝置、開關、分電盤、配電盤等電流流通之機械、器具或設備及非屬配線或移動電線之其他類似設備。</a:t>
            </a:r>
          </a:p>
          <a:p>
            <a:r>
              <a:rPr lang="zh-TW" altLang="en-US" dirty="0" smtClean="0"/>
              <a:t> </a:t>
            </a:r>
          </a:p>
          <a:p>
            <a:r>
              <a:rPr lang="zh-TW" altLang="en-US" dirty="0" smtClean="0"/>
              <a:t>第 </a:t>
            </a:r>
            <a:r>
              <a:rPr lang="en-US" altLang="zh-TW" dirty="0" smtClean="0"/>
              <a:t>177-1 </a:t>
            </a:r>
            <a:r>
              <a:rPr lang="zh-TW" altLang="en-US" dirty="0" smtClean="0"/>
              <a:t>條 　 雇主對於有爆燃性粉塵存在，而有爆炸、火災之虞之場所，使用之電氣機械、器具或設備，應具有適合於其設置場所危險區域劃分使用之防爆性能構造。 </a:t>
            </a:r>
          </a:p>
          <a:p>
            <a:r>
              <a:rPr lang="zh-TW" altLang="en-US" dirty="0" smtClean="0"/>
              <a:t>第 </a:t>
            </a:r>
            <a:r>
              <a:rPr lang="en-US" altLang="zh-TW" dirty="0" smtClean="0"/>
              <a:t>184 </a:t>
            </a:r>
            <a:r>
              <a:rPr lang="zh-TW" altLang="en-US" dirty="0" smtClean="0"/>
              <a:t>條 　 雇主對於危險物製造、處置之工作場所，為防止爆炸、火災，應依下列規定辦理：</a:t>
            </a:r>
          </a:p>
          <a:p>
            <a:r>
              <a:rPr lang="zh-TW" altLang="en-US" dirty="0" smtClean="0"/>
              <a:t>一、爆炸性物質，應遠離煙火、或有發火源之虞之物，並不得加熱、摩擦、衝擊。</a:t>
            </a:r>
          </a:p>
          <a:p>
            <a:r>
              <a:rPr lang="zh-TW" altLang="en-US" dirty="0" smtClean="0"/>
              <a:t>二、著火性物質，應遠離煙火、或有發火源之虞之物，並不得加熱、摩擦或衝擊或使其接觸促進氧化之物質或水。</a:t>
            </a:r>
          </a:p>
          <a:p>
            <a:r>
              <a:rPr lang="zh-TW" altLang="en-US" dirty="0" smtClean="0"/>
              <a:t>三、氧化性物質，不得使其接觸促進其分解之物質，並不得予以加熱、摩擦或撞擊。</a:t>
            </a:r>
          </a:p>
          <a:p>
            <a:r>
              <a:rPr lang="zh-TW" altLang="en-US" dirty="0" smtClean="0"/>
              <a:t>四、易燃液體，應遠離煙火或有發火源之虞之物，未經許可不得灌注、蒸發或加熱。</a:t>
            </a:r>
          </a:p>
          <a:p>
            <a:r>
              <a:rPr lang="zh-TW" altLang="en-US" dirty="0" smtClean="0"/>
              <a:t>五、除製造、處置必需之用料外，不得任意放置危險物。</a:t>
            </a:r>
          </a:p>
          <a:p>
            <a:r>
              <a:rPr lang="zh-TW" altLang="en-US" dirty="0" smtClean="0"/>
              <a:t>第 </a:t>
            </a:r>
            <a:r>
              <a:rPr lang="en-US" altLang="zh-TW" dirty="0" smtClean="0"/>
              <a:t>191 </a:t>
            </a:r>
            <a:r>
              <a:rPr lang="zh-TW" altLang="en-US" dirty="0" smtClean="0"/>
              <a:t>條 　 雇主對於異類物品接觸有引起爆炸、火災、危險之虞者，應單獨儲放，搬運時應使用專用之運搬機械。但經採取防止接觸之設施者，不在此限。</a:t>
            </a:r>
          </a:p>
          <a:p>
            <a:endParaRPr lang="zh-TW" altLang="en-US" dirty="0" smtClean="0"/>
          </a:p>
          <a:p>
            <a:r>
              <a:rPr lang="zh-TW" altLang="en-US" b="1" dirty="0" smtClean="0"/>
              <a:t>有機溶劑中毒預防規則</a:t>
            </a:r>
            <a:r>
              <a:rPr lang="en-US" altLang="zh-TW" b="1" dirty="0" smtClean="0"/>
              <a:t>(103.6.25)</a:t>
            </a:r>
          </a:p>
          <a:p>
            <a:r>
              <a:rPr lang="zh-TW" altLang="en-US" dirty="0" smtClean="0"/>
              <a:t>第 </a:t>
            </a:r>
            <a:r>
              <a:rPr lang="en-US" altLang="zh-TW" dirty="0" smtClean="0"/>
              <a:t>25 </a:t>
            </a:r>
            <a:r>
              <a:rPr lang="zh-TW" altLang="en-US" dirty="0" smtClean="0"/>
              <a:t>條 　 雇主於室內儲藏有機溶劑或其混存物時，應使用備有栓蓋之堅固容器，以免有機溶劑或其混存物之溢出、漏洩、滲洩或擴散，該儲藏場所應依下列規定：</a:t>
            </a:r>
          </a:p>
          <a:p>
            <a:r>
              <a:rPr lang="zh-TW" altLang="en-US" dirty="0" smtClean="0"/>
              <a:t>一、防止與作業無關人員進入之措施。</a:t>
            </a:r>
          </a:p>
          <a:p>
            <a:r>
              <a:rPr lang="zh-TW" altLang="en-US" dirty="0" smtClean="0"/>
              <a:t>二、將有機溶劑蒸氣排除於室外。</a:t>
            </a:r>
          </a:p>
        </p:txBody>
      </p:sp>
    </p:spTree>
    <p:extLst>
      <p:ext uri="{BB962C8B-B14F-4D97-AF65-F5344CB8AC3E}">
        <p14:creationId xmlns:p14="http://schemas.microsoft.com/office/powerpoint/2010/main" val="149928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en-US" altLang="zh-TW" dirty="0" smtClean="0">
                <a:solidFill>
                  <a:srgbClr val="FF0000"/>
                </a:solidFill>
              </a:rPr>
              <a:t>20160215 </a:t>
            </a:r>
            <a:r>
              <a:rPr lang="zh-TW" altLang="en-US" dirty="0" smtClean="0">
                <a:solidFill>
                  <a:srgbClr val="FF0000"/>
                </a:solidFill>
              </a:rPr>
              <a:t>教學目標</a:t>
            </a:r>
            <a:endParaRPr lang="en-US" altLang="zh-TW" dirty="0" smtClean="0">
              <a:solidFill>
                <a:srgbClr val="FF0000"/>
              </a:solidFill>
            </a:endParaRPr>
          </a:p>
          <a:p>
            <a:pPr eaLnBrk="1" hangingPunct="1"/>
            <a:r>
              <a:rPr lang="zh-TW" altLang="en-US" dirty="0" smtClean="0">
                <a:solidFill>
                  <a:srgbClr val="FF0000"/>
                </a:solidFill>
              </a:rPr>
              <a:t>了解職安法下學校需負的責任</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7</a:t>
            </a:fld>
            <a:endParaRPr lang="en-US" altLang="zh-TW" dirty="0"/>
          </a:p>
        </p:txBody>
      </p:sp>
    </p:spTree>
    <p:extLst>
      <p:ext uri="{BB962C8B-B14F-4D97-AF65-F5344CB8AC3E}">
        <p14:creationId xmlns:p14="http://schemas.microsoft.com/office/powerpoint/2010/main" val="1843066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F53AD0-9A89-44B7-8B6B-A9380B4D5C22}" type="slidenum">
              <a:rPr lang="en-US" altLang="zh-TW" sz="1200">
                <a:ea typeface="標楷體" panose="03000509000000000000" pitchFamily="65" charset="-120"/>
              </a:rPr>
              <a:pPr algn="r"/>
              <a:t>47</a:t>
            </a:fld>
            <a:endParaRPr lang="en-US" altLang="zh-TW" sz="1200" dirty="0">
              <a:ea typeface="標楷體" panose="03000509000000000000" pitchFamily="65" charset="-12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lnSpc>
                <a:spcPct val="170000"/>
              </a:lnSpc>
            </a:pPr>
            <a:r>
              <a:rPr lang="zh-TW" altLang="en-US" dirty="0" smtClean="0"/>
              <a:t>補充說明</a:t>
            </a:r>
            <a:r>
              <a:rPr lang="en-US" altLang="zh-TW" dirty="0" smtClean="0"/>
              <a:t>:</a:t>
            </a:r>
          </a:p>
          <a:p>
            <a:pPr eaLnBrk="1" hangingPunct="1">
              <a:lnSpc>
                <a:spcPct val="170000"/>
              </a:lnSpc>
            </a:pPr>
            <a:r>
              <a:rPr lang="zh-TW" altLang="zh-TW" dirty="0" smtClean="0"/>
              <a:t>可燃性高壓氣體儲存場所，應設有可對應該氣體的洩漏偵測與警報設備</a:t>
            </a:r>
            <a:r>
              <a:rPr lang="zh-TW" altLang="en-US" dirty="0" smtClean="0"/>
              <a:t>。</a:t>
            </a:r>
          </a:p>
          <a:p>
            <a:pPr eaLnBrk="1" hangingPunct="1">
              <a:lnSpc>
                <a:spcPct val="120000"/>
              </a:lnSpc>
              <a:spcAft>
                <a:spcPct val="20000"/>
              </a:spcAft>
            </a:pPr>
            <a:r>
              <a:rPr lang="zh-TW" altLang="en-US" dirty="0" smtClean="0"/>
              <a:t>如儲存的化學物質為單一種類物質（如氫氣），則應裝設該物質的專用偵測器（如氫氣外洩偵測器）。</a:t>
            </a:r>
          </a:p>
          <a:p>
            <a:pPr eaLnBrk="1" hangingPunct="1">
              <a:lnSpc>
                <a:spcPct val="120000"/>
              </a:lnSpc>
              <a:spcAft>
                <a:spcPct val="20000"/>
              </a:spcAft>
            </a:pPr>
            <a:r>
              <a:rPr lang="zh-TW" altLang="en-US" dirty="0" smtClean="0"/>
              <a:t>通用型的偵測器（如可燃性氣體偵測器），應使用在儲存多種、不特定種類物質（如廢液儲存場）的場所。</a:t>
            </a:r>
          </a:p>
          <a:p>
            <a:pPr eaLnBrk="1" hangingPunct="1">
              <a:lnSpc>
                <a:spcPct val="120000"/>
              </a:lnSpc>
              <a:spcAft>
                <a:spcPct val="20000"/>
              </a:spcAft>
            </a:pPr>
            <a:r>
              <a:rPr lang="zh-TW" altLang="en-US" dirty="0" smtClean="0"/>
              <a:t>注意各種警報器會發出警報時之外洩濃度間的差異。</a:t>
            </a:r>
          </a:p>
          <a:p>
            <a:pPr eaLnBrk="1" hangingPunct="1"/>
            <a:endParaRPr lang="en-US" altLang="zh-TW" dirty="0" smtClean="0"/>
          </a:p>
          <a:p>
            <a:r>
              <a:rPr lang="zh-TW" altLang="en-US" b="1" dirty="0" smtClean="0"/>
              <a:t>職業安全衛生設施規則</a:t>
            </a:r>
            <a:r>
              <a:rPr lang="en-US" altLang="zh-TW" b="1" dirty="0" smtClean="0"/>
              <a:t>(103.7.1)</a:t>
            </a:r>
          </a:p>
          <a:p>
            <a:r>
              <a:rPr lang="zh-TW" altLang="en-US" dirty="0" smtClean="0"/>
              <a:t>第 </a:t>
            </a:r>
            <a:r>
              <a:rPr lang="en-US" altLang="zh-TW" dirty="0" smtClean="0"/>
              <a:t>197 </a:t>
            </a:r>
            <a:r>
              <a:rPr lang="zh-TW" altLang="en-US" dirty="0" smtClean="0"/>
              <a:t>條 　 雇主對於化學設備或其附屬設備，為防止因爆炸、火災、洩漏等造成勞工之危害，應採取下列措施：</a:t>
            </a:r>
          </a:p>
          <a:p>
            <a:r>
              <a:rPr lang="zh-TW" altLang="en-US" dirty="0" smtClean="0"/>
              <a:t>一、確定為輸送原料、材料於化學設備或自該等設備卸收產品之有關閥、旋塞等之正常操作。</a:t>
            </a:r>
          </a:p>
          <a:p>
            <a:r>
              <a:rPr lang="zh-TW" altLang="en-US" dirty="0" smtClean="0"/>
              <a:t>二、確定冷卻、加熱、攪拌及壓縮等裝置之正常操作。</a:t>
            </a:r>
          </a:p>
          <a:p>
            <a:r>
              <a:rPr lang="zh-TW" altLang="en-US" dirty="0" smtClean="0"/>
              <a:t>三、保持溫度計、壓力計或其他計測裝置於正常操作功能。</a:t>
            </a:r>
          </a:p>
          <a:p>
            <a:r>
              <a:rPr lang="zh-TW" altLang="en-US" dirty="0" smtClean="0"/>
              <a:t>四、保持安全閥、緊急遮斷裝置、自動警報裝置或其他安全裝置於異常狀態時之有效運轉。</a:t>
            </a:r>
            <a:endParaRPr lang="en-US" altLang="zh-TW" dirty="0" smtClean="0"/>
          </a:p>
        </p:txBody>
      </p:sp>
    </p:spTree>
    <p:extLst>
      <p:ext uri="{BB962C8B-B14F-4D97-AF65-F5344CB8AC3E}">
        <p14:creationId xmlns:p14="http://schemas.microsoft.com/office/powerpoint/2010/main" val="494730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92AC3F-D7B9-462E-A363-E4AB076C729B}" type="slidenum">
              <a:rPr lang="en-US" altLang="zh-TW" sz="1200">
                <a:ea typeface="標楷體" panose="03000509000000000000" pitchFamily="65" charset="-120"/>
              </a:rPr>
              <a:pPr algn="r"/>
              <a:t>48</a:t>
            </a:fld>
            <a:endParaRPr lang="en-US" altLang="zh-TW" sz="1200" dirty="0">
              <a:ea typeface="標楷體" panose="03000509000000000000" pitchFamily="65" charset="-12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a:lnSpc>
                <a:spcPct val="110000"/>
              </a:lnSpc>
              <a:spcBef>
                <a:spcPct val="10000"/>
              </a:spcBef>
              <a:spcAft>
                <a:spcPct val="10000"/>
              </a:spcAft>
            </a:pPr>
            <a:r>
              <a:rPr lang="zh-TW" altLang="en-US" sz="800" dirty="0" smtClean="0"/>
              <a:t>補充說明</a:t>
            </a:r>
            <a:r>
              <a:rPr lang="en-US" altLang="zh-TW" sz="800" dirty="0" smtClean="0"/>
              <a:t>:</a:t>
            </a:r>
          </a:p>
          <a:p>
            <a:pPr eaLnBrk="1">
              <a:lnSpc>
                <a:spcPct val="110000"/>
              </a:lnSpc>
              <a:spcBef>
                <a:spcPct val="10000"/>
              </a:spcBef>
              <a:spcAft>
                <a:spcPct val="10000"/>
              </a:spcAft>
            </a:pPr>
            <a:r>
              <a:rPr lang="zh-TW" altLang="en-US" sz="800" dirty="0" smtClean="0"/>
              <a:t>儀器於操作中可能排放有毒氣體，例</a:t>
            </a:r>
            <a:r>
              <a:rPr lang="en-US" altLang="zh-TW" sz="800" dirty="0" smtClean="0"/>
              <a:t>:</a:t>
            </a:r>
            <a:r>
              <a:rPr lang="zh-TW" altLang="en-US" sz="800" dirty="0" smtClean="0"/>
              <a:t>氣相層析儀的分流口</a:t>
            </a:r>
          </a:p>
          <a:p>
            <a:pPr eaLnBrk="1" hangingPunct="1">
              <a:lnSpc>
                <a:spcPct val="80000"/>
              </a:lnSpc>
            </a:pPr>
            <a:endParaRPr lang="zh-TW" altLang="en-US" sz="700" b="1" dirty="0" smtClean="0"/>
          </a:p>
          <a:p>
            <a:pPr>
              <a:lnSpc>
                <a:spcPct val="80000"/>
              </a:lnSpc>
            </a:pPr>
            <a:r>
              <a:rPr lang="zh-TW" altLang="en-US" sz="800" b="1" dirty="0" smtClean="0"/>
              <a:t>職業安全衛生設施規則</a:t>
            </a:r>
            <a:r>
              <a:rPr lang="en-US" altLang="zh-TW" sz="800" b="1" dirty="0" smtClean="0"/>
              <a:t>(103.7.1)</a:t>
            </a:r>
          </a:p>
          <a:p>
            <a:pPr>
              <a:lnSpc>
                <a:spcPct val="80000"/>
              </a:lnSpc>
            </a:pPr>
            <a:r>
              <a:rPr lang="zh-TW" altLang="en-US" sz="800" dirty="0" smtClean="0"/>
              <a:t>第 </a:t>
            </a:r>
            <a:r>
              <a:rPr lang="en-US" altLang="zh-TW" sz="800" dirty="0" smtClean="0"/>
              <a:t>292 </a:t>
            </a:r>
            <a:r>
              <a:rPr lang="zh-TW" altLang="en-US" sz="800" dirty="0" smtClean="0"/>
              <a:t>條  雇主對於有害氣體、蒸氣、粉塵等作業場所，應依下列規定辦理：</a:t>
            </a:r>
          </a:p>
          <a:p>
            <a:pPr>
              <a:lnSpc>
                <a:spcPct val="80000"/>
              </a:lnSpc>
            </a:pPr>
            <a:r>
              <a:rPr lang="zh-TW" altLang="en-US" sz="800" dirty="0" smtClean="0"/>
              <a:t>           一、工作場所內發散有害氣體、蒸氣、粉塵時，應視其性質，採取密閉設</a:t>
            </a:r>
          </a:p>
          <a:p>
            <a:pPr>
              <a:lnSpc>
                <a:spcPct val="80000"/>
              </a:lnSpc>
            </a:pPr>
            <a:r>
              <a:rPr lang="zh-TW" altLang="en-US" sz="800" dirty="0" smtClean="0"/>
              <a:t>               備、局部排氣裝置、整體換氣裝置或以其他方法導入新鮮空氣等適當</a:t>
            </a:r>
          </a:p>
          <a:p>
            <a:pPr>
              <a:lnSpc>
                <a:spcPct val="80000"/>
              </a:lnSpc>
            </a:pPr>
            <a:r>
              <a:rPr lang="zh-TW" altLang="en-US" sz="800" dirty="0" smtClean="0"/>
              <a:t>               措施，使其不超過勞工作業場所容許暴露標準之規定。勞工有發生中</a:t>
            </a:r>
          </a:p>
          <a:p>
            <a:pPr>
              <a:lnSpc>
                <a:spcPct val="80000"/>
              </a:lnSpc>
            </a:pPr>
            <a:r>
              <a:rPr lang="zh-TW" altLang="en-US" sz="800" dirty="0" smtClean="0"/>
              <a:t>               毒之虞者，應停止作業並採取緊急措施。</a:t>
            </a:r>
          </a:p>
          <a:p>
            <a:pPr>
              <a:lnSpc>
                <a:spcPct val="80000"/>
              </a:lnSpc>
            </a:pPr>
            <a:r>
              <a:rPr lang="zh-TW" altLang="en-US" sz="800" dirty="0" smtClean="0"/>
              <a:t>           二、勞工暴露於有害氣體、蒸氣、粉塵等之作業時，其空氣中濃度超過八</a:t>
            </a:r>
          </a:p>
          <a:p>
            <a:pPr>
              <a:lnSpc>
                <a:spcPct val="80000"/>
              </a:lnSpc>
            </a:pPr>
            <a:r>
              <a:rPr lang="zh-TW" altLang="en-US" sz="800" dirty="0" smtClean="0"/>
              <a:t>               小時日時量平均容許濃度、短時間時量平均容許濃度或最高容許濃度</a:t>
            </a:r>
          </a:p>
          <a:p>
            <a:pPr>
              <a:lnSpc>
                <a:spcPct val="80000"/>
              </a:lnSpc>
            </a:pPr>
            <a:r>
              <a:rPr lang="zh-TW" altLang="en-US" sz="800" dirty="0" smtClean="0"/>
              <a:t>               者，應改善其作業方法、縮短工作時間或採取其他保護措施。</a:t>
            </a:r>
          </a:p>
          <a:p>
            <a:pPr>
              <a:lnSpc>
                <a:spcPct val="80000"/>
              </a:lnSpc>
            </a:pPr>
            <a:r>
              <a:rPr lang="zh-TW" altLang="en-US" sz="800" dirty="0" smtClean="0"/>
              <a:t>           三、有害物工作場所，應依有機溶劑、鉛、四烷基鉛、粉塵及特定化學物</a:t>
            </a:r>
          </a:p>
          <a:p>
            <a:pPr>
              <a:lnSpc>
                <a:spcPct val="80000"/>
              </a:lnSpc>
            </a:pPr>
            <a:r>
              <a:rPr lang="zh-TW" altLang="en-US" sz="800" dirty="0" smtClean="0"/>
              <a:t>               質等有害物危害預防法規之規定，設置通風設備，並使其有效運轉。</a:t>
            </a:r>
            <a:endParaRPr lang="en-US" altLang="zh-TW" sz="800" dirty="0" smtClean="0"/>
          </a:p>
          <a:p>
            <a:pPr>
              <a:lnSpc>
                <a:spcPct val="80000"/>
              </a:lnSpc>
            </a:pPr>
            <a:endParaRPr lang="zh-TW" altLang="en-US" sz="800" dirty="0" smtClean="0"/>
          </a:p>
          <a:p>
            <a:pPr>
              <a:lnSpc>
                <a:spcPct val="80000"/>
              </a:lnSpc>
            </a:pPr>
            <a:r>
              <a:rPr lang="zh-TW" altLang="en-US" sz="800" b="1" dirty="0" smtClean="0"/>
              <a:t>有機溶劑中毒預防規則</a:t>
            </a:r>
            <a:r>
              <a:rPr lang="en-US" altLang="zh-TW" sz="800" b="1" dirty="0" smtClean="0"/>
              <a:t>(103.6.25)</a:t>
            </a:r>
          </a:p>
          <a:p>
            <a:pPr>
              <a:lnSpc>
                <a:spcPct val="80000"/>
              </a:lnSpc>
            </a:pPr>
            <a:r>
              <a:rPr lang="zh-TW" altLang="en-US" sz="800" dirty="0" smtClean="0"/>
              <a:t>第 </a:t>
            </a:r>
            <a:r>
              <a:rPr lang="en-US" altLang="zh-TW" sz="800" dirty="0" smtClean="0"/>
              <a:t>6 </a:t>
            </a:r>
            <a:r>
              <a:rPr lang="zh-TW" altLang="en-US" sz="800" dirty="0" smtClean="0"/>
              <a:t>條    雇主使勞工於下列規定之作業場所作業，應依下列規定，設置必要之控制設備：</a:t>
            </a:r>
          </a:p>
          <a:p>
            <a:pPr>
              <a:lnSpc>
                <a:spcPct val="80000"/>
              </a:lnSpc>
            </a:pPr>
            <a:r>
              <a:rPr lang="zh-TW" altLang="en-US" sz="800" dirty="0" smtClean="0"/>
              <a:t>           一、於室內作業場所或儲槽等之作業場所，從事有關第一種有機溶劑或其</a:t>
            </a:r>
          </a:p>
          <a:p>
            <a:pPr>
              <a:lnSpc>
                <a:spcPct val="80000"/>
              </a:lnSpc>
            </a:pPr>
            <a:r>
              <a:rPr lang="zh-TW" altLang="en-US" sz="800" dirty="0" smtClean="0"/>
              <a:t>               混存物之作業，應於設置密閉設備或局部排氣裝置。</a:t>
            </a:r>
          </a:p>
          <a:p>
            <a:pPr>
              <a:lnSpc>
                <a:spcPct val="80000"/>
              </a:lnSpc>
            </a:pPr>
            <a:r>
              <a:rPr lang="zh-TW" altLang="en-US" sz="800" dirty="0" smtClean="0"/>
              <a:t>           二、於室內作業場所或儲槽等之作業場所，從事有關第二種有機溶劑或其</a:t>
            </a:r>
          </a:p>
          <a:p>
            <a:pPr>
              <a:lnSpc>
                <a:spcPct val="80000"/>
              </a:lnSpc>
            </a:pPr>
            <a:r>
              <a:rPr lang="zh-TW" altLang="en-US" sz="800" dirty="0" smtClean="0"/>
              <a:t>               混存物之作業，應於各該作業場所設置密閉設備、局部排氣裝置或整</a:t>
            </a:r>
          </a:p>
          <a:p>
            <a:pPr>
              <a:lnSpc>
                <a:spcPct val="80000"/>
              </a:lnSpc>
            </a:pPr>
            <a:r>
              <a:rPr lang="zh-TW" altLang="en-US" sz="800" dirty="0" smtClean="0"/>
              <a:t>               體換氣裝置。</a:t>
            </a:r>
          </a:p>
          <a:p>
            <a:pPr>
              <a:lnSpc>
                <a:spcPct val="80000"/>
              </a:lnSpc>
            </a:pPr>
            <a:r>
              <a:rPr lang="zh-TW" altLang="en-US" sz="800" dirty="0" smtClean="0"/>
              <a:t>           三、於儲槽等之作業場所或通風不充分之室內作業場所，從事有關第三種</a:t>
            </a:r>
          </a:p>
          <a:p>
            <a:pPr>
              <a:lnSpc>
                <a:spcPct val="80000"/>
              </a:lnSpc>
            </a:pPr>
            <a:r>
              <a:rPr lang="zh-TW" altLang="en-US" sz="800" dirty="0" smtClean="0"/>
              <a:t>               有機溶劑或其混存物之作業，應於各該作業場所設置密閉設備、局部</a:t>
            </a:r>
          </a:p>
          <a:p>
            <a:pPr>
              <a:lnSpc>
                <a:spcPct val="80000"/>
              </a:lnSpc>
            </a:pPr>
            <a:r>
              <a:rPr lang="zh-TW" altLang="en-US" sz="800" dirty="0" smtClean="0"/>
              <a:t>               排氣裝置或整體換氣裝置。</a:t>
            </a:r>
          </a:p>
          <a:p>
            <a:pPr>
              <a:lnSpc>
                <a:spcPct val="80000"/>
              </a:lnSpc>
            </a:pPr>
            <a:r>
              <a:rPr lang="zh-TW" altLang="en-US" sz="800" dirty="0" smtClean="0"/>
              <a:t>           前項控制設備，應依有機溶劑之健康危害分類、散布狀況及使用量等情形</a:t>
            </a:r>
          </a:p>
          <a:p>
            <a:pPr>
              <a:lnSpc>
                <a:spcPct val="80000"/>
              </a:lnSpc>
            </a:pPr>
            <a:r>
              <a:rPr lang="zh-TW" altLang="en-US" sz="800" dirty="0" smtClean="0"/>
              <a:t>           ，評估風險等級，並依風險等級選擇有效之控制設備。</a:t>
            </a:r>
          </a:p>
          <a:p>
            <a:pPr>
              <a:lnSpc>
                <a:spcPct val="80000"/>
              </a:lnSpc>
            </a:pPr>
            <a:r>
              <a:rPr lang="zh-TW" altLang="en-US" sz="800" dirty="0" smtClean="0"/>
              <a:t>           第一項各款對於從事第二條第十二款及同項第二款、第三款對於以噴布方</a:t>
            </a:r>
          </a:p>
          <a:p>
            <a:pPr>
              <a:lnSpc>
                <a:spcPct val="80000"/>
              </a:lnSpc>
            </a:pPr>
            <a:r>
              <a:rPr lang="zh-TW" altLang="en-US" sz="800" dirty="0" smtClean="0"/>
              <a:t>           式從事第二條第四款至第六款、第八款或第九款規定之作業者，不適用之</a:t>
            </a:r>
          </a:p>
          <a:p>
            <a:pPr>
              <a:lnSpc>
                <a:spcPct val="80000"/>
              </a:lnSpc>
            </a:pPr>
            <a:r>
              <a:rPr lang="zh-TW" altLang="en-US" sz="800" dirty="0" smtClean="0"/>
              <a:t>           。</a:t>
            </a:r>
          </a:p>
          <a:p>
            <a:pPr>
              <a:lnSpc>
                <a:spcPct val="80000"/>
              </a:lnSpc>
            </a:pPr>
            <a:r>
              <a:rPr lang="zh-TW" altLang="en-US" sz="800" dirty="0" smtClean="0"/>
              <a:t>第 </a:t>
            </a:r>
            <a:r>
              <a:rPr lang="en-US" altLang="zh-TW" sz="800" dirty="0" smtClean="0"/>
              <a:t>12 </a:t>
            </a:r>
            <a:r>
              <a:rPr lang="zh-TW" altLang="en-US" sz="800" dirty="0" smtClean="0"/>
              <a:t>條 　 雇主設置之局部排氣裝置之氣罩及導管，應依下列之規定：</a:t>
            </a:r>
          </a:p>
          <a:p>
            <a:pPr>
              <a:lnSpc>
                <a:spcPct val="80000"/>
              </a:lnSpc>
            </a:pPr>
            <a:r>
              <a:rPr lang="zh-TW" altLang="en-US" sz="800" dirty="0" smtClean="0"/>
              <a:t>一、氣罩應設置於每一有機溶劑蒸氣發生源。</a:t>
            </a:r>
          </a:p>
          <a:p>
            <a:pPr>
              <a:lnSpc>
                <a:spcPct val="80000"/>
              </a:lnSpc>
            </a:pPr>
            <a:r>
              <a:rPr lang="zh-TW" altLang="en-US" sz="800" dirty="0" smtClean="0"/>
              <a:t>二、外裝型氣罩應儘量接近有機溶劑蒸氣發生源。</a:t>
            </a:r>
          </a:p>
          <a:p>
            <a:pPr>
              <a:lnSpc>
                <a:spcPct val="80000"/>
              </a:lnSpc>
            </a:pPr>
            <a:r>
              <a:rPr lang="zh-TW" altLang="en-US" sz="800" dirty="0" smtClean="0"/>
              <a:t>三、氣罩應視作業方法、有機溶劑蒸氣之擴散狀況及有機溶劑之比重等，選擇適於吸引該有機溶劑蒸氣之型式及大小。</a:t>
            </a:r>
          </a:p>
          <a:p>
            <a:pPr>
              <a:lnSpc>
                <a:spcPct val="80000"/>
              </a:lnSpc>
            </a:pPr>
            <a:r>
              <a:rPr lang="zh-TW" altLang="en-US" sz="800" dirty="0" smtClean="0"/>
              <a:t>四、應儘量縮短導管長度、減少彎曲數目，且應於適當處所設置易於清掃之清潔口與測定孔。</a:t>
            </a:r>
          </a:p>
          <a:p>
            <a:pPr>
              <a:lnSpc>
                <a:spcPct val="80000"/>
              </a:lnSpc>
            </a:pPr>
            <a:endParaRPr lang="zh-TW" altLang="en-US" sz="800" dirty="0" smtClean="0"/>
          </a:p>
          <a:p>
            <a:pPr>
              <a:lnSpc>
                <a:spcPct val="80000"/>
              </a:lnSpc>
            </a:pPr>
            <a:r>
              <a:rPr lang="zh-TW" altLang="en-US" sz="800" b="1" dirty="0" smtClean="0"/>
              <a:t>特定化學物質危害預防標準</a:t>
            </a:r>
            <a:r>
              <a:rPr lang="en-US" altLang="zh-TW" sz="800" b="1" dirty="0" smtClean="0"/>
              <a:t>(103.6.25)</a:t>
            </a:r>
          </a:p>
          <a:p>
            <a:pPr>
              <a:lnSpc>
                <a:spcPct val="80000"/>
              </a:lnSpc>
            </a:pPr>
            <a:r>
              <a:rPr lang="zh-TW" altLang="en-US" sz="800" dirty="0" smtClean="0"/>
              <a:t>第 </a:t>
            </a:r>
            <a:r>
              <a:rPr lang="en-US" altLang="zh-TW" sz="800" dirty="0" smtClean="0"/>
              <a:t>8 </a:t>
            </a:r>
            <a:r>
              <a:rPr lang="zh-TW" altLang="en-US" sz="800" dirty="0" smtClean="0"/>
              <a:t>條    前條核定基準如下：</a:t>
            </a:r>
          </a:p>
          <a:p>
            <a:pPr>
              <a:lnSpc>
                <a:spcPct val="80000"/>
              </a:lnSpc>
            </a:pPr>
            <a:r>
              <a:rPr lang="zh-TW" altLang="en-US" sz="800" dirty="0" smtClean="0"/>
              <a:t>           一、製造設備應為密閉設備。但在作業性質上設置該項設備顯有困難，而</a:t>
            </a:r>
          </a:p>
          <a:p>
            <a:pPr>
              <a:lnSpc>
                <a:spcPct val="80000"/>
              </a:lnSpc>
            </a:pPr>
            <a:r>
              <a:rPr lang="zh-TW" altLang="en-US" sz="800" dirty="0" smtClean="0"/>
              <a:t>               將其置於氣櫃內者，不在此限。</a:t>
            </a:r>
          </a:p>
          <a:p>
            <a:pPr>
              <a:lnSpc>
                <a:spcPct val="80000"/>
              </a:lnSpc>
            </a:pPr>
            <a:r>
              <a:rPr lang="zh-TW" altLang="en-US" sz="800" dirty="0" smtClean="0"/>
              <a:t>           二、設置製造設備場所之地板及牆壁應以不浸透性材料構築，且應為易於</a:t>
            </a:r>
          </a:p>
          <a:p>
            <a:pPr>
              <a:lnSpc>
                <a:spcPct val="80000"/>
              </a:lnSpc>
            </a:pPr>
            <a:r>
              <a:rPr lang="zh-TW" altLang="en-US" sz="800" dirty="0" smtClean="0"/>
              <a:t>               用水清洗之構造。</a:t>
            </a:r>
          </a:p>
          <a:p>
            <a:pPr>
              <a:lnSpc>
                <a:spcPct val="80000"/>
              </a:lnSpc>
            </a:pPr>
            <a:r>
              <a:rPr lang="zh-TW" altLang="en-US" sz="800" dirty="0" smtClean="0"/>
              <a:t>           三、從事製造或使用甲類物質者，應具有預防該物質引起危害健康之必要</a:t>
            </a:r>
          </a:p>
          <a:p>
            <a:pPr>
              <a:lnSpc>
                <a:spcPct val="80000"/>
              </a:lnSpc>
            </a:pPr>
            <a:r>
              <a:rPr lang="zh-TW" altLang="en-US" sz="800" dirty="0" smtClean="0"/>
              <a:t>               知識。</a:t>
            </a:r>
          </a:p>
          <a:p>
            <a:pPr>
              <a:lnSpc>
                <a:spcPct val="80000"/>
              </a:lnSpc>
            </a:pPr>
            <a:r>
              <a:rPr lang="zh-TW" altLang="en-US" sz="800" dirty="0" smtClean="0"/>
              <a:t>           四、儲存甲類物質時，應採用不漏洩、不溢出等之堅固容器，並應依危險</a:t>
            </a:r>
          </a:p>
          <a:p>
            <a:pPr>
              <a:lnSpc>
                <a:spcPct val="80000"/>
              </a:lnSpc>
            </a:pPr>
            <a:r>
              <a:rPr lang="zh-TW" altLang="en-US" sz="800" dirty="0" smtClean="0"/>
              <a:t>               性化學品標示及通識規則規定予以標示。</a:t>
            </a:r>
          </a:p>
          <a:p>
            <a:pPr>
              <a:lnSpc>
                <a:spcPct val="80000"/>
              </a:lnSpc>
            </a:pPr>
            <a:r>
              <a:rPr lang="zh-TW" altLang="en-US" sz="800" dirty="0" smtClean="0"/>
              <a:t>           五、甲類物質應保管於一定之場所，並將其意旨揭示於顯明易見之處。</a:t>
            </a:r>
          </a:p>
          <a:p>
            <a:pPr>
              <a:lnSpc>
                <a:spcPct val="80000"/>
              </a:lnSpc>
            </a:pPr>
            <a:r>
              <a:rPr lang="zh-TW" altLang="en-US" sz="800" dirty="0" smtClean="0"/>
              <a:t>           六、供給從事製造或使用甲類物質之勞工使用不浸透性防護圍巾及防護手</a:t>
            </a:r>
          </a:p>
          <a:p>
            <a:pPr>
              <a:lnSpc>
                <a:spcPct val="80000"/>
              </a:lnSpc>
            </a:pPr>
            <a:r>
              <a:rPr lang="zh-TW" altLang="en-US" sz="800" dirty="0" smtClean="0"/>
              <a:t>               套等個人防護具。</a:t>
            </a:r>
          </a:p>
          <a:p>
            <a:pPr>
              <a:lnSpc>
                <a:spcPct val="80000"/>
              </a:lnSpc>
            </a:pPr>
            <a:r>
              <a:rPr lang="zh-TW" altLang="en-US" sz="800" dirty="0" smtClean="0"/>
              <a:t>           七、製造場所應禁止與該作業無關之人員進入，並將其意旨揭示於顯明易</a:t>
            </a:r>
          </a:p>
          <a:p>
            <a:pPr>
              <a:lnSpc>
                <a:spcPct val="80000"/>
              </a:lnSpc>
            </a:pPr>
            <a:r>
              <a:rPr lang="zh-TW" altLang="en-US" sz="800" dirty="0" smtClean="0"/>
              <a:t>               見之處。</a:t>
            </a:r>
            <a:endParaRPr lang="en-US" altLang="zh-TW" sz="800" dirty="0" smtClean="0"/>
          </a:p>
          <a:p>
            <a:pPr>
              <a:lnSpc>
                <a:spcPct val="80000"/>
              </a:lnSpc>
            </a:pPr>
            <a:endParaRPr lang="en-US" altLang="zh-TW" sz="800" dirty="0" smtClean="0"/>
          </a:p>
          <a:p>
            <a:pPr>
              <a:lnSpc>
                <a:spcPct val="80000"/>
              </a:lnSpc>
            </a:pPr>
            <a:r>
              <a:rPr lang="zh-TW" altLang="en-US" sz="800" dirty="0" smtClean="0"/>
              <a:t>第 </a:t>
            </a:r>
            <a:r>
              <a:rPr lang="en-US" altLang="zh-TW" sz="800" dirty="0" smtClean="0"/>
              <a:t>13 </a:t>
            </a:r>
            <a:r>
              <a:rPr lang="zh-TW" altLang="en-US" sz="800" dirty="0" smtClean="0"/>
              <a:t>條 　 雇主使勞工處置、使用乙類物質，將乙類物質投入容器、自容器取出或投入反應槽等之作業時，應於該作業場所設置可密閉各該物質之氣體、蒸氣或粉塵發生源之密閉設備或使用包圍型氣罩之局部排氣裝置。</a:t>
            </a:r>
          </a:p>
          <a:p>
            <a:pPr>
              <a:lnSpc>
                <a:spcPct val="80000"/>
              </a:lnSpc>
            </a:pPr>
            <a:r>
              <a:rPr lang="zh-TW" altLang="en-US" sz="800" dirty="0" smtClean="0"/>
              <a:t>例</a:t>
            </a:r>
            <a:r>
              <a:rPr lang="en-US" altLang="zh-TW" sz="800" dirty="0" smtClean="0"/>
              <a:t>:</a:t>
            </a:r>
            <a:r>
              <a:rPr lang="zh-TW" altLang="en-US" sz="800" dirty="0" smtClean="0"/>
              <a:t>乙類物質，如三氯甲苯，及含有三氯甲苯占其重量超過百分之○．五之混合物</a:t>
            </a:r>
          </a:p>
          <a:p>
            <a:pPr>
              <a:lnSpc>
                <a:spcPct val="80000"/>
              </a:lnSpc>
            </a:pPr>
            <a:r>
              <a:rPr lang="zh-TW" altLang="en-US" sz="800" dirty="0" smtClean="0"/>
              <a:t>第 </a:t>
            </a:r>
            <a:r>
              <a:rPr lang="en-US" altLang="zh-TW" sz="800" dirty="0" smtClean="0"/>
              <a:t>16 </a:t>
            </a:r>
            <a:r>
              <a:rPr lang="zh-TW" altLang="en-US" sz="800" dirty="0" smtClean="0"/>
              <a:t>條 　 雇主對散布有丙類第一種物質或丙類第三種物質之氣體、蒸氣或粉塵之室內作業場所，應於各該發生源設置密閉設備或局部排氣裝置。但設置該項設備顯有困難或為臨時性作業者，不在此限。</a:t>
            </a:r>
          </a:p>
          <a:p>
            <a:pPr>
              <a:lnSpc>
                <a:spcPct val="80000"/>
              </a:lnSpc>
            </a:pPr>
            <a:r>
              <a:rPr lang="zh-TW" altLang="en-US" sz="800" dirty="0" smtClean="0"/>
              <a:t>依前項但書規定未設密閉設備或局部排氣裝置時，應設整體換氣裝置或將各該物質充分濕潤成泥狀或溶解於溶劑中者，危害勞工健康之程度者。</a:t>
            </a:r>
          </a:p>
          <a:p>
            <a:pPr>
              <a:lnSpc>
                <a:spcPct val="80000"/>
              </a:lnSpc>
            </a:pPr>
            <a:r>
              <a:rPr lang="zh-TW" altLang="en-US" sz="800" dirty="0" smtClean="0"/>
              <a:t>例</a:t>
            </a:r>
            <a:r>
              <a:rPr lang="en-US" altLang="zh-TW" sz="800" dirty="0" smtClean="0"/>
              <a:t>:</a:t>
            </a:r>
            <a:r>
              <a:rPr lang="zh-TW" altLang="en-US" sz="800" dirty="0" smtClean="0"/>
              <a:t>丙類第一種物質，硫化氫，含有硫化氫占其重量超過百分之一之混合物</a:t>
            </a:r>
            <a:endParaRPr lang="en-US" altLang="zh-TW" sz="800" dirty="0" smtClean="0"/>
          </a:p>
          <a:p>
            <a:pPr>
              <a:lnSpc>
                <a:spcPct val="80000"/>
              </a:lnSpc>
            </a:pPr>
            <a:r>
              <a:rPr lang="zh-TW" altLang="en-US" sz="800" dirty="0" smtClean="0"/>
              <a:t>第 </a:t>
            </a:r>
            <a:r>
              <a:rPr lang="en-US" altLang="zh-TW" sz="800" dirty="0" smtClean="0"/>
              <a:t>16-1 </a:t>
            </a:r>
            <a:r>
              <a:rPr lang="zh-TW" altLang="en-US" sz="800" dirty="0" smtClean="0"/>
              <a:t>條 第十三條、第十四條及前條應設置之控制設備，應依特定化學物質之健康危害分類、散布狀況及使用量等情形，評估風險等級，並依風險等級選擇</a:t>
            </a:r>
          </a:p>
          <a:p>
            <a:pPr>
              <a:lnSpc>
                <a:spcPct val="80000"/>
              </a:lnSpc>
            </a:pPr>
            <a:r>
              <a:rPr lang="zh-TW" altLang="en-US" sz="800" dirty="0" smtClean="0"/>
              <a:t>           有效之控制設備。</a:t>
            </a:r>
            <a:endParaRPr lang="en-US" altLang="zh-TW" sz="800" dirty="0" smtClean="0"/>
          </a:p>
          <a:p>
            <a:pPr>
              <a:lnSpc>
                <a:spcPct val="80000"/>
              </a:lnSpc>
            </a:pPr>
            <a:endParaRPr lang="zh-TW" altLang="en-US" sz="800" dirty="0" smtClean="0"/>
          </a:p>
          <a:p>
            <a:pPr>
              <a:lnSpc>
                <a:spcPct val="80000"/>
              </a:lnSpc>
            </a:pPr>
            <a:r>
              <a:rPr lang="zh-TW" altLang="en-US" sz="800" dirty="0" smtClean="0"/>
              <a:t>第 </a:t>
            </a:r>
            <a:r>
              <a:rPr lang="en-US" altLang="zh-TW" sz="800" dirty="0" smtClean="0"/>
              <a:t>17 </a:t>
            </a:r>
            <a:r>
              <a:rPr lang="zh-TW" altLang="en-US" sz="800" dirty="0" smtClean="0"/>
              <a:t>條 　 雇主依本標準規定設置之局部排氣裝置，依下列規定：</a:t>
            </a:r>
          </a:p>
          <a:p>
            <a:pPr>
              <a:lnSpc>
                <a:spcPct val="80000"/>
              </a:lnSpc>
            </a:pPr>
            <a:r>
              <a:rPr lang="zh-TW" altLang="en-US" sz="800" dirty="0" smtClean="0"/>
              <a:t>一、氣罩應置於每一氣體、蒸氣或粉塵發生源；如為外裝型或接受型之氣罩，則應接近各該發生源設置。</a:t>
            </a:r>
          </a:p>
          <a:p>
            <a:pPr>
              <a:lnSpc>
                <a:spcPct val="80000"/>
              </a:lnSpc>
            </a:pPr>
            <a:r>
              <a:rPr lang="zh-TW" altLang="en-US" sz="800" dirty="0" smtClean="0"/>
              <a:t>二、應儘量縮短導管長度、減少彎曲數目，且應於適當處所設置易於清掃之清潔口與測定孔。</a:t>
            </a:r>
          </a:p>
          <a:p>
            <a:pPr>
              <a:lnSpc>
                <a:spcPct val="80000"/>
              </a:lnSpc>
            </a:pPr>
            <a:r>
              <a:rPr lang="zh-TW" altLang="en-US" sz="800" dirty="0" smtClean="0"/>
              <a:t>三、設置有除塵裝置或廢氣處理裝置者，其排氣機應置於各該裝置之後。</a:t>
            </a:r>
          </a:p>
          <a:p>
            <a:pPr>
              <a:lnSpc>
                <a:spcPct val="80000"/>
              </a:lnSpc>
            </a:pPr>
            <a:r>
              <a:rPr lang="zh-TW" altLang="en-US" sz="800" dirty="0" smtClean="0"/>
              <a:t>    但所吸引之氣體、蒸氣或粉塵無爆炸之虞且不致腐蝕該排氣機者，不在此限。</a:t>
            </a:r>
          </a:p>
          <a:p>
            <a:pPr>
              <a:lnSpc>
                <a:spcPct val="80000"/>
              </a:lnSpc>
            </a:pPr>
            <a:r>
              <a:rPr lang="zh-TW" altLang="en-US" sz="800" dirty="0" smtClean="0"/>
              <a:t>四、排氣口應置於室外。</a:t>
            </a:r>
          </a:p>
          <a:p>
            <a:pPr>
              <a:lnSpc>
                <a:spcPct val="80000"/>
              </a:lnSpc>
            </a:pPr>
            <a:r>
              <a:rPr lang="zh-TW" altLang="en-US" sz="800" dirty="0" smtClean="0"/>
              <a:t>五、於製造或處置特定化學物質之作業時間內有效運轉，降低空氣中有害物濃度。</a:t>
            </a:r>
          </a:p>
          <a:p>
            <a:pPr>
              <a:lnSpc>
                <a:spcPct val="80000"/>
              </a:lnSpc>
            </a:pPr>
            <a:r>
              <a:rPr lang="zh-TW" altLang="en-US" sz="800" dirty="0" smtClean="0"/>
              <a:t>第 </a:t>
            </a:r>
            <a:r>
              <a:rPr lang="en-US" altLang="zh-TW" sz="800" dirty="0" smtClean="0"/>
              <a:t>47 </a:t>
            </a:r>
            <a:r>
              <a:rPr lang="zh-TW" altLang="en-US" sz="800" dirty="0" smtClean="0"/>
              <a:t>條 　 雇主不得使勞工從事以苯等為溶劑之作業。但作業設備為密閉設備或採用不使勞工直接與苯等接觸並設置包圍型局部排氣裝置者，不在此限。</a:t>
            </a:r>
          </a:p>
          <a:p>
            <a:pPr>
              <a:lnSpc>
                <a:spcPct val="80000"/>
              </a:lnSpc>
            </a:pPr>
            <a:endParaRPr lang="zh-TW" altLang="en-US" sz="800" dirty="0" smtClean="0"/>
          </a:p>
          <a:p>
            <a:pPr>
              <a:lnSpc>
                <a:spcPct val="80000"/>
              </a:lnSpc>
            </a:pPr>
            <a:r>
              <a:rPr lang="zh-TW" altLang="en-US" sz="1000" b="1" dirty="0" smtClean="0"/>
              <a:t>職業安全衛生設施規則</a:t>
            </a:r>
            <a:r>
              <a:rPr lang="en-US" altLang="zh-TW" sz="1000" b="1" dirty="0" smtClean="0"/>
              <a:t>(103.7.1)</a:t>
            </a:r>
          </a:p>
          <a:p>
            <a:pPr>
              <a:lnSpc>
                <a:spcPct val="80000"/>
              </a:lnSpc>
            </a:pPr>
            <a:r>
              <a:rPr lang="zh-TW" altLang="zh-TW" sz="1000" dirty="0" smtClean="0"/>
              <a:t>第</a:t>
            </a:r>
            <a:r>
              <a:rPr lang="en-US" altLang="zh-TW" sz="1000" dirty="0" smtClean="0"/>
              <a:t> 297-1 </a:t>
            </a:r>
            <a:r>
              <a:rPr lang="zh-TW" altLang="zh-TW" sz="1000" dirty="0" smtClean="0"/>
              <a:t>條 　 雇主對於工作場所有生物病原體危害之虞者，應採取下列感染預防措施：</a:t>
            </a:r>
          </a:p>
          <a:p>
            <a:pPr>
              <a:lnSpc>
                <a:spcPct val="80000"/>
              </a:lnSpc>
            </a:pPr>
            <a:r>
              <a:rPr lang="zh-TW" altLang="zh-TW" sz="1000" dirty="0" smtClean="0"/>
              <a:t>一、危害暴露範圍之確認。</a:t>
            </a:r>
            <a:r>
              <a:rPr lang="en-US" altLang="zh-TW" sz="1000" dirty="0" smtClean="0"/>
              <a:t> </a:t>
            </a:r>
            <a:endParaRPr lang="zh-TW" altLang="zh-TW" sz="1000" dirty="0" smtClean="0"/>
          </a:p>
          <a:p>
            <a:pPr>
              <a:lnSpc>
                <a:spcPct val="80000"/>
              </a:lnSpc>
            </a:pPr>
            <a:r>
              <a:rPr lang="zh-TW" altLang="zh-TW" sz="1000" dirty="0" smtClean="0"/>
              <a:t>二、相關機械、設備、器具等之管理及檢點。</a:t>
            </a:r>
            <a:r>
              <a:rPr lang="en-US" altLang="zh-TW" sz="1000" dirty="0" smtClean="0"/>
              <a:t> </a:t>
            </a:r>
            <a:endParaRPr lang="zh-TW" altLang="zh-TW" sz="1000" dirty="0" smtClean="0"/>
          </a:p>
          <a:p>
            <a:pPr>
              <a:lnSpc>
                <a:spcPct val="80000"/>
              </a:lnSpc>
            </a:pPr>
            <a:r>
              <a:rPr lang="zh-TW" altLang="zh-TW" sz="1000" dirty="0" smtClean="0"/>
              <a:t>三、警告傳達及標示。</a:t>
            </a:r>
            <a:r>
              <a:rPr lang="en-US" altLang="zh-TW" sz="1000" dirty="0" smtClean="0"/>
              <a:t> </a:t>
            </a:r>
            <a:endParaRPr lang="zh-TW" altLang="zh-TW" sz="1000" dirty="0" smtClean="0"/>
          </a:p>
          <a:p>
            <a:pPr>
              <a:lnSpc>
                <a:spcPct val="80000"/>
              </a:lnSpc>
            </a:pPr>
            <a:r>
              <a:rPr lang="zh-TW" altLang="zh-TW" sz="1000" dirty="0" smtClean="0"/>
              <a:t>四、健康管理。</a:t>
            </a:r>
            <a:r>
              <a:rPr lang="en-US" altLang="zh-TW" sz="1000" dirty="0" smtClean="0"/>
              <a:t> </a:t>
            </a:r>
            <a:endParaRPr lang="zh-TW" altLang="zh-TW" sz="1000" dirty="0" smtClean="0"/>
          </a:p>
          <a:p>
            <a:pPr>
              <a:lnSpc>
                <a:spcPct val="80000"/>
              </a:lnSpc>
            </a:pPr>
            <a:r>
              <a:rPr lang="zh-TW" altLang="zh-TW" sz="1000" dirty="0" smtClean="0"/>
              <a:t>五、感染預防作業標準。</a:t>
            </a:r>
            <a:r>
              <a:rPr lang="en-US" altLang="zh-TW" sz="1000" dirty="0" smtClean="0"/>
              <a:t> </a:t>
            </a:r>
            <a:endParaRPr lang="zh-TW" altLang="zh-TW" sz="1000" dirty="0" smtClean="0"/>
          </a:p>
          <a:p>
            <a:pPr>
              <a:lnSpc>
                <a:spcPct val="80000"/>
              </a:lnSpc>
            </a:pPr>
            <a:r>
              <a:rPr lang="zh-TW" altLang="zh-TW" sz="1000" b="1" dirty="0" smtClean="0"/>
              <a:t>六、感染預防教育訓練。</a:t>
            </a:r>
            <a:r>
              <a:rPr lang="en-US" altLang="zh-TW" sz="1000" b="1" dirty="0" smtClean="0"/>
              <a:t> </a:t>
            </a:r>
            <a:endParaRPr lang="zh-TW" altLang="zh-TW" sz="1000" dirty="0" smtClean="0"/>
          </a:p>
          <a:p>
            <a:pPr>
              <a:lnSpc>
                <a:spcPct val="80000"/>
              </a:lnSpc>
            </a:pPr>
            <a:r>
              <a:rPr lang="zh-TW" altLang="zh-TW" sz="1000" dirty="0" smtClean="0"/>
              <a:t>七、扎傷事故之防治。</a:t>
            </a:r>
            <a:r>
              <a:rPr lang="en-US" altLang="zh-TW" sz="1000" dirty="0" smtClean="0"/>
              <a:t> </a:t>
            </a:r>
            <a:endParaRPr lang="zh-TW" altLang="zh-TW" sz="1000" dirty="0" smtClean="0"/>
          </a:p>
          <a:p>
            <a:pPr>
              <a:lnSpc>
                <a:spcPct val="80000"/>
              </a:lnSpc>
            </a:pPr>
            <a:r>
              <a:rPr lang="zh-TW" altLang="zh-TW" sz="1000" dirty="0" smtClean="0"/>
              <a:t>八、個人防護具之採購、管理及配戴演練。</a:t>
            </a:r>
            <a:r>
              <a:rPr lang="en-US" altLang="zh-TW" sz="1000" dirty="0" smtClean="0"/>
              <a:t> </a:t>
            </a:r>
            <a:endParaRPr lang="zh-TW" altLang="zh-TW" sz="1000" dirty="0" smtClean="0"/>
          </a:p>
          <a:p>
            <a:pPr>
              <a:lnSpc>
                <a:spcPct val="80000"/>
              </a:lnSpc>
            </a:pPr>
            <a:r>
              <a:rPr lang="zh-TW" altLang="zh-TW" sz="1000" dirty="0" smtClean="0"/>
              <a:t>九、緊急應變。</a:t>
            </a:r>
            <a:r>
              <a:rPr lang="en-US" altLang="zh-TW" sz="1000" dirty="0" smtClean="0"/>
              <a:t> </a:t>
            </a:r>
            <a:endParaRPr lang="zh-TW" altLang="zh-TW" sz="1000" dirty="0" smtClean="0"/>
          </a:p>
          <a:p>
            <a:pPr>
              <a:lnSpc>
                <a:spcPct val="80000"/>
              </a:lnSpc>
            </a:pPr>
            <a:r>
              <a:rPr lang="zh-TW" altLang="zh-TW" sz="1000" dirty="0" smtClean="0"/>
              <a:t>十、感染事故之報告、調查、評估、統計、追蹤、隱私權維護及紀錄。</a:t>
            </a:r>
            <a:r>
              <a:rPr lang="en-US" altLang="zh-TW" sz="1000" dirty="0" smtClean="0"/>
              <a:t> </a:t>
            </a:r>
            <a:endParaRPr lang="zh-TW" altLang="zh-TW" sz="1000" dirty="0" smtClean="0"/>
          </a:p>
          <a:p>
            <a:pPr>
              <a:lnSpc>
                <a:spcPct val="80000"/>
              </a:lnSpc>
            </a:pPr>
            <a:r>
              <a:rPr lang="zh-TW" altLang="zh-TW" sz="1000" dirty="0" smtClean="0"/>
              <a:t>十一、感染預防之績效檢討及修正。</a:t>
            </a:r>
            <a:r>
              <a:rPr lang="en-US" altLang="zh-TW" sz="1000" dirty="0" smtClean="0"/>
              <a:t> </a:t>
            </a:r>
            <a:endParaRPr lang="zh-TW" altLang="zh-TW" sz="1000" dirty="0" smtClean="0"/>
          </a:p>
          <a:p>
            <a:pPr>
              <a:lnSpc>
                <a:spcPct val="80000"/>
              </a:lnSpc>
            </a:pPr>
            <a:r>
              <a:rPr lang="zh-TW" altLang="zh-TW" sz="1000" dirty="0" smtClean="0"/>
              <a:t>十二、其他經中央主管機關指定者。</a:t>
            </a:r>
            <a:r>
              <a:rPr lang="en-US" altLang="zh-TW" sz="1000" dirty="0" smtClean="0"/>
              <a:t> </a:t>
            </a:r>
            <a:endParaRPr lang="zh-TW" altLang="zh-TW" sz="1000" dirty="0" smtClean="0"/>
          </a:p>
          <a:p>
            <a:pPr>
              <a:lnSpc>
                <a:spcPct val="80000"/>
              </a:lnSpc>
            </a:pPr>
            <a:r>
              <a:rPr lang="zh-TW" altLang="zh-TW" sz="1000" dirty="0" smtClean="0"/>
              <a:t>前項預防措施於醫療保健服務業，應增列勞工工作前預防感染之預防注射等事項。</a:t>
            </a:r>
          </a:p>
          <a:p>
            <a:pPr>
              <a:lnSpc>
                <a:spcPct val="80000"/>
              </a:lnSpc>
            </a:pPr>
            <a:r>
              <a:rPr lang="zh-TW" altLang="zh-TW" sz="1000" dirty="0" smtClean="0"/>
              <a:t>前二項之預防措施，應依作業環境特性，訂定實施計畫及將執行紀錄留存三年，於僱用勞工人數在三十人以下之事業單位，得以執行紀錄或文件代替。</a:t>
            </a:r>
          </a:p>
          <a:p>
            <a:pPr eaLnBrk="1" hangingPunct="1">
              <a:lnSpc>
                <a:spcPct val="80000"/>
              </a:lnSpc>
            </a:pPr>
            <a:endParaRPr lang="en-US" altLang="zh-TW" sz="500" dirty="0" smtClean="0"/>
          </a:p>
        </p:txBody>
      </p:sp>
    </p:spTree>
    <p:extLst>
      <p:ext uri="{BB962C8B-B14F-4D97-AF65-F5344CB8AC3E}">
        <p14:creationId xmlns:p14="http://schemas.microsoft.com/office/powerpoint/2010/main" val="3154786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231237-D4E5-45A2-9FD9-773F51587658}" type="slidenum">
              <a:rPr lang="en-US" altLang="zh-TW" sz="1200">
                <a:ea typeface="標楷體" panose="03000509000000000000" pitchFamily="65" charset="-120"/>
              </a:rPr>
              <a:pPr algn="r"/>
              <a:t>49</a:t>
            </a:fld>
            <a:endParaRPr lang="en-US" altLang="zh-TW" sz="1200" dirty="0">
              <a:ea typeface="標楷體" panose="03000509000000000000" pitchFamily="65" charset="-12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zh-TW" altLang="en-US" b="1" dirty="0" smtClean="0"/>
              <a:t>重點提示</a:t>
            </a:r>
            <a:r>
              <a:rPr lang="en-US" altLang="zh-TW" b="1" dirty="0" smtClean="0"/>
              <a:t>:</a:t>
            </a:r>
          </a:p>
          <a:p>
            <a:pPr eaLnBrk="1" hangingPunct="1"/>
            <a:r>
              <a:rPr lang="en-US" altLang="zh-TW" dirty="0" smtClean="0"/>
              <a:t>1.</a:t>
            </a:r>
            <a:r>
              <a:rPr lang="zh-TW" altLang="en-US" dirty="0" smtClean="0"/>
              <a:t>必須養成在通風櫥、通氣櫃或有局部排氣設備裝置等場所使用操作毒性物質的良好習慣！</a:t>
            </a:r>
          </a:p>
          <a:p>
            <a:pPr eaLnBrk="1" hangingPunct="1"/>
            <a:r>
              <a:rPr lang="en-US" altLang="zh-TW" dirty="0" smtClean="0"/>
              <a:t>2.</a:t>
            </a:r>
            <a:r>
              <a:rPr lang="zh-TW" altLang="en-US" dirty="0" smtClean="0"/>
              <a:t>排氣櫃等局部排氣裝置依職業安全衛生管理辦法 </a:t>
            </a:r>
            <a:r>
              <a:rPr lang="en-US" altLang="zh-TW" dirty="0" smtClean="0"/>
              <a:t>(103.06.26)</a:t>
            </a:r>
            <a:r>
              <a:rPr lang="zh-TW" altLang="en-US" dirty="0" smtClean="0"/>
              <a:t>須</a:t>
            </a:r>
            <a:r>
              <a:rPr lang="zh-TW" altLang="en-US" b="1" dirty="0" smtClean="0"/>
              <a:t>每年</a:t>
            </a:r>
            <a:r>
              <a:rPr lang="zh-TW" altLang="en-US" dirty="0" smtClean="0"/>
              <a:t>進行詳細檢驗</a:t>
            </a:r>
            <a:r>
              <a:rPr lang="en-US" altLang="zh-TW" dirty="0" smtClean="0"/>
              <a:t>(</a:t>
            </a:r>
            <a:r>
              <a:rPr lang="zh-TW" altLang="en-US" dirty="0" smtClean="0"/>
              <a:t>項目請見下方法條</a:t>
            </a:r>
            <a:r>
              <a:rPr lang="en-US" altLang="zh-TW" dirty="0" smtClean="0"/>
              <a:t>)</a:t>
            </a:r>
            <a:r>
              <a:rPr lang="zh-TW" altLang="en-US" dirty="0" smtClean="0"/>
              <a:t>，但在各校自訂的實驗室自動檢查規定中，簡單的檢查可能是每半年或每個月一次，也有學校規定需每日檢查，請同學依照自己學校的規定辦理。</a:t>
            </a:r>
          </a:p>
          <a:p>
            <a:pPr eaLnBrk="1" hangingPunct="1"/>
            <a:endParaRPr lang="zh-TW" altLang="en-US" dirty="0" smtClean="0"/>
          </a:p>
          <a:p>
            <a:pPr eaLnBrk="1" hangingPunct="1"/>
            <a:r>
              <a:rPr lang="zh-TW" altLang="en-US" dirty="0" smtClean="0"/>
              <a:t>補充說明</a:t>
            </a:r>
            <a:r>
              <a:rPr lang="en-US" altLang="zh-TW" dirty="0" smtClean="0"/>
              <a:t>:</a:t>
            </a:r>
            <a:endParaRPr lang="en-US" altLang="zh-TW" b="1" dirty="0" smtClean="0"/>
          </a:p>
          <a:p>
            <a:pPr eaLnBrk="1" hangingPunct="1"/>
            <a:r>
              <a:rPr lang="zh-TW" altLang="en-US" b="1" dirty="0" smtClean="0"/>
              <a:t>原有的投影片內容</a:t>
            </a:r>
          </a:p>
          <a:p>
            <a:pPr eaLnBrk="1">
              <a:lnSpc>
                <a:spcPct val="110000"/>
              </a:lnSpc>
              <a:spcBef>
                <a:spcPct val="10000"/>
              </a:spcBef>
              <a:spcAft>
                <a:spcPct val="10000"/>
              </a:spcAft>
            </a:pPr>
            <a:r>
              <a:rPr lang="zh-TW" altLang="en-US" sz="1000" dirty="0" smtClean="0"/>
              <a:t>設置之密閉設備、局部排氣裝置或整體換氣裝置，</a:t>
            </a:r>
            <a:r>
              <a:rPr lang="zh-TW" altLang="en-US" sz="1000" dirty="0" smtClean="0">
                <a:solidFill>
                  <a:srgbClr val="FF0000"/>
                </a:solidFill>
              </a:rPr>
              <a:t>應由專業人員設計</a:t>
            </a:r>
            <a:r>
              <a:rPr lang="zh-TW" altLang="en-US" sz="1000" dirty="0" smtClean="0"/>
              <a:t>，並維持其性能。</a:t>
            </a:r>
          </a:p>
          <a:p>
            <a:pPr eaLnBrk="1">
              <a:lnSpc>
                <a:spcPct val="110000"/>
              </a:lnSpc>
              <a:spcBef>
                <a:spcPct val="10000"/>
              </a:spcBef>
              <a:spcAft>
                <a:spcPct val="10000"/>
              </a:spcAft>
            </a:pPr>
            <a:r>
              <a:rPr lang="zh-TW" altLang="en-US" sz="1000" dirty="0" smtClean="0"/>
              <a:t>局部排氣裝置、空氣清淨裝置及吹吸型換氣裝置應</a:t>
            </a:r>
            <a:r>
              <a:rPr lang="zh-TW" altLang="en-US" sz="1000" dirty="0" smtClean="0">
                <a:solidFill>
                  <a:srgbClr val="FF0000"/>
                </a:solidFill>
              </a:rPr>
              <a:t>每年定期實施檢查</a:t>
            </a:r>
            <a:r>
              <a:rPr lang="zh-TW" altLang="en-US" sz="1000" dirty="0" smtClean="0"/>
              <a:t>。</a:t>
            </a:r>
          </a:p>
          <a:p>
            <a:pPr eaLnBrk="1">
              <a:lnSpc>
                <a:spcPct val="110000"/>
              </a:lnSpc>
              <a:spcBef>
                <a:spcPct val="10000"/>
              </a:spcBef>
              <a:spcAft>
                <a:spcPct val="10000"/>
              </a:spcAft>
            </a:pPr>
            <a:r>
              <a:rPr lang="zh-TW" altLang="en-US" sz="1000" dirty="0" smtClean="0"/>
              <a:t>通風系統</a:t>
            </a:r>
            <a:r>
              <a:rPr lang="zh-TW" altLang="en-US" sz="1000" dirty="0" smtClean="0">
                <a:solidFill>
                  <a:srgbClr val="FF0000"/>
                </a:solidFill>
              </a:rPr>
              <a:t>性能檢點 </a:t>
            </a:r>
            <a:r>
              <a:rPr lang="en-US" altLang="zh-TW" sz="1000" dirty="0" smtClean="0"/>
              <a:t>-- </a:t>
            </a:r>
            <a:r>
              <a:rPr lang="zh-TW" altLang="en-US" sz="1000" dirty="0" smtClean="0"/>
              <a:t>外觀（灰塵，馬達轉速，破損脫落，性能（</a:t>
            </a:r>
            <a:r>
              <a:rPr lang="zh-TW" altLang="en-US" sz="1000" dirty="0" smtClean="0">
                <a:solidFill>
                  <a:srgbClr val="FF0000"/>
                </a:solidFill>
              </a:rPr>
              <a:t>風速</a:t>
            </a:r>
            <a:r>
              <a:rPr lang="zh-TW" altLang="en-US" sz="1000" dirty="0" smtClean="0"/>
              <a:t>，</a:t>
            </a:r>
            <a:r>
              <a:rPr lang="zh-TW" altLang="en-US" sz="1000" dirty="0" smtClean="0">
                <a:solidFill>
                  <a:srgbClr val="FF0000"/>
                </a:solidFill>
              </a:rPr>
              <a:t>壓力損失</a:t>
            </a:r>
            <a:r>
              <a:rPr lang="zh-TW" altLang="en-US" sz="1000" dirty="0" smtClean="0"/>
              <a:t>）。</a:t>
            </a:r>
          </a:p>
          <a:p>
            <a:pPr eaLnBrk="1">
              <a:lnSpc>
                <a:spcPct val="110000"/>
              </a:lnSpc>
              <a:spcBef>
                <a:spcPct val="10000"/>
              </a:spcBef>
              <a:spcAft>
                <a:spcPct val="10000"/>
              </a:spcAft>
            </a:pPr>
            <a:r>
              <a:rPr lang="zh-TW" altLang="en-US" sz="1000" dirty="0" smtClean="0"/>
              <a:t>通風系統</a:t>
            </a:r>
            <a:r>
              <a:rPr lang="zh-TW" altLang="en-US" sz="1000" dirty="0" smtClean="0">
                <a:solidFill>
                  <a:srgbClr val="FF0000"/>
                </a:solidFill>
              </a:rPr>
              <a:t>定期維護</a:t>
            </a:r>
            <a:r>
              <a:rPr lang="zh-TW" altLang="en-US" sz="1000" dirty="0" smtClean="0"/>
              <a:t> </a:t>
            </a:r>
            <a:r>
              <a:rPr lang="en-US" altLang="zh-TW" sz="1000" dirty="0" smtClean="0"/>
              <a:t>-- </a:t>
            </a:r>
            <a:r>
              <a:rPr lang="zh-TW" altLang="en-US" sz="1000" dirty="0" smtClean="0"/>
              <a:t>通風管道阻塞，污染防制設備失效，損壞修護。</a:t>
            </a:r>
          </a:p>
          <a:p>
            <a:pPr eaLnBrk="1" hangingPunct="1"/>
            <a:endParaRPr lang="zh-TW" altLang="en-US" b="1" dirty="0" smtClean="0"/>
          </a:p>
          <a:p>
            <a:pPr eaLnBrk="1" hangingPunct="1"/>
            <a:r>
              <a:rPr lang="zh-TW" altLang="en-US" b="1" dirty="0" smtClean="0"/>
              <a:t>特定化學物質危害預防標準</a:t>
            </a:r>
            <a:r>
              <a:rPr lang="en-US" altLang="zh-TW" b="1" dirty="0" smtClean="0"/>
              <a:t>(103.6.25)</a:t>
            </a:r>
          </a:p>
          <a:p>
            <a:pPr eaLnBrk="1" hangingPunct="1"/>
            <a:r>
              <a:rPr lang="zh-TW" altLang="en-US" dirty="0" smtClean="0"/>
              <a:t>第 </a:t>
            </a:r>
            <a:r>
              <a:rPr lang="en-US" altLang="zh-TW" dirty="0" smtClean="0"/>
              <a:t>38 </a:t>
            </a:r>
            <a:r>
              <a:rPr lang="zh-TW" altLang="en-US" dirty="0" smtClean="0"/>
              <a:t>條 　 雇主設置之密閉設備、局部排氣裝置或整體換氣裝置，應由專業人員妥為設計，並維持其性能。</a:t>
            </a:r>
          </a:p>
          <a:p>
            <a:pPr eaLnBrk="1" hangingPunct="1"/>
            <a:endParaRPr lang="zh-TW" altLang="en-US" dirty="0" smtClean="0"/>
          </a:p>
          <a:p>
            <a:pPr eaLnBrk="1" hangingPunct="1"/>
            <a:r>
              <a:rPr lang="zh-TW" altLang="en-US" b="1" dirty="0" smtClean="0"/>
              <a:t>有機溶劑中毒預防規則</a:t>
            </a:r>
            <a:r>
              <a:rPr lang="en-US" altLang="zh-TW" b="1" dirty="0" smtClean="0"/>
              <a:t>(103.6.25)</a:t>
            </a:r>
          </a:p>
          <a:p>
            <a:pPr eaLnBrk="1" hangingPunct="1"/>
            <a:r>
              <a:rPr lang="zh-TW" altLang="en-US" dirty="0" smtClean="0"/>
              <a:t>第 </a:t>
            </a:r>
            <a:r>
              <a:rPr lang="en-US" altLang="zh-TW" dirty="0" smtClean="0"/>
              <a:t>17 </a:t>
            </a:r>
            <a:r>
              <a:rPr lang="zh-TW" altLang="en-US" dirty="0" smtClean="0"/>
              <a:t>條 　 雇主設置之密閉設備、局部排氣裝置、吹吸型換氣裝置或整體換氣裝置，應由專業人員妥為設計，並維持其有效性能 </a:t>
            </a:r>
          </a:p>
          <a:p>
            <a:pPr eaLnBrk="1" hangingPunct="1"/>
            <a:endParaRPr lang="zh-TW" altLang="en-US" dirty="0" smtClean="0"/>
          </a:p>
          <a:p>
            <a:pPr eaLnBrk="1" hangingPunct="1"/>
            <a:r>
              <a:rPr lang="zh-TW" altLang="en-US" b="1" dirty="0" smtClean="0"/>
              <a:t>職業安全衛生管理辦法 </a:t>
            </a:r>
            <a:r>
              <a:rPr lang="en-US" altLang="zh-TW" b="1" dirty="0" smtClean="0"/>
              <a:t>(103.06.26)</a:t>
            </a:r>
          </a:p>
          <a:p>
            <a:pPr eaLnBrk="1" hangingPunct="1"/>
            <a:r>
              <a:rPr lang="zh-TW" altLang="en-US" dirty="0" smtClean="0"/>
              <a:t>第 </a:t>
            </a:r>
            <a:r>
              <a:rPr lang="en-US" altLang="zh-TW" dirty="0" smtClean="0"/>
              <a:t>40 </a:t>
            </a:r>
            <a:r>
              <a:rPr lang="zh-TW" altLang="en-US" dirty="0" smtClean="0"/>
              <a:t>條 　 雇主對局部排氣裝置、空氣清淨裝置及吹吸型換氣裝置應每年依下列規定定期實施檢查一次：</a:t>
            </a:r>
          </a:p>
          <a:p>
            <a:r>
              <a:rPr lang="zh-TW" altLang="en-US" dirty="0" smtClean="0"/>
              <a:t>一、氣罩、導管及排氣機之磨損、腐蝕、凹凸及其他損害之狀況及程度。</a:t>
            </a:r>
          </a:p>
          <a:p>
            <a:r>
              <a:rPr lang="zh-TW" altLang="en-US" dirty="0" smtClean="0"/>
              <a:t>二、導管或排氣機之塵埃聚積狀況。</a:t>
            </a:r>
          </a:p>
          <a:p>
            <a:r>
              <a:rPr lang="zh-TW" altLang="en-US" dirty="0" smtClean="0"/>
              <a:t>三、排氣機之注油潤滑狀況。</a:t>
            </a:r>
          </a:p>
          <a:p>
            <a:r>
              <a:rPr lang="zh-TW" altLang="en-US" dirty="0" smtClean="0"/>
              <a:t>四、導管接觸部分之狀況。</a:t>
            </a:r>
          </a:p>
          <a:p>
            <a:r>
              <a:rPr lang="zh-TW" altLang="en-US" dirty="0" smtClean="0"/>
              <a:t>五、連接電動機與排氣機之皮帶之鬆弛狀況。</a:t>
            </a:r>
          </a:p>
          <a:p>
            <a:r>
              <a:rPr lang="zh-TW" altLang="en-US" dirty="0" smtClean="0"/>
              <a:t>六、吸氣及排氣之能力。</a:t>
            </a:r>
          </a:p>
          <a:p>
            <a:r>
              <a:rPr lang="zh-TW" altLang="en-US" dirty="0" smtClean="0"/>
              <a:t>七、設置於排放導管上之採樣設施是否牢固、鏽蝕、損壞、崩塌或其他妨</a:t>
            </a:r>
          </a:p>
          <a:p>
            <a:r>
              <a:rPr lang="zh-TW" altLang="en-US" dirty="0" smtClean="0"/>
              <a:t>    礙作業安全事項。</a:t>
            </a:r>
          </a:p>
          <a:p>
            <a:r>
              <a:rPr lang="zh-TW" altLang="en-US" dirty="0" smtClean="0"/>
              <a:t>八、其他保持性能之必要事項。</a:t>
            </a:r>
          </a:p>
          <a:p>
            <a:r>
              <a:rPr lang="zh-TW" altLang="en-US" dirty="0" smtClean="0"/>
              <a:t> </a:t>
            </a:r>
          </a:p>
          <a:p>
            <a:r>
              <a:rPr lang="zh-TW" altLang="en-US" dirty="0" smtClean="0"/>
              <a:t>第 </a:t>
            </a:r>
            <a:r>
              <a:rPr lang="en-US" altLang="zh-TW" dirty="0" smtClean="0"/>
              <a:t>41 </a:t>
            </a:r>
            <a:r>
              <a:rPr lang="zh-TW" altLang="en-US" dirty="0" smtClean="0"/>
              <a:t>條 　 雇主對設置於局部排氣裝置內之空氣清淨裝置，應每年依下列規定定期實施檢查一次：</a:t>
            </a:r>
          </a:p>
          <a:p>
            <a:r>
              <a:rPr lang="zh-TW" altLang="en-US" dirty="0" smtClean="0"/>
              <a:t>一、構造部分之磨損、腐蝕及其他損壞之狀況及程度。</a:t>
            </a:r>
          </a:p>
          <a:p>
            <a:r>
              <a:rPr lang="zh-TW" altLang="en-US" dirty="0" smtClean="0"/>
              <a:t>二、除塵裝置內部塵埃堆積之狀況。</a:t>
            </a:r>
          </a:p>
          <a:p>
            <a:r>
              <a:rPr lang="zh-TW" altLang="en-US" dirty="0" smtClean="0"/>
              <a:t>三、濾布式除塵裝置者，有濾布之破損及安裝部分鬆弛之狀況。</a:t>
            </a:r>
          </a:p>
          <a:p>
            <a:r>
              <a:rPr lang="zh-TW" altLang="en-US" dirty="0" smtClean="0"/>
              <a:t>四、其他保持性能之必要措施。</a:t>
            </a:r>
            <a:endParaRPr lang="zh-TW" altLang="en-US" dirty="0" smtClean="0">
              <a:solidFill>
                <a:srgbClr val="FF0000"/>
              </a:solidFill>
              <a:latin typeface="標楷體" panose="03000509000000000000" pitchFamily="65" charset="-120"/>
            </a:endParaRPr>
          </a:p>
          <a:p>
            <a:pPr eaLnBrk="1" hangingPunct="1"/>
            <a:r>
              <a:rPr lang="zh-TW" altLang="en-US" dirty="0" smtClean="0">
                <a:solidFill>
                  <a:srgbClr val="FF0000"/>
                </a:solidFill>
                <a:latin typeface="標楷體" panose="03000509000000000000" pitchFamily="65" charset="-120"/>
              </a:rPr>
              <a:t>通風系統性能檢點</a:t>
            </a:r>
            <a:r>
              <a:rPr lang="en-US" altLang="zh-TW" dirty="0" smtClean="0">
                <a:solidFill>
                  <a:srgbClr val="FF0000"/>
                </a:solidFill>
                <a:latin typeface="標楷體" panose="03000509000000000000" pitchFamily="65" charset="-120"/>
              </a:rPr>
              <a:t>--</a:t>
            </a:r>
            <a:r>
              <a:rPr lang="zh-TW" altLang="en-US" dirty="0" smtClean="0">
                <a:latin typeface="標楷體" panose="03000509000000000000" pitchFamily="65" charset="-120"/>
              </a:rPr>
              <a:t>外觀（灰塵，馬達轉速，破損脫落，性能（風速，壓力損失）。</a:t>
            </a:r>
          </a:p>
          <a:p>
            <a:pPr eaLnBrk="1" hangingPunct="1">
              <a:buClr>
                <a:srgbClr val="FF0000"/>
              </a:buClr>
            </a:pPr>
            <a:r>
              <a:rPr lang="zh-TW" altLang="en-US" dirty="0" smtClean="0">
                <a:solidFill>
                  <a:srgbClr val="FF0000"/>
                </a:solidFill>
                <a:latin typeface="標楷體" panose="03000509000000000000" pitchFamily="65" charset="-120"/>
              </a:rPr>
              <a:t>通風系統定期維護</a:t>
            </a:r>
            <a:r>
              <a:rPr lang="en-US" altLang="zh-TW" dirty="0" smtClean="0">
                <a:solidFill>
                  <a:srgbClr val="FF0000"/>
                </a:solidFill>
                <a:latin typeface="標楷體" panose="03000509000000000000" pitchFamily="65" charset="-120"/>
              </a:rPr>
              <a:t>--</a:t>
            </a:r>
            <a:r>
              <a:rPr lang="zh-TW" altLang="en-US" dirty="0" smtClean="0">
                <a:latin typeface="標楷體" panose="03000509000000000000" pitchFamily="65" charset="-120"/>
              </a:rPr>
              <a:t>通風管道阻塞，污染防制設備失效，損壞修護。</a:t>
            </a:r>
          </a:p>
        </p:txBody>
      </p:sp>
    </p:spTree>
    <p:extLst>
      <p:ext uri="{BB962C8B-B14F-4D97-AF65-F5344CB8AC3E}">
        <p14:creationId xmlns:p14="http://schemas.microsoft.com/office/powerpoint/2010/main" val="3833462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0F6C94-6095-4156-83ED-C2D76B73D18C}" type="slidenum">
              <a:rPr lang="en-US" altLang="zh-TW" sz="1200">
                <a:ea typeface="標楷體" panose="03000509000000000000" pitchFamily="65" charset="-120"/>
              </a:rPr>
              <a:pPr algn="r"/>
              <a:t>50</a:t>
            </a:fld>
            <a:endParaRPr lang="en-US" altLang="zh-TW" sz="1200" dirty="0">
              <a:ea typeface="標楷體" panose="03000509000000000000" pitchFamily="65" charset="-12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zh-TW" altLang="en-US" dirty="0" smtClean="0"/>
              <a:t>補充說明</a:t>
            </a:r>
            <a:r>
              <a:rPr lang="en-US" altLang="zh-TW" dirty="0" smtClean="0"/>
              <a:t>:</a:t>
            </a:r>
          </a:p>
          <a:p>
            <a:r>
              <a:rPr lang="zh-TW" altLang="en-US" dirty="0" smtClean="0"/>
              <a:t>一般常見的氣體鋼瓶因內裝高壓氣體，是高壓氣體容器，適用</a:t>
            </a:r>
            <a:r>
              <a:rPr lang="zh-TW" altLang="zh-TW" dirty="0" smtClean="0"/>
              <a:t>下列”</a:t>
            </a:r>
            <a:r>
              <a:rPr lang="zh-TW" altLang="en-US" dirty="0" smtClean="0"/>
              <a:t>職業</a:t>
            </a:r>
            <a:r>
              <a:rPr lang="zh-TW" altLang="zh-TW" dirty="0" smtClean="0"/>
              <a:t>安全衛生設施規則“ 中的規定</a:t>
            </a:r>
            <a:endParaRPr lang="en-US" altLang="zh-TW" dirty="0" smtClean="0"/>
          </a:p>
          <a:p>
            <a:r>
              <a:rPr lang="zh-TW" altLang="en-US" dirty="0" smtClean="0"/>
              <a:t>但因容積小於</a:t>
            </a:r>
            <a:r>
              <a:rPr lang="en-US" altLang="zh-TW" dirty="0" smtClean="0"/>
              <a:t>0.5</a:t>
            </a:r>
            <a:r>
              <a:rPr lang="zh-TW" altLang="en-US" dirty="0" smtClean="0"/>
              <a:t>立方公尺</a:t>
            </a:r>
            <a:r>
              <a:rPr lang="en-US" altLang="zh-TW" dirty="0" smtClean="0"/>
              <a:t>(</a:t>
            </a:r>
            <a:r>
              <a:rPr lang="zh-TW" altLang="zh-TW" dirty="0" smtClean="0"/>
              <a:t>危險性機械及設備安全檢查規則第4條</a:t>
            </a:r>
            <a:r>
              <a:rPr lang="en-US" altLang="zh-TW" dirty="0" smtClean="0"/>
              <a:t>)</a:t>
            </a:r>
            <a:r>
              <a:rPr lang="zh-TW" altLang="en-US" dirty="0" smtClean="0"/>
              <a:t>，因此並不是</a:t>
            </a:r>
            <a:r>
              <a:rPr lang="en-US" altLang="zh-TW" dirty="0" smtClean="0"/>
              <a:t>”</a:t>
            </a:r>
            <a:r>
              <a:rPr lang="zh-TW" altLang="zh-TW" dirty="0" smtClean="0"/>
              <a:t>危險性機械及設備安全檢查規則“適用的高壓氣體容器。</a:t>
            </a:r>
            <a:r>
              <a:rPr lang="zh-TW" altLang="en-US" dirty="0" smtClean="0"/>
              <a:t>。</a:t>
            </a:r>
          </a:p>
          <a:p>
            <a:endParaRPr lang="zh-TW" altLang="en-US" dirty="0" smtClean="0"/>
          </a:p>
          <a:p>
            <a:r>
              <a:rPr lang="zh-TW" altLang="en-US" b="1" dirty="0" smtClean="0"/>
              <a:t>職業安全衛生設施規則</a:t>
            </a:r>
            <a:r>
              <a:rPr lang="en-US" altLang="zh-TW" b="1" dirty="0" smtClean="0"/>
              <a:t>(103.7.1)</a:t>
            </a:r>
          </a:p>
          <a:p>
            <a:r>
              <a:rPr lang="zh-TW" altLang="zh-TW" dirty="0" smtClean="0"/>
              <a:t>第</a:t>
            </a:r>
            <a:r>
              <a:rPr lang="en-US" altLang="zh-TW" dirty="0" smtClean="0"/>
              <a:t> 106 </a:t>
            </a:r>
            <a:r>
              <a:rPr lang="zh-TW" altLang="zh-TW" dirty="0" smtClean="0"/>
              <a:t>條 　 雇主對於高壓氣體容器，不論盛裝或空容器，使用時，應依下列規定辦理：</a:t>
            </a:r>
          </a:p>
          <a:p>
            <a:r>
              <a:rPr lang="zh-TW" altLang="zh-TW" dirty="0" smtClean="0"/>
              <a:t>一、確知容器之用途無誤者，方得使用。</a:t>
            </a:r>
          </a:p>
          <a:p>
            <a:r>
              <a:rPr lang="zh-TW" altLang="zh-TW" dirty="0" smtClean="0"/>
              <a:t>二、高壓氣體容器應標明所裝氣體之品名，不得任意灌裝或轉裝。</a:t>
            </a:r>
          </a:p>
          <a:p>
            <a:r>
              <a:rPr lang="zh-TW" altLang="zh-TW" dirty="0" smtClean="0"/>
              <a:t>三、容器外表顏色，不得擅自變更或擦掉。</a:t>
            </a:r>
          </a:p>
          <a:p>
            <a:r>
              <a:rPr lang="zh-TW" altLang="zh-TW" dirty="0" smtClean="0"/>
              <a:t>四、容器使用時應加固定。</a:t>
            </a:r>
          </a:p>
          <a:p>
            <a:r>
              <a:rPr lang="zh-TW" altLang="zh-TW" dirty="0" smtClean="0"/>
              <a:t>五、容器搬動不得粗莽或使之衝擊。</a:t>
            </a:r>
          </a:p>
          <a:p>
            <a:r>
              <a:rPr lang="zh-TW" altLang="zh-TW" dirty="0" smtClean="0"/>
              <a:t>六、焊接時不得在容器上試焊。</a:t>
            </a:r>
          </a:p>
          <a:p>
            <a:r>
              <a:rPr lang="zh-TW" altLang="zh-TW" dirty="0" smtClean="0"/>
              <a:t>七、容器應妥善管理、整理。</a:t>
            </a:r>
          </a:p>
          <a:p>
            <a:r>
              <a:rPr lang="zh-TW" altLang="zh-TW" dirty="0" smtClean="0"/>
              <a:t>第</a:t>
            </a:r>
            <a:r>
              <a:rPr lang="en-US" altLang="zh-TW" dirty="0" smtClean="0"/>
              <a:t> 107 </a:t>
            </a:r>
            <a:r>
              <a:rPr lang="zh-TW" altLang="zh-TW" dirty="0" smtClean="0"/>
              <a:t>條 　 雇主對於高壓氣體容器，不論盛裝或空容器，搬運時，應依下列規定辦理：</a:t>
            </a:r>
          </a:p>
          <a:p>
            <a:r>
              <a:rPr lang="zh-TW" altLang="zh-TW" dirty="0" smtClean="0"/>
              <a:t>一、溫度保持在攝氏四十度以下。</a:t>
            </a:r>
          </a:p>
          <a:p>
            <a:r>
              <a:rPr lang="zh-TW" altLang="zh-TW" dirty="0" smtClean="0"/>
              <a:t>二、場內移動儘量使用專用手推車等，務求安穩直立。</a:t>
            </a:r>
          </a:p>
          <a:p>
            <a:r>
              <a:rPr lang="zh-TW" altLang="zh-TW" dirty="0" smtClean="0"/>
              <a:t>三、以手移動容器，應確知護蓋旋緊後，方直立移動。</a:t>
            </a:r>
          </a:p>
          <a:p>
            <a:r>
              <a:rPr lang="zh-TW" altLang="zh-TW" dirty="0" smtClean="0"/>
              <a:t>四、容器吊起搬運不得直接用電磁鐵，吊鏈、繩子等直接吊運。</a:t>
            </a:r>
          </a:p>
          <a:p>
            <a:r>
              <a:rPr lang="zh-TW" altLang="zh-TW" dirty="0" smtClean="0"/>
              <a:t>五、容器裝車或卸車，應確知護蓋旋緊後才進行，卸車時必須使用緩衝板或輪胎。</a:t>
            </a:r>
          </a:p>
          <a:p>
            <a:r>
              <a:rPr lang="zh-TW" altLang="zh-TW" dirty="0" smtClean="0"/>
              <a:t>六、儘量避免與其他氣體混載，非混載不可時，應將容器之頭尾反方向置放或隔置相當間隔。</a:t>
            </a:r>
          </a:p>
          <a:p>
            <a:r>
              <a:rPr lang="zh-TW" altLang="zh-TW" dirty="0" smtClean="0"/>
              <a:t>七、載運可燃性氣體時，要置備滅火器；載運毒性氣體時，要置備吸收劑、中和劑、防毒面具等。</a:t>
            </a:r>
          </a:p>
          <a:p>
            <a:r>
              <a:rPr lang="zh-TW" altLang="zh-TW" dirty="0" smtClean="0"/>
              <a:t>八、盛裝容器之載運車輛，應有警戒標誌。</a:t>
            </a:r>
          </a:p>
          <a:p>
            <a:r>
              <a:rPr lang="zh-TW" altLang="zh-TW" dirty="0" smtClean="0"/>
              <a:t>九、運送中遇有漏氣，應檢查漏出部位，給予適當處理。</a:t>
            </a:r>
          </a:p>
          <a:p>
            <a:r>
              <a:rPr lang="zh-TW" altLang="zh-TW" dirty="0" smtClean="0"/>
              <a:t>十、搬運中發現溫度異常高昇時，應立即灑水冷卻，必要時，並應通知原製造廠協助處理。</a:t>
            </a:r>
          </a:p>
          <a:p>
            <a:r>
              <a:rPr lang="zh-TW" altLang="zh-TW" dirty="0" smtClean="0"/>
              <a:t>第</a:t>
            </a:r>
            <a:r>
              <a:rPr lang="en-US" altLang="zh-TW" dirty="0" smtClean="0"/>
              <a:t> 108 </a:t>
            </a:r>
            <a:r>
              <a:rPr lang="zh-TW" altLang="zh-TW" dirty="0" smtClean="0"/>
              <a:t>條 　 雇主對於高壓氣體之貯存，應依下列規定辦理：</a:t>
            </a:r>
          </a:p>
          <a:p>
            <a:r>
              <a:rPr lang="zh-TW" altLang="zh-TW" dirty="0" smtClean="0"/>
              <a:t>一、貯存場所應有適當之警戒標示，禁止煙火接近。</a:t>
            </a:r>
          </a:p>
          <a:p>
            <a:r>
              <a:rPr lang="zh-TW" altLang="zh-TW" dirty="0" smtClean="0"/>
              <a:t>二、貯存周圍二公尺內不得放置有煙火及著火性、引火性物品。</a:t>
            </a:r>
          </a:p>
          <a:p>
            <a:r>
              <a:rPr lang="zh-TW" altLang="zh-TW" dirty="0" smtClean="0"/>
              <a:t>三、盛裝容器和空容器應分區放置。</a:t>
            </a:r>
          </a:p>
          <a:p>
            <a:r>
              <a:rPr lang="zh-TW" altLang="zh-TW" dirty="0" smtClean="0"/>
              <a:t>四、可燃性氣體、有毒性氣體及氧氣之鋼瓶，應分開貯存。</a:t>
            </a:r>
          </a:p>
          <a:p>
            <a:r>
              <a:rPr lang="zh-TW" altLang="zh-TW" dirty="0" smtClean="0"/>
              <a:t>五、應安穩置放並加固定及裝妥護蓋。</a:t>
            </a:r>
          </a:p>
          <a:p>
            <a:r>
              <a:rPr lang="zh-TW" altLang="zh-TW" dirty="0" smtClean="0"/>
              <a:t>六、容器應保持在攝氏四十度以下。</a:t>
            </a:r>
          </a:p>
          <a:p>
            <a:r>
              <a:rPr lang="zh-TW" altLang="zh-TW" dirty="0" smtClean="0"/>
              <a:t>七、貯存處應考慮於緊急時便於搬出。</a:t>
            </a:r>
          </a:p>
          <a:p>
            <a:r>
              <a:rPr lang="zh-TW" altLang="zh-TW" dirty="0" smtClean="0"/>
              <a:t>八、通路面積以確保貯存處面積百分之二十以上為原則。</a:t>
            </a:r>
          </a:p>
          <a:p>
            <a:r>
              <a:rPr lang="zh-TW" altLang="zh-TW" dirty="0" smtClean="0"/>
              <a:t>九、貯存處附近，不得任意放置其他物品。</a:t>
            </a:r>
          </a:p>
          <a:p>
            <a:r>
              <a:rPr lang="zh-TW" altLang="zh-TW" dirty="0" smtClean="0"/>
              <a:t>十、貯存比空氣重之氣體，應注意低漥處之通風。</a:t>
            </a:r>
          </a:p>
          <a:p>
            <a:pPr eaLnBrk="1" hangingPunct="1"/>
            <a:endParaRPr lang="en-US" altLang="zh-TW" dirty="0" smtClean="0"/>
          </a:p>
          <a:p>
            <a:pPr eaLnBrk="1" hangingPunct="1"/>
            <a:r>
              <a:rPr lang="zh-TW" altLang="en-US" b="1" dirty="0" smtClean="0"/>
              <a:t>職業安全衛生管理辦法 </a:t>
            </a:r>
            <a:r>
              <a:rPr lang="en-US" altLang="zh-TW" b="1" dirty="0" smtClean="0"/>
              <a:t>(103.06.26)</a:t>
            </a:r>
          </a:p>
          <a:p>
            <a:pPr eaLnBrk="1" hangingPunct="1"/>
            <a:r>
              <a:rPr lang="zh-TW" altLang="en-US" dirty="0" smtClean="0"/>
              <a:t>第 </a:t>
            </a:r>
            <a:r>
              <a:rPr lang="en-US" altLang="zh-TW" dirty="0" smtClean="0"/>
              <a:t>33 </a:t>
            </a:r>
            <a:r>
              <a:rPr lang="zh-TW" altLang="en-US" dirty="0" smtClean="0"/>
              <a:t>條 　 雇主對高壓氣體特定設備、高壓氣體容器及第一種壓力容器應每月依下列規定定期實施檢查 一次：</a:t>
            </a:r>
          </a:p>
          <a:p>
            <a:pPr eaLnBrk="1" hangingPunct="1"/>
            <a:r>
              <a:rPr lang="zh-TW" altLang="en-US" dirty="0" smtClean="0"/>
              <a:t>一、本體有無損傷、變形。</a:t>
            </a:r>
          </a:p>
          <a:p>
            <a:pPr eaLnBrk="1" hangingPunct="1"/>
            <a:r>
              <a:rPr lang="zh-TW" altLang="en-US" dirty="0" smtClean="0"/>
              <a:t>二、蓋板螺栓有無損耗。</a:t>
            </a:r>
          </a:p>
          <a:p>
            <a:pPr eaLnBrk="1" hangingPunct="1"/>
            <a:r>
              <a:rPr lang="zh-TW" altLang="en-US" dirty="0" smtClean="0"/>
              <a:t>三、管及閥等有無損傷、洩漏。</a:t>
            </a:r>
          </a:p>
          <a:p>
            <a:pPr eaLnBrk="1" hangingPunct="1"/>
            <a:r>
              <a:rPr lang="zh-TW" altLang="en-US" dirty="0" smtClean="0"/>
              <a:t>四、壓力表及溫度計及其他安全裝置有無損傷。</a:t>
            </a:r>
          </a:p>
          <a:p>
            <a:pPr eaLnBrk="1" hangingPunct="1"/>
            <a:r>
              <a:rPr lang="zh-TW" altLang="en-US" dirty="0" smtClean="0"/>
              <a:t>五、平台支架有無嚴重腐蝕。</a:t>
            </a:r>
          </a:p>
          <a:p>
            <a:pPr eaLnBrk="1" hangingPunct="1"/>
            <a:r>
              <a:rPr lang="zh-TW" altLang="en-US" dirty="0" smtClean="0"/>
              <a:t>對於有保溫部分或有高游離輻射污染之虞之場所，得免實施。</a:t>
            </a:r>
          </a:p>
          <a:p>
            <a:pPr eaLnBrk="1" hangingPunct="1"/>
            <a:endParaRPr lang="zh-TW" altLang="en-US" dirty="0" smtClean="0"/>
          </a:p>
          <a:p>
            <a:pPr eaLnBrk="1" hangingPunct="1"/>
            <a:r>
              <a:rPr lang="zh-TW" altLang="en-US" dirty="0" smtClean="0"/>
              <a:t>第 </a:t>
            </a:r>
            <a:r>
              <a:rPr lang="en-US" altLang="zh-TW" dirty="0" smtClean="0"/>
              <a:t>64 </a:t>
            </a:r>
            <a:r>
              <a:rPr lang="zh-TW" altLang="en-US" dirty="0" smtClean="0"/>
              <a:t>條 　 雇主使勞工從事下列危險性設備作業時，應使該勞工就其作業有關事項實施檢點：</a:t>
            </a:r>
          </a:p>
          <a:p>
            <a:pPr eaLnBrk="1" hangingPunct="1"/>
            <a:r>
              <a:rPr lang="zh-TW" altLang="en-US" dirty="0" smtClean="0"/>
              <a:t>一、鍋爐之操作作業。</a:t>
            </a:r>
          </a:p>
          <a:p>
            <a:pPr eaLnBrk="1" hangingPunct="1"/>
            <a:r>
              <a:rPr lang="zh-TW" altLang="en-US" dirty="0" smtClean="0"/>
              <a:t>二、第一種壓力容器之操作作業。</a:t>
            </a:r>
          </a:p>
          <a:p>
            <a:pPr eaLnBrk="1" hangingPunct="1"/>
            <a:r>
              <a:rPr lang="zh-TW" altLang="en-US" dirty="0" smtClean="0"/>
              <a:t>三、高壓氣體特定設備之操作作業。</a:t>
            </a:r>
          </a:p>
          <a:p>
            <a:pPr eaLnBrk="1" hangingPunct="1"/>
            <a:r>
              <a:rPr lang="zh-TW" altLang="en-US" dirty="0" smtClean="0"/>
              <a:t>四、高壓氣體容器之操作作業。</a:t>
            </a:r>
          </a:p>
          <a:p>
            <a:pPr eaLnBrk="1" hangingPunct="1"/>
            <a:endParaRPr lang="zh-TW" altLang="zh-TW" dirty="0" smtClean="0"/>
          </a:p>
        </p:txBody>
      </p:sp>
    </p:spTree>
    <p:extLst>
      <p:ext uri="{BB962C8B-B14F-4D97-AF65-F5344CB8AC3E}">
        <p14:creationId xmlns:p14="http://schemas.microsoft.com/office/powerpoint/2010/main" val="3353300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a:ln/>
        </p:spPr>
      </p:sp>
      <p:sp>
        <p:nvSpPr>
          <p:cNvPr id="161795" name="備忘稿版面配置區 2"/>
          <p:cNvSpPr>
            <a:spLocks noGrp="1"/>
          </p:cNvSpPr>
          <p:nvPr>
            <p:ph type="body" idx="1"/>
          </p:nvPr>
        </p:nvSpPr>
        <p:spPr>
          <a:noFill/>
          <a:ln/>
        </p:spPr>
        <p:txBody>
          <a:bodyPr/>
          <a:lstStyle/>
          <a:p>
            <a:pPr>
              <a:lnSpc>
                <a:spcPct val="90000"/>
              </a:lnSpc>
            </a:pPr>
            <a:r>
              <a:rPr lang="zh-TW" altLang="en-US" sz="900" dirty="0" smtClean="0"/>
              <a:t>本節自化學品標示至本張投影片，為職業安全衛生法相關規定；本節往後的投影片，毒化物屬環保署，輻射物質則屬原委會的管轄範疇。</a:t>
            </a:r>
            <a:endParaRPr lang="en-US" altLang="zh-TW" sz="900" dirty="0" smtClean="0"/>
          </a:p>
          <a:p>
            <a:pPr>
              <a:lnSpc>
                <a:spcPct val="90000"/>
              </a:lnSpc>
            </a:pPr>
            <a:r>
              <a:rPr lang="zh-TW" altLang="en-US" sz="900" dirty="0" smtClean="0"/>
              <a:t>重點提示</a:t>
            </a:r>
            <a:r>
              <a:rPr lang="en-US" altLang="zh-TW" sz="900" dirty="0" smtClean="0"/>
              <a:t>:</a:t>
            </a:r>
          </a:p>
          <a:p>
            <a:pPr>
              <a:lnSpc>
                <a:spcPct val="90000"/>
              </a:lnSpc>
            </a:pPr>
            <a:r>
              <a:rPr lang="en-US" altLang="zh-TW" sz="900" dirty="0" smtClean="0"/>
              <a:t>1.</a:t>
            </a:r>
            <a:r>
              <a:rPr lang="zh-TW" altLang="en-US" sz="900" dirty="0" smtClean="0"/>
              <a:t>請同學確實依照學校制定的相關自動檢查辦法，</a:t>
            </a:r>
            <a:r>
              <a:rPr lang="zh-TW" altLang="en-US" sz="900" b="1" dirty="0" smtClean="0"/>
              <a:t>確實</a:t>
            </a:r>
            <a:r>
              <a:rPr lang="zh-TW" altLang="en-US" dirty="0" smtClean="0"/>
              <a:t>定期檢查實驗室的機械與設備，不要只是打勾了事。</a:t>
            </a:r>
          </a:p>
          <a:p>
            <a:pPr>
              <a:lnSpc>
                <a:spcPct val="90000"/>
              </a:lnSpc>
            </a:pPr>
            <a:r>
              <a:rPr lang="en-US" altLang="zh-TW" dirty="0" smtClean="0"/>
              <a:t>2.</a:t>
            </a:r>
            <a:r>
              <a:rPr lang="zh-TW" altLang="en-US" dirty="0" smtClean="0"/>
              <a:t>針對同一儀器設備，各校訂定的檢查、檢點表會有所差異，例如化學排氣櫃依法規需每年進行自動檢查，但有有許多學校訂為每天或每次使用時，都須進行檢點並填寫檢點表</a:t>
            </a:r>
            <a:r>
              <a:rPr lang="en-US" altLang="zh-TW" dirty="0" smtClean="0"/>
              <a:t>(</a:t>
            </a:r>
            <a:r>
              <a:rPr lang="zh-TW" altLang="en-US" dirty="0" smtClean="0"/>
              <a:t>補充說明</a:t>
            </a:r>
            <a:r>
              <a:rPr lang="en-US" altLang="zh-TW" dirty="0" smtClean="0"/>
              <a:t>:</a:t>
            </a:r>
            <a:r>
              <a:rPr lang="zh-TW" altLang="en-US" dirty="0" smtClean="0"/>
              <a:t>法規用語，定期進行的叫</a:t>
            </a:r>
            <a:r>
              <a:rPr lang="en-US" altLang="zh-TW" dirty="0" smtClean="0"/>
              <a:t>”</a:t>
            </a:r>
            <a:r>
              <a:rPr lang="zh-TW" altLang="en-US" dirty="0" smtClean="0"/>
              <a:t>檢查</a:t>
            </a:r>
            <a:r>
              <a:rPr lang="en-US" altLang="zh-TW" dirty="0" smtClean="0"/>
              <a:t>”</a:t>
            </a:r>
            <a:r>
              <a:rPr lang="zh-TW" altLang="en-US" dirty="0" smtClean="0"/>
              <a:t>，而每次使用前後進行的叫</a:t>
            </a:r>
            <a:r>
              <a:rPr lang="en-US" altLang="zh-TW" dirty="0" smtClean="0"/>
              <a:t>”</a:t>
            </a:r>
            <a:r>
              <a:rPr lang="zh-TW" altLang="en-US" dirty="0" smtClean="0"/>
              <a:t>檢點</a:t>
            </a:r>
            <a:r>
              <a:rPr lang="en-US" altLang="zh-TW" dirty="0" smtClean="0"/>
              <a:t>”)</a:t>
            </a:r>
            <a:r>
              <a:rPr lang="zh-TW" altLang="en-US" dirty="0" smtClean="0"/>
              <a:t>，請同學們依各次所屬的學校規定辦理</a:t>
            </a:r>
            <a:endParaRPr lang="en-US" altLang="zh-TW" dirty="0" smtClean="0"/>
          </a:p>
          <a:p>
            <a:pPr>
              <a:lnSpc>
                <a:spcPct val="90000"/>
              </a:lnSpc>
            </a:pPr>
            <a:endParaRPr lang="en-US" altLang="zh-TW" sz="900" dirty="0" smtClean="0"/>
          </a:p>
          <a:p>
            <a:pPr>
              <a:lnSpc>
                <a:spcPct val="90000"/>
              </a:lnSpc>
            </a:pPr>
            <a:r>
              <a:rPr lang="zh-TW" altLang="en-US" sz="900" dirty="0" smtClean="0"/>
              <a:t>補充說明</a:t>
            </a:r>
            <a:r>
              <a:rPr lang="en-US" altLang="zh-TW" sz="900" dirty="0" smtClean="0"/>
              <a:t>:</a:t>
            </a:r>
          </a:p>
          <a:p>
            <a:pPr>
              <a:lnSpc>
                <a:spcPct val="90000"/>
              </a:lnSpc>
            </a:pPr>
            <a:r>
              <a:rPr lang="zh-TW" altLang="en-US" sz="900" b="1" dirty="0" smtClean="0"/>
              <a:t>職業安全衛生法</a:t>
            </a:r>
            <a:r>
              <a:rPr lang="en-US" altLang="zh-TW" sz="900" b="1" dirty="0" smtClean="0"/>
              <a:t>(102.07.03)</a:t>
            </a:r>
          </a:p>
          <a:p>
            <a:pPr>
              <a:lnSpc>
                <a:spcPct val="90000"/>
              </a:lnSpc>
            </a:pPr>
            <a:r>
              <a:rPr lang="zh-TW" altLang="en-US" sz="900" dirty="0" smtClean="0"/>
              <a:t>第 </a:t>
            </a:r>
            <a:r>
              <a:rPr lang="en-US" altLang="zh-TW" sz="900" dirty="0" smtClean="0"/>
              <a:t>23 </a:t>
            </a:r>
            <a:r>
              <a:rPr lang="zh-TW" altLang="en-US" sz="900" dirty="0" smtClean="0"/>
              <a:t>條  雇主應依其事業單位之規模、性質，訂定職業安全衛生管理計畫；並設置安全衛生組織、人員，實施安全衛生管理及自動檢查。</a:t>
            </a:r>
            <a:r>
              <a:rPr lang="en-US" altLang="zh-TW" sz="900" dirty="0" smtClean="0"/>
              <a:t>(</a:t>
            </a:r>
            <a:r>
              <a:rPr lang="zh-TW" altLang="en-US" sz="900" dirty="0" smtClean="0"/>
              <a:t>下略</a:t>
            </a:r>
            <a:r>
              <a:rPr lang="en-US" altLang="zh-TW" sz="900" dirty="0" smtClean="0"/>
              <a:t>)</a:t>
            </a:r>
            <a:endParaRPr lang="zh-TW" altLang="en-US" sz="900" dirty="0" smtClean="0"/>
          </a:p>
          <a:p>
            <a:pPr>
              <a:lnSpc>
                <a:spcPct val="90000"/>
              </a:lnSpc>
            </a:pPr>
            <a:r>
              <a:rPr lang="zh-TW" altLang="en-US" sz="900" dirty="0" smtClean="0"/>
              <a:t> </a:t>
            </a:r>
            <a:endParaRPr lang="en-US" altLang="zh-TW" sz="900" dirty="0" smtClean="0"/>
          </a:p>
          <a:p>
            <a:pPr>
              <a:lnSpc>
                <a:spcPct val="90000"/>
              </a:lnSpc>
            </a:pPr>
            <a:r>
              <a:rPr lang="zh-TW" altLang="en-US" sz="900" b="1" dirty="0" smtClean="0"/>
              <a:t>職業安全衛生管理辦法 </a:t>
            </a:r>
            <a:r>
              <a:rPr lang="en-US" altLang="zh-TW" sz="900" b="1" dirty="0" smtClean="0"/>
              <a:t>(103.06.26)</a:t>
            </a:r>
          </a:p>
          <a:p>
            <a:pPr>
              <a:lnSpc>
                <a:spcPct val="90000"/>
              </a:lnSpc>
            </a:pPr>
            <a:r>
              <a:rPr lang="zh-TW" altLang="en-US" sz="900" dirty="0" smtClean="0"/>
              <a:t>第 </a:t>
            </a:r>
            <a:r>
              <a:rPr lang="en-US" altLang="zh-TW" sz="900" dirty="0" smtClean="0"/>
              <a:t>33 </a:t>
            </a:r>
            <a:r>
              <a:rPr lang="zh-TW" altLang="en-US" sz="900" dirty="0" smtClean="0"/>
              <a:t>條 　 雇主對高壓氣體特定設備、高壓氣體容器及第一種壓力容器應每月依下列規定定期實施檢查一次：</a:t>
            </a:r>
          </a:p>
          <a:p>
            <a:pPr>
              <a:lnSpc>
                <a:spcPct val="90000"/>
              </a:lnSpc>
            </a:pPr>
            <a:r>
              <a:rPr lang="zh-TW" altLang="en-US" sz="900" dirty="0" smtClean="0"/>
              <a:t>一、本體有無損傷、變形。</a:t>
            </a:r>
          </a:p>
          <a:p>
            <a:pPr>
              <a:lnSpc>
                <a:spcPct val="90000"/>
              </a:lnSpc>
            </a:pPr>
            <a:r>
              <a:rPr lang="zh-TW" altLang="en-US" sz="900" dirty="0" smtClean="0"/>
              <a:t>二、蓋板螺栓有無損耗。</a:t>
            </a:r>
          </a:p>
          <a:p>
            <a:pPr>
              <a:lnSpc>
                <a:spcPct val="90000"/>
              </a:lnSpc>
            </a:pPr>
            <a:r>
              <a:rPr lang="zh-TW" altLang="en-US" sz="900" dirty="0" smtClean="0"/>
              <a:t>三、管及閥等有無損傷、洩漏。</a:t>
            </a:r>
          </a:p>
          <a:p>
            <a:pPr>
              <a:lnSpc>
                <a:spcPct val="90000"/>
              </a:lnSpc>
            </a:pPr>
            <a:r>
              <a:rPr lang="zh-TW" altLang="en-US" sz="900" dirty="0" smtClean="0"/>
              <a:t>四、壓力表及溫度計及其他安全裝置有無損傷。</a:t>
            </a:r>
          </a:p>
          <a:p>
            <a:pPr>
              <a:lnSpc>
                <a:spcPct val="90000"/>
              </a:lnSpc>
            </a:pPr>
            <a:r>
              <a:rPr lang="zh-TW" altLang="en-US" sz="900" dirty="0" smtClean="0"/>
              <a:t>五、平台支架有無嚴重腐蝕。</a:t>
            </a:r>
          </a:p>
          <a:p>
            <a:pPr>
              <a:lnSpc>
                <a:spcPct val="90000"/>
              </a:lnSpc>
            </a:pPr>
            <a:r>
              <a:rPr lang="zh-TW" altLang="en-US" sz="900" dirty="0" smtClean="0"/>
              <a:t>對於有保溫部分或有高游離輻射污染之虞之場所，得免實施。</a:t>
            </a:r>
          </a:p>
          <a:p>
            <a:pPr>
              <a:lnSpc>
                <a:spcPct val="90000"/>
              </a:lnSpc>
            </a:pPr>
            <a:r>
              <a:rPr lang="zh-TW" altLang="en-US" sz="900" dirty="0" smtClean="0"/>
              <a:t>第 </a:t>
            </a:r>
            <a:r>
              <a:rPr lang="en-US" altLang="zh-TW" sz="900" dirty="0" smtClean="0"/>
              <a:t>40 </a:t>
            </a:r>
            <a:r>
              <a:rPr lang="zh-TW" altLang="en-US" sz="900" dirty="0" smtClean="0"/>
              <a:t>條 　 雇主對局部排氣裝置、空氣清淨裝置及吹吸型換氣裝置應每年依下列規定定期實施檢查一次：</a:t>
            </a:r>
          </a:p>
          <a:p>
            <a:pPr>
              <a:lnSpc>
                <a:spcPct val="90000"/>
              </a:lnSpc>
            </a:pPr>
            <a:r>
              <a:rPr lang="zh-TW" altLang="en-US" sz="900" dirty="0" smtClean="0"/>
              <a:t>一、氣罩、導管及排氣機之磨損、腐蝕、凹凸及其他損害之狀況及程度。</a:t>
            </a:r>
          </a:p>
          <a:p>
            <a:pPr>
              <a:lnSpc>
                <a:spcPct val="90000"/>
              </a:lnSpc>
            </a:pPr>
            <a:r>
              <a:rPr lang="zh-TW" altLang="en-US" sz="900" dirty="0" smtClean="0"/>
              <a:t>二、導管或排氣機之塵埃聚積狀況。</a:t>
            </a:r>
          </a:p>
          <a:p>
            <a:pPr>
              <a:lnSpc>
                <a:spcPct val="90000"/>
              </a:lnSpc>
            </a:pPr>
            <a:r>
              <a:rPr lang="zh-TW" altLang="en-US" sz="900" dirty="0" smtClean="0"/>
              <a:t>三、排氣機之注油潤滑狀況。</a:t>
            </a:r>
          </a:p>
          <a:p>
            <a:pPr>
              <a:lnSpc>
                <a:spcPct val="90000"/>
              </a:lnSpc>
            </a:pPr>
            <a:r>
              <a:rPr lang="zh-TW" altLang="en-US" sz="900" dirty="0" smtClean="0"/>
              <a:t>四、導管接觸部分之狀況。</a:t>
            </a:r>
          </a:p>
          <a:p>
            <a:pPr>
              <a:lnSpc>
                <a:spcPct val="90000"/>
              </a:lnSpc>
            </a:pPr>
            <a:r>
              <a:rPr lang="zh-TW" altLang="en-US" sz="900" dirty="0" smtClean="0"/>
              <a:t>五、連接電動機與排氣機之皮帶之鬆弛狀況。</a:t>
            </a:r>
          </a:p>
          <a:p>
            <a:pPr>
              <a:lnSpc>
                <a:spcPct val="90000"/>
              </a:lnSpc>
            </a:pPr>
            <a:r>
              <a:rPr lang="zh-TW" altLang="en-US" sz="900" dirty="0" smtClean="0"/>
              <a:t>六、吸氣及排氣之能力。</a:t>
            </a:r>
          </a:p>
          <a:p>
            <a:pPr>
              <a:lnSpc>
                <a:spcPct val="90000"/>
              </a:lnSpc>
            </a:pPr>
            <a:r>
              <a:rPr lang="zh-TW" altLang="en-US" sz="900" dirty="0" smtClean="0"/>
              <a:t>七、設置於排放導管上之採樣設施是否牢固、鏽蝕、損壞、崩塌或其他妨</a:t>
            </a:r>
          </a:p>
          <a:p>
            <a:pPr>
              <a:lnSpc>
                <a:spcPct val="90000"/>
              </a:lnSpc>
            </a:pPr>
            <a:r>
              <a:rPr lang="zh-TW" altLang="en-US" sz="900" dirty="0" smtClean="0"/>
              <a:t>    礙作業安全事項。</a:t>
            </a:r>
          </a:p>
          <a:p>
            <a:pPr>
              <a:lnSpc>
                <a:spcPct val="90000"/>
              </a:lnSpc>
            </a:pPr>
            <a:r>
              <a:rPr lang="zh-TW" altLang="en-US" sz="900" dirty="0" smtClean="0"/>
              <a:t>八、其他保持性能之必要事項。</a:t>
            </a:r>
          </a:p>
          <a:p>
            <a:pPr>
              <a:lnSpc>
                <a:spcPct val="90000"/>
              </a:lnSpc>
            </a:pPr>
            <a:endParaRPr lang="zh-TW" altLang="en-US" sz="900" dirty="0" smtClean="0"/>
          </a:p>
          <a:p>
            <a:pPr>
              <a:lnSpc>
                <a:spcPct val="90000"/>
              </a:lnSpc>
            </a:pPr>
            <a:endParaRPr lang="zh-TW" altLang="en-US" sz="900" dirty="0" smtClean="0"/>
          </a:p>
          <a:p>
            <a:pPr>
              <a:lnSpc>
                <a:spcPct val="90000"/>
              </a:lnSpc>
            </a:pPr>
            <a:endParaRPr lang="zh-TW" altLang="en-US" sz="900" dirty="0" smtClean="0"/>
          </a:p>
        </p:txBody>
      </p:sp>
      <p:sp>
        <p:nvSpPr>
          <p:cNvPr id="161796" name="投影片編號版面配置區 3"/>
          <p:cNvSpPr>
            <a:spLocks noGrp="1"/>
          </p:cNvSpPr>
          <p:nvPr>
            <p:ph type="sldNum" sz="quarter" idx="5"/>
          </p:nvPr>
        </p:nvSpPr>
        <p:spPr>
          <a:noFill/>
        </p:spPr>
        <p:txBody>
          <a:bodyPr/>
          <a:lstStyle/>
          <a:p>
            <a:fld id="{20CB3A42-0B9F-47C3-9C13-886E0A4F191D}" type="slidenum">
              <a:rPr lang="zh-TW" altLang="en-US" smtClean="0">
                <a:latin typeface="Times New Roman" pitchFamily="18" charset="0"/>
              </a:rPr>
              <a:pPr/>
              <a:t>51</a:t>
            </a:fld>
            <a:endParaRPr lang="en-US" altLang="zh-TW" dirty="0" smtClean="0">
              <a:latin typeface="Times New Roman" pitchFamily="18" charset="0"/>
            </a:endParaRPr>
          </a:p>
        </p:txBody>
      </p:sp>
    </p:spTree>
    <p:extLst>
      <p:ext uri="{BB962C8B-B14F-4D97-AF65-F5344CB8AC3E}">
        <p14:creationId xmlns:p14="http://schemas.microsoft.com/office/powerpoint/2010/main" val="2240817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smtClean="0">
              <a:latin typeface="Arial" panose="020B0604020202020204" pitchFamily="34" charset="0"/>
            </a:endParaRPr>
          </a:p>
          <a:p>
            <a:r>
              <a:rPr lang="en-US" altLang="zh-TW" dirty="0" smtClean="0">
                <a:latin typeface="Arial" panose="020B0604020202020204" pitchFamily="34" charset="0"/>
              </a:rPr>
              <a:t>1.</a:t>
            </a:r>
            <a:r>
              <a:rPr lang="zh-TW" altLang="en-US" dirty="0" smtClean="0">
                <a:latin typeface="Arial" panose="020B0604020202020204" pitchFamily="34" charset="0"/>
              </a:rPr>
              <a:t>說明隔離之重要性。</a:t>
            </a:r>
          </a:p>
          <a:p>
            <a:r>
              <a:rPr lang="en-US" altLang="zh-TW" dirty="0" smtClean="0">
                <a:latin typeface="Arial" panose="020B0604020202020204" pitchFamily="34" charset="0"/>
              </a:rPr>
              <a:t>2.</a:t>
            </a:r>
            <a:r>
              <a:rPr lang="zh-TW" altLang="en-US" dirty="0" smtClean="0">
                <a:latin typeface="Arial" panose="020B0604020202020204" pitchFamily="34" charset="0"/>
              </a:rPr>
              <a:t>說明圖片中開關帶電部位之隔離處理。</a:t>
            </a:r>
          </a:p>
          <a:p>
            <a:r>
              <a:rPr lang="en-US" altLang="zh-TW" dirty="0" smtClean="0">
                <a:latin typeface="Arial" panose="020B0604020202020204" pitchFamily="34" charset="0"/>
              </a:rPr>
              <a:t>3.</a:t>
            </a:r>
            <a:r>
              <a:rPr lang="zh-TW" altLang="en-US" dirty="0" smtClean="0">
                <a:latin typeface="Arial" panose="020B0604020202020204" pitchFamily="34" charset="0"/>
              </a:rPr>
              <a:t>隔離可使帶電的電氣設備或線路與工作者分開或保持距離，使人員不易碰觸帶電體，造成意外感電事故。</a:t>
            </a:r>
            <a:endParaRPr lang="en-US" altLang="zh-TW" dirty="0" smtClean="0">
              <a:latin typeface="Arial" panose="020B0604020202020204" pitchFamily="34" charset="0"/>
            </a:endParaRPr>
          </a:p>
          <a:p>
            <a:endParaRPr lang="en-US" altLang="zh-TW" dirty="0" smtClean="0">
              <a:latin typeface="Arial" panose="020B0604020202020204" pitchFamily="34" charset="0"/>
            </a:endParaRPr>
          </a:p>
          <a:p>
            <a:r>
              <a:rPr lang="zh-TW" altLang="en-US" dirty="0" smtClean="0">
                <a:latin typeface="Arial" panose="020B0604020202020204" pitchFamily="34" charset="0"/>
              </a:rPr>
              <a:t>屋內線路裝置規則</a:t>
            </a:r>
            <a:r>
              <a:rPr lang="en-US" altLang="zh-TW" dirty="0" smtClean="0">
                <a:latin typeface="Arial" panose="020B0604020202020204" pitchFamily="34" charset="0"/>
              </a:rPr>
              <a:t>(102.12.16)</a:t>
            </a:r>
          </a:p>
          <a:p>
            <a:endParaRPr lang="en-US" altLang="zh-TW" dirty="0" smtClean="0">
              <a:latin typeface="Arial" panose="020B0604020202020204" pitchFamily="34" charset="0"/>
            </a:endParaRPr>
          </a:p>
          <a:p>
            <a:endParaRPr lang="zh-TW" altLang="en-US" dirty="0" smtClean="0">
              <a:latin typeface="Arial" panose="020B0604020202020204" pitchFamily="34" charset="0"/>
            </a:endParaRPr>
          </a:p>
        </p:txBody>
      </p:sp>
    </p:spTree>
    <p:extLst>
      <p:ext uri="{BB962C8B-B14F-4D97-AF65-F5344CB8AC3E}">
        <p14:creationId xmlns:p14="http://schemas.microsoft.com/office/powerpoint/2010/main" val="1312203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插頭及插座鬆動易造成接觸不良而發熱</a:t>
            </a:r>
          </a:p>
          <a:p>
            <a:r>
              <a:rPr lang="zh-TW" altLang="en-US" dirty="0" smtClean="0"/>
              <a:t>插頭、插座焦黑可能是過電流所造成</a:t>
            </a:r>
            <a:endParaRPr lang="en-US" altLang="zh-TW" dirty="0" smtClean="0"/>
          </a:p>
          <a:p>
            <a:endParaRPr lang="en-US" altLang="zh-TW" dirty="0" smtClean="0"/>
          </a:p>
          <a:p>
            <a:r>
              <a:rPr lang="zh-TW" altLang="en-US" dirty="0" smtClean="0"/>
              <a:t>屋內線路裝置規則</a:t>
            </a:r>
            <a:r>
              <a:rPr lang="en-US" altLang="zh-TW" dirty="0" smtClean="0"/>
              <a:t>(102.12.16)</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53</a:t>
            </a:fld>
            <a:endParaRPr lang="en-US" altLang="zh-TW" dirty="0"/>
          </a:p>
        </p:txBody>
      </p:sp>
    </p:spTree>
    <p:extLst>
      <p:ext uri="{BB962C8B-B14F-4D97-AF65-F5344CB8AC3E}">
        <p14:creationId xmlns:p14="http://schemas.microsoft.com/office/powerpoint/2010/main" val="603843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pPr>
              <a:lnSpc>
                <a:spcPct val="80000"/>
              </a:lnSpc>
            </a:pPr>
            <a:r>
              <a:rPr lang="zh-TW" altLang="en-US" sz="800" dirty="0" smtClean="0"/>
              <a:t>補充說明</a:t>
            </a:r>
            <a:r>
              <a:rPr lang="en-US" altLang="zh-TW" sz="800" dirty="0" smtClean="0"/>
              <a:t>:</a:t>
            </a:r>
          </a:p>
          <a:p>
            <a:pPr>
              <a:lnSpc>
                <a:spcPct val="80000"/>
              </a:lnSpc>
            </a:pPr>
            <a:r>
              <a:rPr lang="zh-TW" altLang="en-US" sz="800" dirty="0" smtClean="0"/>
              <a:t>有上圖為某實驗室用甲醇的原容器，</a:t>
            </a:r>
            <a:r>
              <a:rPr lang="zh-TW" altLang="en-US" dirty="0" smtClean="0"/>
              <a:t>當作實驗室廢液的儲存容器。該儲存方式有以下的缺點與錯誤</a:t>
            </a:r>
          </a:p>
          <a:p>
            <a:pPr>
              <a:lnSpc>
                <a:spcPct val="80000"/>
              </a:lnSpc>
            </a:pPr>
            <a:r>
              <a:rPr lang="en-US" altLang="zh-TW" dirty="0" smtClean="0"/>
              <a:t>1.</a:t>
            </a:r>
            <a:r>
              <a:rPr lang="zh-TW" altLang="en-US" dirty="0" smtClean="0"/>
              <a:t>該</a:t>
            </a:r>
            <a:r>
              <a:rPr lang="en-US" altLang="zh-TW" dirty="0" smtClean="0"/>
              <a:t>30</a:t>
            </a:r>
            <a:r>
              <a:rPr lang="zh-TW" altLang="en-US" dirty="0" smtClean="0"/>
              <a:t>公升原容器瓶身與瓶蓋強度均不足，用來儲存成份複雜的廢液，很容易造成瓶蓋、瓶身破損，廢液大量外洩，特別在運送途中稍有碰撞時</a:t>
            </a:r>
          </a:p>
          <a:p>
            <a:pPr>
              <a:lnSpc>
                <a:spcPct val="80000"/>
              </a:lnSpc>
            </a:pPr>
            <a:r>
              <a:rPr lang="en-US" altLang="zh-TW" dirty="0" smtClean="0"/>
              <a:t>2.</a:t>
            </a:r>
            <a:r>
              <a:rPr lang="zh-TW" altLang="en-US" dirty="0" smtClean="0"/>
              <a:t>瓶口有廢液外流痕跡，顯示傾倒廢液入容器時為使用漏斗，使得廢液外流污染環境</a:t>
            </a:r>
          </a:p>
          <a:p>
            <a:pPr>
              <a:lnSpc>
                <a:spcPct val="80000"/>
              </a:lnSpc>
            </a:pPr>
            <a:r>
              <a:rPr lang="en-US" altLang="zh-TW" dirty="0" smtClean="0"/>
              <a:t>3.</a:t>
            </a:r>
            <a:r>
              <a:rPr lang="zh-TW" altLang="en-US" dirty="0" smtClean="0"/>
              <a:t>瓶身上沒有任何廢液種類標示、廢棄物危害圖示，無法判斷內容物為何，成為不明廢液</a:t>
            </a:r>
            <a:endParaRPr lang="zh-TW" altLang="en-US" sz="800" dirty="0" smtClean="0"/>
          </a:p>
          <a:p>
            <a:pPr>
              <a:lnSpc>
                <a:spcPct val="80000"/>
              </a:lnSpc>
            </a:pPr>
            <a:endParaRPr lang="zh-TW" altLang="en-US" sz="800" dirty="0" smtClean="0"/>
          </a:p>
          <a:p>
            <a:pPr>
              <a:lnSpc>
                <a:spcPct val="80000"/>
              </a:lnSpc>
            </a:pPr>
            <a:r>
              <a:rPr lang="zh-TW" altLang="en-US" sz="800" b="1" dirty="0" smtClean="0"/>
              <a:t>有害事業廢棄物認定標準</a:t>
            </a:r>
            <a:r>
              <a:rPr lang="en-US" altLang="zh-TW" sz="800" b="1" dirty="0" smtClean="0"/>
              <a:t>(98.06.05)</a:t>
            </a:r>
          </a:p>
          <a:p>
            <a:pPr>
              <a:lnSpc>
                <a:spcPct val="80000"/>
              </a:lnSpc>
            </a:pPr>
            <a:r>
              <a:rPr kumimoji="0" lang="zh-TW" altLang="en-US" sz="800" dirty="0" smtClean="0"/>
              <a:t>相關條文過多</a:t>
            </a:r>
            <a:r>
              <a:rPr kumimoji="0" lang="en-US" altLang="zh-TW" sz="800" dirty="0" smtClean="0"/>
              <a:t>(</a:t>
            </a:r>
            <a:r>
              <a:rPr kumimoji="0" lang="zh-TW" altLang="en-US" sz="800" dirty="0" smtClean="0"/>
              <a:t>略</a:t>
            </a:r>
            <a:r>
              <a:rPr kumimoji="0" lang="en-US" altLang="zh-TW" sz="800" dirty="0" smtClean="0"/>
              <a:t>)</a:t>
            </a:r>
          </a:p>
          <a:p>
            <a:pPr>
              <a:lnSpc>
                <a:spcPct val="80000"/>
              </a:lnSpc>
            </a:pPr>
            <a:r>
              <a:rPr lang="zh-TW" altLang="zh-TW" sz="800" b="1" dirty="0" smtClean="0"/>
              <a:t>事業廢棄物貯存清除處理方法及設施標準</a:t>
            </a:r>
            <a:r>
              <a:rPr lang="en-US" altLang="zh-TW" sz="800" b="1" dirty="0" smtClean="0"/>
              <a:t>(95.12.14)</a:t>
            </a:r>
          </a:p>
          <a:p>
            <a:pPr>
              <a:lnSpc>
                <a:spcPct val="80000"/>
              </a:lnSpc>
            </a:pPr>
            <a:r>
              <a:rPr lang="zh-TW" altLang="en-US" sz="800" dirty="0" smtClean="0"/>
              <a:t>第 </a:t>
            </a:r>
            <a:r>
              <a:rPr lang="en-US" altLang="zh-TW" sz="800" dirty="0" smtClean="0"/>
              <a:t>8 </a:t>
            </a:r>
            <a:r>
              <a:rPr lang="zh-TW" altLang="en-US" sz="800" dirty="0" smtClean="0"/>
              <a:t>條 　 生物醫療廢棄物之廢尖銳器具及感染性廢棄物之貯存方法，除中央主管機關另有規定外，應符合下列規定：</a:t>
            </a:r>
          </a:p>
          <a:p>
            <a:pPr>
              <a:lnSpc>
                <a:spcPct val="80000"/>
              </a:lnSpc>
            </a:pPr>
            <a:r>
              <a:rPr lang="zh-TW" altLang="en-US" sz="800" dirty="0" smtClean="0"/>
              <a:t>一、廢尖銳器具：應與其他廢棄物分類貯存，並以不易穿透之堅固容器密封盛裝，貯存以一年為限。</a:t>
            </a:r>
          </a:p>
          <a:p>
            <a:pPr>
              <a:lnSpc>
                <a:spcPct val="80000"/>
              </a:lnSpc>
            </a:pPr>
            <a:r>
              <a:rPr lang="zh-TW" altLang="en-US" sz="800" dirty="0" smtClean="0"/>
              <a:t>二、感染性廢棄物：應與其他廢棄物分類貯存；以熱處理法處理者，應以防漏、不易破之紅色塑膠袋或紅色可燃容器密封盛裝；以滅菌法處理者，應以防漏、不易破之黃色塑膠袋或黃色容器密封貯存。貯存條件應符合下列規定：</a:t>
            </a:r>
          </a:p>
          <a:p>
            <a:pPr>
              <a:lnSpc>
                <a:spcPct val="80000"/>
              </a:lnSpc>
            </a:pPr>
            <a:r>
              <a:rPr lang="zh-TW" altLang="en-US" sz="800" dirty="0" smtClean="0"/>
              <a:t>（一）廢棄物產出機構：於攝氏五度以上貯存者，以一日為限；於攝氏五度以下至零度以上冷藏者，以七日為限；於攝氏零度以下冷凍者，以三十日為限。</a:t>
            </a:r>
          </a:p>
          <a:p>
            <a:pPr>
              <a:lnSpc>
                <a:spcPct val="80000"/>
              </a:lnSpc>
            </a:pPr>
            <a:r>
              <a:rPr lang="zh-TW" altLang="en-US" sz="800" dirty="0" smtClean="0"/>
              <a:t>（二）清除機構：不得貯存；但有特殊情形而須轉運者，經地方主管機關同意後，得於攝氏五度以下冷藏或冷凍，並以七日為限。</a:t>
            </a:r>
          </a:p>
          <a:p>
            <a:pPr>
              <a:lnSpc>
                <a:spcPct val="80000"/>
              </a:lnSpc>
            </a:pPr>
            <a:r>
              <a:rPr lang="zh-TW" altLang="en-US" sz="800" dirty="0" smtClean="0"/>
              <a:t>（三）處理機構：不得於攝氏五度以上貯存；於攝氏五度以下至零度以上冷藏者，以七日為限；於攝氏零度以下冷凍者，以三十日為限。</a:t>
            </a:r>
          </a:p>
          <a:p>
            <a:pPr>
              <a:lnSpc>
                <a:spcPct val="80000"/>
              </a:lnSpc>
            </a:pPr>
            <a:r>
              <a:rPr lang="zh-TW" altLang="en-US" sz="800" dirty="0" smtClean="0"/>
              <a:t>前項貯存容器及塑膠袋，除應於最外層明顯處標示廢棄物名稱、產生廢棄物之事業名稱、貯存日期、重量、清除處理機構名稱及區別有害事業廢棄物特性之標誌外，感染性廢棄物另應標示貯存溫度。</a:t>
            </a:r>
          </a:p>
          <a:p>
            <a:pPr>
              <a:lnSpc>
                <a:spcPct val="80000"/>
              </a:lnSpc>
            </a:pPr>
            <a:r>
              <a:rPr lang="zh-TW" altLang="en-US" sz="800" dirty="0" smtClean="0"/>
              <a:t>第一項貯存期限，不含清運過程、裝卸貨及等待投料時間。</a:t>
            </a:r>
          </a:p>
          <a:p>
            <a:pPr>
              <a:lnSpc>
                <a:spcPct val="80000"/>
              </a:lnSpc>
            </a:pPr>
            <a:r>
              <a:rPr lang="zh-TW" altLang="en-US" sz="800" dirty="0" smtClean="0"/>
              <a:t>生物醫療廢棄物之廢尖銳器具及感染性廢棄物於貯存期間產生惡臭時，應立即清除。</a:t>
            </a:r>
          </a:p>
          <a:p>
            <a:pPr>
              <a:lnSpc>
                <a:spcPct val="80000"/>
              </a:lnSpc>
            </a:pPr>
            <a:r>
              <a:rPr lang="zh-TW" altLang="en-US" sz="800" dirty="0" smtClean="0"/>
              <a:t>事業有特殊情形無法符合第一項第二款規定者，得檢具相關文件報請地方主管機關同意後，延長貯存期限。其同意文件須註明申請延長貯存之廢棄物種類、原因及許可延長貯存之期限，並副知中央主管機關。</a:t>
            </a:r>
          </a:p>
          <a:p>
            <a:pPr>
              <a:lnSpc>
                <a:spcPct val="80000"/>
              </a:lnSpc>
            </a:pPr>
            <a:r>
              <a:rPr lang="zh-TW" altLang="en-US" sz="800" dirty="0" smtClean="0"/>
              <a:t>第 </a:t>
            </a:r>
            <a:r>
              <a:rPr lang="en-US" altLang="zh-TW" sz="800" dirty="0" smtClean="0"/>
              <a:t>9 </a:t>
            </a:r>
            <a:r>
              <a:rPr lang="zh-TW" altLang="en-US" sz="800" dirty="0" smtClean="0"/>
              <a:t>條 　 事業廢棄物採自動辨識及資料擷取系統之電子或光學標籤管制廢棄物流向者，得簡化第七條及前條規定之標示內容。</a:t>
            </a:r>
          </a:p>
          <a:p>
            <a:pPr>
              <a:lnSpc>
                <a:spcPct val="80000"/>
              </a:lnSpc>
            </a:pPr>
            <a:r>
              <a:rPr lang="zh-TW" altLang="en-US" sz="800" dirty="0" smtClean="0"/>
              <a:t>前項有關簡化標示之項目、內容及作業方式，由中央主管機關定之。</a:t>
            </a:r>
          </a:p>
          <a:p>
            <a:pPr>
              <a:lnSpc>
                <a:spcPct val="80000"/>
              </a:lnSpc>
            </a:pPr>
            <a:r>
              <a:rPr lang="zh-TW" altLang="en-US" sz="800" dirty="0" smtClean="0"/>
              <a:t> </a:t>
            </a:r>
          </a:p>
          <a:p>
            <a:pPr>
              <a:lnSpc>
                <a:spcPct val="80000"/>
              </a:lnSpc>
            </a:pPr>
            <a:r>
              <a:rPr lang="zh-TW" altLang="en-US" sz="800" dirty="0" smtClean="0"/>
              <a:t>第 </a:t>
            </a:r>
            <a:r>
              <a:rPr lang="en-US" altLang="zh-TW" sz="800" dirty="0" smtClean="0"/>
              <a:t>10 </a:t>
            </a:r>
            <a:r>
              <a:rPr lang="zh-TW" altLang="en-US" sz="800" dirty="0" smtClean="0"/>
              <a:t>條 　 一般事業廢棄物應依其主要成分特性設置貯存設施，除經中央主管機關公告者外，應符合下列規定：</a:t>
            </a:r>
          </a:p>
          <a:p>
            <a:pPr>
              <a:lnSpc>
                <a:spcPct val="80000"/>
              </a:lnSpc>
            </a:pPr>
            <a:r>
              <a:rPr lang="zh-TW" altLang="en-US" sz="800" dirty="0" smtClean="0"/>
              <a:t>一、應有防止地面水、雨水及地下水流入、滲透之設備或措施。 </a:t>
            </a:r>
          </a:p>
          <a:p>
            <a:pPr>
              <a:lnSpc>
                <a:spcPct val="80000"/>
              </a:lnSpc>
            </a:pPr>
            <a:r>
              <a:rPr lang="zh-TW" altLang="en-US" sz="800" dirty="0" smtClean="0"/>
              <a:t>二、由貯存設施產生之廢液、廢氣、惡臭等，應有收集或防止其污染地面水體、地下水體、空氣、土壤之設備或措施。</a:t>
            </a:r>
          </a:p>
          <a:p>
            <a:pPr>
              <a:lnSpc>
                <a:spcPct val="80000"/>
              </a:lnSpc>
            </a:pPr>
            <a:r>
              <a:rPr lang="zh-TW" altLang="en-US" sz="800" dirty="0" smtClean="0"/>
              <a:t>事業產生與各中央目的事業主管機關所公告之事業廢棄物再利用種類相同，且其事業廢棄物再利用管理方式有特別規定者，依其管理方式之規定，不受前項規定之限制。</a:t>
            </a:r>
          </a:p>
          <a:p>
            <a:pPr>
              <a:lnSpc>
                <a:spcPct val="80000"/>
              </a:lnSpc>
            </a:pPr>
            <a:r>
              <a:rPr lang="zh-TW" altLang="en-US" sz="800" dirty="0" smtClean="0"/>
              <a:t> </a:t>
            </a:r>
          </a:p>
          <a:p>
            <a:pPr>
              <a:lnSpc>
                <a:spcPct val="80000"/>
              </a:lnSpc>
            </a:pPr>
            <a:r>
              <a:rPr lang="zh-TW" altLang="en-US" sz="800" dirty="0" smtClean="0"/>
              <a:t>第 </a:t>
            </a:r>
            <a:r>
              <a:rPr lang="en-US" altLang="zh-TW" sz="800" dirty="0" smtClean="0"/>
              <a:t>11 </a:t>
            </a:r>
            <a:r>
              <a:rPr lang="zh-TW" altLang="en-US" sz="800" dirty="0" smtClean="0"/>
              <a:t>條 　 有害事業廢棄物之貯存設施，除生物醫療廢棄物之廢尖銳器具及感染性廢棄物外，應符合下列規定：</a:t>
            </a:r>
          </a:p>
          <a:p>
            <a:pPr>
              <a:lnSpc>
                <a:spcPct val="80000"/>
              </a:lnSpc>
            </a:pPr>
            <a:r>
              <a:rPr lang="zh-TW" altLang="en-US" sz="800" dirty="0" smtClean="0"/>
              <a:t>一、應設置專門貯存場所，其地面應堅固，四周採用抗蝕及不透水材料襯墊或構築。</a:t>
            </a:r>
          </a:p>
          <a:p>
            <a:pPr>
              <a:lnSpc>
                <a:spcPct val="80000"/>
              </a:lnSpc>
            </a:pPr>
            <a:r>
              <a:rPr lang="zh-TW" altLang="en-US" sz="800" dirty="0" smtClean="0"/>
              <a:t>二、應有防止地面水、雨水及地下水流入、滲透之設備或措施。 </a:t>
            </a:r>
          </a:p>
          <a:p>
            <a:pPr>
              <a:lnSpc>
                <a:spcPct val="80000"/>
              </a:lnSpc>
            </a:pPr>
            <a:r>
              <a:rPr lang="zh-TW" altLang="en-US" sz="800" dirty="0" smtClean="0"/>
              <a:t>三、由貯存設施產生之廢液、廢氣、惡臭等，應有收集或防止其污染地面水體、地下水體、空氣、土壤之設備或措施。</a:t>
            </a:r>
          </a:p>
          <a:p>
            <a:pPr>
              <a:lnSpc>
                <a:spcPct val="80000"/>
              </a:lnSpc>
            </a:pPr>
            <a:r>
              <a:rPr lang="zh-TW" altLang="en-US" sz="800" dirty="0" smtClean="0"/>
              <a:t>四、應於明顯處，設置白底、紅字、黑框之警告標示，並有災害防止設備。</a:t>
            </a:r>
          </a:p>
          <a:p>
            <a:pPr>
              <a:lnSpc>
                <a:spcPct val="80000"/>
              </a:lnSpc>
            </a:pPr>
            <a:r>
              <a:rPr lang="zh-TW" altLang="en-US" sz="800" dirty="0" smtClean="0"/>
              <a:t>五、設於地下之貯存容器，應有液位檢查、防漏措施及偵漏系統。 </a:t>
            </a:r>
          </a:p>
          <a:p>
            <a:pPr>
              <a:lnSpc>
                <a:spcPct val="80000"/>
              </a:lnSpc>
            </a:pPr>
            <a:r>
              <a:rPr lang="zh-TW" altLang="en-US" sz="800" dirty="0" smtClean="0"/>
              <a:t>六、應配置所須之警報設備、滅火、照明設備或緊急沖淋安全設備。 </a:t>
            </a:r>
          </a:p>
          <a:p>
            <a:pPr>
              <a:lnSpc>
                <a:spcPct val="80000"/>
              </a:lnSpc>
            </a:pPr>
            <a:r>
              <a:rPr lang="zh-TW" altLang="en-US" sz="800" dirty="0" smtClean="0"/>
              <a:t>七、屬有害事業廢棄物認定標準所認定之易燃性事業廢棄物、反應性事業廢棄物及毒性化學物質廢棄物，應依其危害特性種類配置所須之監測設備。其監測設備得準用毒性化學物質管理法、勞工安全衛生法之監測設備規範。</a:t>
            </a:r>
          </a:p>
          <a:p>
            <a:pPr>
              <a:lnSpc>
                <a:spcPct val="80000"/>
              </a:lnSpc>
            </a:pPr>
            <a:r>
              <a:rPr lang="zh-TW" altLang="en-US" sz="800" dirty="0" smtClean="0"/>
              <a:t> </a:t>
            </a:r>
          </a:p>
          <a:p>
            <a:pPr>
              <a:lnSpc>
                <a:spcPct val="80000"/>
              </a:lnSpc>
            </a:pPr>
            <a:r>
              <a:rPr lang="zh-TW" altLang="en-US" sz="800" dirty="0" smtClean="0"/>
              <a:t>第 </a:t>
            </a:r>
            <a:r>
              <a:rPr lang="en-US" altLang="zh-TW" sz="800" dirty="0" smtClean="0"/>
              <a:t>12 </a:t>
            </a:r>
            <a:r>
              <a:rPr lang="zh-TW" altLang="en-US" sz="800" dirty="0" smtClean="0"/>
              <a:t>條 　 生物醫療廢棄物之貯存設施，除基因毒性廢棄物依前條規定外，應符合下列規定： </a:t>
            </a:r>
          </a:p>
          <a:p>
            <a:pPr>
              <a:lnSpc>
                <a:spcPct val="80000"/>
              </a:lnSpc>
            </a:pPr>
            <a:r>
              <a:rPr lang="zh-TW" altLang="en-US" sz="800" dirty="0" smtClean="0"/>
              <a:t>一、應於設施入口或設施外明顯處標示區別有害事業廢棄物特性之標誌，並備有緊急應變設施或措施，其設施應堅固，並與治療區、廚房及餐廳隔離。但診所得於治療區設密封貯存設施。 </a:t>
            </a:r>
          </a:p>
          <a:p>
            <a:pPr>
              <a:lnSpc>
                <a:spcPct val="80000"/>
              </a:lnSpc>
            </a:pPr>
            <a:r>
              <a:rPr lang="zh-TW" altLang="en-US" sz="800" dirty="0" smtClean="0"/>
              <a:t>二、貯存事業廢棄物之不同顏色容器，須分開置放。 </a:t>
            </a:r>
          </a:p>
          <a:p>
            <a:pPr>
              <a:lnSpc>
                <a:spcPct val="80000"/>
              </a:lnSpc>
            </a:pPr>
            <a:r>
              <a:rPr lang="zh-TW" altLang="en-US" sz="800" dirty="0" smtClean="0"/>
              <a:t>三、應有良好之排水及沖洗設備。</a:t>
            </a:r>
          </a:p>
          <a:p>
            <a:pPr>
              <a:lnSpc>
                <a:spcPct val="80000"/>
              </a:lnSpc>
            </a:pPr>
            <a:r>
              <a:rPr lang="zh-TW" altLang="en-US" sz="800" dirty="0" smtClean="0"/>
              <a:t>四、具防止人員或動物擅自闖入之安全設備或措施。 </a:t>
            </a:r>
          </a:p>
          <a:p>
            <a:pPr>
              <a:lnSpc>
                <a:spcPct val="80000"/>
              </a:lnSpc>
            </a:pPr>
            <a:r>
              <a:rPr lang="zh-TW" altLang="en-US" sz="800" dirty="0" smtClean="0"/>
              <a:t>五、具防止蚊蠅或其他病媒孳生之設備或措施。 </a:t>
            </a:r>
          </a:p>
          <a:p>
            <a:pPr>
              <a:lnSpc>
                <a:spcPct val="80000"/>
              </a:lnSpc>
            </a:pPr>
            <a:r>
              <a:rPr lang="zh-TW" altLang="en-US" sz="800" dirty="0" smtClean="0"/>
              <a:t>六、應有防止地面水、雨水及地下水流入、滲透之設備或措施。 </a:t>
            </a:r>
          </a:p>
          <a:p>
            <a:pPr>
              <a:lnSpc>
                <a:spcPct val="80000"/>
              </a:lnSpc>
            </a:pPr>
            <a:r>
              <a:rPr lang="zh-TW" altLang="en-US" sz="800" dirty="0" smtClean="0"/>
              <a:t>七、由貯存設施產生之廢液、廢氣、惡臭等，應有收集或防止其污染地面水體、地下水體、空氣、土壤之設備或措施。</a:t>
            </a:r>
          </a:p>
        </p:txBody>
      </p:sp>
    </p:spTree>
    <p:extLst>
      <p:ext uri="{BB962C8B-B14F-4D97-AF65-F5344CB8AC3E}">
        <p14:creationId xmlns:p14="http://schemas.microsoft.com/office/powerpoint/2010/main" val="20033315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55</a:t>
            </a:fld>
            <a:endParaRPr lang="en-US" altLang="zh-TW"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	</a:t>
            </a:r>
          </a:p>
        </p:txBody>
      </p:sp>
    </p:spTree>
    <p:extLst>
      <p:ext uri="{BB962C8B-B14F-4D97-AF65-F5344CB8AC3E}">
        <p14:creationId xmlns:p14="http://schemas.microsoft.com/office/powerpoint/2010/main" val="267772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7480222-C108-45D7-8E71-A025382782AD}" type="slidenum">
              <a:rPr lang="en-US" altLang="zh-TW" smtClean="0"/>
              <a:pPr/>
              <a:t>9</a:t>
            </a:fld>
            <a:endParaRPr lang="en-US" altLang="zh-TW"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altLang="zh-TW" dirty="0" smtClean="0">
                <a:solidFill>
                  <a:srgbClr val="FF0000"/>
                </a:solidFill>
              </a:rPr>
              <a:t>20160215 </a:t>
            </a:r>
            <a:r>
              <a:rPr lang="zh-TW" altLang="en-US" dirty="0" smtClean="0">
                <a:solidFill>
                  <a:srgbClr val="FF0000"/>
                </a:solidFill>
              </a:rPr>
              <a:t>教學目標</a:t>
            </a:r>
            <a:endParaRPr lang="en-US" altLang="zh-TW" dirty="0" smtClean="0">
              <a:solidFill>
                <a:srgbClr val="FF0000"/>
              </a:solidFill>
            </a:endParaRPr>
          </a:p>
          <a:p>
            <a:pPr eaLnBrk="1" hangingPunct="1"/>
            <a:r>
              <a:rPr lang="zh-TW" altLang="en-US" dirty="0" smtClean="0">
                <a:solidFill>
                  <a:srgbClr val="FF0000"/>
                </a:solidFill>
              </a:rPr>
              <a:t>了解學校實驗室的基本特性</a:t>
            </a:r>
            <a:endParaRPr lang="en-US" altLang="zh-TW" dirty="0" smtClean="0">
              <a:solidFill>
                <a:srgbClr val="FF0000"/>
              </a:solidFill>
            </a:endParaRPr>
          </a:p>
          <a:p>
            <a:pPr eaLnBrk="1" hangingPunct="1"/>
            <a:endParaRPr lang="zh-TW" altLang="en-US" dirty="0" smtClean="0">
              <a:latin typeface="Times New Roman" pitchFamily="18" charset="0"/>
            </a:endParaRPr>
          </a:p>
          <a:p>
            <a:pPr eaLnBrk="1" hangingPunct="1"/>
            <a:r>
              <a:rPr lang="zh-TW" altLang="en-US" dirty="0" smtClean="0">
                <a:latin typeface="Times New Roman" pitchFamily="18" charset="0"/>
              </a:rPr>
              <a:t>補充說明</a:t>
            </a:r>
            <a:r>
              <a:rPr lang="en-US" altLang="zh-TW" dirty="0" smtClean="0">
                <a:latin typeface="Times New Roman" pitchFamily="18" charset="0"/>
              </a:rPr>
              <a:t>:</a:t>
            </a:r>
          </a:p>
          <a:p>
            <a:pPr eaLnBrk="1" hangingPunct="1"/>
            <a:r>
              <a:rPr lang="zh-TW" altLang="en-US" dirty="0" smtClean="0">
                <a:latin typeface="Times New Roman" pitchFamily="18" charset="0"/>
              </a:rPr>
              <a:t>國內實驗場所曾經發生的災害案例顯示，大多數重大災害仍以實驗室化學性災害為主，因為：</a:t>
            </a:r>
          </a:p>
          <a:p>
            <a:pPr eaLnBrk="1" hangingPunct="1"/>
            <a:r>
              <a:rPr lang="en-US" altLang="zh-TW" dirty="0" smtClean="0">
                <a:latin typeface="Times New Roman" pitchFamily="18" charset="0"/>
              </a:rPr>
              <a:t>1.</a:t>
            </a:r>
            <a:r>
              <a:rPr lang="zh-TW" altLang="en-US" dirty="0" smtClean="0">
                <a:latin typeface="Times New Roman" pitchFamily="18" charset="0"/>
              </a:rPr>
              <a:t>實驗室內使用之化學品中屬於危險物、有害物或毒性化學物質，受到法規管制者超過 </a:t>
            </a:r>
            <a:r>
              <a:rPr lang="en-US" altLang="zh-TW" dirty="0" smtClean="0">
                <a:latin typeface="Times New Roman" pitchFamily="18" charset="0"/>
              </a:rPr>
              <a:t>500 </a:t>
            </a:r>
            <a:r>
              <a:rPr lang="zh-TW" altLang="en-US" dirty="0" smtClean="0">
                <a:latin typeface="Times New Roman" pitchFamily="18" charset="0"/>
              </a:rPr>
              <a:t>種；</a:t>
            </a:r>
          </a:p>
          <a:p>
            <a:pPr eaLnBrk="1" hangingPunct="1"/>
            <a:r>
              <a:rPr lang="en-US" altLang="zh-TW" dirty="0" smtClean="0">
                <a:latin typeface="Times New Roman" pitchFamily="18" charset="0"/>
              </a:rPr>
              <a:t>2.</a:t>
            </a:r>
            <a:r>
              <a:rPr lang="zh-TW" altLang="en-US" dirty="0" smtClean="0">
                <a:latin typeface="Times New Roman" pitchFamily="18" charset="0"/>
              </a:rPr>
              <a:t>雖然使用量少，但種類非常多；</a:t>
            </a:r>
          </a:p>
          <a:p>
            <a:pPr eaLnBrk="1" hangingPunct="1"/>
            <a:r>
              <a:rPr lang="en-US" altLang="zh-TW" dirty="0" smtClean="0">
                <a:latin typeface="Times New Roman" pitchFamily="18" charset="0"/>
              </a:rPr>
              <a:t>3.</a:t>
            </a:r>
            <a:r>
              <a:rPr lang="zh-TW" altLang="en-US" dirty="0" smtClean="0">
                <a:latin typeface="Times New Roman" pitchFamily="18" charset="0"/>
              </a:rPr>
              <a:t>在儲存、使用、管理及其所產生之廢液處理上，很容易因疏忽造成災害或不相容物質因意外起反應導致災害；</a:t>
            </a:r>
          </a:p>
          <a:p>
            <a:pPr eaLnBrk="1" hangingPunct="1"/>
            <a:r>
              <a:rPr lang="en-US" altLang="zh-TW" dirty="0" smtClean="0">
                <a:latin typeface="Times New Roman" pitchFamily="18" charset="0"/>
              </a:rPr>
              <a:t>4.</a:t>
            </a:r>
            <a:r>
              <a:rPr lang="zh-TW" altLang="en-US" dirty="0" smtClean="0">
                <a:latin typeface="Times New Roman" pitchFamily="18" charset="0"/>
              </a:rPr>
              <a:t>另外，學術機構實驗室因使用化學品之人員更替頻繁，新進人員為數眾多，在防範人為因素之災害上責任重大；</a:t>
            </a:r>
          </a:p>
          <a:p>
            <a:pPr eaLnBrk="1" hangingPunct="1"/>
            <a:r>
              <a:rPr lang="en-US" altLang="zh-TW" dirty="0" smtClean="0">
                <a:latin typeface="Times New Roman" pitchFamily="18" charset="0"/>
              </a:rPr>
              <a:t>5.</a:t>
            </a:r>
            <a:r>
              <a:rPr lang="zh-TW" altLang="en-US" dirty="0" smtClean="0">
                <a:latin typeface="Times New Roman" pitchFamily="18" charset="0"/>
              </a:rPr>
              <a:t>學術性研究又多為新的研發，未知風險很高。</a:t>
            </a:r>
          </a:p>
          <a:p>
            <a:pPr eaLnBrk="1" hangingPunct="1"/>
            <a:r>
              <a:rPr lang="en-US" altLang="zh-TW" dirty="0" smtClean="0">
                <a:latin typeface="Times New Roman" pitchFamily="18" charset="0"/>
              </a:rPr>
              <a:t>6.</a:t>
            </a:r>
            <a:r>
              <a:rPr lang="zh-TW" altLang="en-US" dirty="0" smtClean="0">
                <a:latin typeface="Times New Roman" pitchFamily="18" charset="0"/>
              </a:rPr>
              <a:t>再加上技術、設備、材料種類繁多，不停從事新研究又會持續添購儀器設備，使得空間擁擠，人與設備間缺乏安全距離，若隔離設施缺乏或不足，很容易發生事故。</a:t>
            </a:r>
          </a:p>
          <a:p>
            <a:pPr eaLnBrk="1" hangingPunct="1"/>
            <a:r>
              <a:rPr lang="zh-TW" altLang="en-US" dirty="0" smtClean="0">
                <a:latin typeface="Times New Roman" pitchFamily="18" charset="0"/>
              </a:rPr>
              <a:t>例</a:t>
            </a:r>
            <a:r>
              <a:rPr lang="en-US" altLang="zh-TW" dirty="0" smtClean="0">
                <a:latin typeface="Times New Roman" pitchFamily="18" charset="0"/>
              </a:rPr>
              <a:t>:</a:t>
            </a:r>
            <a:r>
              <a:rPr lang="zh-TW" altLang="en-US" dirty="0" smtClean="0">
                <a:latin typeface="Times New Roman" pitchFamily="18" charset="0"/>
              </a:rPr>
              <a:t>某校使用雷射的實驗室，設置反射鏡改變雷射的指向，有反射鏡調整稍有偏差，使得雷射照射致某實驗人員的眼睛，送醫治療後發現視網膜有點狀燒焦的狀況，造成該人員視野中有黑點存在</a:t>
            </a:r>
          </a:p>
          <a:p>
            <a:pPr eaLnBrk="1" hangingPunct="1"/>
            <a:r>
              <a:rPr lang="en-US" altLang="zh-TW" dirty="0" smtClean="0">
                <a:latin typeface="Times New Roman" pitchFamily="18" charset="0"/>
              </a:rPr>
              <a:t>7.</a:t>
            </a:r>
            <a:r>
              <a:rPr lang="zh-TW" altLang="en-US" dirty="0" smtClean="0">
                <a:latin typeface="Times New Roman" pitchFamily="18" charset="0"/>
              </a:rPr>
              <a:t>實驗室各自獨立，實驗人員對其他實驗室的實驗內容與存在的危害類型、風險高低，通常不甚明瞭，一旦某實驗室發生災害，鄰近實驗室人員事前通常無所警覺，災害發生後也不知如何對應，容易連帶受傷害</a:t>
            </a:r>
          </a:p>
          <a:p>
            <a:pPr eaLnBrk="1" hangingPunct="1"/>
            <a:r>
              <a:rPr lang="zh-TW" altLang="en-US" dirty="0" smtClean="0">
                <a:latin typeface="Times New Roman" pitchFamily="18" charset="0"/>
              </a:rPr>
              <a:t>例如大專院校實驗場所相關事故最重要之因素前五項為：危險物</a:t>
            </a:r>
            <a:r>
              <a:rPr lang="en-US" altLang="zh-TW" dirty="0" smtClean="0">
                <a:latin typeface="Times New Roman" pitchFamily="18" charset="0"/>
              </a:rPr>
              <a:t>/</a:t>
            </a:r>
            <a:r>
              <a:rPr lang="zh-TW" altLang="en-US" dirty="0" smtClean="0">
                <a:latin typeface="Times New Roman" pitchFamily="18" charset="0"/>
              </a:rPr>
              <a:t>有害物</a:t>
            </a:r>
            <a:r>
              <a:rPr lang="en-US" altLang="zh-TW" dirty="0" smtClean="0">
                <a:latin typeface="Times New Roman" pitchFamily="18" charset="0"/>
              </a:rPr>
              <a:t>(20.1%)</a:t>
            </a:r>
            <a:r>
              <a:rPr lang="zh-TW" altLang="en-US" dirty="0" smtClean="0">
                <a:latin typeface="Times New Roman" pitchFamily="18" charset="0"/>
              </a:rPr>
              <a:t>、電氣設備</a:t>
            </a:r>
            <a:r>
              <a:rPr lang="en-US" altLang="zh-TW" dirty="0" smtClean="0">
                <a:latin typeface="Times New Roman" pitchFamily="18" charset="0"/>
              </a:rPr>
              <a:t>(12.3%)</a:t>
            </a:r>
            <a:r>
              <a:rPr lang="zh-TW" altLang="en-US" dirty="0" smtClean="0">
                <a:latin typeface="Times New Roman" pitchFamily="18" charset="0"/>
              </a:rPr>
              <a:t>、化學設備</a:t>
            </a:r>
            <a:r>
              <a:rPr lang="en-US" altLang="zh-TW" dirty="0" smtClean="0">
                <a:latin typeface="Times New Roman" pitchFamily="18" charset="0"/>
              </a:rPr>
              <a:t>(11.7%) </a:t>
            </a:r>
            <a:r>
              <a:rPr lang="zh-TW" altLang="en-US" dirty="0" smtClean="0">
                <a:latin typeface="Times New Roman" pitchFamily="18" charset="0"/>
              </a:rPr>
              <a:t>、材料</a:t>
            </a:r>
            <a:r>
              <a:rPr lang="en-US" altLang="zh-TW" dirty="0" smtClean="0">
                <a:latin typeface="Times New Roman" pitchFamily="18" charset="0"/>
              </a:rPr>
              <a:t>(6.5%) </a:t>
            </a:r>
            <a:r>
              <a:rPr lang="zh-TW" altLang="en-US" dirty="0" smtClean="0">
                <a:latin typeface="Times New Roman" pitchFamily="18" charset="0"/>
              </a:rPr>
              <a:t>及其它</a:t>
            </a:r>
            <a:r>
              <a:rPr lang="en-US" altLang="zh-TW" dirty="0" smtClean="0">
                <a:latin typeface="Times New Roman" pitchFamily="18" charset="0"/>
              </a:rPr>
              <a:t>(24.0%) </a:t>
            </a:r>
            <a:r>
              <a:rPr lang="zh-TW" altLang="en-US" dirty="0" smtClean="0">
                <a:latin typeface="Times New Roman" pitchFamily="18" charset="0"/>
              </a:rPr>
              <a:t>。</a:t>
            </a:r>
          </a:p>
          <a:p>
            <a:pPr eaLnBrk="1" hangingPunct="1"/>
            <a:endParaRPr lang="en-US" altLang="zh-TW" dirty="0" smtClean="0">
              <a:latin typeface="Times New Roman" pitchFamily="18" charset="0"/>
            </a:endParaRPr>
          </a:p>
          <a:p>
            <a:pPr eaLnBrk="1" hangingPunct="1"/>
            <a:endParaRPr lang="zh-TW" altLang="en-US" dirty="0" smtClean="0">
              <a:latin typeface="Tahoma" pitchFamily="34" charset="0"/>
            </a:endParaRPr>
          </a:p>
        </p:txBody>
      </p:sp>
    </p:spTree>
    <p:extLst>
      <p:ext uri="{BB962C8B-B14F-4D97-AF65-F5344CB8AC3E}">
        <p14:creationId xmlns:p14="http://schemas.microsoft.com/office/powerpoint/2010/main" val="414394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10</a:t>
            </a:fld>
            <a:endParaRPr lang="en-US" altLang="zh-TW"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altLang="zh-TW" dirty="0" smtClean="0">
                <a:solidFill>
                  <a:srgbClr val="FF0000"/>
                </a:solidFill>
              </a:rPr>
              <a:t>20160215 </a:t>
            </a:r>
            <a:r>
              <a:rPr lang="zh-TW" altLang="en-US" dirty="0" smtClean="0">
                <a:solidFill>
                  <a:srgbClr val="FF0000"/>
                </a:solidFill>
              </a:rPr>
              <a:t>教學目標</a:t>
            </a:r>
            <a:endParaRPr lang="en-US" altLang="zh-TW" dirty="0" smtClean="0">
              <a:solidFill>
                <a:srgbClr val="FF0000"/>
              </a:solidFill>
            </a:endParaRPr>
          </a:p>
          <a:p>
            <a:pPr eaLnBrk="1" hangingPunct="1"/>
            <a:r>
              <a:rPr lang="zh-TW" altLang="en-US" dirty="0" smtClean="0">
                <a:solidFill>
                  <a:srgbClr val="FF0000"/>
                </a:solidFill>
              </a:rPr>
              <a:t>了解大專校院實驗場所意外事故比例</a:t>
            </a:r>
            <a:endParaRPr lang="en-US" altLang="zh-TW" dirty="0" smtClean="0">
              <a:solidFill>
                <a:srgbClr val="FF0000"/>
              </a:solidFill>
            </a:endParaRPr>
          </a:p>
          <a:p>
            <a:pPr eaLnBrk="1" hangingPunct="1"/>
            <a:endParaRPr lang="zh-TW" altLang="en-US" dirty="0" smtClean="0"/>
          </a:p>
        </p:txBody>
      </p:sp>
    </p:spTree>
    <p:extLst>
      <p:ext uri="{BB962C8B-B14F-4D97-AF65-F5344CB8AC3E}">
        <p14:creationId xmlns:p14="http://schemas.microsoft.com/office/powerpoint/2010/main" val="267772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11</a:t>
            </a:fld>
            <a:endParaRPr lang="en-US" altLang="zh-TW"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altLang="zh-TW" dirty="0" smtClean="0">
                <a:solidFill>
                  <a:srgbClr val="FF0000"/>
                </a:solidFill>
              </a:rPr>
              <a:t>20160215 </a:t>
            </a:r>
            <a:r>
              <a:rPr lang="zh-TW" altLang="en-US" dirty="0" smtClean="0">
                <a:solidFill>
                  <a:srgbClr val="FF0000"/>
                </a:solidFill>
              </a:rPr>
              <a:t>教學目標</a:t>
            </a:r>
            <a:endParaRPr lang="en-US" altLang="zh-TW" dirty="0" smtClean="0">
              <a:solidFill>
                <a:srgbClr val="FF0000"/>
              </a:solidFill>
            </a:endParaRPr>
          </a:p>
          <a:p>
            <a:pPr eaLnBrk="1" hangingPunct="1"/>
            <a:r>
              <a:rPr lang="zh-TW" altLang="en-US" dirty="0" smtClean="0">
                <a:solidFill>
                  <a:srgbClr val="FF0000"/>
                </a:solidFill>
              </a:rPr>
              <a:t>了解高中高職實驗場所意外事故比例</a:t>
            </a:r>
            <a:endParaRPr lang="en-US" altLang="zh-TW" dirty="0" smtClean="0">
              <a:solidFill>
                <a:srgbClr val="FF0000"/>
              </a:solidFill>
            </a:endParaRPr>
          </a:p>
          <a:p>
            <a:pPr eaLnBrk="1" hangingPunct="1"/>
            <a:endParaRPr lang="zh-TW" altLang="en-US" dirty="0" smtClean="0"/>
          </a:p>
        </p:txBody>
      </p:sp>
    </p:spTree>
    <p:extLst>
      <p:ext uri="{BB962C8B-B14F-4D97-AF65-F5344CB8AC3E}">
        <p14:creationId xmlns:p14="http://schemas.microsoft.com/office/powerpoint/2010/main" val="267772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本單元為原本</a:t>
            </a:r>
            <a:r>
              <a:rPr lang="en-US" altLang="zh-TW" dirty="0" smtClean="0"/>
              <a:t>”</a:t>
            </a:r>
            <a:r>
              <a:rPr lang="zh-TW" altLang="en-US" dirty="0" smtClean="0"/>
              <a:t>實驗室安全衛生管理教材</a:t>
            </a:r>
            <a:r>
              <a:rPr lang="en-US" altLang="zh-TW" dirty="0" smtClean="0"/>
              <a:t>”</a:t>
            </a:r>
            <a:r>
              <a:rPr lang="zh-TW" altLang="en-US" dirty="0" smtClean="0"/>
              <a:t>之實驗室危害案例部分，其中一般高工職應不具有之危害類型，該投影片會加註</a:t>
            </a:r>
            <a:r>
              <a:rPr lang="en-US" altLang="zh-TW" dirty="0" smtClean="0"/>
              <a:t>“</a:t>
            </a:r>
            <a:r>
              <a:rPr lang="zh-TW" altLang="en-US" dirty="0" smtClean="0"/>
              <a:t>補充</a:t>
            </a:r>
            <a:r>
              <a:rPr lang="en-US" altLang="zh-TW" dirty="0" smtClean="0"/>
              <a:t>”</a:t>
            </a:r>
            <a:r>
              <a:rPr lang="zh-TW" altLang="en-US" dirty="0" smtClean="0"/>
              <a:t>兩字，例如游離輻射，另加入部分高工職相關案例。</a:t>
            </a:r>
            <a:endParaRPr lang="en-US" altLang="zh-TW" dirty="0" smtClean="0"/>
          </a:p>
          <a:p>
            <a:r>
              <a:rPr lang="en-US" altLang="zh-TW" dirty="0" smtClean="0"/>
              <a:t>2.</a:t>
            </a:r>
            <a:r>
              <a:rPr lang="zh-TW" altLang="en-US" dirty="0" smtClean="0"/>
              <a:t>請講師授課時依聽講者類型與所需，選擇合適之案例投影片進行講授。</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12</a:t>
            </a:fld>
            <a:endParaRPr lang="en-US" altLang="zh-TW" dirty="0"/>
          </a:p>
        </p:txBody>
      </p:sp>
    </p:spTree>
    <p:extLst>
      <p:ext uri="{BB962C8B-B14F-4D97-AF65-F5344CB8AC3E}">
        <p14:creationId xmlns:p14="http://schemas.microsoft.com/office/powerpoint/2010/main" val="350952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562E0B6-3FDC-4F29-9B3E-DD942943FED4}" type="slidenum">
              <a:rPr lang="en-US" altLang="zh-TW" smtClean="0"/>
              <a:pPr/>
              <a:t>13</a:t>
            </a:fld>
            <a:endParaRPr lang="en-US" altLang="zh-TW"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altLang="zh-TW" dirty="0" smtClean="0">
                <a:solidFill>
                  <a:srgbClr val="FF0000"/>
                </a:solidFill>
              </a:rPr>
              <a:t>20160215 </a:t>
            </a:r>
            <a:r>
              <a:rPr lang="zh-TW" altLang="en-US" dirty="0" smtClean="0">
                <a:solidFill>
                  <a:srgbClr val="FF0000"/>
                </a:solidFill>
              </a:rPr>
              <a:t>教學目標</a:t>
            </a:r>
            <a:endParaRPr lang="en-US" altLang="zh-TW" dirty="0" smtClean="0">
              <a:solidFill>
                <a:srgbClr val="FF0000"/>
              </a:solidFill>
            </a:endParaRPr>
          </a:p>
          <a:p>
            <a:pPr eaLnBrk="1" hangingPunct="1"/>
            <a:r>
              <a:rPr lang="zh-TW" altLang="en-US" dirty="0" smtClean="0">
                <a:solidFill>
                  <a:srgbClr val="FF0000"/>
                </a:solidFill>
              </a:rPr>
              <a:t>了解學校實驗室的各種潛在危害</a:t>
            </a:r>
            <a:endParaRPr lang="zh-TW" altLang="zh-TW" dirty="0" smtClean="0"/>
          </a:p>
        </p:txBody>
      </p:sp>
    </p:spTree>
    <p:extLst>
      <p:ext uri="{BB962C8B-B14F-4D97-AF65-F5344CB8AC3E}">
        <p14:creationId xmlns:p14="http://schemas.microsoft.com/office/powerpoint/2010/main" val="3897389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教育部校園職業安全衛生知能提升暨教育訓練推動計畫</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CBD8D66F-1F98-4479-B374-483B49EEA18E}" type="datetime1">
              <a:rPr lang="zh-TW" altLang="en-US" smtClean="0"/>
              <a:t>2017/11/17</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041" y="247095"/>
            <a:ext cx="852567" cy="861518"/>
          </a:xfrm>
          <a:prstGeom prst="rect">
            <a:avLst/>
          </a:prstGeom>
        </p:spPr>
      </p:pic>
    </p:spTree>
    <p:extLst>
      <p:ext uri="{BB962C8B-B14F-4D97-AF65-F5344CB8AC3E}">
        <p14:creationId xmlns:p14="http://schemas.microsoft.com/office/powerpoint/2010/main" val="1202113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ED47553D-F6BA-488A-BE46-0B33A74E4DAB}" type="datetime1">
              <a:rPr lang="zh-TW" altLang="en-US" smtClean="0"/>
              <a:t>2017/11/17</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0112E831-55B9-485E-9745-7A680CCFBD57}" type="datetime1">
              <a:rPr lang="zh-TW" altLang="en-US" smtClean="0"/>
              <a:t>2017/11/17</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sz="half" idx="1"/>
          </p:nvPr>
        </p:nvSpPr>
        <p:spPr>
          <a:xfrm>
            <a:off x="457200" y="1600200"/>
            <a:ext cx="4038600" cy="4530725"/>
          </a:xfrm>
        </p:spPr>
        <p:txBody>
          <a:bodyPr/>
          <a:lstStyle>
            <a:lvl1pPr>
              <a:defRPr>
                <a:ea typeface="標楷體" panose="03000509000000000000" pitchFamily="65" charset="-120"/>
              </a:defRPr>
            </a:lvl1pPr>
            <a:lvl2pPr>
              <a:defRPr>
                <a:ea typeface="標楷體" panose="03000509000000000000" pitchFamily="65" charset="-120"/>
              </a:defRPr>
            </a:lvl2pPr>
            <a:lvl3pPr>
              <a:defRPr>
                <a:ea typeface="標楷體" panose="03000509000000000000" pitchFamily="65" charset="-120"/>
              </a:defRPr>
            </a:lvl3pPr>
            <a:lvl4pPr>
              <a:defRPr>
                <a:ea typeface="標楷體" panose="03000509000000000000" pitchFamily="65" charset="-120"/>
              </a:defRPr>
            </a:lvl4pPr>
            <a:lvl5pPr>
              <a:defRPr>
                <a:ea typeface="標楷體" panose="03000509000000000000"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600200"/>
            <a:ext cx="4038600" cy="4530725"/>
          </a:xfrm>
        </p:spPr>
        <p:txBody>
          <a:bodyPr/>
          <a:lstStyle>
            <a:lvl1pPr>
              <a:defRPr>
                <a:ea typeface="標楷體" panose="03000509000000000000" pitchFamily="65" charset="-120"/>
              </a:defRPr>
            </a:lvl1pPr>
            <a:lvl2pPr>
              <a:defRPr>
                <a:ea typeface="標楷體" panose="03000509000000000000" pitchFamily="65" charset="-120"/>
              </a:defRPr>
            </a:lvl2pPr>
            <a:lvl3pPr>
              <a:defRPr>
                <a:ea typeface="標楷體" panose="03000509000000000000" pitchFamily="65" charset="-120"/>
              </a:defRPr>
            </a:lvl3pPr>
            <a:lvl4pPr>
              <a:defRPr>
                <a:ea typeface="標楷體" panose="03000509000000000000" pitchFamily="65" charset="-120"/>
              </a:defRPr>
            </a:lvl4pPr>
            <a:lvl5pPr>
              <a:defRPr>
                <a:ea typeface="標楷體" panose="03000509000000000000"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4"/>
          <p:cNvSpPr>
            <a:spLocks noGrp="1"/>
          </p:cNvSpPr>
          <p:nvPr>
            <p:ph type="dt" sz="half" idx="10"/>
          </p:nvPr>
        </p:nvSpPr>
        <p:spPr>
          <a:xfrm>
            <a:off x="457200" y="6243638"/>
            <a:ext cx="2133600" cy="457200"/>
          </a:xfrm>
        </p:spPr>
        <p:txBody>
          <a:bodyPr/>
          <a:lstStyle>
            <a:lvl1pPr>
              <a:defRPr>
                <a:latin typeface="Arial" charset="0"/>
                <a:ea typeface="標楷體" panose="03000509000000000000" pitchFamily="65" charset="-120"/>
              </a:defRPr>
            </a:lvl1pPr>
          </a:lstStyle>
          <a:p>
            <a:pPr>
              <a:defRPr/>
            </a:pPr>
            <a:fld id="{836E1081-6479-4900-ACB4-A2FA268961C4}" type="datetime1">
              <a:rPr lang="zh-TW" altLang="en-US" smtClean="0"/>
              <a:t>2017/11/17</a:t>
            </a:fld>
            <a:endParaRPr lang="en-US" altLang="zh-TW" dirty="0"/>
          </a:p>
        </p:txBody>
      </p:sp>
      <p:sp>
        <p:nvSpPr>
          <p:cNvPr id="6" name="頁尾版面配置區 5"/>
          <p:cNvSpPr>
            <a:spLocks noGrp="1"/>
          </p:cNvSpPr>
          <p:nvPr>
            <p:ph type="ftr" sz="quarter" idx="11"/>
          </p:nvPr>
        </p:nvSpPr>
        <p:spPr>
          <a:xfrm>
            <a:off x="3124200" y="6248400"/>
            <a:ext cx="2895600" cy="457200"/>
          </a:xfrm>
        </p:spPr>
        <p:txBody>
          <a:bodyPr/>
          <a:lstStyle>
            <a:lvl1pPr>
              <a:defRPr>
                <a:ea typeface="標楷體" panose="03000509000000000000" pitchFamily="65" charset="-120"/>
              </a:defRPr>
            </a:lvl1pPr>
          </a:lstStyle>
          <a:p>
            <a:pPr>
              <a:defRPr/>
            </a:pPr>
            <a:endParaRPr lang="en-US" altLang="zh-TW" dirty="0"/>
          </a:p>
        </p:txBody>
      </p:sp>
      <p:sp>
        <p:nvSpPr>
          <p:cNvPr id="7" name="投影片編號版面配置區 6"/>
          <p:cNvSpPr>
            <a:spLocks noGrp="1"/>
          </p:cNvSpPr>
          <p:nvPr>
            <p:ph type="sldNum" sz="quarter" idx="12"/>
          </p:nvPr>
        </p:nvSpPr>
        <p:spPr>
          <a:xfrm>
            <a:off x="6553200" y="6243638"/>
            <a:ext cx="2133600" cy="457200"/>
          </a:xfrm>
        </p:spPr>
        <p:txBody>
          <a:bodyPr/>
          <a:lstStyle>
            <a:lvl1pPr>
              <a:defRPr>
                <a:ea typeface="標楷體" panose="03000509000000000000" pitchFamily="65" charset="-120"/>
              </a:defRPr>
            </a:lvl1pPr>
          </a:lstStyle>
          <a:p>
            <a:pPr>
              <a:defRPr/>
            </a:pPr>
            <a:fld id="{04E5ADA6-C3EA-4841-B284-66BD5CF34BF3}" type="slidenum">
              <a:rPr lang="en-US" altLang="zh-TW" smtClean="0"/>
              <a:pPr>
                <a:defRPr/>
              </a:pPr>
              <a:t>‹#›</a:t>
            </a:fld>
            <a:endParaRPr lang="en-US" altLang="zh-TW" dirty="0"/>
          </a:p>
        </p:txBody>
      </p:sp>
    </p:spTree>
    <p:extLst>
      <p:ext uri="{BB962C8B-B14F-4D97-AF65-F5344CB8AC3E}">
        <p14:creationId xmlns:p14="http://schemas.microsoft.com/office/powerpoint/2010/main" val="403391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163AF97D-ABF5-4908-B89D-F0FED2BAF54C}" type="datetime1">
              <a:rPr lang="zh-TW" altLang="en-US" smtClean="0"/>
              <a:t>2017/11/17</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649D330E-17F1-4F85-9043-307CC86D5B49}" type="datetime1">
              <a:rPr lang="zh-TW" altLang="en-US" smtClean="0"/>
              <a:t>2017/11/17</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D353C23C-C1C4-4DEB-852F-5952F9E0355F}" type="datetime1">
              <a:rPr lang="zh-TW" altLang="en-US" smtClean="0"/>
              <a:t>2017/11/17</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ea typeface="標楷體" panose="03000509000000000000" pitchFamily="65" charset="-120"/>
              </a:defRPr>
            </a:lvl1pPr>
          </a:lstStyle>
          <a:p>
            <a:fld id="{D39F1CE8-0AD1-43C6-9DA2-08C8D378B5B2}" type="datetime1">
              <a:rPr lang="zh-TW" altLang="en-US" smtClean="0"/>
              <a:t>2017/11/17</a:t>
            </a:fld>
            <a:endParaRPr lang="zh-TW" altLang="en-US" dirty="0"/>
          </a:p>
        </p:txBody>
      </p:sp>
      <p:sp>
        <p:nvSpPr>
          <p:cNvPr id="8" name="頁尾版面配置區 7"/>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lvl1pPr>
              <a:defRPr>
                <a:ea typeface="標楷體" panose="03000509000000000000" pitchFamily="65" charset="-120"/>
              </a:defRPr>
            </a:lvl1pPr>
          </a:lstStyle>
          <a:p>
            <a:fld id="{EB443805-0BAF-4BB3-915A-850F4A4237D5}" type="datetime1">
              <a:rPr lang="zh-TW" altLang="en-US" smtClean="0"/>
              <a:t>2017/11/17</a:t>
            </a:fld>
            <a:endParaRPr lang="zh-TW" altLang="en-US" dirty="0"/>
          </a:p>
        </p:txBody>
      </p:sp>
      <p:sp>
        <p:nvSpPr>
          <p:cNvPr id="4" name="頁尾版面配置區 3"/>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標楷體" panose="03000509000000000000" pitchFamily="65" charset="-120"/>
              </a:defRPr>
            </a:lvl1pPr>
          </a:lstStyle>
          <a:p>
            <a:fld id="{507944C9-349C-4A8A-8E56-5D4789410A1C}" type="datetime1">
              <a:rPr lang="zh-TW" altLang="en-US" smtClean="0"/>
              <a:t>2017/11/17</a:t>
            </a:fld>
            <a:endParaRPr lang="zh-TW" altLang="en-US" dirty="0"/>
          </a:p>
        </p:txBody>
      </p:sp>
      <p:sp>
        <p:nvSpPr>
          <p:cNvPr id="3" name="頁尾版面配置區 2"/>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4BEDBA74-5D9A-40A6-88BC-93CE1A4F054E}" type="datetime1">
              <a:rPr lang="zh-TW" altLang="en-US" smtClean="0"/>
              <a:t>2017/11/17</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677B9A75-5DAF-4C01-A89A-9F0BBDEA8A85}" type="datetime1">
              <a:rPr lang="zh-TW" altLang="en-US" smtClean="0"/>
              <a:t>2017/11/17</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A04567C3-AA08-4B4E-8BBC-180317EA5C5B}" type="datetime1">
              <a:rPr lang="zh-TW" altLang="en-US" smtClean="0"/>
              <a:t>2017/11/17</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pic>
        <p:nvPicPr>
          <p:cNvPr id="8" name="圖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3800" y="233320"/>
            <a:ext cx="864096" cy="873169"/>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a:xfrm>
            <a:off x="1259632" y="3861048"/>
            <a:ext cx="6400800" cy="1752600"/>
          </a:xfrm>
        </p:spPr>
        <p:txBody>
          <a:bodyPr/>
          <a:lstStyle/>
          <a:p>
            <a:r>
              <a:rPr lang="zh-TW" altLang="en-US" dirty="0">
                <a:solidFill>
                  <a:srgbClr val="C00000"/>
                </a:solidFill>
                <a:latin typeface="標楷體" panose="03000509000000000000" pitchFamily="65" charset="-120"/>
              </a:rPr>
              <a:t>實驗場所安全衛生管理</a:t>
            </a:r>
            <a:endParaRPr lang="en-US" altLang="zh-TW" dirty="0">
              <a:solidFill>
                <a:schemeClr val="tx1"/>
              </a:solidFill>
              <a:latin typeface="標楷體" panose="03000509000000000000" pitchFamily="65" charset="-120"/>
            </a:endParaRPr>
          </a:p>
          <a:p>
            <a:r>
              <a:rPr lang="en-US" altLang="zh-TW" dirty="0">
                <a:solidFill>
                  <a:schemeClr val="tx1"/>
                </a:solidFill>
                <a:latin typeface="標楷體" panose="03000509000000000000" pitchFamily="65" charset="-120"/>
              </a:rPr>
              <a:t>A1 </a:t>
            </a:r>
            <a:r>
              <a:rPr lang="zh-TW" altLang="en-US" dirty="0">
                <a:solidFill>
                  <a:schemeClr val="tx1"/>
                </a:solidFill>
                <a:latin typeface="標楷體" panose="03000509000000000000" pitchFamily="65" charset="-120"/>
              </a:rPr>
              <a:t>校園安全衛生基礎</a:t>
            </a:r>
            <a:endParaRPr lang="en-US" altLang="zh-TW" dirty="0">
              <a:solidFill>
                <a:schemeClr val="tx1"/>
              </a:solidFill>
              <a:latin typeface="標楷體" panose="03000509000000000000" pitchFamily="65" charset="-120"/>
            </a:endParaRPr>
          </a:p>
          <a:p>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1</a:t>
            </a:fld>
            <a:endParaRPr lang="zh-TW" altLang="en-US" dirty="0"/>
          </a:p>
        </p:txBody>
      </p:sp>
    </p:spTree>
    <p:extLst>
      <p:ext uri="{BB962C8B-B14F-4D97-AF65-F5344CB8AC3E}">
        <p14:creationId xmlns:p14="http://schemas.microsoft.com/office/powerpoint/2010/main" val="2535642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6"/>
          <p:cNvSpPr>
            <a:spLocks noGrp="1"/>
          </p:cNvSpPr>
          <p:nvPr>
            <p:ph type="sldNum" sz="quarter" idx="12"/>
          </p:nvPr>
        </p:nvSpPr>
        <p:spPr>
          <a:xfrm>
            <a:off x="6876256" y="6237312"/>
            <a:ext cx="2133600" cy="457200"/>
          </a:xfrm>
        </p:spPr>
        <p:txBody>
          <a:bodyPr/>
          <a:lstStyle/>
          <a:p>
            <a:pPr>
              <a:defRPr/>
            </a:pPr>
            <a:fld id="{38ACE963-41F4-48F5-A3AB-E75A523FEE0C}" type="slidenum">
              <a:rPr lang="en-US" altLang="zh-TW">
                <a:latin typeface="標楷體" panose="03000509000000000000" pitchFamily="65" charset="-120"/>
              </a:rPr>
              <a:pPr>
                <a:defRPr/>
              </a:pPr>
              <a:t>10</a:t>
            </a:fld>
            <a:endParaRPr lang="en-US" altLang="zh-TW" dirty="0">
              <a:latin typeface="標楷體" panose="03000509000000000000" pitchFamily="65" charset="-120"/>
            </a:endParaRPr>
          </a:p>
        </p:txBody>
      </p:sp>
      <p:sp>
        <p:nvSpPr>
          <p:cNvPr id="7171" name="Rectangle 2"/>
          <p:cNvSpPr>
            <a:spLocks noGrp="1" noChangeArrowheads="1"/>
          </p:cNvSpPr>
          <p:nvPr>
            <p:ph type="title"/>
          </p:nvPr>
        </p:nvSpPr>
        <p:spPr/>
        <p:txBody>
          <a:bodyPr/>
          <a:lstStyle/>
          <a:p>
            <a:pPr eaLnBrk="1" hangingPunct="1"/>
            <a:r>
              <a:rPr lang="zh-TW" altLang="en-US" b="1" dirty="0" smtClean="0"/>
              <a:t>實驗場所安全衛生的重要性</a:t>
            </a:r>
          </a:p>
        </p:txBody>
      </p:sp>
      <p:sp>
        <p:nvSpPr>
          <p:cNvPr id="7172" name="Rectangle 3"/>
          <p:cNvSpPr>
            <a:spLocks noGrp="1" noChangeArrowheads="1"/>
          </p:cNvSpPr>
          <p:nvPr>
            <p:ph type="body" sz="half" idx="1"/>
          </p:nvPr>
        </p:nvSpPr>
        <p:spPr>
          <a:xfrm>
            <a:off x="427978" y="1340768"/>
            <a:ext cx="8020844" cy="4530725"/>
          </a:xfrm>
        </p:spPr>
        <p:txBody>
          <a:bodyPr/>
          <a:lstStyle/>
          <a:p>
            <a:pPr marL="0" indent="0" eaLnBrk="1" hangingPunct="1">
              <a:buNone/>
            </a:pPr>
            <a:r>
              <a:rPr lang="zh-TW" altLang="en-US" dirty="0" smtClean="0">
                <a:solidFill>
                  <a:srgbClr val="FF0000"/>
                </a:solidFill>
                <a:latin typeface="標楷體" panose="03000509000000000000" pitchFamily="65" charset="-120"/>
              </a:rPr>
              <a:t>大專校院</a:t>
            </a:r>
            <a:r>
              <a:rPr lang="zh-TW" altLang="en-US" dirty="0" smtClean="0">
                <a:latin typeface="標楷體" panose="03000509000000000000" pitchFamily="65" charset="-120"/>
              </a:rPr>
              <a:t>實驗</a:t>
            </a:r>
            <a:r>
              <a:rPr lang="zh-TW" altLang="en-US" dirty="0">
                <a:latin typeface="標楷體" panose="03000509000000000000" pitchFamily="65" charset="-120"/>
              </a:rPr>
              <a:t>場所相關事故最重要之因素前五項為</a:t>
            </a:r>
            <a:r>
              <a:rPr lang="zh-TW" altLang="en-US" dirty="0" smtClean="0">
                <a:latin typeface="標楷體" panose="03000509000000000000" pitchFamily="65" charset="-120"/>
              </a:rPr>
              <a:t>：</a:t>
            </a:r>
            <a:endParaRPr lang="en-US" altLang="zh-TW" dirty="0" smtClean="0">
              <a:latin typeface="標楷體" panose="03000509000000000000" pitchFamily="65" charset="-120"/>
            </a:endParaRPr>
          </a:p>
          <a:p>
            <a:pPr eaLnBrk="1" hangingPunct="1"/>
            <a:r>
              <a:rPr lang="zh-TW" altLang="en-US" dirty="0" smtClean="0">
                <a:latin typeface="標楷體" panose="03000509000000000000" pitchFamily="65" charset="-120"/>
              </a:rPr>
              <a:t>危險物</a:t>
            </a:r>
            <a:r>
              <a:rPr lang="en-US" altLang="zh-TW" dirty="0">
                <a:latin typeface="標楷體" panose="03000509000000000000" pitchFamily="65" charset="-120"/>
              </a:rPr>
              <a:t>/</a:t>
            </a:r>
            <a:r>
              <a:rPr lang="zh-TW" altLang="en-US" dirty="0">
                <a:latin typeface="標楷體" panose="03000509000000000000" pitchFamily="65" charset="-120"/>
              </a:rPr>
              <a:t>有害物</a:t>
            </a:r>
            <a:r>
              <a:rPr lang="en-US" altLang="zh-TW" dirty="0">
                <a:latin typeface="標楷體" panose="03000509000000000000" pitchFamily="65" charset="-120"/>
              </a:rPr>
              <a:t>(</a:t>
            </a:r>
            <a:r>
              <a:rPr lang="en-US" altLang="zh-TW" dirty="0"/>
              <a:t>20.1</a:t>
            </a:r>
            <a:r>
              <a:rPr lang="en-US" altLang="zh-TW" dirty="0" smtClean="0">
                <a:latin typeface="標楷體" panose="03000509000000000000" pitchFamily="65" charset="-120"/>
              </a:rPr>
              <a:t>%)</a:t>
            </a:r>
          </a:p>
          <a:p>
            <a:pPr eaLnBrk="1" hangingPunct="1"/>
            <a:r>
              <a:rPr lang="zh-TW" altLang="en-US" dirty="0" smtClean="0">
                <a:latin typeface="標楷體" panose="03000509000000000000" pitchFamily="65" charset="-120"/>
              </a:rPr>
              <a:t>電氣</a:t>
            </a:r>
            <a:r>
              <a:rPr lang="zh-TW" altLang="en-US" dirty="0">
                <a:latin typeface="標楷體" panose="03000509000000000000" pitchFamily="65" charset="-120"/>
              </a:rPr>
              <a:t>設備</a:t>
            </a:r>
            <a:r>
              <a:rPr lang="en-US" altLang="zh-TW" dirty="0">
                <a:latin typeface="標楷體" panose="03000509000000000000" pitchFamily="65" charset="-120"/>
              </a:rPr>
              <a:t>(</a:t>
            </a:r>
            <a:r>
              <a:rPr lang="en-US" altLang="zh-TW" dirty="0"/>
              <a:t>12.3</a:t>
            </a:r>
            <a:r>
              <a:rPr lang="en-US" altLang="zh-TW" dirty="0" smtClean="0">
                <a:latin typeface="標楷體" panose="03000509000000000000" pitchFamily="65" charset="-120"/>
              </a:rPr>
              <a:t>%)</a:t>
            </a:r>
          </a:p>
          <a:p>
            <a:pPr eaLnBrk="1" hangingPunct="1"/>
            <a:r>
              <a:rPr lang="zh-TW" altLang="en-US" dirty="0" smtClean="0">
                <a:latin typeface="標楷體" panose="03000509000000000000" pitchFamily="65" charset="-120"/>
              </a:rPr>
              <a:t>化學</a:t>
            </a:r>
            <a:r>
              <a:rPr lang="zh-TW" altLang="en-US" dirty="0">
                <a:latin typeface="標楷體" panose="03000509000000000000" pitchFamily="65" charset="-120"/>
              </a:rPr>
              <a:t>設備</a:t>
            </a:r>
            <a:r>
              <a:rPr lang="en-US" altLang="zh-TW" dirty="0">
                <a:latin typeface="標楷體" panose="03000509000000000000" pitchFamily="65" charset="-120"/>
              </a:rPr>
              <a:t>(</a:t>
            </a:r>
            <a:r>
              <a:rPr lang="en-US" altLang="zh-TW" dirty="0"/>
              <a:t>11.7</a:t>
            </a:r>
            <a:r>
              <a:rPr lang="en-US" altLang="zh-TW" dirty="0" smtClean="0">
                <a:latin typeface="標楷體" panose="03000509000000000000" pitchFamily="65" charset="-120"/>
              </a:rPr>
              <a:t>%)</a:t>
            </a:r>
          </a:p>
          <a:p>
            <a:pPr eaLnBrk="1" hangingPunct="1"/>
            <a:r>
              <a:rPr lang="zh-TW" altLang="en-US" dirty="0" smtClean="0">
                <a:latin typeface="標楷體" panose="03000509000000000000" pitchFamily="65" charset="-120"/>
              </a:rPr>
              <a:t>材料</a:t>
            </a:r>
            <a:r>
              <a:rPr lang="en-US" altLang="zh-TW" dirty="0">
                <a:latin typeface="標楷體" panose="03000509000000000000" pitchFamily="65" charset="-120"/>
              </a:rPr>
              <a:t>(</a:t>
            </a:r>
            <a:r>
              <a:rPr lang="en-US" altLang="zh-TW" dirty="0"/>
              <a:t>6.5</a:t>
            </a:r>
            <a:r>
              <a:rPr lang="en-US" altLang="zh-TW" dirty="0" smtClean="0">
                <a:latin typeface="標楷體" panose="03000509000000000000" pitchFamily="65" charset="-120"/>
              </a:rPr>
              <a:t>%)</a:t>
            </a:r>
          </a:p>
          <a:p>
            <a:pPr eaLnBrk="1" hangingPunct="1"/>
            <a:r>
              <a:rPr lang="zh-TW" altLang="en-US" dirty="0" smtClean="0">
                <a:solidFill>
                  <a:srgbClr val="0070C0"/>
                </a:solidFill>
                <a:latin typeface="標楷體" panose="03000509000000000000" pitchFamily="65" charset="-120"/>
              </a:rPr>
              <a:t>其它</a:t>
            </a:r>
            <a:r>
              <a:rPr lang="en-US" altLang="zh-TW" dirty="0">
                <a:solidFill>
                  <a:srgbClr val="0070C0"/>
                </a:solidFill>
                <a:latin typeface="標楷體" panose="03000509000000000000" pitchFamily="65" charset="-120"/>
              </a:rPr>
              <a:t>(</a:t>
            </a:r>
            <a:r>
              <a:rPr lang="en-US" altLang="zh-TW" dirty="0">
                <a:solidFill>
                  <a:srgbClr val="0070C0"/>
                </a:solidFill>
              </a:rPr>
              <a:t>24.0</a:t>
            </a:r>
            <a:r>
              <a:rPr lang="en-US" altLang="zh-TW" dirty="0" smtClean="0">
                <a:solidFill>
                  <a:srgbClr val="0070C0"/>
                </a:solidFill>
                <a:latin typeface="標楷體" panose="03000509000000000000" pitchFamily="65" charset="-120"/>
              </a:rPr>
              <a:t>%)</a:t>
            </a:r>
            <a:endParaRPr lang="zh-TW" altLang="en-US" dirty="0" smtClean="0">
              <a:solidFill>
                <a:srgbClr val="0070C0"/>
              </a:solidFill>
              <a:latin typeface="標楷體" panose="03000509000000000000" pitchFamily="65" charset="-120"/>
            </a:endParaRPr>
          </a:p>
        </p:txBody>
      </p:sp>
      <p:sp>
        <p:nvSpPr>
          <p:cNvPr id="7180" name="Text Box 14"/>
          <p:cNvSpPr txBox="1">
            <a:spLocks noChangeArrowheads="1"/>
          </p:cNvSpPr>
          <p:nvPr/>
        </p:nvSpPr>
        <p:spPr bwMode="auto">
          <a:xfrm>
            <a:off x="7812088" y="0"/>
            <a:ext cx="1331912" cy="579438"/>
          </a:xfrm>
          <a:prstGeom prst="rect">
            <a:avLst/>
          </a:prstGeom>
          <a:noFill/>
          <a:ln w="9525">
            <a:noFill/>
            <a:miter lim="800000"/>
            <a:headEnd/>
            <a:tailEnd/>
          </a:ln>
        </p:spPr>
        <p:txBody>
          <a:bodyPr>
            <a:spAutoFit/>
          </a:bodyPr>
          <a:lstStyle/>
          <a:p>
            <a:pPr algn="r">
              <a:spcBef>
                <a:spcPct val="50000"/>
              </a:spcBef>
            </a:pPr>
            <a:r>
              <a:rPr lang="zh-TW" altLang="en-US" sz="3200" dirty="0">
                <a:latin typeface="標楷體" panose="03000509000000000000" pitchFamily="65" charset="-120"/>
                <a:ea typeface="標楷體" panose="03000509000000000000" pitchFamily="65" charset="-120"/>
              </a:rPr>
              <a:t>前言</a:t>
            </a:r>
          </a:p>
        </p:txBody>
      </p:sp>
    </p:spTree>
    <p:extLst>
      <p:ext uri="{BB962C8B-B14F-4D97-AF65-F5344CB8AC3E}">
        <p14:creationId xmlns:p14="http://schemas.microsoft.com/office/powerpoint/2010/main" val="355357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6"/>
          <p:cNvSpPr>
            <a:spLocks noGrp="1"/>
          </p:cNvSpPr>
          <p:nvPr>
            <p:ph type="sldNum" sz="quarter" idx="12"/>
          </p:nvPr>
        </p:nvSpPr>
        <p:spPr>
          <a:xfrm>
            <a:off x="6928230" y="6233762"/>
            <a:ext cx="2133600" cy="457200"/>
          </a:xfrm>
        </p:spPr>
        <p:txBody>
          <a:bodyPr/>
          <a:lstStyle/>
          <a:p>
            <a:pPr>
              <a:defRPr/>
            </a:pPr>
            <a:fld id="{38ACE963-41F4-48F5-A3AB-E75A523FEE0C}" type="slidenum">
              <a:rPr lang="en-US" altLang="zh-TW">
                <a:latin typeface="標楷體" panose="03000509000000000000" pitchFamily="65" charset="-120"/>
              </a:rPr>
              <a:pPr>
                <a:defRPr/>
              </a:pPr>
              <a:t>11</a:t>
            </a:fld>
            <a:endParaRPr lang="en-US" altLang="zh-TW" dirty="0">
              <a:latin typeface="標楷體" panose="03000509000000000000" pitchFamily="65" charset="-120"/>
            </a:endParaRPr>
          </a:p>
        </p:txBody>
      </p:sp>
      <p:sp>
        <p:nvSpPr>
          <p:cNvPr id="7171" name="Rectangle 2"/>
          <p:cNvSpPr>
            <a:spLocks noGrp="1" noChangeArrowheads="1"/>
          </p:cNvSpPr>
          <p:nvPr>
            <p:ph type="title"/>
          </p:nvPr>
        </p:nvSpPr>
        <p:spPr/>
        <p:txBody>
          <a:bodyPr/>
          <a:lstStyle/>
          <a:p>
            <a:pPr eaLnBrk="1" hangingPunct="1"/>
            <a:r>
              <a:rPr lang="zh-TW" altLang="en-US" b="1" dirty="0" smtClean="0"/>
              <a:t>實驗場所安全衛生的重要性</a:t>
            </a:r>
            <a:r>
              <a:rPr lang="en-US" altLang="zh-TW" b="1" dirty="0" smtClean="0"/>
              <a:t>(</a:t>
            </a:r>
            <a:r>
              <a:rPr lang="zh-TW" altLang="en-US" b="1" dirty="0" smtClean="0"/>
              <a:t>續</a:t>
            </a:r>
            <a:r>
              <a:rPr lang="en-US" altLang="zh-TW" b="1" dirty="0" smtClean="0"/>
              <a:t>)</a:t>
            </a:r>
            <a:endParaRPr lang="zh-TW" altLang="en-US" b="1" dirty="0" smtClean="0"/>
          </a:p>
        </p:txBody>
      </p:sp>
      <p:sp>
        <p:nvSpPr>
          <p:cNvPr id="7172" name="Rectangle 3"/>
          <p:cNvSpPr>
            <a:spLocks noGrp="1" noChangeArrowheads="1"/>
          </p:cNvSpPr>
          <p:nvPr>
            <p:ph type="body" sz="half" idx="1"/>
          </p:nvPr>
        </p:nvSpPr>
        <p:spPr>
          <a:xfrm>
            <a:off x="467544" y="1412776"/>
            <a:ext cx="8020844" cy="4530725"/>
          </a:xfrm>
        </p:spPr>
        <p:txBody>
          <a:bodyPr>
            <a:normAutofit/>
          </a:bodyPr>
          <a:lstStyle/>
          <a:p>
            <a:pPr marL="0" indent="0" eaLnBrk="1" hangingPunct="1">
              <a:buNone/>
            </a:pPr>
            <a:r>
              <a:rPr lang="zh-TW" altLang="en-US" dirty="0" smtClean="0">
                <a:solidFill>
                  <a:srgbClr val="FF0000"/>
                </a:solidFill>
                <a:latin typeface="標楷體" panose="03000509000000000000" pitchFamily="65" charset="-120"/>
              </a:rPr>
              <a:t>高中高職</a:t>
            </a:r>
            <a:r>
              <a:rPr lang="zh-TW" altLang="en-US" dirty="0" smtClean="0">
                <a:latin typeface="標楷體" panose="03000509000000000000" pitchFamily="65" charset="-120"/>
              </a:rPr>
              <a:t>實驗</a:t>
            </a:r>
            <a:r>
              <a:rPr lang="zh-TW" altLang="en-US" dirty="0">
                <a:latin typeface="標楷體" panose="03000509000000000000" pitchFamily="65" charset="-120"/>
              </a:rPr>
              <a:t>場所相關事故最重要之</a:t>
            </a:r>
            <a:r>
              <a:rPr lang="zh-TW" altLang="en-US" dirty="0" smtClean="0">
                <a:latin typeface="標楷體" panose="03000509000000000000" pitchFamily="65" charset="-120"/>
              </a:rPr>
              <a:t>因素為：</a:t>
            </a:r>
            <a:endParaRPr lang="en-US" altLang="zh-TW" dirty="0" smtClean="0">
              <a:latin typeface="標楷體" panose="03000509000000000000" pitchFamily="65" charset="-120"/>
            </a:endParaRPr>
          </a:p>
          <a:p>
            <a:pPr eaLnBrk="1" hangingPunct="1"/>
            <a:r>
              <a:rPr lang="zh-TW" altLang="en-US" dirty="0">
                <a:latin typeface="標楷體" panose="03000509000000000000" pitchFamily="65" charset="-120"/>
              </a:rPr>
              <a:t>一般動力機械</a:t>
            </a:r>
            <a:r>
              <a:rPr lang="en-US" altLang="zh-TW" dirty="0">
                <a:latin typeface="標楷體" panose="03000509000000000000" pitchFamily="65" charset="-120"/>
              </a:rPr>
              <a:t>(</a:t>
            </a:r>
            <a:r>
              <a:rPr lang="en-US" altLang="zh-TW" dirty="0"/>
              <a:t>18.7</a:t>
            </a:r>
            <a:r>
              <a:rPr lang="en-US" altLang="zh-TW" dirty="0" smtClean="0">
                <a:latin typeface="標楷體" panose="03000509000000000000" pitchFamily="65" charset="-120"/>
              </a:rPr>
              <a:t>%)</a:t>
            </a:r>
          </a:p>
          <a:p>
            <a:r>
              <a:rPr lang="zh-TW" altLang="en-US" dirty="0">
                <a:latin typeface="標楷體" panose="03000509000000000000" pitchFamily="65" charset="-120"/>
              </a:rPr>
              <a:t>人力工具</a:t>
            </a:r>
            <a:r>
              <a:rPr lang="en-US" altLang="zh-TW" dirty="0">
                <a:latin typeface="標楷體" panose="03000509000000000000" pitchFamily="65" charset="-120"/>
              </a:rPr>
              <a:t>/</a:t>
            </a:r>
            <a:r>
              <a:rPr lang="zh-TW" altLang="en-US" dirty="0">
                <a:latin typeface="標楷體" panose="03000509000000000000" pitchFamily="65" charset="-120"/>
              </a:rPr>
              <a:t>手工具</a:t>
            </a:r>
            <a:r>
              <a:rPr lang="en-US" altLang="zh-TW" dirty="0">
                <a:latin typeface="標楷體" panose="03000509000000000000" pitchFamily="65" charset="-120"/>
              </a:rPr>
              <a:t>(</a:t>
            </a:r>
            <a:r>
              <a:rPr lang="en-US" altLang="zh-TW" dirty="0"/>
              <a:t>14.2</a:t>
            </a:r>
            <a:r>
              <a:rPr lang="en-US" altLang="zh-TW" dirty="0" smtClean="0">
                <a:latin typeface="標楷體" panose="03000509000000000000" pitchFamily="65" charset="-120"/>
              </a:rPr>
              <a:t>%)</a:t>
            </a:r>
          </a:p>
          <a:p>
            <a:pPr eaLnBrk="1" hangingPunct="1"/>
            <a:r>
              <a:rPr lang="zh-TW" altLang="en-US" dirty="0" smtClean="0">
                <a:latin typeface="標楷體" panose="03000509000000000000" pitchFamily="65" charset="-120"/>
              </a:rPr>
              <a:t>其餘機械</a:t>
            </a:r>
            <a:r>
              <a:rPr lang="en-US" altLang="zh-TW" dirty="0">
                <a:latin typeface="標楷體" panose="03000509000000000000" pitchFamily="65" charset="-120"/>
              </a:rPr>
              <a:t>(</a:t>
            </a:r>
            <a:r>
              <a:rPr lang="zh-TW" altLang="en-US" dirty="0" smtClean="0">
                <a:latin typeface="標楷體" panose="03000509000000000000" pitchFamily="65" charset="-120"/>
              </a:rPr>
              <a:t>約</a:t>
            </a:r>
            <a:r>
              <a:rPr lang="en-US" altLang="zh-TW" dirty="0"/>
              <a:t>11.2</a:t>
            </a:r>
            <a:r>
              <a:rPr lang="en-US" altLang="zh-TW" dirty="0" smtClean="0">
                <a:latin typeface="標楷體" panose="03000509000000000000" pitchFamily="65" charset="-120"/>
              </a:rPr>
              <a:t>%)</a:t>
            </a:r>
            <a:endParaRPr lang="en-US" altLang="zh-TW" dirty="0">
              <a:latin typeface="標楷體" panose="03000509000000000000" pitchFamily="65" charset="-120"/>
            </a:endParaRPr>
          </a:p>
          <a:p>
            <a:pPr eaLnBrk="1" hangingPunct="1"/>
            <a:r>
              <a:rPr lang="zh-TW" altLang="en-US" dirty="0" smtClean="0">
                <a:latin typeface="標楷體" panose="03000509000000000000" pitchFamily="65" charset="-120"/>
              </a:rPr>
              <a:t>用具</a:t>
            </a:r>
            <a:r>
              <a:rPr lang="en-US" altLang="zh-TW" dirty="0">
                <a:latin typeface="標楷體" panose="03000509000000000000" pitchFamily="65" charset="-120"/>
              </a:rPr>
              <a:t>(</a:t>
            </a:r>
            <a:r>
              <a:rPr lang="en-US" altLang="zh-TW" dirty="0"/>
              <a:t>8.2</a:t>
            </a:r>
            <a:r>
              <a:rPr lang="en-US" altLang="zh-TW" dirty="0">
                <a:latin typeface="標楷體" panose="03000509000000000000" pitchFamily="65" charset="-120"/>
              </a:rPr>
              <a:t>%)</a:t>
            </a:r>
          </a:p>
          <a:p>
            <a:pPr eaLnBrk="1" hangingPunct="1"/>
            <a:r>
              <a:rPr lang="zh-TW" altLang="en-US" dirty="0">
                <a:latin typeface="標楷體" panose="03000509000000000000" pitchFamily="65" charset="-120"/>
              </a:rPr>
              <a:t>材料</a:t>
            </a:r>
            <a:r>
              <a:rPr lang="en-US" altLang="zh-TW" dirty="0">
                <a:latin typeface="標楷體" panose="03000509000000000000" pitchFamily="65" charset="-120"/>
              </a:rPr>
              <a:t>(</a:t>
            </a:r>
            <a:r>
              <a:rPr lang="en-US" altLang="zh-TW" dirty="0"/>
              <a:t>7.5</a:t>
            </a:r>
            <a:r>
              <a:rPr lang="en-US" altLang="zh-TW" dirty="0" smtClean="0">
                <a:latin typeface="標楷體" panose="03000509000000000000" pitchFamily="65" charset="-120"/>
              </a:rPr>
              <a:t>%)</a:t>
            </a:r>
          </a:p>
          <a:p>
            <a:r>
              <a:rPr lang="zh-TW" altLang="en-US" dirty="0">
                <a:solidFill>
                  <a:srgbClr val="0070C0"/>
                </a:solidFill>
                <a:latin typeface="標楷體" panose="03000509000000000000" pitchFamily="65" charset="-120"/>
              </a:rPr>
              <a:t>其它</a:t>
            </a:r>
            <a:r>
              <a:rPr lang="en-US" altLang="zh-TW" dirty="0">
                <a:solidFill>
                  <a:srgbClr val="0070C0"/>
                </a:solidFill>
                <a:latin typeface="標楷體" panose="03000509000000000000" pitchFamily="65" charset="-120"/>
              </a:rPr>
              <a:t>(</a:t>
            </a:r>
            <a:r>
              <a:rPr lang="en-US" altLang="zh-TW" dirty="0">
                <a:solidFill>
                  <a:srgbClr val="0070C0"/>
                </a:solidFill>
              </a:rPr>
              <a:t>9.0</a:t>
            </a:r>
            <a:r>
              <a:rPr lang="en-US" altLang="zh-TW" dirty="0">
                <a:solidFill>
                  <a:srgbClr val="0070C0"/>
                </a:solidFill>
                <a:latin typeface="標楷體" panose="03000509000000000000" pitchFamily="65" charset="-120"/>
              </a:rPr>
              <a:t>%)</a:t>
            </a:r>
          </a:p>
          <a:p>
            <a:pPr marL="0" indent="0" eaLnBrk="1" hangingPunct="1">
              <a:buNone/>
            </a:pPr>
            <a:endParaRPr lang="zh-TW" altLang="en-US" dirty="0" smtClean="0">
              <a:latin typeface="標楷體" panose="03000509000000000000" pitchFamily="65" charset="-120"/>
            </a:endParaRPr>
          </a:p>
        </p:txBody>
      </p:sp>
      <p:sp>
        <p:nvSpPr>
          <p:cNvPr id="7180" name="Text Box 14"/>
          <p:cNvSpPr txBox="1">
            <a:spLocks noChangeArrowheads="1"/>
          </p:cNvSpPr>
          <p:nvPr/>
        </p:nvSpPr>
        <p:spPr bwMode="auto">
          <a:xfrm>
            <a:off x="7308304" y="-99392"/>
            <a:ext cx="1331912" cy="579438"/>
          </a:xfrm>
          <a:prstGeom prst="rect">
            <a:avLst/>
          </a:prstGeom>
          <a:noFill/>
          <a:ln w="9525">
            <a:noFill/>
            <a:miter lim="800000"/>
            <a:headEnd/>
            <a:tailEnd/>
          </a:ln>
        </p:spPr>
        <p:txBody>
          <a:bodyPr>
            <a:spAutoFit/>
          </a:bodyPr>
          <a:lstStyle/>
          <a:p>
            <a:pPr algn="r">
              <a:spcBef>
                <a:spcPct val="50000"/>
              </a:spcBef>
            </a:pPr>
            <a:r>
              <a:rPr lang="zh-TW" altLang="en-US" sz="3200" dirty="0">
                <a:latin typeface="標楷體" panose="03000509000000000000" pitchFamily="65" charset="-120"/>
                <a:ea typeface="標楷體" panose="03000509000000000000" pitchFamily="65" charset="-120"/>
              </a:rPr>
              <a:t>前言</a:t>
            </a:r>
          </a:p>
        </p:txBody>
      </p:sp>
    </p:spTree>
    <p:extLst>
      <p:ext uri="{BB962C8B-B14F-4D97-AF65-F5344CB8AC3E}">
        <p14:creationId xmlns:p14="http://schemas.microsoft.com/office/powerpoint/2010/main" val="3238307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755576" y="2996952"/>
            <a:ext cx="7772400" cy="1362075"/>
          </a:xfrm>
        </p:spPr>
        <p:txBody>
          <a:bodyPr/>
          <a:lstStyle/>
          <a:p>
            <a:pPr eaLnBrk="1" hangingPunct="1"/>
            <a:r>
              <a:rPr lang="zh-TW" altLang="en-US" sz="4600" dirty="0" smtClean="0"/>
              <a:t>貳、常見</a:t>
            </a:r>
            <a:r>
              <a:rPr lang="zh-TW" altLang="en-US" sz="4600" b="1" dirty="0" smtClean="0"/>
              <a:t>實驗場所之危害</a:t>
            </a:r>
          </a:p>
        </p:txBody>
      </p:sp>
      <p:sp>
        <p:nvSpPr>
          <p:cNvPr id="2" name="文字版面配置區 1"/>
          <p:cNvSpPr>
            <a:spLocks noGrp="1"/>
          </p:cNvSpPr>
          <p:nvPr>
            <p:ph type="body" idx="1"/>
          </p:nvPr>
        </p:nvSpPr>
        <p:spPr/>
        <p:txBody>
          <a:bodyPr/>
          <a:lstStyle/>
          <a:p>
            <a:endParaRPr lang="zh-TW" altLang="en-US" dirty="0">
              <a:latin typeface="標楷體" panose="03000509000000000000" pitchFamily="65" charset="-120"/>
            </a:endParaRPr>
          </a:p>
        </p:txBody>
      </p:sp>
      <p:sp>
        <p:nvSpPr>
          <p:cNvPr id="4" name="投影片編號版面配置區 5"/>
          <p:cNvSpPr>
            <a:spLocks noGrp="1"/>
          </p:cNvSpPr>
          <p:nvPr>
            <p:ph type="sldNum" sz="quarter" idx="12"/>
          </p:nvPr>
        </p:nvSpPr>
        <p:spPr>
          <a:xfrm>
            <a:off x="6984111" y="6309320"/>
            <a:ext cx="2133600" cy="365125"/>
          </a:xfrm>
        </p:spPr>
        <p:txBody>
          <a:bodyPr/>
          <a:lstStyle/>
          <a:p>
            <a:pPr>
              <a:defRPr/>
            </a:pPr>
            <a:fld id="{7BADAE3C-A909-4E1B-A79E-540C6DA733C3}" type="slidenum">
              <a:rPr lang="en-US" altLang="zh-TW"/>
              <a:pPr>
                <a:defRPr/>
              </a:pPr>
              <a:t>12</a:t>
            </a:fld>
            <a:endParaRPr lang="en-US" altLang="zh-TW" dirty="0"/>
          </a:p>
        </p:txBody>
      </p:sp>
    </p:spTree>
    <p:extLst>
      <p:ext uri="{BB962C8B-B14F-4D97-AF65-F5344CB8AC3E}">
        <p14:creationId xmlns:p14="http://schemas.microsoft.com/office/powerpoint/2010/main" val="149322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961785" y="6237811"/>
            <a:ext cx="2133600" cy="365125"/>
          </a:xfrm>
        </p:spPr>
        <p:txBody>
          <a:bodyPr/>
          <a:lstStyle/>
          <a:p>
            <a:pPr>
              <a:defRPr/>
            </a:pPr>
            <a:fld id="{436EDD6C-B86C-468C-9980-60F2A64C72B3}" type="slidenum">
              <a:rPr lang="en-US" altLang="zh-TW">
                <a:latin typeface="標楷體" panose="03000509000000000000" pitchFamily="65" charset="-120"/>
              </a:rPr>
              <a:pPr>
                <a:defRPr/>
              </a:pPr>
              <a:t>13</a:t>
            </a:fld>
            <a:endParaRPr lang="en-US" altLang="zh-TW" dirty="0">
              <a:latin typeface="標楷體" panose="03000509000000000000" pitchFamily="65" charset="-120"/>
            </a:endParaRPr>
          </a:p>
        </p:txBody>
      </p:sp>
      <p:sp>
        <p:nvSpPr>
          <p:cNvPr id="9219" name="Rectangle 2"/>
          <p:cNvSpPr>
            <a:spLocks noGrp="1" noChangeArrowheads="1"/>
          </p:cNvSpPr>
          <p:nvPr>
            <p:ph type="title"/>
          </p:nvPr>
        </p:nvSpPr>
        <p:spPr>
          <a:xfrm>
            <a:off x="996752" y="116632"/>
            <a:ext cx="7715200" cy="1143000"/>
          </a:xfrm>
        </p:spPr>
        <p:txBody>
          <a:bodyPr/>
          <a:lstStyle/>
          <a:p>
            <a:pPr eaLnBrk="1" hangingPunct="1"/>
            <a:r>
              <a:rPr lang="zh-TW" altLang="en-US" b="1" dirty="0" smtClean="0"/>
              <a:t>實驗場所的潛在危害</a:t>
            </a:r>
          </a:p>
        </p:txBody>
      </p:sp>
      <p:sp>
        <p:nvSpPr>
          <p:cNvPr id="9220" name="Rectangle 3"/>
          <p:cNvSpPr>
            <a:spLocks noGrp="1" noChangeArrowheads="1"/>
          </p:cNvSpPr>
          <p:nvPr>
            <p:ph idx="1"/>
          </p:nvPr>
        </p:nvSpPr>
        <p:spPr>
          <a:xfrm>
            <a:off x="467544" y="1268760"/>
            <a:ext cx="8157592" cy="4680520"/>
          </a:xfrm>
        </p:spPr>
        <p:txBody>
          <a:bodyPr>
            <a:normAutofit lnSpcReduction="10000"/>
          </a:bodyPr>
          <a:lstStyle/>
          <a:p>
            <a:pPr eaLnBrk="1" hangingPunct="1">
              <a:lnSpc>
                <a:spcPct val="150000"/>
              </a:lnSpc>
            </a:pPr>
            <a:r>
              <a:rPr lang="zh-TW" altLang="en-US" dirty="0" smtClean="0">
                <a:latin typeface="標楷體" panose="03000509000000000000" pitchFamily="65" charset="-120"/>
              </a:rPr>
              <a:t>物理性危害：噪音、振動、輻射、電氣、機械危害。</a:t>
            </a:r>
          </a:p>
          <a:p>
            <a:pPr eaLnBrk="1" hangingPunct="1">
              <a:lnSpc>
                <a:spcPct val="150000"/>
              </a:lnSpc>
            </a:pPr>
            <a:r>
              <a:rPr lang="zh-TW" altLang="en-US" dirty="0" smtClean="0">
                <a:latin typeface="標楷體" panose="03000509000000000000" pitchFamily="65" charset="-120"/>
              </a:rPr>
              <a:t>化學性危害：火災、爆炸、中毒、腐蝕</a:t>
            </a:r>
          </a:p>
          <a:p>
            <a:pPr eaLnBrk="1" hangingPunct="1">
              <a:lnSpc>
                <a:spcPct val="150000"/>
              </a:lnSpc>
            </a:pPr>
            <a:r>
              <a:rPr lang="zh-TW" altLang="en-US" dirty="0" smtClean="0">
                <a:latin typeface="標楷體" panose="03000509000000000000" pitchFamily="65" charset="-120"/>
              </a:rPr>
              <a:t>生物性危害：感染、中毒、過敏</a:t>
            </a:r>
            <a:endParaRPr lang="en-US" altLang="zh-TW" dirty="0" smtClean="0">
              <a:latin typeface="標楷體" panose="03000509000000000000" pitchFamily="65" charset="-120"/>
            </a:endParaRPr>
          </a:p>
          <a:p>
            <a:pPr eaLnBrk="1" hangingPunct="1">
              <a:lnSpc>
                <a:spcPct val="150000"/>
              </a:lnSpc>
            </a:pPr>
            <a:r>
              <a:rPr lang="zh-TW" altLang="en-US" dirty="0" smtClean="0">
                <a:latin typeface="標楷體" panose="03000509000000000000" pitchFamily="65" charset="-120"/>
              </a:rPr>
              <a:t>人因性危害：肌肉骨骼傷害</a:t>
            </a:r>
            <a:endParaRPr lang="en-US" altLang="zh-TW" dirty="0" smtClean="0">
              <a:latin typeface="標楷體" panose="03000509000000000000" pitchFamily="65" charset="-120"/>
            </a:endParaRPr>
          </a:p>
          <a:p>
            <a:pPr eaLnBrk="1" hangingPunct="1">
              <a:lnSpc>
                <a:spcPct val="150000"/>
              </a:lnSpc>
            </a:pPr>
            <a:r>
              <a:rPr lang="zh-TW" altLang="en-US" dirty="0" smtClean="0">
                <a:latin typeface="標楷體" panose="03000509000000000000" pitchFamily="65" charset="-120"/>
              </a:rPr>
              <a:t>心理性危害：過勞等心理壓力</a:t>
            </a:r>
          </a:p>
          <a:p>
            <a:pPr eaLnBrk="1" hangingPunct="1">
              <a:lnSpc>
                <a:spcPct val="150000"/>
              </a:lnSpc>
            </a:pPr>
            <a:endParaRPr lang="zh-TW" altLang="en-US" dirty="0" smtClean="0">
              <a:latin typeface="標楷體" panose="03000509000000000000" pitchFamily="65" charset="-120"/>
            </a:endParaRPr>
          </a:p>
        </p:txBody>
      </p:sp>
      <p:pic>
        <p:nvPicPr>
          <p:cNvPr id="9222" name="Picture 4" descr="圖6"/>
          <p:cNvPicPr>
            <a:picLocks noChangeAspect="1" noChangeArrowheads="1"/>
          </p:cNvPicPr>
          <p:nvPr/>
        </p:nvPicPr>
        <p:blipFill>
          <a:blip r:embed="rId3" cstate="print"/>
          <a:srcRect/>
          <a:stretch>
            <a:fillRect/>
          </a:stretch>
        </p:blipFill>
        <p:spPr bwMode="auto">
          <a:xfrm>
            <a:off x="6457771" y="4509120"/>
            <a:ext cx="2267744" cy="1728691"/>
          </a:xfrm>
          <a:prstGeom prst="rect">
            <a:avLst/>
          </a:prstGeom>
          <a:noFill/>
          <a:ln w="9525">
            <a:noFill/>
            <a:miter lim="800000"/>
            <a:headEnd/>
            <a:tailEnd/>
          </a:ln>
        </p:spPr>
      </p:pic>
    </p:spTree>
    <p:extLst>
      <p:ext uri="{BB962C8B-B14F-4D97-AF65-F5344CB8AC3E}">
        <p14:creationId xmlns:p14="http://schemas.microsoft.com/office/powerpoint/2010/main" val="1019109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A36E6B7E-3405-4ABC-8F0A-11CAAA034E4E}" type="slidenum">
              <a:rPr lang="zh-TW" altLang="en-US" smtClean="0"/>
              <a:pPr/>
              <a:t>14</a:t>
            </a:fld>
            <a:endParaRPr lang="zh-TW" altLang="en-US" dirty="0"/>
          </a:p>
        </p:txBody>
      </p:sp>
      <p:sp>
        <p:nvSpPr>
          <p:cNvPr id="3" name="矩形 2"/>
          <p:cNvSpPr/>
          <p:nvPr/>
        </p:nvSpPr>
        <p:spPr>
          <a:xfrm>
            <a:off x="683568" y="1513091"/>
            <a:ext cx="8003232" cy="3351110"/>
          </a:xfrm>
          <a:prstGeom prst="rect">
            <a:avLst/>
          </a:prstGeom>
        </p:spPr>
        <p:txBody>
          <a:bodyPr wrap="square">
            <a:spAutoFit/>
          </a:bodyPr>
          <a:lstStyle/>
          <a:p>
            <a:pPr indent="441325">
              <a:lnSpc>
                <a:spcPct val="150000"/>
              </a:lnSpc>
            </a:pPr>
            <a:r>
              <a:rPr lang="zh-TW" altLang="en-US" sz="2400" dirty="0" smtClean="0">
                <a:latin typeface="Times New Roman" pitchFamily="18" charset="0"/>
                <a:ea typeface="標楷體" pitchFamily="65" charset="-120"/>
                <a:cs typeface="Times New Roman" pitchFamily="18" charset="0"/>
              </a:rPr>
              <a:t>某</a:t>
            </a:r>
            <a:r>
              <a:rPr lang="zh-TW" altLang="zh-TW" sz="2400" dirty="0" smtClean="0">
                <a:latin typeface="Times New Roman" pitchFamily="18" charset="0"/>
                <a:ea typeface="標楷體" pitchFamily="65" charset="-120"/>
                <a:cs typeface="Times New Roman" pitchFamily="18" charset="0"/>
              </a:rPr>
              <a:t>校</a:t>
            </a:r>
            <a:r>
              <a:rPr lang="zh-TW" altLang="zh-TW" sz="2400" dirty="0">
                <a:latin typeface="Times New Roman" pitchFamily="18" charset="0"/>
                <a:ea typeface="標楷體" pitchFamily="65" charset="-120"/>
                <a:cs typeface="Times New Roman" pitchFamily="18" charset="0"/>
              </a:rPr>
              <a:t>建築與室內設計系</a:t>
            </a:r>
            <a:r>
              <a:rPr lang="zh-TW" altLang="zh-TW" sz="2400" dirty="0" smtClean="0">
                <a:latin typeface="Times New Roman" pitchFamily="18" charset="0"/>
                <a:ea typeface="標楷體" pitchFamily="65" charset="-120"/>
                <a:cs typeface="Times New Roman" pitchFamily="18" charset="0"/>
              </a:rPr>
              <a:t>之實習</a:t>
            </a:r>
            <a:r>
              <a:rPr lang="zh-TW" altLang="zh-TW" sz="2400" dirty="0">
                <a:latin typeface="Times New Roman" pitchFamily="18" charset="0"/>
                <a:ea typeface="標楷體" pitchFamily="65" charset="-120"/>
                <a:cs typeface="Times New Roman" pitchFamily="18" charset="0"/>
              </a:rPr>
              <a:t>工廠，</a:t>
            </a:r>
            <a:r>
              <a:rPr lang="en-US" altLang="zh-TW" sz="2400" dirty="0">
                <a:latin typeface="Times New Roman" pitchFamily="18" charset="0"/>
                <a:ea typeface="標楷體" pitchFamily="65" charset="-120"/>
                <a:cs typeface="Times New Roman" pitchFamily="18" charset="0"/>
              </a:rPr>
              <a:t>7</a:t>
            </a:r>
            <a:r>
              <a:rPr lang="zh-TW" altLang="zh-TW" sz="2400" dirty="0">
                <a:latin typeface="Times New Roman" pitchFamily="18" charset="0"/>
                <a:ea typeface="標楷體" pitchFamily="65" charset="-120"/>
                <a:cs typeface="Times New Roman" pitchFamily="18" charset="0"/>
              </a:rPr>
              <a:t>位該系四年級學生在該處所共同協力趕製畢業展架，事故災害發生時吳生原擬使用木材加工用圓盤鋸鋸切合板材料，切割工作完成後發現自己的右手大拇指第一指節遭鋸片切斷，即發聲呼救，經在工坊附近之同學緊急救助並撥打</a:t>
            </a:r>
            <a:r>
              <a:rPr lang="en-US" altLang="zh-TW" sz="2400" dirty="0">
                <a:latin typeface="Times New Roman" pitchFamily="18" charset="0"/>
                <a:ea typeface="標楷體" pitchFamily="65" charset="-120"/>
                <a:cs typeface="Times New Roman" pitchFamily="18" charset="0"/>
              </a:rPr>
              <a:t>119</a:t>
            </a:r>
            <a:r>
              <a:rPr lang="zh-TW" altLang="zh-TW" sz="2400" dirty="0">
                <a:latin typeface="Times New Roman" pitchFamily="18" charset="0"/>
                <a:ea typeface="標楷體" pitchFamily="65" charset="-120"/>
                <a:cs typeface="Times New Roman" pitchFamily="18" charset="0"/>
              </a:rPr>
              <a:t>電話，吳生再被救護車送至</a:t>
            </a:r>
            <a:r>
              <a:rPr lang="zh-TW" altLang="zh-TW" sz="2400" dirty="0" smtClean="0">
                <a:latin typeface="Times New Roman" pitchFamily="18" charset="0"/>
                <a:ea typeface="標楷體" pitchFamily="65" charset="-120"/>
                <a:cs typeface="Times New Roman" pitchFamily="18" charset="0"/>
              </a:rPr>
              <a:t>附近進行</a:t>
            </a:r>
            <a:r>
              <a:rPr lang="zh-TW" altLang="zh-TW" sz="2400" dirty="0">
                <a:latin typeface="Times New Roman" pitchFamily="18" charset="0"/>
                <a:ea typeface="標楷體" pitchFamily="65" charset="-120"/>
                <a:cs typeface="Times New Roman" pitchFamily="18" charset="0"/>
              </a:rPr>
              <a:t>緊急醫療處理。</a:t>
            </a:r>
            <a:endParaRPr lang="zh-TW" altLang="en-US" sz="2400" dirty="0">
              <a:latin typeface="Times New Roman" pitchFamily="18" charset="0"/>
              <a:ea typeface="標楷體" pitchFamily="65" charset="-120"/>
              <a:cs typeface="Times New Roman" pitchFamily="18" charset="0"/>
            </a:endParaRPr>
          </a:p>
        </p:txBody>
      </p:sp>
      <p:sp>
        <p:nvSpPr>
          <p:cNvPr id="4" name="Rectangle 2"/>
          <p:cNvSpPr txBox="1">
            <a:spLocks noChangeArrowheads="1"/>
          </p:cNvSpPr>
          <p:nvPr/>
        </p:nvSpPr>
        <p:spPr>
          <a:xfrm>
            <a:off x="1187624" y="274638"/>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zh-TW" altLang="en-US" dirty="0" smtClean="0"/>
              <a:t>物理性危害</a:t>
            </a:r>
            <a:r>
              <a:rPr lang="en-US" altLang="zh-TW" dirty="0" smtClean="0"/>
              <a:t>-</a:t>
            </a:r>
            <a:r>
              <a:rPr lang="zh-TW" altLang="zh-TW" dirty="0">
                <a:latin typeface="Times New Roman" pitchFamily="18" charset="0"/>
              </a:rPr>
              <a:t>被切、割、擦傷</a:t>
            </a:r>
            <a:r>
              <a:rPr lang="en-US" altLang="zh-TW" dirty="0">
                <a:latin typeface="Times New Roman" pitchFamily="18" charset="0"/>
              </a:rPr>
              <a:t> </a:t>
            </a:r>
            <a:endParaRPr lang="zh-TW" altLang="en-US" dirty="0" smtClean="0"/>
          </a:p>
        </p:txBody>
      </p:sp>
      <p:sp>
        <p:nvSpPr>
          <p:cNvPr id="5" name="矩形 4"/>
          <p:cNvSpPr/>
          <p:nvPr/>
        </p:nvSpPr>
        <p:spPr>
          <a:xfrm>
            <a:off x="766634" y="4852661"/>
            <a:ext cx="4572000" cy="646331"/>
          </a:xfrm>
          <a:prstGeom prst="rect">
            <a:avLst/>
          </a:prstGeom>
          <a:solidFill>
            <a:schemeClr val="bg1"/>
          </a:solidFill>
        </p:spPr>
        <p:txBody>
          <a:bodyPr>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詳細案例説明、原因分析以及改善措施詳見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物理土木機械</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被切割刺傷</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ppt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」案例</a:t>
            </a:r>
          </a:p>
        </p:txBody>
      </p:sp>
    </p:spTree>
    <p:extLst>
      <p:ext uri="{BB962C8B-B14F-4D97-AF65-F5344CB8AC3E}">
        <p14:creationId xmlns:p14="http://schemas.microsoft.com/office/powerpoint/2010/main" val="1610446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a:xfrm>
            <a:off x="6876256" y="6237312"/>
            <a:ext cx="2133600" cy="365125"/>
          </a:xfrm>
        </p:spPr>
        <p:txBody>
          <a:bodyPr/>
          <a:lstStyle/>
          <a:p>
            <a:pPr>
              <a:defRPr/>
            </a:pPr>
            <a:fld id="{83EF8EF0-43A0-4309-AC64-C8082813F82F}" type="slidenum">
              <a:rPr lang="en-US" altLang="zh-TW">
                <a:latin typeface="標楷體" panose="03000509000000000000" pitchFamily="65" charset="-120"/>
              </a:rPr>
              <a:pPr>
                <a:defRPr/>
              </a:pPr>
              <a:t>15</a:t>
            </a:fld>
            <a:endParaRPr lang="en-US" altLang="zh-TW" dirty="0">
              <a:latin typeface="標楷體" panose="03000509000000000000" pitchFamily="65" charset="-120"/>
            </a:endParaRPr>
          </a:p>
        </p:txBody>
      </p:sp>
      <p:sp>
        <p:nvSpPr>
          <p:cNvPr id="11267" name="Rectangle 2"/>
          <p:cNvSpPr>
            <a:spLocks noGrp="1" noChangeArrowheads="1"/>
          </p:cNvSpPr>
          <p:nvPr>
            <p:ph type="title" idx="4294967295"/>
          </p:nvPr>
        </p:nvSpPr>
        <p:spPr/>
        <p:txBody>
          <a:bodyPr/>
          <a:lstStyle/>
          <a:p>
            <a:pPr eaLnBrk="1" hangingPunct="1"/>
            <a:r>
              <a:rPr lang="zh-TW" altLang="en-US" dirty="0"/>
              <a:t>物理性</a:t>
            </a:r>
            <a:r>
              <a:rPr lang="zh-TW" altLang="en-US" dirty="0" smtClean="0"/>
              <a:t>危害</a:t>
            </a:r>
            <a:r>
              <a:rPr lang="en-US" altLang="zh-TW" dirty="0" smtClean="0"/>
              <a:t>-</a:t>
            </a:r>
            <a:r>
              <a:rPr lang="zh-TW" altLang="en-US" dirty="0" smtClean="0"/>
              <a:t>電氣</a:t>
            </a:r>
            <a:endParaRPr lang="zh-TW" altLang="en-US" b="1" dirty="0" smtClean="0"/>
          </a:p>
        </p:txBody>
      </p:sp>
      <p:sp>
        <p:nvSpPr>
          <p:cNvPr id="11268" name="Rectangle 3"/>
          <p:cNvSpPr>
            <a:spLocks noGrp="1" noChangeArrowheads="1"/>
          </p:cNvSpPr>
          <p:nvPr>
            <p:ph idx="4294967295"/>
          </p:nvPr>
        </p:nvSpPr>
        <p:spPr>
          <a:xfrm>
            <a:off x="457200" y="1412875"/>
            <a:ext cx="8229600" cy="3816325"/>
          </a:xfrm>
        </p:spPr>
        <p:txBody>
          <a:bodyPr>
            <a:normAutofit lnSpcReduction="10000"/>
          </a:bodyPr>
          <a:lstStyle/>
          <a:p>
            <a:pPr marL="95250" indent="436563">
              <a:lnSpc>
                <a:spcPct val="150000"/>
              </a:lnSpc>
              <a:buNone/>
            </a:pPr>
            <a:r>
              <a:rPr lang="zh-TW" altLang="zh-TW" sz="2400" dirty="0"/>
              <a:t>電機工程系學生在電子實驗室，操作電力電子實習課程之三相電源量測，</a:t>
            </a:r>
            <a:r>
              <a:rPr lang="en-US" altLang="zh-TW" sz="2400" dirty="0"/>
              <a:t>A</a:t>
            </a:r>
            <a:r>
              <a:rPr lang="zh-TW" altLang="en-US" sz="2400" dirty="0"/>
              <a:t>學生</a:t>
            </a:r>
            <a:r>
              <a:rPr lang="zh-TW" altLang="zh-TW" sz="2400" dirty="0"/>
              <a:t>與</a:t>
            </a:r>
            <a:r>
              <a:rPr lang="en-US" altLang="zh-TW" sz="2400" dirty="0"/>
              <a:t>B</a:t>
            </a:r>
            <a:r>
              <a:rPr lang="zh-TW" altLang="en-US" sz="2400" dirty="0"/>
              <a:t>學生</a:t>
            </a:r>
            <a:r>
              <a:rPr lang="zh-TW" altLang="zh-TW" sz="2400" dirty="0"/>
              <a:t>二人同組操作三相電源量</a:t>
            </a:r>
            <a:r>
              <a:rPr lang="zh-TW" altLang="zh-TW" sz="2400" dirty="0" smtClean="0"/>
              <a:t>測，</a:t>
            </a:r>
            <a:r>
              <a:rPr lang="en-US" altLang="zh-TW" sz="2400" dirty="0"/>
              <a:t>11</a:t>
            </a:r>
            <a:r>
              <a:rPr lang="zh-TW" altLang="zh-TW" sz="2400" dirty="0"/>
              <a:t>時左右</a:t>
            </a:r>
            <a:r>
              <a:rPr lang="en-US" altLang="zh-TW" sz="2400" dirty="0"/>
              <a:t>B</a:t>
            </a:r>
            <a:r>
              <a:rPr lang="zh-TW" altLang="en-US" sz="2400" dirty="0"/>
              <a:t>學生</a:t>
            </a:r>
            <a:r>
              <a:rPr lang="zh-TW" altLang="zh-TW" sz="2400" dirty="0"/>
              <a:t>發現</a:t>
            </a:r>
            <a:r>
              <a:rPr lang="en-US" altLang="zh-TW" sz="2400" dirty="0"/>
              <a:t>A</a:t>
            </a:r>
            <a:r>
              <a:rPr lang="zh-TW" altLang="en-US" sz="2400" dirty="0"/>
              <a:t>學生</a:t>
            </a:r>
            <a:r>
              <a:rPr lang="zh-TW" altLang="zh-TW" sz="2400" dirty="0"/>
              <a:t>雙手各握住一條連接線金屬端子，表情木然且雙手</a:t>
            </a:r>
            <a:r>
              <a:rPr lang="zh-TW" altLang="zh-TW" sz="2400" dirty="0" smtClean="0"/>
              <a:t>抖動，</a:t>
            </a:r>
            <a:r>
              <a:rPr lang="en-US" altLang="zh-TW" sz="2400" dirty="0" smtClean="0"/>
              <a:t> </a:t>
            </a:r>
            <a:r>
              <a:rPr lang="en-US" altLang="zh-TW" sz="2400" dirty="0"/>
              <a:t>B</a:t>
            </a:r>
            <a:r>
              <a:rPr lang="zh-TW" altLang="en-US" sz="2400" dirty="0"/>
              <a:t>學生</a:t>
            </a:r>
            <a:r>
              <a:rPr lang="zh-TW" altLang="zh-TW" sz="2400" dirty="0"/>
              <a:t>立即用雙手將</a:t>
            </a:r>
            <a:r>
              <a:rPr lang="en-US" altLang="zh-TW" sz="2400" dirty="0"/>
              <a:t>A</a:t>
            </a:r>
            <a:r>
              <a:rPr lang="zh-TW" altLang="en-US" sz="2400" dirty="0"/>
              <a:t>學生</a:t>
            </a:r>
            <a:r>
              <a:rPr lang="zh-TW" altLang="zh-TW" sz="2400" dirty="0"/>
              <a:t>推離連接線後，</a:t>
            </a:r>
            <a:r>
              <a:rPr lang="en-US" altLang="zh-TW" sz="2400" dirty="0"/>
              <a:t> A</a:t>
            </a:r>
            <a:r>
              <a:rPr lang="zh-TW" altLang="en-US" sz="2400" dirty="0"/>
              <a:t>學生</a:t>
            </a:r>
            <a:r>
              <a:rPr lang="zh-TW" altLang="zh-TW" sz="2400" dirty="0"/>
              <a:t>昏倒地上，另一位同學馬上進行</a:t>
            </a:r>
            <a:r>
              <a:rPr lang="en-US" altLang="zh-TW" sz="2400" dirty="0"/>
              <a:t>CPR</a:t>
            </a:r>
            <a:r>
              <a:rPr lang="zh-TW" altLang="zh-TW" sz="2400" dirty="0"/>
              <a:t>急救。推測</a:t>
            </a:r>
            <a:r>
              <a:rPr lang="en-US" altLang="zh-TW" sz="2400" dirty="0"/>
              <a:t>A</a:t>
            </a:r>
            <a:r>
              <a:rPr lang="zh-TW" altLang="en-US" sz="2400" dirty="0"/>
              <a:t>學生</a:t>
            </a:r>
            <a:r>
              <a:rPr lang="zh-TW" altLang="zh-TW" sz="2400" dirty="0"/>
              <a:t>感電時間約二十秒之內，且及時搶救，方能不致造成更大遺憾</a:t>
            </a:r>
            <a:r>
              <a:rPr lang="zh-TW" altLang="zh-TW" sz="2400" dirty="0" smtClean="0"/>
              <a:t>。</a:t>
            </a:r>
            <a:endParaRPr lang="zh-TW" altLang="en-US" sz="2800" dirty="0" smtClean="0">
              <a:latin typeface="標楷體" panose="03000509000000000000" pitchFamily="65" charset="-120"/>
            </a:endParaRPr>
          </a:p>
        </p:txBody>
      </p:sp>
      <p:sp>
        <p:nvSpPr>
          <p:cNvPr id="6" name="矩形 5"/>
          <p:cNvSpPr/>
          <p:nvPr/>
        </p:nvSpPr>
        <p:spPr>
          <a:xfrm>
            <a:off x="683568" y="5183532"/>
            <a:ext cx="4572000" cy="646331"/>
          </a:xfrm>
          <a:prstGeom prst="rect">
            <a:avLst/>
          </a:prstGeom>
          <a:solidFill>
            <a:schemeClr val="bg1"/>
          </a:solidFill>
        </p:spPr>
        <p:txBody>
          <a:bodyPr>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詳細案例説明、原因分析以及改善措施詳見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「電子電機工程</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感電</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ppt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」案例</a:t>
            </a:r>
          </a:p>
        </p:txBody>
      </p:sp>
    </p:spTree>
    <p:extLst>
      <p:ext uri="{BB962C8B-B14F-4D97-AF65-F5344CB8AC3E}">
        <p14:creationId xmlns:p14="http://schemas.microsoft.com/office/powerpoint/2010/main" val="1232470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5"/>
          <p:cNvSpPr>
            <a:spLocks noGrp="1"/>
          </p:cNvSpPr>
          <p:nvPr>
            <p:ph type="sldNum" sz="quarter" idx="12"/>
          </p:nvPr>
        </p:nvSpPr>
        <p:spPr>
          <a:xfrm>
            <a:off x="6876256" y="6237312"/>
            <a:ext cx="2133600" cy="365125"/>
          </a:xfrm>
        </p:spPr>
        <p:txBody>
          <a:bodyPr/>
          <a:lstStyle/>
          <a:p>
            <a:pPr>
              <a:defRPr/>
            </a:pPr>
            <a:fld id="{8116578C-5852-4C8A-B209-3531775531F8}" type="slidenum">
              <a:rPr lang="en-US" altLang="zh-TW">
                <a:latin typeface="標楷體" panose="03000509000000000000" pitchFamily="65" charset="-120"/>
              </a:rPr>
              <a:pPr>
                <a:defRPr/>
              </a:pPr>
              <a:t>16</a:t>
            </a:fld>
            <a:endParaRPr lang="en-US" altLang="zh-TW" dirty="0">
              <a:latin typeface="標楷體" panose="03000509000000000000" pitchFamily="65" charset="-120"/>
            </a:endParaRPr>
          </a:p>
        </p:txBody>
      </p:sp>
      <p:sp>
        <p:nvSpPr>
          <p:cNvPr id="15363" name="Rectangle 2"/>
          <p:cNvSpPr>
            <a:spLocks noGrp="1" noChangeArrowheads="1"/>
          </p:cNvSpPr>
          <p:nvPr>
            <p:ph type="title"/>
          </p:nvPr>
        </p:nvSpPr>
        <p:spPr/>
        <p:txBody>
          <a:bodyPr/>
          <a:lstStyle/>
          <a:p>
            <a:pPr eaLnBrk="1" hangingPunct="1"/>
            <a:r>
              <a:rPr lang="zh-TW" altLang="en-US" dirty="0"/>
              <a:t>物理性危害</a:t>
            </a:r>
            <a:r>
              <a:rPr lang="en-US" altLang="zh-TW" dirty="0"/>
              <a:t>-</a:t>
            </a:r>
            <a:r>
              <a:rPr lang="zh-TW" altLang="en-US" dirty="0"/>
              <a:t>異常溫度</a:t>
            </a:r>
            <a:endParaRPr lang="zh-TW" altLang="en-US" b="1" dirty="0" smtClean="0"/>
          </a:p>
        </p:txBody>
      </p:sp>
      <p:sp>
        <p:nvSpPr>
          <p:cNvPr id="15364" name="Rectangle 3"/>
          <p:cNvSpPr>
            <a:spLocks noGrp="1" noChangeArrowheads="1"/>
          </p:cNvSpPr>
          <p:nvPr>
            <p:ph idx="1"/>
          </p:nvPr>
        </p:nvSpPr>
        <p:spPr>
          <a:xfrm>
            <a:off x="468313" y="1412875"/>
            <a:ext cx="8218487" cy="4679950"/>
          </a:xfrm>
        </p:spPr>
        <p:txBody>
          <a:bodyPr>
            <a:normAutofit/>
          </a:bodyPr>
          <a:lstStyle/>
          <a:p>
            <a:pPr marL="95250" lvl="1" indent="355600">
              <a:lnSpc>
                <a:spcPct val="150000"/>
              </a:lnSpc>
              <a:buNone/>
            </a:pPr>
            <a:r>
              <a:rPr lang="zh-TW" altLang="zh-TW" sz="2600" dirty="0"/>
              <a:t>於上課鐘響時</a:t>
            </a:r>
            <a:r>
              <a:rPr lang="zh-TW" altLang="en-US" sz="2600" dirty="0"/>
              <a:t>，</a:t>
            </a:r>
            <a:r>
              <a:rPr lang="zh-TW" altLang="zh-TW" sz="2600" dirty="0"/>
              <a:t>學生蔣</a:t>
            </a:r>
            <a:r>
              <a:rPr lang="en-US" altLang="zh-TW" sz="2600" dirty="0"/>
              <a:t>0</a:t>
            </a:r>
            <a:r>
              <a:rPr lang="zh-TW" altLang="zh-TW" sz="2600" dirty="0"/>
              <a:t>濬因自行維持秩序與罹災者蔡</a:t>
            </a:r>
            <a:r>
              <a:rPr lang="en-US" altLang="zh-TW" sz="2600" dirty="0"/>
              <a:t>0</a:t>
            </a:r>
            <a:r>
              <a:rPr lang="zh-TW" altLang="zh-TW" sz="2600" dirty="0"/>
              <a:t>評同學言語爭執</a:t>
            </a:r>
            <a:r>
              <a:rPr lang="zh-TW" altLang="en-US" sz="2600" dirty="0"/>
              <a:t>，</a:t>
            </a:r>
            <a:r>
              <a:rPr lang="zh-TW" altLang="zh-TW" sz="2600" dirty="0"/>
              <a:t>學生蔣</a:t>
            </a:r>
            <a:r>
              <a:rPr lang="en-US" altLang="zh-TW" sz="2600" dirty="0"/>
              <a:t>0</a:t>
            </a:r>
            <a:r>
              <a:rPr lang="zh-TW" altLang="zh-TW" sz="2600" dirty="0"/>
              <a:t>濬手執點燃之酒精燈並鉤住罹災者蔡</a:t>
            </a:r>
            <a:r>
              <a:rPr lang="en-US" altLang="zh-TW" sz="2600" dirty="0"/>
              <a:t>0</a:t>
            </a:r>
            <a:r>
              <a:rPr lang="zh-TW" altLang="zh-TW" sz="2600" dirty="0"/>
              <a:t>評同學</a:t>
            </a:r>
            <a:r>
              <a:rPr lang="zh-TW" altLang="en-US" sz="2600" dirty="0"/>
              <a:t>，</a:t>
            </a:r>
            <a:r>
              <a:rPr lang="zh-TW" altLang="zh-TW" sz="2600" dirty="0"/>
              <a:t>因罹災者蔡</a:t>
            </a:r>
            <a:r>
              <a:rPr lang="en-US" altLang="zh-TW" sz="2600" dirty="0"/>
              <a:t>0</a:t>
            </a:r>
            <a:r>
              <a:rPr lang="zh-TW" altLang="zh-TW" sz="2600" dirty="0"/>
              <a:t>評同學用手撥開，酒精燈因晃動而爆開，飛濺到罹災者蔡</a:t>
            </a:r>
            <a:r>
              <a:rPr lang="en-US" altLang="zh-TW" sz="2600" dirty="0"/>
              <a:t>0</a:t>
            </a:r>
            <a:r>
              <a:rPr lang="zh-TW" altLang="zh-TW" sz="2600" dirty="0"/>
              <a:t>評同學臉上</a:t>
            </a:r>
            <a:r>
              <a:rPr lang="zh-TW" altLang="en-US" sz="2600" dirty="0"/>
              <a:t>，</a:t>
            </a:r>
            <a:r>
              <a:rPr lang="zh-TW" altLang="zh-TW" sz="2600" dirty="0"/>
              <a:t>導致臉部及額頭部份二級</a:t>
            </a:r>
            <a:r>
              <a:rPr lang="zh-TW" altLang="zh-TW" sz="2600" dirty="0">
                <a:solidFill>
                  <a:srgbClr val="FF0000"/>
                </a:solidFill>
              </a:rPr>
              <a:t>燒燙傷</a:t>
            </a:r>
            <a:r>
              <a:rPr lang="zh-TW" altLang="zh-TW" sz="2600" dirty="0"/>
              <a:t>之災害。</a:t>
            </a:r>
            <a:endParaRPr lang="zh-TW" altLang="en-US" sz="2600" dirty="0"/>
          </a:p>
          <a:p>
            <a:pPr marL="457200" lvl="1" indent="0" eaLnBrk="1" hangingPunct="1">
              <a:lnSpc>
                <a:spcPct val="110000"/>
              </a:lnSpc>
              <a:buNone/>
            </a:pPr>
            <a:endParaRPr lang="en-US" altLang="zh-TW" sz="2600" dirty="0"/>
          </a:p>
        </p:txBody>
      </p:sp>
      <p:sp>
        <p:nvSpPr>
          <p:cNvPr id="9" name="矩形 8"/>
          <p:cNvSpPr/>
          <p:nvPr/>
        </p:nvSpPr>
        <p:spPr>
          <a:xfrm>
            <a:off x="683568" y="4437112"/>
            <a:ext cx="4572000" cy="646331"/>
          </a:xfrm>
          <a:prstGeom prst="rect">
            <a:avLst/>
          </a:prstGeom>
          <a:solidFill>
            <a:schemeClr val="bg1"/>
          </a:solidFill>
        </p:spPr>
        <p:txBody>
          <a:bodyPr>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詳細案例説明、原因分析以及改善措施詳見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「餐飲</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與高溫接觸</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ppt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」案例</a:t>
            </a:r>
          </a:p>
        </p:txBody>
      </p:sp>
    </p:spTree>
    <p:extLst>
      <p:ext uri="{BB962C8B-B14F-4D97-AF65-F5344CB8AC3E}">
        <p14:creationId xmlns:p14="http://schemas.microsoft.com/office/powerpoint/2010/main" val="2800007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a:xfrm>
            <a:off x="7010400" y="6304235"/>
            <a:ext cx="2133600" cy="365125"/>
          </a:xfrm>
        </p:spPr>
        <p:txBody>
          <a:bodyPr/>
          <a:lstStyle/>
          <a:p>
            <a:pPr>
              <a:defRPr/>
            </a:pPr>
            <a:fld id="{64659C39-0AF0-4361-B988-CD25611A4371}" type="slidenum">
              <a:rPr lang="en-US" altLang="zh-TW">
                <a:solidFill>
                  <a:schemeClr val="tx1"/>
                </a:solidFill>
                <a:latin typeface="標楷體" panose="03000509000000000000" pitchFamily="65" charset="-120"/>
              </a:rPr>
              <a:pPr>
                <a:defRPr/>
              </a:pPr>
              <a:t>17</a:t>
            </a:fld>
            <a:endParaRPr lang="en-US" altLang="zh-TW" dirty="0">
              <a:solidFill>
                <a:schemeClr val="tx1"/>
              </a:solidFill>
              <a:latin typeface="標楷體" panose="03000509000000000000" pitchFamily="65" charset="-120"/>
            </a:endParaRPr>
          </a:p>
        </p:txBody>
      </p:sp>
      <p:sp>
        <p:nvSpPr>
          <p:cNvPr id="18435" name="Rectangle 2"/>
          <p:cNvSpPr>
            <a:spLocks noGrp="1" noChangeArrowheads="1"/>
          </p:cNvSpPr>
          <p:nvPr>
            <p:ph type="title"/>
          </p:nvPr>
        </p:nvSpPr>
        <p:spPr/>
        <p:txBody>
          <a:bodyPr/>
          <a:lstStyle/>
          <a:p>
            <a:pPr eaLnBrk="1" hangingPunct="1"/>
            <a:r>
              <a:rPr lang="zh-TW" altLang="en-US" b="1" dirty="0" smtClean="0"/>
              <a:t>化學性危害</a:t>
            </a:r>
            <a:endParaRPr lang="zh-TW" altLang="en-US" sz="3400" b="1" dirty="0" smtClean="0"/>
          </a:p>
        </p:txBody>
      </p:sp>
      <p:sp>
        <p:nvSpPr>
          <p:cNvPr id="18436" name="Rectangle 3"/>
          <p:cNvSpPr>
            <a:spLocks noGrp="1" noChangeArrowheads="1"/>
          </p:cNvSpPr>
          <p:nvPr>
            <p:ph idx="1"/>
          </p:nvPr>
        </p:nvSpPr>
        <p:spPr>
          <a:xfrm>
            <a:off x="495265" y="1124744"/>
            <a:ext cx="8229600" cy="4492625"/>
          </a:xfrm>
        </p:spPr>
        <p:txBody>
          <a:bodyPr/>
          <a:lstStyle/>
          <a:p>
            <a:pPr eaLnBrk="1" hangingPunct="1">
              <a:lnSpc>
                <a:spcPct val="110000"/>
              </a:lnSpc>
              <a:spcAft>
                <a:spcPct val="20000"/>
              </a:spcAft>
            </a:pPr>
            <a:r>
              <a:rPr lang="zh-TW" altLang="en-US" sz="3000" dirty="0" smtClean="0">
                <a:latin typeface="標楷體" panose="03000509000000000000" pitchFamily="65" charset="-120"/>
              </a:rPr>
              <a:t>有害性：因人體吸入、食入、皮膚噴濺或經由其他途徑</a:t>
            </a:r>
            <a:r>
              <a:rPr lang="zh-TW" altLang="en-US" sz="3000" dirty="0" smtClean="0">
                <a:solidFill>
                  <a:srgbClr val="FF0000"/>
                </a:solidFill>
                <a:latin typeface="標楷體" panose="03000509000000000000" pitchFamily="65" charset="-120"/>
              </a:rPr>
              <a:t>與化學物質接觸</a:t>
            </a:r>
            <a:r>
              <a:rPr lang="zh-TW" altLang="en-US" sz="3000" dirty="0" smtClean="0">
                <a:latin typeface="標楷體" panose="03000509000000000000" pitchFamily="65" charset="-120"/>
              </a:rPr>
              <a:t>，而導致的中毒或腐蝕等類型的傷害。</a:t>
            </a:r>
          </a:p>
          <a:p>
            <a:pPr eaLnBrk="1" hangingPunct="1">
              <a:lnSpc>
                <a:spcPct val="110000"/>
              </a:lnSpc>
              <a:spcAft>
                <a:spcPct val="20000"/>
              </a:spcAft>
            </a:pPr>
            <a:r>
              <a:rPr lang="zh-TW" altLang="en-US" sz="3000" dirty="0" smtClean="0">
                <a:latin typeface="標楷體" panose="03000509000000000000" pitchFamily="65" charset="-120"/>
              </a:rPr>
              <a:t>危險性：由於使用化學物質時，因化學</a:t>
            </a:r>
            <a:r>
              <a:rPr lang="zh-TW" altLang="en-US" sz="3000" dirty="0" smtClean="0">
                <a:solidFill>
                  <a:srgbClr val="FF0000"/>
                </a:solidFill>
                <a:latin typeface="標楷體" panose="03000509000000000000" pitchFamily="65" charset="-120"/>
              </a:rPr>
              <a:t>反應</a:t>
            </a:r>
            <a:r>
              <a:rPr lang="zh-TW" altLang="en-US" sz="3000" dirty="0" smtClean="0">
                <a:latin typeface="標楷體" panose="03000509000000000000" pitchFamily="65" charset="-120"/>
              </a:rPr>
              <a:t>中放出的</a:t>
            </a:r>
            <a:r>
              <a:rPr lang="zh-TW" altLang="en-US" sz="3000" dirty="0" smtClean="0">
                <a:solidFill>
                  <a:srgbClr val="FF0000"/>
                </a:solidFill>
                <a:latin typeface="標楷體" panose="03000509000000000000" pitchFamily="65" charset="-120"/>
              </a:rPr>
              <a:t>能量</a:t>
            </a:r>
            <a:r>
              <a:rPr lang="zh-TW" altLang="en-US" sz="3000" dirty="0" smtClean="0">
                <a:latin typeface="標楷體" panose="03000509000000000000" pitchFamily="65" charset="-120"/>
              </a:rPr>
              <a:t>，所引起的災害，例如：火災與爆炸事故。</a:t>
            </a:r>
          </a:p>
        </p:txBody>
      </p:sp>
      <p:sp>
        <p:nvSpPr>
          <p:cNvPr id="18438" name="Text Box 6"/>
          <p:cNvSpPr txBox="1">
            <a:spLocks noChangeArrowheads="1"/>
          </p:cNvSpPr>
          <p:nvPr/>
        </p:nvSpPr>
        <p:spPr bwMode="auto">
          <a:xfrm>
            <a:off x="971550" y="5445125"/>
            <a:ext cx="1871663" cy="1019175"/>
          </a:xfrm>
          <a:prstGeom prst="rect">
            <a:avLst/>
          </a:prstGeom>
          <a:noFill/>
          <a:ln w="12700">
            <a:solidFill>
              <a:schemeClr val="tx1"/>
            </a:solidFill>
            <a:miter lim="800000"/>
            <a:headEnd/>
            <a:tailEnd/>
          </a:ln>
        </p:spPr>
        <p:txBody>
          <a:bodyPr>
            <a:spAutoFit/>
          </a:bodyPr>
          <a:lstStyle/>
          <a:p>
            <a:pPr algn="ctr">
              <a:spcBef>
                <a:spcPct val="50000"/>
              </a:spcBef>
            </a:pPr>
            <a:r>
              <a:rPr lang="zh-TW" altLang="en-US" sz="6000" dirty="0">
                <a:latin typeface="標楷體" panose="03000509000000000000" pitchFamily="65" charset="-120"/>
                <a:ea typeface="標楷體" panose="03000509000000000000" pitchFamily="65" charset="-120"/>
              </a:rPr>
              <a:t>圖片</a:t>
            </a:r>
          </a:p>
        </p:txBody>
      </p:sp>
      <p:pic>
        <p:nvPicPr>
          <p:cNvPr id="18439" name="Picture 7" descr="DSCN4347"/>
          <p:cNvPicPr>
            <a:picLocks noChangeAspect="1" noChangeArrowheads="1"/>
          </p:cNvPicPr>
          <p:nvPr/>
        </p:nvPicPr>
        <p:blipFill>
          <a:blip r:embed="rId3" cstate="print"/>
          <a:srcRect/>
          <a:stretch>
            <a:fillRect/>
          </a:stretch>
        </p:blipFill>
        <p:spPr bwMode="auto">
          <a:xfrm>
            <a:off x="486371" y="4525144"/>
            <a:ext cx="2666933" cy="2000200"/>
          </a:xfrm>
          <a:prstGeom prst="rect">
            <a:avLst/>
          </a:prstGeom>
          <a:noFill/>
          <a:ln w="9525">
            <a:noFill/>
            <a:miter lim="800000"/>
            <a:headEnd/>
            <a:tailEnd/>
          </a:ln>
        </p:spPr>
      </p:pic>
      <p:pic>
        <p:nvPicPr>
          <p:cNvPr id="18440" name="Picture 8" descr="DSCN4350"/>
          <p:cNvPicPr>
            <a:picLocks noChangeAspect="1" noChangeArrowheads="1"/>
          </p:cNvPicPr>
          <p:nvPr/>
        </p:nvPicPr>
        <p:blipFill>
          <a:blip r:embed="rId4" cstate="print"/>
          <a:srcRect/>
          <a:stretch>
            <a:fillRect/>
          </a:stretch>
        </p:blipFill>
        <p:spPr bwMode="auto">
          <a:xfrm>
            <a:off x="5940152" y="4298233"/>
            <a:ext cx="2666933" cy="2000200"/>
          </a:xfrm>
          <a:prstGeom prst="rect">
            <a:avLst/>
          </a:prstGeom>
          <a:noFill/>
          <a:ln w="9525">
            <a:noFill/>
            <a:miter lim="800000"/>
            <a:headEnd/>
            <a:tailEnd/>
          </a:ln>
        </p:spPr>
      </p:pic>
      <p:pic>
        <p:nvPicPr>
          <p:cNvPr id="18441" name="Picture 9" descr="DSCN4346"/>
          <p:cNvPicPr>
            <a:picLocks noChangeAspect="1" noChangeArrowheads="1"/>
          </p:cNvPicPr>
          <p:nvPr/>
        </p:nvPicPr>
        <p:blipFill>
          <a:blip r:embed="rId5" cstate="print"/>
          <a:srcRect/>
          <a:stretch>
            <a:fillRect/>
          </a:stretch>
        </p:blipFill>
        <p:spPr bwMode="auto">
          <a:xfrm>
            <a:off x="3184571" y="4293096"/>
            <a:ext cx="2666933" cy="2000200"/>
          </a:xfrm>
          <a:prstGeom prst="rect">
            <a:avLst/>
          </a:prstGeom>
          <a:noFill/>
          <a:ln w="9525">
            <a:noFill/>
            <a:miter lim="800000"/>
            <a:headEnd/>
            <a:tailEnd/>
          </a:ln>
        </p:spPr>
      </p:pic>
    </p:spTree>
    <p:extLst>
      <p:ext uri="{BB962C8B-B14F-4D97-AF65-F5344CB8AC3E}">
        <p14:creationId xmlns:p14="http://schemas.microsoft.com/office/powerpoint/2010/main" val="3734456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4"/>
          <p:cNvPicPr>
            <a:picLocks noGrp="1" noChangeAspect="1" noChangeArrowheads="1"/>
          </p:cNvPicPr>
          <p:nvPr>
            <p:ph sz="half" idx="2"/>
          </p:nvPr>
        </p:nvPicPr>
        <p:blipFill>
          <a:blip r:embed="rId3" cstate="print"/>
          <a:srcRect/>
          <a:stretch>
            <a:fillRect/>
          </a:stretch>
        </p:blipFill>
        <p:spPr>
          <a:xfrm>
            <a:off x="6300192" y="3645024"/>
            <a:ext cx="2489200" cy="2428875"/>
          </a:xfrm>
          <a:noFill/>
        </p:spPr>
      </p:pic>
      <p:sp>
        <p:nvSpPr>
          <p:cNvPr id="6" name="投影片編號版面配置區 6"/>
          <p:cNvSpPr>
            <a:spLocks noGrp="1"/>
          </p:cNvSpPr>
          <p:nvPr>
            <p:ph type="sldNum" sz="quarter" idx="12"/>
          </p:nvPr>
        </p:nvSpPr>
        <p:spPr>
          <a:xfrm>
            <a:off x="7010400" y="6237312"/>
            <a:ext cx="2133600" cy="457200"/>
          </a:xfrm>
        </p:spPr>
        <p:txBody>
          <a:bodyPr/>
          <a:lstStyle/>
          <a:p>
            <a:pPr>
              <a:defRPr/>
            </a:pPr>
            <a:fld id="{A4AA0344-C29F-45D6-BAED-A688A98AA095}" type="slidenum">
              <a:rPr lang="en-US" altLang="zh-TW">
                <a:latin typeface="標楷體" panose="03000509000000000000" pitchFamily="65" charset="-120"/>
              </a:rPr>
              <a:pPr>
                <a:defRPr/>
              </a:pPr>
              <a:t>18</a:t>
            </a:fld>
            <a:endParaRPr lang="en-US" altLang="zh-TW" dirty="0">
              <a:latin typeface="標楷體" panose="03000509000000000000" pitchFamily="65" charset="-120"/>
            </a:endParaRPr>
          </a:p>
        </p:txBody>
      </p:sp>
      <p:sp>
        <p:nvSpPr>
          <p:cNvPr id="21507" name="標題 5"/>
          <p:cNvSpPr>
            <a:spLocks noGrp="1"/>
          </p:cNvSpPr>
          <p:nvPr>
            <p:ph type="title"/>
          </p:nvPr>
        </p:nvSpPr>
        <p:spPr>
          <a:xfrm>
            <a:off x="467544" y="116632"/>
            <a:ext cx="8229600" cy="1139825"/>
          </a:xfrm>
        </p:spPr>
        <p:txBody>
          <a:bodyPr/>
          <a:lstStyle/>
          <a:p>
            <a:pPr eaLnBrk="1" hangingPunct="1"/>
            <a:r>
              <a:rPr lang="zh-TW" altLang="en-US" b="1" dirty="0" smtClean="0"/>
              <a:t>生物性危害</a:t>
            </a:r>
            <a:endParaRPr lang="zh-TW" altLang="en-US" dirty="0" smtClean="0"/>
          </a:p>
        </p:txBody>
      </p:sp>
      <p:sp>
        <p:nvSpPr>
          <p:cNvPr id="21508" name="文字版面配置區 7"/>
          <p:cNvSpPr>
            <a:spLocks noGrp="1"/>
          </p:cNvSpPr>
          <p:nvPr>
            <p:ph type="body" sz="half" idx="1"/>
          </p:nvPr>
        </p:nvSpPr>
        <p:spPr>
          <a:xfrm>
            <a:off x="539552" y="1196752"/>
            <a:ext cx="8435975" cy="4924425"/>
          </a:xfrm>
        </p:spPr>
        <p:txBody>
          <a:bodyPr/>
          <a:lstStyle/>
          <a:p>
            <a:pPr eaLnBrk="1" hangingPunct="1">
              <a:lnSpc>
                <a:spcPct val="110000"/>
              </a:lnSpc>
              <a:spcBef>
                <a:spcPct val="10000"/>
              </a:spcBef>
              <a:spcAft>
                <a:spcPct val="10000"/>
              </a:spcAft>
              <a:buClr>
                <a:schemeClr val="tx1"/>
              </a:buClr>
              <a:buSzPct val="65000"/>
            </a:pPr>
            <a:r>
              <a:rPr lang="zh-TW" altLang="en-US" sz="2800" dirty="0" smtClean="0">
                <a:solidFill>
                  <a:srgbClr val="FF0000"/>
                </a:solidFill>
                <a:latin typeface="標楷體" panose="03000509000000000000" pitchFamily="65" charset="-120"/>
              </a:rPr>
              <a:t>植物</a:t>
            </a:r>
            <a:r>
              <a:rPr lang="zh-TW" altLang="en-US" sz="2800" dirty="0" smtClean="0">
                <a:latin typeface="標楷體" panose="03000509000000000000" pitchFamily="65" charset="-120"/>
              </a:rPr>
              <a:t>、</a:t>
            </a:r>
            <a:r>
              <a:rPr lang="zh-TW" altLang="en-US" sz="2800" dirty="0" smtClean="0">
                <a:solidFill>
                  <a:srgbClr val="FF0000"/>
                </a:solidFill>
                <a:latin typeface="標楷體" panose="03000509000000000000" pitchFamily="65" charset="-120"/>
              </a:rPr>
              <a:t>動物</a:t>
            </a:r>
            <a:r>
              <a:rPr lang="zh-TW" altLang="en-US" sz="2800" dirty="0" smtClean="0">
                <a:latin typeface="標楷體" panose="03000509000000000000" pitchFamily="65" charset="-120"/>
              </a:rPr>
              <a:t>、</a:t>
            </a:r>
            <a:r>
              <a:rPr lang="zh-TW" altLang="en-US" sz="2800" dirty="0" smtClean="0">
                <a:solidFill>
                  <a:srgbClr val="FF0000"/>
                </a:solidFill>
                <a:latin typeface="標楷體" panose="03000509000000000000" pitchFamily="65" charset="-120"/>
              </a:rPr>
              <a:t>微生物</a:t>
            </a:r>
            <a:r>
              <a:rPr lang="zh-TW" altLang="en-US" sz="2800" dirty="0" smtClean="0">
                <a:latin typeface="標楷體" panose="03000509000000000000" pitchFamily="65" charset="-120"/>
              </a:rPr>
              <a:t>或是其</a:t>
            </a:r>
            <a:r>
              <a:rPr lang="zh-TW" altLang="en-US" sz="2800" dirty="0" smtClean="0">
                <a:solidFill>
                  <a:srgbClr val="FF0000"/>
                </a:solidFill>
                <a:latin typeface="標楷體" panose="03000509000000000000" pitchFamily="65" charset="-120"/>
              </a:rPr>
              <a:t>產物</a:t>
            </a:r>
            <a:r>
              <a:rPr lang="zh-TW" altLang="en-US" sz="2800" dirty="0" smtClean="0">
                <a:latin typeface="標楷體" panose="03000509000000000000" pitchFamily="65" charset="-120"/>
              </a:rPr>
              <a:t>可影響人類健康或是造成不舒適具潛在</a:t>
            </a:r>
            <a:r>
              <a:rPr lang="zh-TW" altLang="en-US" sz="2800" dirty="0" smtClean="0">
                <a:solidFill>
                  <a:srgbClr val="FF0000"/>
                </a:solidFill>
                <a:latin typeface="標楷體" panose="03000509000000000000" pitchFamily="65" charset="-120"/>
              </a:rPr>
              <a:t>高</a:t>
            </a:r>
            <a:r>
              <a:rPr lang="zh-TW" altLang="en-US" sz="2800" dirty="0" smtClean="0">
                <a:latin typeface="標楷體" panose="03000509000000000000" pitchFamily="65" charset="-120"/>
              </a:rPr>
              <a:t>風險</a:t>
            </a:r>
            <a:r>
              <a:rPr lang="zh-TW" altLang="en-US" sz="2800" dirty="0" smtClean="0">
                <a:solidFill>
                  <a:srgbClr val="FF0000"/>
                </a:solidFill>
                <a:latin typeface="標楷體" panose="03000509000000000000" pitchFamily="65" charset="-120"/>
              </a:rPr>
              <a:t>者</a:t>
            </a:r>
            <a:r>
              <a:rPr lang="zh-TW" altLang="en-US" sz="2800" dirty="0" smtClean="0">
                <a:latin typeface="標楷體" panose="03000509000000000000" pitchFamily="65" charset="-120"/>
              </a:rPr>
              <a:t>。</a:t>
            </a:r>
          </a:p>
          <a:p>
            <a:pPr eaLnBrk="1" hangingPunct="1">
              <a:lnSpc>
                <a:spcPct val="110000"/>
              </a:lnSpc>
              <a:spcBef>
                <a:spcPct val="10000"/>
              </a:spcBef>
              <a:spcAft>
                <a:spcPct val="10000"/>
              </a:spcAft>
              <a:buClr>
                <a:schemeClr val="tx1"/>
              </a:buClr>
              <a:buSzPct val="65000"/>
            </a:pPr>
            <a:r>
              <a:rPr lang="zh-TW" altLang="en-US" sz="3000" dirty="0" smtClean="0">
                <a:latin typeface="標楷體" panose="03000509000000000000" pitchFamily="65" charset="-120"/>
              </a:rPr>
              <a:t>來源</a:t>
            </a:r>
            <a:r>
              <a:rPr lang="en-US" altLang="zh-TW" sz="3000" dirty="0" smtClean="0">
                <a:latin typeface="標楷體" panose="03000509000000000000" pitchFamily="65" charset="-120"/>
              </a:rPr>
              <a:t>: </a:t>
            </a:r>
            <a:r>
              <a:rPr lang="zh-TW" altLang="en-US" sz="3000" dirty="0" smtClean="0">
                <a:latin typeface="標楷體" panose="03000509000000000000" pitchFamily="65" charset="-120"/>
              </a:rPr>
              <a:t>針扎、操作</a:t>
            </a:r>
            <a:r>
              <a:rPr lang="zh-TW" altLang="en-US" sz="2800" dirty="0" smtClean="0">
                <a:latin typeface="標楷體" panose="03000509000000000000" pitchFamily="65" charset="-120"/>
              </a:rPr>
              <a:t>生物體樣本時失誤使病原體氣懸化而吸入、遭攜帶病原體的實驗動物咬傷或抓傷等。</a:t>
            </a:r>
            <a:endParaRPr lang="zh-TW" altLang="en-US" sz="3000" dirty="0" smtClean="0">
              <a:latin typeface="標楷體" panose="03000509000000000000" pitchFamily="65" charset="-120"/>
            </a:endParaRPr>
          </a:p>
          <a:p>
            <a:pPr eaLnBrk="1" hangingPunct="1">
              <a:lnSpc>
                <a:spcPct val="110000"/>
              </a:lnSpc>
              <a:spcBef>
                <a:spcPct val="10000"/>
              </a:spcBef>
              <a:spcAft>
                <a:spcPct val="10000"/>
              </a:spcAft>
              <a:buClr>
                <a:schemeClr val="tx1"/>
              </a:buClr>
              <a:buSzPct val="65000"/>
            </a:pPr>
            <a:r>
              <a:rPr lang="zh-TW" altLang="en-US" sz="3000" dirty="0" smtClean="0">
                <a:latin typeface="標楷體" panose="03000509000000000000" pitchFamily="65" charset="-120"/>
              </a:rPr>
              <a:t>生物性危害類別：</a:t>
            </a:r>
          </a:p>
          <a:p>
            <a:pPr marL="669925" lvl="1" indent="-325438" eaLnBrk="1" hangingPunct="1">
              <a:lnSpc>
                <a:spcPct val="110000"/>
              </a:lnSpc>
              <a:spcBef>
                <a:spcPct val="10000"/>
              </a:spcBef>
              <a:spcAft>
                <a:spcPct val="10000"/>
              </a:spcAft>
              <a:buClr>
                <a:schemeClr val="tx1"/>
              </a:buClr>
              <a:buSzPct val="65000"/>
              <a:buFontTx/>
              <a:buChar char="–"/>
            </a:pPr>
            <a:r>
              <a:rPr lang="zh-TW" altLang="en-US" dirty="0" smtClean="0">
                <a:solidFill>
                  <a:srgbClr val="FF0000"/>
                </a:solidFill>
                <a:latin typeface="標楷體" panose="03000509000000000000" pitchFamily="65" charset="-120"/>
              </a:rPr>
              <a:t>感染</a:t>
            </a:r>
          </a:p>
          <a:p>
            <a:pPr marL="669925" lvl="1" indent="-325438" eaLnBrk="1" hangingPunct="1">
              <a:lnSpc>
                <a:spcPct val="110000"/>
              </a:lnSpc>
              <a:spcBef>
                <a:spcPct val="10000"/>
              </a:spcBef>
              <a:spcAft>
                <a:spcPct val="10000"/>
              </a:spcAft>
              <a:buClr>
                <a:schemeClr val="tx1"/>
              </a:buClr>
              <a:buSzPct val="65000"/>
              <a:buFontTx/>
              <a:buChar char="–"/>
            </a:pPr>
            <a:r>
              <a:rPr lang="zh-TW" altLang="en-US" dirty="0" smtClean="0">
                <a:solidFill>
                  <a:srgbClr val="FF0000"/>
                </a:solidFill>
                <a:latin typeface="標楷體" panose="03000509000000000000" pitchFamily="65" charset="-120"/>
              </a:rPr>
              <a:t>過敏</a:t>
            </a:r>
          </a:p>
          <a:p>
            <a:pPr marL="669925" lvl="1" indent="-325438" eaLnBrk="1" hangingPunct="1">
              <a:lnSpc>
                <a:spcPct val="110000"/>
              </a:lnSpc>
              <a:spcBef>
                <a:spcPct val="10000"/>
              </a:spcBef>
              <a:spcAft>
                <a:spcPct val="10000"/>
              </a:spcAft>
              <a:buClr>
                <a:schemeClr val="tx1"/>
              </a:buClr>
              <a:buSzPct val="65000"/>
              <a:buFontTx/>
              <a:buChar char="–"/>
            </a:pPr>
            <a:r>
              <a:rPr lang="zh-TW" altLang="en-US" dirty="0" smtClean="0">
                <a:solidFill>
                  <a:srgbClr val="FF0000"/>
                </a:solidFill>
                <a:latin typeface="標楷體" panose="03000509000000000000" pitchFamily="65" charset="-120"/>
              </a:rPr>
              <a:t>中毒</a:t>
            </a:r>
          </a:p>
        </p:txBody>
      </p:sp>
    </p:spTree>
    <p:extLst>
      <p:ext uri="{BB962C8B-B14F-4D97-AF65-F5344CB8AC3E}">
        <p14:creationId xmlns:p14="http://schemas.microsoft.com/office/powerpoint/2010/main" val="1289983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994741" y="6309320"/>
            <a:ext cx="2133600" cy="365125"/>
          </a:xfrm>
        </p:spPr>
        <p:txBody>
          <a:bodyPr/>
          <a:lstStyle/>
          <a:p>
            <a:pPr>
              <a:defRPr/>
            </a:pPr>
            <a:fld id="{89A0D9C3-4AA4-4D6A-BB0B-F345220F0E6F}" type="slidenum">
              <a:rPr lang="en-US" altLang="zh-TW">
                <a:latin typeface="標楷體" panose="03000509000000000000" pitchFamily="65" charset="-120"/>
              </a:rPr>
              <a:pPr>
                <a:defRPr/>
              </a:pPr>
              <a:t>19</a:t>
            </a:fld>
            <a:endParaRPr lang="en-US" altLang="zh-TW" dirty="0">
              <a:latin typeface="標楷體" panose="03000509000000000000" pitchFamily="65" charset="-120"/>
            </a:endParaRPr>
          </a:p>
        </p:txBody>
      </p:sp>
      <p:sp>
        <p:nvSpPr>
          <p:cNvPr id="27651" name="Rectangle 2"/>
          <p:cNvSpPr>
            <a:spLocks noGrp="1" noChangeArrowheads="1"/>
          </p:cNvSpPr>
          <p:nvPr>
            <p:ph type="title"/>
          </p:nvPr>
        </p:nvSpPr>
        <p:spPr>
          <a:xfrm>
            <a:off x="1001800" y="0"/>
            <a:ext cx="7715200" cy="1143000"/>
          </a:xfrm>
        </p:spPr>
        <p:txBody>
          <a:bodyPr/>
          <a:lstStyle/>
          <a:p>
            <a:pPr eaLnBrk="1" hangingPunct="1"/>
            <a:r>
              <a:rPr lang="zh-TW" altLang="en-US" b="1" dirty="0" smtClean="0"/>
              <a:t>人因性危害</a:t>
            </a:r>
            <a:endParaRPr lang="zh-TW" altLang="en-US" sz="3400" b="1" dirty="0" smtClean="0"/>
          </a:p>
        </p:txBody>
      </p:sp>
      <p:sp>
        <p:nvSpPr>
          <p:cNvPr id="27652" name="Rectangle 3"/>
          <p:cNvSpPr>
            <a:spLocks noGrp="1" noChangeArrowheads="1"/>
          </p:cNvSpPr>
          <p:nvPr>
            <p:ph idx="1"/>
          </p:nvPr>
        </p:nvSpPr>
        <p:spPr>
          <a:xfrm>
            <a:off x="498513" y="1138237"/>
            <a:ext cx="8229600" cy="4895850"/>
          </a:xfrm>
        </p:spPr>
        <p:txBody>
          <a:bodyPr/>
          <a:lstStyle/>
          <a:p>
            <a:pPr eaLnBrk="1" hangingPunct="1">
              <a:lnSpc>
                <a:spcPct val="110000"/>
              </a:lnSpc>
              <a:spcBef>
                <a:spcPct val="10000"/>
              </a:spcBef>
              <a:spcAft>
                <a:spcPct val="10000"/>
              </a:spcAft>
            </a:pPr>
            <a:r>
              <a:rPr lang="zh-TW" altLang="en-US" sz="2600" dirty="0" smtClean="0">
                <a:solidFill>
                  <a:srgbClr val="FF0000"/>
                </a:solidFill>
                <a:latin typeface="標楷體" panose="03000509000000000000" pitchFamily="65" charset="-120"/>
              </a:rPr>
              <a:t>人機介面不良</a:t>
            </a:r>
            <a:r>
              <a:rPr lang="zh-TW" altLang="en-US" sz="2600" dirty="0" smtClean="0">
                <a:latin typeface="標楷體" panose="03000509000000000000" pitchFamily="65" charset="-120"/>
              </a:rPr>
              <a:t>：機器設備使用介面設計不良，導致失誤率增加或身體傷害的發生</a:t>
            </a:r>
          </a:p>
          <a:p>
            <a:pPr lvl="1" eaLnBrk="1" hangingPunct="1">
              <a:lnSpc>
                <a:spcPct val="110000"/>
              </a:lnSpc>
              <a:spcBef>
                <a:spcPct val="10000"/>
              </a:spcBef>
              <a:spcAft>
                <a:spcPct val="10000"/>
              </a:spcAft>
            </a:pPr>
            <a:r>
              <a:rPr lang="zh-TW" altLang="en-US" sz="2400" dirty="0" smtClean="0">
                <a:latin typeface="標楷體" panose="03000509000000000000" pitchFamily="65" charset="-120"/>
              </a:rPr>
              <a:t>電腦使用</a:t>
            </a:r>
          </a:p>
          <a:p>
            <a:pPr eaLnBrk="1" hangingPunct="1">
              <a:lnSpc>
                <a:spcPct val="110000"/>
              </a:lnSpc>
              <a:spcBef>
                <a:spcPct val="10000"/>
              </a:spcBef>
              <a:spcAft>
                <a:spcPct val="10000"/>
              </a:spcAft>
            </a:pPr>
            <a:r>
              <a:rPr lang="zh-TW" altLang="en-US" sz="2600" dirty="0" smtClean="0">
                <a:solidFill>
                  <a:srgbClr val="FF0000"/>
                </a:solidFill>
                <a:latin typeface="標楷體" panose="03000509000000000000" pitchFamily="65" charset="-120"/>
              </a:rPr>
              <a:t>肌肉骨骼傷害</a:t>
            </a:r>
            <a:r>
              <a:rPr lang="zh-TW" altLang="zh-TW" sz="2600" dirty="0" smtClean="0">
                <a:latin typeface="標楷體" panose="03000509000000000000" pitchFamily="65" charset="-120"/>
              </a:rPr>
              <a:t>：</a:t>
            </a:r>
            <a:r>
              <a:rPr lang="zh-TW" altLang="en-US" sz="2600" dirty="0" smtClean="0">
                <a:solidFill>
                  <a:srgbClr val="FF0000"/>
                </a:solidFill>
                <a:latin typeface="標楷體" panose="03000509000000000000" pitchFamily="65" charset="-120"/>
              </a:rPr>
              <a:t>長時間</a:t>
            </a:r>
            <a:r>
              <a:rPr lang="zh-TW" altLang="en-US" sz="2600" dirty="0" smtClean="0">
                <a:latin typeface="標楷體" panose="03000509000000000000" pitchFamily="65" charset="-120"/>
              </a:rPr>
              <a:t>、</a:t>
            </a:r>
            <a:r>
              <a:rPr lang="zh-TW" altLang="en-US" sz="2600" dirty="0" smtClean="0">
                <a:solidFill>
                  <a:srgbClr val="FF0000"/>
                </a:solidFill>
                <a:latin typeface="標楷體" panose="03000509000000000000" pitchFamily="65" charset="-120"/>
              </a:rPr>
              <a:t>重複性</a:t>
            </a:r>
            <a:r>
              <a:rPr lang="zh-TW" altLang="en-US" sz="2600" dirty="0" smtClean="0">
                <a:latin typeface="標楷體" panose="03000509000000000000" pitchFamily="65" charset="-120"/>
              </a:rPr>
              <a:t>與不</a:t>
            </a:r>
            <a:r>
              <a:rPr lang="zh-TW" altLang="en-US" sz="2600" dirty="0" smtClean="0">
                <a:solidFill>
                  <a:srgbClr val="FF0000"/>
                </a:solidFill>
                <a:latin typeface="標楷體" panose="03000509000000000000" pitchFamily="65" charset="-120"/>
              </a:rPr>
              <a:t>自然的動作</a:t>
            </a:r>
            <a:r>
              <a:rPr lang="zh-TW" altLang="en-US" sz="2600" dirty="0" smtClean="0">
                <a:latin typeface="標楷體" panose="03000509000000000000" pitchFamily="65" charset="-120"/>
              </a:rPr>
              <a:t>所引起的肌肉骨骼傷害，好發於上半身</a:t>
            </a:r>
          </a:p>
          <a:p>
            <a:pPr lvl="1" eaLnBrk="1" hangingPunct="1">
              <a:lnSpc>
                <a:spcPct val="110000"/>
              </a:lnSpc>
              <a:spcBef>
                <a:spcPct val="10000"/>
              </a:spcBef>
              <a:spcAft>
                <a:spcPct val="10000"/>
              </a:spcAft>
            </a:pPr>
            <a:r>
              <a:rPr lang="zh-TW" altLang="en-US" sz="2400" dirty="0" smtClean="0">
                <a:latin typeface="標楷體" panose="03000509000000000000" pitchFamily="65" charset="-120"/>
              </a:rPr>
              <a:t>下背痛、腕隧道症候群、肌腱炎、網球肘</a:t>
            </a:r>
          </a:p>
          <a:p>
            <a:pPr eaLnBrk="1" hangingPunct="1">
              <a:lnSpc>
                <a:spcPct val="110000"/>
              </a:lnSpc>
              <a:spcBef>
                <a:spcPct val="10000"/>
              </a:spcBef>
              <a:spcAft>
                <a:spcPct val="10000"/>
              </a:spcAft>
            </a:pPr>
            <a:r>
              <a:rPr lang="zh-TW" altLang="en-US" sz="2600" dirty="0" smtClean="0">
                <a:solidFill>
                  <a:srgbClr val="FF0000"/>
                </a:solidFill>
                <a:latin typeface="標楷體" panose="03000509000000000000" pitchFamily="65" charset="-120"/>
              </a:rPr>
              <a:t>人為失誤</a:t>
            </a:r>
            <a:r>
              <a:rPr lang="zh-TW" altLang="en-US" sz="2600" dirty="0" smtClean="0">
                <a:latin typeface="標楷體" panose="03000509000000000000" pitchFamily="65" charset="-120"/>
              </a:rPr>
              <a:t>：因為人的情緒、注意力、疲勞程度等因素造成的失誤</a:t>
            </a:r>
          </a:p>
          <a:p>
            <a:pPr lvl="1" eaLnBrk="1" hangingPunct="1">
              <a:lnSpc>
                <a:spcPct val="110000"/>
              </a:lnSpc>
              <a:spcBef>
                <a:spcPct val="10000"/>
              </a:spcBef>
              <a:spcAft>
                <a:spcPct val="10000"/>
              </a:spcAft>
            </a:pPr>
            <a:r>
              <a:rPr lang="zh-TW" altLang="zh-TW" sz="2400" dirty="0" smtClean="0">
                <a:latin typeface="標楷體" panose="03000509000000000000" pitchFamily="65" charset="-120"/>
              </a:rPr>
              <a:t>誤動作或破壞防呆裝置</a:t>
            </a:r>
            <a:endParaRPr lang="zh-TW" altLang="en-US" sz="2400" dirty="0" smtClean="0">
              <a:latin typeface="標楷體" panose="03000509000000000000" pitchFamily="65" charset="-120"/>
            </a:endParaRPr>
          </a:p>
        </p:txBody>
      </p:sp>
      <p:pic>
        <p:nvPicPr>
          <p:cNvPr id="27654" name="Picture 4" descr="shoulder_pain_dyn"/>
          <p:cNvPicPr>
            <a:picLocks noChangeAspect="1" noChangeArrowheads="1"/>
          </p:cNvPicPr>
          <p:nvPr/>
        </p:nvPicPr>
        <p:blipFill>
          <a:blip r:embed="rId3" cstate="print"/>
          <a:srcRect/>
          <a:stretch>
            <a:fillRect/>
          </a:stretch>
        </p:blipFill>
        <p:spPr bwMode="auto">
          <a:xfrm>
            <a:off x="5465800" y="4522787"/>
            <a:ext cx="1620838" cy="1620838"/>
          </a:xfrm>
          <a:prstGeom prst="rect">
            <a:avLst/>
          </a:prstGeom>
          <a:noFill/>
          <a:ln w="9525">
            <a:noFill/>
            <a:miter lim="800000"/>
            <a:headEnd/>
            <a:tailEnd/>
          </a:ln>
        </p:spPr>
      </p:pic>
      <p:pic>
        <p:nvPicPr>
          <p:cNvPr id="27655" name="Picture 5" descr="wrist_pain_dyn"/>
          <p:cNvPicPr>
            <a:picLocks noChangeAspect="1" noChangeArrowheads="1"/>
          </p:cNvPicPr>
          <p:nvPr/>
        </p:nvPicPr>
        <p:blipFill>
          <a:blip r:embed="rId4" cstate="print"/>
          <a:srcRect/>
          <a:stretch>
            <a:fillRect/>
          </a:stretch>
        </p:blipFill>
        <p:spPr bwMode="auto">
          <a:xfrm>
            <a:off x="7266025" y="4449762"/>
            <a:ext cx="1693863" cy="1693863"/>
          </a:xfrm>
          <a:prstGeom prst="rect">
            <a:avLst/>
          </a:prstGeom>
          <a:noFill/>
          <a:ln w="9525">
            <a:noFill/>
            <a:miter lim="800000"/>
            <a:headEnd/>
            <a:tailEnd/>
          </a:ln>
        </p:spPr>
      </p:pic>
    </p:spTree>
    <p:extLst>
      <p:ext uri="{BB962C8B-B14F-4D97-AF65-F5344CB8AC3E}">
        <p14:creationId xmlns:p14="http://schemas.microsoft.com/office/powerpoint/2010/main" val="2747765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91416" y="2348880"/>
            <a:ext cx="7772400" cy="1470025"/>
          </a:xfrm>
        </p:spPr>
        <p:txBody>
          <a:bodyPr/>
          <a:lstStyle/>
          <a:p>
            <a:pPr marL="0" indent="0" algn="l"/>
            <a:r>
              <a:rPr lang="zh-TW" altLang="en-US" sz="2400" dirty="0"/>
              <a:t>本教材中所有投影片內容</a:t>
            </a:r>
            <a:r>
              <a:rPr lang="en-US" altLang="zh-TW" sz="2400" dirty="0"/>
              <a:t>(</a:t>
            </a:r>
            <a:r>
              <a:rPr lang="zh-TW" altLang="en-US" sz="2400" dirty="0"/>
              <a:t>含文字檔及圖檔</a:t>
            </a:r>
            <a:r>
              <a:rPr lang="en-US" altLang="zh-TW" sz="2400" dirty="0"/>
              <a:t>)</a:t>
            </a:r>
            <a:r>
              <a:rPr lang="zh-TW" altLang="en-US" sz="2400" dirty="0"/>
              <a:t>著作權皆屬於本部所有</a:t>
            </a:r>
            <a:r>
              <a:rPr lang="zh-TW" altLang="en-US" sz="2400" dirty="0" smtClean="0"/>
              <a:t>。</a:t>
            </a:r>
            <a:r>
              <a:rPr lang="en-US" altLang="zh-TW" sz="2400" dirty="0" smtClean="0"/>
              <a:t/>
            </a:r>
            <a:br>
              <a:rPr lang="en-US" altLang="zh-TW" sz="2400" dirty="0" smtClean="0"/>
            </a:br>
            <a:r>
              <a:rPr lang="en-US" altLang="zh-TW" sz="2400" dirty="0"/>
              <a:t/>
            </a:r>
            <a:br>
              <a:rPr lang="en-US" altLang="zh-TW" sz="2400" dirty="0"/>
            </a:br>
            <a:r>
              <a:rPr lang="zh-TW" altLang="en-US" sz="2400" dirty="0"/>
              <a:t>一、種子</a:t>
            </a:r>
            <a:r>
              <a:rPr lang="zh-TW" altLang="en-US" sz="2400" dirty="0" smtClean="0"/>
              <a:t>師資：對</a:t>
            </a:r>
            <a:r>
              <a:rPr lang="zh-TW" altLang="en-US" sz="2400" dirty="0"/>
              <a:t>任一單張投影片之教材須完整擷取進行授課，不得將任一單張投影片內容任意進行修改及編輯。</a:t>
            </a:r>
            <a:r>
              <a:rPr lang="en-US" altLang="zh-TW" sz="2400" dirty="0"/>
              <a:t/>
            </a:r>
            <a:br>
              <a:rPr lang="en-US" altLang="zh-TW" sz="2400" dirty="0"/>
            </a:br>
            <a:r>
              <a:rPr lang="en-US" altLang="zh-TW" sz="2400" dirty="0" smtClean="0"/>
              <a:t/>
            </a:r>
            <a:br>
              <a:rPr lang="en-US" altLang="zh-TW" sz="2400" dirty="0" smtClean="0"/>
            </a:br>
            <a:r>
              <a:rPr lang="zh-TW" altLang="en-US" sz="2400" dirty="0" smtClean="0"/>
              <a:t>二</a:t>
            </a:r>
            <a:r>
              <a:rPr lang="zh-TW" altLang="en-US" sz="2400" dirty="0"/>
              <a:t>、作為一般授課</a:t>
            </a:r>
            <a:r>
              <a:rPr lang="zh-TW" altLang="en-US" sz="2400" dirty="0" smtClean="0"/>
              <a:t>使用之</a:t>
            </a:r>
            <a:r>
              <a:rPr lang="zh-TW" altLang="en-US" sz="2400" dirty="0"/>
              <a:t>參考</a:t>
            </a:r>
            <a:r>
              <a:rPr lang="zh-TW" altLang="en-US" sz="2400" dirty="0" smtClean="0"/>
              <a:t>資料時需</a:t>
            </a:r>
            <a:r>
              <a:rPr lang="zh-TW" altLang="en-US" sz="2400" dirty="0"/>
              <a:t>標註引用出處。</a:t>
            </a:r>
          </a:p>
        </p:txBody>
      </p:sp>
      <p:sp>
        <p:nvSpPr>
          <p:cNvPr id="3" name="內容版面配置區 2"/>
          <p:cNvSpPr>
            <a:spLocks noGrp="1"/>
          </p:cNvSpPr>
          <p:nvPr>
            <p:ph type="subTitle" idx="1"/>
          </p:nvPr>
        </p:nvSpPr>
        <p:spPr/>
        <p:txBody>
          <a:bodyPr>
            <a:normAutofit/>
          </a:bodyPr>
          <a:lstStyle/>
          <a:p>
            <a:pPr marL="0" indent="0">
              <a:buNone/>
            </a:pP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2</a:t>
            </a:fld>
            <a:endParaRPr lang="zh-TW" altLang="en-US" dirty="0"/>
          </a:p>
        </p:txBody>
      </p:sp>
      <p:sp>
        <p:nvSpPr>
          <p:cNvPr id="6" name="矩形 5"/>
          <p:cNvSpPr/>
          <p:nvPr/>
        </p:nvSpPr>
        <p:spPr>
          <a:xfrm>
            <a:off x="2843808" y="764704"/>
            <a:ext cx="3467616" cy="584775"/>
          </a:xfrm>
          <a:prstGeom prst="rect">
            <a:avLst/>
          </a:prstGeom>
        </p:spPr>
        <p:txBody>
          <a:bodyPr wrap="none">
            <a:sp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教材使用注意事項</a:t>
            </a:r>
          </a:p>
        </p:txBody>
      </p:sp>
    </p:spTree>
    <p:extLst>
      <p:ext uri="{BB962C8B-B14F-4D97-AF65-F5344CB8AC3E}">
        <p14:creationId xmlns:p14="http://schemas.microsoft.com/office/powerpoint/2010/main" val="3710113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pPr eaLnBrk="1" hangingPunct="1"/>
            <a:r>
              <a:rPr lang="zh-TW" altLang="en-US" b="1" dirty="0" smtClean="0"/>
              <a:t>案例：電腦作業常見危害</a:t>
            </a:r>
          </a:p>
        </p:txBody>
      </p:sp>
      <p:sp>
        <p:nvSpPr>
          <p:cNvPr id="28676" name="Rectangle 2"/>
          <p:cNvSpPr>
            <a:spLocks noGrp="1" noChangeArrowheads="1"/>
          </p:cNvSpPr>
          <p:nvPr>
            <p:ph idx="1"/>
          </p:nvPr>
        </p:nvSpPr>
        <p:spPr>
          <a:xfrm>
            <a:off x="539552" y="1412875"/>
            <a:ext cx="5832673" cy="4577055"/>
          </a:xfrm>
          <a:solidFill>
            <a:schemeClr val="bg1"/>
          </a:solidFill>
        </p:spPr>
        <p:txBody>
          <a:bodyPr>
            <a:normAutofit lnSpcReduction="10000"/>
          </a:bodyPr>
          <a:lstStyle/>
          <a:p>
            <a:pPr eaLnBrk="1" hangingPunct="1">
              <a:lnSpc>
                <a:spcPct val="110000"/>
              </a:lnSpc>
              <a:spcBef>
                <a:spcPct val="10000"/>
              </a:spcBef>
              <a:spcAft>
                <a:spcPct val="10000"/>
              </a:spcAft>
            </a:pPr>
            <a:r>
              <a:rPr lang="zh-TW" altLang="en-US" sz="2200" dirty="0" smtClean="0">
                <a:latin typeface="標楷體" panose="03000509000000000000" pitchFamily="65" charset="-120"/>
              </a:rPr>
              <a:t>累積性肌肉骨骼傷害</a:t>
            </a:r>
            <a:r>
              <a:rPr lang="en-US" altLang="zh-TW" sz="1600" dirty="0" smtClean="0">
                <a:latin typeface="標楷體" panose="03000509000000000000" pitchFamily="65" charset="-120"/>
              </a:rPr>
              <a:t>(CTD, Cumulative Trauma Disorder)</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肩頸痠痛：螢幕位置與高度、桌子高度等</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下背痛：椅子的選擇、坐姿等</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手部傷害：滑鼠與鍵盤、手部的支撐等</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預防：</a:t>
            </a:r>
            <a:r>
              <a:rPr lang="zh-TW" altLang="en-US" sz="2200" dirty="0" smtClean="0">
                <a:solidFill>
                  <a:srgbClr val="FF0000"/>
                </a:solidFill>
                <a:latin typeface="標楷體" panose="03000509000000000000" pitchFamily="65" charset="-120"/>
              </a:rPr>
              <a:t>定時離開你的電腦一下，改變身體姿勢，適時休息</a:t>
            </a:r>
          </a:p>
          <a:p>
            <a:pPr eaLnBrk="1" hangingPunct="1">
              <a:lnSpc>
                <a:spcPct val="110000"/>
              </a:lnSpc>
              <a:spcBef>
                <a:spcPct val="10000"/>
              </a:spcBef>
              <a:spcAft>
                <a:spcPct val="10000"/>
              </a:spcAft>
            </a:pPr>
            <a:r>
              <a:rPr lang="zh-TW" altLang="en-US" sz="2200" dirty="0" smtClean="0">
                <a:latin typeface="標楷體" panose="03000509000000000000" pitchFamily="65" charset="-120"/>
              </a:rPr>
              <a:t>視覺機能傷害</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長時間與近距離用眼注視</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螢幕距離、螢幕品質、燈源位置、眩光</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預防：</a:t>
            </a:r>
            <a:r>
              <a:rPr lang="zh-TW" altLang="en-US" sz="2200" dirty="0" smtClean="0">
                <a:solidFill>
                  <a:srgbClr val="FF0000"/>
                </a:solidFill>
                <a:latin typeface="標楷體" panose="03000509000000000000" pitchFamily="65" charset="-120"/>
              </a:rPr>
              <a:t>定時讓眼睛休息</a:t>
            </a:r>
          </a:p>
        </p:txBody>
      </p:sp>
      <p:pic>
        <p:nvPicPr>
          <p:cNvPr id="28678" name="Picture 4" descr="Figure 6: Stresses because of bifocal lenses"/>
          <p:cNvPicPr>
            <a:picLocks noChangeAspect="1" noChangeArrowheads="1"/>
          </p:cNvPicPr>
          <p:nvPr/>
        </p:nvPicPr>
        <p:blipFill>
          <a:blip r:embed="rId3" cstate="print"/>
          <a:srcRect/>
          <a:stretch>
            <a:fillRect/>
          </a:stretch>
        </p:blipFill>
        <p:spPr bwMode="auto">
          <a:xfrm>
            <a:off x="6489333" y="1268760"/>
            <a:ext cx="2303462" cy="1771650"/>
          </a:xfrm>
          <a:prstGeom prst="rect">
            <a:avLst/>
          </a:prstGeom>
          <a:noFill/>
          <a:ln w="9525">
            <a:noFill/>
            <a:miter lim="800000"/>
            <a:headEnd/>
            <a:tailEnd/>
          </a:ln>
        </p:spPr>
      </p:pic>
      <p:sp>
        <p:nvSpPr>
          <p:cNvPr id="28680" name="Text Box 6"/>
          <p:cNvSpPr txBox="1">
            <a:spLocks noChangeArrowheads="1"/>
          </p:cNvSpPr>
          <p:nvPr/>
        </p:nvSpPr>
        <p:spPr bwMode="auto">
          <a:xfrm>
            <a:off x="6516217" y="5363924"/>
            <a:ext cx="2304255" cy="369332"/>
          </a:xfrm>
          <a:prstGeom prst="rect">
            <a:avLst/>
          </a:prstGeom>
          <a:noFill/>
          <a:ln w="9525">
            <a:noFill/>
            <a:miter lim="800000"/>
            <a:headEnd/>
            <a:tailEnd/>
          </a:ln>
        </p:spPr>
        <p:txBody>
          <a:bodyPr wrap="square">
            <a:spAutoFit/>
          </a:bodyPr>
          <a:lstStyle/>
          <a:p>
            <a:pPr>
              <a:spcBef>
                <a:spcPct val="50000"/>
              </a:spcBef>
            </a:pPr>
            <a:r>
              <a:rPr lang="zh-TW" altLang="en-US" dirty="0">
                <a:latin typeface="標楷體" panose="03000509000000000000" pitchFamily="65" charset="-120"/>
                <a:ea typeface="標楷體" panose="03000509000000000000" pitchFamily="65" charset="-120"/>
              </a:rPr>
              <a:t>圖片</a:t>
            </a:r>
            <a:r>
              <a:rPr lang="zh-TW" altLang="en-US" dirty="0" smtClean="0">
                <a:latin typeface="標楷體" panose="03000509000000000000" pitchFamily="65" charset="-120"/>
                <a:ea typeface="標楷體" panose="03000509000000000000" pitchFamily="65" charset="-120"/>
              </a:rPr>
              <a:t>來源：</a:t>
            </a:r>
            <a:r>
              <a:rPr lang="zh-TW" altLang="en-US" dirty="0">
                <a:latin typeface="標楷體" panose="03000509000000000000" pitchFamily="65" charset="-120"/>
                <a:ea typeface="標楷體" panose="03000509000000000000" pitchFamily="65" charset="-120"/>
              </a:rPr>
              <a:t>自行拍攝</a:t>
            </a:r>
          </a:p>
        </p:txBody>
      </p:sp>
      <p:sp>
        <p:nvSpPr>
          <p:cNvPr id="28682" name="Text Box 11"/>
          <p:cNvSpPr txBox="1">
            <a:spLocks noChangeArrowheads="1"/>
          </p:cNvSpPr>
          <p:nvPr/>
        </p:nvSpPr>
        <p:spPr bwMode="auto">
          <a:xfrm>
            <a:off x="6876256" y="3040410"/>
            <a:ext cx="1439863" cy="366713"/>
          </a:xfrm>
          <a:prstGeom prst="rect">
            <a:avLst/>
          </a:prstGeom>
          <a:solidFill>
            <a:schemeClr val="bg1"/>
          </a:solidFill>
          <a:ln w="9525">
            <a:noFill/>
            <a:miter lim="800000"/>
            <a:headEnd/>
            <a:tailEnd/>
          </a:ln>
        </p:spPr>
        <p:txBody>
          <a:bodyPr>
            <a:spAutoFit/>
          </a:bodyPr>
          <a:lstStyle/>
          <a:p>
            <a:pPr>
              <a:spcBef>
                <a:spcPct val="50000"/>
              </a:spcBef>
            </a:pPr>
            <a:r>
              <a:rPr lang="zh-TW" altLang="en-US" dirty="0">
                <a:latin typeface="標楷體" panose="03000509000000000000" pitchFamily="65" charset="-120"/>
                <a:ea typeface="標楷體" panose="03000509000000000000" pitchFamily="65" charset="-120"/>
              </a:rPr>
              <a:t>不自然姿勢</a:t>
            </a:r>
          </a:p>
        </p:txBody>
      </p:sp>
      <p:sp>
        <p:nvSpPr>
          <p:cNvPr id="2" name="投影片編號版面配置區 1"/>
          <p:cNvSpPr>
            <a:spLocks noGrp="1"/>
          </p:cNvSpPr>
          <p:nvPr>
            <p:ph type="sldNum" sz="quarter" idx="12"/>
          </p:nvPr>
        </p:nvSpPr>
        <p:spPr>
          <a:xfrm>
            <a:off x="6876256" y="6196221"/>
            <a:ext cx="2133600" cy="365125"/>
          </a:xfrm>
        </p:spPr>
        <p:txBody>
          <a:bodyPr/>
          <a:lstStyle/>
          <a:p>
            <a:pPr>
              <a:defRPr/>
            </a:pPr>
            <a:fld id="{2C463222-3884-42D2-8A9D-F71189E9DF7D}" type="slidenum">
              <a:rPr lang="en-US" altLang="zh-TW" smtClean="0">
                <a:latin typeface="標楷體" panose="03000509000000000000" pitchFamily="65" charset="-120"/>
              </a:rPr>
              <a:pPr>
                <a:defRPr/>
              </a:pPr>
              <a:t>20</a:t>
            </a:fld>
            <a:endParaRPr lang="en-US" altLang="zh-TW" dirty="0">
              <a:latin typeface="標楷體" panose="03000509000000000000" pitchFamily="65" charset="-120"/>
            </a:endParaRPr>
          </a:p>
        </p:txBody>
      </p:sp>
      <p:pic>
        <p:nvPicPr>
          <p:cNvPr id="3" name="圖片 2"/>
          <p:cNvPicPr>
            <a:picLocks noChangeAspect="1"/>
          </p:cNvPicPr>
          <p:nvPr/>
        </p:nvPicPr>
        <p:blipFill rotWithShape="1">
          <a:blip r:embed="rId4" cstate="print">
            <a:extLst>
              <a:ext uri="{28A0092B-C50C-407E-A947-70E740481C1C}">
                <a14:useLocalDpi xmlns:a14="http://schemas.microsoft.com/office/drawing/2010/main" val="0"/>
              </a:ext>
            </a:extLst>
          </a:blip>
          <a:srcRect l="19851" t="25233" r="13433" b="8690"/>
          <a:stretch/>
        </p:blipFill>
        <p:spPr>
          <a:xfrm>
            <a:off x="6347882" y="3842880"/>
            <a:ext cx="2616606" cy="1458328"/>
          </a:xfrm>
          <a:prstGeom prst="rect">
            <a:avLst/>
          </a:prstGeom>
        </p:spPr>
      </p:pic>
    </p:spTree>
    <p:extLst>
      <p:ext uri="{BB962C8B-B14F-4D97-AF65-F5344CB8AC3E}">
        <p14:creationId xmlns:p14="http://schemas.microsoft.com/office/powerpoint/2010/main" val="3742979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a:xfrm>
            <a:off x="755576" y="140974"/>
            <a:ext cx="7499176" cy="1143000"/>
          </a:xfrm>
        </p:spPr>
        <p:txBody>
          <a:bodyPr/>
          <a:lstStyle/>
          <a:p>
            <a:r>
              <a:rPr lang="zh-TW" altLang="en-US" b="1" dirty="0" smtClean="0"/>
              <a:t>緊急應變器材櫃</a:t>
            </a:r>
          </a:p>
        </p:txBody>
      </p:sp>
      <p:sp>
        <p:nvSpPr>
          <p:cNvPr id="52228" name="Rectangle 3"/>
          <p:cNvSpPr>
            <a:spLocks noGrp="1" noChangeArrowheads="1"/>
          </p:cNvSpPr>
          <p:nvPr>
            <p:ph idx="4294967295"/>
          </p:nvPr>
        </p:nvSpPr>
        <p:spPr>
          <a:xfrm>
            <a:off x="359246" y="1330297"/>
            <a:ext cx="8569325" cy="4492625"/>
          </a:xfrm>
        </p:spPr>
        <p:txBody>
          <a:bodyPr/>
          <a:lstStyle/>
          <a:p>
            <a:pPr>
              <a:lnSpc>
                <a:spcPct val="110000"/>
              </a:lnSpc>
              <a:spcBef>
                <a:spcPct val="10000"/>
              </a:spcBef>
              <a:spcAft>
                <a:spcPct val="10000"/>
              </a:spcAft>
            </a:pPr>
            <a:r>
              <a:rPr lang="zh-TW" altLang="en-US" sz="2800" dirty="0" smtClean="0">
                <a:latin typeface="標楷體" panose="03000509000000000000" pitchFamily="65" charset="-120"/>
              </a:rPr>
              <a:t>應針對實驗室的實驗種類、設備與實驗材料</a:t>
            </a:r>
            <a:r>
              <a:rPr lang="en-US" altLang="zh-TW" sz="2800" dirty="0" smtClean="0">
                <a:latin typeface="標楷體" panose="03000509000000000000" pitchFamily="65" charset="-120"/>
              </a:rPr>
              <a:t>(</a:t>
            </a:r>
            <a:r>
              <a:rPr lang="zh-TW" altLang="en-US" sz="2800" dirty="0" smtClean="0">
                <a:latin typeface="標楷體" panose="03000509000000000000" pitchFamily="65" charset="-120"/>
              </a:rPr>
              <a:t>化學物質等</a:t>
            </a:r>
            <a:r>
              <a:rPr lang="en-US" altLang="zh-TW" sz="2800" dirty="0" smtClean="0">
                <a:latin typeface="標楷體" panose="03000509000000000000" pitchFamily="65" charset="-120"/>
              </a:rPr>
              <a:t>) </a:t>
            </a:r>
            <a:r>
              <a:rPr lang="zh-TW" altLang="en-US" dirty="0" smtClean="0">
                <a:latin typeface="標楷體" panose="03000509000000000000" pitchFamily="65" charset="-120"/>
              </a:rPr>
              <a:t>，</a:t>
            </a:r>
            <a:r>
              <a:rPr lang="zh-TW" altLang="en-US" sz="2800" dirty="0" smtClean="0">
                <a:latin typeface="標楷體" panose="03000509000000000000" pitchFamily="65" charset="-120"/>
              </a:rPr>
              <a:t>針對危害特性預先準備適當的防護器材</a:t>
            </a:r>
            <a:r>
              <a:rPr lang="en-US" altLang="zh-TW" dirty="0" smtClean="0">
                <a:latin typeface="標楷體" panose="03000509000000000000" pitchFamily="65" charset="-120"/>
              </a:rPr>
              <a:t>︰</a:t>
            </a:r>
            <a:endParaRPr lang="zh-TW" altLang="en-US" sz="2800" dirty="0" smtClean="0">
              <a:latin typeface="標楷體" panose="03000509000000000000" pitchFamily="65" charset="-120"/>
            </a:endParaRPr>
          </a:p>
          <a:p>
            <a:pPr lvl="1">
              <a:lnSpc>
                <a:spcPct val="110000"/>
              </a:lnSpc>
              <a:spcBef>
                <a:spcPct val="10000"/>
              </a:spcBef>
              <a:spcAft>
                <a:spcPct val="10000"/>
              </a:spcAft>
            </a:pPr>
            <a:r>
              <a:rPr lang="zh-TW" altLang="en-US" sz="2400" dirty="0" smtClean="0">
                <a:latin typeface="標楷體" panose="03000509000000000000" pitchFamily="65" charset="-120"/>
              </a:rPr>
              <a:t>個人防護</a:t>
            </a:r>
            <a:r>
              <a:rPr lang="zh-TW" altLang="en-US" sz="2400" dirty="0">
                <a:latin typeface="標楷體" panose="03000509000000000000" pitchFamily="65" charset="-120"/>
              </a:rPr>
              <a:t>具</a:t>
            </a:r>
            <a:r>
              <a:rPr lang="zh-TW" altLang="en-US" sz="2400" dirty="0" smtClean="0">
                <a:latin typeface="標楷體" panose="03000509000000000000" pitchFamily="65" charset="-120"/>
              </a:rPr>
              <a:t> </a:t>
            </a:r>
          </a:p>
          <a:p>
            <a:pPr lvl="1">
              <a:lnSpc>
                <a:spcPct val="110000"/>
              </a:lnSpc>
              <a:spcBef>
                <a:spcPct val="10000"/>
              </a:spcBef>
              <a:spcAft>
                <a:spcPct val="10000"/>
              </a:spcAft>
            </a:pPr>
            <a:r>
              <a:rPr lang="zh-TW" altLang="en-US" sz="2400" dirty="0" smtClean="0">
                <a:latin typeface="標楷體" panose="03000509000000000000" pitchFamily="65" charset="-120"/>
              </a:rPr>
              <a:t>化學品吸收劑</a:t>
            </a:r>
          </a:p>
          <a:p>
            <a:pPr lvl="1">
              <a:lnSpc>
                <a:spcPct val="110000"/>
              </a:lnSpc>
              <a:spcBef>
                <a:spcPct val="10000"/>
              </a:spcBef>
              <a:spcAft>
                <a:spcPct val="10000"/>
              </a:spcAft>
            </a:pPr>
            <a:r>
              <a:rPr lang="zh-TW" altLang="en-US" sz="2400" dirty="0" smtClean="0">
                <a:latin typeface="標楷體" panose="03000509000000000000" pitchFamily="65" charset="-120"/>
              </a:rPr>
              <a:t>急救箱</a:t>
            </a:r>
            <a:endParaRPr lang="zh-TW" altLang="en-US" dirty="0" smtClean="0">
              <a:solidFill>
                <a:srgbClr val="FF0000"/>
              </a:solidFill>
              <a:latin typeface="標楷體" panose="03000509000000000000" pitchFamily="65" charset="-120"/>
            </a:endParaRPr>
          </a:p>
          <a:p>
            <a:pPr>
              <a:lnSpc>
                <a:spcPct val="110000"/>
              </a:lnSpc>
              <a:spcBef>
                <a:spcPct val="10000"/>
              </a:spcBef>
              <a:spcAft>
                <a:spcPct val="10000"/>
              </a:spcAft>
            </a:pPr>
            <a:r>
              <a:rPr lang="zh-TW" altLang="en-US" sz="2800" dirty="0" smtClean="0">
                <a:latin typeface="標楷體" panose="03000509000000000000" pitchFamily="65" charset="-120"/>
              </a:rPr>
              <a:t>緊急應變器材櫃</a:t>
            </a:r>
            <a:r>
              <a:rPr lang="zh-TW" altLang="en-US" sz="2800" dirty="0" smtClean="0">
                <a:solidFill>
                  <a:srgbClr val="FF0000"/>
                </a:solidFill>
                <a:latin typeface="標楷體" panose="03000509000000000000" pitchFamily="65" charset="-120"/>
              </a:rPr>
              <a:t>不可上鎖</a:t>
            </a:r>
          </a:p>
          <a:p>
            <a:pPr>
              <a:lnSpc>
                <a:spcPct val="110000"/>
              </a:lnSpc>
              <a:spcBef>
                <a:spcPct val="10000"/>
              </a:spcBef>
              <a:spcAft>
                <a:spcPct val="10000"/>
              </a:spcAft>
            </a:pPr>
            <a:r>
              <a:rPr lang="zh-TW" altLang="en-US" sz="2800" dirty="0" smtClean="0">
                <a:latin typeface="標楷體" panose="03000509000000000000" pitchFamily="65" charset="-120"/>
              </a:rPr>
              <a:t>注意各種器材與防護藥品的</a:t>
            </a:r>
            <a:r>
              <a:rPr lang="zh-TW" altLang="en-US" sz="2800" dirty="0" smtClean="0">
                <a:solidFill>
                  <a:srgbClr val="FF0000"/>
                </a:solidFill>
                <a:latin typeface="標楷體" panose="03000509000000000000" pitchFamily="65" charset="-120"/>
              </a:rPr>
              <a:t>保存期限</a:t>
            </a:r>
          </a:p>
        </p:txBody>
      </p:sp>
      <p:sp>
        <p:nvSpPr>
          <p:cNvPr id="5" name="投影片編號版面配置區 5"/>
          <p:cNvSpPr txBox="1">
            <a:spLocks noGrp="1"/>
          </p:cNvSpPr>
          <p:nvPr/>
        </p:nvSpPr>
        <p:spPr>
          <a:xfrm>
            <a:off x="6876256" y="6173787"/>
            <a:ext cx="2133600" cy="365125"/>
          </a:xfrm>
          <a:prstGeom prst="rect">
            <a:avLst/>
          </a:prstGeom>
          <a:noFill/>
        </p:spPr>
        <p:txBody>
          <a:bodyPr anchor="ctr"/>
          <a:lstStyle/>
          <a:p>
            <a:pPr algn="r">
              <a:defRPr/>
            </a:pPr>
            <a:fld id="{A96C6AF3-B525-4FAB-AB15-539FE560CFE6}" type="slidenum">
              <a:rPr lang="en-US" altLang="zh-TW" sz="1200">
                <a:solidFill>
                  <a:schemeClr val="tx1">
                    <a:tint val="75000"/>
                  </a:schemeClr>
                </a:solidFill>
                <a:ea typeface="標楷體" panose="03000509000000000000" pitchFamily="65" charset="-120"/>
              </a:rPr>
              <a:pPr algn="r">
                <a:defRPr/>
              </a:pPr>
              <a:t>21</a:t>
            </a:fld>
            <a:endParaRPr lang="en-US" altLang="zh-TW" sz="1200" dirty="0">
              <a:solidFill>
                <a:schemeClr val="tx1">
                  <a:tint val="75000"/>
                </a:schemeClr>
              </a:solidFill>
              <a:ea typeface="標楷體" panose="03000509000000000000" pitchFamily="65" charset="-120"/>
            </a:endParaRPr>
          </a:p>
        </p:txBody>
      </p:sp>
      <p:sp>
        <p:nvSpPr>
          <p:cNvPr id="52230" name="文字方塊 5"/>
          <p:cNvSpPr txBox="1">
            <a:spLocks noChangeArrowheads="1"/>
          </p:cNvSpPr>
          <p:nvPr/>
        </p:nvSpPr>
        <p:spPr bwMode="auto">
          <a:xfrm>
            <a:off x="7236296" y="116632"/>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應變器材</a:t>
            </a:r>
          </a:p>
        </p:txBody>
      </p:sp>
      <p:sp>
        <p:nvSpPr>
          <p:cNvPr id="52231" name="Text Box 7"/>
          <p:cNvSpPr txBox="1">
            <a:spLocks noChangeArrowheads="1"/>
          </p:cNvSpPr>
          <p:nvPr/>
        </p:nvSpPr>
        <p:spPr bwMode="auto">
          <a:xfrm>
            <a:off x="423869" y="5343490"/>
            <a:ext cx="2430463" cy="34607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1600" dirty="0" smtClean="0">
                <a:latin typeface="Arial" charset="0"/>
              </a:rPr>
              <a:t>職業安全</a:t>
            </a:r>
            <a:r>
              <a:rPr lang="zh-TW" altLang="en-US" sz="1600" dirty="0">
                <a:latin typeface="Arial" charset="0"/>
              </a:rPr>
              <a:t>衛生設施規則</a:t>
            </a:r>
          </a:p>
        </p:txBody>
      </p:sp>
    </p:spTree>
    <p:extLst>
      <p:ext uri="{BB962C8B-B14F-4D97-AF65-F5344CB8AC3E}">
        <p14:creationId xmlns:p14="http://schemas.microsoft.com/office/powerpoint/2010/main" val="2796893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984289" y="6165304"/>
            <a:ext cx="2133600" cy="365125"/>
          </a:xfrm>
        </p:spPr>
        <p:txBody>
          <a:bodyPr/>
          <a:lstStyle/>
          <a:p>
            <a:pPr>
              <a:defRPr/>
            </a:pPr>
            <a:fld id="{BFC8152C-A3C1-4C55-98E7-FD8DE59CF5DC}" type="slidenum">
              <a:rPr lang="en-US" altLang="zh-TW">
                <a:solidFill>
                  <a:prstClr val="black">
                    <a:tint val="75000"/>
                  </a:prstClr>
                </a:solidFill>
                <a:latin typeface="標楷體" panose="03000509000000000000" pitchFamily="65" charset="-120"/>
              </a:rPr>
              <a:pPr>
                <a:defRPr/>
              </a:pPr>
              <a:t>22</a:t>
            </a:fld>
            <a:endParaRPr lang="en-US" altLang="zh-TW" dirty="0">
              <a:solidFill>
                <a:prstClr val="black">
                  <a:tint val="75000"/>
                </a:prstClr>
              </a:solidFill>
              <a:latin typeface="標楷體" panose="03000509000000000000" pitchFamily="65" charset="-120"/>
            </a:endParaRPr>
          </a:p>
        </p:txBody>
      </p:sp>
      <p:sp>
        <p:nvSpPr>
          <p:cNvPr id="70659" name="Rectangle 2"/>
          <p:cNvSpPr>
            <a:spLocks noGrp="1" noChangeArrowheads="1"/>
          </p:cNvSpPr>
          <p:nvPr>
            <p:ph type="title" idx="4294967295"/>
          </p:nvPr>
        </p:nvSpPr>
        <p:spPr>
          <a:xfrm>
            <a:off x="249949" y="53940"/>
            <a:ext cx="8147050" cy="1139825"/>
          </a:xfrm>
        </p:spPr>
        <p:txBody>
          <a:bodyPr/>
          <a:lstStyle/>
          <a:p>
            <a:r>
              <a:rPr lang="zh-TW" altLang="en-US" b="1" dirty="0" smtClean="0"/>
              <a:t>緊急洗眼沖淋裝置</a:t>
            </a:r>
          </a:p>
        </p:txBody>
      </p:sp>
      <p:sp>
        <p:nvSpPr>
          <p:cNvPr id="70660" name="Rectangle 3"/>
          <p:cNvSpPr>
            <a:spLocks noGrp="1" noChangeArrowheads="1"/>
          </p:cNvSpPr>
          <p:nvPr>
            <p:ph idx="4294967295"/>
          </p:nvPr>
        </p:nvSpPr>
        <p:spPr>
          <a:xfrm>
            <a:off x="539552" y="1174403"/>
            <a:ext cx="5987008" cy="4530725"/>
          </a:xfrm>
        </p:spPr>
        <p:txBody>
          <a:bodyPr/>
          <a:lstStyle/>
          <a:p>
            <a:pPr>
              <a:lnSpc>
                <a:spcPct val="110000"/>
              </a:lnSpc>
              <a:spcBef>
                <a:spcPct val="10000"/>
              </a:spcBef>
              <a:spcAft>
                <a:spcPct val="10000"/>
              </a:spcAft>
            </a:pPr>
            <a:r>
              <a:rPr lang="zh-TW" altLang="en-US" sz="2800" dirty="0" smtClean="0">
                <a:latin typeface="標楷體" panose="03000509000000000000" pitchFamily="65" charset="-120"/>
              </a:rPr>
              <a:t>需熟悉其所在</a:t>
            </a:r>
            <a:r>
              <a:rPr lang="zh-TW" altLang="en-US" sz="2800" dirty="0" smtClean="0">
                <a:solidFill>
                  <a:srgbClr val="FF0000"/>
                </a:solidFill>
                <a:latin typeface="標楷體" panose="03000509000000000000" pitchFamily="65" charset="-120"/>
              </a:rPr>
              <a:t>位置</a:t>
            </a:r>
            <a:r>
              <a:rPr lang="zh-TW" altLang="en-US" sz="2800" dirty="0" smtClean="0">
                <a:latin typeface="標楷體" panose="03000509000000000000" pitchFamily="65" charset="-120"/>
              </a:rPr>
              <a:t>與</a:t>
            </a:r>
            <a:r>
              <a:rPr lang="zh-TW" altLang="en-US" sz="2800" dirty="0" smtClean="0">
                <a:solidFill>
                  <a:srgbClr val="FF0000"/>
                </a:solidFill>
                <a:latin typeface="標楷體" panose="03000509000000000000" pitchFamily="65" charset="-120"/>
              </a:rPr>
              <a:t>使用方法</a:t>
            </a:r>
          </a:p>
          <a:p>
            <a:pPr>
              <a:lnSpc>
                <a:spcPct val="110000"/>
              </a:lnSpc>
              <a:spcBef>
                <a:spcPct val="10000"/>
              </a:spcBef>
              <a:spcAft>
                <a:spcPct val="10000"/>
              </a:spcAft>
            </a:pPr>
            <a:r>
              <a:rPr lang="zh-TW" altLang="en-US" sz="2800" dirty="0" smtClean="0">
                <a:solidFill>
                  <a:srgbClr val="FF0000"/>
                </a:solidFill>
                <a:latin typeface="標楷體" panose="03000509000000000000" pitchFamily="65" charset="-120"/>
              </a:rPr>
              <a:t>總開關不可關閉</a:t>
            </a:r>
          </a:p>
          <a:p>
            <a:pPr>
              <a:lnSpc>
                <a:spcPct val="110000"/>
              </a:lnSpc>
              <a:spcBef>
                <a:spcPct val="10000"/>
              </a:spcBef>
              <a:spcAft>
                <a:spcPct val="10000"/>
              </a:spcAft>
            </a:pPr>
            <a:r>
              <a:rPr lang="zh-TW" altLang="en-US" sz="2800" dirty="0" smtClean="0">
                <a:latin typeface="標楷體" panose="03000509000000000000" pitchFamily="65" charset="-120"/>
              </a:rPr>
              <a:t>周圍不可放置雜物</a:t>
            </a:r>
          </a:p>
          <a:p>
            <a:pPr>
              <a:lnSpc>
                <a:spcPct val="110000"/>
              </a:lnSpc>
              <a:spcBef>
                <a:spcPct val="10000"/>
              </a:spcBef>
              <a:spcAft>
                <a:spcPct val="10000"/>
              </a:spcAft>
            </a:pPr>
            <a:r>
              <a:rPr lang="zh-TW" altLang="en-US" sz="2800" dirty="0" smtClean="0">
                <a:latin typeface="標楷體" panose="03000509000000000000" pitchFamily="65" charset="-120"/>
              </a:rPr>
              <a:t>需</a:t>
            </a:r>
            <a:r>
              <a:rPr lang="zh-TW" altLang="en-US" sz="2800" dirty="0" smtClean="0">
                <a:solidFill>
                  <a:srgbClr val="FF0000"/>
                </a:solidFill>
                <a:latin typeface="標楷體" panose="03000509000000000000" pitchFamily="65" charset="-120"/>
              </a:rPr>
              <a:t>定期測試</a:t>
            </a:r>
            <a:r>
              <a:rPr lang="zh-TW" altLang="en-US" sz="2800" dirty="0" smtClean="0">
                <a:latin typeface="標楷體" panose="03000509000000000000" pitchFamily="65" charset="-120"/>
              </a:rPr>
              <a:t>，確認功能正常</a:t>
            </a:r>
          </a:p>
          <a:p>
            <a:pPr>
              <a:lnSpc>
                <a:spcPct val="110000"/>
              </a:lnSpc>
              <a:spcBef>
                <a:spcPct val="10000"/>
              </a:spcBef>
              <a:spcAft>
                <a:spcPct val="10000"/>
              </a:spcAft>
            </a:pPr>
            <a:r>
              <a:rPr lang="zh-TW" altLang="en-US" sz="2800" dirty="0" smtClean="0">
                <a:latin typeface="標楷體" panose="03000509000000000000" pitchFamily="65" charset="-120"/>
              </a:rPr>
              <a:t>應設有</a:t>
            </a:r>
            <a:r>
              <a:rPr lang="zh-TW" altLang="en-US" sz="2800" dirty="0" smtClean="0">
                <a:solidFill>
                  <a:srgbClr val="FF0000"/>
                </a:solidFill>
                <a:latin typeface="標楷體" panose="03000509000000000000" pitchFamily="65" charset="-120"/>
              </a:rPr>
              <a:t>污水收集</a:t>
            </a:r>
            <a:r>
              <a:rPr lang="zh-TW" altLang="en-US" sz="2800" dirty="0" smtClean="0">
                <a:latin typeface="標楷體" panose="03000509000000000000" pitchFamily="65" charset="-120"/>
              </a:rPr>
              <a:t>設施</a:t>
            </a:r>
            <a:endParaRPr lang="en-US" altLang="zh-TW" sz="2800" dirty="0" smtClean="0">
              <a:latin typeface="標楷體" panose="03000509000000000000" pitchFamily="65" charset="-120"/>
            </a:endParaRPr>
          </a:p>
          <a:p>
            <a:pPr>
              <a:lnSpc>
                <a:spcPct val="110000"/>
              </a:lnSpc>
              <a:spcBef>
                <a:spcPct val="10000"/>
              </a:spcBef>
              <a:spcAft>
                <a:spcPct val="10000"/>
              </a:spcAft>
            </a:pPr>
            <a:r>
              <a:rPr lang="zh-TW" altLang="en-US" sz="2800" dirty="0" smtClean="0">
                <a:latin typeface="標楷體" panose="03000509000000000000" pitchFamily="65" charset="-120"/>
              </a:rPr>
              <a:t>附近盡量避免設有</a:t>
            </a:r>
            <a:r>
              <a:rPr lang="zh-TW" altLang="en-US" sz="2800" dirty="0" smtClean="0">
                <a:solidFill>
                  <a:srgbClr val="FF0000"/>
                </a:solidFill>
                <a:latin typeface="標楷體" panose="03000509000000000000" pitchFamily="65" charset="-120"/>
              </a:rPr>
              <a:t>電源插座</a:t>
            </a:r>
            <a:r>
              <a:rPr lang="zh-TW" altLang="en-US" sz="2800" dirty="0" smtClean="0">
                <a:latin typeface="標楷體" panose="03000509000000000000" pitchFamily="65" charset="-120"/>
              </a:rPr>
              <a:t>，否則應加裝</a:t>
            </a:r>
            <a:r>
              <a:rPr lang="zh-TW" altLang="en-US" sz="2800" dirty="0" smtClean="0">
                <a:solidFill>
                  <a:srgbClr val="FF0000"/>
                </a:solidFill>
                <a:latin typeface="標楷體" panose="03000509000000000000" pitchFamily="65" charset="-120"/>
              </a:rPr>
              <a:t>保護蓋</a:t>
            </a:r>
            <a:endParaRPr lang="zh-TW" altLang="en-US" sz="2800" dirty="0" smtClean="0">
              <a:latin typeface="標楷體" panose="03000509000000000000" pitchFamily="65" charset="-120"/>
            </a:endParaRPr>
          </a:p>
        </p:txBody>
      </p:sp>
      <p:pic>
        <p:nvPicPr>
          <p:cNvPr id="70662" name="Picture 5" descr="2"/>
          <p:cNvPicPr>
            <a:picLocks noChangeAspect="1" noChangeArrowheads="1"/>
          </p:cNvPicPr>
          <p:nvPr/>
        </p:nvPicPr>
        <p:blipFill>
          <a:blip r:embed="rId3" cstate="print"/>
          <a:srcRect/>
          <a:stretch>
            <a:fillRect/>
          </a:stretch>
        </p:blipFill>
        <p:spPr bwMode="auto">
          <a:xfrm>
            <a:off x="6450013" y="980728"/>
            <a:ext cx="2571750" cy="4724400"/>
          </a:xfrm>
          <a:prstGeom prst="rect">
            <a:avLst/>
          </a:prstGeom>
          <a:noFill/>
          <a:ln w="9525">
            <a:noFill/>
            <a:miter lim="800000"/>
            <a:headEnd/>
            <a:tailEnd/>
          </a:ln>
        </p:spPr>
      </p:pic>
      <p:sp>
        <p:nvSpPr>
          <p:cNvPr id="70663" name="文字方塊 5"/>
          <p:cNvSpPr txBox="1">
            <a:spLocks noChangeArrowheads="1"/>
          </p:cNvSpPr>
          <p:nvPr/>
        </p:nvSpPr>
        <p:spPr bwMode="auto">
          <a:xfrm>
            <a:off x="7092280" y="51371"/>
            <a:ext cx="1692275" cy="457200"/>
          </a:xfrm>
          <a:prstGeom prst="rect">
            <a:avLst/>
          </a:prstGeom>
          <a:noFill/>
          <a:ln w="9525">
            <a:noFill/>
            <a:miter lim="800000"/>
            <a:headEnd/>
            <a:tailEnd/>
          </a:ln>
        </p:spPr>
        <p:txBody>
          <a:bodyPr>
            <a:spAutoFit/>
          </a:bodyPr>
          <a:lstStyle/>
          <a:p>
            <a:r>
              <a:rPr lang="zh-TW" altLang="en-US" sz="2400" dirty="0">
                <a:solidFill>
                  <a:prstClr val="black"/>
                </a:solidFill>
                <a:latin typeface="標楷體" panose="03000509000000000000" pitchFamily="65" charset="-120"/>
                <a:ea typeface="標楷體" panose="03000509000000000000" pitchFamily="65" charset="-120"/>
              </a:rPr>
              <a:t>應變器材</a:t>
            </a:r>
          </a:p>
        </p:txBody>
      </p:sp>
      <p:sp>
        <p:nvSpPr>
          <p:cNvPr id="70664" name="Text Box 9"/>
          <p:cNvSpPr txBox="1">
            <a:spLocks noChangeArrowheads="1"/>
          </p:cNvSpPr>
          <p:nvPr/>
        </p:nvSpPr>
        <p:spPr bwMode="auto">
          <a:xfrm>
            <a:off x="323528" y="5589240"/>
            <a:ext cx="5022850" cy="338554"/>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600" dirty="0" smtClean="0">
                <a:solidFill>
                  <a:prstClr val="black"/>
                </a:solidFill>
                <a:latin typeface="標楷體" panose="03000509000000000000" pitchFamily="65" charset="-120"/>
                <a:ea typeface="標楷體" panose="03000509000000000000" pitchFamily="65" charset="-120"/>
              </a:rPr>
              <a:t>職</a:t>
            </a:r>
            <a:r>
              <a:rPr lang="zh-TW" altLang="en-US" sz="1600" dirty="0">
                <a:solidFill>
                  <a:prstClr val="black"/>
                </a:solidFill>
                <a:latin typeface="標楷體" panose="03000509000000000000" pitchFamily="65" charset="-120"/>
                <a:ea typeface="標楷體" panose="03000509000000000000" pitchFamily="65" charset="-120"/>
              </a:rPr>
              <a:t>業</a:t>
            </a:r>
            <a:r>
              <a:rPr lang="zh-TW" altLang="en-US" sz="1600" dirty="0" smtClean="0">
                <a:solidFill>
                  <a:prstClr val="black"/>
                </a:solidFill>
                <a:latin typeface="標楷體" panose="03000509000000000000" pitchFamily="65" charset="-120"/>
                <a:ea typeface="標楷體" panose="03000509000000000000" pitchFamily="65" charset="-120"/>
              </a:rPr>
              <a:t>安全</a:t>
            </a:r>
            <a:r>
              <a:rPr lang="zh-TW" altLang="en-US" sz="1600" dirty="0">
                <a:solidFill>
                  <a:prstClr val="black"/>
                </a:solidFill>
                <a:latin typeface="標楷體" panose="03000509000000000000" pitchFamily="65" charset="-120"/>
                <a:ea typeface="標楷體" panose="03000509000000000000" pitchFamily="65" charset="-120"/>
              </a:rPr>
              <a:t>衛生設施規則、特定化學物質危害預防標準</a:t>
            </a:r>
          </a:p>
        </p:txBody>
      </p:sp>
    </p:spTree>
    <p:extLst>
      <p:ext uri="{BB962C8B-B14F-4D97-AF65-F5344CB8AC3E}">
        <p14:creationId xmlns:p14="http://schemas.microsoft.com/office/powerpoint/2010/main" val="3538218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a:xfrm>
            <a:off x="6948264" y="6237312"/>
            <a:ext cx="2133600" cy="365125"/>
          </a:xfrm>
        </p:spPr>
        <p:txBody>
          <a:bodyPr/>
          <a:lstStyle/>
          <a:p>
            <a:pPr>
              <a:defRPr/>
            </a:pPr>
            <a:fld id="{70BA586A-3437-4A3D-8573-851E00A85973}" type="slidenum">
              <a:rPr lang="en-US" altLang="zh-TW">
                <a:latin typeface="標楷體" panose="03000509000000000000" pitchFamily="65" charset="-120"/>
              </a:rPr>
              <a:pPr>
                <a:defRPr/>
              </a:pPr>
              <a:t>23</a:t>
            </a:fld>
            <a:endParaRPr lang="en-US" altLang="zh-TW" dirty="0">
              <a:latin typeface="標楷體" panose="03000509000000000000" pitchFamily="65" charset="-120"/>
            </a:endParaRPr>
          </a:p>
        </p:txBody>
      </p:sp>
      <p:sp>
        <p:nvSpPr>
          <p:cNvPr id="54275" name="Rectangle 2"/>
          <p:cNvSpPr>
            <a:spLocks noGrp="1" noChangeArrowheads="1"/>
          </p:cNvSpPr>
          <p:nvPr>
            <p:ph type="title" idx="4294967295"/>
          </p:nvPr>
        </p:nvSpPr>
        <p:spPr>
          <a:xfrm>
            <a:off x="989953" y="0"/>
            <a:ext cx="7499176" cy="1143000"/>
          </a:xfrm>
        </p:spPr>
        <p:txBody>
          <a:bodyPr/>
          <a:lstStyle/>
          <a:p>
            <a:r>
              <a:rPr lang="zh-TW" altLang="en-US" b="1" dirty="0" smtClean="0"/>
              <a:t>滅火器</a:t>
            </a:r>
          </a:p>
        </p:txBody>
      </p:sp>
      <p:sp>
        <p:nvSpPr>
          <p:cNvPr id="54276" name="Rectangle 3"/>
          <p:cNvSpPr>
            <a:spLocks noGrp="1" noChangeArrowheads="1"/>
          </p:cNvSpPr>
          <p:nvPr>
            <p:ph idx="4294967295"/>
          </p:nvPr>
        </p:nvSpPr>
        <p:spPr>
          <a:xfrm>
            <a:off x="396626" y="1196752"/>
            <a:ext cx="7025703" cy="4320480"/>
          </a:xfrm>
        </p:spPr>
        <p:txBody>
          <a:bodyPr>
            <a:normAutofit lnSpcReduction="10000"/>
          </a:bodyPr>
          <a:lstStyle/>
          <a:p>
            <a:pPr>
              <a:lnSpc>
                <a:spcPct val="110000"/>
              </a:lnSpc>
              <a:spcBef>
                <a:spcPct val="10000"/>
              </a:spcBef>
              <a:spcAft>
                <a:spcPct val="10000"/>
              </a:spcAft>
            </a:pPr>
            <a:r>
              <a:rPr lang="zh-TW" altLang="en-US" sz="2600" dirty="0" smtClean="0">
                <a:latin typeface="標楷體" panose="03000509000000000000" pitchFamily="65" charset="-120"/>
              </a:rPr>
              <a:t>以</a:t>
            </a:r>
            <a:r>
              <a:rPr lang="zh-TW" altLang="en-US" sz="2600" dirty="0" smtClean="0">
                <a:solidFill>
                  <a:srgbClr val="FF0000"/>
                </a:solidFill>
                <a:latin typeface="標楷體" panose="03000509000000000000" pitchFamily="65" charset="-120"/>
              </a:rPr>
              <a:t>撲滅初期階段火災</a:t>
            </a:r>
            <a:r>
              <a:rPr lang="zh-TW" altLang="en-US" sz="2600" dirty="0" smtClean="0">
                <a:latin typeface="標楷體" panose="03000509000000000000" pitchFamily="65" charset="-120"/>
              </a:rPr>
              <a:t>為主要目的。</a:t>
            </a:r>
          </a:p>
          <a:p>
            <a:pPr>
              <a:lnSpc>
                <a:spcPct val="110000"/>
              </a:lnSpc>
              <a:spcBef>
                <a:spcPct val="10000"/>
              </a:spcBef>
              <a:spcAft>
                <a:spcPct val="10000"/>
              </a:spcAft>
            </a:pPr>
            <a:r>
              <a:rPr lang="zh-TW" altLang="en-US" sz="2600" dirty="0" smtClean="0">
                <a:latin typeface="標楷體" panose="03000509000000000000" pitchFamily="65" charset="-120"/>
              </a:rPr>
              <a:t>滅火器瓶身英文字母</a:t>
            </a:r>
            <a:r>
              <a:rPr lang="en-US" altLang="zh-TW" sz="2600" dirty="0" smtClean="0">
                <a:latin typeface="標楷體" panose="03000509000000000000" pitchFamily="65" charset="-120"/>
              </a:rPr>
              <a:t>-</a:t>
            </a:r>
            <a:r>
              <a:rPr lang="zh-TW" altLang="en-US" sz="2600" dirty="0" smtClean="0">
                <a:latin typeface="標楷體" panose="03000509000000000000" pitchFamily="65" charset="-120"/>
              </a:rPr>
              <a:t>對應火災種類</a:t>
            </a:r>
            <a:r>
              <a:rPr lang="zh-TW" altLang="en-US" dirty="0" smtClean="0">
                <a:latin typeface="標楷體" panose="03000509000000000000" pitchFamily="65" charset="-120"/>
              </a:rPr>
              <a:t>：</a:t>
            </a:r>
          </a:p>
          <a:p>
            <a:pPr lvl="1">
              <a:lnSpc>
                <a:spcPct val="110000"/>
              </a:lnSpc>
              <a:spcBef>
                <a:spcPct val="10000"/>
              </a:spcBef>
              <a:spcAft>
                <a:spcPct val="10000"/>
              </a:spcAft>
            </a:pPr>
            <a:r>
              <a:rPr lang="en-US" altLang="zh-TW" sz="2600" dirty="0" smtClean="0">
                <a:latin typeface="標楷體" panose="03000509000000000000" pitchFamily="65" charset="-120"/>
              </a:rPr>
              <a:t>(A)</a:t>
            </a:r>
            <a:r>
              <a:rPr lang="zh-TW" altLang="en-US" sz="2600" dirty="0" smtClean="0">
                <a:latin typeface="標楷體" panose="03000509000000000000" pitchFamily="65" charset="-120"/>
              </a:rPr>
              <a:t>普通火災。</a:t>
            </a:r>
          </a:p>
          <a:p>
            <a:pPr lvl="1">
              <a:lnSpc>
                <a:spcPct val="110000"/>
              </a:lnSpc>
              <a:spcBef>
                <a:spcPct val="10000"/>
              </a:spcBef>
              <a:spcAft>
                <a:spcPct val="10000"/>
              </a:spcAft>
            </a:pPr>
            <a:r>
              <a:rPr lang="en-US" altLang="zh-TW" sz="2600" dirty="0" smtClean="0">
                <a:latin typeface="標楷體" panose="03000509000000000000" pitchFamily="65" charset="-120"/>
              </a:rPr>
              <a:t>(B)</a:t>
            </a:r>
            <a:r>
              <a:rPr lang="zh-TW" altLang="en-US" sz="2600" dirty="0" smtClean="0">
                <a:latin typeface="標楷體" panose="03000509000000000000" pitchFamily="65" charset="-120"/>
              </a:rPr>
              <a:t>油類火災。</a:t>
            </a:r>
          </a:p>
          <a:p>
            <a:pPr>
              <a:lnSpc>
                <a:spcPct val="110000"/>
              </a:lnSpc>
              <a:spcBef>
                <a:spcPct val="10000"/>
              </a:spcBef>
              <a:spcAft>
                <a:spcPct val="10000"/>
              </a:spcAft>
            </a:pPr>
            <a:r>
              <a:rPr lang="zh-TW" altLang="en-US" sz="2600" dirty="0" smtClean="0">
                <a:latin typeface="標楷體" panose="03000509000000000000" pitchFamily="65" charset="-120"/>
              </a:rPr>
              <a:t>內部滅火藥劑以泡沫、二氧化碳、乾粉較為常見。</a:t>
            </a:r>
          </a:p>
          <a:p>
            <a:pPr lvl="1">
              <a:lnSpc>
                <a:spcPct val="110000"/>
              </a:lnSpc>
              <a:spcBef>
                <a:spcPct val="10000"/>
              </a:spcBef>
              <a:spcAft>
                <a:spcPct val="10000"/>
              </a:spcAft>
            </a:pPr>
            <a:r>
              <a:rPr lang="zh-TW" altLang="en-US" sz="2200" dirty="0" smtClean="0">
                <a:latin typeface="標楷體" panose="03000509000000000000" pitchFamily="65" charset="-120"/>
              </a:rPr>
              <a:t>一般常見的乾粉滅火器無法</a:t>
            </a:r>
            <a:r>
              <a:rPr lang="zh-TW" altLang="en-US" sz="2200" dirty="0" smtClean="0">
                <a:solidFill>
                  <a:srgbClr val="FF0000"/>
                </a:solidFill>
                <a:latin typeface="標楷體" panose="03000509000000000000" pitchFamily="65" charset="-120"/>
              </a:rPr>
              <a:t>撲滅</a:t>
            </a:r>
            <a:r>
              <a:rPr lang="en-US" altLang="zh-TW" sz="2200" dirty="0" smtClean="0">
                <a:latin typeface="標楷體" panose="03000509000000000000" pitchFamily="65" charset="-120"/>
              </a:rPr>
              <a:t>(D)</a:t>
            </a:r>
            <a:r>
              <a:rPr lang="zh-TW" altLang="en-US" sz="2200" dirty="0" smtClean="0">
                <a:latin typeface="標楷體" panose="03000509000000000000" pitchFamily="65" charset="-120"/>
              </a:rPr>
              <a:t>金屬火災。</a:t>
            </a:r>
          </a:p>
          <a:p>
            <a:pPr>
              <a:lnSpc>
                <a:spcPct val="110000"/>
              </a:lnSpc>
              <a:spcBef>
                <a:spcPct val="10000"/>
              </a:spcBef>
              <a:spcAft>
                <a:spcPct val="10000"/>
              </a:spcAft>
            </a:pPr>
            <a:r>
              <a:rPr lang="zh-TW" altLang="en-US" sz="2600" dirty="0" smtClean="0">
                <a:latin typeface="標楷體" panose="03000509000000000000" pitchFamily="65" charset="-120"/>
              </a:rPr>
              <a:t>應查閱</a:t>
            </a:r>
            <a:r>
              <a:rPr lang="zh-TW" altLang="zh-TW" sz="2600" dirty="0" smtClean="0">
                <a:solidFill>
                  <a:srgbClr val="FF0000"/>
                </a:solidFill>
                <a:latin typeface="標楷體" panose="03000509000000000000" pitchFamily="65" charset="-120"/>
              </a:rPr>
              <a:t>危害物安全資料表</a:t>
            </a:r>
            <a:r>
              <a:rPr lang="en-US" altLang="zh-TW" sz="2600" dirty="0" smtClean="0">
                <a:solidFill>
                  <a:srgbClr val="FF0000"/>
                </a:solidFill>
                <a:latin typeface="標楷體" panose="03000509000000000000" pitchFamily="65" charset="-120"/>
              </a:rPr>
              <a:t>(SDS)</a:t>
            </a:r>
            <a:r>
              <a:rPr lang="zh-TW" altLang="zh-TW" sz="2600" dirty="0" smtClean="0">
                <a:solidFill>
                  <a:srgbClr val="FF0000"/>
                </a:solidFill>
                <a:latin typeface="標楷體" panose="03000509000000000000" pitchFamily="65" charset="-120"/>
              </a:rPr>
              <a:t>的</a:t>
            </a:r>
            <a:r>
              <a:rPr lang="en-US" altLang="zh-TW" sz="2600" dirty="0" smtClean="0">
                <a:solidFill>
                  <a:srgbClr val="FF0000"/>
                </a:solidFill>
                <a:latin typeface="標楷體" panose="03000509000000000000" pitchFamily="65" charset="-120"/>
              </a:rPr>
              <a:t>(</a:t>
            </a:r>
            <a:r>
              <a:rPr lang="zh-TW" altLang="zh-TW" sz="2600" dirty="0" smtClean="0">
                <a:solidFill>
                  <a:srgbClr val="FF0000"/>
                </a:solidFill>
                <a:latin typeface="標楷體" panose="03000509000000000000" pitchFamily="65" charset="-120"/>
              </a:rPr>
              <a:t>滅火措施</a:t>
            </a:r>
            <a:r>
              <a:rPr lang="en-US" altLang="zh-TW" sz="2600" dirty="0" smtClean="0">
                <a:solidFill>
                  <a:srgbClr val="FF0000"/>
                </a:solidFill>
                <a:latin typeface="標楷體" panose="03000509000000000000" pitchFamily="65" charset="-120"/>
              </a:rPr>
              <a:t>)</a:t>
            </a:r>
            <a:r>
              <a:rPr lang="zh-TW" altLang="zh-TW" sz="2600" dirty="0" smtClean="0">
                <a:solidFill>
                  <a:srgbClr val="FF0000"/>
                </a:solidFill>
                <a:latin typeface="標楷體" panose="03000509000000000000" pitchFamily="65" charset="-120"/>
              </a:rPr>
              <a:t>項目</a:t>
            </a:r>
            <a:r>
              <a:rPr lang="zh-TW" altLang="en-US" sz="2600" dirty="0" smtClean="0">
                <a:latin typeface="標楷體" panose="03000509000000000000" pitchFamily="65" charset="-120"/>
              </a:rPr>
              <a:t>，準備合乎需求的滅火器。</a:t>
            </a:r>
          </a:p>
        </p:txBody>
      </p:sp>
      <p:pic>
        <p:nvPicPr>
          <p:cNvPr id="5427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278" y="2482660"/>
            <a:ext cx="1384395" cy="333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3"/>
          <p:cNvSpPr>
            <a:spLocks noChangeArrowheads="1"/>
          </p:cNvSpPr>
          <p:nvPr/>
        </p:nvSpPr>
        <p:spPr bwMode="auto">
          <a:xfrm>
            <a:off x="3467533" y="2204863"/>
            <a:ext cx="31686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0" hangingPunct="0">
              <a:lnSpc>
                <a:spcPct val="110000"/>
              </a:lnSpc>
              <a:spcBef>
                <a:spcPct val="10000"/>
              </a:spcBef>
              <a:spcAft>
                <a:spcPct val="10000"/>
              </a:spcAft>
              <a:buFont typeface="Arial" charset="0"/>
              <a:buChar char="–"/>
            </a:pPr>
            <a:r>
              <a:rPr kumimoji="0" lang="en-US" altLang="zh-TW" sz="2600" dirty="0">
                <a:latin typeface="標楷體" panose="03000509000000000000" pitchFamily="65" charset="-120"/>
                <a:ea typeface="標楷體" panose="03000509000000000000" pitchFamily="65" charset="-120"/>
              </a:rPr>
              <a:t>(C)</a:t>
            </a:r>
            <a:r>
              <a:rPr kumimoji="0" lang="zh-TW" altLang="en-US" sz="2600" dirty="0">
                <a:latin typeface="標楷體" panose="03000509000000000000" pitchFamily="65" charset="-120"/>
                <a:ea typeface="標楷體" panose="03000509000000000000" pitchFamily="65" charset="-120"/>
              </a:rPr>
              <a:t>電氣火災。</a:t>
            </a:r>
          </a:p>
          <a:p>
            <a:pPr marL="742950" lvl="1" indent="-285750" eaLnBrk="0" hangingPunct="0">
              <a:lnSpc>
                <a:spcPct val="110000"/>
              </a:lnSpc>
              <a:spcBef>
                <a:spcPct val="10000"/>
              </a:spcBef>
              <a:spcAft>
                <a:spcPct val="10000"/>
              </a:spcAft>
              <a:buFont typeface="Arial" charset="0"/>
              <a:buChar char="–"/>
            </a:pPr>
            <a:r>
              <a:rPr kumimoji="0" lang="en-US" altLang="zh-TW" sz="2600" dirty="0">
                <a:latin typeface="標楷體" panose="03000509000000000000" pitchFamily="65" charset="-120"/>
                <a:ea typeface="標楷體" panose="03000509000000000000" pitchFamily="65" charset="-120"/>
              </a:rPr>
              <a:t>(D</a:t>
            </a:r>
            <a:r>
              <a:rPr kumimoji="0" lang="en-US" altLang="zh-TW" sz="2600" dirty="0" smtClean="0">
                <a:latin typeface="標楷體" panose="03000509000000000000" pitchFamily="65" charset="-120"/>
                <a:ea typeface="標楷體" panose="03000509000000000000" pitchFamily="65" charset="-120"/>
              </a:rPr>
              <a:t>)</a:t>
            </a:r>
            <a:r>
              <a:rPr kumimoji="0" lang="zh-TW" altLang="en-US" sz="2600" dirty="0" smtClean="0">
                <a:latin typeface="標楷體" panose="03000509000000000000" pitchFamily="65" charset="-120"/>
                <a:ea typeface="標楷體" panose="03000509000000000000" pitchFamily="65" charset="-120"/>
              </a:rPr>
              <a:t>金屬火災</a:t>
            </a:r>
            <a:r>
              <a:rPr kumimoji="0" lang="zh-TW" altLang="en-US" sz="2600" dirty="0">
                <a:latin typeface="標楷體" panose="03000509000000000000" pitchFamily="65" charset="-120"/>
                <a:ea typeface="標楷體" panose="03000509000000000000" pitchFamily="65" charset="-120"/>
              </a:rPr>
              <a:t>。</a:t>
            </a:r>
            <a:endParaRPr kumimoji="0" lang="zh-TW" altLang="en-US" sz="2200" dirty="0">
              <a:latin typeface="標楷體" panose="03000509000000000000" pitchFamily="65" charset="-120"/>
              <a:ea typeface="標楷體" panose="03000509000000000000" pitchFamily="65" charset="-120"/>
            </a:endParaRPr>
          </a:p>
          <a:p>
            <a:pPr marL="742950" lvl="1" indent="-285750" eaLnBrk="0" hangingPunct="0">
              <a:lnSpc>
                <a:spcPct val="110000"/>
              </a:lnSpc>
              <a:spcBef>
                <a:spcPct val="10000"/>
              </a:spcBef>
              <a:spcAft>
                <a:spcPct val="10000"/>
              </a:spcAft>
              <a:buFont typeface="Arial" charset="0"/>
              <a:buChar char="–"/>
            </a:pPr>
            <a:endParaRPr kumimoji="0" lang="zh-TW" altLang="en-US" sz="2200" dirty="0">
              <a:latin typeface="標楷體" panose="03000509000000000000" pitchFamily="65" charset="-120"/>
              <a:ea typeface="標楷體" panose="03000509000000000000" pitchFamily="65" charset="-120"/>
            </a:endParaRPr>
          </a:p>
        </p:txBody>
      </p:sp>
      <p:sp>
        <p:nvSpPr>
          <p:cNvPr id="54280" name="文字方塊 5"/>
          <p:cNvSpPr txBox="1">
            <a:spLocks noChangeArrowheads="1"/>
          </p:cNvSpPr>
          <p:nvPr/>
        </p:nvSpPr>
        <p:spPr bwMode="auto">
          <a:xfrm>
            <a:off x="7032147" y="142832"/>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應變器材</a:t>
            </a:r>
          </a:p>
        </p:txBody>
      </p:sp>
      <p:sp>
        <p:nvSpPr>
          <p:cNvPr id="54281" name="Text Box 10"/>
          <p:cNvSpPr txBox="1">
            <a:spLocks noChangeArrowheads="1"/>
          </p:cNvSpPr>
          <p:nvPr/>
        </p:nvSpPr>
        <p:spPr bwMode="auto">
          <a:xfrm>
            <a:off x="179512" y="5566827"/>
            <a:ext cx="3260725" cy="34607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1600" dirty="0">
                <a:latin typeface="標楷體" panose="03000509000000000000" pitchFamily="65" charset="-120"/>
              </a:rPr>
              <a:t>各類場所消防安全設備設置標準</a:t>
            </a:r>
          </a:p>
        </p:txBody>
      </p:sp>
    </p:spTree>
    <p:extLst>
      <p:ext uri="{BB962C8B-B14F-4D97-AF65-F5344CB8AC3E}">
        <p14:creationId xmlns:p14="http://schemas.microsoft.com/office/powerpoint/2010/main" val="1882563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994297" y="6237312"/>
            <a:ext cx="2133600" cy="365125"/>
          </a:xfrm>
        </p:spPr>
        <p:txBody>
          <a:bodyPr/>
          <a:lstStyle/>
          <a:p>
            <a:pPr>
              <a:defRPr/>
            </a:pPr>
            <a:fld id="{E3766406-8F28-4915-A1B2-964878B3D0BB}" type="slidenum">
              <a:rPr lang="en-US" altLang="zh-TW">
                <a:solidFill>
                  <a:schemeClr val="tx1"/>
                </a:solidFill>
                <a:latin typeface="標楷體" panose="03000509000000000000" pitchFamily="65" charset="-120"/>
              </a:rPr>
              <a:pPr>
                <a:defRPr/>
              </a:pPr>
              <a:t>24</a:t>
            </a:fld>
            <a:endParaRPr lang="en-US" altLang="zh-TW" dirty="0">
              <a:solidFill>
                <a:schemeClr val="tx1"/>
              </a:solidFill>
              <a:latin typeface="標楷體" panose="03000509000000000000" pitchFamily="65" charset="-120"/>
            </a:endParaRPr>
          </a:p>
        </p:txBody>
      </p:sp>
      <p:sp>
        <p:nvSpPr>
          <p:cNvPr id="72707" name="Rectangle 2"/>
          <p:cNvSpPr>
            <a:spLocks noGrp="1" noChangeArrowheads="1"/>
          </p:cNvSpPr>
          <p:nvPr>
            <p:ph type="title" idx="4294967295"/>
          </p:nvPr>
        </p:nvSpPr>
        <p:spPr>
          <a:xfrm>
            <a:off x="1043608" y="0"/>
            <a:ext cx="7499176" cy="1143000"/>
          </a:xfrm>
        </p:spPr>
        <p:txBody>
          <a:bodyPr/>
          <a:lstStyle/>
          <a:p>
            <a:r>
              <a:rPr lang="zh-TW" altLang="en-US" b="1" dirty="0" smtClean="0"/>
              <a:t>急救箱</a:t>
            </a:r>
          </a:p>
        </p:txBody>
      </p:sp>
      <p:sp>
        <p:nvSpPr>
          <p:cNvPr id="72708" name="Rectangle 3"/>
          <p:cNvSpPr>
            <a:spLocks noGrp="1" noChangeArrowheads="1"/>
          </p:cNvSpPr>
          <p:nvPr>
            <p:ph idx="4294967295"/>
          </p:nvPr>
        </p:nvSpPr>
        <p:spPr>
          <a:xfrm>
            <a:off x="467544" y="1196753"/>
            <a:ext cx="8229600" cy="4464496"/>
          </a:xfrm>
        </p:spPr>
        <p:txBody>
          <a:bodyPr>
            <a:normAutofit lnSpcReduction="10000"/>
          </a:bodyPr>
          <a:lstStyle/>
          <a:p>
            <a:pPr>
              <a:lnSpc>
                <a:spcPct val="110000"/>
              </a:lnSpc>
              <a:spcBef>
                <a:spcPct val="10000"/>
              </a:spcBef>
              <a:spcAft>
                <a:spcPct val="10000"/>
              </a:spcAft>
            </a:pPr>
            <a:r>
              <a:rPr lang="zh-TW" altLang="en-US" sz="2800" dirty="0" smtClean="0">
                <a:latin typeface="標楷體" panose="03000509000000000000" pitchFamily="65" charset="-120"/>
              </a:rPr>
              <a:t>應放置於</a:t>
            </a:r>
            <a:r>
              <a:rPr lang="zh-TW" altLang="en-US" sz="2800" dirty="0" smtClean="0">
                <a:solidFill>
                  <a:srgbClr val="FF0000"/>
                </a:solidFill>
                <a:latin typeface="標楷體" panose="03000509000000000000" pitchFamily="65" charset="-120"/>
              </a:rPr>
              <a:t>容易取得</a:t>
            </a:r>
            <a:r>
              <a:rPr lang="zh-TW" altLang="en-US" sz="2800" dirty="0" smtClean="0">
                <a:latin typeface="標楷體" panose="03000509000000000000" pitchFamily="65" charset="-120"/>
              </a:rPr>
              <a:t>，</a:t>
            </a:r>
            <a:r>
              <a:rPr lang="zh-TW" altLang="en-US" sz="2800" dirty="0" smtClean="0">
                <a:solidFill>
                  <a:srgbClr val="FF0000"/>
                </a:solidFill>
                <a:latin typeface="標楷體" panose="03000509000000000000" pitchFamily="65" charset="-120"/>
              </a:rPr>
              <a:t>不易受污染</a:t>
            </a:r>
            <a:r>
              <a:rPr lang="zh-TW" altLang="en-US" sz="2800" dirty="0" smtClean="0">
                <a:latin typeface="標楷體" panose="03000509000000000000" pitchFamily="65" charset="-120"/>
              </a:rPr>
              <a:t>的位置，並加以</a:t>
            </a:r>
            <a:r>
              <a:rPr lang="zh-TW" altLang="en-US" sz="2800" dirty="0" smtClean="0">
                <a:solidFill>
                  <a:srgbClr val="FF0000"/>
                </a:solidFill>
                <a:latin typeface="標楷體" panose="03000509000000000000" pitchFamily="65" charset="-120"/>
              </a:rPr>
              <a:t>標示</a:t>
            </a:r>
            <a:r>
              <a:rPr lang="zh-TW" altLang="en-US" sz="2800" dirty="0" smtClean="0">
                <a:latin typeface="標楷體" panose="03000509000000000000" pitchFamily="65" charset="-120"/>
              </a:rPr>
              <a:t>。</a:t>
            </a:r>
          </a:p>
          <a:p>
            <a:pPr>
              <a:lnSpc>
                <a:spcPct val="110000"/>
              </a:lnSpc>
              <a:spcBef>
                <a:spcPct val="10000"/>
              </a:spcBef>
              <a:spcAft>
                <a:spcPct val="10000"/>
              </a:spcAft>
            </a:pPr>
            <a:r>
              <a:rPr lang="zh-TW" altLang="en-US" sz="2800" dirty="0" smtClean="0">
                <a:latin typeface="標楷體" panose="03000509000000000000" pitchFamily="65" charset="-120"/>
              </a:rPr>
              <a:t>查閱</a:t>
            </a:r>
            <a:r>
              <a:rPr lang="zh-TW" altLang="en-US" sz="2800" dirty="0" smtClean="0">
                <a:solidFill>
                  <a:srgbClr val="FF0000"/>
                </a:solidFill>
                <a:latin typeface="標楷體" panose="03000509000000000000" pitchFamily="65" charset="-120"/>
              </a:rPr>
              <a:t>安全資料表</a:t>
            </a:r>
            <a:r>
              <a:rPr lang="en-US" altLang="zh-TW" sz="2800" dirty="0" smtClean="0">
                <a:latin typeface="標楷體" panose="03000509000000000000" pitchFamily="65" charset="-120"/>
              </a:rPr>
              <a:t>(</a:t>
            </a:r>
            <a:r>
              <a:rPr lang="zh-TW" altLang="en-US" sz="2800" dirty="0" smtClean="0">
                <a:latin typeface="標楷體" panose="03000509000000000000" pitchFamily="65" charset="-120"/>
              </a:rPr>
              <a:t>四、急救措施</a:t>
            </a:r>
            <a:r>
              <a:rPr lang="en-US" altLang="zh-TW" sz="2800" dirty="0" smtClean="0">
                <a:latin typeface="標楷體" panose="03000509000000000000" pitchFamily="65" charset="-120"/>
              </a:rPr>
              <a:t>)</a:t>
            </a:r>
            <a:r>
              <a:rPr lang="zh-TW" altLang="en-US" sz="2800" dirty="0" smtClean="0">
                <a:latin typeface="標楷體" panose="03000509000000000000" pitchFamily="65" charset="-120"/>
              </a:rPr>
              <a:t>等資料，選擇</a:t>
            </a:r>
            <a:r>
              <a:rPr lang="zh-TW" altLang="en-US" sz="2800" dirty="0" smtClean="0">
                <a:solidFill>
                  <a:srgbClr val="FF0000"/>
                </a:solidFill>
                <a:latin typeface="標楷體" panose="03000509000000000000" pitchFamily="65" charset="-120"/>
              </a:rPr>
              <a:t>適合自己實驗室需求</a:t>
            </a:r>
            <a:r>
              <a:rPr lang="zh-TW" altLang="en-US" sz="2800" dirty="0" smtClean="0">
                <a:latin typeface="標楷體" panose="03000509000000000000" pitchFamily="65" charset="-120"/>
              </a:rPr>
              <a:t>的藥品</a:t>
            </a:r>
          </a:p>
          <a:p>
            <a:pPr lvl="1">
              <a:lnSpc>
                <a:spcPct val="110000"/>
              </a:lnSpc>
              <a:spcBef>
                <a:spcPct val="10000"/>
              </a:spcBef>
              <a:spcAft>
                <a:spcPct val="10000"/>
              </a:spcAft>
            </a:pPr>
            <a:r>
              <a:rPr lang="zh-TW" altLang="en-US" dirty="0">
                <a:latin typeface="標楷體" panose="03000509000000000000" pitchFamily="65" charset="-120"/>
              </a:rPr>
              <a:t>例如</a:t>
            </a:r>
            <a:r>
              <a:rPr lang="en-US" altLang="zh-TW" dirty="0">
                <a:latin typeface="標楷體" panose="03000509000000000000" pitchFamily="65" charset="-120"/>
              </a:rPr>
              <a:t>:</a:t>
            </a:r>
            <a:r>
              <a:rPr lang="zh-TW" altLang="en-US" dirty="0" smtClean="0">
                <a:latin typeface="標楷體" panose="03000509000000000000" pitchFamily="65" charset="-120"/>
              </a:rPr>
              <a:t>使用</a:t>
            </a:r>
            <a:r>
              <a:rPr lang="en-US" altLang="zh-TW" dirty="0" smtClean="0">
                <a:latin typeface="標楷體" panose="03000509000000000000" pitchFamily="65" charset="-120"/>
              </a:rPr>
              <a:t>HF(</a:t>
            </a:r>
            <a:r>
              <a:rPr lang="zh-TW" altLang="en-US" dirty="0" smtClean="0">
                <a:latin typeface="標楷體" panose="03000509000000000000" pitchFamily="65" charset="-120"/>
              </a:rPr>
              <a:t>氫氟酸</a:t>
            </a:r>
            <a:r>
              <a:rPr lang="en-US" altLang="zh-TW" dirty="0" smtClean="0">
                <a:latin typeface="標楷體" panose="03000509000000000000" pitchFamily="65" charset="-120"/>
              </a:rPr>
              <a:t>)</a:t>
            </a:r>
            <a:r>
              <a:rPr lang="zh-TW" altLang="en-US" dirty="0" smtClean="0">
                <a:latin typeface="標楷體" panose="03000509000000000000" pitchFamily="65" charset="-120"/>
              </a:rPr>
              <a:t>的實驗室，應備有</a:t>
            </a:r>
          </a:p>
          <a:p>
            <a:pPr lvl="1">
              <a:lnSpc>
                <a:spcPct val="110000"/>
              </a:lnSpc>
              <a:spcBef>
                <a:spcPct val="10000"/>
              </a:spcBef>
              <a:spcAft>
                <a:spcPct val="10000"/>
              </a:spcAft>
              <a:buFont typeface="Wingdings" pitchFamily="2" charset="2"/>
              <a:buNone/>
            </a:pPr>
            <a:r>
              <a:rPr lang="zh-TW" altLang="en-US" dirty="0" smtClean="0">
                <a:latin typeface="標楷體" panose="03000509000000000000" pitchFamily="65" charset="-120"/>
              </a:rPr>
              <a:t>	葡萄糖酸鈣軟膏或同性質的藥品</a:t>
            </a:r>
          </a:p>
          <a:p>
            <a:pPr>
              <a:lnSpc>
                <a:spcPct val="110000"/>
              </a:lnSpc>
              <a:spcBef>
                <a:spcPct val="10000"/>
              </a:spcBef>
              <a:spcAft>
                <a:spcPct val="10000"/>
              </a:spcAft>
            </a:pPr>
            <a:r>
              <a:rPr lang="zh-TW" altLang="en-US" sz="2800" dirty="0" smtClean="0">
                <a:latin typeface="標楷體" panose="03000509000000000000" pitchFamily="65" charset="-120"/>
              </a:rPr>
              <a:t>箱內不要擺放不需要的藥品</a:t>
            </a:r>
          </a:p>
          <a:p>
            <a:pPr>
              <a:lnSpc>
                <a:spcPct val="110000"/>
              </a:lnSpc>
              <a:spcBef>
                <a:spcPct val="10000"/>
              </a:spcBef>
              <a:spcAft>
                <a:spcPct val="10000"/>
              </a:spcAft>
            </a:pPr>
            <a:r>
              <a:rPr lang="zh-TW" altLang="en-US" sz="2800" dirty="0" smtClean="0">
                <a:latin typeface="標楷體" panose="03000509000000000000" pitchFamily="65" charset="-120"/>
              </a:rPr>
              <a:t>藥品消耗後須立刻補齊</a:t>
            </a:r>
          </a:p>
          <a:p>
            <a:pPr>
              <a:lnSpc>
                <a:spcPct val="110000"/>
              </a:lnSpc>
              <a:spcBef>
                <a:spcPct val="10000"/>
              </a:spcBef>
              <a:spcAft>
                <a:spcPct val="10000"/>
              </a:spcAft>
            </a:pPr>
            <a:r>
              <a:rPr lang="zh-TW" altLang="en-US" sz="2800" dirty="0" smtClean="0">
                <a:latin typeface="標楷體" panose="03000509000000000000" pitchFamily="65" charset="-120"/>
              </a:rPr>
              <a:t>注意</a:t>
            </a:r>
            <a:r>
              <a:rPr lang="zh-TW" altLang="en-US" sz="2800" dirty="0" smtClean="0">
                <a:solidFill>
                  <a:srgbClr val="FF0000"/>
                </a:solidFill>
                <a:latin typeface="標楷體" panose="03000509000000000000" pitchFamily="65" charset="-120"/>
              </a:rPr>
              <a:t>保存期限</a:t>
            </a:r>
            <a:r>
              <a:rPr lang="zh-TW" altLang="en-US" sz="2800" dirty="0" smtClean="0">
                <a:latin typeface="標楷體" panose="03000509000000000000" pitchFamily="65" charset="-120"/>
              </a:rPr>
              <a:t>，定期更換急救藥品</a:t>
            </a:r>
          </a:p>
        </p:txBody>
      </p:sp>
      <p:pic>
        <p:nvPicPr>
          <p:cNvPr id="72710" name="Picture 5" descr="DSC07560"/>
          <p:cNvPicPr>
            <a:picLocks noChangeAspect="1" noChangeArrowheads="1"/>
          </p:cNvPicPr>
          <p:nvPr/>
        </p:nvPicPr>
        <p:blipFill>
          <a:blip r:embed="rId3" cstate="print"/>
          <a:srcRect/>
          <a:stretch>
            <a:fillRect/>
          </a:stretch>
        </p:blipFill>
        <p:spPr bwMode="auto">
          <a:xfrm>
            <a:off x="6365483" y="4312143"/>
            <a:ext cx="2671013" cy="2004300"/>
          </a:xfrm>
          <a:prstGeom prst="rect">
            <a:avLst/>
          </a:prstGeom>
          <a:noFill/>
          <a:ln w="9525">
            <a:noFill/>
            <a:miter lim="800000"/>
            <a:headEnd/>
            <a:tailEnd/>
          </a:ln>
        </p:spPr>
      </p:pic>
      <p:sp>
        <p:nvSpPr>
          <p:cNvPr id="72711" name="文字方塊 5"/>
          <p:cNvSpPr txBox="1">
            <a:spLocks noChangeArrowheads="1"/>
          </p:cNvSpPr>
          <p:nvPr/>
        </p:nvSpPr>
        <p:spPr bwMode="auto">
          <a:xfrm>
            <a:off x="7164288" y="0"/>
            <a:ext cx="1692275" cy="457200"/>
          </a:xfrm>
          <a:prstGeom prst="rect">
            <a:avLst/>
          </a:prstGeom>
          <a:noFill/>
          <a:ln w="9525">
            <a:noFill/>
            <a:miter lim="800000"/>
            <a:headEnd/>
            <a:tailEnd/>
          </a:ln>
        </p:spPr>
        <p:txBody>
          <a:bodyPr>
            <a:spAutoFit/>
          </a:bodyPr>
          <a:lstStyle/>
          <a:p>
            <a:r>
              <a:rPr lang="zh-TW" altLang="en-US" sz="2400" dirty="0">
                <a:solidFill>
                  <a:prstClr val="black"/>
                </a:solidFill>
                <a:latin typeface="標楷體" panose="03000509000000000000" pitchFamily="65" charset="-120"/>
                <a:ea typeface="標楷體" panose="03000509000000000000" pitchFamily="65" charset="-120"/>
              </a:rPr>
              <a:t>應變器材</a:t>
            </a:r>
          </a:p>
        </p:txBody>
      </p:sp>
      <p:sp>
        <p:nvSpPr>
          <p:cNvPr id="72712" name="Text Box 9"/>
          <p:cNvSpPr txBox="1">
            <a:spLocks noChangeArrowheads="1"/>
          </p:cNvSpPr>
          <p:nvPr/>
        </p:nvSpPr>
        <p:spPr bwMode="auto">
          <a:xfrm>
            <a:off x="174625" y="5733256"/>
            <a:ext cx="4230688" cy="338554"/>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600" dirty="0" smtClean="0">
                <a:solidFill>
                  <a:prstClr val="black"/>
                </a:solidFill>
                <a:latin typeface="標楷體" panose="03000509000000000000" pitchFamily="65" charset="-120"/>
                <a:ea typeface="標楷體" panose="03000509000000000000" pitchFamily="65" charset="-120"/>
              </a:rPr>
              <a:t>職</a:t>
            </a:r>
            <a:r>
              <a:rPr lang="zh-TW" altLang="en-US" sz="1600" dirty="0">
                <a:solidFill>
                  <a:prstClr val="black"/>
                </a:solidFill>
                <a:latin typeface="標楷體" panose="03000509000000000000" pitchFamily="65" charset="-120"/>
                <a:ea typeface="標楷體" panose="03000509000000000000" pitchFamily="65" charset="-120"/>
              </a:rPr>
              <a:t>業</a:t>
            </a:r>
            <a:r>
              <a:rPr lang="zh-TW" altLang="en-US" sz="1600" dirty="0" smtClean="0">
                <a:solidFill>
                  <a:prstClr val="black"/>
                </a:solidFill>
                <a:latin typeface="標楷體" panose="03000509000000000000" pitchFamily="65" charset="-120"/>
                <a:ea typeface="標楷體" panose="03000509000000000000" pitchFamily="65" charset="-120"/>
              </a:rPr>
              <a:t>安全</a:t>
            </a:r>
            <a:r>
              <a:rPr lang="zh-TW" altLang="en-US" sz="1600" dirty="0">
                <a:solidFill>
                  <a:prstClr val="black"/>
                </a:solidFill>
                <a:latin typeface="標楷體" panose="03000509000000000000" pitchFamily="65" charset="-120"/>
                <a:ea typeface="標楷體" panose="03000509000000000000" pitchFamily="65" charset="-120"/>
              </a:rPr>
              <a:t>衛生設施規則、勞工健康保護規則</a:t>
            </a:r>
          </a:p>
        </p:txBody>
      </p:sp>
    </p:spTree>
    <p:extLst>
      <p:ext uri="{BB962C8B-B14F-4D97-AF65-F5344CB8AC3E}">
        <p14:creationId xmlns:p14="http://schemas.microsoft.com/office/powerpoint/2010/main" val="1601085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a:xfrm>
            <a:off x="6951687" y="6309320"/>
            <a:ext cx="2133600" cy="365125"/>
          </a:xfrm>
        </p:spPr>
        <p:txBody>
          <a:bodyPr/>
          <a:lstStyle/>
          <a:p>
            <a:pPr>
              <a:defRPr/>
            </a:pPr>
            <a:fld id="{137C4BCA-3966-41C1-BCDD-28F59310230F}" type="slidenum">
              <a:rPr lang="en-US" altLang="zh-TW">
                <a:solidFill>
                  <a:schemeClr val="tx1"/>
                </a:solidFill>
                <a:latin typeface="標楷體" panose="03000509000000000000" pitchFamily="65" charset="-120"/>
              </a:rPr>
              <a:pPr>
                <a:defRPr/>
              </a:pPr>
              <a:t>25</a:t>
            </a:fld>
            <a:endParaRPr lang="en-US" altLang="zh-TW" dirty="0">
              <a:solidFill>
                <a:schemeClr val="tx1"/>
              </a:solidFill>
              <a:latin typeface="標楷體" panose="03000509000000000000" pitchFamily="65" charset="-120"/>
            </a:endParaRPr>
          </a:p>
        </p:txBody>
      </p:sp>
      <p:sp>
        <p:nvSpPr>
          <p:cNvPr id="73731" name="Rectangle 2"/>
          <p:cNvSpPr>
            <a:spLocks noGrp="1" noChangeArrowheads="1"/>
          </p:cNvSpPr>
          <p:nvPr>
            <p:ph type="title" idx="4294967295"/>
          </p:nvPr>
        </p:nvSpPr>
        <p:spPr>
          <a:xfrm>
            <a:off x="971600" y="120650"/>
            <a:ext cx="7499176" cy="1143000"/>
          </a:xfrm>
        </p:spPr>
        <p:txBody>
          <a:bodyPr/>
          <a:lstStyle/>
          <a:p>
            <a:r>
              <a:rPr lang="zh-TW" altLang="en-US" b="1" dirty="0" smtClean="0"/>
              <a:t>避難器具</a:t>
            </a:r>
          </a:p>
        </p:txBody>
      </p:sp>
      <p:sp>
        <p:nvSpPr>
          <p:cNvPr id="73732" name="Rectangle 3"/>
          <p:cNvSpPr>
            <a:spLocks noGrp="1" noChangeArrowheads="1"/>
          </p:cNvSpPr>
          <p:nvPr>
            <p:ph idx="4294967295"/>
          </p:nvPr>
        </p:nvSpPr>
        <p:spPr>
          <a:xfrm>
            <a:off x="467545" y="1916113"/>
            <a:ext cx="5844356" cy="3385095"/>
          </a:xfrm>
        </p:spPr>
        <p:txBody>
          <a:bodyPr/>
          <a:lstStyle/>
          <a:p>
            <a:pPr>
              <a:lnSpc>
                <a:spcPct val="110000"/>
              </a:lnSpc>
              <a:spcBef>
                <a:spcPct val="10000"/>
              </a:spcBef>
              <a:spcAft>
                <a:spcPct val="10000"/>
              </a:spcAft>
            </a:pPr>
            <a:r>
              <a:rPr lang="zh-TW" altLang="en-US" sz="2600" dirty="0" smtClean="0">
                <a:latin typeface="標楷體" panose="03000509000000000000" pitchFamily="65" charset="-120"/>
              </a:rPr>
              <a:t>種類包含 </a:t>
            </a:r>
            <a:r>
              <a:rPr lang="en-US" altLang="zh-TW" sz="2600" dirty="0" smtClean="0">
                <a:latin typeface="標楷體" panose="03000509000000000000" pitchFamily="65" charset="-120"/>
              </a:rPr>
              <a:t>: </a:t>
            </a:r>
            <a:r>
              <a:rPr lang="zh-TW" altLang="en-US" sz="2600" dirty="0" smtClean="0">
                <a:latin typeface="標楷體" panose="03000509000000000000" pitchFamily="65" charset="-120"/>
              </a:rPr>
              <a:t>安全門、緩降機、逃生指示燈等</a:t>
            </a:r>
          </a:p>
          <a:p>
            <a:pPr>
              <a:lnSpc>
                <a:spcPct val="110000"/>
              </a:lnSpc>
              <a:spcBef>
                <a:spcPct val="10000"/>
              </a:spcBef>
              <a:spcAft>
                <a:spcPct val="10000"/>
              </a:spcAft>
            </a:pPr>
            <a:r>
              <a:rPr lang="zh-TW" altLang="en-US" sz="2600" dirty="0" smtClean="0">
                <a:latin typeface="標楷體" panose="03000509000000000000" pitchFamily="65" charset="-120"/>
              </a:rPr>
              <a:t>注意事項</a:t>
            </a:r>
          </a:p>
          <a:p>
            <a:pPr lvl="1">
              <a:lnSpc>
                <a:spcPct val="110000"/>
              </a:lnSpc>
              <a:spcBef>
                <a:spcPct val="10000"/>
              </a:spcBef>
              <a:spcAft>
                <a:spcPct val="10000"/>
              </a:spcAft>
            </a:pPr>
            <a:r>
              <a:rPr lang="zh-TW" altLang="en-US" sz="2400" dirty="0" smtClean="0">
                <a:latin typeface="標楷體" panose="03000509000000000000" pitchFamily="65" charset="-120"/>
              </a:rPr>
              <a:t>安全門應</a:t>
            </a:r>
            <a:r>
              <a:rPr lang="zh-TW" altLang="en-US" sz="2400" dirty="0" smtClean="0">
                <a:solidFill>
                  <a:srgbClr val="FF0000"/>
                </a:solidFill>
                <a:latin typeface="標楷體" panose="03000509000000000000" pitchFamily="65" charset="-120"/>
              </a:rPr>
              <a:t>常保關閉，不可上鎖</a:t>
            </a:r>
          </a:p>
          <a:p>
            <a:pPr lvl="1">
              <a:lnSpc>
                <a:spcPct val="110000"/>
              </a:lnSpc>
              <a:spcBef>
                <a:spcPct val="10000"/>
              </a:spcBef>
              <a:spcAft>
                <a:spcPct val="10000"/>
              </a:spcAft>
            </a:pPr>
            <a:r>
              <a:rPr lang="zh-TW" altLang="en-US" sz="2400" dirty="0" smtClean="0">
                <a:latin typeface="標楷體" panose="03000509000000000000" pitchFamily="65" charset="-120"/>
              </a:rPr>
              <a:t>緩降機的緩降繩應放置於固定架附近</a:t>
            </a:r>
          </a:p>
          <a:p>
            <a:pPr lvl="1">
              <a:lnSpc>
                <a:spcPct val="110000"/>
              </a:lnSpc>
              <a:spcBef>
                <a:spcPct val="10000"/>
              </a:spcBef>
              <a:spcAft>
                <a:spcPct val="10000"/>
              </a:spcAft>
            </a:pPr>
            <a:r>
              <a:rPr lang="zh-TW" altLang="en-US" sz="2400" dirty="0" smtClean="0">
                <a:latin typeface="標楷體" panose="03000509000000000000" pitchFamily="65" charset="-120"/>
              </a:rPr>
              <a:t>各種器材應</a:t>
            </a:r>
            <a:r>
              <a:rPr lang="zh-TW" altLang="en-US" sz="2400" dirty="0" smtClean="0">
                <a:solidFill>
                  <a:srgbClr val="FF0000"/>
                </a:solidFill>
                <a:latin typeface="標楷體" panose="03000509000000000000" pitchFamily="65" charset="-120"/>
              </a:rPr>
              <a:t>定期保養與檢查</a:t>
            </a:r>
          </a:p>
          <a:p>
            <a:pPr lvl="1">
              <a:lnSpc>
                <a:spcPct val="110000"/>
              </a:lnSpc>
              <a:spcBef>
                <a:spcPct val="10000"/>
              </a:spcBef>
              <a:spcAft>
                <a:spcPct val="10000"/>
              </a:spcAft>
            </a:pPr>
            <a:r>
              <a:rPr lang="zh-TW" altLang="en-US" sz="2400" dirty="0" smtClean="0">
                <a:latin typeface="標楷體" panose="03000509000000000000" pitchFamily="65" charset="-120"/>
              </a:rPr>
              <a:t>相關人員應</a:t>
            </a:r>
            <a:r>
              <a:rPr lang="zh-TW" altLang="en-US" sz="2400" dirty="0" smtClean="0">
                <a:solidFill>
                  <a:srgbClr val="FF0000"/>
                </a:solidFill>
                <a:latin typeface="標楷體" panose="03000509000000000000" pitchFamily="65" charset="-120"/>
              </a:rPr>
              <a:t>熟悉器具的使用方式</a:t>
            </a:r>
          </a:p>
        </p:txBody>
      </p:sp>
      <p:pic>
        <p:nvPicPr>
          <p:cNvPr id="73734" name="Picture 5"/>
          <p:cNvPicPr>
            <a:picLocks noChangeAspect="1" noChangeArrowheads="1"/>
          </p:cNvPicPr>
          <p:nvPr/>
        </p:nvPicPr>
        <p:blipFill>
          <a:blip r:embed="rId3" cstate="print"/>
          <a:srcRect/>
          <a:stretch>
            <a:fillRect/>
          </a:stretch>
        </p:blipFill>
        <p:spPr bwMode="auto">
          <a:xfrm>
            <a:off x="5940425" y="4508500"/>
            <a:ext cx="2987675" cy="1892300"/>
          </a:xfrm>
          <a:prstGeom prst="rect">
            <a:avLst/>
          </a:prstGeom>
          <a:noFill/>
          <a:ln w="9525">
            <a:noFill/>
            <a:miter lim="800000"/>
            <a:headEnd/>
            <a:tailEnd/>
          </a:ln>
        </p:spPr>
      </p:pic>
      <p:pic>
        <p:nvPicPr>
          <p:cNvPr id="73735" name="Picture 7" descr="DSC07545"/>
          <p:cNvPicPr>
            <a:picLocks noChangeAspect="1" noChangeArrowheads="1"/>
          </p:cNvPicPr>
          <p:nvPr/>
        </p:nvPicPr>
        <p:blipFill>
          <a:blip r:embed="rId4" cstate="print"/>
          <a:srcRect/>
          <a:stretch>
            <a:fillRect/>
          </a:stretch>
        </p:blipFill>
        <p:spPr bwMode="auto">
          <a:xfrm>
            <a:off x="6545287" y="476672"/>
            <a:ext cx="2540000" cy="3386138"/>
          </a:xfrm>
          <a:prstGeom prst="rect">
            <a:avLst/>
          </a:prstGeom>
          <a:noFill/>
          <a:ln w="9525">
            <a:noFill/>
            <a:miter lim="800000"/>
            <a:headEnd/>
            <a:tailEnd/>
          </a:ln>
        </p:spPr>
      </p:pic>
      <p:sp>
        <p:nvSpPr>
          <p:cNvPr id="73736" name="Text Box 8"/>
          <p:cNvSpPr txBox="1">
            <a:spLocks noChangeArrowheads="1"/>
          </p:cNvSpPr>
          <p:nvPr/>
        </p:nvSpPr>
        <p:spPr bwMode="auto">
          <a:xfrm>
            <a:off x="7380312" y="3356992"/>
            <a:ext cx="869950" cy="366712"/>
          </a:xfrm>
          <a:prstGeom prst="rect">
            <a:avLst/>
          </a:prstGeom>
          <a:noFill/>
          <a:ln w="9525">
            <a:noFill/>
            <a:miter lim="800000"/>
            <a:headEnd/>
            <a:tailEnd/>
          </a:ln>
        </p:spPr>
        <p:txBody>
          <a:bodyPr wrap="none">
            <a:spAutoFit/>
          </a:bodyPr>
          <a:lstStyle/>
          <a:p>
            <a:r>
              <a:rPr lang="zh-TW" altLang="en-US" b="1" dirty="0">
                <a:solidFill>
                  <a:prstClr val="white"/>
                </a:solidFill>
                <a:latin typeface="標楷體" panose="03000509000000000000" pitchFamily="65" charset="-120"/>
                <a:ea typeface="標楷體" panose="03000509000000000000" pitchFamily="65" charset="-120"/>
              </a:rPr>
              <a:t>安全門</a:t>
            </a:r>
          </a:p>
        </p:txBody>
      </p:sp>
      <p:sp>
        <p:nvSpPr>
          <p:cNvPr id="73737" name="Text Box 9"/>
          <p:cNvSpPr txBox="1">
            <a:spLocks noChangeArrowheads="1"/>
          </p:cNvSpPr>
          <p:nvPr/>
        </p:nvSpPr>
        <p:spPr bwMode="auto">
          <a:xfrm>
            <a:off x="6732588" y="6021288"/>
            <a:ext cx="1327150" cy="366713"/>
          </a:xfrm>
          <a:prstGeom prst="rect">
            <a:avLst/>
          </a:prstGeom>
          <a:noFill/>
          <a:ln w="9525">
            <a:noFill/>
            <a:miter lim="800000"/>
            <a:headEnd/>
            <a:tailEnd/>
          </a:ln>
        </p:spPr>
        <p:txBody>
          <a:bodyPr wrap="none">
            <a:spAutoFit/>
          </a:bodyPr>
          <a:lstStyle/>
          <a:p>
            <a:r>
              <a:rPr lang="zh-TW" altLang="en-US" b="1" dirty="0">
                <a:solidFill>
                  <a:prstClr val="black"/>
                </a:solidFill>
                <a:latin typeface="標楷體" panose="03000509000000000000" pitchFamily="65" charset="-120"/>
                <a:ea typeface="標楷體" panose="03000509000000000000" pitchFamily="65" charset="-120"/>
              </a:rPr>
              <a:t>逃生指示燈</a:t>
            </a:r>
          </a:p>
        </p:txBody>
      </p:sp>
      <p:sp>
        <p:nvSpPr>
          <p:cNvPr id="169994" name="AutoShape 10"/>
          <p:cNvSpPr>
            <a:spLocks noChangeArrowheads="1"/>
          </p:cNvSpPr>
          <p:nvPr/>
        </p:nvSpPr>
        <p:spPr bwMode="auto">
          <a:xfrm>
            <a:off x="7020272" y="3933056"/>
            <a:ext cx="2035703" cy="866379"/>
          </a:xfrm>
          <a:prstGeom prst="wedgeRectCallout">
            <a:avLst>
              <a:gd name="adj1" fmla="val 16731"/>
              <a:gd name="adj2" fmla="val 117750"/>
            </a:avLst>
          </a:prstGeom>
          <a:gradFill rotWithShape="1">
            <a:gsLst>
              <a:gs pos="0">
                <a:srgbClr val="FFFFFF"/>
              </a:gs>
              <a:gs pos="100000">
                <a:srgbClr val="FF0000"/>
              </a:gs>
            </a:gsLst>
            <a:path path="rect">
              <a:fillToRect l="50000" t="50000" r="50000" b="50000"/>
            </a:path>
          </a:gradFill>
          <a:ln w="9525">
            <a:solidFill>
              <a:srgbClr val="FF0000"/>
            </a:solidFill>
            <a:miter lim="800000"/>
            <a:headEnd/>
            <a:tailEnd/>
          </a:ln>
        </p:spPr>
        <p:txBody>
          <a:bodyPr/>
          <a:lstStyle/>
          <a:p>
            <a:pPr algn="ctr"/>
            <a:r>
              <a:rPr kumimoji="0" lang="zh-TW" altLang="en-US" sz="2000" dirty="0">
                <a:solidFill>
                  <a:prstClr val="black"/>
                </a:solidFill>
                <a:latin typeface="標楷體" panose="03000509000000000000" pitchFamily="65" charset="-120"/>
                <a:ea typeface="標楷體" panose="03000509000000000000" pitchFamily="65" charset="-120"/>
              </a:rPr>
              <a:t>逃生指示燈的電源運作是否正常</a:t>
            </a:r>
          </a:p>
        </p:txBody>
      </p:sp>
      <p:sp>
        <p:nvSpPr>
          <p:cNvPr id="73739" name="文字方塊 5"/>
          <p:cNvSpPr txBox="1">
            <a:spLocks noChangeArrowheads="1"/>
          </p:cNvSpPr>
          <p:nvPr/>
        </p:nvSpPr>
        <p:spPr bwMode="auto">
          <a:xfrm>
            <a:off x="7271626" y="0"/>
            <a:ext cx="1692275" cy="457200"/>
          </a:xfrm>
          <a:prstGeom prst="rect">
            <a:avLst/>
          </a:prstGeom>
          <a:noFill/>
          <a:ln w="9525">
            <a:noFill/>
            <a:miter lim="800000"/>
            <a:headEnd/>
            <a:tailEnd/>
          </a:ln>
        </p:spPr>
        <p:txBody>
          <a:bodyPr>
            <a:spAutoFit/>
          </a:bodyPr>
          <a:lstStyle/>
          <a:p>
            <a:r>
              <a:rPr lang="zh-TW" altLang="en-US" sz="2400" dirty="0">
                <a:solidFill>
                  <a:prstClr val="black"/>
                </a:solidFill>
                <a:latin typeface="標楷體" panose="03000509000000000000" pitchFamily="65" charset="-120"/>
                <a:ea typeface="標楷體" panose="03000509000000000000" pitchFamily="65" charset="-120"/>
              </a:rPr>
              <a:t>應變器材</a:t>
            </a:r>
          </a:p>
        </p:txBody>
      </p:sp>
      <p:sp>
        <p:nvSpPr>
          <p:cNvPr id="73740" name="Text Box 13"/>
          <p:cNvSpPr txBox="1">
            <a:spLocks noChangeArrowheads="1"/>
          </p:cNvSpPr>
          <p:nvPr/>
        </p:nvSpPr>
        <p:spPr bwMode="auto">
          <a:xfrm>
            <a:off x="269874" y="5761377"/>
            <a:ext cx="5381625" cy="3460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600" dirty="0" smtClean="0">
                <a:solidFill>
                  <a:prstClr val="black"/>
                </a:solidFill>
                <a:latin typeface="標楷體" panose="03000509000000000000" pitchFamily="65" charset="-120"/>
                <a:ea typeface="標楷體" panose="03000509000000000000" pitchFamily="65" charset="-120"/>
              </a:rPr>
              <a:t>職</a:t>
            </a:r>
            <a:r>
              <a:rPr lang="zh-TW" altLang="en-US" sz="1600" dirty="0">
                <a:solidFill>
                  <a:prstClr val="black"/>
                </a:solidFill>
                <a:latin typeface="標楷體" panose="03000509000000000000" pitchFamily="65" charset="-120"/>
                <a:ea typeface="標楷體" panose="03000509000000000000" pitchFamily="65" charset="-120"/>
              </a:rPr>
              <a:t>業</a:t>
            </a:r>
            <a:r>
              <a:rPr lang="zh-TW" altLang="en-US" sz="1600" dirty="0" smtClean="0">
                <a:solidFill>
                  <a:prstClr val="black"/>
                </a:solidFill>
                <a:latin typeface="標楷體" panose="03000509000000000000" pitchFamily="65" charset="-120"/>
                <a:ea typeface="標楷體" panose="03000509000000000000" pitchFamily="65" charset="-120"/>
              </a:rPr>
              <a:t>安全</a:t>
            </a:r>
            <a:r>
              <a:rPr lang="zh-TW" altLang="en-US" sz="1600" dirty="0">
                <a:solidFill>
                  <a:prstClr val="black"/>
                </a:solidFill>
                <a:latin typeface="標楷體" panose="03000509000000000000" pitchFamily="65" charset="-120"/>
                <a:ea typeface="標楷體" panose="03000509000000000000" pitchFamily="65" charset="-120"/>
              </a:rPr>
              <a:t>衛生設施</a:t>
            </a:r>
            <a:r>
              <a:rPr lang="zh-TW" altLang="en-US" sz="1600" dirty="0" smtClean="0">
                <a:solidFill>
                  <a:prstClr val="black"/>
                </a:solidFill>
                <a:latin typeface="標楷體" panose="03000509000000000000" pitchFamily="65" charset="-120"/>
                <a:ea typeface="標楷體" panose="03000509000000000000" pitchFamily="65" charset="-120"/>
              </a:rPr>
              <a:t>規則</a:t>
            </a:r>
            <a:r>
              <a:rPr lang="zh-TW" altLang="en-US" sz="1600" dirty="0">
                <a:solidFill>
                  <a:prstClr val="black"/>
                </a:solidFill>
                <a:latin typeface="標楷體" panose="03000509000000000000" pitchFamily="65" charset="-120"/>
                <a:ea typeface="標楷體" panose="03000509000000000000" pitchFamily="65" charset="-120"/>
              </a:rPr>
              <a:t>、各類場所消防安全設備設置標準</a:t>
            </a:r>
          </a:p>
        </p:txBody>
      </p:sp>
    </p:spTree>
    <p:extLst>
      <p:ext uri="{BB962C8B-B14F-4D97-AF65-F5344CB8AC3E}">
        <p14:creationId xmlns:p14="http://schemas.microsoft.com/office/powerpoint/2010/main" val="560333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9994"/>
                                        </p:tgtEl>
                                        <p:attrNameLst>
                                          <p:attrName>style.visibility</p:attrName>
                                        </p:attrNameLst>
                                      </p:cBhvr>
                                      <p:to>
                                        <p:strVal val="visible"/>
                                      </p:to>
                                    </p:set>
                                    <p:animEffect transition="in" filter="box(in)">
                                      <p:cBhvr>
                                        <p:cTn id="7" dur="500"/>
                                        <p:tgtEl>
                                          <p:spTgt spid="169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idx="4294967295"/>
          </p:nvPr>
        </p:nvSpPr>
        <p:spPr>
          <a:xfrm>
            <a:off x="1187624" y="0"/>
            <a:ext cx="7499176" cy="1143000"/>
          </a:xfrm>
        </p:spPr>
        <p:txBody>
          <a:bodyPr/>
          <a:lstStyle/>
          <a:p>
            <a:r>
              <a:rPr lang="zh-TW" altLang="en-US" b="1" dirty="0" smtClean="0"/>
              <a:t>實驗室危害認知</a:t>
            </a:r>
          </a:p>
        </p:txBody>
      </p:sp>
      <p:sp>
        <p:nvSpPr>
          <p:cNvPr id="57348" name="Rectangle 3"/>
          <p:cNvSpPr>
            <a:spLocks noGrp="1" noChangeArrowheads="1"/>
          </p:cNvSpPr>
          <p:nvPr>
            <p:ph idx="4294967295"/>
          </p:nvPr>
        </p:nvSpPr>
        <p:spPr>
          <a:xfrm>
            <a:off x="683568" y="1232693"/>
            <a:ext cx="7772400" cy="4968875"/>
          </a:xfrm>
        </p:spPr>
        <p:txBody>
          <a:bodyPr>
            <a:normAutofit lnSpcReduction="10000"/>
          </a:bodyPr>
          <a:lstStyle/>
          <a:p>
            <a:pPr>
              <a:lnSpc>
                <a:spcPct val="110000"/>
              </a:lnSpc>
              <a:spcBef>
                <a:spcPct val="10000"/>
              </a:spcBef>
              <a:spcAft>
                <a:spcPct val="10000"/>
              </a:spcAft>
            </a:pPr>
            <a:r>
              <a:rPr lang="zh-TW" altLang="en-US" sz="2800" dirty="0" smtClean="0">
                <a:latin typeface="標楷體" panose="03000509000000000000" pitchFamily="65" charset="-120"/>
              </a:rPr>
              <a:t>實驗者需確實瞭解自身實驗室的特性、評估可能發生的災害類型與人體傷害，設想應變程序與準備相關器材與藥品</a:t>
            </a:r>
          </a:p>
          <a:p>
            <a:pPr>
              <a:lnSpc>
                <a:spcPct val="110000"/>
              </a:lnSpc>
              <a:spcBef>
                <a:spcPct val="10000"/>
              </a:spcBef>
              <a:spcAft>
                <a:spcPct val="10000"/>
              </a:spcAft>
            </a:pPr>
            <a:r>
              <a:rPr lang="zh-TW" altLang="en-US" sz="2800" dirty="0" smtClean="0">
                <a:latin typeface="標楷體" panose="03000509000000000000" pitchFamily="65" charset="-120"/>
              </a:rPr>
              <a:t>常見的實驗室災害類型</a:t>
            </a:r>
          </a:p>
          <a:p>
            <a:pPr lvl="1">
              <a:lnSpc>
                <a:spcPct val="110000"/>
              </a:lnSpc>
              <a:spcBef>
                <a:spcPct val="10000"/>
              </a:spcBef>
              <a:spcAft>
                <a:spcPct val="10000"/>
              </a:spcAft>
            </a:pPr>
            <a:r>
              <a:rPr lang="zh-TW" altLang="en-US" sz="2400" dirty="0" smtClean="0">
                <a:latin typeface="標楷體" panose="03000509000000000000" pitchFamily="65" charset="-120"/>
              </a:rPr>
              <a:t>化學品外洩</a:t>
            </a:r>
          </a:p>
          <a:p>
            <a:pPr lvl="1">
              <a:lnSpc>
                <a:spcPct val="110000"/>
              </a:lnSpc>
              <a:spcBef>
                <a:spcPct val="10000"/>
              </a:spcBef>
              <a:spcAft>
                <a:spcPct val="10000"/>
              </a:spcAft>
            </a:pPr>
            <a:r>
              <a:rPr lang="zh-TW" altLang="en-US" sz="2400" dirty="0" smtClean="0">
                <a:latin typeface="標楷體" panose="03000509000000000000" pitchFamily="65" charset="-120"/>
              </a:rPr>
              <a:t>起火燃燒</a:t>
            </a:r>
          </a:p>
          <a:p>
            <a:pPr>
              <a:lnSpc>
                <a:spcPct val="110000"/>
              </a:lnSpc>
              <a:spcBef>
                <a:spcPct val="10000"/>
              </a:spcBef>
              <a:spcAft>
                <a:spcPct val="10000"/>
              </a:spcAft>
            </a:pPr>
            <a:r>
              <a:rPr lang="zh-TW" altLang="en-US" sz="2800" dirty="0" smtClean="0">
                <a:latin typeface="標楷體" panose="03000509000000000000" pitchFamily="65" charset="-120"/>
              </a:rPr>
              <a:t>常見的實驗室人體傷害</a:t>
            </a:r>
          </a:p>
          <a:p>
            <a:pPr lvl="1">
              <a:lnSpc>
                <a:spcPct val="110000"/>
              </a:lnSpc>
              <a:spcBef>
                <a:spcPct val="10000"/>
              </a:spcBef>
              <a:spcAft>
                <a:spcPct val="10000"/>
              </a:spcAft>
            </a:pPr>
            <a:r>
              <a:rPr lang="zh-TW" altLang="en-US" sz="2400" dirty="0" smtClean="0">
                <a:latin typeface="標楷體" panose="03000509000000000000" pitchFamily="65" charset="-120"/>
              </a:rPr>
              <a:t>皮膚、眼睛接觸化學品</a:t>
            </a:r>
          </a:p>
          <a:p>
            <a:pPr lvl="1">
              <a:lnSpc>
                <a:spcPct val="110000"/>
              </a:lnSpc>
              <a:spcBef>
                <a:spcPct val="10000"/>
              </a:spcBef>
              <a:spcAft>
                <a:spcPct val="10000"/>
              </a:spcAft>
            </a:pPr>
            <a:r>
              <a:rPr lang="zh-TW" altLang="en-US" sz="2400" dirty="0" smtClean="0">
                <a:latin typeface="標楷體" panose="03000509000000000000" pitchFamily="65" charset="-120"/>
              </a:rPr>
              <a:t>吸入、食入化學品</a:t>
            </a:r>
          </a:p>
          <a:p>
            <a:pPr lvl="1">
              <a:lnSpc>
                <a:spcPct val="110000"/>
              </a:lnSpc>
              <a:spcBef>
                <a:spcPct val="10000"/>
              </a:spcBef>
              <a:spcAft>
                <a:spcPct val="10000"/>
              </a:spcAft>
            </a:pPr>
            <a:r>
              <a:rPr lang="zh-TW" altLang="en-US" sz="2400" dirty="0" smtClean="0">
                <a:latin typeface="標楷體" panose="03000509000000000000" pitchFamily="65" charset="-120"/>
              </a:rPr>
              <a:t>燒燙傷</a:t>
            </a:r>
          </a:p>
        </p:txBody>
      </p:sp>
      <p:sp>
        <p:nvSpPr>
          <p:cNvPr id="5" name="投影片編號版面配置區 5"/>
          <p:cNvSpPr txBox="1">
            <a:spLocks noGrp="1"/>
          </p:cNvSpPr>
          <p:nvPr/>
        </p:nvSpPr>
        <p:spPr>
          <a:xfrm>
            <a:off x="6844629" y="6177806"/>
            <a:ext cx="2133600" cy="365125"/>
          </a:xfrm>
          <a:prstGeom prst="rect">
            <a:avLst/>
          </a:prstGeom>
          <a:noFill/>
        </p:spPr>
        <p:txBody>
          <a:bodyPr anchor="ctr"/>
          <a:lstStyle/>
          <a:p>
            <a:pPr algn="r">
              <a:defRPr/>
            </a:pPr>
            <a:fld id="{B211596C-8670-488E-A498-783842884659}"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26</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159748" name="AutoShape 4"/>
          <p:cNvSpPr>
            <a:spLocks noChangeArrowheads="1"/>
          </p:cNvSpPr>
          <p:nvPr/>
        </p:nvSpPr>
        <p:spPr bwMode="auto">
          <a:xfrm>
            <a:off x="4535488" y="2060848"/>
            <a:ext cx="4392612" cy="2592387"/>
          </a:xfrm>
          <a:prstGeom prst="irregularSeal2">
            <a:avLst/>
          </a:prstGeom>
          <a:gradFill rotWithShape="1">
            <a:gsLst>
              <a:gs pos="0">
                <a:srgbClr val="FFFFFF"/>
              </a:gs>
              <a:gs pos="100000">
                <a:srgbClr val="FF0000"/>
              </a:gs>
            </a:gsLst>
            <a:path path="shape">
              <a:fillToRect l="50000" t="50000" r="50000" b="50000"/>
            </a:path>
          </a:gradFill>
          <a:ln w="9525">
            <a:solidFill>
              <a:schemeClr val="tx1"/>
            </a:solidFill>
            <a:miter lim="800000"/>
            <a:headEnd/>
            <a:tailEnd/>
          </a:ln>
        </p:spPr>
        <p:txBody>
          <a:bodyPr wrap="none" anchor="ctr"/>
          <a:lstStyle/>
          <a:p>
            <a:pPr algn="ctr">
              <a:lnSpc>
                <a:spcPct val="130000"/>
              </a:lnSpc>
            </a:pPr>
            <a:r>
              <a:rPr lang="zh-TW" altLang="en-US" sz="2400" b="1" dirty="0">
                <a:latin typeface="標楷體" panose="03000509000000000000" pitchFamily="65" charset="-120"/>
                <a:ea typeface="標楷體" panose="03000509000000000000" pitchFamily="65" charset="-120"/>
              </a:rPr>
              <a:t>平日須備有</a:t>
            </a:r>
          </a:p>
          <a:p>
            <a:pPr algn="ctr">
              <a:lnSpc>
                <a:spcPct val="130000"/>
              </a:lnSpc>
            </a:pPr>
            <a:r>
              <a:rPr lang="zh-TW" altLang="en-US" sz="2400" b="1" dirty="0" smtClean="0">
                <a:latin typeface="標楷體" panose="03000509000000000000" pitchFamily="65" charset="-120"/>
                <a:ea typeface="標楷體" panose="03000509000000000000" pitchFamily="65" charset="-120"/>
              </a:rPr>
              <a:t>安全</a:t>
            </a:r>
            <a:r>
              <a:rPr lang="zh-TW" altLang="en-US" sz="2400" b="1" dirty="0">
                <a:latin typeface="標楷體" panose="03000509000000000000" pitchFamily="65" charset="-120"/>
                <a:ea typeface="標楷體" panose="03000509000000000000" pitchFamily="65" charset="-120"/>
              </a:rPr>
              <a:t>資料</a:t>
            </a:r>
            <a:r>
              <a:rPr lang="zh-TW" altLang="en-US" sz="2400" b="1" dirty="0" smtClean="0">
                <a:latin typeface="標楷體" panose="03000509000000000000" pitchFamily="65" charset="-120"/>
                <a:ea typeface="標楷體" panose="03000509000000000000" pitchFamily="65" charset="-120"/>
              </a:rPr>
              <a:t>表</a:t>
            </a:r>
            <a:r>
              <a:rPr lang="en-US" altLang="zh-TW" sz="2400" b="1" dirty="0" smtClean="0">
                <a:latin typeface="標楷體" panose="03000509000000000000" pitchFamily="65" charset="-120"/>
                <a:ea typeface="標楷體" panose="03000509000000000000" pitchFamily="65" charset="-120"/>
              </a:rPr>
              <a:t>(SDS)!!</a:t>
            </a:r>
            <a:endParaRPr lang="en-US" altLang="zh-TW" sz="2400" b="1" dirty="0">
              <a:latin typeface="標楷體" panose="03000509000000000000" pitchFamily="65" charset="-120"/>
              <a:ea typeface="標楷體" panose="03000509000000000000" pitchFamily="65" charset="-120"/>
            </a:endParaRPr>
          </a:p>
        </p:txBody>
      </p:sp>
      <p:sp>
        <p:nvSpPr>
          <p:cNvPr id="57351" name="Rectangle 3"/>
          <p:cNvSpPr>
            <a:spLocks noChangeArrowheads="1"/>
          </p:cNvSpPr>
          <p:nvPr/>
        </p:nvSpPr>
        <p:spPr bwMode="auto">
          <a:xfrm>
            <a:off x="4871657" y="4653235"/>
            <a:ext cx="3744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0" hangingPunct="0">
              <a:lnSpc>
                <a:spcPct val="110000"/>
              </a:lnSpc>
              <a:spcBef>
                <a:spcPct val="10000"/>
              </a:spcBef>
              <a:spcAft>
                <a:spcPct val="10000"/>
              </a:spcAft>
              <a:buFont typeface="Arial" charset="0"/>
              <a:buChar char="–"/>
            </a:pPr>
            <a:r>
              <a:rPr kumimoji="0" lang="zh-TW" altLang="en-US" sz="2400" dirty="0">
                <a:latin typeface="標楷體" panose="03000509000000000000" pitchFamily="65" charset="-120"/>
                <a:ea typeface="標楷體" panose="03000509000000000000" pitchFamily="65" charset="-120"/>
              </a:rPr>
              <a:t>凍傷</a:t>
            </a:r>
          </a:p>
          <a:p>
            <a:pPr marL="742950" lvl="1" indent="-285750" eaLnBrk="0" hangingPunct="0">
              <a:lnSpc>
                <a:spcPct val="110000"/>
              </a:lnSpc>
              <a:spcBef>
                <a:spcPct val="10000"/>
              </a:spcBef>
              <a:spcAft>
                <a:spcPct val="10000"/>
              </a:spcAft>
              <a:buFont typeface="Arial" charset="0"/>
              <a:buChar char="–"/>
            </a:pPr>
            <a:r>
              <a:rPr kumimoji="0" lang="zh-TW" altLang="en-US" sz="2400" dirty="0">
                <a:latin typeface="標楷體" panose="03000509000000000000" pitchFamily="65" charset="-120"/>
                <a:ea typeface="標楷體" panose="03000509000000000000" pitchFamily="65" charset="-120"/>
              </a:rPr>
              <a:t>感電</a:t>
            </a:r>
          </a:p>
          <a:p>
            <a:pPr marL="742950" lvl="1" indent="-285750" eaLnBrk="0" hangingPunct="0">
              <a:lnSpc>
                <a:spcPct val="110000"/>
              </a:lnSpc>
              <a:spcBef>
                <a:spcPct val="10000"/>
              </a:spcBef>
              <a:spcAft>
                <a:spcPct val="10000"/>
              </a:spcAft>
              <a:buFont typeface="Arial" charset="0"/>
              <a:buChar char="–"/>
            </a:pPr>
            <a:r>
              <a:rPr kumimoji="0" lang="zh-TW" altLang="en-US" sz="2400" dirty="0">
                <a:latin typeface="標楷體" panose="03000509000000000000" pitchFamily="65" charset="-120"/>
                <a:ea typeface="標楷體" panose="03000509000000000000" pitchFamily="65" charset="-120"/>
              </a:rPr>
              <a:t>切割、穿刺傷</a:t>
            </a:r>
          </a:p>
        </p:txBody>
      </p:sp>
      <p:sp>
        <p:nvSpPr>
          <p:cNvPr id="57352" name="文字方塊 6"/>
          <p:cNvSpPr txBox="1">
            <a:spLocks noChangeArrowheads="1"/>
          </p:cNvSpPr>
          <p:nvPr/>
        </p:nvSpPr>
        <p:spPr bwMode="auto">
          <a:xfrm>
            <a:off x="7271146" y="-52536"/>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pPr algn="r"/>
            <a:r>
              <a:rPr lang="zh-TW" altLang="en-US" sz="2400" dirty="0">
                <a:latin typeface="標楷體" panose="03000509000000000000" pitchFamily="65" charset="-120"/>
              </a:rPr>
              <a:t>應變步驟</a:t>
            </a: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26</a:t>
            </a:fld>
            <a:endParaRPr lang="zh-TW" altLang="en-US" dirty="0"/>
          </a:p>
        </p:txBody>
      </p:sp>
    </p:spTree>
    <p:extLst>
      <p:ext uri="{BB962C8B-B14F-4D97-AF65-F5344CB8AC3E}">
        <p14:creationId xmlns:p14="http://schemas.microsoft.com/office/powerpoint/2010/main" val="69253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04248" y="6165304"/>
            <a:ext cx="2133600" cy="365125"/>
          </a:xfrm>
        </p:spPr>
        <p:txBody>
          <a:bodyPr/>
          <a:lstStyle/>
          <a:p>
            <a:pPr>
              <a:defRPr/>
            </a:pPr>
            <a:fld id="{47BA92C0-549C-485F-95AF-A44D7089ED29}" type="slidenum">
              <a:rPr lang="en-US" altLang="zh-TW">
                <a:solidFill>
                  <a:prstClr val="black">
                    <a:tint val="75000"/>
                  </a:prstClr>
                </a:solidFill>
                <a:latin typeface="標楷體" panose="03000509000000000000" pitchFamily="65" charset="-120"/>
              </a:rPr>
              <a:pPr>
                <a:defRPr/>
              </a:pPr>
              <a:t>27</a:t>
            </a:fld>
            <a:endParaRPr lang="en-US" altLang="zh-TW" dirty="0">
              <a:solidFill>
                <a:prstClr val="black">
                  <a:tint val="75000"/>
                </a:prstClr>
              </a:solidFill>
              <a:latin typeface="標楷體" panose="03000509000000000000" pitchFamily="65" charset="-120"/>
            </a:endParaRPr>
          </a:p>
        </p:txBody>
      </p:sp>
      <p:sp>
        <p:nvSpPr>
          <p:cNvPr id="78851" name="Rectangle 2"/>
          <p:cNvSpPr>
            <a:spLocks noGrp="1" noChangeArrowheads="1"/>
          </p:cNvSpPr>
          <p:nvPr>
            <p:ph type="title" idx="4294967295"/>
          </p:nvPr>
        </p:nvSpPr>
        <p:spPr>
          <a:xfrm>
            <a:off x="1166187" y="116632"/>
            <a:ext cx="7499176" cy="1143000"/>
          </a:xfrm>
        </p:spPr>
        <p:txBody>
          <a:bodyPr/>
          <a:lstStyle/>
          <a:p>
            <a:r>
              <a:rPr lang="zh-TW" altLang="en-US" b="1" dirty="0" smtClean="0"/>
              <a:t>疏散與逃生</a:t>
            </a:r>
          </a:p>
        </p:txBody>
      </p:sp>
      <p:sp>
        <p:nvSpPr>
          <p:cNvPr id="78852" name="Rectangle 3"/>
          <p:cNvSpPr>
            <a:spLocks noGrp="1" noChangeArrowheads="1"/>
          </p:cNvSpPr>
          <p:nvPr>
            <p:ph idx="4294967295"/>
          </p:nvPr>
        </p:nvSpPr>
        <p:spPr>
          <a:xfrm>
            <a:off x="734213" y="1470769"/>
            <a:ext cx="7775575" cy="4924425"/>
          </a:xfrm>
        </p:spPr>
        <p:txBody>
          <a:bodyPr/>
          <a:lstStyle/>
          <a:p>
            <a:pPr>
              <a:lnSpc>
                <a:spcPct val="110000"/>
              </a:lnSpc>
              <a:spcBef>
                <a:spcPct val="10000"/>
              </a:spcBef>
              <a:spcAft>
                <a:spcPct val="10000"/>
              </a:spcAft>
            </a:pPr>
            <a:r>
              <a:rPr lang="zh-TW" altLang="en-US" sz="2600" dirty="0" smtClean="0">
                <a:latin typeface="標楷體" panose="03000509000000000000" pitchFamily="65" charset="-120"/>
              </a:rPr>
              <a:t>逃生設施：需確保逃生通道可通往出口，</a:t>
            </a:r>
            <a:r>
              <a:rPr lang="zh-TW" altLang="en-US" sz="2600" dirty="0" smtClean="0">
                <a:solidFill>
                  <a:srgbClr val="FF0000"/>
                </a:solidFill>
                <a:latin typeface="標楷體" panose="03000509000000000000" pitchFamily="65" charset="-120"/>
              </a:rPr>
              <a:t>逃生門勿上鎖</a:t>
            </a:r>
            <a:r>
              <a:rPr lang="zh-TW" altLang="en-US" sz="2600" dirty="0" smtClean="0">
                <a:latin typeface="標楷體" panose="03000509000000000000" pitchFamily="65" charset="-120"/>
              </a:rPr>
              <a:t>。</a:t>
            </a:r>
          </a:p>
          <a:p>
            <a:pPr>
              <a:lnSpc>
                <a:spcPct val="110000"/>
              </a:lnSpc>
              <a:spcBef>
                <a:spcPct val="10000"/>
              </a:spcBef>
              <a:spcAft>
                <a:spcPct val="10000"/>
              </a:spcAft>
            </a:pPr>
            <a:r>
              <a:rPr lang="zh-TW" altLang="en-US" sz="2600" dirty="0" smtClean="0">
                <a:latin typeface="標楷體" panose="03000509000000000000" pitchFamily="65" charset="-120"/>
              </a:rPr>
              <a:t>平時應維持實驗室內</a:t>
            </a:r>
            <a:r>
              <a:rPr lang="zh-TW" altLang="en-US" sz="2600" dirty="0" smtClean="0">
                <a:solidFill>
                  <a:srgbClr val="FF0000"/>
                </a:solidFill>
                <a:latin typeface="標楷體" panose="03000509000000000000" pitchFamily="65" charset="-120"/>
              </a:rPr>
              <a:t>出入口的動線暢通</a:t>
            </a:r>
            <a:r>
              <a:rPr lang="zh-TW" altLang="en-US" sz="2600" dirty="0" smtClean="0">
                <a:latin typeface="標楷體" panose="03000509000000000000" pitchFamily="65" charset="-120"/>
              </a:rPr>
              <a:t>。</a:t>
            </a:r>
          </a:p>
          <a:p>
            <a:pPr>
              <a:lnSpc>
                <a:spcPct val="110000"/>
              </a:lnSpc>
              <a:spcBef>
                <a:spcPct val="10000"/>
              </a:spcBef>
              <a:spcAft>
                <a:spcPct val="10000"/>
              </a:spcAft>
            </a:pPr>
            <a:r>
              <a:rPr lang="zh-TW" altLang="en-US" sz="2600" dirty="0" smtClean="0">
                <a:latin typeface="標楷體" panose="03000509000000000000" pitchFamily="65" charset="-120"/>
              </a:rPr>
              <a:t>平時應熟悉多個逃生路線：至少需熟悉區域內兩個或兩個以上的</a:t>
            </a:r>
            <a:r>
              <a:rPr lang="zh-TW" altLang="en-US" sz="2600" dirty="0" smtClean="0">
                <a:solidFill>
                  <a:srgbClr val="FF0000"/>
                </a:solidFill>
                <a:latin typeface="標楷體" panose="03000509000000000000" pitchFamily="65" charset="-120"/>
              </a:rPr>
              <a:t>不同逃生路線。</a:t>
            </a:r>
            <a:endParaRPr lang="zh-TW" altLang="en-US" sz="2600" dirty="0" smtClean="0">
              <a:latin typeface="標楷體" panose="03000509000000000000" pitchFamily="65" charset="-120"/>
            </a:endParaRPr>
          </a:p>
          <a:p>
            <a:pPr>
              <a:lnSpc>
                <a:spcPct val="110000"/>
              </a:lnSpc>
              <a:spcBef>
                <a:spcPct val="10000"/>
              </a:spcBef>
              <a:spcAft>
                <a:spcPct val="10000"/>
              </a:spcAft>
            </a:pPr>
            <a:r>
              <a:rPr lang="zh-TW" altLang="en-US" sz="2600" dirty="0" smtClean="0">
                <a:latin typeface="標楷體" panose="03000509000000000000" pitchFamily="65" charset="-120"/>
              </a:rPr>
              <a:t>熟悉場所配置，摸黑抵達最近的逃生出口。</a:t>
            </a:r>
          </a:p>
          <a:p>
            <a:pPr>
              <a:lnSpc>
                <a:spcPct val="110000"/>
              </a:lnSpc>
              <a:spcBef>
                <a:spcPct val="10000"/>
              </a:spcBef>
              <a:spcAft>
                <a:spcPct val="10000"/>
              </a:spcAft>
            </a:pPr>
            <a:r>
              <a:rPr lang="zh-TW" altLang="en-US" sz="2600" dirty="0" smtClean="0">
                <a:latin typeface="標楷體" panose="03000509000000000000" pitchFamily="65" charset="-120"/>
              </a:rPr>
              <a:t>疏散</a:t>
            </a:r>
            <a:r>
              <a:rPr lang="zh-TW" altLang="en-US" sz="2600" dirty="0">
                <a:latin typeface="標楷體" panose="03000509000000000000" pitchFamily="65" charset="-120"/>
              </a:rPr>
              <a:t>集合</a:t>
            </a:r>
            <a:r>
              <a:rPr lang="zh-TW" altLang="en-US" sz="2600" dirty="0" smtClean="0">
                <a:latin typeface="標楷體" panose="03000509000000000000" pitchFamily="65" charset="-120"/>
              </a:rPr>
              <a:t>：至事先訂定的</a:t>
            </a:r>
            <a:r>
              <a:rPr lang="zh-TW" altLang="en-US" sz="2600" dirty="0" smtClean="0">
                <a:solidFill>
                  <a:srgbClr val="FF0000"/>
                </a:solidFill>
                <a:latin typeface="標楷體" panose="03000509000000000000" pitchFamily="65" charset="-120"/>
              </a:rPr>
              <a:t>疏散集合地點</a:t>
            </a:r>
            <a:r>
              <a:rPr lang="zh-TW" altLang="en-US" sz="2600" dirty="0" smtClean="0">
                <a:latin typeface="標楷體" panose="03000509000000000000" pitchFamily="65" charset="-120"/>
              </a:rPr>
              <a:t>清點人數，若有失蹤人員應通知緊急應變人員。</a:t>
            </a:r>
          </a:p>
        </p:txBody>
      </p:sp>
      <p:sp>
        <p:nvSpPr>
          <p:cNvPr id="78854" name="Text Box 8"/>
          <p:cNvSpPr txBox="1">
            <a:spLocks noChangeArrowheads="1"/>
          </p:cNvSpPr>
          <p:nvPr/>
        </p:nvSpPr>
        <p:spPr bwMode="auto">
          <a:xfrm>
            <a:off x="248438" y="5648095"/>
            <a:ext cx="5381625" cy="338554"/>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600" dirty="0" smtClean="0">
                <a:solidFill>
                  <a:prstClr val="black"/>
                </a:solidFill>
                <a:latin typeface="標楷體" panose="03000509000000000000" pitchFamily="65" charset="-120"/>
                <a:ea typeface="標楷體" panose="03000509000000000000" pitchFamily="65" charset="-120"/>
              </a:rPr>
              <a:t>職</a:t>
            </a:r>
            <a:r>
              <a:rPr lang="zh-TW" altLang="en-US" sz="1600" dirty="0">
                <a:solidFill>
                  <a:prstClr val="black"/>
                </a:solidFill>
                <a:latin typeface="標楷體" panose="03000509000000000000" pitchFamily="65" charset="-120"/>
                <a:ea typeface="標楷體" panose="03000509000000000000" pitchFamily="65" charset="-120"/>
              </a:rPr>
              <a:t>業</a:t>
            </a:r>
            <a:r>
              <a:rPr lang="zh-TW" altLang="en-US" sz="1600" dirty="0" smtClean="0">
                <a:solidFill>
                  <a:prstClr val="black"/>
                </a:solidFill>
                <a:latin typeface="標楷體" panose="03000509000000000000" pitchFamily="65" charset="-120"/>
                <a:ea typeface="標楷體" panose="03000509000000000000" pitchFamily="65" charset="-120"/>
              </a:rPr>
              <a:t>安全</a:t>
            </a:r>
            <a:r>
              <a:rPr lang="zh-TW" altLang="en-US" sz="1600" dirty="0">
                <a:solidFill>
                  <a:prstClr val="black"/>
                </a:solidFill>
                <a:latin typeface="標楷體" panose="03000509000000000000" pitchFamily="65" charset="-120"/>
                <a:ea typeface="標楷體" panose="03000509000000000000" pitchFamily="65" charset="-120"/>
              </a:rPr>
              <a:t>衛生設施</a:t>
            </a:r>
            <a:r>
              <a:rPr lang="zh-TW" altLang="en-US" sz="1600" dirty="0" smtClean="0">
                <a:solidFill>
                  <a:prstClr val="black"/>
                </a:solidFill>
                <a:latin typeface="標楷體" panose="03000509000000000000" pitchFamily="65" charset="-120"/>
                <a:ea typeface="標楷體" panose="03000509000000000000" pitchFamily="65" charset="-120"/>
              </a:rPr>
              <a:t>規則、各類場所消防</a:t>
            </a:r>
            <a:r>
              <a:rPr lang="zh-TW" altLang="en-US" sz="1600" dirty="0">
                <a:solidFill>
                  <a:prstClr val="black"/>
                </a:solidFill>
                <a:latin typeface="標楷體" panose="03000509000000000000" pitchFamily="65" charset="-120"/>
                <a:ea typeface="標楷體" panose="03000509000000000000" pitchFamily="65" charset="-120"/>
              </a:rPr>
              <a:t>安全設備設置標準</a:t>
            </a:r>
          </a:p>
        </p:txBody>
      </p:sp>
    </p:spTree>
    <p:extLst>
      <p:ext uri="{BB962C8B-B14F-4D97-AF65-F5344CB8AC3E}">
        <p14:creationId xmlns:p14="http://schemas.microsoft.com/office/powerpoint/2010/main" val="682811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925840" y="6221804"/>
            <a:ext cx="2133600" cy="365125"/>
          </a:xfrm>
        </p:spPr>
        <p:txBody>
          <a:bodyPr/>
          <a:lstStyle/>
          <a:p>
            <a:pPr>
              <a:defRPr/>
            </a:pPr>
            <a:fld id="{0CD483D5-E954-482C-B942-B7288DB25746}" type="slidenum">
              <a:rPr lang="en-US" altLang="zh-TW">
                <a:latin typeface="標楷體" panose="03000509000000000000" pitchFamily="65" charset="-120"/>
              </a:rPr>
              <a:pPr>
                <a:defRPr/>
              </a:pPr>
              <a:t>28</a:t>
            </a:fld>
            <a:endParaRPr lang="en-US" altLang="zh-TW" dirty="0">
              <a:latin typeface="標楷體" panose="03000509000000000000" pitchFamily="65" charset="-120"/>
            </a:endParaRPr>
          </a:p>
        </p:txBody>
      </p:sp>
      <p:sp>
        <p:nvSpPr>
          <p:cNvPr id="61443" name="Rectangle 2"/>
          <p:cNvSpPr>
            <a:spLocks noGrp="1" noChangeArrowheads="1"/>
          </p:cNvSpPr>
          <p:nvPr>
            <p:ph type="title" idx="4294967295"/>
          </p:nvPr>
        </p:nvSpPr>
        <p:spPr>
          <a:xfrm>
            <a:off x="755576" y="71268"/>
            <a:ext cx="7499176" cy="1143000"/>
          </a:xfrm>
        </p:spPr>
        <p:txBody>
          <a:bodyPr/>
          <a:lstStyle/>
          <a:p>
            <a:r>
              <a:rPr lang="zh-TW" altLang="en-US" b="1" dirty="0" smtClean="0"/>
              <a:t>急救一般注意事項</a:t>
            </a:r>
          </a:p>
        </p:txBody>
      </p:sp>
      <p:sp>
        <p:nvSpPr>
          <p:cNvPr id="61444" name="Rectangle 3"/>
          <p:cNvSpPr>
            <a:spLocks noGrp="1" noChangeArrowheads="1"/>
          </p:cNvSpPr>
          <p:nvPr>
            <p:ph idx="4294967295"/>
          </p:nvPr>
        </p:nvSpPr>
        <p:spPr>
          <a:xfrm>
            <a:off x="457200" y="1196752"/>
            <a:ext cx="8229600" cy="4997450"/>
          </a:xfrm>
        </p:spPr>
        <p:txBody>
          <a:bodyPr/>
          <a:lstStyle/>
          <a:p>
            <a:pPr>
              <a:lnSpc>
                <a:spcPct val="110000"/>
              </a:lnSpc>
              <a:spcBef>
                <a:spcPct val="10000"/>
              </a:spcBef>
              <a:spcAft>
                <a:spcPct val="10000"/>
              </a:spcAft>
            </a:pPr>
            <a:r>
              <a:rPr lang="zh-TW" altLang="en-US" sz="2400" dirty="0" smtClean="0">
                <a:latin typeface="標楷體" panose="03000509000000000000" pitchFamily="65" charset="-120"/>
              </a:rPr>
              <a:t>急救人員應先確認現場狀況，注意</a:t>
            </a:r>
            <a:r>
              <a:rPr lang="zh-TW" altLang="en-US" sz="2400" dirty="0" smtClean="0">
                <a:solidFill>
                  <a:srgbClr val="FF0000"/>
                </a:solidFill>
                <a:latin typeface="標楷體" panose="03000509000000000000" pitchFamily="65" charset="-120"/>
              </a:rPr>
              <a:t>自身安全</a:t>
            </a:r>
            <a:r>
              <a:rPr lang="zh-TW" altLang="en-US" sz="2400" dirty="0" smtClean="0">
                <a:latin typeface="標楷體" panose="03000509000000000000" pitchFamily="65" charset="-120"/>
              </a:rPr>
              <a:t>。</a:t>
            </a:r>
          </a:p>
          <a:p>
            <a:pPr>
              <a:lnSpc>
                <a:spcPct val="110000"/>
              </a:lnSpc>
              <a:spcBef>
                <a:spcPct val="10000"/>
              </a:spcBef>
              <a:spcAft>
                <a:spcPct val="10000"/>
              </a:spcAft>
            </a:pPr>
            <a:r>
              <a:rPr lang="zh-TW" altLang="en-US" sz="2400" dirty="0" smtClean="0">
                <a:latin typeface="標楷體" panose="03000509000000000000" pitchFamily="65" charset="-120"/>
              </a:rPr>
              <a:t>如危害狀況危急，急救人員應協助傷患立即撤離現場。</a:t>
            </a:r>
          </a:p>
          <a:p>
            <a:pPr>
              <a:lnSpc>
                <a:spcPct val="110000"/>
              </a:lnSpc>
              <a:spcBef>
                <a:spcPct val="10000"/>
              </a:spcBef>
              <a:spcAft>
                <a:spcPct val="10000"/>
              </a:spcAft>
            </a:pPr>
            <a:r>
              <a:rPr lang="zh-TW" altLang="en-US" sz="2400" dirty="0" smtClean="0">
                <a:latin typeface="標楷體" panose="03000509000000000000" pitchFamily="65" charset="-120"/>
              </a:rPr>
              <a:t>觀察、確認傷患傷勢，如超過現場處理能力，應立即送醫或撥打</a:t>
            </a:r>
            <a:r>
              <a:rPr lang="en-US" altLang="zh-TW" sz="2400" dirty="0" smtClean="0"/>
              <a:t>119</a:t>
            </a:r>
            <a:r>
              <a:rPr lang="zh-TW" altLang="en-US" sz="2400" dirty="0" smtClean="0">
                <a:latin typeface="標楷體" panose="03000509000000000000" pitchFamily="65" charset="-120"/>
              </a:rPr>
              <a:t>尋求醫療支援，並執行緊急通報程序。</a:t>
            </a:r>
          </a:p>
          <a:p>
            <a:pPr>
              <a:lnSpc>
                <a:spcPct val="110000"/>
              </a:lnSpc>
              <a:spcBef>
                <a:spcPct val="10000"/>
              </a:spcBef>
              <a:spcAft>
                <a:spcPct val="10000"/>
              </a:spcAft>
            </a:pPr>
            <a:r>
              <a:rPr lang="zh-TW" altLang="en-US" sz="2400" dirty="0" smtClean="0">
                <a:latin typeface="標楷體" panose="03000509000000000000" pitchFamily="65" charset="-120"/>
              </a:rPr>
              <a:t>如傷患傷勢輕微，則進行急救程序。</a:t>
            </a:r>
          </a:p>
          <a:p>
            <a:pPr>
              <a:lnSpc>
                <a:spcPct val="110000"/>
              </a:lnSpc>
              <a:spcBef>
                <a:spcPct val="10000"/>
              </a:spcBef>
              <a:spcAft>
                <a:spcPct val="10000"/>
              </a:spcAft>
            </a:pPr>
            <a:r>
              <a:rPr lang="zh-TW" altLang="en-US" sz="2400" dirty="0" smtClean="0">
                <a:latin typeface="標楷體" panose="03000509000000000000" pitchFamily="65" charset="-120"/>
              </a:rPr>
              <a:t>即使傷勢輕微，急救中與急救後仍應密切觀察傷患狀況，如出現任何無法確認的狀況</a:t>
            </a:r>
            <a:r>
              <a:rPr lang="en-US" altLang="zh-TW" sz="2400" dirty="0" smtClean="0">
                <a:latin typeface="標楷體" panose="03000509000000000000" pitchFamily="65" charset="-120"/>
              </a:rPr>
              <a:t>(</a:t>
            </a:r>
            <a:r>
              <a:rPr lang="zh-TW" altLang="en-US" sz="2400" dirty="0">
                <a:latin typeface="標楷體" panose="03000509000000000000" pitchFamily="65" charset="-120"/>
              </a:rPr>
              <a:t>例如</a:t>
            </a:r>
            <a:r>
              <a:rPr lang="en-US" altLang="zh-TW" sz="2400" dirty="0">
                <a:latin typeface="標楷體" panose="03000509000000000000" pitchFamily="65" charset="-120"/>
              </a:rPr>
              <a:t>:</a:t>
            </a:r>
            <a:r>
              <a:rPr lang="zh-TW" altLang="en-US" sz="2400" dirty="0" smtClean="0">
                <a:latin typeface="標楷體" panose="03000509000000000000" pitchFamily="65" charset="-120"/>
              </a:rPr>
              <a:t>突然暈眩，甚至休克</a:t>
            </a:r>
            <a:r>
              <a:rPr lang="en-US" altLang="zh-TW" sz="2400" dirty="0" smtClean="0">
                <a:latin typeface="標楷體" panose="03000509000000000000" pitchFamily="65" charset="-120"/>
              </a:rPr>
              <a:t>)</a:t>
            </a:r>
            <a:r>
              <a:rPr lang="zh-TW" altLang="en-US" sz="2400" dirty="0" smtClean="0">
                <a:latin typeface="標楷體" panose="03000509000000000000" pitchFamily="65" charset="-120"/>
              </a:rPr>
              <a:t>應立即送醫或尋求醫療支援。</a:t>
            </a:r>
            <a:endParaRPr lang="en-US" altLang="zh-TW" sz="2400" dirty="0" smtClean="0">
              <a:latin typeface="標楷體" panose="03000509000000000000" pitchFamily="65" charset="-120"/>
            </a:endParaRPr>
          </a:p>
          <a:p>
            <a:pPr>
              <a:lnSpc>
                <a:spcPct val="110000"/>
              </a:lnSpc>
              <a:spcBef>
                <a:spcPct val="10000"/>
              </a:spcBef>
              <a:spcAft>
                <a:spcPct val="10000"/>
              </a:spcAft>
            </a:pPr>
            <a:r>
              <a:rPr lang="zh-TW" altLang="en-US" sz="2400" dirty="0" smtClean="0">
                <a:solidFill>
                  <a:srgbClr val="FF0000"/>
                </a:solidFill>
                <a:latin typeface="標楷體" panose="03000509000000000000" pitchFamily="65" charset="-120"/>
              </a:rPr>
              <a:t>如因接觸或食入、吸入化學物質而送醫</a:t>
            </a:r>
            <a:r>
              <a:rPr lang="zh-TW" altLang="en-US" sz="2400" dirty="0" smtClean="0">
                <a:latin typeface="標楷體" panose="03000509000000000000" pitchFamily="65" charset="-120"/>
              </a:rPr>
              <a:t>，需告知醫療人員曾接觸的毒性化學物質。</a:t>
            </a:r>
          </a:p>
        </p:txBody>
      </p:sp>
      <p:sp>
        <p:nvSpPr>
          <p:cNvPr id="61446" name="文字方塊 6"/>
          <p:cNvSpPr txBox="1">
            <a:spLocks noChangeArrowheads="1"/>
          </p:cNvSpPr>
          <p:nvPr/>
        </p:nvSpPr>
        <p:spPr bwMode="auto">
          <a:xfrm>
            <a:off x="7524328" y="44624"/>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急救</a:t>
            </a:r>
          </a:p>
        </p:txBody>
      </p:sp>
    </p:spTree>
    <p:extLst>
      <p:ext uri="{BB962C8B-B14F-4D97-AF65-F5344CB8AC3E}">
        <p14:creationId xmlns:p14="http://schemas.microsoft.com/office/powerpoint/2010/main" val="1260827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994474" y="6165304"/>
            <a:ext cx="2133600" cy="365125"/>
          </a:xfrm>
        </p:spPr>
        <p:txBody>
          <a:bodyPr/>
          <a:lstStyle/>
          <a:p>
            <a:pPr>
              <a:defRPr/>
            </a:pPr>
            <a:fld id="{E5E5419C-1B30-4112-AAB9-4D82572CF0D6}" type="slidenum">
              <a:rPr lang="en-US" altLang="zh-TW">
                <a:latin typeface="標楷體" panose="03000509000000000000" pitchFamily="65" charset="-120"/>
              </a:rPr>
              <a:pPr>
                <a:defRPr/>
              </a:pPr>
              <a:t>29</a:t>
            </a:fld>
            <a:endParaRPr lang="en-US" altLang="zh-TW" dirty="0">
              <a:latin typeface="標楷體" panose="03000509000000000000" pitchFamily="65" charset="-120"/>
            </a:endParaRPr>
          </a:p>
        </p:txBody>
      </p:sp>
      <p:sp>
        <p:nvSpPr>
          <p:cNvPr id="62467" name="Rectangle 2"/>
          <p:cNvSpPr>
            <a:spLocks noGrp="1" noChangeArrowheads="1"/>
          </p:cNvSpPr>
          <p:nvPr>
            <p:ph type="title" idx="4294967295"/>
          </p:nvPr>
        </p:nvSpPr>
        <p:spPr>
          <a:xfrm>
            <a:off x="1118638" y="126906"/>
            <a:ext cx="7499176" cy="1143000"/>
          </a:xfrm>
        </p:spPr>
        <p:txBody>
          <a:bodyPr/>
          <a:lstStyle/>
          <a:p>
            <a:r>
              <a:rPr lang="zh-TW" altLang="en-US" b="1" dirty="0" smtClean="0"/>
              <a:t>接觸化學品之急救 </a:t>
            </a:r>
          </a:p>
        </p:txBody>
      </p:sp>
      <p:sp>
        <p:nvSpPr>
          <p:cNvPr id="62468" name="Rectangle 3"/>
          <p:cNvSpPr>
            <a:spLocks noGrp="1" noChangeArrowheads="1"/>
          </p:cNvSpPr>
          <p:nvPr>
            <p:ph idx="4294967295"/>
          </p:nvPr>
        </p:nvSpPr>
        <p:spPr>
          <a:xfrm>
            <a:off x="388214" y="1452468"/>
            <a:ext cx="8435975" cy="4525963"/>
          </a:xfrm>
        </p:spPr>
        <p:txBody>
          <a:bodyPr/>
          <a:lstStyle/>
          <a:p>
            <a:pPr>
              <a:spcBef>
                <a:spcPct val="10000"/>
              </a:spcBef>
              <a:spcAft>
                <a:spcPct val="10000"/>
              </a:spcAft>
            </a:pPr>
            <a:r>
              <a:rPr lang="zh-TW" altLang="en-US" dirty="0" smtClean="0">
                <a:latin typeface="標楷體" panose="03000509000000000000" pitchFamily="65" charset="-120"/>
              </a:rPr>
              <a:t>立即以</a:t>
            </a:r>
            <a:r>
              <a:rPr lang="zh-TW" altLang="en-US" dirty="0" smtClean="0">
                <a:solidFill>
                  <a:srgbClr val="FF0000"/>
                </a:solidFill>
                <a:latin typeface="標楷體" panose="03000509000000000000" pitchFamily="65" charset="-120"/>
              </a:rPr>
              <a:t>清水沖洗患部 </a:t>
            </a:r>
            <a:r>
              <a:rPr lang="en-US" altLang="zh-TW" dirty="0" smtClean="0">
                <a:solidFill>
                  <a:srgbClr val="FF0000"/>
                </a:solidFill>
              </a:rPr>
              <a:t>15</a:t>
            </a:r>
            <a:r>
              <a:rPr lang="en-US" altLang="zh-TW" dirty="0" smtClean="0">
                <a:solidFill>
                  <a:srgbClr val="FF0000"/>
                </a:solidFill>
                <a:latin typeface="標楷體" panose="03000509000000000000" pitchFamily="65" charset="-120"/>
              </a:rPr>
              <a:t> </a:t>
            </a:r>
            <a:r>
              <a:rPr lang="zh-TW" altLang="en-US" dirty="0" smtClean="0">
                <a:solidFill>
                  <a:srgbClr val="FF0000"/>
                </a:solidFill>
                <a:latin typeface="標楷體" panose="03000509000000000000" pitchFamily="65" charset="-120"/>
              </a:rPr>
              <a:t>至</a:t>
            </a:r>
            <a:r>
              <a:rPr lang="zh-TW" altLang="en-US" dirty="0" smtClean="0">
                <a:solidFill>
                  <a:srgbClr val="FF0000"/>
                </a:solidFill>
              </a:rPr>
              <a:t> </a:t>
            </a:r>
            <a:r>
              <a:rPr lang="en-US" altLang="zh-TW" dirty="0" smtClean="0">
                <a:solidFill>
                  <a:srgbClr val="FF0000"/>
                </a:solidFill>
              </a:rPr>
              <a:t>20 </a:t>
            </a:r>
            <a:r>
              <a:rPr lang="zh-TW" altLang="en-US" dirty="0" smtClean="0">
                <a:solidFill>
                  <a:srgbClr val="FF0000"/>
                </a:solidFill>
                <a:latin typeface="標楷體" panose="03000509000000000000" pitchFamily="65" charset="-120"/>
              </a:rPr>
              <a:t>分鐘</a:t>
            </a:r>
            <a:r>
              <a:rPr lang="zh-TW" altLang="en-US" dirty="0" smtClean="0">
                <a:latin typeface="標楷體" panose="03000509000000000000" pitchFamily="65" charset="-120"/>
              </a:rPr>
              <a:t>。</a:t>
            </a:r>
          </a:p>
          <a:p>
            <a:pPr>
              <a:spcBef>
                <a:spcPct val="10000"/>
              </a:spcBef>
              <a:spcAft>
                <a:spcPct val="10000"/>
              </a:spcAft>
            </a:pPr>
            <a:r>
              <a:rPr lang="zh-TW" altLang="en-US" dirty="0" smtClean="0">
                <a:latin typeface="標楷體" panose="03000509000000000000" pitchFamily="65" charset="-120"/>
              </a:rPr>
              <a:t>眼部接觸</a:t>
            </a:r>
          </a:p>
          <a:p>
            <a:pPr lvl="1">
              <a:spcBef>
                <a:spcPct val="10000"/>
              </a:spcBef>
              <a:spcAft>
                <a:spcPct val="10000"/>
              </a:spcAft>
            </a:pPr>
            <a:r>
              <a:rPr lang="zh-TW" altLang="en-US" dirty="0" smtClean="0">
                <a:latin typeface="標楷體" panose="03000509000000000000" pitchFamily="65" charset="-120"/>
              </a:rPr>
              <a:t>沖洗時應</a:t>
            </a:r>
            <a:r>
              <a:rPr lang="zh-TW" altLang="en-US" dirty="0" smtClean="0">
                <a:solidFill>
                  <a:srgbClr val="FF0000"/>
                </a:solidFill>
                <a:latin typeface="標楷體" panose="03000509000000000000" pitchFamily="65" charset="-120"/>
              </a:rPr>
              <a:t>張開眼皮</a:t>
            </a:r>
            <a:r>
              <a:rPr lang="zh-TW" altLang="en-US" dirty="0" smtClean="0">
                <a:latin typeface="標楷體" panose="03000509000000000000" pitchFamily="65" charset="-120"/>
              </a:rPr>
              <a:t>以水自</a:t>
            </a:r>
            <a:r>
              <a:rPr lang="zh-TW" altLang="en-US" dirty="0" smtClean="0">
                <a:solidFill>
                  <a:srgbClr val="FF0000"/>
                </a:solidFill>
                <a:latin typeface="標楷體" panose="03000509000000000000" pitchFamily="65" charset="-120"/>
              </a:rPr>
              <a:t>眼角內向外</a:t>
            </a:r>
            <a:r>
              <a:rPr lang="zh-TW" altLang="en-US" dirty="0" smtClean="0">
                <a:latin typeface="標楷體" panose="03000509000000000000" pitchFamily="65" charset="-120"/>
              </a:rPr>
              <a:t>沖洗眼球及眼皮各處，但</a:t>
            </a:r>
            <a:r>
              <a:rPr lang="zh-TW" altLang="en-US" dirty="0" smtClean="0">
                <a:solidFill>
                  <a:srgbClr val="FF0000"/>
                </a:solidFill>
                <a:latin typeface="標楷體" panose="03000509000000000000" pitchFamily="65" charset="-120"/>
              </a:rPr>
              <a:t>水壓不可太大</a:t>
            </a:r>
            <a:r>
              <a:rPr lang="zh-TW" altLang="en-US" dirty="0" smtClean="0">
                <a:latin typeface="標楷體" panose="03000509000000000000" pitchFamily="65" charset="-120"/>
              </a:rPr>
              <a:t>，以免傷及眼球。</a:t>
            </a:r>
          </a:p>
          <a:p>
            <a:pPr lvl="1">
              <a:spcBef>
                <a:spcPct val="10000"/>
              </a:spcBef>
              <a:spcAft>
                <a:spcPct val="10000"/>
              </a:spcAft>
            </a:pPr>
            <a:endParaRPr lang="zh-TW" altLang="en-US" sz="900" dirty="0" smtClean="0">
              <a:latin typeface="標楷體" panose="03000509000000000000" pitchFamily="65" charset="-120"/>
            </a:endParaRPr>
          </a:p>
          <a:p>
            <a:pPr>
              <a:spcBef>
                <a:spcPct val="10000"/>
              </a:spcBef>
              <a:spcAft>
                <a:spcPct val="10000"/>
              </a:spcAft>
            </a:pPr>
            <a:r>
              <a:rPr lang="zh-TW" altLang="en-US" dirty="0" smtClean="0">
                <a:latin typeface="標楷體" panose="03000509000000000000" pitchFamily="65" charset="-120"/>
              </a:rPr>
              <a:t>皮膚接觸</a:t>
            </a:r>
          </a:p>
          <a:p>
            <a:pPr lvl="1">
              <a:spcBef>
                <a:spcPct val="10000"/>
              </a:spcBef>
              <a:spcAft>
                <a:spcPct val="10000"/>
              </a:spcAft>
            </a:pPr>
            <a:r>
              <a:rPr lang="zh-TW" altLang="en-US" dirty="0" smtClean="0">
                <a:latin typeface="標楷體" panose="03000509000000000000" pitchFamily="65" charset="-120"/>
              </a:rPr>
              <a:t>立即脫掉被污染的衣物，以清水沖洗被污染部份。</a:t>
            </a:r>
          </a:p>
          <a:p>
            <a:pPr lvl="1">
              <a:spcBef>
                <a:spcPct val="10000"/>
              </a:spcBef>
              <a:spcAft>
                <a:spcPct val="10000"/>
              </a:spcAft>
              <a:buFont typeface="Arial" charset="0"/>
              <a:buNone/>
            </a:pPr>
            <a:endParaRPr lang="zh-TW" altLang="en-US" dirty="0" smtClean="0">
              <a:latin typeface="標楷體" panose="03000509000000000000" pitchFamily="65" charset="-120"/>
            </a:endParaRPr>
          </a:p>
        </p:txBody>
      </p:sp>
      <p:sp>
        <p:nvSpPr>
          <p:cNvPr id="62470" name="文字方塊 6"/>
          <p:cNvSpPr txBox="1">
            <a:spLocks noChangeArrowheads="1"/>
          </p:cNvSpPr>
          <p:nvPr/>
        </p:nvSpPr>
        <p:spPr bwMode="auto">
          <a:xfrm>
            <a:off x="7648410" y="12920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急救</a:t>
            </a:r>
          </a:p>
        </p:txBody>
      </p:sp>
    </p:spTree>
    <p:extLst>
      <p:ext uri="{BB962C8B-B14F-4D97-AF65-F5344CB8AC3E}">
        <p14:creationId xmlns:p14="http://schemas.microsoft.com/office/powerpoint/2010/main" val="240924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subTitle" idx="1"/>
          </p:nvPr>
        </p:nvSpPr>
        <p:spPr>
          <a:xfrm>
            <a:off x="971600" y="1700808"/>
            <a:ext cx="7272808" cy="4464496"/>
          </a:xfrm>
          <a:ln>
            <a:solidFill>
              <a:schemeClr val="tx1"/>
            </a:solidFill>
          </a:ln>
        </p:spPr>
        <p:txBody>
          <a:bodyPr/>
          <a:lstStyle/>
          <a:p>
            <a:pPr indent="631825" algn="l" eaLnBrk="1" hangingPunct="1">
              <a:lnSpc>
                <a:spcPct val="125000"/>
              </a:lnSpc>
            </a:pPr>
            <a:r>
              <a:rPr lang="zh-TW" altLang="en-US" dirty="0" smtClean="0">
                <a:solidFill>
                  <a:schemeClr val="tx1"/>
                </a:solidFill>
                <a:latin typeface="標楷體" panose="03000509000000000000" pitchFamily="65" charset="-120"/>
              </a:rPr>
              <a:t>壹、前言</a:t>
            </a:r>
            <a:endParaRPr lang="en-US" altLang="zh-TW" dirty="0" smtClean="0">
              <a:solidFill>
                <a:schemeClr val="tx1"/>
              </a:solidFill>
              <a:latin typeface="標楷體" panose="03000509000000000000" pitchFamily="65" charset="-120"/>
            </a:endParaRPr>
          </a:p>
          <a:p>
            <a:pPr indent="631825" algn="l" eaLnBrk="1" hangingPunct="1">
              <a:lnSpc>
                <a:spcPct val="125000"/>
              </a:lnSpc>
            </a:pPr>
            <a:r>
              <a:rPr lang="zh-TW" altLang="en-US" dirty="0" smtClean="0">
                <a:solidFill>
                  <a:schemeClr val="tx1"/>
                </a:solidFill>
                <a:latin typeface="標楷體" panose="03000509000000000000" pitchFamily="65" charset="-120"/>
              </a:rPr>
              <a:t>貳、常見實驗室之危害</a:t>
            </a:r>
          </a:p>
          <a:p>
            <a:pPr indent="631825" algn="l" eaLnBrk="1" hangingPunct="1">
              <a:lnSpc>
                <a:spcPct val="125000"/>
              </a:lnSpc>
            </a:pPr>
            <a:r>
              <a:rPr lang="zh-TW" altLang="en-US" dirty="0" smtClean="0">
                <a:solidFill>
                  <a:schemeClr val="tx1"/>
                </a:solidFill>
                <a:latin typeface="標楷體" panose="03000509000000000000" pitchFamily="65" charset="-120"/>
              </a:rPr>
              <a:t>參、</a:t>
            </a:r>
            <a:r>
              <a:rPr lang="zh-TW" altLang="en-US" dirty="0">
                <a:solidFill>
                  <a:schemeClr val="tx1"/>
                </a:solidFill>
                <a:latin typeface="標楷體" panose="03000509000000000000" pitchFamily="65" charset="-120"/>
              </a:rPr>
              <a:t>緊急</a:t>
            </a:r>
            <a:r>
              <a:rPr lang="zh-TW" altLang="en-US" dirty="0" smtClean="0">
                <a:solidFill>
                  <a:schemeClr val="tx1"/>
                </a:solidFill>
                <a:latin typeface="標楷體" panose="03000509000000000000" pitchFamily="65" charset="-120"/>
              </a:rPr>
              <a:t>應變之重要</a:t>
            </a:r>
          </a:p>
          <a:p>
            <a:pPr marL="1343025" indent="-711200" algn="l" eaLnBrk="1" hangingPunct="1">
              <a:lnSpc>
                <a:spcPct val="125000"/>
              </a:lnSpc>
            </a:pPr>
            <a:r>
              <a:rPr lang="zh-TW" altLang="en-US" dirty="0">
                <a:solidFill>
                  <a:schemeClr val="tx1"/>
                </a:solidFill>
                <a:latin typeface="標楷體" panose="03000509000000000000" pitchFamily="65" charset="-120"/>
              </a:rPr>
              <a:t>肆</a:t>
            </a:r>
            <a:r>
              <a:rPr lang="zh-TW" altLang="en-US" dirty="0" smtClean="0">
                <a:solidFill>
                  <a:schemeClr val="tx1"/>
                </a:solidFill>
                <a:latin typeface="標楷體" panose="03000509000000000000" pitchFamily="65" charset="-120"/>
              </a:rPr>
              <a:t>、</a:t>
            </a:r>
            <a:r>
              <a:rPr lang="zh-TW" altLang="en-US" dirty="0">
                <a:solidFill>
                  <a:schemeClr val="tx1"/>
                </a:solidFill>
                <a:latin typeface="標楷體" panose="03000509000000000000" pitchFamily="65" charset="-120"/>
              </a:rPr>
              <a:t>實驗室安全衛生</a:t>
            </a:r>
            <a:r>
              <a:rPr lang="zh-TW" altLang="en-US" dirty="0" smtClean="0">
                <a:solidFill>
                  <a:schemeClr val="tx1"/>
                </a:solidFill>
                <a:latin typeface="標楷體" panose="03000509000000000000" pitchFamily="65" charset="-120"/>
              </a:rPr>
              <a:t>管理</a:t>
            </a:r>
            <a:endParaRPr lang="en-US" altLang="zh-TW" dirty="0" smtClean="0">
              <a:solidFill>
                <a:schemeClr val="tx1"/>
              </a:solidFill>
              <a:latin typeface="標楷體" panose="03000509000000000000" pitchFamily="65" charset="-120"/>
            </a:endParaRPr>
          </a:p>
        </p:txBody>
      </p:sp>
      <p:sp>
        <p:nvSpPr>
          <p:cNvPr id="6148" name="Text Box 3"/>
          <p:cNvSpPr txBox="1">
            <a:spLocks noChangeArrowheads="1"/>
          </p:cNvSpPr>
          <p:nvPr/>
        </p:nvSpPr>
        <p:spPr bwMode="auto">
          <a:xfrm>
            <a:off x="2484438" y="476250"/>
            <a:ext cx="4465637" cy="823913"/>
          </a:xfrm>
          <a:prstGeom prst="rect">
            <a:avLst/>
          </a:prstGeom>
          <a:noFill/>
          <a:ln w="9525">
            <a:noFill/>
            <a:miter lim="800000"/>
            <a:headEnd/>
            <a:tailEnd/>
          </a:ln>
        </p:spPr>
        <p:txBody>
          <a:bodyPr>
            <a:spAutoFit/>
          </a:bodyPr>
          <a:lstStyle/>
          <a:p>
            <a:pPr algn="ctr">
              <a:spcBef>
                <a:spcPct val="50000"/>
              </a:spcBef>
            </a:pPr>
            <a:r>
              <a:rPr lang="zh-TW" altLang="en-US" sz="4800" b="1" dirty="0">
                <a:solidFill>
                  <a:srgbClr val="CC0000"/>
                </a:solidFill>
                <a:latin typeface="標楷體" panose="03000509000000000000" pitchFamily="65" charset="-120"/>
                <a:ea typeface="標楷體" panose="03000509000000000000" pitchFamily="65" charset="-120"/>
              </a:rPr>
              <a:t>內   容</a:t>
            </a:r>
          </a:p>
        </p:txBody>
      </p:sp>
      <p:sp>
        <p:nvSpPr>
          <p:cNvPr id="2" name="投影片編號版面配置區 1"/>
          <p:cNvSpPr>
            <a:spLocks noGrp="1"/>
          </p:cNvSpPr>
          <p:nvPr>
            <p:ph type="sldNum" sz="quarter" idx="12"/>
          </p:nvPr>
        </p:nvSpPr>
        <p:spPr>
          <a:xfrm>
            <a:off x="7005015" y="6463040"/>
            <a:ext cx="2133600" cy="365125"/>
          </a:xfrm>
        </p:spPr>
        <p:txBody>
          <a:bodyPr/>
          <a:lstStyle/>
          <a:p>
            <a:pPr>
              <a:defRPr/>
            </a:pPr>
            <a:fld id="{1E03C3D3-1EA7-4176-8EE4-372EBFEB1D1D}" type="slidenum">
              <a:rPr lang="en-US" altLang="zh-TW" smtClean="0"/>
              <a:pPr>
                <a:defRPr/>
              </a:pPr>
              <a:t>3</a:t>
            </a:fld>
            <a:endParaRPr lang="en-US" altLang="zh-TW" dirty="0"/>
          </a:p>
        </p:txBody>
      </p:sp>
    </p:spTree>
    <p:extLst>
      <p:ext uri="{BB962C8B-B14F-4D97-AF65-F5344CB8AC3E}">
        <p14:creationId xmlns:p14="http://schemas.microsoft.com/office/powerpoint/2010/main" val="2485277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idx="4294967295"/>
          </p:nvPr>
        </p:nvSpPr>
        <p:spPr>
          <a:xfrm>
            <a:off x="899592" y="116632"/>
            <a:ext cx="7499176" cy="1143000"/>
          </a:xfrm>
        </p:spPr>
        <p:txBody>
          <a:bodyPr/>
          <a:lstStyle/>
          <a:p>
            <a:r>
              <a:rPr lang="zh-TW" altLang="en-US" b="1" dirty="0" smtClean="0"/>
              <a:t>接觸化學品之急救</a:t>
            </a:r>
            <a:r>
              <a:rPr lang="zh-TW" altLang="en-US" sz="3400" dirty="0" smtClean="0"/>
              <a:t>（續）</a:t>
            </a:r>
          </a:p>
        </p:txBody>
      </p:sp>
      <p:sp>
        <p:nvSpPr>
          <p:cNvPr id="63492" name="Rectangle 3"/>
          <p:cNvSpPr>
            <a:spLocks noGrp="1" noChangeArrowheads="1"/>
          </p:cNvSpPr>
          <p:nvPr>
            <p:ph idx="4294967295"/>
          </p:nvPr>
        </p:nvSpPr>
        <p:spPr>
          <a:xfrm>
            <a:off x="467544" y="1484784"/>
            <a:ext cx="8435975" cy="4421188"/>
          </a:xfrm>
        </p:spPr>
        <p:txBody>
          <a:bodyPr/>
          <a:lstStyle/>
          <a:p>
            <a:pPr>
              <a:lnSpc>
                <a:spcPct val="110000"/>
              </a:lnSpc>
              <a:spcBef>
                <a:spcPct val="10000"/>
              </a:spcBef>
              <a:spcAft>
                <a:spcPct val="10000"/>
              </a:spcAft>
            </a:pPr>
            <a:r>
              <a:rPr lang="zh-TW" altLang="en-US" sz="2800" dirty="0" smtClean="0">
                <a:latin typeface="標楷體" panose="03000509000000000000" pitchFamily="65" charset="-120"/>
              </a:rPr>
              <a:t>參閱安全資料表</a:t>
            </a:r>
            <a:r>
              <a:rPr lang="en-US" altLang="zh-TW" sz="2800" dirty="0" smtClean="0">
                <a:latin typeface="標楷體" panose="03000509000000000000" pitchFamily="65" charset="-120"/>
              </a:rPr>
              <a:t>(SDS)</a:t>
            </a:r>
            <a:r>
              <a:rPr lang="zh-TW" altLang="en-US" sz="2800" dirty="0" smtClean="0">
                <a:latin typeface="標楷體" panose="03000509000000000000" pitchFamily="65" charset="-120"/>
              </a:rPr>
              <a:t>的</a:t>
            </a:r>
            <a:r>
              <a:rPr lang="zh-TW" altLang="en-US" sz="2800" dirty="0" smtClean="0">
                <a:solidFill>
                  <a:srgbClr val="FF0000"/>
                </a:solidFill>
                <a:latin typeface="標楷體" panose="03000509000000000000" pitchFamily="65" charset="-120"/>
              </a:rPr>
              <a:t>急救資料</a:t>
            </a:r>
            <a:r>
              <a:rPr lang="zh-TW" altLang="en-US" sz="2800" dirty="0" smtClean="0">
                <a:latin typeface="標楷體" panose="03000509000000000000" pitchFamily="65" charset="-120"/>
              </a:rPr>
              <a:t>，進行適當的現場急救措施</a:t>
            </a:r>
          </a:p>
          <a:p>
            <a:pPr lvl="1">
              <a:lnSpc>
                <a:spcPct val="110000"/>
              </a:lnSpc>
              <a:spcBef>
                <a:spcPct val="10000"/>
              </a:spcBef>
              <a:spcAft>
                <a:spcPct val="10000"/>
              </a:spcAft>
            </a:pPr>
            <a:r>
              <a:rPr lang="zh-TW" altLang="en-US" dirty="0" smtClean="0">
                <a:latin typeface="標楷體" panose="03000509000000000000" pitchFamily="65" charset="-120"/>
              </a:rPr>
              <a:t>是否需在患部塗抹特殊的藥品（</a:t>
            </a:r>
            <a:r>
              <a:rPr lang="zh-TW" altLang="en-US" dirty="0">
                <a:latin typeface="標楷體" panose="03000509000000000000" pitchFamily="65" charset="-120"/>
              </a:rPr>
              <a:t>例如</a:t>
            </a:r>
            <a:r>
              <a:rPr lang="en-US" altLang="zh-TW" dirty="0">
                <a:latin typeface="標楷體" panose="03000509000000000000" pitchFamily="65" charset="-120"/>
              </a:rPr>
              <a:t>:</a:t>
            </a:r>
            <a:r>
              <a:rPr lang="zh-TW" altLang="en-US" dirty="0" smtClean="0">
                <a:latin typeface="標楷體" panose="03000509000000000000" pitchFamily="65" charset="-120"/>
              </a:rPr>
              <a:t>氫氟酸</a:t>
            </a:r>
            <a:r>
              <a:rPr lang="en-US" altLang="zh-TW" dirty="0" smtClean="0">
                <a:latin typeface="標楷體" panose="03000509000000000000" pitchFamily="65" charset="-120"/>
              </a:rPr>
              <a:t>(HF)-</a:t>
            </a:r>
            <a:r>
              <a:rPr lang="zh-TW" altLang="en-US" dirty="0" smtClean="0">
                <a:latin typeface="標楷體" panose="03000509000000000000" pitchFamily="65" charset="-120"/>
              </a:rPr>
              <a:t>葡萄糖酸鈣軟膏）</a:t>
            </a:r>
          </a:p>
          <a:p>
            <a:pPr lvl="1">
              <a:lnSpc>
                <a:spcPct val="110000"/>
              </a:lnSpc>
              <a:spcBef>
                <a:spcPct val="10000"/>
              </a:spcBef>
              <a:spcAft>
                <a:spcPct val="10000"/>
              </a:spcAft>
            </a:pPr>
            <a:r>
              <a:rPr lang="zh-TW" altLang="en-US" dirty="0" smtClean="0">
                <a:latin typeface="標楷體" panose="03000509000000000000" pitchFamily="65" charset="-120"/>
              </a:rPr>
              <a:t>塗抹的方式</a:t>
            </a:r>
          </a:p>
          <a:p>
            <a:pPr>
              <a:lnSpc>
                <a:spcPct val="110000"/>
              </a:lnSpc>
              <a:spcBef>
                <a:spcPct val="10000"/>
              </a:spcBef>
              <a:spcAft>
                <a:spcPct val="10000"/>
              </a:spcAft>
            </a:pPr>
            <a:r>
              <a:rPr lang="zh-TW" altLang="en-US" sz="2800" dirty="0" smtClean="0">
                <a:latin typeface="標楷體" panose="03000509000000000000" pitchFamily="65" charset="-120"/>
              </a:rPr>
              <a:t>注意沖洗後</a:t>
            </a:r>
            <a:r>
              <a:rPr lang="zh-TW" altLang="en-US" sz="2800" dirty="0" smtClean="0">
                <a:solidFill>
                  <a:srgbClr val="FF0000"/>
                </a:solidFill>
                <a:latin typeface="標楷體" panose="03000509000000000000" pitchFamily="65" charset="-120"/>
              </a:rPr>
              <a:t>污水的流向</a:t>
            </a:r>
            <a:r>
              <a:rPr lang="zh-TW" altLang="en-US" sz="2800" dirty="0" smtClean="0">
                <a:latin typeface="標楷體" panose="03000509000000000000" pitchFamily="65" charset="-120"/>
              </a:rPr>
              <a:t>，避免污染環境，或接觸電氣設備。</a:t>
            </a:r>
          </a:p>
          <a:p>
            <a:pPr>
              <a:lnSpc>
                <a:spcPct val="110000"/>
              </a:lnSpc>
              <a:spcBef>
                <a:spcPct val="10000"/>
              </a:spcBef>
              <a:spcAft>
                <a:spcPct val="10000"/>
              </a:spcAft>
            </a:pPr>
            <a:r>
              <a:rPr lang="zh-TW" altLang="en-US" sz="2800" dirty="0" smtClean="0">
                <a:latin typeface="標楷體" panose="03000509000000000000" pitchFamily="65" charset="-120"/>
              </a:rPr>
              <a:t>如需送醫，將化學品與相關資料帶給醫療人員。</a:t>
            </a:r>
          </a:p>
        </p:txBody>
      </p:sp>
      <p:sp>
        <p:nvSpPr>
          <p:cNvPr id="5" name="投影片編號版面配置區 5"/>
          <p:cNvSpPr txBox="1">
            <a:spLocks noGrp="1"/>
          </p:cNvSpPr>
          <p:nvPr/>
        </p:nvSpPr>
        <p:spPr>
          <a:xfrm>
            <a:off x="6925338" y="6173787"/>
            <a:ext cx="2133600" cy="365125"/>
          </a:xfrm>
          <a:prstGeom prst="rect">
            <a:avLst/>
          </a:prstGeom>
          <a:noFill/>
        </p:spPr>
        <p:txBody>
          <a:bodyPr anchor="ctr"/>
          <a:lstStyle/>
          <a:p>
            <a:pPr algn="r">
              <a:defRPr/>
            </a:pPr>
            <a:fld id="{6A4E6D9F-D83D-40E4-BADF-F207F0CD4D92}"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30</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63494" name="AutoShape 4"/>
          <p:cNvSpPr>
            <a:spLocks noChangeArrowheads="1"/>
          </p:cNvSpPr>
          <p:nvPr/>
        </p:nvSpPr>
        <p:spPr bwMode="auto">
          <a:xfrm>
            <a:off x="7452320" y="347880"/>
            <a:ext cx="1079637" cy="1138574"/>
          </a:xfrm>
          <a:prstGeom prst="irregularSeal1">
            <a:avLst/>
          </a:prstGeom>
          <a:gradFill rotWithShape="1">
            <a:gsLst>
              <a:gs pos="0">
                <a:srgbClr val="FFFFFF"/>
              </a:gs>
              <a:gs pos="100000">
                <a:srgbClr val="FF0000"/>
              </a:gs>
            </a:gsLst>
            <a:path path="shape">
              <a:fillToRect l="50000" t="50000" r="50000" b="50000"/>
            </a:path>
          </a:gradFill>
          <a:ln w="12700" cap="sq">
            <a:solidFill>
              <a:schemeClr val="tx1"/>
            </a:solidFill>
            <a:miter lim="800000"/>
            <a:headEnd type="none" w="sm" len="sm"/>
            <a:tailEnd type="none" w="sm" len="sm"/>
          </a:ln>
        </p:spPr>
        <p:txBody>
          <a:bodyPr wrap="none" anchor="ctr"/>
          <a:lstStyle/>
          <a:p>
            <a:pPr algn="ctr" eaLnBrk="0" hangingPunct="0"/>
            <a:r>
              <a:rPr kumimoji="0" lang="en-US" altLang="zh-TW" sz="2400" dirty="0" smtClean="0">
                <a:latin typeface="標楷體" panose="03000509000000000000" pitchFamily="65" charset="-120"/>
                <a:ea typeface="標楷體" panose="03000509000000000000" pitchFamily="65" charset="-120"/>
              </a:rPr>
              <a:t>SDS</a:t>
            </a:r>
            <a:endParaRPr kumimoji="0" lang="en-US" altLang="zh-TW" sz="2400" dirty="0">
              <a:latin typeface="標楷體" panose="03000509000000000000" pitchFamily="65" charset="-120"/>
              <a:ea typeface="標楷體" panose="03000509000000000000" pitchFamily="65" charset="-120"/>
            </a:endParaRPr>
          </a:p>
        </p:txBody>
      </p:sp>
      <p:sp>
        <p:nvSpPr>
          <p:cNvPr id="63495" name="文字方塊 6"/>
          <p:cNvSpPr txBox="1">
            <a:spLocks noChangeArrowheads="1"/>
          </p:cNvSpPr>
          <p:nvPr/>
        </p:nvSpPr>
        <p:spPr bwMode="auto">
          <a:xfrm>
            <a:off x="7775613" y="10274"/>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急救</a:t>
            </a: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30</a:t>
            </a:fld>
            <a:endParaRPr lang="zh-TW" altLang="en-US" dirty="0"/>
          </a:p>
        </p:txBody>
      </p:sp>
    </p:spTree>
    <p:extLst>
      <p:ext uri="{BB962C8B-B14F-4D97-AF65-F5344CB8AC3E}">
        <p14:creationId xmlns:p14="http://schemas.microsoft.com/office/powerpoint/2010/main" val="364522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idx="4294967295"/>
          </p:nvPr>
        </p:nvSpPr>
        <p:spPr>
          <a:xfrm>
            <a:off x="1043608" y="116632"/>
            <a:ext cx="7499176" cy="1143000"/>
          </a:xfrm>
        </p:spPr>
        <p:txBody>
          <a:bodyPr/>
          <a:lstStyle/>
          <a:p>
            <a:r>
              <a:rPr lang="zh-TW" altLang="en-US" b="1" dirty="0" smtClean="0"/>
              <a:t>吸入、食入中毒之急救</a:t>
            </a:r>
            <a:endParaRPr lang="zh-TW" altLang="en-US" sz="3400" dirty="0" smtClean="0"/>
          </a:p>
        </p:txBody>
      </p:sp>
      <p:sp>
        <p:nvSpPr>
          <p:cNvPr id="64516" name="Rectangle 3"/>
          <p:cNvSpPr>
            <a:spLocks noGrp="1" noChangeArrowheads="1"/>
          </p:cNvSpPr>
          <p:nvPr>
            <p:ph idx="4294967295"/>
          </p:nvPr>
        </p:nvSpPr>
        <p:spPr>
          <a:xfrm>
            <a:off x="323528" y="1412776"/>
            <a:ext cx="8686800" cy="4708525"/>
          </a:xfrm>
        </p:spPr>
        <p:txBody>
          <a:bodyPr/>
          <a:lstStyle/>
          <a:p>
            <a:pPr>
              <a:lnSpc>
                <a:spcPct val="110000"/>
              </a:lnSpc>
              <a:spcBef>
                <a:spcPct val="10000"/>
              </a:spcBef>
              <a:spcAft>
                <a:spcPct val="10000"/>
              </a:spcAft>
            </a:pPr>
            <a:r>
              <a:rPr lang="zh-TW" altLang="en-US" dirty="0" smtClean="0">
                <a:latin typeface="標楷體" panose="03000509000000000000" pitchFamily="65" charset="-120"/>
              </a:rPr>
              <a:t>確定患者意識狀態</a:t>
            </a:r>
          </a:p>
          <a:p>
            <a:pPr>
              <a:lnSpc>
                <a:spcPct val="110000"/>
              </a:lnSpc>
              <a:spcBef>
                <a:spcPct val="10000"/>
              </a:spcBef>
              <a:spcAft>
                <a:spcPct val="10000"/>
              </a:spcAft>
            </a:pPr>
            <a:r>
              <a:rPr lang="zh-TW" altLang="en-US" dirty="0" smtClean="0">
                <a:latin typeface="標楷體" panose="03000509000000000000" pitchFamily="65" charset="-120"/>
              </a:rPr>
              <a:t>確認毒物名稱，估計吞下毒物的量和時間</a:t>
            </a:r>
          </a:p>
          <a:p>
            <a:pPr>
              <a:lnSpc>
                <a:spcPct val="110000"/>
              </a:lnSpc>
              <a:spcBef>
                <a:spcPct val="10000"/>
              </a:spcBef>
              <a:spcAft>
                <a:spcPct val="10000"/>
              </a:spcAft>
            </a:pPr>
            <a:r>
              <a:rPr lang="zh-TW" altLang="en-US" dirty="0" smtClean="0">
                <a:solidFill>
                  <a:srgbClr val="FF0000"/>
                </a:solidFill>
                <a:latin typeface="標楷體" panose="03000509000000000000" pitchFamily="65" charset="-120"/>
              </a:rPr>
              <a:t>求救</a:t>
            </a:r>
            <a:r>
              <a:rPr lang="zh-TW" altLang="en-US" dirty="0" smtClean="0">
                <a:latin typeface="標楷體" panose="03000509000000000000" pitchFamily="65" charset="-120"/>
              </a:rPr>
              <a:t>並聽從醫療人員指導</a:t>
            </a:r>
          </a:p>
          <a:p>
            <a:pPr>
              <a:lnSpc>
                <a:spcPct val="110000"/>
              </a:lnSpc>
              <a:spcBef>
                <a:spcPct val="10000"/>
              </a:spcBef>
              <a:spcAft>
                <a:spcPct val="10000"/>
              </a:spcAft>
            </a:pPr>
            <a:r>
              <a:rPr lang="zh-TW" altLang="en-US" dirty="0" smtClean="0">
                <a:latin typeface="標楷體" panose="03000509000000000000" pitchFamily="65" charset="-120"/>
              </a:rPr>
              <a:t>將疑似毒物與相關資料帶給醫療人員</a:t>
            </a:r>
          </a:p>
        </p:txBody>
      </p:sp>
      <p:sp>
        <p:nvSpPr>
          <p:cNvPr id="5" name="投影片編號版面配置區 5"/>
          <p:cNvSpPr txBox="1">
            <a:spLocks noGrp="1"/>
          </p:cNvSpPr>
          <p:nvPr/>
        </p:nvSpPr>
        <p:spPr>
          <a:xfrm>
            <a:off x="6948264" y="6173787"/>
            <a:ext cx="2133600" cy="365125"/>
          </a:xfrm>
          <a:prstGeom prst="rect">
            <a:avLst/>
          </a:prstGeom>
          <a:noFill/>
        </p:spPr>
        <p:txBody>
          <a:bodyPr anchor="ctr"/>
          <a:lstStyle/>
          <a:p>
            <a:pPr algn="r">
              <a:defRPr/>
            </a:pPr>
            <a:fld id="{8C632D17-7340-4F86-82DC-22AC811C8791}"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31</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64518" name="AutoShape 4"/>
          <p:cNvSpPr>
            <a:spLocks noChangeArrowheads="1"/>
          </p:cNvSpPr>
          <p:nvPr/>
        </p:nvSpPr>
        <p:spPr bwMode="auto">
          <a:xfrm>
            <a:off x="6372225" y="4076700"/>
            <a:ext cx="2232025" cy="1871663"/>
          </a:xfrm>
          <a:prstGeom prst="irregularSeal1">
            <a:avLst/>
          </a:prstGeom>
          <a:gradFill rotWithShape="1">
            <a:gsLst>
              <a:gs pos="0">
                <a:srgbClr val="FFFFFF"/>
              </a:gs>
              <a:gs pos="100000">
                <a:srgbClr val="FF0000"/>
              </a:gs>
            </a:gsLst>
            <a:path path="shape">
              <a:fillToRect l="50000" t="50000" r="50000" b="50000"/>
            </a:path>
          </a:gradFill>
          <a:ln w="12700" cap="sq">
            <a:solidFill>
              <a:schemeClr val="tx1"/>
            </a:solidFill>
            <a:miter lim="800000"/>
            <a:headEnd type="none" w="sm" len="sm"/>
            <a:tailEnd type="none" w="sm" len="sm"/>
          </a:ln>
        </p:spPr>
        <p:txBody>
          <a:bodyPr wrap="none" anchor="ctr"/>
          <a:lstStyle/>
          <a:p>
            <a:pPr algn="ctr" eaLnBrk="0" hangingPunct="0"/>
            <a:r>
              <a:rPr kumimoji="0" lang="en-US" altLang="zh-TW" sz="4000" dirty="0" smtClean="0">
                <a:latin typeface="標楷體" panose="03000509000000000000" pitchFamily="65" charset="-120"/>
                <a:ea typeface="標楷體" panose="03000509000000000000" pitchFamily="65" charset="-120"/>
              </a:rPr>
              <a:t>SDS</a:t>
            </a:r>
            <a:endParaRPr kumimoji="0" lang="en-US" altLang="zh-TW" sz="4000" dirty="0">
              <a:latin typeface="標楷體" panose="03000509000000000000" pitchFamily="65" charset="-120"/>
              <a:ea typeface="標楷體" panose="03000509000000000000" pitchFamily="65" charset="-120"/>
            </a:endParaRPr>
          </a:p>
        </p:txBody>
      </p:sp>
      <p:sp>
        <p:nvSpPr>
          <p:cNvPr id="64519" name="文字方塊 6"/>
          <p:cNvSpPr txBox="1">
            <a:spLocks noChangeArrowheads="1"/>
          </p:cNvSpPr>
          <p:nvPr/>
        </p:nvSpPr>
        <p:spPr bwMode="auto">
          <a:xfrm>
            <a:off x="7750175" y="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急救</a:t>
            </a: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31</a:t>
            </a:fld>
            <a:endParaRPr lang="zh-TW" altLang="en-US" dirty="0"/>
          </a:p>
        </p:txBody>
      </p:sp>
    </p:spTree>
    <p:extLst>
      <p:ext uri="{BB962C8B-B14F-4D97-AF65-F5344CB8AC3E}">
        <p14:creationId xmlns:p14="http://schemas.microsoft.com/office/powerpoint/2010/main" val="1163388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idx="4294967295"/>
          </p:nvPr>
        </p:nvSpPr>
        <p:spPr>
          <a:xfrm>
            <a:off x="1032049" y="175785"/>
            <a:ext cx="7499176" cy="1143000"/>
          </a:xfrm>
        </p:spPr>
        <p:txBody>
          <a:bodyPr/>
          <a:lstStyle/>
          <a:p>
            <a:r>
              <a:rPr lang="zh-TW" altLang="en-US" b="1" dirty="0" smtClean="0"/>
              <a:t>燒燙傷之急救 </a:t>
            </a:r>
          </a:p>
        </p:txBody>
      </p:sp>
      <p:sp>
        <p:nvSpPr>
          <p:cNvPr id="65540" name="Rectangle 3"/>
          <p:cNvSpPr>
            <a:spLocks noGrp="1" noChangeArrowheads="1"/>
          </p:cNvSpPr>
          <p:nvPr>
            <p:ph idx="4294967295"/>
          </p:nvPr>
        </p:nvSpPr>
        <p:spPr>
          <a:xfrm>
            <a:off x="457200" y="1600200"/>
            <a:ext cx="4619625" cy="4530725"/>
          </a:xfrm>
        </p:spPr>
        <p:txBody>
          <a:bodyPr/>
          <a:lstStyle/>
          <a:p>
            <a:pPr>
              <a:lnSpc>
                <a:spcPct val="140000"/>
              </a:lnSpc>
            </a:pPr>
            <a:r>
              <a:rPr lang="zh-TW" altLang="en-US" sz="2800" dirty="0" smtClean="0">
                <a:solidFill>
                  <a:srgbClr val="FF0000"/>
                </a:solidFill>
                <a:latin typeface="標楷體" panose="03000509000000000000" pitchFamily="65" charset="-120"/>
              </a:rPr>
              <a:t>沖</a:t>
            </a:r>
            <a:r>
              <a:rPr lang="zh-TW" altLang="en-US" sz="2800" dirty="0" smtClean="0">
                <a:latin typeface="標楷體" panose="03000509000000000000" pitchFamily="65" charset="-120"/>
              </a:rPr>
              <a:t>─清水沖洗至少 </a:t>
            </a:r>
            <a:r>
              <a:rPr lang="en-US" altLang="zh-TW" sz="2800" dirty="0" smtClean="0"/>
              <a:t>30</a:t>
            </a:r>
            <a:r>
              <a:rPr lang="en-US" altLang="zh-TW" sz="2800" dirty="0" smtClean="0">
                <a:latin typeface="標楷體" panose="03000509000000000000" pitchFamily="65" charset="-120"/>
              </a:rPr>
              <a:t> </a:t>
            </a:r>
            <a:r>
              <a:rPr lang="zh-TW" altLang="en-US" sz="2800" dirty="0" smtClean="0">
                <a:latin typeface="標楷體" panose="03000509000000000000" pitchFamily="65" charset="-120"/>
              </a:rPr>
              <a:t>分</a:t>
            </a:r>
          </a:p>
          <a:p>
            <a:pPr>
              <a:lnSpc>
                <a:spcPct val="140000"/>
              </a:lnSpc>
            </a:pPr>
            <a:r>
              <a:rPr lang="zh-TW" altLang="en-US" sz="2800" dirty="0" smtClean="0">
                <a:solidFill>
                  <a:srgbClr val="FF0000"/>
                </a:solidFill>
                <a:latin typeface="標楷體" panose="03000509000000000000" pitchFamily="65" charset="-120"/>
              </a:rPr>
              <a:t>脫</a:t>
            </a:r>
            <a:r>
              <a:rPr lang="zh-TW" altLang="en-US" sz="2800" dirty="0" smtClean="0">
                <a:latin typeface="標楷體" panose="03000509000000000000" pitchFamily="65" charset="-120"/>
              </a:rPr>
              <a:t>─以剪刀除去束縛衣物</a:t>
            </a:r>
          </a:p>
          <a:p>
            <a:pPr>
              <a:lnSpc>
                <a:spcPct val="140000"/>
              </a:lnSpc>
            </a:pPr>
            <a:r>
              <a:rPr lang="zh-TW" altLang="en-US" sz="2800" dirty="0" smtClean="0">
                <a:solidFill>
                  <a:srgbClr val="FF0000"/>
                </a:solidFill>
                <a:latin typeface="標楷體" panose="03000509000000000000" pitchFamily="65" charset="-120"/>
              </a:rPr>
              <a:t>泡</a:t>
            </a:r>
            <a:r>
              <a:rPr lang="zh-TW" altLang="en-US" sz="2800" dirty="0" smtClean="0">
                <a:latin typeface="標楷體" panose="03000509000000000000" pitchFamily="65" charset="-120"/>
              </a:rPr>
              <a:t>─等待送醫前繼續泡水</a:t>
            </a:r>
          </a:p>
          <a:p>
            <a:pPr>
              <a:lnSpc>
                <a:spcPct val="140000"/>
              </a:lnSpc>
            </a:pPr>
            <a:r>
              <a:rPr lang="zh-TW" altLang="en-US" sz="2800" dirty="0" smtClean="0">
                <a:solidFill>
                  <a:srgbClr val="FF0000"/>
                </a:solidFill>
                <a:latin typeface="標楷體" panose="03000509000000000000" pitchFamily="65" charset="-120"/>
              </a:rPr>
              <a:t>蓋</a:t>
            </a:r>
            <a:r>
              <a:rPr lang="zh-TW" altLang="en-US" sz="2800" dirty="0" smtClean="0">
                <a:latin typeface="標楷體" panose="03000509000000000000" pitchFamily="65" charset="-120"/>
              </a:rPr>
              <a:t>─蓋上清潔布料或紗布</a:t>
            </a:r>
          </a:p>
          <a:p>
            <a:pPr>
              <a:lnSpc>
                <a:spcPct val="140000"/>
              </a:lnSpc>
            </a:pPr>
            <a:r>
              <a:rPr lang="zh-TW" altLang="en-US" sz="2800" dirty="0" smtClean="0">
                <a:solidFill>
                  <a:srgbClr val="FF0000"/>
                </a:solidFill>
                <a:latin typeface="標楷體" panose="03000509000000000000" pitchFamily="65" charset="-120"/>
              </a:rPr>
              <a:t>送</a:t>
            </a:r>
            <a:r>
              <a:rPr lang="zh-TW" altLang="en-US" sz="2800" dirty="0" smtClean="0">
                <a:latin typeface="標楷體" panose="03000509000000000000" pitchFamily="65" charset="-120"/>
              </a:rPr>
              <a:t>─立即送急診緊急處置</a:t>
            </a:r>
          </a:p>
        </p:txBody>
      </p:sp>
      <p:sp>
        <p:nvSpPr>
          <p:cNvPr id="5" name="投影片編號版面配置區 5"/>
          <p:cNvSpPr txBox="1">
            <a:spLocks noGrp="1"/>
          </p:cNvSpPr>
          <p:nvPr/>
        </p:nvSpPr>
        <p:spPr>
          <a:xfrm>
            <a:off x="6984200" y="6201256"/>
            <a:ext cx="2133600" cy="365125"/>
          </a:xfrm>
          <a:prstGeom prst="rect">
            <a:avLst/>
          </a:prstGeom>
          <a:noFill/>
        </p:spPr>
        <p:txBody>
          <a:bodyPr anchor="ctr"/>
          <a:lstStyle/>
          <a:p>
            <a:pPr algn="r">
              <a:defRPr/>
            </a:pPr>
            <a:fld id="{F8E33D2F-F091-4404-AE42-9935E05D73E4}"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32</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pic>
        <p:nvPicPr>
          <p:cNvPr id="65542" name="Picture 4" descr="未命名-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3325" y="1196752"/>
            <a:ext cx="3673475"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文字方塊 6"/>
          <p:cNvSpPr txBox="1">
            <a:spLocks noChangeArrowheads="1"/>
          </p:cNvSpPr>
          <p:nvPr/>
        </p:nvSpPr>
        <p:spPr bwMode="auto">
          <a:xfrm>
            <a:off x="7594600" y="116632"/>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急救</a:t>
            </a: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32</a:t>
            </a:fld>
            <a:endParaRPr lang="zh-TW" altLang="en-US" dirty="0"/>
          </a:p>
        </p:txBody>
      </p:sp>
    </p:spTree>
    <p:extLst>
      <p:ext uri="{BB962C8B-B14F-4D97-AF65-F5344CB8AC3E}">
        <p14:creationId xmlns:p14="http://schemas.microsoft.com/office/powerpoint/2010/main" val="2044217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idx="4294967295"/>
          </p:nvPr>
        </p:nvSpPr>
        <p:spPr>
          <a:xfrm>
            <a:off x="827584" y="104026"/>
            <a:ext cx="7499176" cy="1143000"/>
          </a:xfrm>
        </p:spPr>
        <p:txBody>
          <a:bodyPr/>
          <a:lstStyle/>
          <a:p>
            <a:r>
              <a:rPr lang="zh-TW" altLang="en-US" b="1" dirty="0" smtClean="0"/>
              <a:t>凍傷之急救</a:t>
            </a:r>
          </a:p>
        </p:txBody>
      </p:sp>
      <p:sp>
        <p:nvSpPr>
          <p:cNvPr id="66564" name="Rectangle 3"/>
          <p:cNvSpPr>
            <a:spLocks noGrp="1" noChangeArrowheads="1"/>
          </p:cNvSpPr>
          <p:nvPr>
            <p:ph idx="4294967295"/>
          </p:nvPr>
        </p:nvSpPr>
        <p:spPr>
          <a:xfrm>
            <a:off x="467544" y="1340768"/>
            <a:ext cx="8435975" cy="4525963"/>
          </a:xfrm>
        </p:spPr>
        <p:txBody>
          <a:bodyPr/>
          <a:lstStyle/>
          <a:p>
            <a:pPr>
              <a:lnSpc>
                <a:spcPct val="110000"/>
              </a:lnSpc>
              <a:spcBef>
                <a:spcPct val="10000"/>
              </a:spcBef>
              <a:spcAft>
                <a:spcPct val="10000"/>
              </a:spcAft>
            </a:pPr>
            <a:r>
              <a:rPr lang="zh-TW" altLang="en-US" dirty="0" smtClean="0">
                <a:latin typeface="標楷體" panose="03000509000000000000" pitchFamily="65" charset="-120"/>
              </a:rPr>
              <a:t>如</a:t>
            </a:r>
            <a:r>
              <a:rPr lang="zh-TW" altLang="en-US" dirty="0" smtClean="0">
                <a:solidFill>
                  <a:srgbClr val="FF0000"/>
                </a:solidFill>
                <a:latin typeface="標楷體" panose="03000509000000000000" pitchFamily="65" charset="-120"/>
              </a:rPr>
              <a:t>皮膚沾黏</a:t>
            </a:r>
            <a:r>
              <a:rPr lang="zh-TW" altLang="en-US" dirty="0" smtClean="0">
                <a:latin typeface="標楷體" panose="03000509000000000000" pitchFamily="65" charset="-120"/>
              </a:rPr>
              <a:t>在極低溫的器具上，勿強行拉開，使用溫水沖洗讓器具解凍。</a:t>
            </a:r>
          </a:p>
          <a:p>
            <a:pPr>
              <a:lnSpc>
                <a:spcPct val="110000"/>
              </a:lnSpc>
            </a:pPr>
            <a:r>
              <a:rPr lang="zh-TW" altLang="en-US" dirty="0" smtClean="0">
                <a:latin typeface="標楷體" panose="03000509000000000000" pitchFamily="65" charset="-120"/>
              </a:rPr>
              <a:t>患部應立刻、持續沖泡溫水。</a:t>
            </a:r>
          </a:p>
          <a:p>
            <a:pPr>
              <a:lnSpc>
                <a:spcPct val="110000"/>
              </a:lnSpc>
            </a:pPr>
            <a:r>
              <a:rPr lang="zh-TW" altLang="en-US" dirty="0" smtClean="0">
                <a:latin typeface="標楷體" panose="03000509000000000000" pitchFamily="65" charset="-120"/>
              </a:rPr>
              <a:t>保持</a:t>
            </a:r>
            <a:r>
              <a:rPr lang="zh-TW" altLang="en-US" dirty="0" smtClean="0">
                <a:solidFill>
                  <a:srgbClr val="FF0000"/>
                </a:solidFill>
                <a:latin typeface="標楷體" panose="03000509000000000000" pitchFamily="65" charset="-120"/>
              </a:rPr>
              <a:t>患部保暖</a:t>
            </a:r>
            <a:r>
              <a:rPr lang="zh-TW" altLang="en-US" dirty="0" smtClean="0">
                <a:latin typeface="標楷體" panose="03000509000000000000" pitchFamily="65" charset="-120"/>
              </a:rPr>
              <a:t>。</a:t>
            </a:r>
          </a:p>
          <a:p>
            <a:pPr>
              <a:lnSpc>
                <a:spcPct val="110000"/>
              </a:lnSpc>
            </a:pPr>
            <a:r>
              <a:rPr lang="zh-TW" altLang="en-US" dirty="0" smtClean="0">
                <a:solidFill>
                  <a:srgbClr val="FF0000"/>
                </a:solidFill>
                <a:latin typeface="標楷體" panose="03000509000000000000" pitchFamily="65" charset="-120"/>
              </a:rPr>
              <a:t>包紮患部</a:t>
            </a:r>
            <a:r>
              <a:rPr lang="zh-TW" altLang="en-US" dirty="0" smtClean="0">
                <a:latin typeface="標楷體" panose="03000509000000000000" pitchFamily="65" charset="-120"/>
              </a:rPr>
              <a:t>，注意避免感染，避免水泡破裂。</a:t>
            </a:r>
          </a:p>
          <a:p>
            <a:pPr>
              <a:lnSpc>
                <a:spcPct val="110000"/>
              </a:lnSpc>
            </a:pPr>
            <a:r>
              <a:rPr lang="zh-TW" altLang="en-US" dirty="0" smtClean="0">
                <a:latin typeface="標楷體" panose="03000509000000000000" pitchFamily="65" charset="-120"/>
              </a:rPr>
              <a:t>視情況</a:t>
            </a:r>
            <a:r>
              <a:rPr lang="zh-TW" altLang="en-US" dirty="0">
                <a:latin typeface="標楷體" panose="03000509000000000000" pitchFamily="65" charset="-120"/>
              </a:rPr>
              <a:t>需要</a:t>
            </a:r>
            <a:r>
              <a:rPr lang="zh-TW" altLang="en-US" dirty="0" smtClean="0">
                <a:latin typeface="標楷體" panose="03000509000000000000" pitchFamily="65" charset="-120"/>
              </a:rPr>
              <a:t>送醫。</a:t>
            </a:r>
          </a:p>
        </p:txBody>
      </p:sp>
      <p:sp>
        <p:nvSpPr>
          <p:cNvPr id="4" name="投影片編號版面配置區 5"/>
          <p:cNvSpPr txBox="1">
            <a:spLocks noGrp="1"/>
          </p:cNvSpPr>
          <p:nvPr/>
        </p:nvSpPr>
        <p:spPr>
          <a:xfrm>
            <a:off x="6876256" y="6180708"/>
            <a:ext cx="2133600" cy="365125"/>
          </a:xfrm>
          <a:prstGeom prst="rect">
            <a:avLst/>
          </a:prstGeom>
          <a:noFill/>
        </p:spPr>
        <p:txBody>
          <a:bodyPr anchor="ctr"/>
          <a:lstStyle/>
          <a:p>
            <a:pPr algn="r">
              <a:defRPr/>
            </a:pPr>
            <a:fld id="{CB8DE018-2AA0-4CB7-8216-62580A620C59}"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33</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66566" name="文字方塊 6"/>
          <p:cNvSpPr txBox="1">
            <a:spLocks noChangeArrowheads="1"/>
          </p:cNvSpPr>
          <p:nvPr/>
        </p:nvSpPr>
        <p:spPr bwMode="auto">
          <a:xfrm>
            <a:off x="7558571" y="218326"/>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急救</a:t>
            </a: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33</a:t>
            </a:fld>
            <a:endParaRPr lang="zh-TW" altLang="en-US" dirty="0"/>
          </a:p>
        </p:txBody>
      </p:sp>
    </p:spTree>
    <p:extLst>
      <p:ext uri="{BB962C8B-B14F-4D97-AF65-F5344CB8AC3E}">
        <p14:creationId xmlns:p14="http://schemas.microsoft.com/office/powerpoint/2010/main" val="909093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20111212\Desktop\AED.jpg"/>
          <p:cNvPicPr>
            <a:picLocks noChangeAspect="1" noChangeArrowheads="1"/>
          </p:cNvPicPr>
          <p:nvPr/>
        </p:nvPicPr>
        <p:blipFill>
          <a:blip r:embed="rId3" cstate="print"/>
          <a:srcRect/>
          <a:stretch>
            <a:fillRect/>
          </a:stretch>
        </p:blipFill>
        <p:spPr bwMode="auto">
          <a:xfrm>
            <a:off x="1187624" y="-145732"/>
            <a:ext cx="2502049" cy="1671444"/>
          </a:xfrm>
          <a:prstGeom prst="rect">
            <a:avLst/>
          </a:prstGeom>
          <a:noFill/>
        </p:spPr>
      </p:pic>
      <p:sp>
        <p:nvSpPr>
          <p:cNvPr id="67587" name="Rectangle 2"/>
          <p:cNvSpPr>
            <a:spLocks noGrp="1" noChangeArrowheads="1"/>
          </p:cNvSpPr>
          <p:nvPr>
            <p:ph type="title" idx="4294967295"/>
          </p:nvPr>
        </p:nvSpPr>
        <p:spPr>
          <a:xfrm>
            <a:off x="1043608" y="228600"/>
            <a:ext cx="7499176" cy="1143000"/>
          </a:xfrm>
        </p:spPr>
        <p:txBody>
          <a:bodyPr/>
          <a:lstStyle/>
          <a:p>
            <a:r>
              <a:rPr lang="zh-TW" altLang="en-US" b="1" dirty="0" smtClean="0"/>
              <a:t>感電之急救  </a:t>
            </a:r>
          </a:p>
        </p:txBody>
      </p:sp>
      <p:sp>
        <p:nvSpPr>
          <p:cNvPr id="67588" name="Rectangle 3"/>
          <p:cNvSpPr>
            <a:spLocks noGrp="1" noChangeArrowheads="1"/>
          </p:cNvSpPr>
          <p:nvPr>
            <p:ph idx="4294967295"/>
          </p:nvPr>
        </p:nvSpPr>
        <p:spPr>
          <a:xfrm>
            <a:off x="467544" y="1412776"/>
            <a:ext cx="8363272" cy="4525963"/>
          </a:xfrm>
        </p:spPr>
        <p:txBody>
          <a:bodyPr/>
          <a:lstStyle/>
          <a:p>
            <a:pPr>
              <a:lnSpc>
                <a:spcPct val="120000"/>
              </a:lnSpc>
              <a:spcAft>
                <a:spcPct val="20000"/>
              </a:spcAft>
            </a:pPr>
            <a:r>
              <a:rPr lang="zh-TW" altLang="en-US" sz="2400" dirty="0" smtClean="0">
                <a:latin typeface="標楷體" panose="03000509000000000000" pitchFamily="65" charset="-120"/>
              </a:rPr>
              <a:t>首先把</a:t>
            </a:r>
            <a:r>
              <a:rPr lang="zh-TW" altLang="en-US" sz="2400" dirty="0" smtClean="0">
                <a:solidFill>
                  <a:srgbClr val="FF0000"/>
                </a:solidFill>
                <a:latin typeface="標楷體" panose="03000509000000000000" pitchFamily="65" charset="-120"/>
              </a:rPr>
              <a:t>電源切斷</a:t>
            </a:r>
            <a:r>
              <a:rPr lang="zh-TW" altLang="en-US" sz="2400" dirty="0" smtClean="0">
                <a:latin typeface="標楷體" panose="03000509000000000000" pitchFamily="65" charset="-120"/>
              </a:rPr>
              <a:t>或以</a:t>
            </a:r>
            <a:r>
              <a:rPr lang="zh-TW" altLang="en-US" sz="2400" dirty="0" smtClean="0">
                <a:solidFill>
                  <a:srgbClr val="FF0000"/>
                </a:solidFill>
                <a:latin typeface="標楷體" panose="03000509000000000000" pitchFamily="65" charset="-120"/>
              </a:rPr>
              <a:t>絕緣物</a:t>
            </a:r>
            <a:r>
              <a:rPr lang="zh-TW" altLang="en-US" sz="2400" dirty="0" smtClean="0">
                <a:latin typeface="標楷體" panose="03000509000000000000" pitchFamily="65" charset="-120"/>
              </a:rPr>
              <a:t>將傷者與帶電體分開，在未將電源切斷前，絕不可徒手拉傷者。</a:t>
            </a:r>
          </a:p>
          <a:p>
            <a:pPr>
              <a:lnSpc>
                <a:spcPct val="120000"/>
              </a:lnSpc>
              <a:spcAft>
                <a:spcPct val="20000"/>
              </a:spcAft>
            </a:pPr>
            <a:r>
              <a:rPr lang="zh-TW" altLang="en-US" sz="2400" dirty="0" smtClean="0">
                <a:latin typeface="標楷體" panose="03000509000000000000" pitchFamily="65" charset="-120"/>
              </a:rPr>
              <a:t>傷患</a:t>
            </a:r>
            <a:r>
              <a:rPr lang="zh-TW" altLang="en-US" sz="2400" dirty="0" smtClean="0">
                <a:solidFill>
                  <a:srgbClr val="FF0000"/>
                </a:solidFill>
                <a:latin typeface="標楷體" panose="03000509000000000000" pitchFamily="65" charset="-120"/>
              </a:rPr>
              <a:t>呼吸或心跳停止</a:t>
            </a:r>
            <a:r>
              <a:rPr lang="zh-TW" altLang="en-US" sz="2400" dirty="0" smtClean="0">
                <a:latin typeface="標楷體" panose="03000509000000000000" pitchFamily="65" charset="-120"/>
              </a:rPr>
              <a:t>時，應即刻施行心肺復甦術</a:t>
            </a:r>
            <a:r>
              <a:rPr lang="en-US" altLang="zh-TW" sz="2400" dirty="0" smtClean="0">
                <a:latin typeface="標楷體" panose="03000509000000000000" pitchFamily="65" charset="-120"/>
              </a:rPr>
              <a:t>(CPR)</a:t>
            </a:r>
            <a:r>
              <a:rPr lang="zh-TW" altLang="en-US" sz="2400" dirty="0" smtClean="0">
                <a:latin typeface="標楷體" panose="03000509000000000000" pitchFamily="65" charset="-120"/>
              </a:rPr>
              <a:t>與自動體外心臟電擊去顫器</a:t>
            </a:r>
            <a:r>
              <a:rPr lang="en-US" altLang="zh-TW" sz="2400" dirty="0" smtClean="0">
                <a:latin typeface="標楷體" panose="03000509000000000000" pitchFamily="65" charset="-120"/>
              </a:rPr>
              <a:t>(AED)</a:t>
            </a:r>
            <a:r>
              <a:rPr lang="zh-TW" altLang="en-US" sz="2400" dirty="0" smtClean="0">
                <a:latin typeface="標楷體" panose="03000509000000000000" pitchFamily="65" charset="-120"/>
              </a:rPr>
              <a:t>，同時盡快護送醫院處理。</a:t>
            </a:r>
          </a:p>
          <a:p>
            <a:pPr>
              <a:lnSpc>
                <a:spcPct val="120000"/>
              </a:lnSpc>
              <a:spcAft>
                <a:spcPct val="20000"/>
              </a:spcAft>
            </a:pPr>
            <a:r>
              <a:rPr lang="zh-TW" altLang="en-US" sz="2400" dirty="0" smtClean="0">
                <a:latin typeface="標楷體" panose="03000509000000000000" pitchFamily="65" charset="-120"/>
              </a:rPr>
              <a:t>若傷患有</a:t>
            </a:r>
            <a:r>
              <a:rPr lang="zh-TW" altLang="en-US" sz="2400" dirty="0" smtClean="0">
                <a:solidFill>
                  <a:srgbClr val="FF0000"/>
                </a:solidFill>
                <a:latin typeface="標楷體" panose="03000509000000000000" pitchFamily="65" charset="-120"/>
              </a:rPr>
              <a:t>灼傷</a:t>
            </a:r>
            <a:r>
              <a:rPr lang="zh-TW" altLang="en-US" sz="2400" dirty="0" smtClean="0">
                <a:latin typeface="標楷體" panose="03000509000000000000" pitchFamily="65" charset="-120"/>
              </a:rPr>
              <a:t>的現象，處理方法同燒燙傷。</a:t>
            </a:r>
          </a:p>
          <a:p>
            <a:pPr>
              <a:lnSpc>
                <a:spcPct val="110000"/>
              </a:lnSpc>
              <a:spcBef>
                <a:spcPct val="10000"/>
              </a:spcBef>
              <a:spcAft>
                <a:spcPct val="10000"/>
              </a:spcAft>
              <a:buFont typeface="Arial" charset="0"/>
              <a:buNone/>
            </a:pPr>
            <a:endParaRPr lang="zh-TW" altLang="en-US" sz="2400" dirty="0" smtClean="0">
              <a:latin typeface="標楷體" panose="03000509000000000000" pitchFamily="65" charset="-120"/>
            </a:endParaRPr>
          </a:p>
        </p:txBody>
      </p:sp>
      <p:sp>
        <p:nvSpPr>
          <p:cNvPr id="4" name="投影片編號版面配置區 5"/>
          <p:cNvSpPr txBox="1">
            <a:spLocks noGrp="1"/>
          </p:cNvSpPr>
          <p:nvPr/>
        </p:nvSpPr>
        <p:spPr>
          <a:xfrm>
            <a:off x="6884863" y="6211530"/>
            <a:ext cx="2133600" cy="365125"/>
          </a:xfrm>
          <a:prstGeom prst="rect">
            <a:avLst/>
          </a:prstGeom>
          <a:noFill/>
        </p:spPr>
        <p:txBody>
          <a:bodyPr anchor="ctr"/>
          <a:lstStyle/>
          <a:p>
            <a:pPr algn="r">
              <a:defRPr/>
            </a:pPr>
            <a:fld id="{49208AB4-FA51-460C-83DC-620BBF1F19CA}"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34</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67590" name="文字方塊 6"/>
          <p:cNvSpPr txBox="1">
            <a:spLocks noChangeArrowheads="1"/>
          </p:cNvSpPr>
          <p:nvPr/>
        </p:nvSpPr>
        <p:spPr bwMode="auto">
          <a:xfrm>
            <a:off x="7483351" y="238874"/>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急救</a:t>
            </a:r>
          </a:p>
        </p:txBody>
      </p:sp>
      <p:pic>
        <p:nvPicPr>
          <p:cNvPr id="1027" name="Picture 3" descr="C:\Users\20111212\Desktop\1.jpg"/>
          <p:cNvPicPr>
            <a:picLocks noChangeAspect="1" noChangeArrowheads="1"/>
          </p:cNvPicPr>
          <p:nvPr/>
        </p:nvPicPr>
        <p:blipFill>
          <a:blip r:embed="rId4" cstate="print"/>
          <a:srcRect/>
          <a:stretch>
            <a:fillRect/>
          </a:stretch>
        </p:blipFill>
        <p:spPr bwMode="auto">
          <a:xfrm>
            <a:off x="971600" y="4041631"/>
            <a:ext cx="3096344" cy="2432084"/>
          </a:xfrm>
          <a:prstGeom prst="rect">
            <a:avLst/>
          </a:prstGeom>
          <a:noFill/>
        </p:spPr>
      </p:pic>
      <p:pic>
        <p:nvPicPr>
          <p:cNvPr id="1028" name="Picture 4" descr="C:\Users\20111212\Desktop\2.jpg"/>
          <p:cNvPicPr>
            <a:picLocks noChangeAspect="1" noChangeArrowheads="1"/>
          </p:cNvPicPr>
          <p:nvPr/>
        </p:nvPicPr>
        <p:blipFill>
          <a:blip r:embed="rId5" cstate="print"/>
          <a:srcRect/>
          <a:stretch>
            <a:fillRect/>
          </a:stretch>
        </p:blipFill>
        <p:spPr bwMode="auto">
          <a:xfrm>
            <a:off x="4499992" y="4041631"/>
            <a:ext cx="3816424" cy="2631095"/>
          </a:xfrm>
          <a:prstGeom prst="rect">
            <a:avLst/>
          </a:prstGeom>
          <a:noFill/>
        </p:spPr>
      </p:pic>
      <p:sp>
        <p:nvSpPr>
          <p:cNvPr id="2" name="投影片編號版面配置區 1"/>
          <p:cNvSpPr>
            <a:spLocks noGrp="1"/>
          </p:cNvSpPr>
          <p:nvPr>
            <p:ph type="sldNum" sz="quarter" idx="12"/>
          </p:nvPr>
        </p:nvSpPr>
        <p:spPr/>
        <p:txBody>
          <a:bodyPr/>
          <a:lstStyle/>
          <a:p>
            <a:fld id="{A36E6B7E-3405-4ABC-8F0A-11CAAA034E4E}" type="slidenum">
              <a:rPr lang="zh-TW" altLang="en-US" smtClean="0"/>
              <a:pPr/>
              <a:t>34</a:t>
            </a:fld>
            <a:endParaRPr lang="zh-TW" altLang="en-US" dirty="0"/>
          </a:p>
        </p:txBody>
      </p:sp>
    </p:spTree>
    <p:extLst>
      <p:ext uri="{BB962C8B-B14F-4D97-AF65-F5344CB8AC3E}">
        <p14:creationId xmlns:p14="http://schemas.microsoft.com/office/powerpoint/2010/main" val="1114887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165304"/>
            <a:ext cx="2133600" cy="365125"/>
          </a:xfrm>
        </p:spPr>
        <p:txBody>
          <a:bodyPr/>
          <a:lstStyle/>
          <a:p>
            <a:pPr>
              <a:defRPr/>
            </a:pPr>
            <a:fld id="{BD3C8B4E-2292-42D4-BBCF-AF7733BB3B7E}" type="slidenum">
              <a:rPr lang="en-US" altLang="zh-TW">
                <a:latin typeface="標楷體" panose="03000509000000000000" pitchFamily="65" charset="-120"/>
              </a:rPr>
              <a:pPr>
                <a:defRPr/>
              </a:pPr>
              <a:t>35</a:t>
            </a:fld>
            <a:endParaRPr lang="en-US" altLang="zh-TW" dirty="0">
              <a:latin typeface="標楷體" panose="03000509000000000000" pitchFamily="65" charset="-120"/>
            </a:endParaRPr>
          </a:p>
        </p:txBody>
      </p:sp>
      <p:sp>
        <p:nvSpPr>
          <p:cNvPr id="66563" name="Rectangle 2"/>
          <p:cNvSpPr>
            <a:spLocks noGrp="1" noChangeArrowheads="1"/>
          </p:cNvSpPr>
          <p:nvPr>
            <p:ph type="title" idx="4294967295"/>
          </p:nvPr>
        </p:nvSpPr>
        <p:spPr>
          <a:xfrm>
            <a:off x="1043608" y="94644"/>
            <a:ext cx="7499176" cy="1143000"/>
          </a:xfrm>
        </p:spPr>
        <p:txBody>
          <a:bodyPr/>
          <a:lstStyle/>
          <a:p>
            <a:r>
              <a:rPr lang="zh-TW" altLang="en-US" b="1" dirty="0" smtClean="0"/>
              <a:t>自動體外心臟電擊去顫器</a:t>
            </a:r>
            <a:r>
              <a:rPr lang="en-US" altLang="zh-TW" b="1" dirty="0" smtClean="0"/>
              <a:t>(AED)</a:t>
            </a:r>
            <a:endParaRPr lang="zh-TW" altLang="en-US" b="1" dirty="0" smtClean="0"/>
          </a:p>
        </p:txBody>
      </p:sp>
      <p:sp>
        <p:nvSpPr>
          <p:cNvPr id="66564" name="Rectangle 3"/>
          <p:cNvSpPr>
            <a:spLocks noGrp="1" noChangeArrowheads="1"/>
          </p:cNvSpPr>
          <p:nvPr>
            <p:ph idx="4294967295"/>
          </p:nvPr>
        </p:nvSpPr>
        <p:spPr>
          <a:xfrm>
            <a:off x="323528" y="1288678"/>
            <a:ext cx="8435975" cy="4525963"/>
          </a:xfrm>
        </p:spPr>
        <p:txBody>
          <a:bodyPr/>
          <a:lstStyle/>
          <a:p>
            <a:pPr>
              <a:lnSpc>
                <a:spcPct val="110000"/>
              </a:lnSpc>
              <a:spcBef>
                <a:spcPct val="10000"/>
              </a:spcBef>
              <a:spcAft>
                <a:spcPct val="10000"/>
              </a:spcAft>
            </a:pPr>
            <a:r>
              <a:rPr lang="zh-TW" altLang="en-US" dirty="0" smtClean="0">
                <a:latin typeface="標楷體" panose="03000509000000000000" pitchFamily="65" charset="-120"/>
              </a:rPr>
              <a:t>是一台能夠自動偵測傷病患心律脈搏、並施以電擊使心臟恢復正常運作的儀器，使用的方式相當容易，開啟機器時會有語音說明其使用方式，並有圖示輔助說明。</a:t>
            </a:r>
          </a:p>
        </p:txBody>
      </p:sp>
      <p:sp>
        <p:nvSpPr>
          <p:cNvPr id="66566" name="文字方塊 6"/>
          <p:cNvSpPr txBox="1">
            <a:spLocks noChangeArrowheads="1"/>
          </p:cNvSpPr>
          <p:nvPr/>
        </p:nvSpPr>
        <p:spPr bwMode="auto">
          <a:xfrm>
            <a:off x="7664178" y="12920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急救</a:t>
            </a:r>
          </a:p>
        </p:txBody>
      </p:sp>
      <p:pic>
        <p:nvPicPr>
          <p:cNvPr id="2050" name="Picture 2" descr="C:\Users\20111212\Desktop\CPR+AED.PNG"/>
          <p:cNvPicPr>
            <a:picLocks noChangeAspect="1" noChangeArrowheads="1"/>
          </p:cNvPicPr>
          <p:nvPr/>
        </p:nvPicPr>
        <p:blipFill>
          <a:blip r:embed="rId3" cstate="print"/>
          <a:srcRect t="3988"/>
          <a:stretch>
            <a:fillRect/>
          </a:stretch>
        </p:blipFill>
        <p:spPr bwMode="auto">
          <a:xfrm>
            <a:off x="642649" y="3789040"/>
            <a:ext cx="7630252" cy="2025601"/>
          </a:xfrm>
          <a:prstGeom prst="rect">
            <a:avLst/>
          </a:prstGeom>
          <a:noFill/>
        </p:spPr>
      </p:pic>
    </p:spTree>
    <p:extLst>
      <p:ext uri="{BB962C8B-B14F-4D97-AF65-F5344CB8AC3E}">
        <p14:creationId xmlns:p14="http://schemas.microsoft.com/office/powerpoint/2010/main" val="614001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237312"/>
            <a:ext cx="2133600" cy="365125"/>
          </a:xfrm>
        </p:spPr>
        <p:txBody>
          <a:bodyPr/>
          <a:lstStyle/>
          <a:p>
            <a:pPr>
              <a:defRPr/>
            </a:pPr>
            <a:fld id="{01633225-F6AC-4E80-A18F-3A4ED4C95C53}" type="slidenum">
              <a:rPr lang="en-US" altLang="zh-TW">
                <a:latin typeface="標楷體" panose="03000509000000000000" pitchFamily="65" charset="-120"/>
              </a:rPr>
              <a:pPr>
                <a:defRPr/>
              </a:pPr>
              <a:t>36</a:t>
            </a:fld>
            <a:endParaRPr lang="en-US" altLang="zh-TW" dirty="0">
              <a:latin typeface="標楷體" panose="03000509000000000000" pitchFamily="65" charset="-120"/>
            </a:endParaRPr>
          </a:p>
        </p:txBody>
      </p:sp>
      <p:sp>
        <p:nvSpPr>
          <p:cNvPr id="68611" name="Rectangle 2"/>
          <p:cNvSpPr>
            <a:spLocks noGrp="1" noChangeArrowheads="1"/>
          </p:cNvSpPr>
          <p:nvPr>
            <p:ph type="title" idx="4294967295"/>
          </p:nvPr>
        </p:nvSpPr>
        <p:spPr>
          <a:xfrm>
            <a:off x="1043608" y="74095"/>
            <a:ext cx="7499176" cy="1143000"/>
          </a:xfrm>
        </p:spPr>
        <p:txBody>
          <a:bodyPr/>
          <a:lstStyle/>
          <a:p>
            <a:r>
              <a:rPr lang="zh-TW" altLang="en-US" b="1" dirty="0" smtClean="0"/>
              <a:t>切割、穿刺傷之急救</a:t>
            </a:r>
          </a:p>
        </p:txBody>
      </p:sp>
      <p:sp>
        <p:nvSpPr>
          <p:cNvPr id="68612" name="Rectangle 3"/>
          <p:cNvSpPr>
            <a:spLocks noGrp="1" noChangeArrowheads="1"/>
          </p:cNvSpPr>
          <p:nvPr>
            <p:ph idx="4294967295"/>
          </p:nvPr>
        </p:nvSpPr>
        <p:spPr>
          <a:xfrm>
            <a:off x="476688" y="1340768"/>
            <a:ext cx="8229600" cy="4525963"/>
          </a:xfrm>
        </p:spPr>
        <p:txBody>
          <a:bodyPr>
            <a:normAutofit lnSpcReduction="10000"/>
          </a:bodyPr>
          <a:lstStyle/>
          <a:p>
            <a:pPr>
              <a:lnSpc>
                <a:spcPct val="110000"/>
              </a:lnSpc>
              <a:spcBef>
                <a:spcPct val="10000"/>
              </a:spcBef>
              <a:spcAft>
                <a:spcPct val="10000"/>
              </a:spcAft>
            </a:pPr>
            <a:r>
              <a:rPr lang="zh-TW" altLang="en-US" sz="2600" dirty="0" smtClean="0">
                <a:latin typeface="標楷體" panose="03000509000000000000" pitchFamily="65" charset="-120"/>
              </a:rPr>
              <a:t>簡單傷口處理</a:t>
            </a:r>
          </a:p>
          <a:p>
            <a:pPr lvl="1">
              <a:lnSpc>
                <a:spcPct val="110000"/>
              </a:lnSpc>
              <a:spcBef>
                <a:spcPct val="10000"/>
              </a:spcBef>
              <a:spcAft>
                <a:spcPct val="10000"/>
              </a:spcAft>
            </a:pPr>
            <a:r>
              <a:rPr lang="zh-TW" altLang="en-US" sz="2400" dirty="0" smtClean="0">
                <a:latin typeface="標楷體" panose="03000509000000000000" pitchFamily="65" charset="-120"/>
              </a:rPr>
              <a:t>以生理食鹽水或冷開水</a:t>
            </a:r>
            <a:r>
              <a:rPr lang="zh-TW" altLang="en-US" sz="2400" dirty="0" smtClean="0">
                <a:solidFill>
                  <a:srgbClr val="FF0000"/>
                </a:solidFill>
                <a:latin typeface="標楷體" panose="03000509000000000000" pitchFamily="65" charset="-120"/>
              </a:rPr>
              <a:t>洗淨傷口</a:t>
            </a:r>
          </a:p>
          <a:p>
            <a:pPr lvl="1">
              <a:lnSpc>
                <a:spcPct val="110000"/>
              </a:lnSpc>
              <a:spcBef>
                <a:spcPct val="10000"/>
              </a:spcBef>
              <a:spcAft>
                <a:spcPct val="10000"/>
              </a:spcAft>
            </a:pPr>
            <a:r>
              <a:rPr lang="zh-TW" altLang="en-US" sz="2400" dirty="0" smtClean="0">
                <a:latin typeface="標楷體" panose="03000509000000000000" pitchFamily="65" charset="-120"/>
              </a:rPr>
              <a:t>再以</a:t>
            </a:r>
            <a:r>
              <a:rPr lang="zh-TW" altLang="en-US" sz="2400" dirty="0" smtClean="0">
                <a:solidFill>
                  <a:srgbClr val="FF0000"/>
                </a:solidFill>
                <a:latin typeface="標楷體" panose="03000509000000000000" pitchFamily="65" charset="-120"/>
              </a:rPr>
              <a:t>優碘消毒</a:t>
            </a:r>
          </a:p>
          <a:p>
            <a:pPr lvl="2">
              <a:lnSpc>
                <a:spcPct val="110000"/>
              </a:lnSpc>
              <a:spcBef>
                <a:spcPct val="10000"/>
              </a:spcBef>
              <a:spcAft>
                <a:spcPct val="10000"/>
              </a:spcAft>
            </a:pPr>
            <a:r>
              <a:rPr lang="zh-TW" altLang="en-US" dirty="0" smtClean="0">
                <a:latin typeface="標楷體" panose="03000509000000000000" pitchFamily="65" charset="-120"/>
              </a:rPr>
              <a:t>傷口有異物無法清除時，立即就醫</a:t>
            </a:r>
          </a:p>
          <a:p>
            <a:pPr lvl="2">
              <a:lnSpc>
                <a:spcPct val="110000"/>
              </a:lnSpc>
              <a:spcBef>
                <a:spcPct val="10000"/>
              </a:spcBef>
              <a:spcAft>
                <a:spcPct val="10000"/>
              </a:spcAft>
            </a:pPr>
            <a:r>
              <a:rPr lang="zh-TW" altLang="en-US" dirty="0" smtClean="0">
                <a:latin typeface="標楷體" panose="03000509000000000000" pitchFamily="65" charset="-120"/>
              </a:rPr>
              <a:t>傷口保持乾燥，透氣</a:t>
            </a:r>
          </a:p>
          <a:p>
            <a:pPr>
              <a:lnSpc>
                <a:spcPct val="110000"/>
              </a:lnSpc>
              <a:spcBef>
                <a:spcPct val="10000"/>
              </a:spcBef>
              <a:spcAft>
                <a:spcPct val="10000"/>
              </a:spcAft>
            </a:pPr>
            <a:r>
              <a:rPr lang="zh-TW" altLang="en-US" sz="2600" dirty="0" smtClean="0">
                <a:latin typeface="標楷體" panose="03000509000000000000" pitchFamily="65" charset="-120"/>
              </a:rPr>
              <a:t>傷口出血無法自行停止時</a:t>
            </a:r>
          </a:p>
          <a:p>
            <a:pPr lvl="1">
              <a:lnSpc>
                <a:spcPct val="110000"/>
              </a:lnSpc>
              <a:spcBef>
                <a:spcPct val="10000"/>
              </a:spcBef>
              <a:spcAft>
                <a:spcPct val="10000"/>
              </a:spcAft>
            </a:pPr>
            <a:r>
              <a:rPr lang="zh-TW" altLang="en-US" sz="2400" dirty="0" smtClean="0">
                <a:latin typeface="標楷體" panose="03000509000000000000" pitchFamily="65" charset="-120"/>
              </a:rPr>
              <a:t>直接加壓</a:t>
            </a:r>
          </a:p>
          <a:p>
            <a:pPr lvl="1">
              <a:lnSpc>
                <a:spcPct val="110000"/>
              </a:lnSpc>
              <a:spcBef>
                <a:spcPct val="10000"/>
              </a:spcBef>
              <a:spcAft>
                <a:spcPct val="10000"/>
              </a:spcAft>
            </a:pPr>
            <a:r>
              <a:rPr lang="zh-TW" altLang="en-US" sz="2400" dirty="0" smtClean="0">
                <a:latin typeface="標楷體" panose="03000509000000000000" pitchFamily="65" charset="-120"/>
              </a:rPr>
              <a:t>止血點</a:t>
            </a:r>
          </a:p>
          <a:p>
            <a:pPr lvl="1">
              <a:lnSpc>
                <a:spcPct val="110000"/>
              </a:lnSpc>
              <a:spcBef>
                <a:spcPct val="10000"/>
              </a:spcBef>
              <a:spcAft>
                <a:spcPct val="10000"/>
              </a:spcAft>
            </a:pPr>
            <a:r>
              <a:rPr lang="zh-TW" altLang="en-US" sz="2400" dirty="0" smtClean="0">
                <a:latin typeface="標楷體" panose="03000509000000000000" pitchFamily="65" charset="-120"/>
              </a:rPr>
              <a:t>抬高傷肢法</a:t>
            </a:r>
          </a:p>
          <a:p>
            <a:pPr lvl="1">
              <a:lnSpc>
                <a:spcPct val="110000"/>
              </a:lnSpc>
              <a:spcBef>
                <a:spcPct val="10000"/>
              </a:spcBef>
              <a:spcAft>
                <a:spcPct val="10000"/>
              </a:spcAft>
            </a:pPr>
            <a:r>
              <a:rPr lang="zh-TW" altLang="en-US" sz="2400" dirty="0" smtClean="0">
                <a:latin typeface="標楷體" panose="03000509000000000000" pitchFamily="65" charset="-120"/>
              </a:rPr>
              <a:t>止血帶（危及生命時使用）</a:t>
            </a:r>
          </a:p>
          <a:p>
            <a:pPr>
              <a:lnSpc>
                <a:spcPct val="110000"/>
              </a:lnSpc>
              <a:spcBef>
                <a:spcPct val="10000"/>
              </a:spcBef>
              <a:spcAft>
                <a:spcPct val="10000"/>
              </a:spcAft>
            </a:pPr>
            <a:endParaRPr lang="zh-TW" altLang="en-US" sz="2600" dirty="0" smtClean="0">
              <a:latin typeface="標楷體" panose="03000509000000000000" pitchFamily="65" charset="-120"/>
            </a:endParaRPr>
          </a:p>
        </p:txBody>
      </p:sp>
      <p:sp>
        <p:nvSpPr>
          <p:cNvPr id="68614" name="文字方塊 6"/>
          <p:cNvSpPr txBox="1">
            <a:spLocks noChangeArrowheads="1"/>
          </p:cNvSpPr>
          <p:nvPr/>
        </p:nvSpPr>
        <p:spPr bwMode="auto">
          <a:xfrm>
            <a:off x="7596336" y="74094"/>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急救</a:t>
            </a:r>
          </a:p>
        </p:txBody>
      </p:sp>
    </p:spTree>
    <p:extLst>
      <p:ext uri="{BB962C8B-B14F-4D97-AF65-F5344CB8AC3E}">
        <p14:creationId xmlns:p14="http://schemas.microsoft.com/office/powerpoint/2010/main" val="3858898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22313" y="4005064"/>
            <a:ext cx="7772400" cy="2351286"/>
          </a:xfrm>
        </p:spPr>
        <p:txBody>
          <a:bodyPr/>
          <a:lstStyle/>
          <a:p>
            <a:pPr marL="987425" indent="-987425">
              <a:lnSpc>
                <a:spcPct val="150000"/>
              </a:lnSpc>
            </a:pPr>
            <a:r>
              <a:rPr lang="zh-TW" altLang="en-US" dirty="0" smtClean="0"/>
              <a:t>肆、</a:t>
            </a:r>
            <a:r>
              <a:rPr lang="zh-TW" altLang="en-US" dirty="0"/>
              <a:t>實驗室安全衛生管理</a:t>
            </a:r>
          </a:p>
        </p:txBody>
      </p:sp>
      <p:sp>
        <p:nvSpPr>
          <p:cNvPr id="6" name="文字版面配置區 5"/>
          <p:cNvSpPr>
            <a:spLocks noGrp="1"/>
          </p:cNvSpPr>
          <p:nvPr>
            <p:ph type="body" idx="1"/>
          </p:nvPr>
        </p:nvSpPr>
        <p:spPr>
          <a:xfrm>
            <a:off x="722313" y="2132856"/>
            <a:ext cx="7772400" cy="1500187"/>
          </a:xfrm>
        </p:spPr>
        <p:txBody>
          <a:bodyPr/>
          <a:lstStyle/>
          <a:p>
            <a:endParaRPr lang="zh-TW" altLang="en-US" dirty="0"/>
          </a:p>
        </p:txBody>
      </p:sp>
      <p:sp>
        <p:nvSpPr>
          <p:cNvPr id="4" name="投影片編號版面配置區 3"/>
          <p:cNvSpPr>
            <a:spLocks noGrp="1"/>
          </p:cNvSpPr>
          <p:nvPr>
            <p:ph type="sldNum" sz="quarter" idx="12"/>
          </p:nvPr>
        </p:nvSpPr>
        <p:spPr>
          <a:xfrm>
            <a:off x="6948264" y="6237312"/>
            <a:ext cx="2133600" cy="365125"/>
          </a:xfrm>
        </p:spPr>
        <p:txBody>
          <a:bodyPr/>
          <a:lstStyle/>
          <a:p>
            <a:pPr>
              <a:defRPr/>
            </a:pPr>
            <a:fld id="{2C463222-3884-42D2-8A9D-F71189E9DF7D}" type="slidenum">
              <a:rPr lang="en-US" altLang="zh-TW" smtClean="0"/>
              <a:pPr>
                <a:defRPr/>
              </a:pPr>
              <a:t>37</a:t>
            </a:fld>
            <a:endParaRPr lang="en-US" altLang="zh-TW" dirty="0"/>
          </a:p>
        </p:txBody>
      </p:sp>
    </p:spTree>
    <p:extLst>
      <p:ext uri="{BB962C8B-B14F-4D97-AF65-F5344CB8AC3E}">
        <p14:creationId xmlns:p14="http://schemas.microsoft.com/office/powerpoint/2010/main" val="4212532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投影片編號版面配置區 5"/>
          <p:cNvSpPr>
            <a:spLocks noGrp="1"/>
          </p:cNvSpPr>
          <p:nvPr>
            <p:ph type="sldNum" sz="quarter" idx="12"/>
          </p:nvPr>
        </p:nvSpPr>
        <p:spPr>
          <a:xfrm>
            <a:off x="6974548" y="6200521"/>
            <a:ext cx="2133600" cy="365125"/>
          </a:xfrm>
        </p:spPr>
        <p:txBody>
          <a:bodyPr/>
          <a:lstStyle/>
          <a:p>
            <a:pPr>
              <a:defRPr/>
            </a:pPr>
            <a:fld id="{833361D8-7B4E-4FB1-A73E-4A07B2813FD4}" type="slidenum">
              <a:rPr lang="en-US" altLang="zh-TW">
                <a:latin typeface="標楷體" panose="03000509000000000000" pitchFamily="65" charset="-120"/>
              </a:rPr>
              <a:pPr>
                <a:defRPr/>
              </a:pPr>
              <a:t>38</a:t>
            </a:fld>
            <a:endParaRPr lang="en-US" altLang="zh-TW" dirty="0">
              <a:latin typeface="標楷體" panose="03000509000000000000" pitchFamily="65" charset="-120"/>
            </a:endParaRPr>
          </a:p>
        </p:txBody>
      </p:sp>
      <p:sp>
        <p:nvSpPr>
          <p:cNvPr id="44035" name="AutoShape 10"/>
          <p:cNvSpPr>
            <a:spLocks noChangeArrowheads="1"/>
          </p:cNvSpPr>
          <p:nvPr/>
        </p:nvSpPr>
        <p:spPr bwMode="auto">
          <a:xfrm>
            <a:off x="1089126" y="886606"/>
            <a:ext cx="1870788" cy="1343816"/>
          </a:xfrm>
          <a:prstGeom prst="irregularSeal1">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endParaRPr lang="zh-TW" altLang="en-US" dirty="0">
              <a:latin typeface="標楷體" panose="03000509000000000000" pitchFamily="65" charset="-120"/>
              <a:ea typeface="標楷體" panose="03000509000000000000" pitchFamily="65" charset="-120"/>
            </a:endParaRPr>
          </a:p>
        </p:txBody>
      </p:sp>
      <p:graphicFrame>
        <p:nvGraphicFramePr>
          <p:cNvPr id="3" name="Group 13"/>
          <p:cNvGraphicFramePr>
            <a:graphicFrameLocks noGrp="1"/>
          </p:cNvGraphicFramePr>
          <p:nvPr>
            <p:extLst>
              <p:ext uri="{D42A27DB-BD31-4B8C-83A1-F6EECF244321}">
                <p14:modId xmlns:p14="http://schemas.microsoft.com/office/powerpoint/2010/main" val="3821538149"/>
              </p:ext>
            </p:extLst>
          </p:nvPr>
        </p:nvGraphicFramePr>
        <p:xfrm>
          <a:off x="2052444" y="318183"/>
          <a:ext cx="6337300" cy="517525"/>
        </p:xfrm>
        <a:graphic>
          <a:graphicData uri="http://schemas.openxmlformats.org/drawingml/2006/table">
            <a:tbl>
              <a:tblPr/>
              <a:tblGrid>
                <a:gridCol w="6337300"/>
              </a:tblGrid>
              <a:tr h="5175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400" b="1" i="0" u="none" strike="noStrike" cap="none" normalizeH="0" baseline="0" dirty="0" smtClean="0">
                          <a:ln>
                            <a:noFill/>
                          </a:ln>
                          <a:solidFill>
                            <a:schemeClr val="tx1"/>
                          </a:solidFill>
                          <a:effectLst/>
                          <a:latin typeface="+mn-lt"/>
                          <a:ea typeface="標楷體" pitchFamily="65" charset="-120"/>
                        </a:rPr>
                        <a:t>○○</a:t>
                      </a:r>
                      <a:r>
                        <a:rPr kumimoji="1" lang="zh-TW" altLang="en-US" sz="2400" b="1" i="0" u="none" strike="noStrike" cap="none" normalizeH="0" baseline="0" dirty="0" smtClean="0">
                          <a:ln>
                            <a:noFill/>
                          </a:ln>
                          <a:solidFill>
                            <a:schemeClr val="tx1"/>
                          </a:solidFill>
                          <a:effectLst/>
                          <a:latin typeface="+mn-lt"/>
                          <a:ea typeface="標楷體" pitchFamily="65" charset="-120"/>
                        </a:rPr>
                        <a:t>大學環境保護暨職業安全衛生組織架構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43" name="Text Box 11"/>
          <p:cNvSpPr txBox="1">
            <a:spLocks noChangeArrowheads="1"/>
          </p:cNvSpPr>
          <p:nvPr/>
        </p:nvSpPr>
        <p:spPr bwMode="auto">
          <a:xfrm>
            <a:off x="1489770" y="1168687"/>
            <a:ext cx="1125347" cy="584775"/>
          </a:xfrm>
          <a:prstGeom prst="rect">
            <a:avLst/>
          </a:prstGeom>
          <a:noFill/>
          <a:ln w="9525">
            <a:noFill/>
            <a:miter lim="800000"/>
            <a:headEnd/>
            <a:tailEnd/>
          </a:ln>
        </p:spPr>
        <p:txBody>
          <a:bodyPr wrap="square">
            <a:spAutoFit/>
          </a:bodyPr>
          <a:lstStyle/>
          <a:p>
            <a:pPr>
              <a:spcBef>
                <a:spcPct val="50000"/>
              </a:spcBef>
            </a:pPr>
            <a:r>
              <a:rPr lang="zh-TW" altLang="en-US" sz="3200" b="1" dirty="0">
                <a:latin typeface="標楷體" panose="03000509000000000000" pitchFamily="65" charset="-120"/>
                <a:ea typeface="標楷體" panose="03000509000000000000" pitchFamily="65" charset="-120"/>
              </a:rPr>
              <a:t>範例</a:t>
            </a:r>
            <a:endParaRPr lang="zh-TW" altLang="en-US" sz="3200" dirty="0">
              <a:latin typeface="標楷體" panose="03000509000000000000" pitchFamily="65" charset="-120"/>
              <a:ea typeface="標楷體" panose="03000509000000000000" pitchFamily="65" charset="-120"/>
            </a:endParaRPr>
          </a:p>
        </p:txBody>
      </p:sp>
      <p:grpSp>
        <p:nvGrpSpPr>
          <p:cNvPr id="44044" name="群組 34"/>
          <p:cNvGrpSpPr>
            <a:grpSpLocks/>
          </p:cNvGrpSpPr>
          <p:nvPr/>
        </p:nvGrpSpPr>
        <p:grpSpPr bwMode="auto">
          <a:xfrm>
            <a:off x="1571274" y="1168687"/>
            <a:ext cx="6768926" cy="5074983"/>
            <a:chOff x="1187624" y="1124744"/>
            <a:chExt cx="6983586" cy="5111055"/>
          </a:xfrm>
        </p:grpSpPr>
        <p:grpSp>
          <p:nvGrpSpPr>
            <p:cNvPr id="44045" name="群組 24"/>
            <p:cNvGrpSpPr>
              <a:grpSpLocks/>
            </p:cNvGrpSpPr>
            <p:nvPr/>
          </p:nvGrpSpPr>
          <p:grpSpPr bwMode="auto">
            <a:xfrm>
              <a:off x="1187624" y="2204864"/>
              <a:ext cx="4246525" cy="1439862"/>
              <a:chOff x="1187624" y="2204864"/>
              <a:chExt cx="4246525" cy="1439862"/>
            </a:xfrm>
          </p:grpSpPr>
          <p:sp>
            <p:nvSpPr>
              <p:cNvPr id="44058" name="Rectangle 14"/>
              <p:cNvSpPr>
                <a:spLocks noChangeArrowheads="1"/>
              </p:cNvSpPr>
              <p:nvPr/>
            </p:nvSpPr>
            <p:spPr bwMode="auto">
              <a:xfrm>
                <a:off x="3851449" y="2204864"/>
                <a:ext cx="1223963" cy="792162"/>
              </a:xfrm>
              <a:prstGeom prst="rect">
                <a:avLst/>
              </a:prstGeom>
              <a:noFill/>
              <a:ln w="9525">
                <a:solidFill>
                  <a:schemeClr val="tx1"/>
                </a:solidFill>
                <a:miter lim="800000"/>
                <a:headEnd/>
                <a:tailEnd/>
              </a:ln>
            </p:spPr>
            <p:txBody>
              <a:bodyPr wrap="none" anchor="ctr"/>
              <a:lstStyle/>
              <a:p>
                <a:pPr algn="ctr"/>
                <a:r>
                  <a:rPr lang="zh-TW" altLang="en-US" dirty="0">
                    <a:latin typeface="標楷體" panose="03000509000000000000" pitchFamily="65" charset="-120"/>
                    <a:ea typeface="標楷體" panose="03000509000000000000" pitchFamily="65" charset="-120"/>
                  </a:rPr>
                  <a:t>毒化物</a:t>
                </a:r>
              </a:p>
              <a:p>
                <a:pPr algn="ctr"/>
                <a:r>
                  <a:rPr lang="zh-TW" altLang="en-US" dirty="0">
                    <a:latin typeface="標楷體" panose="03000509000000000000" pitchFamily="65" charset="-120"/>
                    <a:ea typeface="標楷體" panose="03000509000000000000" pitchFamily="65" charset="-120"/>
                  </a:rPr>
                  <a:t>委員會</a:t>
                </a:r>
              </a:p>
            </p:txBody>
          </p:sp>
          <p:sp>
            <p:nvSpPr>
              <p:cNvPr id="44059" name="Line 18"/>
              <p:cNvSpPr>
                <a:spLocks noChangeShapeType="1"/>
              </p:cNvSpPr>
              <p:nvPr/>
            </p:nvSpPr>
            <p:spPr bwMode="auto">
              <a:xfrm>
                <a:off x="2987849" y="2997026"/>
                <a:ext cx="0" cy="647700"/>
              </a:xfrm>
              <a:prstGeom prst="line">
                <a:avLst/>
              </a:prstGeom>
              <a:noFill/>
              <a:ln w="9525">
                <a:solidFill>
                  <a:schemeClr val="tx1"/>
                </a:solidFill>
                <a:round/>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44060" name="Rectangle 21"/>
              <p:cNvSpPr>
                <a:spLocks noChangeArrowheads="1"/>
              </p:cNvSpPr>
              <p:nvPr/>
            </p:nvSpPr>
            <p:spPr bwMode="auto">
              <a:xfrm>
                <a:off x="2484612" y="2204864"/>
                <a:ext cx="1150937" cy="790575"/>
              </a:xfrm>
              <a:prstGeom prst="rect">
                <a:avLst/>
              </a:prstGeom>
              <a:noFill/>
              <a:ln w="9525">
                <a:solidFill>
                  <a:schemeClr val="tx1"/>
                </a:solidFill>
                <a:miter lim="800000"/>
                <a:headEnd/>
                <a:tailEnd/>
              </a:ln>
            </p:spPr>
            <p:txBody>
              <a:bodyPr wrap="none" anchor="ctr"/>
              <a:lstStyle/>
              <a:p>
                <a:pPr algn="ctr"/>
                <a:r>
                  <a:rPr lang="zh-TW" altLang="en-US" dirty="0">
                    <a:latin typeface="標楷體" panose="03000509000000000000" pitchFamily="65" charset="-120"/>
                    <a:ea typeface="標楷體" panose="03000509000000000000" pitchFamily="65" charset="-120"/>
                  </a:rPr>
                  <a:t>輻防</a:t>
                </a:r>
              </a:p>
              <a:p>
                <a:pPr algn="ctr"/>
                <a:r>
                  <a:rPr lang="zh-TW" altLang="en-US" dirty="0">
                    <a:latin typeface="標楷體" panose="03000509000000000000" pitchFamily="65" charset="-120"/>
                    <a:ea typeface="標楷體" panose="03000509000000000000" pitchFamily="65" charset="-120"/>
                  </a:rPr>
                  <a:t>委員會</a:t>
                </a:r>
              </a:p>
            </p:txBody>
          </p:sp>
          <p:sp>
            <p:nvSpPr>
              <p:cNvPr id="44061" name="Rectangle 22"/>
              <p:cNvSpPr>
                <a:spLocks noChangeArrowheads="1"/>
              </p:cNvSpPr>
              <p:nvPr/>
            </p:nvSpPr>
            <p:spPr bwMode="auto">
              <a:xfrm>
                <a:off x="1187624" y="2204864"/>
                <a:ext cx="1150938" cy="790575"/>
              </a:xfrm>
              <a:prstGeom prst="rect">
                <a:avLst/>
              </a:prstGeom>
              <a:noFill/>
              <a:ln w="9525">
                <a:solidFill>
                  <a:schemeClr val="tx1"/>
                </a:solidFill>
                <a:miter lim="800000"/>
                <a:headEnd/>
                <a:tailEnd/>
              </a:ln>
            </p:spPr>
            <p:txBody>
              <a:bodyPr wrap="none" anchor="ctr"/>
              <a:lstStyle/>
              <a:p>
                <a:pPr algn="ctr"/>
                <a:r>
                  <a:rPr lang="zh-TW" altLang="en-US" dirty="0">
                    <a:latin typeface="標楷體" panose="03000509000000000000" pitchFamily="65" charset="-120"/>
                    <a:ea typeface="標楷體" panose="03000509000000000000" pitchFamily="65" charset="-120"/>
                  </a:rPr>
                  <a:t>生物安全</a:t>
                </a:r>
              </a:p>
              <a:p>
                <a:pPr algn="ctr"/>
                <a:r>
                  <a:rPr lang="zh-TW" altLang="en-US" dirty="0" smtClean="0">
                    <a:latin typeface="標楷體" panose="03000509000000000000" pitchFamily="65" charset="-120"/>
                    <a:ea typeface="標楷體" panose="03000509000000000000" pitchFamily="65" charset="-120"/>
                  </a:rPr>
                  <a:t>委員會</a:t>
                </a:r>
                <a:endParaRPr lang="zh-TW" altLang="en-US" dirty="0">
                  <a:latin typeface="標楷體" panose="03000509000000000000" pitchFamily="65" charset="-120"/>
                  <a:ea typeface="標楷體" panose="03000509000000000000" pitchFamily="65" charset="-120"/>
                </a:endParaRPr>
              </a:p>
            </p:txBody>
          </p:sp>
          <p:sp>
            <p:nvSpPr>
              <p:cNvPr id="44062" name="Line 18"/>
              <p:cNvSpPr>
                <a:spLocks noChangeShapeType="1"/>
              </p:cNvSpPr>
              <p:nvPr/>
            </p:nvSpPr>
            <p:spPr bwMode="auto">
              <a:xfrm>
                <a:off x="1763738" y="2996778"/>
                <a:ext cx="0" cy="647700"/>
              </a:xfrm>
              <a:prstGeom prst="line">
                <a:avLst/>
              </a:prstGeom>
              <a:noFill/>
              <a:ln w="9525">
                <a:solidFill>
                  <a:schemeClr val="tx1"/>
                </a:solidFill>
                <a:round/>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44063" name="Line 18"/>
              <p:cNvSpPr>
                <a:spLocks noChangeShapeType="1"/>
              </p:cNvSpPr>
              <p:nvPr/>
            </p:nvSpPr>
            <p:spPr bwMode="auto">
              <a:xfrm>
                <a:off x="4428034" y="2996778"/>
                <a:ext cx="0" cy="647700"/>
              </a:xfrm>
              <a:prstGeom prst="line">
                <a:avLst/>
              </a:prstGeom>
              <a:noFill/>
              <a:ln w="9525">
                <a:solidFill>
                  <a:schemeClr val="tx1"/>
                </a:solidFill>
                <a:round/>
                <a:headEnd/>
                <a:tailEnd/>
              </a:ln>
            </p:spPr>
            <p:txBody>
              <a:bodyPr/>
              <a:lstStyle/>
              <a:p>
                <a:endParaRPr lang="zh-TW" altLang="en-US" dirty="0">
                  <a:latin typeface="標楷體" panose="03000509000000000000" pitchFamily="65" charset="-120"/>
                  <a:ea typeface="標楷體" panose="03000509000000000000" pitchFamily="65" charset="-120"/>
                </a:endParaRPr>
              </a:p>
            </p:txBody>
          </p:sp>
          <p:cxnSp>
            <p:nvCxnSpPr>
              <p:cNvPr id="12" name="直線單箭頭接點 11"/>
              <p:cNvCxnSpPr>
                <a:stCxn id="44062" idx="1"/>
              </p:cNvCxnSpPr>
              <p:nvPr/>
            </p:nvCxnSpPr>
            <p:spPr>
              <a:xfrm rot="5400000" flipH="1" flipV="1">
                <a:off x="3585600" y="1795856"/>
                <a:ext cx="26992" cy="36703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046" name="群組 33"/>
            <p:cNvGrpSpPr>
              <a:grpSpLocks/>
            </p:cNvGrpSpPr>
            <p:nvPr/>
          </p:nvGrpSpPr>
          <p:grpSpPr bwMode="auto">
            <a:xfrm>
              <a:off x="5436096" y="1124744"/>
              <a:ext cx="2735114" cy="5111055"/>
              <a:chOff x="5436096" y="1124744"/>
              <a:chExt cx="2735114" cy="5111055"/>
            </a:xfrm>
          </p:grpSpPr>
          <p:sp>
            <p:nvSpPr>
              <p:cNvPr id="44047" name="Rectangle 22"/>
              <p:cNvSpPr>
                <a:spLocks noChangeArrowheads="1"/>
              </p:cNvSpPr>
              <p:nvPr/>
            </p:nvSpPr>
            <p:spPr bwMode="auto">
              <a:xfrm>
                <a:off x="5436096" y="3284984"/>
                <a:ext cx="1150938" cy="790575"/>
              </a:xfrm>
              <a:prstGeom prst="rect">
                <a:avLst/>
              </a:prstGeom>
              <a:noFill/>
              <a:ln w="9525">
                <a:solidFill>
                  <a:schemeClr val="tx1"/>
                </a:solidFill>
                <a:miter lim="800000"/>
                <a:headEnd/>
                <a:tailEnd/>
              </a:ln>
            </p:spPr>
            <p:txBody>
              <a:bodyPr wrap="none" anchor="ctr"/>
              <a:lstStyle/>
              <a:p>
                <a:pPr algn="ctr"/>
                <a:r>
                  <a:rPr lang="zh-TW" altLang="en-US" dirty="0">
                    <a:latin typeface="標楷體" panose="03000509000000000000" pitchFamily="65" charset="-120"/>
                    <a:ea typeface="標楷體" panose="03000509000000000000" pitchFamily="65" charset="-120"/>
                  </a:rPr>
                  <a:t>環安衛</a:t>
                </a:r>
                <a:endParaRPr lang="en-US" altLang="zh-TW"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中心</a:t>
                </a:r>
              </a:p>
            </p:txBody>
          </p:sp>
          <p:sp>
            <p:nvSpPr>
              <p:cNvPr id="44048" name="Rectangle 22"/>
              <p:cNvSpPr>
                <a:spLocks noChangeArrowheads="1"/>
              </p:cNvSpPr>
              <p:nvPr/>
            </p:nvSpPr>
            <p:spPr bwMode="auto">
              <a:xfrm>
                <a:off x="5436096" y="2204864"/>
                <a:ext cx="1150938" cy="790575"/>
              </a:xfrm>
              <a:prstGeom prst="rect">
                <a:avLst/>
              </a:prstGeom>
              <a:noFill/>
              <a:ln w="9525">
                <a:solidFill>
                  <a:schemeClr val="tx1"/>
                </a:solidFill>
                <a:miter lim="800000"/>
                <a:headEnd/>
                <a:tailEnd/>
              </a:ln>
            </p:spPr>
            <p:txBody>
              <a:bodyPr wrap="none" anchor="ctr"/>
              <a:lstStyle/>
              <a:p>
                <a:pPr algn="ctr"/>
                <a:r>
                  <a:rPr lang="zh-TW" altLang="en-US" dirty="0">
                    <a:latin typeface="標楷體" panose="03000509000000000000" pitchFamily="65" charset="-120"/>
                    <a:ea typeface="標楷體" panose="03000509000000000000" pitchFamily="65" charset="-120"/>
                  </a:rPr>
                  <a:t>環安衛</a:t>
                </a:r>
                <a:endParaRPr lang="en-US" altLang="zh-TW"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委員會</a:t>
                </a:r>
              </a:p>
            </p:txBody>
          </p:sp>
          <p:sp>
            <p:nvSpPr>
              <p:cNvPr id="44049" name="Rectangle 22"/>
              <p:cNvSpPr>
                <a:spLocks noChangeArrowheads="1"/>
              </p:cNvSpPr>
              <p:nvPr/>
            </p:nvSpPr>
            <p:spPr bwMode="auto">
              <a:xfrm>
                <a:off x="5436096" y="1124744"/>
                <a:ext cx="1150938" cy="790575"/>
              </a:xfrm>
              <a:prstGeom prst="rect">
                <a:avLst/>
              </a:prstGeom>
              <a:noFill/>
              <a:ln w="9525">
                <a:solidFill>
                  <a:schemeClr val="tx1"/>
                </a:solidFill>
                <a:miter lim="800000"/>
                <a:headEnd/>
                <a:tailEnd/>
              </a:ln>
            </p:spPr>
            <p:txBody>
              <a:bodyPr wrap="none" anchor="ctr"/>
              <a:lstStyle/>
              <a:p>
                <a:pPr algn="ctr"/>
                <a:r>
                  <a:rPr lang="zh-TW" altLang="en-US" dirty="0">
                    <a:latin typeface="標楷體" panose="03000509000000000000" pitchFamily="65" charset="-120"/>
                    <a:ea typeface="標楷體" panose="03000509000000000000" pitchFamily="65" charset="-120"/>
                  </a:rPr>
                  <a:t>校長</a:t>
                </a:r>
              </a:p>
            </p:txBody>
          </p:sp>
          <p:sp>
            <p:nvSpPr>
              <p:cNvPr id="44050" name="Rectangle 22"/>
              <p:cNvSpPr>
                <a:spLocks noChangeArrowheads="1"/>
              </p:cNvSpPr>
              <p:nvPr/>
            </p:nvSpPr>
            <p:spPr bwMode="auto">
              <a:xfrm>
                <a:off x="5436096" y="4365104"/>
                <a:ext cx="1150938" cy="790575"/>
              </a:xfrm>
              <a:prstGeom prst="rect">
                <a:avLst/>
              </a:prstGeom>
              <a:noFill/>
              <a:ln w="9525">
                <a:solidFill>
                  <a:schemeClr val="tx1"/>
                </a:solidFill>
                <a:miter lim="800000"/>
                <a:headEnd/>
                <a:tailEnd/>
              </a:ln>
            </p:spPr>
            <p:txBody>
              <a:bodyPr wrap="none" anchor="ctr"/>
              <a:lstStyle/>
              <a:p>
                <a:pPr algn="ctr"/>
                <a:r>
                  <a:rPr lang="zh-TW" altLang="en-US" dirty="0">
                    <a:latin typeface="標楷體" panose="03000509000000000000" pitchFamily="65" charset="-120"/>
                    <a:ea typeface="標楷體" panose="03000509000000000000" pitchFamily="65" charset="-120"/>
                  </a:rPr>
                  <a:t>各學院</a:t>
                </a:r>
                <a:endParaRPr lang="en-US" altLang="zh-TW"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環安衛小組</a:t>
                </a:r>
              </a:p>
            </p:txBody>
          </p:sp>
          <p:sp>
            <p:nvSpPr>
              <p:cNvPr id="44051" name="Rectangle 22"/>
              <p:cNvSpPr>
                <a:spLocks noChangeArrowheads="1"/>
              </p:cNvSpPr>
              <p:nvPr/>
            </p:nvSpPr>
            <p:spPr bwMode="auto">
              <a:xfrm>
                <a:off x="5436096" y="5445224"/>
                <a:ext cx="1150938" cy="790575"/>
              </a:xfrm>
              <a:prstGeom prst="rect">
                <a:avLst/>
              </a:prstGeom>
              <a:noFill/>
              <a:ln w="9525">
                <a:solidFill>
                  <a:schemeClr val="tx1"/>
                </a:solidFill>
                <a:miter lim="800000"/>
                <a:headEnd/>
                <a:tailEnd/>
              </a:ln>
            </p:spPr>
            <p:txBody>
              <a:bodyPr wrap="none" anchor="ctr"/>
              <a:lstStyle/>
              <a:p>
                <a:pPr algn="ctr"/>
                <a:r>
                  <a:rPr lang="zh-TW" altLang="en-US" dirty="0">
                    <a:latin typeface="標楷體" panose="03000509000000000000" pitchFamily="65" charset="-120"/>
                    <a:ea typeface="標楷體" panose="03000509000000000000" pitchFamily="65" charset="-120"/>
                  </a:rPr>
                  <a:t>各系所</a:t>
                </a:r>
                <a:endParaRPr lang="en-US" altLang="zh-TW"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單位</a:t>
                </a:r>
              </a:p>
            </p:txBody>
          </p:sp>
          <p:cxnSp>
            <p:nvCxnSpPr>
              <p:cNvPr id="19" name="直線單箭頭接點 18"/>
              <p:cNvCxnSpPr>
                <a:stCxn id="44049" idx="2"/>
                <a:endCxn id="44048" idx="0"/>
              </p:cNvCxnSpPr>
              <p:nvPr/>
            </p:nvCxnSpPr>
            <p:spPr>
              <a:xfrm rot="5400000">
                <a:off x="5866081" y="2059945"/>
                <a:ext cx="29056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rot="5400000">
                <a:off x="5868462" y="3140427"/>
                <a:ext cx="28897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a:off x="5867668" y="4220910"/>
                <a:ext cx="29056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rot="5400000">
                <a:off x="5868462" y="5301393"/>
                <a:ext cx="28897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6" name="Rectangle 22"/>
              <p:cNvSpPr>
                <a:spLocks noChangeArrowheads="1"/>
              </p:cNvSpPr>
              <p:nvPr/>
            </p:nvSpPr>
            <p:spPr bwMode="auto">
              <a:xfrm>
                <a:off x="7020272" y="3284984"/>
                <a:ext cx="1150938" cy="790575"/>
              </a:xfrm>
              <a:prstGeom prst="rect">
                <a:avLst/>
              </a:prstGeom>
              <a:noFill/>
              <a:ln w="9525">
                <a:solidFill>
                  <a:schemeClr val="tx1"/>
                </a:solidFill>
                <a:miter lim="800000"/>
                <a:headEnd/>
                <a:tailEnd/>
              </a:ln>
            </p:spPr>
            <p:txBody>
              <a:bodyPr wrap="none" anchor="ctr"/>
              <a:lstStyle/>
              <a:p>
                <a:pPr algn="ctr"/>
                <a:r>
                  <a:rPr lang="zh-TW" altLang="en-US" dirty="0">
                    <a:latin typeface="標楷體" panose="03000509000000000000" pitchFamily="65" charset="-120"/>
                    <a:ea typeface="標楷體" panose="03000509000000000000" pitchFamily="65" charset="-120"/>
                  </a:rPr>
                  <a:t>相關</a:t>
                </a:r>
                <a:endParaRPr lang="en-US" altLang="zh-TW"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行政單位</a:t>
                </a:r>
              </a:p>
            </p:txBody>
          </p:sp>
          <p:cxnSp>
            <p:nvCxnSpPr>
              <p:cNvPr id="32" name="直線單箭頭接點 31"/>
              <p:cNvCxnSpPr>
                <a:stCxn id="44047" idx="3"/>
                <a:endCxn id="44056" idx="1"/>
              </p:cNvCxnSpPr>
              <p:nvPr/>
            </p:nvCxnSpPr>
            <p:spPr>
              <a:xfrm>
                <a:off x="6586846" y="3681066"/>
                <a:ext cx="433398"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28" name="剪去並圓角化單一角落矩形 27"/>
          <p:cNvSpPr/>
          <p:nvPr/>
        </p:nvSpPr>
        <p:spPr>
          <a:xfrm>
            <a:off x="191345" y="5480441"/>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標楷體" panose="03000509000000000000" pitchFamily="65" charset="-120"/>
                <a:ea typeface="標楷體" panose="03000509000000000000" pitchFamily="65" charset="-120"/>
              </a:rPr>
              <a:t>補充</a:t>
            </a:r>
            <a:endParaRPr lang="zh-TW" altLang="en-US" sz="24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7919950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907336" y="6219439"/>
            <a:ext cx="2133600" cy="365125"/>
          </a:xfrm>
        </p:spPr>
        <p:txBody>
          <a:bodyPr/>
          <a:lstStyle/>
          <a:p>
            <a:pPr>
              <a:defRPr/>
            </a:pPr>
            <a:fld id="{EBCF1456-4580-4B58-96DA-BFA949E2D32D}" type="slidenum">
              <a:rPr lang="en-US" altLang="zh-TW">
                <a:latin typeface="標楷體" panose="03000509000000000000" pitchFamily="65" charset="-120"/>
              </a:rPr>
              <a:pPr>
                <a:defRPr/>
              </a:pPr>
              <a:t>39</a:t>
            </a:fld>
            <a:endParaRPr lang="en-US" altLang="zh-TW" dirty="0">
              <a:latin typeface="標楷體" panose="03000509000000000000" pitchFamily="65" charset="-120"/>
            </a:endParaRPr>
          </a:p>
        </p:txBody>
      </p:sp>
      <p:sp>
        <p:nvSpPr>
          <p:cNvPr id="45059" name="Rectangle 2"/>
          <p:cNvSpPr>
            <a:spLocks noGrp="1"/>
          </p:cNvSpPr>
          <p:nvPr>
            <p:ph type="title"/>
          </p:nvPr>
        </p:nvSpPr>
        <p:spPr>
          <a:xfrm>
            <a:off x="755576" y="116632"/>
            <a:ext cx="7715200" cy="1143000"/>
          </a:xfrm>
        </p:spPr>
        <p:txBody>
          <a:bodyPr/>
          <a:lstStyle/>
          <a:p>
            <a:r>
              <a:rPr lang="zh-TW" altLang="en-US" b="1" dirty="0" smtClean="0"/>
              <a:t>職業安全衛生管理單位</a:t>
            </a:r>
          </a:p>
        </p:txBody>
      </p:sp>
      <p:sp>
        <p:nvSpPr>
          <p:cNvPr id="45060" name="Rectangle 3"/>
          <p:cNvSpPr>
            <a:spLocks noGrp="1"/>
          </p:cNvSpPr>
          <p:nvPr>
            <p:ph type="body" idx="1"/>
          </p:nvPr>
        </p:nvSpPr>
        <p:spPr>
          <a:xfrm>
            <a:off x="467544" y="1196752"/>
            <a:ext cx="8229600" cy="4525962"/>
          </a:xfrm>
        </p:spPr>
        <p:txBody>
          <a:bodyPr/>
          <a:lstStyle/>
          <a:p>
            <a:pPr eaLnBrk="1" hangingPunct="1">
              <a:lnSpc>
                <a:spcPct val="120000"/>
              </a:lnSpc>
            </a:pPr>
            <a:r>
              <a:rPr lang="zh-TW" altLang="en-US" sz="3000" dirty="0" smtClean="0">
                <a:latin typeface="標楷體" panose="03000509000000000000" pitchFamily="65" charset="-120"/>
              </a:rPr>
              <a:t>常見名稱為</a:t>
            </a:r>
            <a:r>
              <a:rPr lang="zh-TW" altLang="en-US" sz="3000" dirty="0" smtClean="0">
                <a:solidFill>
                  <a:srgbClr val="FF0000"/>
                </a:solidFill>
                <a:latin typeface="標楷體" panose="03000509000000000000" pitchFamily="65" charset="-120"/>
              </a:rPr>
              <a:t>環安中心、環安室或環安組</a:t>
            </a:r>
            <a:r>
              <a:rPr lang="zh-TW" altLang="en-US" sz="3000" dirty="0" smtClean="0">
                <a:latin typeface="標楷體" panose="03000509000000000000" pitchFamily="65" charset="-120"/>
              </a:rPr>
              <a:t>。</a:t>
            </a:r>
            <a:endParaRPr lang="zh-TW" altLang="en-US" sz="2600" dirty="0" smtClean="0">
              <a:latin typeface="標楷體" panose="03000509000000000000" pitchFamily="65" charset="-120"/>
            </a:endParaRPr>
          </a:p>
          <a:p>
            <a:pPr lvl="1" eaLnBrk="1" hangingPunct="1">
              <a:lnSpc>
                <a:spcPct val="120000"/>
              </a:lnSpc>
            </a:pPr>
            <a:r>
              <a:rPr lang="zh-TW" altLang="en-US" sz="2600" dirty="0" smtClean="0">
                <a:latin typeface="標楷體" panose="03000509000000000000" pitchFamily="65" charset="-120"/>
              </a:rPr>
              <a:t>為學校中主要負責實驗室安全衛生事務的單位。</a:t>
            </a:r>
          </a:p>
          <a:p>
            <a:pPr lvl="1" eaLnBrk="1" hangingPunct="1">
              <a:lnSpc>
                <a:spcPct val="120000"/>
              </a:lnSpc>
            </a:pPr>
            <a:r>
              <a:rPr lang="zh-TW" altLang="en-US" sz="2600" dirty="0" smtClean="0">
                <a:latin typeface="標楷體" panose="03000509000000000000" pitchFamily="65" charset="-120"/>
              </a:rPr>
              <a:t>實驗室人員們需瞭解該</a:t>
            </a:r>
            <a:r>
              <a:rPr lang="zh-TW" altLang="en-US" sz="2600" dirty="0" smtClean="0">
                <a:solidFill>
                  <a:srgbClr val="FF0000"/>
                </a:solidFill>
                <a:latin typeface="標楷體" panose="03000509000000000000" pitchFamily="65" charset="-120"/>
              </a:rPr>
              <a:t>單位的名稱，在校內的位置、聯絡方式與網址、業務內容</a:t>
            </a:r>
            <a:r>
              <a:rPr lang="zh-TW" altLang="en-US" sz="2600" dirty="0" smtClean="0">
                <a:latin typeface="標楷體" panose="03000509000000000000" pitchFamily="65" charset="-120"/>
              </a:rPr>
              <a:t>等資訊。</a:t>
            </a:r>
          </a:p>
          <a:p>
            <a:pPr eaLnBrk="1" hangingPunct="1">
              <a:lnSpc>
                <a:spcPct val="120000"/>
              </a:lnSpc>
            </a:pPr>
            <a:r>
              <a:rPr lang="zh-TW" altLang="en-US" sz="3000" dirty="0" smtClean="0">
                <a:latin typeface="標楷體" panose="03000509000000000000" pitchFamily="65" charset="-120"/>
              </a:rPr>
              <a:t>部分學校另設有院級環安單位與</a:t>
            </a:r>
            <a:r>
              <a:rPr lang="en-US" altLang="zh-TW" sz="3000" dirty="0" smtClean="0">
                <a:latin typeface="標楷體" panose="03000509000000000000" pitchFamily="65" charset="-120"/>
              </a:rPr>
              <a:t>(</a:t>
            </a:r>
            <a:r>
              <a:rPr lang="zh-TW" altLang="en-US" sz="3000" dirty="0" smtClean="0">
                <a:latin typeface="標楷體" panose="03000509000000000000" pitchFamily="65" charset="-120"/>
              </a:rPr>
              <a:t>或</a:t>
            </a:r>
            <a:r>
              <a:rPr lang="en-US" altLang="zh-TW" sz="3000" dirty="0" smtClean="0">
                <a:latin typeface="標楷體" panose="03000509000000000000" pitchFamily="65" charset="-120"/>
              </a:rPr>
              <a:t>)</a:t>
            </a:r>
            <a:r>
              <a:rPr lang="zh-TW" altLang="en-US" sz="3000" dirty="0" smtClean="0">
                <a:latin typeface="標楷體" panose="03000509000000000000" pitchFamily="65" charset="-120"/>
              </a:rPr>
              <a:t>系所環安聯絡人</a:t>
            </a:r>
            <a:endParaRPr lang="en-US" altLang="zh-TW" sz="3000" dirty="0" smtClean="0">
              <a:latin typeface="標楷體" panose="03000509000000000000" pitchFamily="65" charset="-120"/>
            </a:endParaRPr>
          </a:p>
          <a:p>
            <a:pPr lvl="1" eaLnBrk="1" hangingPunct="1">
              <a:lnSpc>
                <a:spcPct val="120000"/>
              </a:lnSpc>
            </a:pPr>
            <a:r>
              <a:rPr lang="zh-TW" altLang="en-US" sz="2600" dirty="0" smtClean="0">
                <a:latin typeface="標楷體" panose="03000509000000000000" pitchFamily="65" charset="-120"/>
              </a:rPr>
              <a:t>實驗室人員接洽、詢問實驗室安全衛生行政程序與事項時，請依各校體系、程序進行</a:t>
            </a:r>
            <a:endParaRPr lang="en-US" altLang="zh-TW" sz="2600" dirty="0" smtClean="0">
              <a:latin typeface="標楷體" panose="03000509000000000000" pitchFamily="65" charset="-120"/>
            </a:endParaRPr>
          </a:p>
        </p:txBody>
      </p:sp>
      <p:sp>
        <p:nvSpPr>
          <p:cNvPr id="45061" name="文字方塊 4"/>
          <p:cNvSpPr txBox="1">
            <a:spLocks noChangeArrowheads="1"/>
          </p:cNvSpPr>
          <p:nvPr/>
        </p:nvSpPr>
        <p:spPr bwMode="auto">
          <a:xfrm>
            <a:off x="7092280" y="116632"/>
            <a:ext cx="1763712" cy="457200"/>
          </a:xfrm>
          <a:prstGeom prst="rect">
            <a:avLst/>
          </a:prstGeom>
          <a:noFill/>
          <a:ln w="9525">
            <a:noFill/>
            <a:miter lim="800000"/>
            <a:headEnd/>
            <a:tailEnd/>
          </a:ln>
        </p:spPr>
        <p:txBody>
          <a:bodyPr>
            <a:spAutoFit/>
          </a:bodyPr>
          <a:lstStyle/>
          <a:p>
            <a:pPr algn="r"/>
            <a:r>
              <a:rPr lang="zh-TW" altLang="en-US" sz="2400" dirty="0">
                <a:latin typeface="標楷體" panose="03000509000000000000" pitchFamily="65" charset="-120"/>
                <a:ea typeface="標楷體" panose="03000509000000000000" pitchFamily="65" charset="-120"/>
              </a:rPr>
              <a:t>瞭解學校</a:t>
            </a:r>
          </a:p>
        </p:txBody>
      </p:sp>
      <p:sp>
        <p:nvSpPr>
          <p:cNvPr id="45062" name="Text Box 6"/>
          <p:cNvSpPr txBox="1">
            <a:spLocks noChangeArrowheads="1"/>
          </p:cNvSpPr>
          <p:nvPr/>
        </p:nvSpPr>
        <p:spPr bwMode="auto">
          <a:xfrm>
            <a:off x="610517" y="5865496"/>
            <a:ext cx="6481763" cy="35394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pPr>
            <a:r>
              <a:rPr lang="zh-TW" altLang="en-US" sz="1700" dirty="0">
                <a:latin typeface="標楷體" panose="03000509000000000000" pitchFamily="65" charset="-120"/>
                <a:ea typeface="標楷體" panose="03000509000000000000" pitchFamily="65" charset="-120"/>
              </a:rPr>
              <a:t>職業</a:t>
            </a:r>
            <a:r>
              <a:rPr lang="zh-TW" altLang="en-US" sz="1700" dirty="0" smtClean="0">
                <a:latin typeface="標楷體" panose="03000509000000000000" pitchFamily="65" charset="-120"/>
                <a:ea typeface="標楷體" panose="03000509000000000000" pitchFamily="65" charset="-120"/>
              </a:rPr>
              <a:t>安全</a:t>
            </a:r>
            <a:r>
              <a:rPr lang="zh-TW" altLang="en-US" sz="1700" dirty="0">
                <a:latin typeface="標楷體" panose="03000509000000000000" pitchFamily="65" charset="-120"/>
                <a:ea typeface="標楷體" panose="03000509000000000000" pitchFamily="65" charset="-120"/>
              </a:rPr>
              <a:t>衛生法施行細則、職業安全衛生管理辦法</a:t>
            </a:r>
          </a:p>
        </p:txBody>
      </p:sp>
    </p:spTree>
    <p:extLst>
      <p:ext uri="{BB962C8B-B14F-4D97-AF65-F5344CB8AC3E}">
        <p14:creationId xmlns:p14="http://schemas.microsoft.com/office/powerpoint/2010/main" val="253517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壹、前言</a:t>
            </a:r>
            <a:endParaRPr lang="zh-TW" altLang="en-US" dirty="0"/>
          </a:p>
        </p:txBody>
      </p:sp>
      <p:sp>
        <p:nvSpPr>
          <p:cNvPr id="6" name="文字版面配置區 5"/>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2"/>
          </p:nvPr>
        </p:nvSpPr>
        <p:spPr>
          <a:xfrm>
            <a:off x="6948264" y="6165304"/>
            <a:ext cx="2133600" cy="365125"/>
          </a:xfrm>
        </p:spPr>
        <p:txBody>
          <a:bodyPr/>
          <a:lstStyle/>
          <a:p>
            <a:pPr>
              <a:defRPr/>
            </a:pPr>
            <a:fld id="{2C463222-3884-42D2-8A9D-F71189E9DF7D}" type="slidenum">
              <a:rPr lang="en-US" altLang="zh-TW" smtClean="0"/>
              <a:pPr>
                <a:defRPr/>
              </a:pPr>
              <a:t>4</a:t>
            </a:fld>
            <a:endParaRPr lang="en-US" altLang="zh-TW" dirty="0"/>
          </a:p>
        </p:txBody>
      </p:sp>
    </p:spTree>
    <p:extLst>
      <p:ext uri="{BB962C8B-B14F-4D97-AF65-F5344CB8AC3E}">
        <p14:creationId xmlns:p14="http://schemas.microsoft.com/office/powerpoint/2010/main" val="1712589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a:xfrm>
            <a:off x="7010400" y="6221234"/>
            <a:ext cx="2133600" cy="365125"/>
          </a:xfrm>
        </p:spPr>
        <p:txBody>
          <a:bodyPr/>
          <a:lstStyle/>
          <a:p>
            <a:pPr>
              <a:defRPr/>
            </a:pPr>
            <a:fld id="{B97AB586-782B-4213-8FA5-621DBC134F90}" type="slidenum">
              <a:rPr lang="en-US" altLang="zh-TW">
                <a:latin typeface="標楷體" panose="03000509000000000000" pitchFamily="65" charset="-120"/>
              </a:rPr>
              <a:pPr>
                <a:defRPr/>
              </a:pPr>
              <a:t>40</a:t>
            </a:fld>
            <a:endParaRPr lang="en-US" altLang="zh-TW" dirty="0">
              <a:latin typeface="標楷體" panose="03000509000000000000" pitchFamily="65" charset="-120"/>
            </a:endParaRPr>
          </a:p>
        </p:txBody>
      </p:sp>
      <p:sp>
        <p:nvSpPr>
          <p:cNvPr id="46083" name="Rectangle 2"/>
          <p:cNvSpPr>
            <a:spLocks noGrp="1" noChangeArrowheads="1"/>
          </p:cNvSpPr>
          <p:nvPr>
            <p:ph type="title" idx="4294967295"/>
          </p:nvPr>
        </p:nvSpPr>
        <p:spPr>
          <a:xfrm>
            <a:off x="971600" y="0"/>
            <a:ext cx="7499176" cy="1143000"/>
          </a:xfrm>
        </p:spPr>
        <p:txBody>
          <a:bodyPr/>
          <a:lstStyle/>
          <a:p>
            <a:pPr eaLnBrk="1" hangingPunct="1"/>
            <a:r>
              <a:rPr lang="zh-TW" altLang="en-US" b="1" dirty="0" smtClean="0"/>
              <a:t>瞭解校級安全衛生工作守則</a:t>
            </a:r>
          </a:p>
        </p:txBody>
      </p:sp>
      <p:sp>
        <p:nvSpPr>
          <p:cNvPr id="46084" name="Rectangle 3"/>
          <p:cNvSpPr>
            <a:spLocks noGrp="1" noChangeArrowheads="1"/>
          </p:cNvSpPr>
          <p:nvPr>
            <p:ph idx="4294967295"/>
          </p:nvPr>
        </p:nvSpPr>
        <p:spPr>
          <a:xfrm>
            <a:off x="568428" y="1124744"/>
            <a:ext cx="8424862" cy="4679950"/>
          </a:xfrm>
        </p:spPr>
        <p:txBody>
          <a:bodyPr/>
          <a:lstStyle/>
          <a:p>
            <a:pPr eaLnBrk="1" hangingPunct="1">
              <a:spcBef>
                <a:spcPct val="10000"/>
              </a:spcBef>
              <a:spcAft>
                <a:spcPct val="10000"/>
              </a:spcAft>
            </a:pPr>
            <a:r>
              <a:rPr lang="zh-TW" altLang="en-US" sz="2800" dirty="0" smtClean="0">
                <a:latin typeface="標楷體" panose="03000509000000000000" pitchFamily="65" charset="-120"/>
              </a:rPr>
              <a:t>常見有「</a:t>
            </a:r>
            <a:r>
              <a:rPr lang="zh-TW" altLang="en-US" sz="2800" dirty="0" smtClean="0">
                <a:solidFill>
                  <a:srgbClr val="FF0000"/>
                </a:solidFill>
                <a:latin typeface="標楷體" panose="03000509000000000000" pitchFamily="65" charset="-120"/>
              </a:rPr>
              <a:t>校級</a:t>
            </a:r>
            <a:r>
              <a:rPr lang="zh-TW" altLang="en-US" sz="2800" dirty="0" smtClean="0">
                <a:latin typeface="標楷體" panose="03000509000000000000" pitchFamily="65" charset="-120"/>
              </a:rPr>
              <a:t>實驗室安全衛生工作守則」與「</a:t>
            </a:r>
            <a:r>
              <a:rPr lang="zh-TW" altLang="en-US" sz="2800" dirty="0" smtClean="0">
                <a:solidFill>
                  <a:srgbClr val="FF0000"/>
                </a:solidFill>
                <a:latin typeface="標楷體" panose="03000509000000000000" pitchFamily="65" charset="-120"/>
              </a:rPr>
              <a:t>個別</a:t>
            </a:r>
            <a:r>
              <a:rPr lang="zh-TW" altLang="en-US" sz="2800" dirty="0" smtClean="0">
                <a:latin typeface="標楷體" panose="03000509000000000000" pitchFamily="65" charset="-120"/>
              </a:rPr>
              <a:t>實驗室安全衛生工作守則」。</a:t>
            </a:r>
            <a:endParaRPr lang="en-US" altLang="zh-TW" sz="2800" dirty="0" smtClean="0">
              <a:latin typeface="標楷體" panose="03000509000000000000" pitchFamily="65" charset="-120"/>
            </a:endParaRPr>
          </a:p>
          <a:p>
            <a:pPr eaLnBrk="1" hangingPunct="1">
              <a:spcBef>
                <a:spcPct val="10000"/>
              </a:spcBef>
              <a:spcAft>
                <a:spcPct val="10000"/>
              </a:spcAft>
            </a:pPr>
            <a:endParaRPr lang="zh-TW" altLang="en-US" sz="800" dirty="0" smtClean="0">
              <a:latin typeface="標楷體" panose="03000509000000000000" pitchFamily="65" charset="-120"/>
            </a:endParaRPr>
          </a:p>
          <a:p>
            <a:pPr eaLnBrk="1" hangingPunct="1">
              <a:spcBef>
                <a:spcPct val="10000"/>
              </a:spcBef>
              <a:spcAft>
                <a:spcPct val="10000"/>
              </a:spcAft>
            </a:pPr>
            <a:r>
              <a:rPr lang="zh-TW" altLang="en-US" sz="2800" dirty="0" smtClean="0">
                <a:latin typeface="標楷體" panose="03000509000000000000" pitchFamily="65" charset="-120"/>
              </a:rPr>
              <a:t>通常可於安全衛生管理單位的網站查閱到。</a:t>
            </a:r>
            <a:endParaRPr lang="en-US" altLang="zh-TW" sz="2800" dirty="0" smtClean="0">
              <a:latin typeface="標楷體" panose="03000509000000000000" pitchFamily="65" charset="-120"/>
            </a:endParaRPr>
          </a:p>
          <a:p>
            <a:pPr eaLnBrk="1" hangingPunct="1">
              <a:spcBef>
                <a:spcPct val="10000"/>
              </a:spcBef>
              <a:spcAft>
                <a:spcPct val="10000"/>
              </a:spcAft>
            </a:pPr>
            <a:endParaRPr lang="en-US" altLang="zh-TW" sz="800" dirty="0" smtClean="0">
              <a:latin typeface="標楷體" panose="03000509000000000000" pitchFamily="65" charset="-120"/>
            </a:endParaRPr>
          </a:p>
          <a:p>
            <a:pPr eaLnBrk="1" hangingPunct="1">
              <a:spcBef>
                <a:spcPct val="10000"/>
              </a:spcBef>
              <a:spcAft>
                <a:spcPct val="10000"/>
              </a:spcAft>
            </a:pPr>
            <a:r>
              <a:rPr lang="zh-TW" altLang="en-US" sz="2800" dirty="0" smtClean="0">
                <a:latin typeface="標楷體" panose="03000509000000000000" pitchFamily="65" charset="-120"/>
              </a:rPr>
              <a:t>校級安全衛生工作守則內容為校內各科系通用事項</a:t>
            </a:r>
            <a:r>
              <a:rPr lang="en-US" altLang="zh-TW" sz="2800" dirty="0" smtClean="0">
                <a:latin typeface="標楷體" panose="03000509000000000000" pitchFamily="65" charset="-120"/>
              </a:rPr>
              <a:t>:</a:t>
            </a:r>
          </a:p>
          <a:p>
            <a:pPr lvl="1" eaLnBrk="1" hangingPunct="1">
              <a:spcBef>
                <a:spcPct val="10000"/>
              </a:spcBef>
              <a:spcAft>
                <a:spcPct val="10000"/>
              </a:spcAft>
            </a:pPr>
            <a:r>
              <a:rPr lang="zh-TW" altLang="en-US" sz="2600" dirty="0" smtClean="0">
                <a:latin typeface="標楷體" panose="03000509000000000000" pitchFamily="65" charset="-120"/>
              </a:rPr>
              <a:t>如事業之勞工安全衛生管理及各級</a:t>
            </a:r>
            <a:r>
              <a:rPr lang="zh-TW" altLang="en-US" sz="2600" dirty="0" smtClean="0">
                <a:solidFill>
                  <a:srgbClr val="FF0000"/>
                </a:solidFill>
                <a:latin typeface="標楷體" panose="03000509000000000000" pitchFamily="65" charset="-120"/>
              </a:rPr>
              <a:t>權責</a:t>
            </a:r>
            <a:r>
              <a:rPr lang="zh-TW" altLang="en-US" sz="2600" dirty="0" smtClean="0">
                <a:latin typeface="標楷體" panose="03000509000000000000" pitchFamily="65" charset="-120"/>
              </a:rPr>
              <a:t>、工作安全及衛生</a:t>
            </a:r>
            <a:r>
              <a:rPr lang="zh-TW" altLang="en-US" sz="2600" dirty="0" smtClean="0">
                <a:solidFill>
                  <a:srgbClr val="FF0000"/>
                </a:solidFill>
                <a:latin typeface="標楷體" panose="03000509000000000000" pitchFamily="65" charset="-120"/>
              </a:rPr>
              <a:t>標準</a:t>
            </a:r>
            <a:r>
              <a:rPr lang="zh-TW" altLang="en-US" sz="2600" dirty="0" smtClean="0">
                <a:latin typeface="標楷體" panose="03000509000000000000" pitchFamily="65" charset="-120"/>
              </a:rPr>
              <a:t>、</a:t>
            </a:r>
            <a:r>
              <a:rPr lang="zh-TW" altLang="en-US" sz="2600" dirty="0" smtClean="0">
                <a:solidFill>
                  <a:srgbClr val="FF0000"/>
                </a:solidFill>
                <a:latin typeface="標楷體" panose="03000509000000000000" pitchFamily="65" charset="-120"/>
              </a:rPr>
              <a:t>教育及訓練</a:t>
            </a:r>
            <a:r>
              <a:rPr lang="zh-TW" altLang="en-US" sz="2600" dirty="0" smtClean="0">
                <a:latin typeface="標楷體" panose="03000509000000000000" pitchFamily="65" charset="-120"/>
              </a:rPr>
              <a:t>、</a:t>
            </a:r>
            <a:r>
              <a:rPr lang="zh-TW" altLang="en-US" sz="2600" dirty="0" smtClean="0">
                <a:solidFill>
                  <a:srgbClr val="FF0000"/>
                </a:solidFill>
                <a:latin typeface="標楷體" panose="03000509000000000000" pitchFamily="65" charset="-120"/>
              </a:rPr>
              <a:t>急救及搶救</a:t>
            </a:r>
            <a:r>
              <a:rPr lang="zh-TW" altLang="en-US" sz="2600" dirty="0" smtClean="0">
                <a:latin typeface="標楷體" panose="03000509000000000000" pitchFamily="65" charset="-120"/>
              </a:rPr>
              <a:t>、</a:t>
            </a:r>
            <a:r>
              <a:rPr lang="zh-TW" altLang="en-US" sz="2600" dirty="0" smtClean="0">
                <a:solidFill>
                  <a:srgbClr val="FF0000"/>
                </a:solidFill>
                <a:latin typeface="標楷體" panose="03000509000000000000" pitchFamily="65" charset="-120"/>
              </a:rPr>
              <a:t>事故通報及報告</a:t>
            </a:r>
            <a:r>
              <a:rPr lang="zh-TW" altLang="en-US" sz="2600" dirty="0" smtClean="0">
                <a:latin typeface="標楷體" panose="03000509000000000000" pitchFamily="65" charset="-120"/>
              </a:rPr>
              <a:t>，發生事故的</a:t>
            </a:r>
            <a:r>
              <a:rPr lang="zh-TW" altLang="en-US" sz="2600" dirty="0" smtClean="0">
                <a:solidFill>
                  <a:srgbClr val="FF0000"/>
                </a:solidFill>
                <a:latin typeface="標楷體" panose="03000509000000000000" pitchFamily="65" charset="-120"/>
              </a:rPr>
              <a:t>罰鍰、罰則</a:t>
            </a:r>
            <a:r>
              <a:rPr lang="zh-TW" altLang="en-US" sz="2600" dirty="0" smtClean="0">
                <a:latin typeface="標楷體" panose="03000509000000000000" pitchFamily="65" charset="-120"/>
              </a:rPr>
              <a:t>等事項。</a:t>
            </a:r>
            <a:endParaRPr lang="en-US" altLang="zh-TW" sz="2600" dirty="0" smtClean="0">
              <a:latin typeface="標楷體" panose="03000509000000000000" pitchFamily="65" charset="-120"/>
            </a:endParaRPr>
          </a:p>
          <a:p>
            <a:pPr lvl="1" eaLnBrk="1" hangingPunct="1">
              <a:spcBef>
                <a:spcPct val="10000"/>
              </a:spcBef>
              <a:spcAft>
                <a:spcPct val="10000"/>
              </a:spcAft>
            </a:pPr>
            <a:endParaRPr lang="zh-TW" altLang="en-US" sz="800" dirty="0" smtClean="0">
              <a:latin typeface="標楷體" panose="03000509000000000000" pitchFamily="65" charset="-120"/>
            </a:endParaRPr>
          </a:p>
          <a:p>
            <a:pPr eaLnBrk="1" hangingPunct="1">
              <a:spcBef>
                <a:spcPct val="10000"/>
              </a:spcBef>
              <a:spcAft>
                <a:spcPct val="10000"/>
              </a:spcAft>
            </a:pPr>
            <a:r>
              <a:rPr lang="zh-TW" altLang="en-US" sz="2800" dirty="0" smtClean="0">
                <a:latin typeface="標楷體" panose="03000509000000000000" pitchFamily="65" charset="-120"/>
              </a:rPr>
              <a:t>閱讀守則內容可瞭解校內共通事項的內容，如發生事故時的</a:t>
            </a:r>
            <a:r>
              <a:rPr lang="zh-TW" altLang="en-US" sz="2800" dirty="0" smtClean="0">
                <a:solidFill>
                  <a:srgbClr val="FF0000"/>
                </a:solidFill>
                <a:latin typeface="標楷體" panose="03000509000000000000" pitchFamily="65" charset="-120"/>
              </a:rPr>
              <a:t>緊急通報程序</a:t>
            </a:r>
            <a:r>
              <a:rPr lang="zh-TW" altLang="en-US" sz="2800" dirty="0" smtClean="0">
                <a:latin typeface="標楷體" panose="03000509000000000000" pitchFamily="65" charset="-120"/>
              </a:rPr>
              <a:t>等。</a:t>
            </a:r>
          </a:p>
        </p:txBody>
      </p:sp>
      <p:sp>
        <p:nvSpPr>
          <p:cNvPr id="46086" name="文字方塊 5"/>
          <p:cNvSpPr txBox="1">
            <a:spLocks noChangeArrowheads="1"/>
          </p:cNvSpPr>
          <p:nvPr/>
        </p:nvSpPr>
        <p:spPr bwMode="auto">
          <a:xfrm>
            <a:off x="7236296" y="0"/>
            <a:ext cx="1763712" cy="457200"/>
          </a:xfrm>
          <a:prstGeom prst="rect">
            <a:avLst/>
          </a:prstGeom>
          <a:noFill/>
          <a:ln w="9525">
            <a:noFill/>
            <a:miter lim="800000"/>
            <a:headEnd/>
            <a:tailEnd/>
          </a:ln>
        </p:spPr>
        <p:txBody>
          <a:bodyPr>
            <a:spAutoFit/>
          </a:bodyPr>
          <a:lstStyle/>
          <a:p>
            <a:pPr algn="r"/>
            <a:r>
              <a:rPr lang="zh-TW" altLang="en-US" sz="2400" dirty="0">
                <a:latin typeface="標楷體" panose="03000509000000000000" pitchFamily="65" charset="-120"/>
                <a:ea typeface="標楷體" panose="03000509000000000000" pitchFamily="65" charset="-120"/>
              </a:rPr>
              <a:t>瞭解學校</a:t>
            </a:r>
          </a:p>
        </p:txBody>
      </p:sp>
      <p:sp>
        <p:nvSpPr>
          <p:cNvPr id="46087" name="Text Box 7"/>
          <p:cNvSpPr txBox="1">
            <a:spLocks noChangeArrowheads="1"/>
          </p:cNvSpPr>
          <p:nvPr/>
        </p:nvSpPr>
        <p:spPr bwMode="auto">
          <a:xfrm>
            <a:off x="193662" y="6049854"/>
            <a:ext cx="4325938" cy="35394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700" dirty="0">
                <a:latin typeface="標楷體" panose="03000509000000000000" pitchFamily="65" charset="-120"/>
                <a:ea typeface="標楷體" panose="03000509000000000000" pitchFamily="65" charset="-120"/>
              </a:rPr>
              <a:t>職業安全衛生法</a:t>
            </a:r>
            <a:r>
              <a:rPr lang="zh-TW" altLang="en-US" sz="1700" dirty="0" smtClean="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職業</a:t>
            </a:r>
            <a:r>
              <a:rPr lang="zh-TW" altLang="en-US" sz="1700" dirty="0" smtClean="0">
                <a:latin typeface="標楷體" panose="03000509000000000000" pitchFamily="65" charset="-120"/>
                <a:ea typeface="標楷體" panose="03000509000000000000" pitchFamily="65" charset="-120"/>
              </a:rPr>
              <a:t>安全</a:t>
            </a:r>
            <a:r>
              <a:rPr lang="zh-TW" altLang="en-US" sz="1700" dirty="0">
                <a:latin typeface="標楷體" panose="03000509000000000000" pitchFamily="65" charset="-120"/>
                <a:ea typeface="標楷體" panose="03000509000000000000" pitchFamily="65" charset="-120"/>
              </a:rPr>
              <a:t>衛生法施行細則</a:t>
            </a:r>
          </a:p>
        </p:txBody>
      </p:sp>
    </p:spTree>
    <p:extLst>
      <p:ext uri="{BB962C8B-B14F-4D97-AF65-F5344CB8AC3E}">
        <p14:creationId xmlns:p14="http://schemas.microsoft.com/office/powerpoint/2010/main" val="4063824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04248" y="6196539"/>
            <a:ext cx="2133600" cy="365125"/>
          </a:xfrm>
        </p:spPr>
        <p:txBody>
          <a:bodyPr/>
          <a:lstStyle/>
          <a:p>
            <a:pPr>
              <a:defRPr/>
            </a:pPr>
            <a:fld id="{4150DC76-D46C-4173-9D6F-F672956DC083}" type="slidenum">
              <a:rPr lang="en-US" altLang="zh-TW">
                <a:latin typeface="標楷體" panose="03000509000000000000" pitchFamily="65" charset="-120"/>
              </a:rPr>
              <a:pPr>
                <a:defRPr/>
              </a:pPr>
              <a:t>41</a:t>
            </a:fld>
            <a:endParaRPr lang="en-US" altLang="zh-TW" dirty="0">
              <a:latin typeface="標楷體" panose="03000509000000000000" pitchFamily="65" charset="-120"/>
            </a:endParaRPr>
          </a:p>
        </p:txBody>
      </p:sp>
      <p:sp>
        <p:nvSpPr>
          <p:cNvPr id="47107" name="Rectangle 2"/>
          <p:cNvSpPr>
            <a:spLocks noGrp="1"/>
          </p:cNvSpPr>
          <p:nvPr>
            <p:ph type="title"/>
          </p:nvPr>
        </p:nvSpPr>
        <p:spPr/>
        <p:txBody>
          <a:bodyPr/>
          <a:lstStyle/>
          <a:p>
            <a:r>
              <a:rPr lang="zh-TW" altLang="en-US" b="1" dirty="0" smtClean="0"/>
              <a:t>瞭解其他相關的行政程序</a:t>
            </a:r>
          </a:p>
        </p:txBody>
      </p:sp>
      <p:sp>
        <p:nvSpPr>
          <p:cNvPr id="47108" name="Rectangle 3"/>
          <p:cNvSpPr>
            <a:spLocks noGrp="1"/>
          </p:cNvSpPr>
          <p:nvPr>
            <p:ph type="body" idx="1"/>
          </p:nvPr>
        </p:nvSpPr>
        <p:spPr>
          <a:xfrm>
            <a:off x="467544" y="1340768"/>
            <a:ext cx="8229600" cy="4525962"/>
          </a:xfrm>
        </p:spPr>
        <p:txBody>
          <a:bodyPr/>
          <a:lstStyle/>
          <a:p>
            <a:pPr>
              <a:lnSpc>
                <a:spcPct val="120000"/>
              </a:lnSpc>
            </a:pPr>
            <a:r>
              <a:rPr lang="zh-TW" altLang="en-US" sz="3000" dirty="0" smtClean="0">
                <a:latin typeface="標楷體" panose="03000509000000000000" pitchFamily="65" charset="-120"/>
              </a:rPr>
              <a:t>例如： 「毒性化學物質請購流程與使用規範」、「先驅化學品使用與申報規範」、「實驗室廢棄物儲存清運流程」與</a:t>
            </a:r>
            <a:r>
              <a:rPr lang="zh-TW" altLang="zh-TW" dirty="0" smtClean="0">
                <a:latin typeface="標楷體" panose="03000509000000000000" pitchFamily="65" charset="-120"/>
              </a:rPr>
              <a:t>「實驗室自動檢查辦法」</a:t>
            </a:r>
            <a:r>
              <a:rPr lang="zh-TW" altLang="en-US" sz="3000" dirty="0" smtClean="0">
                <a:latin typeface="標楷體" panose="03000509000000000000" pitchFamily="65" charset="-120"/>
              </a:rPr>
              <a:t>等。</a:t>
            </a:r>
            <a:endParaRPr lang="en-US" altLang="zh-TW" sz="3000" dirty="0" smtClean="0">
              <a:latin typeface="標楷體" panose="03000509000000000000" pitchFamily="65" charset="-120"/>
            </a:endParaRPr>
          </a:p>
          <a:p>
            <a:pPr>
              <a:lnSpc>
                <a:spcPct val="120000"/>
              </a:lnSpc>
            </a:pPr>
            <a:endParaRPr lang="zh-TW" altLang="en-US" sz="800" dirty="0" smtClean="0">
              <a:latin typeface="標楷體" panose="03000509000000000000" pitchFamily="65" charset="-120"/>
            </a:endParaRPr>
          </a:p>
          <a:p>
            <a:pPr>
              <a:lnSpc>
                <a:spcPct val="120000"/>
              </a:lnSpc>
            </a:pPr>
            <a:r>
              <a:rPr lang="zh-TW" altLang="en-US" sz="3000" dirty="0" smtClean="0">
                <a:solidFill>
                  <a:srgbClr val="FF0000"/>
                </a:solidFill>
                <a:latin typeface="標楷體" panose="03000509000000000000" pitchFamily="65" charset="-120"/>
              </a:rPr>
              <a:t>進行實驗前應先瞭解學校對哪些物質訂有何種規範，以便在實際進行實驗時遵循而不致有漏失或錯誤。</a:t>
            </a:r>
            <a:endParaRPr lang="en-US" altLang="zh-TW" sz="3000" dirty="0" smtClean="0">
              <a:solidFill>
                <a:srgbClr val="FF0000"/>
              </a:solidFill>
              <a:latin typeface="標楷體" panose="03000509000000000000" pitchFamily="65" charset="-120"/>
            </a:endParaRPr>
          </a:p>
          <a:p>
            <a:pPr>
              <a:lnSpc>
                <a:spcPct val="90000"/>
              </a:lnSpc>
            </a:pPr>
            <a:endParaRPr lang="zh-TW" altLang="en-US" sz="800" dirty="0" smtClean="0">
              <a:solidFill>
                <a:srgbClr val="FF0000"/>
              </a:solidFill>
              <a:latin typeface="標楷體" panose="03000509000000000000" pitchFamily="65" charset="-120"/>
            </a:endParaRPr>
          </a:p>
        </p:txBody>
      </p:sp>
      <p:sp>
        <p:nvSpPr>
          <p:cNvPr id="47109" name="文字方塊 4"/>
          <p:cNvSpPr txBox="1">
            <a:spLocks noChangeArrowheads="1"/>
          </p:cNvSpPr>
          <p:nvPr/>
        </p:nvSpPr>
        <p:spPr bwMode="auto">
          <a:xfrm>
            <a:off x="7380288" y="0"/>
            <a:ext cx="1763712" cy="457200"/>
          </a:xfrm>
          <a:prstGeom prst="rect">
            <a:avLst/>
          </a:prstGeom>
          <a:noFill/>
          <a:ln w="9525">
            <a:noFill/>
            <a:miter lim="800000"/>
            <a:headEnd/>
            <a:tailEnd/>
          </a:ln>
        </p:spPr>
        <p:txBody>
          <a:bodyPr>
            <a:spAutoFit/>
          </a:bodyPr>
          <a:lstStyle/>
          <a:p>
            <a:pPr algn="r"/>
            <a:r>
              <a:rPr lang="zh-TW" altLang="en-US" sz="2400" dirty="0">
                <a:latin typeface="標楷體" panose="03000509000000000000" pitchFamily="65" charset="-120"/>
                <a:ea typeface="標楷體" panose="03000509000000000000" pitchFamily="65" charset="-120"/>
              </a:rPr>
              <a:t>瞭解學校</a:t>
            </a:r>
          </a:p>
        </p:txBody>
      </p:sp>
      <p:sp>
        <p:nvSpPr>
          <p:cNvPr id="47110" name="Text Box 7"/>
          <p:cNvSpPr txBox="1">
            <a:spLocks noChangeArrowheads="1"/>
          </p:cNvSpPr>
          <p:nvPr/>
        </p:nvSpPr>
        <p:spPr bwMode="auto">
          <a:xfrm>
            <a:off x="323528" y="5759977"/>
            <a:ext cx="8069263" cy="6191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700" dirty="0">
                <a:latin typeface="標楷體" panose="03000509000000000000" pitchFamily="65" charset="-120"/>
                <a:ea typeface="標楷體" panose="03000509000000000000" pitchFamily="65" charset="-120"/>
              </a:rPr>
              <a:t>毒性化學物質管理法、先驅化學品工業原料之種類及申報檢查辦法、事業廢棄物貯存清除處理方法及設施標準</a:t>
            </a:r>
          </a:p>
        </p:txBody>
      </p:sp>
    </p:spTree>
    <p:extLst>
      <p:ext uri="{BB962C8B-B14F-4D97-AF65-F5344CB8AC3E}">
        <p14:creationId xmlns:p14="http://schemas.microsoft.com/office/powerpoint/2010/main" val="91802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165304"/>
            <a:ext cx="2133600" cy="365125"/>
          </a:xfrm>
        </p:spPr>
        <p:txBody>
          <a:bodyPr/>
          <a:lstStyle/>
          <a:p>
            <a:pPr>
              <a:defRPr/>
            </a:pPr>
            <a:fld id="{C0EAE899-8CF4-4CF2-AB41-238DEC350828}" type="slidenum">
              <a:rPr lang="en-US" altLang="zh-TW">
                <a:latin typeface="標楷體" panose="03000509000000000000" pitchFamily="65" charset="-120"/>
              </a:rPr>
              <a:pPr>
                <a:defRPr/>
              </a:pPr>
              <a:t>42</a:t>
            </a:fld>
            <a:endParaRPr lang="en-US" altLang="zh-TW" dirty="0">
              <a:latin typeface="標楷體" panose="03000509000000000000" pitchFamily="65" charset="-120"/>
            </a:endParaRPr>
          </a:p>
        </p:txBody>
      </p:sp>
      <p:sp>
        <p:nvSpPr>
          <p:cNvPr id="49155" name="Rectangle 2"/>
          <p:cNvSpPr>
            <a:spLocks noGrp="1"/>
          </p:cNvSpPr>
          <p:nvPr>
            <p:ph type="title"/>
          </p:nvPr>
        </p:nvSpPr>
        <p:spPr>
          <a:xfrm>
            <a:off x="468313" y="620713"/>
            <a:ext cx="8229600" cy="1143000"/>
          </a:xfrm>
        </p:spPr>
        <p:txBody>
          <a:bodyPr/>
          <a:lstStyle/>
          <a:p>
            <a:r>
              <a:rPr lang="zh-TW" altLang="en-US" sz="4000" b="1" dirty="0" smtClean="0"/>
              <a:t>實驗室的安全衛生工作守則</a:t>
            </a:r>
          </a:p>
        </p:txBody>
      </p:sp>
      <p:sp>
        <p:nvSpPr>
          <p:cNvPr id="49156" name="Rectangle 3"/>
          <p:cNvSpPr>
            <a:spLocks noGrp="1"/>
          </p:cNvSpPr>
          <p:nvPr>
            <p:ph type="body" idx="1"/>
          </p:nvPr>
        </p:nvSpPr>
        <p:spPr>
          <a:xfrm>
            <a:off x="467544" y="1950174"/>
            <a:ext cx="8424862" cy="4137025"/>
          </a:xfrm>
        </p:spPr>
        <p:txBody>
          <a:bodyPr/>
          <a:lstStyle/>
          <a:p>
            <a:pPr>
              <a:lnSpc>
                <a:spcPct val="120000"/>
              </a:lnSpc>
            </a:pPr>
            <a:r>
              <a:rPr lang="zh-TW" altLang="en-US" sz="3000" dirty="0" smtClean="0">
                <a:latin typeface="標楷體" panose="03000509000000000000" pitchFamily="65" charset="-120"/>
              </a:rPr>
              <a:t>依各實驗室本身的工作性質與內容所訂定</a:t>
            </a:r>
            <a:endParaRPr lang="en-US" altLang="zh-TW" sz="3000" dirty="0" smtClean="0">
              <a:latin typeface="標楷體" panose="03000509000000000000" pitchFamily="65" charset="-120"/>
            </a:endParaRPr>
          </a:p>
          <a:p>
            <a:pPr>
              <a:lnSpc>
                <a:spcPct val="120000"/>
              </a:lnSpc>
            </a:pPr>
            <a:r>
              <a:rPr lang="zh-TW" altLang="en-US" sz="3000" dirty="0" smtClean="0">
                <a:latin typeface="標楷體" panose="03000509000000000000" pitchFamily="65" charset="-120"/>
              </a:rPr>
              <a:t>實驗室人員必須熟讀內容並確實遵守</a:t>
            </a:r>
            <a:endParaRPr lang="zh-TW" altLang="en-US" sz="1200" dirty="0" smtClean="0">
              <a:latin typeface="標楷體" panose="03000509000000000000" pitchFamily="65" charset="-120"/>
            </a:endParaRPr>
          </a:p>
          <a:p>
            <a:pPr>
              <a:lnSpc>
                <a:spcPct val="120000"/>
              </a:lnSpc>
            </a:pPr>
            <a:r>
              <a:rPr lang="zh-TW" altLang="en-US" sz="3000" dirty="0" smtClean="0">
                <a:latin typeface="標楷體" panose="03000509000000000000" pitchFamily="65" charset="-120"/>
              </a:rPr>
              <a:t>由於學校實驗的類型與內容往往</a:t>
            </a:r>
            <a:r>
              <a:rPr lang="zh-TW" altLang="en-US" sz="3000" dirty="0" smtClean="0">
                <a:solidFill>
                  <a:srgbClr val="FF0000"/>
                </a:solidFill>
                <a:latin typeface="標楷體" panose="03000509000000000000" pitchFamily="65" charset="-120"/>
              </a:rPr>
              <a:t>隨時間改變</a:t>
            </a:r>
            <a:r>
              <a:rPr lang="zh-TW" altLang="en-US" sz="3000" dirty="0" smtClean="0">
                <a:latin typeface="標楷體" panose="03000509000000000000" pitchFamily="65" charset="-120"/>
              </a:rPr>
              <a:t>，若發現守則內容已不符所需，請協同實驗室管理人員修訂守則內容</a:t>
            </a:r>
          </a:p>
        </p:txBody>
      </p:sp>
      <p:sp>
        <p:nvSpPr>
          <p:cNvPr id="49157"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dirty="0">
                <a:latin typeface="標楷體" panose="03000509000000000000" pitchFamily="65" charset="-120"/>
                <a:ea typeface="標楷體" panose="03000509000000000000" pitchFamily="65" charset="-120"/>
              </a:rPr>
              <a:t>瞭解實驗室</a:t>
            </a:r>
          </a:p>
        </p:txBody>
      </p:sp>
      <p:sp>
        <p:nvSpPr>
          <p:cNvPr id="49158" name="Text Box 6"/>
          <p:cNvSpPr txBox="1">
            <a:spLocks noChangeArrowheads="1"/>
          </p:cNvSpPr>
          <p:nvPr/>
        </p:nvSpPr>
        <p:spPr bwMode="auto">
          <a:xfrm>
            <a:off x="179512" y="5733256"/>
            <a:ext cx="4325938" cy="35394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700" dirty="0">
                <a:latin typeface="標楷體" panose="03000509000000000000" pitchFamily="65" charset="-120"/>
                <a:ea typeface="標楷體" panose="03000509000000000000" pitchFamily="65" charset="-120"/>
              </a:rPr>
              <a:t>職業安全衛生法</a:t>
            </a:r>
            <a:r>
              <a:rPr lang="zh-TW" altLang="en-US" sz="1700" dirty="0" smtClean="0">
                <a:latin typeface="標楷體" panose="03000509000000000000" pitchFamily="65" charset="-120"/>
                <a:ea typeface="標楷體" panose="03000509000000000000" pitchFamily="65" charset="-120"/>
              </a:rPr>
              <a:t>、</a:t>
            </a:r>
            <a:r>
              <a:rPr lang="zh-TW" altLang="en-US" sz="1700" dirty="0">
                <a:latin typeface="標楷體" panose="03000509000000000000" pitchFamily="65" charset="-120"/>
                <a:ea typeface="標楷體" panose="03000509000000000000" pitchFamily="65" charset="-120"/>
              </a:rPr>
              <a:t>職業</a:t>
            </a:r>
            <a:r>
              <a:rPr lang="zh-TW" altLang="en-US" sz="1700" dirty="0" smtClean="0">
                <a:latin typeface="標楷體" panose="03000509000000000000" pitchFamily="65" charset="-120"/>
                <a:ea typeface="標楷體" panose="03000509000000000000" pitchFamily="65" charset="-120"/>
              </a:rPr>
              <a:t>安全</a:t>
            </a:r>
            <a:r>
              <a:rPr lang="zh-TW" altLang="en-US" sz="1700" dirty="0">
                <a:latin typeface="標楷體" panose="03000509000000000000" pitchFamily="65" charset="-120"/>
                <a:ea typeface="標楷體" panose="03000509000000000000" pitchFamily="65" charset="-120"/>
              </a:rPr>
              <a:t>衛生法施行細則</a:t>
            </a:r>
          </a:p>
        </p:txBody>
      </p:sp>
    </p:spTree>
    <p:extLst>
      <p:ext uri="{BB962C8B-B14F-4D97-AF65-F5344CB8AC3E}">
        <p14:creationId xmlns:p14="http://schemas.microsoft.com/office/powerpoint/2010/main" val="2371765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r>
              <a:rPr lang="zh-TW" altLang="en-US" b="1" u="sng" dirty="0"/>
              <a:t>危害性</a:t>
            </a:r>
            <a:r>
              <a:rPr lang="zh-TW" altLang="en-US" b="1" u="sng" dirty="0" smtClean="0"/>
              <a:t>化學品</a:t>
            </a:r>
          </a:p>
        </p:txBody>
      </p:sp>
      <p:sp>
        <p:nvSpPr>
          <p:cNvPr id="52227" name="內容版面配置區 2"/>
          <p:cNvSpPr>
            <a:spLocks noGrp="1"/>
          </p:cNvSpPr>
          <p:nvPr>
            <p:ph idx="1"/>
          </p:nvPr>
        </p:nvSpPr>
        <p:spPr>
          <a:xfrm>
            <a:off x="457200" y="1600200"/>
            <a:ext cx="7859216" cy="4525963"/>
          </a:xfrm>
        </p:spPr>
        <p:txBody>
          <a:bodyPr>
            <a:normAutofit fontScale="92500" lnSpcReduction="10000"/>
          </a:bodyPr>
          <a:lstStyle/>
          <a:p>
            <a:pPr>
              <a:lnSpc>
                <a:spcPct val="130000"/>
              </a:lnSpc>
              <a:spcBef>
                <a:spcPts val="600"/>
              </a:spcBef>
            </a:pPr>
            <a:r>
              <a:rPr lang="zh-TW" altLang="en-US" sz="3600" dirty="0" smtClean="0"/>
              <a:t>危害物質</a:t>
            </a:r>
            <a:r>
              <a:rPr lang="en-US" altLang="zh-TW" sz="3600" dirty="0" smtClean="0"/>
              <a:t>(</a:t>
            </a:r>
            <a:r>
              <a:rPr lang="zh-TW" altLang="en-US" sz="3600" dirty="0" smtClean="0"/>
              <a:t>化學品</a:t>
            </a:r>
            <a:r>
              <a:rPr lang="en-US" altLang="zh-TW" sz="3600" dirty="0" smtClean="0"/>
              <a:t>)</a:t>
            </a:r>
          </a:p>
          <a:p>
            <a:pPr lvl="1">
              <a:lnSpc>
                <a:spcPct val="130000"/>
              </a:lnSpc>
              <a:spcBef>
                <a:spcPts val="600"/>
              </a:spcBef>
            </a:pPr>
            <a:r>
              <a:rPr lang="zh-TW" altLang="en-US" sz="3200" dirty="0" smtClean="0"/>
              <a:t>瞭解危害特性、危險</a:t>
            </a:r>
            <a:r>
              <a:rPr lang="zh-TW" altLang="en-US" sz="3200" dirty="0" smtClean="0">
                <a:solidFill>
                  <a:srgbClr val="FF0000"/>
                </a:solidFill>
              </a:rPr>
              <a:t>物</a:t>
            </a:r>
            <a:r>
              <a:rPr lang="zh-TW" altLang="en-US" sz="3200" dirty="0" smtClean="0"/>
              <a:t>與有害</a:t>
            </a:r>
            <a:r>
              <a:rPr lang="zh-TW" altLang="en-US" sz="3200" dirty="0" smtClean="0">
                <a:solidFill>
                  <a:srgbClr val="FF0000"/>
                </a:solidFill>
              </a:rPr>
              <a:t>物的</a:t>
            </a:r>
            <a:r>
              <a:rPr lang="zh-TW" altLang="en-US" sz="3200" dirty="0" smtClean="0"/>
              <a:t>毒性高低、傳輸途徑、相關防護設備等級與種類等資訊</a:t>
            </a:r>
            <a:endParaRPr lang="en-US" altLang="zh-TW" sz="3200" dirty="0" smtClean="0"/>
          </a:p>
          <a:p>
            <a:pPr lvl="2">
              <a:lnSpc>
                <a:spcPct val="130000"/>
              </a:lnSpc>
              <a:spcBef>
                <a:spcPts val="600"/>
              </a:spcBef>
            </a:pPr>
            <a:r>
              <a:rPr lang="zh-TW" altLang="en-US" sz="2800" dirty="0" smtClean="0"/>
              <a:t>資訊來源</a:t>
            </a:r>
            <a:r>
              <a:rPr lang="zh-TW" altLang="en-US" sz="2800" dirty="0" smtClean="0">
                <a:latin typeface="標楷體" panose="03000509000000000000" pitchFamily="65" charset="-120"/>
              </a:rPr>
              <a:t>：容器標示、安全資料表等</a:t>
            </a:r>
            <a:endParaRPr lang="en-US" altLang="zh-TW" sz="2800" dirty="0" smtClean="0">
              <a:latin typeface="標楷體" panose="03000509000000000000" pitchFamily="65" charset="-120"/>
            </a:endParaRPr>
          </a:p>
          <a:p>
            <a:pPr lvl="1">
              <a:lnSpc>
                <a:spcPct val="150000"/>
              </a:lnSpc>
              <a:spcBef>
                <a:spcPts val="600"/>
              </a:spcBef>
            </a:pPr>
            <a:r>
              <a:rPr lang="zh-TW" altLang="en-US" sz="3200" dirty="0" smtClean="0"/>
              <a:t>確認環境設備符合要求、採取正確的實驗步驟</a:t>
            </a:r>
          </a:p>
        </p:txBody>
      </p:sp>
      <p:sp>
        <p:nvSpPr>
          <p:cNvPr id="4" name="投影片編號版面配置區 3"/>
          <p:cNvSpPr>
            <a:spLocks noGrp="1"/>
          </p:cNvSpPr>
          <p:nvPr>
            <p:ph type="sldNum" sz="quarter" idx="12"/>
          </p:nvPr>
        </p:nvSpPr>
        <p:spPr>
          <a:xfrm>
            <a:off x="6876256" y="6165304"/>
            <a:ext cx="2133600" cy="365125"/>
          </a:xfrm>
        </p:spPr>
        <p:txBody>
          <a:bodyPr/>
          <a:lstStyle/>
          <a:p>
            <a:pPr>
              <a:defRPr/>
            </a:pPr>
            <a:fld id="{01C53F87-11F4-461C-B1D4-AF0019AF1ECA}" type="slidenum">
              <a:rPr lang="en-US" altLang="zh-TW" smtClean="0">
                <a:solidFill>
                  <a:prstClr val="black">
                    <a:tint val="75000"/>
                  </a:prstClr>
                </a:solidFill>
              </a:rPr>
              <a:pPr>
                <a:defRPr/>
              </a:pPr>
              <a:t>43</a:t>
            </a:fld>
            <a:endParaRPr lang="en-US" altLang="zh-TW" dirty="0">
              <a:solidFill>
                <a:prstClr val="black">
                  <a:tint val="75000"/>
                </a:prstClr>
              </a:solidFill>
            </a:endParaRPr>
          </a:p>
        </p:txBody>
      </p:sp>
    </p:spTree>
    <p:extLst>
      <p:ext uri="{BB962C8B-B14F-4D97-AF65-F5344CB8AC3E}">
        <p14:creationId xmlns:p14="http://schemas.microsoft.com/office/powerpoint/2010/main" val="31621930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876256" y="6813376"/>
            <a:ext cx="2133600" cy="365125"/>
          </a:xfrm>
        </p:spPr>
        <p:txBody>
          <a:bodyPr/>
          <a:lstStyle/>
          <a:p>
            <a:pPr>
              <a:defRPr/>
            </a:pPr>
            <a:fld id="{E872C15D-1A91-46FB-835F-01CABE1D706D}" type="slidenum">
              <a:rPr lang="en-US" altLang="zh-TW">
                <a:solidFill>
                  <a:schemeClr val="tx1"/>
                </a:solidFill>
                <a:latin typeface="標楷體" panose="03000509000000000000" pitchFamily="65" charset="-120"/>
              </a:rPr>
              <a:pPr>
                <a:defRPr/>
              </a:pPr>
              <a:t>44</a:t>
            </a:fld>
            <a:endParaRPr lang="en-US" altLang="zh-TW" dirty="0">
              <a:solidFill>
                <a:schemeClr val="tx1"/>
              </a:solidFill>
              <a:latin typeface="標楷體" panose="03000509000000000000" pitchFamily="65" charset="-120"/>
            </a:endParaRPr>
          </a:p>
        </p:txBody>
      </p:sp>
      <p:sp>
        <p:nvSpPr>
          <p:cNvPr id="52227" name="Rectangle 2"/>
          <p:cNvSpPr>
            <a:spLocks noGrp="1" noChangeArrowheads="1"/>
          </p:cNvSpPr>
          <p:nvPr>
            <p:ph type="title" idx="4294967295"/>
          </p:nvPr>
        </p:nvSpPr>
        <p:spPr>
          <a:xfrm>
            <a:off x="251520" y="44624"/>
            <a:ext cx="8229600" cy="927100"/>
          </a:xfrm>
        </p:spPr>
        <p:txBody>
          <a:bodyPr/>
          <a:lstStyle/>
          <a:p>
            <a:pPr eaLnBrk="1" hangingPunct="1"/>
            <a:r>
              <a:rPr lang="zh-TW" altLang="en-US" sz="3600" dirty="0" smtClean="0"/>
              <a:t>危害通識</a:t>
            </a:r>
          </a:p>
        </p:txBody>
      </p:sp>
      <p:sp>
        <p:nvSpPr>
          <p:cNvPr id="52228" name="Rectangle 3"/>
          <p:cNvSpPr>
            <a:spLocks noGrp="1" noChangeArrowheads="1"/>
          </p:cNvSpPr>
          <p:nvPr>
            <p:ph type="body" sz="half" idx="4294967295"/>
          </p:nvPr>
        </p:nvSpPr>
        <p:spPr>
          <a:xfrm>
            <a:off x="570469" y="1052736"/>
            <a:ext cx="3605212" cy="4968875"/>
          </a:xfrm>
        </p:spPr>
        <p:txBody>
          <a:bodyPr>
            <a:normAutofit lnSpcReduction="10000"/>
          </a:bodyPr>
          <a:lstStyle/>
          <a:p>
            <a:pPr eaLnBrk="1" hangingPunct="1">
              <a:lnSpc>
                <a:spcPct val="90000"/>
              </a:lnSpc>
            </a:pPr>
            <a:r>
              <a:rPr lang="zh-TW" altLang="en-US" sz="2600" dirty="0" smtClean="0">
                <a:latin typeface="標楷體" panose="03000509000000000000" pitchFamily="65" charset="-120"/>
              </a:rPr>
              <a:t>實驗室中有</a:t>
            </a:r>
            <a:r>
              <a:rPr lang="zh-TW" altLang="en-US" sz="2600" dirty="0">
                <a:latin typeface="標楷體" panose="03000509000000000000" pitchFamily="65" charset="-120"/>
              </a:rPr>
              <a:t>使用危害性化學品者</a:t>
            </a:r>
            <a:r>
              <a:rPr lang="zh-TW" altLang="en-US" sz="2600" dirty="0" smtClean="0">
                <a:latin typeface="標楷體" panose="03000509000000000000" pitchFamily="65" charset="-120"/>
              </a:rPr>
              <a:t>，於容器外應有</a:t>
            </a:r>
            <a:r>
              <a:rPr lang="zh-TW" altLang="en-US" sz="2600" dirty="0" smtClean="0">
                <a:solidFill>
                  <a:srgbClr val="FF0000"/>
                </a:solidFill>
                <a:latin typeface="標楷體" panose="03000509000000000000" pitchFamily="65" charset="-120"/>
              </a:rPr>
              <a:t>標示</a:t>
            </a:r>
            <a:r>
              <a:rPr lang="zh-TW" altLang="en-US" sz="2600" dirty="0" smtClean="0">
                <a:latin typeface="標楷體" panose="03000509000000000000" pitchFamily="65" charset="-120"/>
              </a:rPr>
              <a:t>，標示內容具備：</a:t>
            </a:r>
          </a:p>
          <a:p>
            <a:pPr lvl="1" eaLnBrk="1" hangingPunct="1">
              <a:lnSpc>
                <a:spcPct val="90000"/>
              </a:lnSpc>
              <a:buClr>
                <a:schemeClr val="tx1"/>
              </a:buClr>
              <a:buSzPct val="40000"/>
              <a:buFont typeface="Wingdings" pitchFamily="2" charset="2"/>
              <a:buChar char="l"/>
            </a:pPr>
            <a:r>
              <a:rPr lang="zh-TW" altLang="en-US" sz="2400" dirty="0" smtClean="0">
                <a:solidFill>
                  <a:srgbClr val="FF0000"/>
                </a:solidFill>
                <a:latin typeface="標楷體" panose="03000509000000000000" pitchFamily="65" charset="-120"/>
              </a:rPr>
              <a:t>危害圖示</a:t>
            </a:r>
          </a:p>
          <a:p>
            <a:pPr lvl="1" eaLnBrk="1" hangingPunct="1">
              <a:lnSpc>
                <a:spcPct val="90000"/>
              </a:lnSpc>
              <a:buClr>
                <a:schemeClr val="tx1"/>
              </a:buClr>
              <a:buSzPct val="40000"/>
              <a:buFont typeface="Wingdings" pitchFamily="2" charset="2"/>
              <a:buChar char="l"/>
            </a:pPr>
            <a:r>
              <a:rPr lang="zh-TW" altLang="en-US" sz="2400" dirty="0" smtClean="0">
                <a:solidFill>
                  <a:srgbClr val="FF0000"/>
                </a:solidFill>
                <a:latin typeface="標楷體" panose="03000509000000000000" pitchFamily="65" charset="-120"/>
              </a:rPr>
              <a:t>內容</a:t>
            </a:r>
            <a:r>
              <a:rPr lang="zh-TW" altLang="en-US" sz="2400" dirty="0" smtClean="0">
                <a:latin typeface="標楷體" panose="03000509000000000000" pitchFamily="65" charset="-120"/>
              </a:rPr>
              <a:t>包括：</a:t>
            </a:r>
          </a:p>
          <a:p>
            <a:pPr lvl="1" eaLnBrk="1" hangingPunct="1">
              <a:lnSpc>
                <a:spcPct val="90000"/>
              </a:lnSpc>
              <a:buFont typeface="Times New Roman" pitchFamily="18" charset="0"/>
              <a:buChar char="–"/>
            </a:pPr>
            <a:r>
              <a:rPr lang="zh-TW" altLang="en-US" sz="2200" dirty="0" smtClean="0">
                <a:latin typeface="標楷體" panose="03000509000000000000" pitchFamily="65" charset="-120"/>
              </a:rPr>
              <a:t>名稱</a:t>
            </a:r>
            <a:endParaRPr lang="en-US" altLang="zh-TW" sz="2200" dirty="0" smtClean="0">
              <a:latin typeface="標楷體" panose="03000509000000000000" pitchFamily="65" charset="-120"/>
            </a:endParaRPr>
          </a:p>
          <a:p>
            <a:pPr lvl="1" eaLnBrk="1" hangingPunct="1">
              <a:lnSpc>
                <a:spcPct val="90000"/>
              </a:lnSpc>
              <a:buFont typeface="Times New Roman" pitchFamily="18" charset="0"/>
              <a:buChar char="–"/>
            </a:pPr>
            <a:r>
              <a:rPr lang="zh-TW" altLang="en-US" sz="2200" dirty="0" smtClean="0">
                <a:latin typeface="標楷體" panose="03000509000000000000" pitchFamily="65" charset="-120"/>
              </a:rPr>
              <a:t>危害成分</a:t>
            </a:r>
            <a:endParaRPr lang="en-US" altLang="zh-TW" sz="2200" dirty="0" smtClean="0">
              <a:latin typeface="標楷體" panose="03000509000000000000" pitchFamily="65" charset="-120"/>
            </a:endParaRPr>
          </a:p>
          <a:p>
            <a:pPr lvl="1" eaLnBrk="1" hangingPunct="1">
              <a:lnSpc>
                <a:spcPct val="90000"/>
              </a:lnSpc>
              <a:buFont typeface="Times New Roman" pitchFamily="18" charset="0"/>
              <a:buChar char="–"/>
            </a:pPr>
            <a:r>
              <a:rPr lang="zh-TW" altLang="en-US" sz="2200" dirty="0" smtClean="0">
                <a:solidFill>
                  <a:srgbClr val="FF0000"/>
                </a:solidFill>
                <a:latin typeface="標楷體" panose="03000509000000000000" pitchFamily="65" charset="-120"/>
              </a:rPr>
              <a:t>警示語</a:t>
            </a:r>
            <a:endParaRPr lang="en-US" altLang="zh-TW" sz="2200" dirty="0" smtClean="0">
              <a:solidFill>
                <a:srgbClr val="FF0000"/>
              </a:solidFill>
              <a:latin typeface="標楷體" panose="03000509000000000000" pitchFamily="65" charset="-120"/>
            </a:endParaRPr>
          </a:p>
          <a:p>
            <a:pPr lvl="1" eaLnBrk="1" hangingPunct="1">
              <a:lnSpc>
                <a:spcPct val="90000"/>
              </a:lnSpc>
              <a:buFont typeface="Times New Roman" pitchFamily="18" charset="0"/>
              <a:buChar char="–"/>
            </a:pPr>
            <a:r>
              <a:rPr lang="zh-TW" altLang="en-US" sz="2200" dirty="0" smtClean="0">
                <a:solidFill>
                  <a:srgbClr val="FF0000"/>
                </a:solidFill>
                <a:latin typeface="標楷體" panose="03000509000000000000" pitchFamily="65" charset="-120"/>
              </a:rPr>
              <a:t>危害警告訊息</a:t>
            </a:r>
            <a:endParaRPr lang="en-US" altLang="zh-TW" sz="2200" dirty="0" smtClean="0">
              <a:solidFill>
                <a:srgbClr val="FF0000"/>
              </a:solidFill>
              <a:latin typeface="標楷體" panose="03000509000000000000" pitchFamily="65" charset="-120"/>
            </a:endParaRPr>
          </a:p>
          <a:p>
            <a:pPr lvl="1" eaLnBrk="1" hangingPunct="1">
              <a:lnSpc>
                <a:spcPct val="90000"/>
              </a:lnSpc>
              <a:buFont typeface="Times New Roman" pitchFamily="18" charset="0"/>
              <a:buChar char="–"/>
            </a:pPr>
            <a:r>
              <a:rPr lang="zh-TW" altLang="en-US" sz="2200" dirty="0" smtClean="0">
                <a:solidFill>
                  <a:srgbClr val="FF0000"/>
                </a:solidFill>
                <a:latin typeface="標楷體" panose="03000509000000000000" pitchFamily="65" charset="-120"/>
              </a:rPr>
              <a:t>危害防範措施</a:t>
            </a:r>
            <a:endParaRPr lang="en-US" altLang="zh-TW" sz="2200" dirty="0" smtClean="0">
              <a:solidFill>
                <a:srgbClr val="FF0000"/>
              </a:solidFill>
              <a:latin typeface="標楷體" panose="03000509000000000000" pitchFamily="65" charset="-120"/>
            </a:endParaRPr>
          </a:p>
          <a:p>
            <a:pPr lvl="1" eaLnBrk="1" hangingPunct="1">
              <a:lnSpc>
                <a:spcPct val="90000"/>
              </a:lnSpc>
              <a:buFont typeface="Times New Roman" pitchFamily="18" charset="0"/>
              <a:buChar char="–"/>
            </a:pPr>
            <a:r>
              <a:rPr lang="zh-TW" altLang="en-US" sz="2200" dirty="0" smtClean="0">
                <a:latin typeface="標楷體" panose="03000509000000000000" pitchFamily="65" charset="-120"/>
              </a:rPr>
              <a:t>製造</a:t>
            </a:r>
            <a:r>
              <a:rPr lang="zh-TW" altLang="en-US" sz="2200" dirty="0">
                <a:latin typeface="標楷體" panose="03000509000000000000" pitchFamily="65" charset="-120"/>
              </a:rPr>
              <a:t>者、輸入者或供應者之名稱、地址及電話</a:t>
            </a:r>
          </a:p>
          <a:p>
            <a:pPr lvl="1" eaLnBrk="1" hangingPunct="1">
              <a:lnSpc>
                <a:spcPct val="90000"/>
              </a:lnSpc>
              <a:buFont typeface="Arial" charset="0"/>
              <a:buNone/>
            </a:pPr>
            <a:endParaRPr lang="zh-TW" altLang="en-US" sz="2200" dirty="0" smtClean="0">
              <a:latin typeface="標楷體" panose="03000509000000000000" pitchFamily="65" charset="-120"/>
            </a:endParaRPr>
          </a:p>
        </p:txBody>
      </p:sp>
      <p:sp>
        <p:nvSpPr>
          <p:cNvPr id="52231"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dirty="0">
                <a:solidFill>
                  <a:prstClr val="black"/>
                </a:solidFill>
                <a:latin typeface="標楷體" panose="03000509000000000000" pitchFamily="65" charset="-120"/>
                <a:ea typeface="標楷體" panose="03000509000000000000" pitchFamily="65" charset="-120"/>
              </a:rPr>
              <a:t>瞭解實驗室</a:t>
            </a:r>
          </a:p>
        </p:txBody>
      </p:sp>
      <p:sp>
        <p:nvSpPr>
          <p:cNvPr id="52232" name="Text Box 9"/>
          <p:cNvSpPr txBox="1">
            <a:spLocks noChangeArrowheads="1"/>
          </p:cNvSpPr>
          <p:nvPr/>
        </p:nvSpPr>
        <p:spPr bwMode="auto">
          <a:xfrm>
            <a:off x="107504" y="6034408"/>
            <a:ext cx="4167188" cy="6191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700" dirty="0">
                <a:solidFill>
                  <a:prstClr val="black"/>
                </a:solidFill>
                <a:latin typeface="標楷體" panose="03000509000000000000" pitchFamily="65" charset="-120"/>
                <a:ea typeface="標楷體" panose="03000509000000000000" pitchFamily="65" charset="-120"/>
              </a:rPr>
              <a:t>危害性化學品標示及通識規則、毒性化學物質標示</a:t>
            </a:r>
            <a:r>
              <a:rPr lang="zh-TW" altLang="en-US" sz="1700" dirty="0" smtClean="0">
                <a:solidFill>
                  <a:prstClr val="black"/>
                </a:solidFill>
                <a:latin typeface="標楷體" panose="03000509000000000000" pitchFamily="65" charset="-120"/>
                <a:ea typeface="標楷體" panose="03000509000000000000" pitchFamily="65" charset="-120"/>
              </a:rPr>
              <a:t>及安全</a:t>
            </a:r>
            <a:r>
              <a:rPr lang="zh-TW" altLang="en-US" sz="1700" dirty="0">
                <a:solidFill>
                  <a:prstClr val="black"/>
                </a:solidFill>
                <a:latin typeface="標楷體" panose="03000509000000000000" pitchFamily="65" charset="-120"/>
                <a:ea typeface="標楷體" panose="03000509000000000000" pitchFamily="65" charset="-120"/>
              </a:rPr>
              <a:t>資料表管理辦法</a:t>
            </a:r>
          </a:p>
        </p:txBody>
      </p:sp>
      <p:pic>
        <p:nvPicPr>
          <p:cNvPr id="2" name="圖片 1" descr="畫面剪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244" y="908720"/>
            <a:ext cx="4246876" cy="5435251"/>
          </a:xfrm>
          <a:prstGeom prst="rect">
            <a:avLst/>
          </a:prstGeom>
        </p:spPr>
      </p:pic>
      <p:sp>
        <p:nvSpPr>
          <p:cNvPr id="9" name="矩形圖說文字 8"/>
          <p:cNvSpPr/>
          <p:nvPr/>
        </p:nvSpPr>
        <p:spPr>
          <a:xfrm>
            <a:off x="6105178" y="2736577"/>
            <a:ext cx="2448272" cy="1872208"/>
          </a:xfrm>
          <a:prstGeom prst="wedgeRectCallout">
            <a:avLst>
              <a:gd name="adj1" fmla="val -56815"/>
              <a:gd name="adj2" fmla="val -86642"/>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200" dirty="0" smtClean="0">
                <a:solidFill>
                  <a:schemeClr val="tx1"/>
                </a:solidFill>
                <a:latin typeface="標楷體" panose="03000509000000000000" pitchFamily="65" charset="-120"/>
                <a:ea typeface="標楷體" panose="03000509000000000000" pitchFamily="65" charset="-120"/>
              </a:rPr>
              <a:t>a.</a:t>
            </a:r>
            <a:r>
              <a:rPr lang="zh-TW" altLang="en-US" sz="1200" dirty="0" smtClean="0">
                <a:solidFill>
                  <a:schemeClr val="tx1"/>
                </a:solidFill>
                <a:latin typeface="標楷體" panose="03000509000000000000" pitchFamily="65" charset="-120"/>
                <a:ea typeface="標楷體" panose="03000509000000000000" pitchFamily="65" charset="-120"/>
              </a:rPr>
              <a:t>如果需標示</a:t>
            </a:r>
            <a:r>
              <a:rPr lang="en-US" altLang="zh-TW" sz="1200" dirty="0" smtClean="0">
                <a:solidFill>
                  <a:schemeClr val="tx1"/>
                </a:solidFill>
                <a:latin typeface="標楷體" panose="03000509000000000000" pitchFamily="65" charset="-120"/>
                <a:ea typeface="標楷體" panose="03000509000000000000" pitchFamily="65" charset="-120"/>
              </a:rPr>
              <a:t>”</a:t>
            </a:r>
            <a:r>
              <a:rPr lang="zh-TW" altLang="en-US" sz="1200" dirty="0" smtClean="0">
                <a:solidFill>
                  <a:schemeClr val="tx1"/>
                </a:solidFill>
                <a:latin typeface="標楷體" panose="03000509000000000000" pitchFamily="65" charset="-120"/>
                <a:ea typeface="標楷體" panose="03000509000000000000" pitchFamily="65" charset="-120"/>
              </a:rPr>
              <a:t>骷髏與兩根交叉骨</a:t>
            </a:r>
            <a:r>
              <a:rPr lang="en-US" altLang="zh-TW" sz="1200" dirty="0" smtClean="0">
                <a:solidFill>
                  <a:schemeClr val="tx1"/>
                </a:solidFill>
                <a:latin typeface="標楷體" panose="03000509000000000000" pitchFamily="65" charset="-120"/>
                <a:ea typeface="標楷體" panose="03000509000000000000" pitchFamily="65" charset="-120"/>
              </a:rPr>
              <a:t>”</a:t>
            </a:r>
            <a:r>
              <a:rPr lang="zh-TW" altLang="en-US" sz="1200" dirty="0" smtClean="0">
                <a:solidFill>
                  <a:schemeClr val="tx1"/>
                </a:solidFill>
                <a:latin typeface="標楷體" panose="03000509000000000000" pitchFamily="65" charset="-120"/>
                <a:ea typeface="標楷體" panose="03000509000000000000" pitchFamily="65" charset="-120"/>
              </a:rPr>
              <a:t>之象徵符號，則不必出現驚嘆號</a:t>
            </a:r>
            <a:endParaRPr lang="en-US" altLang="zh-TW" sz="1200" dirty="0" smtClean="0">
              <a:solidFill>
                <a:schemeClr val="tx1"/>
              </a:solidFill>
              <a:latin typeface="標楷體" panose="03000509000000000000" pitchFamily="65" charset="-120"/>
              <a:ea typeface="標楷體" panose="03000509000000000000" pitchFamily="65" charset="-120"/>
            </a:endParaRPr>
          </a:p>
          <a:p>
            <a:r>
              <a:rPr lang="en-US" altLang="zh-TW" sz="1200" dirty="0" smtClean="0">
                <a:solidFill>
                  <a:schemeClr val="tx1"/>
                </a:solidFill>
                <a:latin typeface="標楷體" panose="03000509000000000000" pitchFamily="65" charset="-120"/>
                <a:ea typeface="標楷體" panose="03000509000000000000" pitchFamily="65" charset="-120"/>
              </a:rPr>
              <a:t>b.</a:t>
            </a:r>
            <a:r>
              <a:rPr lang="zh-TW" altLang="en-US" sz="1200" dirty="0" smtClean="0">
                <a:solidFill>
                  <a:schemeClr val="tx1"/>
                </a:solidFill>
                <a:latin typeface="標楷體" panose="03000509000000000000" pitchFamily="65" charset="-120"/>
                <a:ea typeface="標楷體" panose="03000509000000000000" pitchFamily="65" charset="-120"/>
              </a:rPr>
              <a:t>如需標示腐蝕象徵符號，則不用出現用以表示皮膚或眼睛刺激之驚嘆號</a:t>
            </a:r>
            <a:endParaRPr lang="en-US" altLang="zh-TW" sz="1200" dirty="0" smtClean="0">
              <a:solidFill>
                <a:schemeClr val="tx1"/>
              </a:solidFill>
              <a:latin typeface="標楷體" panose="03000509000000000000" pitchFamily="65" charset="-120"/>
              <a:ea typeface="標楷體" panose="03000509000000000000" pitchFamily="65" charset="-120"/>
            </a:endParaRPr>
          </a:p>
          <a:p>
            <a:r>
              <a:rPr lang="en-US" altLang="zh-TW" sz="1200" dirty="0" smtClean="0">
                <a:solidFill>
                  <a:schemeClr val="tx1"/>
                </a:solidFill>
                <a:latin typeface="標楷體" panose="03000509000000000000" pitchFamily="65" charset="-120"/>
                <a:ea typeface="標楷體" panose="03000509000000000000" pitchFamily="65" charset="-120"/>
              </a:rPr>
              <a:t>c.</a:t>
            </a:r>
            <a:r>
              <a:rPr lang="zh-TW" altLang="en-US" sz="1200" dirty="0" smtClean="0">
                <a:solidFill>
                  <a:schemeClr val="tx1"/>
                </a:solidFill>
                <a:latin typeface="標楷體" panose="03000509000000000000" pitchFamily="65" charset="-120"/>
                <a:ea typeface="標楷體" panose="03000509000000000000" pitchFamily="65" charset="-120"/>
              </a:rPr>
              <a:t>如需標示有關呼吸道過敏的健康危害象徵符號時，則不用出現用以表示皮膚過敏或皮膚或眼睛刺激之驚嘆號</a:t>
            </a:r>
            <a:endParaRPr lang="zh-TW" altLang="en-US" sz="12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04013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圖片 1" descr="畫面剪輯"/>
          <p:cNvPicPr>
            <a:picLocks noChangeAspect="1"/>
          </p:cNvPicPr>
          <p:nvPr/>
        </p:nvPicPr>
        <p:blipFill>
          <a:blip r:embed="rId3" cstate="print"/>
          <a:srcRect/>
          <a:stretch>
            <a:fillRect/>
          </a:stretch>
        </p:blipFill>
        <p:spPr bwMode="auto">
          <a:xfrm>
            <a:off x="5127947" y="1107876"/>
            <a:ext cx="3692525" cy="5238750"/>
          </a:xfrm>
          <a:prstGeom prst="rect">
            <a:avLst/>
          </a:prstGeom>
          <a:noFill/>
          <a:ln w="9525">
            <a:noFill/>
            <a:miter lim="800000"/>
            <a:headEnd/>
            <a:tailEnd/>
          </a:ln>
        </p:spPr>
      </p:pic>
      <p:sp>
        <p:nvSpPr>
          <p:cNvPr id="8" name="投影片編號版面配置區 5"/>
          <p:cNvSpPr>
            <a:spLocks noGrp="1"/>
          </p:cNvSpPr>
          <p:nvPr>
            <p:ph type="sldNum" sz="quarter" idx="12"/>
          </p:nvPr>
        </p:nvSpPr>
        <p:spPr>
          <a:xfrm>
            <a:off x="6943738" y="6309320"/>
            <a:ext cx="2133600" cy="365125"/>
          </a:xfrm>
        </p:spPr>
        <p:txBody>
          <a:bodyPr/>
          <a:lstStyle/>
          <a:p>
            <a:pPr>
              <a:defRPr/>
            </a:pPr>
            <a:fld id="{3BB34BB3-7DA2-4A07-91D0-1A0DFA328B67}" type="slidenum">
              <a:rPr lang="en-US" altLang="zh-TW">
                <a:solidFill>
                  <a:schemeClr val="tx1"/>
                </a:solidFill>
                <a:latin typeface="標楷體" panose="03000509000000000000" pitchFamily="65" charset="-120"/>
              </a:rPr>
              <a:pPr>
                <a:defRPr/>
              </a:pPr>
              <a:t>45</a:t>
            </a:fld>
            <a:endParaRPr lang="en-US" altLang="zh-TW" dirty="0">
              <a:solidFill>
                <a:schemeClr val="tx1"/>
              </a:solidFill>
              <a:latin typeface="標楷體" panose="03000509000000000000" pitchFamily="65" charset="-120"/>
            </a:endParaRPr>
          </a:p>
        </p:txBody>
      </p:sp>
      <p:sp>
        <p:nvSpPr>
          <p:cNvPr id="53251" name="Rectangle 2"/>
          <p:cNvSpPr>
            <a:spLocks noGrp="1" noChangeArrowheads="1"/>
          </p:cNvSpPr>
          <p:nvPr>
            <p:ph type="title" idx="4294967295"/>
          </p:nvPr>
        </p:nvSpPr>
        <p:spPr>
          <a:xfrm>
            <a:off x="971600" y="228600"/>
            <a:ext cx="7499176" cy="1143000"/>
          </a:xfrm>
        </p:spPr>
        <p:txBody>
          <a:bodyPr/>
          <a:lstStyle/>
          <a:p>
            <a:pPr eaLnBrk="1" hangingPunct="1"/>
            <a:r>
              <a:rPr lang="zh-TW" altLang="en-US" sz="3400" dirty="0" smtClean="0"/>
              <a:t>化學品之安全資料表 </a:t>
            </a:r>
            <a:br>
              <a:rPr lang="zh-TW" altLang="en-US" sz="3400" dirty="0" smtClean="0"/>
            </a:br>
            <a:r>
              <a:rPr lang="en-US" altLang="zh-TW" sz="3400" dirty="0" smtClean="0"/>
              <a:t>SDS (Safety </a:t>
            </a:r>
            <a:r>
              <a:rPr lang="en-US" altLang="zh-TW" sz="3400" dirty="0"/>
              <a:t>D</a:t>
            </a:r>
            <a:r>
              <a:rPr lang="en-US" altLang="zh-TW" sz="3400" dirty="0" smtClean="0"/>
              <a:t>ata </a:t>
            </a:r>
            <a:r>
              <a:rPr lang="en-US" altLang="zh-TW" sz="3400" dirty="0"/>
              <a:t>S</a:t>
            </a:r>
            <a:r>
              <a:rPr lang="en-US" altLang="zh-TW" sz="3400" dirty="0" smtClean="0"/>
              <a:t>heet)</a:t>
            </a:r>
          </a:p>
        </p:txBody>
      </p:sp>
      <p:sp>
        <p:nvSpPr>
          <p:cNvPr id="53252" name="Rectangle 3"/>
          <p:cNvSpPr>
            <a:spLocks noGrp="1" noChangeArrowheads="1"/>
          </p:cNvSpPr>
          <p:nvPr>
            <p:ph idx="4294967295"/>
          </p:nvPr>
        </p:nvSpPr>
        <p:spPr>
          <a:xfrm>
            <a:off x="323850" y="1628775"/>
            <a:ext cx="5040313" cy="4530725"/>
          </a:xfrm>
        </p:spPr>
        <p:txBody>
          <a:bodyPr/>
          <a:lstStyle/>
          <a:p>
            <a:pPr eaLnBrk="1">
              <a:lnSpc>
                <a:spcPct val="110000"/>
              </a:lnSpc>
              <a:spcBef>
                <a:spcPct val="10000"/>
              </a:spcBef>
              <a:spcAft>
                <a:spcPct val="10000"/>
              </a:spcAft>
            </a:pPr>
            <a:r>
              <a:rPr lang="zh-TW" altLang="en-US" sz="2600" dirty="0" smtClean="0">
                <a:latin typeface="標楷體" panose="03000509000000000000" pitchFamily="65" charset="-120"/>
              </a:rPr>
              <a:t>實驗室使用化學物質，應備有</a:t>
            </a:r>
            <a:r>
              <a:rPr lang="zh-TW" altLang="en-US" sz="2600" dirty="0" smtClean="0">
                <a:solidFill>
                  <a:srgbClr val="FF0000"/>
                </a:solidFill>
                <a:latin typeface="標楷體" panose="03000509000000000000" pitchFamily="65" charset="-120"/>
              </a:rPr>
              <a:t>安全資料表</a:t>
            </a:r>
            <a:r>
              <a:rPr lang="zh-TW" altLang="en-US" sz="2600" dirty="0" smtClean="0">
                <a:latin typeface="標楷體" panose="03000509000000000000" pitchFamily="65" charset="-120"/>
              </a:rPr>
              <a:t>（</a:t>
            </a:r>
            <a:r>
              <a:rPr lang="en-US" altLang="zh-TW" sz="2600" dirty="0" smtClean="0">
                <a:latin typeface="標楷體" panose="03000509000000000000" pitchFamily="65" charset="-120"/>
              </a:rPr>
              <a:t>SDS</a:t>
            </a:r>
            <a:r>
              <a:rPr lang="zh-TW" altLang="en-US" sz="2600" dirty="0" smtClean="0">
                <a:latin typeface="標楷體" panose="03000509000000000000" pitchFamily="65" charset="-120"/>
              </a:rPr>
              <a:t>），並放置於顯眼易取得處。</a:t>
            </a:r>
          </a:p>
          <a:p>
            <a:pPr eaLnBrk="1">
              <a:lnSpc>
                <a:spcPct val="110000"/>
              </a:lnSpc>
              <a:spcBef>
                <a:spcPct val="10000"/>
              </a:spcBef>
              <a:spcAft>
                <a:spcPct val="10000"/>
              </a:spcAft>
            </a:pPr>
            <a:r>
              <a:rPr lang="zh-TW" altLang="en-US" sz="2600" dirty="0" smtClean="0">
                <a:solidFill>
                  <a:srgbClr val="FF0000"/>
                </a:solidFill>
                <a:latin typeface="標楷體" panose="03000509000000000000" pitchFamily="65" charset="-120"/>
              </a:rPr>
              <a:t>應依實際狀況檢討</a:t>
            </a:r>
            <a:r>
              <a:rPr lang="zh-TW" altLang="en-US" sz="2600" dirty="0" smtClean="0">
                <a:latin typeface="標楷體" panose="03000509000000000000" pitchFamily="65" charset="-120"/>
              </a:rPr>
              <a:t> </a:t>
            </a:r>
            <a:r>
              <a:rPr lang="en-US" altLang="zh-TW" sz="2600" dirty="0" smtClean="0">
                <a:latin typeface="標楷體" panose="03000509000000000000" pitchFamily="65" charset="-120"/>
              </a:rPr>
              <a:t>SDS </a:t>
            </a:r>
            <a:r>
              <a:rPr lang="zh-TW" altLang="en-US" sz="2600" dirty="0" smtClean="0">
                <a:latin typeface="標楷體" panose="03000509000000000000" pitchFamily="65" charset="-120"/>
              </a:rPr>
              <a:t>內容之正確性，並更新。</a:t>
            </a:r>
          </a:p>
          <a:p>
            <a:pPr lvl="1" eaLnBrk="1">
              <a:lnSpc>
                <a:spcPct val="110000"/>
              </a:lnSpc>
              <a:spcBef>
                <a:spcPct val="10000"/>
              </a:spcBef>
              <a:spcAft>
                <a:spcPct val="10000"/>
              </a:spcAft>
            </a:pPr>
            <a:r>
              <a:rPr lang="zh-TW" altLang="en-US" sz="2200" dirty="0" smtClean="0">
                <a:latin typeface="標楷體" panose="03000509000000000000" pitchFamily="65" charset="-120"/>
              </a:rPr>
              <a:t>更新紀錄需保存三年</a:t>
            </a:r>
          </a:p>
          <a:p>
            <a:pPr eaLnBrk="1">
              <a:lnSpc>
                <a:spcPct val="110000"/>
              </a:lnSpc>
              <a:spcBef>
                <a:spcPct val="10000"/>
              </a:spcBef>
              <a:spcAft>
                <a:spcPct val="10000"/>
              </a:spcAft>
            </a:pPr>
            <a:r>
              <a:rPr lang="zh-TW" altLang="en-US" sz="2600" dirty="0" smtClean="0">
                <a:latin typeface="標楷體" panose="03000509000000000000" pitchFamily="65" charset="-120"/>
              </a:rPr>
              <a:t>製作、填寫化學品清單</a:t>
            </a:r>
          </a:p>
          <a:p>
            <a:pPr lvl="1" eaLnBrk="1">
              <a:lnSpc>
                <a:spcPct val="110000"/>
              </a:lnSpc>
              <a:spcBef>
                <a:spcPct val="10000"/>
              </a:spcBef>
              <a:spcAft>
                <a:spcPct val="10000"/>
              </a:spcAft>
            </a:pPr>
            <a:r>
              <a:rPr lang="zh-TW" altLang="en-US" sz="2200" dirty="0" smtClean="0">
                <a:latin typeface="標楷體" panose="03000509000000000000" pitchFamily="65" charset="-120"/>
              </a:rPr>
              <a:t>當購買新化學品、使用</a:t>
            </a:r>
            <a:r>
              <a:rPr lang="en-US" altLang="zh-TW" sz="2200" dirty="0" smtClean="0">
                <a:latin typeface="標楷體" panose="03000509000000000000" pitchFamily="65" charset="-120"/>
              </a:rPr>
              <a:t>(</a:t>
            </a:r>
            <a:r>
              <a:rPr lang="zh-TW" altLang="en-US" sz="2200" dirty="0" smtClean="0">
                <a:latin typeface="標楷體" panose="03000509000000000000" pitchFamily="65" charset="-120"/>
              </a:rPr>
              <a:t>量</a:t>
            </a:r>
            <a:r>
              <a:rPr lang="en-US" altLang="zh-TW" sz="2200" dirty="0" smtClean="0">
                <a:latin typeface="標楷體" panose="03000509000000000000" pitchFamily="65" charset="-120"/>
              </a:rPr>
              <a:t>)</a:t>
            </a:r>
            <a:r>
              <a:rPr lang="zh-TW" altLang="en-US" sz="2200" dirty="0" smtClean="0">
                <a:latin typeface="標楷體" panose="03000509000000000000" pitchFamily="65" charset="-120"/>
              </a:rPr>
              <a:t>、廢棄或用盡時均需登記於清單中</a:t>
            </a:r>
          </a:p>
          <a:p>
            <a:pPr eaLnBrk="1" hangingPunct="1">
              <a:lnSpc>
                <a:spcPct val="110000"/>
              </a:lnSpc>
              <a:spcBef>
                <a:spcPct val="10000"/>
              </a:spcBef>
              <a:spcAft>
                <a:spcPct val="10000"/>
              </a:spcAft>
              <a:buFont typeface="Arial" charset="0"/>
              <a:buNone/>
            </a:pPr>
            <a:endParaRPr lang="en-US" altLang="zh-TW" sz="2600" dirty="0" smtClean="0">
              <a:latin typeface="標楷體" panose="03000509000000000000" pitchFamily="65" charset="-120"/>
            </a:endParaRPr>
          </a:p>
        </p:txBody>
      </p:sp>
      <p:sp>
        <p:nvSpPr>
          <p:cNvPr id="53254" name="文字方塊 4"/>
          <p:cNvSpPr txBox="1">
            <a:spLocks noChangeArrowheads="1"/>
          </p:cNvSpPr>
          <p:nvPr/>
        </p:nvSpPr>
        <p:spPr bwMode="auto">
          <a:xfrm>
            <a:off x="6372200" y="228600"/>
            <a:ext cx="2700337" cy="457200"/>
          </a:xfrm>
          <a:prstGeom prst="rect">
            <a:avLst/>
          </a:prstGeom>
          <a:noFill/>
          <a:ln w="9525">
            <a:noFill/>
            <a:miter lim="800000"/>
            <a:headEnd/>
            <a:tailEnd/>
          </a:ln>
        </p:spPr>
        <p:txBody>
          <a:bodyPr>
            <a:spAutoFit/>
          </a:bodyPr>
          <a:lstStyle/>
          <a:p>
            <a:pPr algn="r"/>
            <a:r>
              <a:rPr lang="zh-TW" altLang="en-US" sz="2400" dirty="0">
                <a:solidFill>
                  <a:prstClr val="black"/>
                </a:solidFill>
                <a:latin typeface="標楷體" panose="03000509000000000000" pitchFamily="65" charset="-120"/>
                <a:ea typeface="標楷體" panose="03000509000000000000" pitchFamily="65" charset="-120"/>
              </a:rPr>
              <a:t>瞭解實驗室</a:t>
            </a:r>
          </a:p>
        </p:txBody>
      </p:sp>
      <p:sp>
        <p:nvSpPr>
          <p:cNvPr id="53255" name="Text Box 9"/>
          <p:cNvSpPr txBox="1">
            <a:spLocks noChangeArrowheads="1"/>
          </p:cNvSpPr>
          <p:nvPr/>
        </p:nvSpPr>
        <p:spPr bwMode="auto">
          <a:xfrm>
            <a:off x="117475" y="6038850"/>
            <a:ext cx="4167188" cy="61555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700" dirty="0">
                <a:solidFill>
                  <a:prstClr val="black"/>
                </a:solidFill>
                <a:latin typeface="標楷體" panose="03000509000000000000" pitchFamily="65" charset="-120"/>
                <a:ea typeface="標楷體" panose="03000509000000000000" pitchFamily="65" charset="-120"/>
              </a:rPr>
              <a:t>危害性化學品標示及通識規則</a:t>
            </a:r>
            <a:r>
              <a:rPr lang="zh-TW" altLang="en-US" sz="1700" dirty="0" smtClean="0">
                <a:solidFill>
                  <a:prstClr val="black"/>
                </a:solidFill>
                <a:latin typeface="標楷體" panose="03000509000000000000" pitchFamily="65" charset="-120"/>
                <a:ea typeface="標楷體" panose="03000509000000000000" pitchFamily="65" charset="-120"/>
              </a:rPr>
              <a:t>、</a:t>
            </a:r>
            <a:r>
              <a:rPr lang="zh-TW" altLang="en-US" sz="1700" dirty="0">
                <a:solidFill>
                  <a:prstClr val="black"/>
                </a:solidFill>
                <a:latin typeface="標楷體" panose="03000509000000000000" pitchFamily="65" charset="-120"/>
                <a:ea typeface="標楷體" panose="03000509000000000000" pitchFamily="65" charset="-120"/>
              </a:rPr>
              <a:t>毒性化學物質標示</a:t>
            </a:r>
            <a:r>
              <a:rPr lang="zh-TW" altLang="en-US" sz="1700" dirty="0" smtClean="0">
                <a:solidFill>
                  <a:prstClr val="black"/>
                </a:solidFill>
                <a:latin typeface="標楷體" panose="03000509000000000000" pitchFamily="65" charset="-120"/>
                <a:ea typeface="標楷體" panose="03000509000000000000" pitchFamily="65" charset="-120"/>
              </a:rPr>
              <a:t>及安全</a:t>
            </a:r>
            <a:r>
              <a:rPr lang="zh-TW" altLang="en-US" sz="1700" dirty="0">
                <a:solidFill>
                  <a:prstClr val="black"/>
                </a:solidFill>
                <a:latin typeface="標楷體" panose="03000509000000000000" pitchFamily="65" charset="-120"/>
                <a:ea typeface="標楷體" panose="03000509000000000000" pitchFamily="65" charset="-120"/>
              </a:rPr>
              <a:t>資料表管理辦法</a:t>
            </a:r>
          </a:p>
        </p:txBody>
      </p:sp>
    </p:spTree>
    <p:extLst>
      <p:ext uri="{BB962C8B-B14F-4D97-AF65-F5344CB8AC3E}">
        <p14:creationId xmlns:p14="http://schemas.microsoft.com/office/powerpoint/2010/main" val="26999173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6898272" y="6187645"/>
            <a:ext cx="2133600" cy="365125"/>
          </a:xfrm>
        </p:spPr>
        <p:txBody>
          <a:bodyPr/>
          <a:lstStyle/>
          <a:p>
            <a:pPr>
              <a:defRPr/>
            </a:pPr>
            <a:fld id="{F52BEA4B-9F98-462F-B754-ED6AF93A5DD7}" type="slidenum">
              <a:rPr lang="en-US" altLang="zh-TW"/>
              <a:pPr>
                <a:defRPr/>
              </a:pPr>
              <a:t>46</a:t>
            </a:fld>
            <a:endParaRPr lang="en-US" altLang="zh-TW" dirty="0"/>
          </a:p>
        </p:txBody>
      </p:sp>
      <p:sp>
        <p:nvSpPr>
          <p:cNvPr id="54275" name="Rectangle 2"/>
          <p:cNvSpPr>
            <a:spLocks noGrp="1" noChangeArrowheads="1"/>
          </p:cNvSpPr>
          <p:nvPr>
            <p:ph type="title" idx="4294967295"/>
          </p:nvPr>
        </p:nvSpPr>
        <p:spPr>
          <a:xfrm>
            <a:off x="251520" y="155153"/>
            <a:ext cx="8229600" cy="1139825"/>
          </a:xfrm>
        </p:spPr>
        <p:txBody>
          <a:bodyPr/>
          <a:lstStyle/>
          <a:p>
            <a:pPr eaLnBrk="1" hangingPunct="1"/>
            <a:r>
              <a:rPr lang="zh-TW" altLang="en-US" dirty="0" smtClean="0"/>
              <a:t>化學品之</a:t>
            </a:r>
            <a:r>
              <a:rPr lang="zh-TW" altLang="en-US" dirty="0"/>
              <a:t>儲存</a:t>
            </a:r>
            <a:endParaRPr lang="zh-TW" altLang="en-US" dirty="0" smtClean="0"/>
          </a:p>
        </p:txBody>
      </p:sp>
      <p:sp>
        <p:nvSpPr>
          <p:cNvPr id="54276" name="Rectangle 3"/>
          <p:cNvSpPr>
            <a:spLocks noGrp="1" noChangeArrowheads="1"/>
          </p:cNvSpPr>
          <p:nvPr>
            <p:ph type="body" sz="half" idx="4294967295"/>
          </p:nvPr>
        </p:nvSpPr>
        <p:spPr>
          <a:xfrm>
            <a:off x="467544" y="1276070"/>
            <a:ext cx="3961135" cy="5082643"/>
          </a:xfrm>
        </p:spPr>
        <p:txBody>
          <a:bodyPr>
            <a:normAutofit fontScale="92500"/>
          </a:bodyPr>
          <a:lstStyle/>
          <a:p>
            <a:pPr eaLnBrk="1" hangingPunct="1">
              <a:lnSpc>
                <a:spcPct val="105000"/>
              </a:lnSpc>
            </a:pPr>
            <a:r>
              <a:rPr lang="zh-TW" altLang="en-US" sz="2800" dirty="0" smtClean="0"/>
              <a:t>危害物質應依其特性</a:t>
            </a:r>
            <a:r>
              <a:rPr lang="en-US" altLang="zh-TW" sz="2800" dirty="0" smtClean="0"/>
              <a:t>(</a:t>
            </a:r>
            <a:r>
              <a:rPr lang="zh-TW" altLang="en-US" sz="2800" dirty="0" smtClean="0">
                <a:solidFill>
                  <a:srgbClr val="FF0000"/>
                </a:solidFill>
              </a:rPr>
              <a:t>揮發性</a:t>
            </a:r>
            <a:r>
              <a:rPr lang="zh-TW" altLang="en-US" sz="2800" dirty="0" smtClean="0"/>
              <a:t>、</a:t>
            </a:r>
            <a:r>
              <a:rPr lang="zh-TW" altLang="en-US" sz="2800" dirty="0" smtClean="0">
                <a:solidFill>
                  <a:srgbClr val="FF0000"/>
                </a:solidFill>
              </a:rPr>
              <a:t>可燃性</a:t>
            </a:r>
            <a:r>
              <a:rPr lang="zh-TW" altLang="en-US" sz="2800" dirty="0" smtClean="0"/>
              <a:t>與</a:t>
            </a:r>
            <a:r>
              <a:rPr lang="zh-TW" altLang="en-US" sz="2800" dirty="0" smtClean="0">
                <a:solidFill>
                  <a:srgbClr val="FF0000"/>
                </a:solidFill>
              </a:rPr>
              <a:t>相容性</a:t>
            </a:r>
            <a:r>
              <a:rPr lang="zh-TW" altLang="en-US" sz="2800" dirty="0" smtClean="0"/>
              <a:t>等</a:t>
            </a:r>
            <a:r>
              <a:rPr lang="en-US" altLang="zh-TW" sz="2800" dirty="0" smtClean="0"/>
              <a:t>)</a:t>
            </a:r>
            <a:r>
              <a:rPr lang="zh-TW" altLang="en-US" sz="2800" dirty="0" smtClean="0"/>
              <a:t>存放。</a:t>
            </a:r>
            <a:endParaRPr lang="en-US" altLang="zh-TW" sz="2800" dirty="0" smtClean="0"/>
          </a:p>
          <a:p>
            <a:pPr eaLnBrk="1" hangingPunct="1">
              <a:lnSpc>
                <a:spcPct val="105000"/>
              </a:lnSpc>
            </a:pPr>
            <a:endParaRPr lang="zh-TW" altLang="en-US" sz="800" dirty="0" smtClean="0"/>
          </a:p>
          <a:p>
            <a:pPr eaLnBrk="1" hangingPunct="1">
              <a:lnSpc>
                <a:spcPct val="105000"/>
              </a:lnSpc>
            </a:pPr>
            <a:r>
              <a:rPr lang="zh-TW" altLang="en-US" sz="2800" dirty="0" smtClean="0"/>
              <a:t>危害物質存放之排氣設施需定期檢查與維護。</a:t>
            </a:r>
            <a:endParaRPr lang="en-US" altLang="zh-TW" sz="2800" dirty="0" smtClean="0"/>
          </a:p>
          <a:p>
            <a:pPr eaLnBrk="1" hangingPunct="1">
              <a:lnSpc>
                <a:spcPct val="105000"/>
              </a:lnSpc>
            </a:pPr>
            <a:endParaRPr lang="zh-TW" altLang="en-US" sz="800" dirty="0" smtClean="0"/>
          </a:p>
          <a:p>
            <a:pPr eaLnBrk="1" hangingPunct="1">
              <a:lnSpc>
                <a:spcPct val="105000"/>
              </a:lnSpc>
            </a:pPr>
            <a:r>
              <a:rPr lang="zh-TW" altLang="en-US" sz="2800" dirty="0" smtClean="0"/>
              <a:t>儲存及使用有大量易燃性液體及可燃性氣體的場所，應裝設有</a:t>
            </a:r>
            <a:r>
              <a:rPr lang="zh-TW" altLang="en-US" sz="2800" dirty="0" smtClean="0">
                <a:solidFill>
                  <a:srgbClr val="FF0000"/>
                </a:solidFill>
              </a:rPr>
              <a:t>可燃性氣體偵測器</a:t>
            </a:r>
            <a:r>
              <a:rPr lang="zh-TW" altLang="en-US" sz="2800" dirty="0" smtClean="0"/>
              <a:t>，請定期確認其是否正常運作。</a:t>
            </a:r>
          </a:p>
        </p:txBody>
      </p:sp>
      <p:grpSp>
        <p:nvGrpSpPr>
          <p:cNvPr id="54278" name="Group 5"/>
          <p:cNvGrpSpPr>
            <a:grpSpLocks/>
          </p:cNvGrpSpPr>
          <p:nvPr/>
        </p:nvGrpSpPr>
        <p:grpSpPr bwMode="auto">
          <a:xfrm>
            <a:off x="4636695" y="1268760"/>
            <a:ext cx="4148137" cy="4521200"/>
            <a:chOff x="2925" y="1117"/>
            <a:chExt cx="2677" cy="2712"/>
          </a:xfrm>
        </p:grpSpPr>
        <p:pic>
          <p:nvPicPr>
            <p:cNvPr id="54282" name="Picture 6" descr="P1000911"/>
            <p:cNvPicPr>
              <a:picLocks noChangeAspect="1" noChangeArrowheads="1"/>
            </p:cNvPicPr>
            <p:nvPr/>
          </p:nvPicPr>
          <p:blipFill>
            <a:blip r:embed="rId3" cstate="print"/>
            <a:srcRect/>
            <a:stretch>
              <a:fillRect/>
            </a:stretch>
          </p:blipFill>
          <p:spPr bwMode="auto">
            <a:xfrm>
              <a:off x="2925" y="1117"/>
              <a:ext cx="2631" cy="2712"/>
            </a:xfrm>
            <a:prstGeom prst="rect">
              <a:avLst/>
            </a:prstGeom>
            <a:noFill/>
            <a:ln w="9525">
              <a:noFill/>
              <a:miter lim="800000"/>
              <a:headEnd/>
              <a:tailEnd/>
            </a:ln>
          </p:spPr>
        </p:pic>
        <p:sp>
          <p:nvSpPr>
            <p:cNvPr id="54283" name="AutoShape 7"/>
            <p:cNvSpPr>
              <a:spLocks noChangeArrowheads="1"/>
            </p:cNvSpPr>
            <p:nvPr/>
          </p:nvSpPr>
          <p:spPr bwMode="auto">
            <a:xfrm>
              <a:off x="4347" y="1162"/>
              <a:ext cx="771" cy="227"/>
            </a:xfrm>
            <a:prstGeom prst="leftArrow">
              <a:avLst>
                <a:gd name="adj1" fmla="val 50000"/>
                <a:gd name="adj2" fmla="val 84912"/>
              </a:avLst>
            </a:prstGeom>
            <a:solidFill>
              <a:srgbClr val="FF0000"/>
            </a:solidFill>
            <a:ln w="9525">
              <a:solidFill>
                <a:schemeClr val="tx1"/>
              </a:solidFill>
              <a:miter lim="800000"/>
              <a:headEnd/>
              <a:tailEnd/>
            </a:ln>
          </p:spPr>
          <p:txBody>
            <a:bodyPr wrap="none" anchor="ctr"/>
            <a:lstStyle/>
            <a:p>
              <a:endParaRPr lang="zh-TW" altLang="en-US" dirty="0">
                <a:ea typeface="標楷體" panose="03000509000000000000" pitchFamily="65" charset="-120"/>
              </a:endParaRPr>
            </a:p>
          </p:txBody>
        </p:sp>
        <p:sp>
          <p:nvSpPr>
            <p:cNvPr id="54284" name="Text Box 8"/>
            <p:cNvSpPr txBox="1">
              <a:spLocks noChangeArrowheads="1"/>
            </p:cNvSpPr>
            <p:nvPr/>
          </p:nvSpPr>
          <p:spPr bwMode="auto">
            <a:xfrm>
              <a:off x="4876" y="1344"/>
              <a:ext cx="726" cy="220"/>
            </a:xfrm>
            <a:prstGeom prst="rect">
              <a:avLst/>
            </a:prstGeom>
            <a:noFill/>
            <a:ln w="9525">
              <a:noFill/>
              <a:miter lim="800000"/>
              <a:headEnd/>
              <a:tailEnd/>
            </a:ln>
          </p:spPr>
          <p:txBody>
            <a:bodyPr>
              <a:spAutoFit/>
            </a:bodyPr>
            <a:lstStyle/>
            <a:p>
              <a:pPr>
                <a:spcBef>
                  <a:spcPct val="50000"/>
                </a:spcBef>
              </a:pPr>
              <a:r>
                <a:rPr lang="zh-TW" altLang="en-US" dirty="0">
                  <a:solidFill>
                    <a:srgbClr val="FF0000"/>
                  </a:solidFill>
                  <a:latin typeface="標楷體" panose="03000509000000000000" pitchFamily="65" charset="-120"/>
                  <a:ea typeface="標楷體" panose="03000509000000000000" pitchFamily="65" charset="-120"/>
                </a:rPr>
                <a:t>通風排氣</a:t>
              </a:r>
            </a:p>
          </p:txBody>
        </p:sp>
      </p:grpSp>
      <p:sp>
        <p:nvSpPr>
          <p:cNvPr id="54279" name="Rectangle 10"/>
          <p:cNvSpPr>
            <a:spLocks noChangeArrowheads="1"/>
          </p:cNvSpPr>
          <p:nvPr/>
        </p:nvSpPr>
        <p:spPr bwMode="auto">
          <a:xfrm>
            <a:off x="5894451" y="5790770"/>
            <a:ext cx="1543050" cy="396875"/>
          </a:xfrm>
          <a:prstGeom prst="rect">
            <a:avLst/>
          </a:prstGeom>
          <a:noFill/>
          <a:ln w="9525">
            <a:noFill/>
            <a:miter lim="800000"/>
            <a:headEnd/>
            <a:tailEnd/>
          </a:ln>
        </p:spPr>
        <p:txBody>
          <a:bodyPr wrap="none">
            <a:spAutoFit/>
          </a:bodyPr>
          <a:lstStyle/>
          <a:p>
            <a:pPr>
              <a:spcBef>
                <a:spcPct val="20000"/>
              </a:spcBef>
              <a:buFont typeface="Arial" charset="0"/>
              <a:buChar char="•"/>
            </a:pPr>
            <a:r>
              <a:rPr kumimoji="0" lang="zh-TW" altLang="en-US" sz="2000" dirty="0">
                <a:solidFill>
                  <a:srgbClr val="FF0000"/>
                </a:solidFill>
                <a:ea typeface="標楷體" panose="03000509000000000000" pitchFamily="65" charset="-120"/>
              </a:rPr>
              <a:t>防火防爆櫃</a:t>
            </a:r>
            <a:endParaRPr kumimoji="0" lang="zh-TW" altLang="en-US" sz="2000" dirty="0">
              <a:ea typeface="標楷體" panose="03000509000000000000" pitchFamily="65" charset="-120"/>
            </a:endParaRPr>
          </a:p>
        </p:txBody>
      </p:sp>
      <p:sp>
        <p:nvSpPr>
          <p:cNvPr id="54280" name="文字方塊 4"/>
          <p:cNvSpPr txBox="1">
            <a:spLocks noChangeArrowheads="1"/>
          </p:cNvSpPr>
          <p:nvPr/>
        </p:nvSpPr>
        <p:spPr bwMode="auto">
          <a:xfrm>
            <a:off x="6403027" y="116632"/>
            <a:ext cx="2700337" cy="457200"/>
          </a:xfrm>
          <a:prstGeom prst="rect">
            <a:avLst/>
          </a:prstGeom>
          <a:noFill/>
          <a:ln w="9525">
            <a:noFill/>
            <a:miter lim="800000"/>
            <a:headEnd/>
            <a:tailEnd/>
          </a:ln>
        </p:spPr>
        <p:txBody>
          <a:bodyPr>
            <a:spAutoFit/>
          </a:bodyPr>
          <a:lstStyle/>
          <a:p>
            <a:pPr algn="r"/>
            <a:r>
              <a:rPr lang="zh-TW" altLang="en-US" sz="2400" dirty="0">
                <a:latin typeface="標楷體" panose="03000509000000000000" pitchFamily="65" charset="-120"/>
                <a:ea typeface="標楷體" panose="03000509000000000000" pitchFamily="65" charset="-120"/>
              </a:rPr>
              <a:t>瞭解實驗室</a:t>
            </a:r>
          </a:p>
        </p:txBody>
      </p:sp>
      <p:sp>
        <p:nvSpPr>
          <p:cNvPr id="54281" name="Text Box 14"/>
          <p:cNvSpPr txBox="1">
            <a:spLocks noChangeArrowheads="1"/>
          </p:cNvSpPr>
          <p:nvPr/>
        </p:nvSpPr>
        <p:spPr bwMode="auto">
          <a:xfrm>
            <a:off x="187274" y="6187645"/>
            <a:ext cx="4867523" cy="35394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sz="1700" dirty="0" smtClean="0">
                <a:ea typeface="標楷體" panose="03000509000000000000" pitchFamily="65" charset="-120"/>
              </a:rPr>
              <a:t>職</a:t>
            </a:r>
            <a:r>
              <a:rPr lang="zh-TW" altLang="en-US" sz="1700" dirty="0">
                <a:ea typeface="標楷體" panose="03000509000000000000" pitchFamily="65" charset="-120"/>
              </a:rPr>
              <a:t>業</a:t>
            </a:r>
            <a:r>
              <a:rPr lang="zh-TW" altLang="en-US" sz="1700" dirty="0" smtClean="0">
                <a:ea typeface="標楷體" panose="03000509000000000000" pitchFamily="65" charset="-120"/>
              </a:rPr>
              <a:t>安全</a:t>
            </a:r>
            <a:r>
              <a:rPr lang="zh-TW" altLang="en-US" sz="1700" dirty="0">
                <a:ea typeface="標楷體" panose="03000509000000000000" pitchFamily="65" charset="-120"/>
              </a:rPr>
              <a:t>衛生設施規則、有機溶劑中毒預防</a:t>
            </a:r>
            <a:r>
              <a:rPr lang="zh-TW" altLang="en-US" sz="1700" dirty="0" smtClean="0">
                <a:ea typeface="標楷體" panose="03000509000000000000" pitchFamily="65" charset="-120"/>
              </a:rPr>
              <a:t>規則</a:t>
            </a:r>
            <a:endParaRPr lang="zh-TW" altLang="en-US" sz="1700" dirty="0">
              <a:ea typeface="標楷體" panose="03000509000000000000" pitchFamily="65" charset="-120"/>
            </a:endParaRPr>
          </a:p>
        </p:txBody>
      </p:sp>
    </p:spTree>
    <p:extLst>
      <p:ext uri="{BB962C8B-B14F-4D97-AF65-F5344CB8AC3E}">
        <p14:creationId xmlns:p14="http://schemas.microsoft.com/office/powerpoint/2010/main" val="522590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a:xfrm>
            <a:off x="7010400" y="6309320"/>
            <a:ext cx="2133600" cy="365125"/>
          </a:xfrm>
        </p:spPr>
        <p:txBody>
          <a:bodyPr/>
          <a:lstStyle/>
          <a:p>
            <a:pPr>
              <a:defRPr/>
            </a:pPr>
            <a:fld id="{C73B0555-2FC2-48BE-9CCE-0E7A8FAA6B87}" type="slidenum">
              <a:rPr lang="en-US" altLang="zh-TW"/>
              <a:pPr>
                <a:defRPr/>
              </a:pPr>
              <a:t>47</a:t>
            </a:fld>
            <a:endParaRPr lang="en-US" altLang="zh-TW" dirty="0"/>
          </a:p>
        </p:txBody>
      </p:sp>
      <p:pic>
        <p:nvPicPr>
          <p:cNvPr id="55300" name="Picture 4" descr="DSC07532"/>
          <p:cNvPicPr>
            <a:picLocks noChangeAspect="1" noChangeArrowheads="1"/>
          </p:cNvPicPr>
          <p:nvPr/>
        </p:nvPicPr>
        <p:blipFill>
          <a:blip r:embed="rId3" cstate="print"/>
          <a:srcRect/>
          <a:stretch>
            <a:fillRect/>
          </a:stretch>
        </p:blipFill>
        <p:spPr bwMode="auto">
          <a:xfrm>
            <a:off x="5000625" y="500063"/>
            <a:ext cx="3600450" cy="2698750"/>
          </a:xfrm>
          <a:prstGeom prst="rect">
            <a:avLst/>
          </a:prstGeom>
          <a:noFill/>
          <a:ln w="9525">
            <a:noFill/>
            <a:miter lim="800000"/>
            <a:headEnd/>
            <a:tailEnd/>
          </a:ln>
        </p:spPr>
      </p:pic>
      <p:pic>
        <p:nvPicPr>
          <p:cNvPr id="55301" name="Picture 6" descr="DSC07528"/>
          <p:cNvPicPr>
            <a:picLocks noChangeAspect="1" noChangeArrowheads="1"/>
          </p:cNvPicPr>
          <p:nvPr/>
        </p:nvPicPr>
        <p:blipFill>
          <a:blip r:embed="rId4" cstate="print"/>
          <a:srcRect/>
          <a:stretch>
            <a:fillRect/>
          </a:stretch>
        </p:blipFill>
        <p:spPr bwMode="auto">
          <a:xfrm>
            <a:off x="5003800" y="3357563"/>
            <a:ext cx="3600450" cy="2700337"/>
          </a:xfrm>
          <a:prstGeom prst="rect">
            <a:avLst/>
          </a:prstGeom>
          <a:noFill/>
          <a:ln w="9525">
            <a:noFill/>
            <a:miter lim="800000"/>
            <a:headEnd/>
            <a:tailEnd/>
          </a:ln>
        </p:spPr>
      </p:pic>
      <p:pic>
        <p:nvPicPr>
          <p:cNvPr id="55302" name="Picture 7" descr="DSC07534"/>
          <p:cNvPicPr>
            <a:picLocks noChangeAspect="1" noChangeArrowheads="1"/>
          </p:cNvPicPr>
          <p:nvPr/>
        </p:nvPicPr>
        <p:blipFill>
          <a:blip r:embed="rId5" cstate="print"/>
          <a:srcRect/>
          <a:stretch>
            <a:fillRect/>
          </a:stretch>
        </p:blipFill>
        <p:spPr bwMode="auto">
          <a:xfrm>
            <a:off x="611188" y="981075"/>
            <a:ext cx="3781425" cy="5040313"/>
          </a:xfrm>
          <a:prstGeom prst="rect">
            <a:avLst/>
          </a:prstGeom>
          <a:noFill/>
          <a:ln w="9525">
            <a:noFill/>
            <a:miter lim="800000"/>
            <a:headEnd/>
            <a:tailEnd/>
          </a:ln>
        </p:spPr>
      </p:pic>
      <p:sp>
        <p:nvSpPr>
          <p:cNvPr id="55303" name="Text Box 8"/>
          <p:cNvSpPr txBox="1">
            <a:spLocks noChangeArrowheads="1"/>
          </p:cNvSpPr>
          <p:nvPr/>
        </p:nvSpPr>
        <p:spPr bwMode="auto">
          <a:xfrm>
            <a:off x="1158875" y="228600"/>
            <a:ext cx="3841750" cy="457200"/>
          </a:xfrm>
          <a:prstGeom prst="rect">
            <a:avLst/>
          </a:prstGeom>
          <a:noFill/>
          <a:ln w="9525">
            <a:noFill/>
            <a:miter lim="800000"/>
            <a:headEnd/>
            <a:tailEnd/>
          </a:ln>
        </p:spPr>
        <p:txBody>
          <a:bodyPr wrap="none">
            <a:spAutoFit/>
          </a:bodyPr>
          <a:lstStyle/>
          <a:p>
            <a:r>
              <a:rPr lang="zh-TW" altLang="en-US" sz="2400" b="1" dirty="0">
                <a:solidFill>
                  <a:schemeClr val="tx2"/>
                </a:solidFill>
                <a:latin typeface="標楷體" panose="03000509000000000000" pitchFamily="65" charset="-120"/>
                <a:ea typeface="標楷體" panose="03000509000000000000" pitchFamily="65" charset="-120"/>
              </a:rPr>
              <a:t>存放氫氣鋼瓶之防火防爆櫃</a:t>
            </a:r>
          </a:p>
        </p:txBody>
      </p:sp>
      <p:sp>
        <p:nvSpPr>
          <p:cNvPr id="55304" name="AutoShape 9"/>
          <p:cNvSpPr>
            <a:spLocks noChangeArrowheads="1"/>
          </p:cNvSpPr>
          <p:nvPr/>
        </p:nvSpPr>
        <p:spPr bwMode="auto">
          <a:xfrm rot="10800000">
            <a:off x="5003800" y="476250"/>
            <a:ext cx="3600450" cy="2736850"/>
          </a:xfrm>
          <a:prstGeom prst="wedgeRectCallout">
            <a:avLst>
              <a:gd name="adj1" fmla="val 77685"/>
              <a:gd name="adj2" fmla="val 23144"/>
            </a:avLst>
          </a:prstGeom>
          <a:noFill/>
          <a:ln w="19050">
            <a:solidFill>
              <a:srgbClr val="FF0000"/>
            </a:solidFill>
            <a:miter lim="800000"/>
            <a:headEnd/>
            <a:tailEnd/>
          </a:ln>
        </p:spPr>
        <p:txBody>
          <a:bodyPr rot="10800000"/>
          <a:lstStyle/>
          <a:p>
            <a:pPr algn="ctr"/>
            <a:endParaRPr lang="zh-TW" altLang="zh-TW" dirty="0">
              <a:ea typeface="標楷體" panose="03000509000000000000" pitchFamily="65" charset="-120"/>
            </a:endParaRPr>
          </a:p>
        </p:txBody>
      </p:sp>
      <p:sp>
        <p:nvSpPr>
          <p:cNvPr id="55305" name="Text Box 10"/>
          <p:cNvSpPr txBox="1">
            <a:spLocks noChangeArrowheads="1"/>
          </p:cNvSpPr>
          <p:nvPr/>
        </p:nvSpPr>
        <p:spPr bwMode="auto">
          <a:xfrm>
            <a:off x="5056188" y="2587625"/>
            <a:ext cx="1327150" cy="366713"/>
          </a:xfrm>
          <a:prstGeom prst="rect">
            <a:avLst/>
          </a:prstGeom>
          <a:noFill/>
          <a:ln w="9525">
            <a:noFill/>
            <a:miter lim="800000"/>
            <a:headEnd/>
            <a:tailEnd/>
          </a:ln>
        </p:spPr>
        <p:txBody>
          <a:bodyPr wrap="none">
            <a:spAutoFit/>
          </a:bodyPr>
          <a:lstStyle/>
          <a:p>
            <a:r>
              <a:rPr lang="zh-TW" altLang="en-US" b="1" dirty="0">
                <a:latin typeface="標楷體" panose="03000509000000000000" pitchFamily="65" charset="-120"/>
                <a:ea typeface="標楷體" panose="03000509000000000000" pitchFamily="65" charset="-120"/>
              </a:rPr>
              <a:t>氫氣偵測器</a:t>
            </a:r>
          </a:p>
        </p:txBody>
      </p:sp>
      <p:sp>
        <p:nvSpPr>
          <p:cNvPr id="55306" name="Text Box 11"/>
          <p:cNvSpPr txBox="1">
            <a:spLocks noChangeArrowheads="1"/>
          </p:cNvSpPr>
          <p:nvPr/>
        </p:nvSpPr>
        <p:spPr bwMode="auto">
          <a:xfrm>
            <a:off x="5076825" y="3357563"/>
            <a:ext cx="1098550" cy="366712"/>
          </a:xfrm>
          <a:prstGeom prst="rect">
            <a:avLst/>
          </a:prstGeom>
          <a:noFill/>
          <a:ln w="9525">
            <a:noFill/>
            <a:miter lim="800000"/>
            <a:headEnd/>
            <a:tailEnd/>
          </a:ln>
        </p:spPr>
        <p:txBody>
          <a:bodyPr wrap="none">
            <a:spAutoFit/>
          </a:bodyPr>
          <a:lstStyle/>
          <a:p>
            <a:r>
              <a:rPr lang="zh-TW" altLang="en-US" b="1" dirty="0">
                <a:latin typeface="標楷體" panose="03000509000000000000" pitchFamily="65" charset="-120"/>
                <a:ea typeface="標楷體" panose="03000509000000000000" pitchFamily="65" charset="-120"/>
              </a:rPr>
              <a:t>警報裝置</a:t>
            </a:r>
          </a:p>
        </p:txBody>
      </p:sp>
      <p:sp>
        <p:nvSpPr>
          <p:cNvPr id="55307"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dirty="0">
                <a:latin typeface="標楷體" panose="03000509000000000000" pitchFamily="65" charset="-120"/>
                <a:ea typeface="標楷體" panose="03000509000000000000" pitchFamily="65" charset="-120"/>
              </a:rPr>
              <a:t>瞭解實驗室</a:t>
            </a:r>
          </a:p>
        </p:txBody>
      </p:sp>
      <p:sp>
        <p:nvSpPr>
          <p:cNvPr id="55308" name="Text Box 13"/>
          <p:cNvSpPr txBox="1">
            <a:spLocks noChangeArrowheads="1"/>
          </p:cNvSpPr>
          <p:nvPr/>
        </p:nvSpPr>
        <p:spPr bwMode="auto">
          <a:xfrm>
            <a:off x="395536" y="6204778"/>
            <a:ext cx="2419350" cy="35394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700" dirty="0" smtClean="0">
                <a:ea typeface="標楷體" panose="03000509000000000000" pitchFamily="65" charset="-120"/>
              </a:rPr>
              <a:t>職</a:t>
            </a:r>
            <a:r>
              <a:rPr lang="zh-TW" altLang="en-US" sz="1700" dirty="0">
                <a:ea typeface="標楷體" panose="03000509000000000000" pitchFamily="65" charset="-120"/>
              </a:rPr>
              <a:t>業</a:t>
            </a:r>
            <a:r>
              <a:rPr lang="zh-TW" altLang="en-US" sz="1700" dirty="0" smtClean="0">
                <a:ea typeface="標楷體" panose="03000509000000000000" pitchFamily="65" charset="-120"/>
              </a:rPr>
              <a:t>安全</a:t>
            </a:r>
            <a:r>
              <a:rPr lang="zh-TW" altLang="en-US" sz="1700" dirty="0">
                <a:ea typeface="標楷體" panose="03000509000000000000" pitchFamily="65" charset="-120"/>
              </a:rPr>
              <a:t>衛生設施規則</a:t>
            </a:r>
          </a:p>
        </p:txBody>
      </p:sp>
      <p:sp>
        <p:nvSpPr>
          <p:cNvPr id="13" name="剪去並圓角化單一角落矩形 12"/>
          <p:cNvSpPr/>
          <p:nvPr/>
        </p:nvSpPr>
        <p:spPr>
          <a:xfrm>
            <a:off x="7956376" y="5484985"/>
            <a:ext cx="1066800" cy="720080"/>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ea typeface="標楷體" panose="03000509000000000000" pitchFamily="65" charset="-120"/>
              </a:rPr>
              <a:t>補充</a:t>
            </a:r>
            <a:endParaRPr lang="zh-TW" altLang="en-US" sz="2400" dirty="0">
              <a:solidFill>
                <a:schemeClr val="tx1"/>
              </a:solidFill>
              <a:ea typeface="標楷體" panose="03000509000000000000" pitchFamily="65" charset="-120"/>
            </a:endParaRPr>
          </a:p>
        </p:txBody>
      </p:sp>
    </p:spTree>
    <p:extLst>
      <p:ext uri="{BB962C8B-B14F-4D97-AF65-F5344CB8AC3E}">
        <p14:creationId xmlns:p14="http://schemas.microsoft.com/office/powerpoint/2010/main" val="227071181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5"/>
          <p:cNvSpPr>
            <a:spLocks noGrp="1"/>
          </p:cNvSpPr>
          <p:nvPr>
            <p:ph type="sldNum" sz="quarter" idx="12"/>
          </p:nvPr>
        </p:nvSpPr>
        <p:spPr>
          <a:xfrm>
            <a:off x="6876256" y="6211902"/>
            <a:ext cx="2133600" cy="365125"/>
          </a:xfrm>
        </p:spPr>
        <p:txBody>
          <a:bodyPr/>
          <a:lstStyle/>
          <a:p>
            <a:pPr>
              <a:defRPr/>
            </a:pPr>
            <a:fld id="{08147EA8-C812-4B85-836B-D9B35D6A490D}" type="slidenum">
              <a:rPr lang="en-US" altLang="zh-TW"/>
              <a:pPr>
                <a:defRPr/>
              </a:pPr>
              <a:t>48</a:t>
            </a:fld>
            <a:endParaRPr lang="en-US" altLang="zh-TW" dirty="0"/>
          </a:p>
        </p:txBody>
      </p:sp>
      <p:sp>
        <p:nvSpPr>
          <p:cNvPr id="56323" name="Rectangle 2"/>
          <p:cNvSpPr>
            <a:spLocks noGrp="1" noChangeArrowheads="1"/>
          </p:cNvSpPr>
          <p:nvPr>
            <p:ph type="title" idx="4294967295"/>
          </p:nvPr>
        </p:nvSpPr>
        <p:spPr>
          <a:xfrm>
            <a:off x="10985" y="228600"/>
            <a:ext cx="8229600" cy="919162"/>
          </a:xfrm>
        </p:spPr>
        <p:txBody>
          <a:bodyPr/>
          <a:lstStyle/>
          <a:p>
            <a:pPr eaLnBrk="1" hangingPunct="1"/>
            <a:r>
              <a:rPr lang="zh-TW" altLang="en-US" dirty="0" smtClean="0"/>
              <a:t>通風設備</a:t>
            </a:r>
          </a:p>
        </p:txBody>
      </p:sp>
      <p:sp>
        <p:nvSpPr>
          <p:cNvPr id="56324" name="Rectangle 3"/>
          <p:cNvSpPr>
            <a:spLocks noGrp="1" noChangeArrowheads="1"/>
          </p:cNvSpPr>
          <p:nvPr>
            <p:ph type="body" sz="half" idx="4294967295"/>
          </p:nvPr>
        </p:nvSpPr>
        <p:spPr>
          <a:xfrm>
            <a:off x="250825" y="1125538"/>
            <a:ext cx="5545138" cy="5183187"/>
          </a:xfrm>
        </p:spPr>
        <p:txBody>
          <a:bodyPr/>
          <a:lstStyle/>
          <a:p>
            <a:pPr eaLnBrk="1">
              <a:lnSpc>
                <a:spcPct val="110000"/>
              </a:lnSpc>
              <a:spcBef>
                <a:spcPct val="10000"/>
              </a:spcBef>
              <a:spcAft>
                <a:spcPct val="10000"/>
              </a:spcAft>
            </a:pPr>
            <a:r>
              <a:rPr lang="zh-TW" altLang="en-US" sz="2900" dirty="0" smtClean="0"/>
              <a:t>實驗室內應保持通風</a:t>
            </a:r>
          </a:p>
          <a:p>
            <a:pPr eaLnBrk="1">
              <a:lnSpc>
                <a:spcPct val="110000"/>
              </a:lnSpc>
              <a:spcBef>
                <a:spcPct val="10000"/>
              </a:spcBef>
              <a:spcAft>
                <a:spcPct val="10000"/>
              </a:spcAft>
            </a:pPr>
            <a:r>
              <a:rPr lang="zh-TW" altLang="en-US" sz="2900" dirty="0" smtClean="0"/>
              <a:t>如操作揮發性化學品，應於化學</a:t>
            </a:r>
            <a:r>
              <a:rPr lang="zh-TW" altLang="en-US" sz="2900" dirty="0" smtClean="0">
                <a:solidFill>
                  <a:srgbClr val="FF0000"/>
                </a:solidFill>
              </a:rPr>
              <a:t>排</a:t>
            </a:r>
            <a:r>
              <a:rPr lang="zh-TW" altLang="en-US" sz="2900" dirty="0" smtClean="0"/>
              <a:t>氣櫃內進行</a:t>
            </a:r>
          </a:p>
          <a:p>
            <a:pPr eaLnBrk="1">
              <a:lnSpc>
                <a:spcPct val="110000"/>
              </a:lnSpc>
              <a:spcBef>
                <a:spcPct val="10000"/>
              </a:spcBef>
              <a:spcAft>
                <a:spcPct val="10000"/>
              </a:spcAft>
            </a:pPr>
            <a:r>
              <a:rPr lang="zh-TW" altLang="en-US" sz="2900" dirty="0" smtClean="0"/>
              <a:t>如操作具空氣傳播能力的微生物，應於生物安全</a:t>
            </a:r>
            <a:r>
              <a:rPr lang="zh-TW" altLang="en-US" sz="2900" strike="dblStrike" dirty="0" smtClean="0">
                <a:solidFill>
                  <a:srgbClr val="FF0000"/>
                </a:solidFill>
              </a:rPr>
              <a:t>氣</a:t>
            </a:r>
            <a:r>
              <a:rPr lang="zh-TW" altLang="en-US" sz="2900" dirty="0" smtClean="0"/>
              <a:t>櫃內進行</a:t>
            </a:r>
          </a:p>
          <a:p>
            <a:pPr eaLnBrk="1">
              <a:lnSpc>
                <a:spcPct val="110000"/>
              </a:lnSpc>
              <a:spcBef>
                <a:spcPct val="10000"/>
              </a:spcBef>
              <a:spcAft>
                <a:spcPct val="10000"/>
              </a:spcAft>
            </a:pPr>
            <a:r>
              <a:rPr lang="zh-TW" altLang="en-US" sz="2900" dirty="0" smtClean="0"/>
              <a:t>化學</a:t>
            </a:r>
            <a:r>
              <a:rPr lang="zh-TW" altLang="en-US" sz="2900" dirty="0" smtClean="0">
                <a:solidFill>
                  <a:srgbClr val="FF0000"/>
                </a:solidFill>
              </a:rPr>
              <a:t>排</a:t>
            </a:r>
            <a:r>
              <a:rPr lang="zh-TW" altLang="en-US" sz="2900" dirty="0" smtClean="0"/>
              <a:t>氣櫃與生物安全</a:t>
            </a:r>
            <a:r>
              <a:rPr lang="zh-TW" altLang="en-US" sz="2900" strike="dblStrike" dirty="0" smtClean="0">
                <a:solidFill>
                  <a:srgbClr val="FF0000"/>
                </a:solidFill>
              </a:rPr>
              <a:t>氣</a:t>
            </a:r>
            <a:r>
              <a:rPr lang="zh-TW" altLang="en-US" sz="2900" dirty="0" smtClean="0"/>
              <a:t>櫃功能、結構不同，不可混用</a:t>
            </a:r>
          </a:p>
          <a:p>
            <a:pPr eaLnBrk="1">
              <a:lnSpc>
                <a:spcPct val="110000"/>
              </a:lnSpc>
              <a:spcBef>
                <a:spcPct val="10000"/>
              </a:spcBef>
              <a:spcAft>
                <a:spcPct val="10000"/>
              </a:spcAft>
            </a:pPr>
            <a:r>
              <a:rPr lang="zh-TW" altLang="en-US" sz="2900" dirty="0" smtClean="0">
                <a:solidFill>
                  <a:srgbClr val="FF0000"/>
                </a:solidFill>
              </a:rPr>
              <a:t>化學排</a:t>
            </a:r>
            <a:r>
              <a:rPr lang="zh-TW" altLang="en-US" sz="2900" dirty="0" smtClean="0"/>
              <a:t>氣櫃中</a:t>
            </a:r>
            <a:r>
              <a:rPr lang="zh-TW" altLang="en-US" sz="2900" dirty="0"/>
              <a:t>不可</a:t>
            </a:r>
            <a:r>
              <a:rPr lang="zh-TW" altLang="en-US" sz="2900" dirty="0" smtClean="0"/>
              <a:t>擺放多餘的物品，以免影響氣流</a:t>
            </a:r>
          </a:p>
        </p:txBody>
      </p:sp>
      <p:pic>
        <p:nvPicPr>
          <p:cNvPr id="56325" name="Picture 5" descr="DSCN3930"/>
          <p:cNvPicPr>
            <a:picLocks noGrp="1" noChangeAspect="1" noChangeArrowheads="1"/>
          </p:cNvPicPr>
          <p:nvPr>
            <p:ph sz="quarter" idx="4294967295"/>
          </p:nvPr>
        </p:nvPicPr>
        <p:blipFill>
          <a:blip r:embed="rId3" cstate="print"/>
          <a:srcRect/>
          <a:stretch>
            <a:fillRect/>
          </a:stretch>
        </p:blipFill>
        <p:spPr>
          <a:xfrm>
            <a:off x="5857952" y="3717032"/>
            <a:ext cx="2917825" cy="2187575"/>
          </a:xfrm>
          <a:noFill/>
        </p:spPr>
      </p:pic>
      <p:sp>
        <p:nvSpPr>
          <p:cNvPr id="56326" name="Text Box 6"/>
          <p:cNvSpPr txBox="1">
            <a:spLocks noChangeArrowheads="1"/>
          </p:cNvSpPr>
          <p:nvPr/>
        </p:nvSpPr>
        <p:spPr bwMode="auto">
          <a:xfrm>
            <a:off x="6516688" y="3284538"/>
            <a:ext cx="1584325" cy="366712"/>
          </a:xfrm>
          <a:prstGeom prst="rect">
            <a:avLst/>
          </a:prstGeom>
          <a:noFill/>
          <a:ln w="9525">
            <a:noFill/>
            <a:miter lim="800000"/>
            <a:headEnd/>
            <a:tailEnd/>
          </a:ln>
        </p:spPr>
        <p:txBody>
          <a:bodyPr>
            <a:spAutoFit/>
          </a:bodyPr>
          <a:lstStyle/>
          <a:p>
            <a:pPr>
              <a:spcBef>
                <a:spcPct val="50000"/>
              </a:spcBef>
            </a:pPr>
            <a:r>
              <a:rPr lang="zh-TW" altLang="en-US" dirty="0" smtClean="0">
                <a:latin typeface="標楷體" panose="03000509000000000000" pitchFamily="65" charset="-120"/>
                <a:ea typeface="標楷體" panose="03000509000000000000" pitchFamily="65" charset="-120"/>
              </a:rPr>
              <a:t>化學</a:t>
            </a:r>
            <a:r>
              <a:rPr lang="zh-TW" altLang="en-US" dirty="0" smtClean="0">
                <a:solidFill>
                  <a:srgbClr val="FF0000"/>
                </a:solidFill>
                <a:latin typeface="標楷體" panose="03000509000000000000" pitchFamily="65" charset="-120"/>
                <a:ea typeface="標楷體" panose="03000509000000000000" pitchFamily="65" charset="-120"/>
              </a:rPr>
              <a:t>排</a:t>
            </a:r>
            <a:r>
              <a:rPr lang="zh-TW" altLang="en-US" dirty="0" smtClean="0">
                <a:latin typeface="標楷體" panose="03000509000000000000" pitchFamily="65" charset="-120"/>
                <a:ea typeface="標楷體" panose="03000509000000000000" pitchFamily="65" charset="-120"/>
              </a:rPr>
              <a:t>氣</a:t>
            </a:r>
            <a:r>
              <a:rPr lang="zh-TW" altLang="en-US" dirty="0">
                <a:latin typeface="標楷體" panose="03000509000000000000" pitchFamily="65" charset="-120"/>
                <a:ea typeface="標楷體" panose="03000509000000000000" pitchFamily="65" charset="-120"/>
              </a:rPr>
              <a:t>櫃</a:t>
            </a:r>
          </a:p>
        </p:txBody>
      </p:sp>
      <p:sp>
        <p:nvSpPr>
          <p:cNvPr id="56327" name="Text Box 7"/>
          <p:cNvSpPr txBox="1">
            <a:spLocks noChangeArrowheads="1"/>
          </p:cNvSpPr>
          <p:nvPr/>
        </p:nvSpPr>
        <p:spPr bwMode="auto">
          <a:xfrm>
            <a:off x="6516688" y="5911334"/>
            <a:ext cx="1584325" cy="369332"/>
          </a:xfrm>
          <a:prstGeom prst="rect">
            <a:avLst/>
          </a:prstGeom>
          <a:noFill/>
          <a:ln w="9525">
            <a:noFill/>
            <a:miter lim="800000"/>
            <a:headEnd/>
            <a:tailEnd/>
          </a:ln>
        </p:spPr>
        <p:txBody>
          <a:bodyPr>
            <a:spAutoFit/>
          </a:bodyPr>
          <a:lstStyle/>
          <a:p>
            <a:pPr>
              <a:spcBef>
                <a:spcPct val="50000"/>
              </a:spcBef>
            </a:pPr>
            <a:r>
              <a:rPr lang="zh-TW" altLang="en-US" dirty="0">
                <a:latin typeface="標楷體" panose="03000509000000000000" pitchFamily="65" charset="-120"/>
                <a:ea typeface="標楷體" panose="03000509000000000000" pitchFamily="65" charset="-120"/>
              </a:rPr>
              <a:t>局部</a:t>
            </a:r>
            <a:r>
              <a:rPr lang="zh-TW" altLang="en-US" dirty="0" smtClean="0">
                <a:latin typeface="標楷體" panose="03000509000000000000" pitchFamily="65" charset="-120"/>
                <a:ea typeface="標楷體" panose="03000509000000000000" pitchFamily="65" charset="-120"/>
              </a:rPr>
              <a:t>排氣裝置</a:t>
            </a:r>
            <a:endParaRPr lang="zh-TW" altLang="en-US" dirty="0">
              <a:latin typeface="標楷體" panose="03000509000000000000" pitchFamily="65" charset="-120"/>
              <a:ea typeface="標楷體" panose="03000509000000000000" pitchFamily="65" charset="-120"/>
            </a:endParaRPr>
          </a:p>
        </p:txBody>
      </p:sp>
      <p:pic>
        <p:nvPicPr>
          <p:cNvPr id="56328" name="Picture 9" descr="Chemical%20hood%20_large"/>
          <p:cNvPicPr>
            <a:picLocks noChangeAspect="1" noChangeArrowheads="1"/>
          </p:cNvPicPr>
          <p:nvPr/>
        </p:nvPicPr>
        <p:blipFill>
          <a:blip r:embed="rId4" cstate="print"/>
          <a:srcRect/>
          <a:stretch>
            <a:fillRect/>
          </a:stretch>
        </p:blipFill>
        <p:spPr bwMode="auto">
          <a:xfrm>
            <a:off x="6156325" y="549275"/>
            <a:ext cx="2605088" cy="2732088"/>
          </a:xfrm>
          <a:prstGeom prst="rect">
            <a:avLst/>
          </a:prstGeom>
          <a:noFill/>
          <a:ln w="9525">
            <a:noFill/>
            <a:miter lim="800000"/>
            <a:headEnd/>
            <a:tailEnd/>
          </a:ln>
        </p:spPr>
      </p:pic>
      <p:sp>
        <p:nvSpPr>
          <p:cNvPr id="56329" name="文字方塊 4"/>
          <p:cNvSpPr txBox="1">
            <a:spLocks noChangeArrowheads="1"/>
          </p:cNvSpPr>
          <p:nvPr/>
        </p:nvSpPr>
        <p:spPr bwMode="auto">
          <a:xfrm>
            <a:off x="6443663" y="0"/>
            <a:ext cx="2700337" cy="457200"/>
          </a:xfrm>
          <a:prstGeom prst="rect">
            <a:avLst/>
          </a:prstGeom>
          <a:noFill/>
          <a:ln w="9525">
            <a:noFill/>
            <a:miter lim="800000"/>
            <a:headEnd/>
            <a:tailEnd/>
          </a:ln>
        </p:spPr>
        <p:txBody>
          <a:bodyPr>
            <a:spAutoFit/>
          </a:bodyPr>
          <a:lstStyle/>
          <a:p>
            <a:pPr algn="r"/>
            <a:r>
              <a:rPr lang="zh-TW" altLang="en-US" sz="2400" dirty="0">
                <a:latin typeface="標楷體" panose="03000509000000000000" pitchFamily="65" charset="-120"/>
                <a:ea typeface="標楷體" panose="03000509000000000000" pitchFamily="65" charset="-120"/>
              </a:rPr>
              <a:t>瞭解實驗室</a:t>
            </a:r>
          </a:p>
        </p:txBody>
      </p:sp>
      <p:sp>
        <p:nvSpPr>
          <p:cNvPr id="56330" name="Text Box 11"/>
          <p:cNvSpPr txBox="1">
            <a:spLocks noChangeArrowheads="1"/>
          </p:cNvSpPr>
          <p:nvPr/>
        </p:nvSpPr>
        <p:spPr bwMode="auto">
          <a:xfrm>
            <a:off x="214315" y="5971103"/>
            <a:ext cx="5072065" cy="61912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sz="1700" dirty="0" smtClean="0">
                <a:ea typeface="標楷體" panose="03000509000000000000" pitchFamily="65" charset="-120"/>
              </a:rPr>
              <a:t>職</a:t>
            </a:r>
            <a:r>
              <a:rPr lang="zh-TW" altLang="en-US" sz="1700" dirty="0">
                <a:ea typeface="標楷體" panose="03000509000000000000" pitchFamily="65" charset="-120"/>
              </a:rPr>
              <a:t>業</a:t>
            </a:r>
            <a:r>
              <a:rPr lang="zh-TW" altLang="en-US" sz="1700" dirty="0" smtClean="0">
                <a:ea typeface="標楷體" panose="03000509000000000000" pitchFamily="65" charset="-120"/>
              </a:rPr>
              <a:t>安全</a:t>
            </a:r>
            <a:r>
              <a:rPr lang="zh-TW" altLang="en-US" sz="1700" dirty="0">
                <a:ea typeface="標楷體" panose="03000509000000000000" pitchFamily="65" charset="-120"/>
              </a:rPr>
              <a:t>衛生設施規則、有機溶劑中毒預防</a:t>
            </a:r>
            <a:r>
              <a:rPr lang="zh-TW" altLang="en-US" sz="1700" dirty="0" smtClean="0">
                <a:ea typeface="標楷體" panose="03000509000000000000" pitchFamily="65" charset="-120"/>
              </a:rPr>
              <a:t>規則、</a:t>
            </a:r>
            <a:r>
              <a:rPr lang="zh-TW" altLang="en-US" sz="1700" dirty="0">
                <a:ea typeface="標楷體" panose="03000509000000000000" pitchFamily="65" charset="-120"/>
              </a:rPr>
              <a:t>特定化學物質危害預防標準</a:t>
            </a:r>
          </a:p>
        </p:txBody>
      </p:sp>
    </p:spTree>
    <p:extLst>
      <p:ext uri="{BB962C8B-B14F-4D97-AF65-F5344CB8AC3E}">
        <p14:creationId xmlns:p14="http://schemas.microsoft.com/office/powerpoint/2010/main" val="2848647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7010400" y="6232242"/>
            <a:ext cx="2133600" cy="365125"/>
          </a:xfrm>
        </p:spPr>
        <p:txBody>
          <a:bodyPr/>
          <a:lstStyle/>
          <a:p>
            <a:pPr>
              <a:defRPr/>
            </a:pPr>
            <a:fld id="{AB98E7DB-5642-474D-9781-E03055C8F989}" type="slidenum">
              <a:rPr lang="en-US" altLang="zh-TW"/>
              <a:pPr>
                <a:defRPr/>
              </a:pPr>
              <a:t>49</a:t>
            </a:fld>
            <a:endParaRPr lang="en-US" altLang="zh-TW" dirty="0"/>
          </a:p>
        </p:txBody>
      </p:sp>
      <p:sp>
        <p:nvSpPr>
          <p:cNvPr id="57347" name="Rectangle 2"/>
          <p:cNvSpPr>
            <a:spLocks noGrp="1" noChangeArrowheads="1"/>
          </p:cNvSpPr>
          <p:nvPr>
            <p:ph type="title" idx="4294967295"/>
          </p:nvPr>
        </p:nvSpPr>
        <p:spPr>
          <a:xfrm>
            <a:off x="899592" y="190072"/>
            <a:ext cx="7499176" cy="1143000"/>
          </a:xfrm>
        </p:spPr>
        <p:txBody>
          <a:bodyPr/>
          <a:lstStyle/>
          <a:p>
            <a:pPr eaLnBrk="1" hangingPunct="1"/>
            <a:r>
              <a:rPr lang="zh-TW" altLang="en-US" dirty="0" smtClean="0"/>
              <a:t>通風設備</a:t>
            </a:r>
            <a:r>
              <a:rPr lang="zh-TW" altLang="en-US" sz="3400" dirty="0" smtClean="0"/>
              <a:t>（續）</a:t>
            </a:r>
          </a:p>
        </p:txBody>
      </p:sp>
      <p:sp>
        <p:nvSpPr>
          <p:cNvPr id="57348" name="Rectangle 3"/>
          <p:cNvSpPr>
            <a:spLocks noGrp="1" noChangeArrowheads="1"/>
          </p:cNvSpPr>
          <p:nvPr>
            <p:ph idx="4294967295"/>
          </p:nvPr>
        </p:nvSpPr>
        <p:spPr>
          <a:xfrm>
            <a:off x="755576" y="1268760"/>
            <a:ext cx="7560071" cy="4751809"/>
          </a:xfrm>
        </p:spPr>
        <p:txBody>
          <a:bodyPr>
            <a:normAutofit lnSpcReduction="10000"/>
          </a:bodyPr>
          <a:lstStyle/>
          <a:p>
            <a:pPr eaLnBrk="1">
              <a:lnSpc>
                <a:spcPct val="110000"/>
              </a:lnSpc>
              <a:spcBef>
                <a:spcPct val="10000"/>
              </a:spcBef>
              <a:spcAft>
                <a:spcPct val="10000"/>
              </a:spcAft>
            </a:pPr>
            <a:r>
              <a:rPr lang="zh-TW" altLang="en-US" sz="2800" dirty="0" smtClean="0"/>
              <a:t>如儀器於操作中可能排放有毒氣體，應將排放口接至局部排氣設備</a:t>
            </a:r>
          </a:p>
          <a:p>
            <a:pPr eaLnBrk="1">
              <a:lnSpc>
                <a:spcPct val="110000"/>
              </a:lnSpc>
              <a:spcBef>
                <a:spcPct val="10000"/>
              </a:spcBef>
              <a:spcAft>
                <a:spcPct val="10000"/>
              </a:spcAft>
            </a:pPr>
            <a:r>
              <a:rPr lang="zh-TW" altLang="en-US" sz="2800" dirty="0" smtClean="0"/>
              <a:t>局部排氣裝置、氣櫃等設備應定期</a:t>
            </a:r>
            <a:r>
              <a:rPr lang="en-US" altLang="zh-TW" sz="2800" dirty="0" smtClean="0"/>
              <a:t>(</a:t>
            </a:r>
            <a:r>
              <a:rPr lang="zh-TW" altLang="en-US" sz="2800" dirty="0" smtClean="0"/>
              <a:t>自動檢查辦法</a:t>
            </a:r>
            <a:r>
              <a:rPr lang="en-US" altLang="zh-TW" sz="2800" dirty="0" smtClean="0"/>
              <a:t>：</a:t>
            </a:r>
            <a:r>
              <a:rPr lang="zh-TW" altLang="en-US" sz="2800" dirty="0" smtClean="0">
                <a:solidFill>
                  <a:srgbClr val="FF0000"/>
                </a:solidFill>
              </a:rPr>
              <a:t>每年</a:t>
            </a:r>
            <a:r>
              <a:rPr lang="en-US" altLang="zh-TW" sz="2800" dirty="0" smtClean="0"/>
              <a:t>)</a:t>
            </a:r>
            <a:r>
              <a:rPr lang="zh-TW" altLang="en-US" sz="2800" dirty="0" smtClean="0"/>
              <a:t>檢查</a:t>
            </a:r>
            <a:r>
              <a:rPr lang="en-US" altLang="zh-TW" sz="2800" dirty="0" smtClean="0"/>
              <a:t>(</a:t>
            </a:r>
            <a:r>
              <a:rPr lang="zh-TW" altLang="en-US" sz="2800" dirty="0" smtClean="0">
                <a:solidFill>
                  <a:srgbClr val="FF0000"/>
                </a:solidFill>
              </a:rPr>
              <a:t>例如：</a:t>
            </a:r>
            <a:r>
              <a:rPr lang="zh-TW" altLang="en-US" sz="2800" dirty="0" smtClean="0"/>
              <a:t>控制風速是否足夠</a:t>
            </a:r>
            <a:r>
              <a:rPr lang="en-US" altLang="zh-TW" sz="2800" dirty="0" smtClean="0"/>
              <a:t>)</a:t>
            </a:r>
            <a:r>
              <a:rPr lang="zh-TW" altLang="en-US" sz="2800" dirty="0" smtClean="0"/>
              <a:t>。</a:t>
            </a:r>
          </a:p>
          <a:p>
            <a:pPr eaLnBrk="1">
              <a:lnSpc>
                <a:spcPct val="110000"/>
              </a:lnSpc>
              <a:spcBef>
                <a:spcPct val="10000"/>
              </a:spcBef>
              <a:spcAft>
                <a:spcPct val="10000"/>
              </a:spcAft>
            </a:pPr>
            <a:r>
              <a:rPr lang="zh-TW" altLang="en-US" sz="2800" dirty="0" smtClean="0"/>
              <a:t>排氣系統如發生下列狀況時應立刻停止實驗，尋求協助並修復系統。</a:t>
            </a:r>
            <a:endParaRPr lang="en-US" altLang="zh-TW" sz="2800" dirty="0" smtClean="0"/>
          </a:p>
          <a:p>
            <a:pPr lvl="1" eaLnBrk="1">
              <a:lnSpc>
                <a:spcPct val="110000"/>
              </a:lnSpc>
              <a:spcBef>
                <a:spcPct val="10000"/>
              </a:spcBef>
              <a:spcAft>
                <a:spcPct val="10000"/>
              </a:spcAft>
            </a:pPr>
            <a:r>
              <a:rPr lang="zh-TW" altLang="en-US" sz="2400" dirty="0" smtClean="0"/>
              <a:t>排氣管路破損</a:t>
            </a:r>
            <a:endParaRPr lang="en-US" altLang="zh-TW" sz="2400" dirty="0" smtClean="0"/>
          </a:p>
          <a:p>
            <a:pPr lvl="1" eaLnBrk="1">
              <a:lnSpc>
                <a:spcPct val="110000"/>
              </a:lnSpc>
              <a:spcBef>
                <a:spcPct val="10000"/>
              </a:spcBef>
              <a:spcAft>
                <a:spcPct val="10000"/>
              </a:spcAft>
            </a:pPr>
            <a:r>
              <a:rPr lang="zh-TW" altLang="en-US" sz="2400" dirty="0" smtClean="0"/>
              <a:t>馬達轉速異常</a:t>
            </a:r>
            <a:endParaRPr lang="en-US" altLang="zh-TW" sz="2400" dirty="0" smtClean="0"/>
          </a:p>
          <a:p>
            <a:pPr lvl="1" eaLnBrk="1">
              <a:lnSpc>
                <a:spcPct val="110000"/>
              </a:lnSpc>
              <a:spcBef>
                <a:spcPct val="10000"/>
              </a:spcBef>
              <a:spcAft>
                <a:spcPct val="10000"/>
              </a:spcAft>
            </a:pPr>
            <a:r>
              <a:rPr lang="zh-TW" altLang="en-US" sz="2400" dirty="0" smtClean="0"/>
              <a:t>過濾裝置阻塞</a:t>
            </a:r>
            <a:endParaRPr lang="en-US" altLang="zh-TW" sz="2400" dirty="0" smtClean="0"/>
          </a:p>
          <a:p>
            <a:pPr lvl="1" eaLnBrk="1">
              <a:lnSpc>
                <a:spcPct val="110000"/>
              </a:lnSpc>
              <a:spcBef>
                <a:spcPct val="10000"/>
              </a:spcBef>
              <a:spcAft>
                <a:spcPct val="10000"/>
              </a:spcAft>
            </a:pPr>
            <a:r>
              <a:rPr lang="zh-TW" altLang="en-US" sz="2400" dirty="0" smtClean="0"/>
              <a:t>其他任何可能表示異常的徵候</a:t>
            </a:r>
            <a:r>
              <a:rPr lang="en-US" altLang="zh-TW" sz="2400" dirty="0" smtClean="0"/>
              <a:t>(</a:t>
            </a:r>
            <a:r>
              <a:rPr lang="zh-TW" altLang="en-US" sz="2400" dirty="0" smtClean="0"/>
              <a:t>如</a:t>
            </a:r>
            <a:r>
              <a:rPr lang="en-US" altLang="zh-TW" sz="2400" dirty="0" smtClean="0"/>
              <a:t>:</a:t>
            </a:r>
            <a:r>
              <a:rPr lang="zh-TW" altLang="en-US" sz="2400" dirty="0" smtClean="0"/>
              <a:t>產生異音</a:t>
            </a:r>
            <a:r>
              <a:rPr lang="en-US" altLang="zh-TW" sz="2400" dirty="0" smtClean="0"/>
              <a:t>)</a:t>
            </a:r>
          </a:p>
        </p:txBody>
      </p:sp>
      <p:sp>
        <p:nvSpPr>
          <p:cNvPr id="57349" name="文字方塊 4"/>
          <p:cNvSpPr txBox="1">
            <a:spLocks noChangeArrowheads="1"/>
          </p:cNvSpPr>
          <p:nvPr/>
        </p:nvSpPr>
        <p:spPr bwMode="auto">
          <a:xfrm>
            <a:off x="6443663" y="116632"/>
            <a:ext cx="2700337" cy="457200"/>
          </a:xfrm>
          <a:prstGeom prst="rect">
            <a:avLst/>
          </a:prstGeom>
          <a:noFill/>
          <a:ln w="9525">
            <a:noFill/>
            <a:miter lim="800000"/>
            <a:headEnd/>
            <a:tailEnd/>
          </a:ln>
        </p:spPr>
        <p:txBody>
          <a:bodyPr>
            <a:spAutoFit/>
          </a:bodyPr>
          <a:lstStyle/>
          <a:p>
            <a:pPr algn="r"/>
            <a:r>
              <a:rPr lang="zh-TW" altLang="en-US" sz="2400" dirty="0">
                <a:latin typeface="標楷體" panose="03000509000000000000" pitchFamily="65" charset="-120"/>
                <a:ea typeface="標楷體" panose="03000509000000000000" pitchFamily="65" charset="-120"/>
              </a:rPr>
              <a:t>瞭解實驗室</a:t>
            </a:r>
          </a:p>
        </p:txBody>
      </p:sp>
      <p:sp>
        <p:nvSpPr>
          <p:cNvPr id="57350" name="Text Box 7"/>
          <p:cNvSpPr txBox="1">
            <a:spLocks noChangeArrowheads="1"/>
          </p:cNvSpPr>
          <p:nvPr/>
        </p:nvSpPr>
        <p:spPr bwMode="auto">
          <a:xfrm>
            <a:off x="87163" y="6454165"/>
            <a:ext cx="8434388" cy="3460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600" dirty="0">
                <a:ea typeface="標楷體" panose="03000509000000000000" pitchFamily="65" charset="-120"/>
              </a:rPr>
              <a:t>職業安全衛生管理辦法 </a:t>
            </a:r>
            <a:r>
              <a:rPr lang="zh-TW" altLang="en-US" sz="1600" dirty="0" smtClean="0">
                <a:ea typeface="標楷體" panose="03000509000000000000" pitchFamily="65" charset="-120"/>
              </a:rPr>
              <a:t>、</a:t>
            </a:r>
            <a:r>
              <a:rPr lang="zh-TW" altLang="en-US" sz="1600" dirty="0">
                <a:ea typeface="標楷體" panose="03000509000000000000" pitchFamily="65" charset="-120"/>
              </a:rPr>
              <a:t>有機溶劑中毒預防規、特定化學物質危害預防標準</a:t>
            </a:r>
          </a:p>
        </p:txBody>
      </p:sp>
    </p:spTree>
    <p:extLst>
      <p:ext uri="{BB962C8B-B14F-4D97-AF65-F5344CB8AC3E}">
        <p14:creationId xmlns:p14="http://schemas.microsoft.com/office/powerpoint/2010/main" val="3573366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96753"/>
            <a:ext cx="8208912" cy="4896544"/>
          </a:xfrm>
        </p:spPr>
        <p:txBody>
          <a:bodyPr>
            <a:normAutofit/>
          </a:bodyPr>
          <a:lstStyle/>
          <a:p>
            <a:pPr marL="0" indent="0">
              <a:buNone/>
            </a:pPr>
            <a:r>
              <a:rPr lang="zh-TW" altLang="en-US" sz="2800" b="1" dirty="0" smtClean="0">
                <a:latin typeface="標楷體" panose="03000509000000000000" pitchFamily="65" charset="-120"/>
              </a:rPr>
              <a:t>安全</a:t>
            </a:r>
            <a:r>
              <a:rPr lang="zh-TW" altLang="en-US" sz="2800" b="1" dirty="0">
                <a:latin typeface="標楷體" panose="03000509000000000000" pitchFamily="65" charset="-120"/>
              </a:rPr>
              <a:t>衛生教育及訓練</a:t>
            </a:r>
          </a:p>
          <a:p>
            <a:pPr>
              <a:spcBef>
                <a:spcPts val="0"/>
              </a:spcBef>
            </a:pPr>
            <a:r>
              <a:rPr lang="zh-TW" altLang="en-US" sz="2400" dirty="0" smtClean="0">
                <a:latin typeface="標楷體" panose="03000509000000000000" pitchFamily="65" charset="-120"/>
              </a:rPr>
              <a:t>第</a:t>
            </a:r>
            <a:r>
              <a:rPr lang="en-US" altLang="zh-TW" sz="2400" dirty="0" smtClean="0"/>
              <a:t>32</a:t>
            </a:r>
            <a:r>
              <a:rPr lang="zh-TW" altLang="en-US" sz="2400" dirty="0" smtClean="0">
                <a:latin typeface="標楷體" panose="03000509000000000000" pitchFamily="65" charset="-120"/>
              </a:rPr>
              <a:t>條第</a:t>
            </a:r>
            <a:r>
              <a:rPr lang="en-US" altLang="zh-TW" sz="2400" dirty="0" smtClean="0"/>
              <a:t>1</a:t>
            </a:r>
            <a:r>
              <a:rPr lang="zh-TW" altLang="en-US" sz="2400" dirty="0" smtClean="0">
                <a:latin typeface="標楷體" panose="03000509000000000000" pitchFamily="65" charset="-120"/>
              </a:rPr>
              <a:t>項</a:t>
            </a:r>
            <a:r>
              <a:rPr lang="zh-TW" altLang="en-US" sz="2400" dirty="0">
                <a:latin typeface="標楷體" panose="03000509000000000000" pitchFamily="65" charset="-120"/>
              </a:rPr>
              <a:t>　雇主對勞工應施以從事工作與預防災變所必要之安全衛生教育及訓練。</a:t>
            </a:r>
          </a:p>
          <a:p>
            <a:pPr>
              <a:spcBef>
                <a:spcPts val="0"/>
              </a:spcBef>
            </a:pPr>
            <a:r>
              <a:rPr lang="zh-TW" altLang="en-US" sz="2400" dirty="0" smtClean="0">
                <a:latin typeface="標楷體" panose="03000509000000000000" pitchFamily="65" charset="-120"/>
              </a:rPr>
              <a:t>第</a:t>
            </a:r>
            <a:r>
              <a:rPr lang="en-US" altLang="zh-TW" sz="2400" dirty="0" smtClean="0"/>
              <a:t>32</a:t>
            </a:r>
            <a:r>
              <a:rPr lang="zh-TW" altLang="en-US" sz="2400" dirty="0" smtClean="0">
                <a:latin typeface="標楷體" panose="03000509000000000000" pitchFamily="65" charset="-120"/>
              </a:rPr>
              <a:t>條第</a:t>
            </a:r>
            <a:r>
              <a:rPr lang="en-US" altLang="zh-TW" sz="2400" dirty="0" smtClean="0"/>
              <a:t>2</a:t>
            </a:r>
            <a:r>
              <a:rPr lang="zh-TW" altLang="en-US" sz="2400" dirty="0" smtClean="0">
                <a:latin typeface="標楷體" panose="03000509000000000000" pitchFamily="65" charset="-120"/>
              </a:rPr>
              <a:t>項　前項</a:t>
            </a:r>
            <a:r>
              <a:rPr lang="zh-TW" altLang="en-US" sz="2400" dirty="0">
                <a:latin typeface="標楷體" panose="03000509000000000000" pitchFamily="65" charset="-120"/>
              </a:rPr>
              <a:t>必要之教育及訓練事項、訓練單位之資格條件與管理及其他應遵行事項之規則，由中央主管機關定之。</a:t>
            </a:r>
          </a:p>
          <a:p>
            <a:pPr>
              <a:spcBef>
                <a:spcPts val="0"/>
              </a:spcBef>
            </a:pPr>
            <a:r>
              <a:rPr lang="zh-TW" altLang="en-US" sz="2400" dirty="0" smtClean="0">
                <a:latin typeface="標楷體" panose="03000509000000000000" pitchFamily="65" charset="-120"/>
              </a:rPr>
              <a:t>第</a:t>
            </a:r>
            <a:r>
              <a:rPr lang="en-US" altLang="zh-TW" sz="2400" dirty="0" smtClean="0"/>
              <a:t>32</a:t>
            </a:r>
            <a:r>
              <a:rPr lang="zh-TW" altLang="en-US" sz="2400" dirty="0" smtClean="0">
                <a:latin typeface="標楷體" panose="03000509000000000000" pitchFamily="65" charset="-120"/>
              </a:rPr>
              <a:t>條第</a:t>
            </a:r>
            <a:r>
              <a:rPr lang="en-US" altLang="zh-TW" sz="2400" dirty="0" smtClean="0"/>
              <a:t>3</a:t>
            </a:r>
            <a:r>
              <a:rPr lang="zh-TW" altLang="en-US" sz="2400" dirty="0" smtClean="0">
                <a:latin typeface="標楷體" panose="03000509000000000000" pitchFamily="65" charset="-120"/>
              </a:rPr>
              <a:t>項　勞工</a:t>
            </a:r>
            <a:r>
              <a:rPr lang="zh-TW" altLang="en-US" sz="2400" dirty="0">
                <a:latin typeface="標楷體" panose="03000509000000000000" pitchFamily="65" charset="-120"/>
              </a:rPr>
              <a:t>對於</a:t>
            </a:r>
            <a:r>
              <a:rPr lang="zh-TW" altLang="en-US" sz="2400" dirty="0" smtClean="0">
                <a:latin typeface="標楷體" panose="03000509000000000000" pitchFamily="65" charset="-120"/>
              </a:rPr>
              <a:t>第</a:t>
            </a:r>
            <a:r>
              <a:rPr lang="en-US" altLang="zh-TW" sz="2400" dirty="0" smtClean="0">
                <a:latin typeface="標楷體" panose="03000509000000000000" pitchFamily="65" charset="-120"/>
              </a:rPr>
              <a:t>1</a:t>
            </a:r>
            <a:r>
              <a:rPr lang="zh-TW" altLang="en-US" sz="2400" dirty="0" smtClean="0">
                <a:latin typeface="標楷體" panose="03000509000000000000" pitchFamily="65" charset="-120"/>
              </a:rPr>
              <a:t>項</a:t>
            </a:r>
            <a:r>
              <a:rPr lang="zh-TW" altLang="en-US" sz="2400" dirty="0">
                <a:latin typeface="標楷體" panose="03000509000000000000" pitchFamily="65" charset="-120"/>
              </a:rPr>
              <a:t>之安全衛生教育及訓練，有接受之義務。 </a:t>
            </a:r>
          </a:p>
          <a:p>
            <a:pPr>
              <a:spcBef>
                <a:spcPts val="0"/>
              </a:spcBef>
            </a:pPr>
            <a:r>
              <a:rPr lang="zh-TW" altLang="en-US" sz="2400" dirty="0" smtClean="0">
                <a:latin typeface="標楷體" panose="03000509000000000000" pitchFamily="65" charset="-120"/>
              </a:rPr>
              <a:t>違反第</a:t>
            </a:r>
            <a:r>
              <a:rPr lang="en-US" altLang="zh-TW" sz="2400" dirty="0" smtClean="0"/>
              <a:t>32</a:t>
            </a:r>
            <a:r>
              <a:rPr lang="zh-TW" altLang="en-US" sz="2400" dirty="0" smtClean="0">
                <a:latin typeface="標楷體" panose="03000509000000000000" pitchFamily="65" charset="-120"/>
              </a:rPr>
              <a:t>條第</a:t>
            </a:r>
            <a:r>
              <a:rPr lang="en-US" altLang="zh-TW" sz="2400" dirty="0"/>
              <a:t>1</a:t>
            </a:r>
            <a:r>
              <a:rPr lang="zh-TW" altLang="en-US" sz="2400" dirty="0">
                <a:latin typeface="標楷體" panose="03000509000000000000" pitchFamily="65" charset="-120"/>
              </a:rPr>
              <a:t>項規定，限期改善屆期未改善處新臺幣三萬元以上十五萬元以下</a:t>
            </a:r>
            <a:r>
              <a:rPr lang="zh-TW" altLang="en-US" sz="2400" dirty="0" smtClean="0">
                <a:latin typeface="標楷體" panose="03000509000000000000" pitchFamily="65" charset="-120"/>
              </a:rPr>
              <a:t>罰鍰。</a:t>
            </a:r>
            <a:r>
              <a:rPr lang="en-US" altLang="zh-TW" sz="2400" dirty="0" smtClean="0">
                <a:latin typeface="標楷體" panose="03000509000000000000" pitchFamily="65" charset="-120"/>
              </a:rPr>
              <a:t>(</a:t>
            </a:r>
            <a:r>
              <a:rPr lang="zh-TW" altLang="en-US" sz="2400" dirty="0" smtClean="0">
                <a:latin typeface="標楷體" panose="03000509000000000000" pitchFamily="65" charset="-120"/>
              </a:rPr>
              <a:t>第</a:t>
            </a:r>
            <a:r>
              <a:rPr lang="en-US" altLang="zh-TW" sz="2400" dirty="0" smtClean="0"/>
              <a:t>45</a:t>
            </a:r>
            <a:r>
              <a:rPr lang="zh-TW" altLang="en-US" sz="2400" dirty="0" smtClean="0">
                <a:latin typeface="標楷體" panose="03000509000000000000" pitchFamily="65" charset="-120"/>
              </a:rPr>
              <a:t>條</a:t>
            </a:r>
            <a:r>
              <a:rPr lang="en-US" altLang="zh-TW" sz="2400" dirty="0" smtClean="0">
                <a:latin typeface="標楷體" panose="03000509000000000000" pitchFamily="65" charset="-120"/>
              </a:rPr>
              <a:t>)</a:t>
            </a:r>
            <a:endParaRPr lang="en-US" altLang="zh-TW" sz="2400" dirty="0">
              <a:latin typeface="標楷體" panose="03000509000000000000" pitchFamily="65" charset="-120"/>
            </a:endParaRPr>
          </a:p>
          <a:p>
            <a:pPr>
              <a:spcBef>
                <a:spcPts val="0"/>
              </a:spcBef>
            </a:pPr>
            <a:r>
              <a:rPr lang="zh-TW" altLang="en-US" sz="2400" dirty="0" smtClean="0">
                <a:latin typeface="標楷體" panose="03000509000000000000" pitchFamily="65" charset="-120"/>
              </a:rPr>
              <a:t>違反第</a:t>
            </a:r>
            <a:r>
              <a:rPr lang="en-US" altLang="zh-TW" sz="2400" dirty="0" smtClean="0"/>
              <a:t>32</a:t>
            </a:r>
            <a:r>
              <a:rPr lang="zh-TW" altLang="en-US" sz="2400" dirty="0" smtClean="0">
                <a:latin typeface="標楷體" panose="03000509000000000000" pitchFamily="65" charset="-120"/>
              </a:rPr>
              <a:t>條第</a:t>
            </a:r>
            <a:r>
              <a:rPr lang="en-US" altLang="zh-TW" sz="2400" dirty="0"/>
              <a:t>3</a:t>
            </a:r>
            <a:r>
              <a:rPr lang="zh-TW" altLang="en-US" sz="2400" dirty="0">
                <a:latin typeface="標楷體" panose="03000509000000000000" pitchFamily="65" charset="-120"/>
              </a:rPr>
              <a:t>項規定，處新臺幣三千元以下</a:t>
            </a:r>
            <a:r>
              <a:rPr lang="zh-TW" altLang="en-US" sz="2400" dirty="0" smtClean="0">
                <a:latin typeface="標楷體" panose="03000509000000000000" pitchFamily="65" charset="-120"/>
              </a:rPr>
              <a:t>罰鍰。</a:t>
            </a:r>
            <a:r>
              <a:rPr lang="en-US" altLang="zh-TW" sz="2400" dirty="0" smtClean="0">
                <a:latin typeface="標楷體" panose="03000509000000000000" pitchFamily="65" charset="-120"/>
              </a:rPr>
              <a:t>(</a:t>
            </a:r>
            <a:r>
              <a:rPr lang="zh-TW" altLang="en-US" sz="2400" dirty="0" smtClean="0">
                <a:latin typeface="標楷體" panose="03000509000000000000" pitchFamily="65" charset="-120"/>
              </a:rPr>
              <a:t>第</a:t>
            </a:r>
            <a:r>
              <a:rPr lang="en-US" altLang="zh-TW" sz="2400" dirty="0" smtClean="0"/>
              <a:t>46</a:t>
            </a:r>
            <a:r>
              <a:rPr lang="zh-TW" altLang="en-US" sz="2400" dirty="0" smtClean="0">
                <a:latin typeface="標楷體" panose="03000509000000000000" pitchFamily="65" charset="-120"/>
              </a:rPr>
              <a:t>條</a:t>
            </a:r>
            <a:r>
              <a:rPr lang="en-US" altLang="zh-TW" sz="2400" dirty="0" smtClean="0">
                <a:latin typeface="標楷體" panose="03000509000000000000" pitchFamily="65" charset="-120"/>
              </a:rPr>
              <a:t>)</a:t>
            </a:r>
            <a:endParaRPr lang="en-US" altLang="zh-TW" sz="2800" dirty="0">
              <a:latin typeface="標楷體" panose="03000509000000000000" pitchFamily="65" charset="-120"/>
            </a:endParaRPr>
          </a:p>
        </p:txBody>
      </p:sp>
      <p:sp>
        <p:nvSpPr>
          <p:cNvPr id="4" name="投影片編號版面配置區 3"/>
          <p:cNvSpPr>
            <a:spLocks noGrp="1"/>
          </p:cNvSpPr>
          <p:nvPr>
            <p:ph type="sldNum" sz="quarter" idx="12"/>
          </p:nvPr>
        </p:nvSpPr>
        <p:spPr>
          <a:xfrm>
            <a:off x="6889638" y="6165304"/>
            <a:ext cx="2133600" cy="365125"/>
          </a:xfrm>
        </p:spPr>
        <p:txBody>
          <a:bodyPr/>
          <a:lstStyle/>
          <a:p>
            <a:pPr>
              <a:defRPr/>
            </a:pPr>
            <a:fld id="{7E2BD802-1909-4EB1-98C0-26C067F47D74}" type="slidenum">
              <a:rPr lang="en-US" altLang="zh-TW" smtClean="0">
                <a:latin typeface="標楷體" panose="03000509000000000000" pitchFamily="65" charset="-120"/>
              </a:rPr>
              <a:pPr>
                <a:defRPr/>
              </a:pPr>
              <a:t>5</a:t>
            </a:fld>
            <a:endParaRPr lang="en-US" altLang="zh-TW" dirty="0">
              <a:latin typeface="標楷體" panose="03000509000000000000" pitchFamily="65" charset="-120"/>
            </a:endParaRPr>
          </a:p>
        </p:txBody>
      </p:sp>
      <p:sp>
        <p:nvSpPr>
          <p:cNvPr id="5" name="矩形 4"/>
          <p:cNvSpPr/>
          <p:nvPr/>
        </p:nvSpPr>
        <p:spPr>
          <a:xfrm>
            <a:off x="1077009" y="188640"/>
            <a:ext cx="7920880" cy="707886"/>
          </a:xfrm>
          <a:prstGeom prst="rect">
            <a:avLst/>
          </a:prstGeom>
        </p:spPr>
        <p:txBody>
          <a:bodyPr wrap="square">
            <a:spAutoFit/>
          </a:bodyPr>
          <a:lstStyle/>
          <a:p>
            <a:r>
              <a:rPr lang="zh-TW" altLang="en-US" sz="4000" b="1" dirty="0" smtClean="0">
                <a:latin typeface="標楷體" panose="03000509000000000000" pitchFamily="65" charset="-120"/>
                <a:ea typeface="標楷體" panose="03000509000000000000" pitchFamily="65" charset="-120"/>
              </a:rPr>
              <a:t>學校需</a:t>
            </a:r>
            <a:r>
              <a:rPr lang="zh-TW" altLang="en-US" sz="4000" b="1" dirty="0">
                <a:latin typeface="標楷體" panose="03000509000000000000" pitchFamily="65" charset="-120"/>
                <a:ea typeface="標楷體" panose="03000509000000000000" pitchFamily="65" charset="-120"/>
              </a:rPr>
              <a:t>負</a:t>
            </a:r>
            <a:r>
              <a:rPr lang="zh-TW" altLang="en-US" sz="4000" b="1" dirty="0" smtClean="0">
                <a:latin typeface="標楷體" panose="03000509000000000000" pitchFamily="65" charset="-120"/>
                <a:ea typeface="標楷體" panose="03000509000000000000" pitchFamily="65" charset="-120"/>
              </a:rPr>
              <a:t>的責任─職業安全衛生法</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25096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投影片編號版面配置區 5"/>
          <p:cNvSpPr>
            <a:spLocks noGrp="1"/>
          </p:cNvSpPr>
          <p:nvPr>
            <p:ph type="sldNum" sz="quarter" idx="12"/>
          </p:nvPr>
        </p:nvSpPr>
        <p:spPr>
          <a:xfrm>
            <a:off x="6948264" y="6309320"/>
            <a:ext cx="2133600" cy="365125"/>
          </a:xfrm>
        </p:spPr>
        <p:txBody>
          <a:bodyPr/>
          <a:lstStyle/>
          <a:p>
            <a:pPr>
              <a:defRPr/>
            </a:pPr>
            <a:fld id="{1788C786-1049-44CA-B31D-3A0B65ED3142}" type="slidenum">
              <a:rPr lang="en-US" altLang="zh-TW">
                <a:solidFill>
                  <a:schemeClr val="tx1"/>
                </a:solidFill>
                <a:latin typeface="標楷體" panose="03000509000000000000" pitchFamily="65" charset="-120"/>
              </a:rPr>
              <a:pPr>
                <a:defRPr/>
              </a:pPr>
              <a:t>50</a:t>
            </a:fld>
            <a:endParaRPr lang="en-US" altLang="zh-TW" dirty="0">
              <a:solidFill>
                <a:schemeClr val="tx1"/>
              </a:solidFill>
              <a:latin typeface="標楷體" panose="03000509000000000000" pitchFamily="65" charset="-120"/>
            </a:endParaRPr>
          </a:p>
        </p:txBody>
      </p:sp>
      <p:sp>
        <p:nvSpPr>
          <p:cNvPr id="59395" name="Rectangle 2"/>
          <p:cNvSpPr>
            <a:spLocks noGrp="1" noChangeArrowheads="1"/>
          </p:cNvSpPr>
          <p:nvPr>
            <p:ph type="title" idx="4294967295"/>
          </p:nvPr>
        </p:nvSpPr>
        <p:spPr>
          <a:xfrm>
            <a:off x="457200" y="277813"/>
            <a:ext cx="8229600" cy="919162"/>
          </a:xfrm>
        </p:spPr>
        <p:txBody>
          <a:bodyPr/>
          <a:lstStyle/>
          <a:p>
            <a:pPr eaLnBrk="1" hangingPunct="1"/>
            <a:r>
              <a:rPr lang="zh-TW" altLang="en-US" sz="3400" dirty="0" smtClean="0"/>
              <a:t>高壓氣體容器</a:t>
            </a:r>
            <a:r>
              <a:rPr lang="en-US" altLang="zh-TW" sz="3400" dirty="0" smtClean="0"/>
              <a:t>(</a:t>
            </a:r>
            <a:r>
              <a:rPr lang="zh-TW" altLang="en-US" sz="3400" dirty="0" smtClean="0"/>
              <a:t>例如</a:t>
            </a:r>
            <a:r>
              <a:rPr lang="en-US" altLang="zh-TW" sz="3400" dirty="0" smtClean="0"/>
              <a:t>:</a:t>
            </a:r>
            <a:r>
              <a:rPr lang="zh-TW" altLang="en-US" sz="3400" dirty="0" smtClean="0"/>
              <a:t>氣體鋼瓶</a:t>
            </a:r>
            <a:r>
              <a:rPr lang="en-US" altLang="zh-TW" sz="3400" dirty="0" smtClean="0"/>
              <a:t>)</a:t>
            </a:r>
          </a:p>
        </p:txBody>
      </p:sp>
      <p:sp>
        <p:nvSpPr>
          <p:cNvPr id="59396" name="Rectangle 3"/>
          <p:cNvSpPr>
            <a:spLocks noGrp="1" noChangeArrowheads="1"/>
          </p:cNvSpPr>
          <p:nvPr>
            <p:ph idx="4294967295"/>
          </p:nvPr>
        </p:nvSpPr>
        <p:spPr>
          <a:xfrm>
            <a:off x="250824" y="1341438"/>
            <a:ext cx="5257279" cy="4381500"/>
          </a:xfrm>
        </p:spPr>
        <p:txBody>
          <a:bodyPr/>
          <a:lstStyle/>
          <a:p>
            <a:pPr eaLnBrk="1" hangingPunct="1">
              <a:lnSpc>
                <a:spcPct val="110000"/>
              </a:lnSpc>
              <a:spcBef>
                <a:spcPct val="10000"/>
              </a:spcBef>
              <a:spcAft>
                <a:spcPct val="10000"/>
              </a:spcAft>
            </a:pPr>
            <a:r>
              <a:rPr lang="zh-TW" altLang="en-US" dirty="0" smtClean="0">
                <a:latin typeface="標楷體" panose="03000509000000000000" pitchFamily="65" charset="-120"/>
              </a:rPr>
              <a:t>氣體鋼瓶注意事項：</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高壓氣體鋼瓶有無</a:t>
            </a:r>
            <a:r>
              <a:rPr lang="zh-TW" altLang="en-US" sz="2200" dirty="0" smtClean="0">
                <a:solidFill>
                  <a:srgbClr val="FF0000"/>
                </a:solidFill>
                <a:latin typeface="標楷體" panose="03000509000000000000" pitchFamily="65" charset="-120"/>
              </a:rPr>
              <a:t>橫項支撐</a:t>
            </a:r>
            <a:r>
              <a:rPr lang="zh-TW" altLang="en-US" sz="2200" dirty="0" smtClean="0">
                <a:latin typeface="標楷體" panose="03000509000000000000" pitchFamily="65" charset="-120"/>
              </a:rPr>
              <a:t>之固定</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各種</a:t>
            </a:r>
            <a:r>
              <a:rPr lang="zh-TW" altLang="en-US" sz="2200" dirty="0" smtClean="0">
                <a:solidFill>
                  <a:srgbClr val="FF0000"/>
                </a:solidFill>
                <a:latin typeface="標楷體" panose="03000509000000000000" pitchFamily="65" charset="-120"/>
              </a:rPr>
              <a:t>錶壓</a:t>
            </a:r>
            <a:r>
              <a:rPr lang="zh-TW" altLang="en-US" sz="2200" dirty="0" smtClean="0">
                <a:latin typeface="標楷體" panose="03000509000000000000" pitchFamily="65" charset="-120"/>
              </a:rPr>
              <a:t>是否正常</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鋼瓶儲存間</a:t>
            </a:r>
            <a:r>
              <a:rPr lang="zh-TW" altLang="en-US" sz="2200" dirty="0" smtClean="0">
                <a:solidFill>
                  <a:srgbClr val="FF0000"/>
                </a:solidFill>
                <a:latin typeface="標楷體" panose="03000509000000000000" pitchFamily="65" charset="-120"/>
              </a:rPr>
              <a:t>是否有易燃物</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各種鋼瓶</a:t>
            </a:r>
            <a:r>
              <a:rPr lang="zh-TW" altLang="en-US" sz="2200" dirty="0" smtClean="0">
                <a:solidFill>
                  <a:srgbClr val="FF0000"/>
                </a:solidFill>
                <a:latin typeface="標楷體" panose="03000509000000000000" pitchFamily="65" charset="-120"/>
              </a:rPr>
              <a:t>成分是否標示清楚</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檢查接頭部份有無溢洩</a:t>
            </a:r>
          </a:p>
          <a:p>
            <a:pPr lvl="1" eaLnBrk="1" hangingPunct="1">
              <a:lnSpc>
                <a:spcPct val="110000"/>
              </a:lnSpc>
              <a:spcBef>
                <a:spcPct val="10000"/>
              </a:spcBef>
              <a:spcAft>
                <a:spcPct val="10000"/>
              </a:spcAft>
            </a:pPr>
            <a:r>
              <a:rPr lang="zh-TW" altLang="en-US" sz="2200" dirty="0" smtClean="0">
                <a:latin typeface="標楷體" panose="03000509000000000000" pitchFamily="65" charset="-120"/>
              </a:rPr>
              <a:t>鋼瓶儲存間之溫度是否</a:t>
            </a:r>
            <a:r>
              <a:rPr lang="zh-TW" altLang="en-US" sz="2200" dirty="0" smtClean="0">
                <a:solidFill>
                  <a:srgbClr val="FF0000"/>
                </a:solidFill>
                <a:latin typeface="標楷體" panose="03000509000000000000" pitchFamily="65" charset="-120"/>
              </a:rPr>
              <a:t>超過 </a:t>
            </a:r>
            <a:r>
              <a:rPr lang="en-US" altLang="zh-TW" sz="2200" dirty="0" smtClean="0">
                <a:solidFill>
                  <a:srgbClr val="FF0000"/>
                </a:solidFill>
                <a:latin typeface="標楷體" panose="03000509000000000000" pitchFamily="65" charset="-120"/>
              </a:rPr>
              <a:t>40</a:t>
            </a:r>
            <a:r>
              <a:rPr lang="en-US" altLang="zh-TW" sz="2200" dirty="0" smtClean="0">
                <a:solidFill>
                  <a:srgbClr val="FF0000"/>
                </a:solidFill>
                <a:latin typeface="標楷體" panose="03000509000000000000" pitchFamily="65" charset="-120"/>
                <a:cs typeface="Arial" charset="0"/>
              </a:rPr>
              <a:t>°C</a:t>
            </a:r>
          </a:p>
        </p:txBody>
      </p:sp>
      <p:pic>
        <p:nvPicPr>
          <p:cNvPr id="59398" name="Picture 4" descr="IMG_0004"/>
          <p:cNvPicPr>
            <a:picLocks noChangeAspect="1" noChangeArrowheads="1"/>
          </p:cNvPicPr>
          <p:nvPr/>
        </p:nvPicPr>
        <p:blipFill>
          <a:blip r:embed="rId3" cstate="print"/>
          <a:srcRect/>
          <a:stretch>
            <a:fillRect/>
          </a:stretch>
        </p:blipFill>
        <p:spPr bwMode="auto">
          <a:xfrm>
            <a:off x="3059113" y="4509120"/>
            <a:ext cx="2335212" cy="1751013"/>
          </a:xfrm>
          <a:prstGeom prst="rect">
            <a:avLst/>
          </a:prstGeom>
          <a:noFill/>
          <a:ln w="9525">
            <a:noFill/>
            <a:miter lim="800000"/>
            <a:headEnd/>
            <a:tailEnd/>
          </a:ln>
        </p:spPr>
      </p:pic>
      <p:pic>
        <p:nvPicPr>
          <p:cNvPr id="59399" name="Picture 6" descr="IMG_0003"/>
          <p:cNvPicPr>
            <a:picLocks noChangeAspect="1" noChangeArrowheads="1"/>
          </p:cNvPicPr>
          <p:nvPr/>
        </p:nvPicPr>
        <p:blipFill>
          <a:blip r:embed="rId4" cstate="print"/>
          <a:srcRect/>
          <a:stretch>
            <a:fillRect/>
          </a:stretch>
        </p:blipFill>
        <p:spPr bwMode="auto">
          <a:xfrm>
            <a:off x="5503863" y="1628800"/>
            <a:ext cx="3406775" cy="4541837"/>
          </a:xfrm>
          <a:prstGeom prst="rect">
            <a:avLst/>
          </a:prstGeom>
          <a:noFill/>
          <a:ln w="9525">
            <a:noFill/>
            <a:miter lim="800000"/>
            <a:headEnd/>
            <a:tailEnd/>
          </a:ln>
        </p:spPr>
      </p:pic>
      <p:sp>
        <p:nvSpPr>
          <p:cNvPr id="59400" name="Oval 7"/>
          <p:cNvSpPr>
            <a:spLocks noChangeArrowheads="1"/>
          </p:cNvSpPr>
          <p:nvPr/>
        </p:nvSpPr>
        <p:spPr bwMode="auto">
          <a:xfrm>
            <a:off x="7307263" y="1989138"/>
            <a:ext cx="1225550" cy="647700"/>
          </a:xfrm>
          <a:prstGeom prst="ellipse">
            <a:avLst/>
          </a:prstGeom>
          <a:noFill/>
          <a:ln w="31750">
            <a:solidFill>
              <a:srgbClr val="FF0000"/>
            </a:solidFill>
            <a:round/>
            <a:headEnd/>
            <a:tailEnd/>
          </a:ln>
        </p:spPr>
        <p:txBody>
          <a:bodyPr wrap="none" anchor="ctr"/>
          <a:lstStyle/>
          <a:p>
            <a:endParaRPr lang="zh-TW" altLang="en-US" dirty="0">
              <a:latin typeface="標楷體" panose="03000509000000000000" pitchFamily="65" charset="-120"/>
              <a:ea typeface="標楷體" panose="03000509000000000000" pitchFamily="65" charset="-120"/>
            </a:endParaRPr>
          </a:p>
        </p:txBody>
      </p:sp>
      <p:sp>
        <p:nvSpPr>
          <p:cNvPr id="59401" name="Oval 8"/>
          <p:cNvSpPr>
            <a:spLocks noChangeArrowheads="1"/>
          </p:cNvSpPr>
          <p:nvPr/>
        </p:nvSpPr>
        <p:spPr bwMode="auto">
          <a:xfrm>
            <a:off x="5580063" y="5157788"/>
            <a:ext cx="1441450" cy="720725"/>
          </a:xfrm>
          <a:prstGeom prst="ellipse">
            <a:avLst/>
          </a:prstGeom>
          <a:noFill/>
          <a:ln w="31750">
            <a:solidFill>
              <a:srgbClr val="FF0000"/>
            </a:solidFill>
            <a:round/>
            <a:headEnd/>
            <a:tailEnd/>
          </a:ln>
        </p:spPr>
        <p:txBody>
          <a:bodyPr wrap="none" anchor="ctr"/>
          <a:lstStyle/>
          <a:p>
            <a:endParaRPr lang="zh-TW" altLang="en-US" dirty="0">
              <a:latin typeface="標楷體" panose="03000509000000000000" pitchFamily="65" charset="-120"/>
              <a:ea typeface="標楷體" panose="03000509000000000000" pitchFamily="65" charset="-120"/>
            </a:endParaRPr>
          </a:p>
        </p:txBody>
      </p:sp>
      <p:sp>
        <p:nvSpPr>
          <p:cNvPr id="59402" name="Line 9"/>
          <p:cNvSpPr>
            <a:spLocks noChangeShapeType="1"/>
          </p:cNvSpPr>
          <p:nvPr/>
        </p:nvSpPr>
        <p:spPr bwMode="auto">
          <a:xfrm>
            <a:off x="6300788" y="4797425"/>
            <a:ext cx="0" cy="287338"/>
          </a:xfrm>
          <a:prstGeom prst="line">
            <a:avLst/>
          </a:prstGeom>
          <a:noFill/>
          <a:ln w="38100">
            <a:solidFill>
              <a:schemeClr val="bg1"/>
            </a:solidFill>
            <a:round/>
            <a:headEnd/>
            <a:tailEnd type="triangle" w="med" len="me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59403" name="Text Box 10"/>
          <p:cNvSpPr txBox="1">
            <a:spLocks noChangeArrowheads="1"/>
          </p:cNvSpPr>
          <p:nvPr/>
        </p:nvSpPr>
        <p:spPr bwMode="auto">
          <a:xfrm>
            <a:off x="5794375" y="4430713"/>
            <a:ext cx="1514475" cy="366712"/>
          </a:xfrm>
          <a:prstGeom prst="rect">
            <a:avLst/>
          </a:prstGeom>
          <a:noFill/>
          <a:ln w="9525">
            <a:noFill/>
            <a:miter lim="800000"/>
            <a:headEnd/>
            <a:tailEnd/>
          </a:ln>
        </p:spPr>
        <p:txBody>
          <a:bodyPr>
            <a:spAutoFit/>
          </a:bodyPr>
          <a:lstStyle/>
          <a:p>
            <a:pPr>
              <a:spcBef>
                <a:spcPct val="50000"/>
              </a:spcBef>
            </a:pPr>
            <a:r>
              <a:rPr lang="zh-TW" altLang="en-US" b="1" dirty="0">
                <a:solidFill>
                  <a:schemeClr val="bg1"/>
                </a:solidFill>
                <a:latin typeface="標楷體" panose="03000509000000000000" pitchFamily="65" charset="-120"/>
                <a:ea typeface="標楷體" panose="03000509000000000000" pitchFamily="65" charset="-120"/>
              </a:rPr>
              <a:t>鋼瓶需固定</a:t>
            </a:r>
          </a:p>
        </p:txBody>
      </p:sp>
      <p:sp>
        <p:nvSpPr>
          <p:cNvPr id="59404" name="Line 11"/>
          <p:cNvSpPr>
            <a:spLocks noChangeShapeType="1"/>
          </p:cNvSpPr>
          <p:nvPr/>
        </p:nvSpPr>
        <p:spPr bwMode="auto">
          <a:xfrm>
            <a:off x="7885113" y="1628775"/>
            <a:ext cx="0" cy="287338"/>
          </a:xfrm>
          <a:prstGeom prst="line">
            <a:avLst/>
          </a:prstGeom>
          <a:noFill/>
          <a:ln w="38100">
            <a:solidFill>
              <a:schemeClr val="tx1"/>
            </a:solidFill>
            <a:round/>
            <a:headEnd/>
            <a:tailEnd type="triangle" w="med" len="me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59405" name="Text Box 12"/>
          <p:cNvSpPr txBox="1">
            <a:spLocks noChangeArrowheads="1"/>
          </p:cNvSpPr>
          <p:nvPr/>
        </p:nvSpPr>
        <p:spPr bwMode="auto">
          <a:xfrm>
            <a:off x="6011863" y="1226175"/>
            <a:ext cx="3132137" cy="396875"/>
          </a:xfrm>
          <a:prstGeom prst="rect">
            <a:avLst/>
          </a:prstGeom>
          <a:noFill/>
          <a:ln w="9525">
            <a:noFill/>
            <a:miter lim="800000"/>
            <a:headEnd/>
            <a:tailEnd/>
          </a:ln>
        </p:spPr>
        <p:txBody>
          <a:bodyPr>
            <a:spAutoFit/>
          </a:bodyPr>
          <a:lstStyle/>
          <a:p>
            <a:pPr>
              <a:spcBef>
                <a:spcPct val="50000"/>
              </a:spcBef>
            </a:pPr>
            <a:r>
              <a:rPr lang="zh-TW" altLang="en-US" sz="2000" b="1" dirty="0" smtClean="0">
                <a:solidFill>
                  <a:srgbClr val="FF0000"/>
                </a:solidFill>
                <a:latin typeface="標楷體" panose="03000509000000000000" pitchFamily="65" charset="-120"/>
                <a:ea typeface="標楷體" panose="03000509000000000000" pitchFamily="65" charset="-120"/>
              </a:rPr>
              <a:t>扳手</a:t>
            </a:r>
            <a:r>
              <a:rPr lang="zh-TW" altLang="en-US" sz="2000" b="1" dirty="0">
                <a:solidFill>
                  <a:srgbClr val="FF0000"/>
                </a:solidFill>
                <a:latin typeface="標楷體" panose="03000509000000000000" pitchFamily="65" charset="-120"/>
                <a:ea typeface="標楷體" panose="03000509000000000000" pitchFamily="65" charset="-120"/>
              </a:rPr>
              <a:t>不</a:t>
            </a:r>
            <a:r>
              <a:rPr lang="zh-TW" altLang="en-US" sz="2000" b="1" dirty="0" smtClean="0">
                <a:solidFill>
                  <a:srgbClr val="FF0000"/>
                </a:solidFill>
                <a:latin typeface="標楷體" panose="03000509000000000000" pitchFamily="65" charset="-120"/>
                <a:ea typeface="標楷體" panose="03000509000000000000" pitchFamily="65" charset="-120"/>
              </a:rPr>
              <a:t>應置</a:t>
            </a:r>
            <a:r>
              <a:rPr lang="zh-TW" altLang="en-US" sz="2000" b="1" dirty="0">
                <a:solidFill>
                  <a:srgbClr val="FF0000"/>
                </a:solidFill>
                <a:latin typeface="標楷體" panose="03000509000000000000" pitchFamily="65" charset="-120"/>
                <a:ea typeface="標楷體" panose="03000509000000000000" pitchFamily="65" charset="-120"/>
              </a:rPr>
              <a:t>於鋼瓶開關上</a:t>
            </a:r>
          </a:p>
        </p:txBody>
      </p:sp>
      <p:sp>
        <p:nvSpPr>
          <p:cNvPr id="59406" name="Text Box 14"/>
          <p:cNvSpPr txBox="1">
            <a:spLocks noChangeArrowheads="1"/>
          </p:cNvSpPr>
          <p:nvPr/>
        </p:nvSpPr>
        <p:spPr bwMode="auto">
          <a:xfrm>
            <a:off x="1530827" y="4537695"/>
            <a:ext cx="2663825" cy="376238"/>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zh-TW" altLang="en-US" dirty="0">
                <a:latin typeface="標楷體" panose="03000509000000000000" pitchFamily="65" charset="-120"/>
                <a:ea typeface="標楷體" panose="03000509000000000000" pitchFamily="65" charset="-120"/>
              </a:rPr>
              <a:t>備用、空瓶應裝上瓶蓋</a:t>
            </a:r>
          </a:p>
        </p:txBody>
      </p:sp>
      <p:sp>
        <p:nvSpPr>
          <p:cNvPr id="59407" name="文字方塊 4"/>
          <p:cNvSpPr txBox="1">
            <a:spLocks noChangeArrowheads="1"/>
          </p:cNvSpPr>
          <p:nvPr/>
        </p:nvSpPr>
        <p:spPr bwMode="auto">
          <a:xfrm>
            <a:off x="6174467" y="116632"/>
            <a:ext cx="2700337" cy="457200"/>
          </a:xfrm>
          <a:prstGeom prst="rect">
            <a:avLst/>
          </a:prstGeom>
          <a:noFill/>
          <a:ln w="9525">
            <a:noFill/>
            <a:miter lim="800000"/>
            <a:headEnd/>
            <a:tailEnd/>
          </a:ln>
        </p:spPr>
        <p:txBody>
          <a:bodyPr>
            <a:spAutoFit/>
          </a:bodyPr>
          <a:lstStyle/>
          <a:p>
            <a:pPr algn="r"/>
            <a:r>
              <a:rPr lang="zh-TW" altLang="en-US" sz="2400" dirty="0">
                <a:latin typeface="標楷體" panose="03000509000000000000" pitchFamily="65" charset="-120"/>
                <a:ea typeface="標楷體" panose="03000509000000000000" pitchFamily="65" charset="-120"/>
              </a:rPr>
              <a:t>瞭解實驗室</a:t>
            </a:r>
          </a:p>
        </p:txBody>
      </p:sp>
      <p:sp>
        <p:nvSpPr>
          <p:cNvPr id="59408" name="Text Box 17"/>
          <p:cNvSpPr txBox="1">
            <a:spLocks noChangeArrowheads="1"/>
          </p:cNvSpPr>
          <p:nvPr/>
        </p:nvSpPr>
        <p:spPr bwMode="auto">
          <a:xfrm>
            <a:off x="0" y="6309742"/>
            <a:ext cx="4788024" cy="36036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sz="1700" dirty="0" smtClean="0">
                <a:latin typeface="標楷體" panose="03000509000000000000" pitchFamily="65" charset="-120"/>
                <a:ea typeface="標楷體" panose="03000509000000000000" pitchFamily="65" charset="-120"/>
              </a:rPr>
              <a:t>職</a:t>
            </a:r>
            <a:r>
              <a:rPr lang="zh-TW" altLang="en-US" sz="1700" dirty="0">
                <a:latin typeface="標楷體" panose="03000509000000000000" pitchFamily="65" charset="-120"/>
                <a:ea typeface="標楷體" panose="03000509000000000000" pitchFamily="65" charset="-120"/>
              </a:rPr>
              <a:t>業</a:t>
            </a:r>
            <a:r>
              <a:rPr lang="zh-TW" altLang="en-US" sz="1700" dirty="0" smtClean="0">
                <a:latin typeface="標楷體" panose="03000509000000000000" pitchFamily="65" charset="-120"/>
                <a:ea typeface="標楷體" panose="03000509000000000000" pitchFamily="65" charset="-120"/>
              </a:rPr>
              <a:t>安全</a:t>
            </a:r>
            <a:r>
              <a:rPr lang="zh-TW" altLang="en-US" sz="1700" dirty="0">
                <a:latin typeface="標楷體" panose="03000509000000000000" pitchFamily="65" charset="-120"/>
                <a:ea typeface="標楷體" panose="03000509000000000000" pitchFamily="65" charset="-120"/>
              </a:rPr>
              <a:t>衛生設施規則、職業安全衛生管理辦法 </a:t>
            </a:r>
          </a:p>
        </p:txBody>
      </p:sp>
    </p:spTree>
    <p:extLst>
      <p:ext uri="{BB962C8B-B14F-4D97-AF65-F5344CB8AC3E}">
        <p14:creationId xmlns:p14="http://schemas.microsoft.com/office/powerpoint/2010/main" val="21779185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xfrm>
            <a:off x="6876256" y="6133500"/>
            <a:ext cx="2133600" cy="365125"/>
          </a:xfrm>
        </p:spPr>
        <p:txBody>
          <a:bodyPr/>
          <a:lstStyle/>
          <a:p>
            <a:pPr>
              <a:defRPr/>
            </a:pPr>
            <a:fld id="{9C58F5B9-8ED0-4B92-9F28-36CE3516ADED}" type="slidenum">
              <a:rPr lang="zh-TW" altLang="en-US"/>
              <a:pPr>
                <a:defRPr/>
              </a:pPr>
              <a:t>51</a:t>
            </a:fld>
            <a:endParaRPr lang="en-US" altLang="zh-TW" dirty="0"/>
          </a:p>
        </p:txBody>
      </p:sp>
      <p:sp>
        <p:nvSpPr>
          <p:cNvPr id="7" name="Rectangle 6"/>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a:defRPr/>
            </a:pPr>
            <a:endParaRPr kumimoji="0" lang="en-US" altLang="zh-TW" sz="1400" dirty="0">
              <a:latin typeface="Times New Roman" pitchFamily="18" charset="0"/>
              <a:ea typeface="標楷體" panose="03000509000000000000" pitchFamily="65" charset="-120"/>
            </a:endParaRPr>
          </a:p>
        </p:txBody>
      </p:sp>
      <p:sp>
        <p:nvSpPr>
          <p:cNvPr id="60420" name="標題 1"/>
          <p:cNvSpPr>
            <a:spLocks noGrp="1"/>
          </p:cNvSpPr>
          <p:nvPr>
            <p:ph type="title"/>
          </p:nvPr>
        </p:nvSpPr>
        <p:spPr>
          <a:xfrm>
            <a:off x="706793" y="260648"/>
            <a:ext cx="7772400" cy="1143000"/>
          </a:xfrm>
        </p:spPr>
        <p:txBody>
          <a:bodyPr/>
          <a:lstStyle/>
          <a:p>
            <a:r>
              <a:rPr lang="zh-TW" altLang="en-US" b="1" dirty="0" smtClean="0"/>
              <a:t>自動檢查</a:t>
            </a:r>
          </a:p>
        </p:txBody>
      </p:sp>
      <p:sp>
        <p:nvSpPr>
          <p:cNvPr id="60421" name="內容版面配置區 2"/>
          <p:cNvSpPr>
            <a:spLocks noGrp="1"/>
          </p:cNvSpPr>
          <p:nvPr>
            <p:ph idx="1"/>
          </p:nvPr>
        </p:nvSpPr>
        <p:spPr>
          <a:xfrm>
            <a:off x="683568" y="1412776"/>
            <a:ext cx="8064500" cy="4176713"/>
          </a:xfrm>
        </p:spPr>
        <p:txBody>
          <a:bodyPr>
            <a:normAutofit fontScale="92500" lnSpcReduction="10000"/>
          </a:bodyPr>
          <a:lstStyle/>
          <a:p>
            <a:pPr>
              <a:lnSpc>
                <a:spcPct val="130000"/>
              </a:lnSpc>
              <a:spcBef>
                <a:spcPct val="15000"/>
              </a:spcBef>
            </a:pPr>
            <a:r>
              <a:rPr lang="zh-TW" altLang="en-US" sz="2800" dirty="0" smtClean="0"/>
              <a:t>法源 </a:t>
            </a:r>
            <a:r>
              <a:rPr lang="en-US" altLang="zh-TW" sz="2800" dirty="0" smtClean="0"/>
              <a:t>:</a:t>
            </a:r>
            <a:r>
              <a:rPr lang="zh-TW" altLang="en-US" sz="2800" dirty="0"/>
              <a:t>職業安全衛生管理</a:t>
            </a:r>
            <a:r>
              <a:rPr lang="zh-TW" altLang="en-US" sz="2800" dirty="0" smtClean="0"/>
              <a:t>辦法</a:t>
            </a:r>
            <a:endParaRPr lang="en-US" altLang="zh-TW" sz="2800" dirty="0" smtClean="0"/>
          </a:p>
          <a:p>
            <a:pPr>
              <a:lnSpc>
                <a:spcPct val="130000"/>
              </a:lnSpc>
              <a:spcBef>
                <a:spcPct val="15000"/>
              </a:spcBef>
            </a:pPr>
            <a:r>
              <a:rPr lang="zh-TW" altLang="en-US" sz="2800" dirty="0" smtClean="0"/>
              <a:t>前述環境、機械與設備的相關</a:t>
            </a:r>
            <a:r>
              <a:rPr lang="zh-TW" altLang="en-US" sz="2800" b="1" u="sng" dirty="0" smtClean="0"/>
              <a:t>檢查</a:t>
            </a:r>
            <a:r>
              <a:rPr lang="zh-TW" altLang="en-US" sz="2800" dirty="0" smtClean="0"/>
              <a:t>事項，學校於自動檢查計畫中，訂有各式自動檢查表與檢點表</a:t>
            </a:r>
            <a:endParaRPr lang="en-US" altLang="zh-TW" sz="2800" dirty="0" smtClean="0"/>
          </a:p>
          <a:p>
            <a:pPr lvl="1">
              <a:lnSpc>
                <a:spcPct val="130000"/>
              </a:lnSpc>
              <a:spcBef>
                <a:spcPct val="15000"/>
              </a:spcBef>
            </a:pPr>
            <a:r>
              <a:rPr lang="zh-TW" altLang="en-US" sz="2400" dirty="0" smtClean="0">
                <a:solidFill>
                  <a:srgbClr val="FF0000"/>
                </a:solidFill>
              </a:rPr>
              <a:t>例如：</a:t>
            </a:r>
            <a:r>
              <a:rPr lang="zh-TW" altLang="en-US" sz="2400" dirty="0" smtClean="0"/>
              <a:t>實驗室環境、小型高溫高壓滅菌鍋、離心機、化學排氣櫃的自動檢查表</a:t>
            </a:r>
            <a:endParaRPr lang="en-US" altLang="zh-TW" sz="2400" dirty="0" smtClean="0"/>
          </a:p>
          <a:p>
            <a:pPr lvl="1">
              <a:lnSpc>
                <a:spcPct val="130000"/>
              </a:lnSpc>
              <a:spcBef>
                <a:spcPct val="15000"/>
              </a:spcBef>
            </a:pPr>
            <a:r>
              <a:rPr lang="zh-TW" altLang="en-US" sz="2400" dirty="0" smtClean="0"/>
              <a:t>相關資料與表單，通常公告於各級環安單位網頁</a:t>
            </a:r>
            <a:endParaRPr lang="en-US" altLang="zh-TW" sz="2400" dirty="0" smtClean="0"/>
          </a:p>
          <a:p>
            <a:pPr>
              <a:lnSpc>
                <a:spcPct val="130000"/>
              </a:lnSpc>
              <a:spcBef>
                <a:spcPct val="15000"/>
              </a:spcBef>
            </a:pPr>
            <a:r>
              <a:rPr lang="zh-TW" altLang="en-US" sz="2800" dirty="0" smtClean="0"/>
              <a:t>請實驗室人員依自動檢查計畫所規定的項目與期間，對環境、機械設備進行檢查與檢點</a:t>
            </a:r>
            <a:endParaRPr lang="en-US" altLang="zh-TW" sz="2800" dirty="0" smtClean="0"/>
          </a:p>
        </p:txBody>
      </p:sp>
    </p:spTree>
    <p:extLst>
      <p:ext uri="{BB962C8B-B14F-4D97-AF65-F5344CB8AC3E}">
        <p14:creationId xmlns:p14="http://schemas.microsoft.com/office/powerpoint/2010/main" val="544888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標題 2"/>
          <p:cNvSpPr>
            <a:spLocks noGrp="1"/>
          </p:cNvSpPr>
          <p:nvPr>
            <p:ph type="title"/>
          </p:nvPr>
        </p:nvSpPr>
        <p:spPr>
          <a:xfrm>
            <a:off x="457200" y="274638"/>
            <a:ext cx="8229600" cy="993775"/>
          </a:xfrm>
        </p:spPr>
        <p:txBody>
          <a:bodyPr/>
          <a:lstStyle/>
          <a:p>
            <a:r>
              <a:rPr lang="zh-TW" altLang="en-US" dirty="0" smtClean="0"/>
              <a:t>預防感電</a:t>
            </a:r>
            <a:r>
              <a:rPr lang="en-US" altLang="zh-TW" dirty="0" smtClean="0"/>
              <a:t>-</a:t>
            </a:r>
            <a:r>
              <a:rPr lang="zh-TW" altLang="en-US" u="sng" dirty="0" smtClean="0">
                <a:solidFill>
                  <a:schemeClr val="tx1"/>
                </a:solidFill>
              </a:rPr>
              <a:t>隔離</a:t>
            </a:r>
          </a:p>
        </p:txBody>
      </p:sp>
      <p:sp>
        <p:nvSpPr>
          <p:cNvPr id="419843" name="內容版面配置區 3"/>
          <p:cNvSpPr>
            <a:spLocks noGrp="1"/>
          </p:cNvSpPr>
          <p:nvPr>
            <p:ph idx="1"/>
          </p:nvPr>
        </p:nvSpPr>
        <p:spPr>
          <a:xfrm>
            <a:off x="1042988" y="1268413"/>
            <a:ext cx="7416800" cy="1152525"/>
          </a:xfrm>
        </p:spPr>
        <p:txBody>
          <a:bodyPr>
            <a:normAutofit fontScale="85000" lnSpcReduction="10000"/>
          </a:bodyPr>
          <a:lstStyle/>
          <a:p>
            <a:r>
              <a:rPr lang="zh-TW" altLang="en-US" b="1" dirty="0" smtClean="0">
                <a:latin typeface="標楷體" panose="03000509000000000000" pitchFamily="65" charset="-120"/>
              </a:rPr>
              <a:t>使帶電的電氣設備或線路與工作者分開</a:t>
            </a:r>
            <a:r>
              <a:rPr lang="en-US" altLang="zh-TW" b="1" dirty="0" smtClean="0">
                <a:latin typeface="標楷體" panose="03000509000000000000" pitchFamily="65" charset="-120"/>
              </a:rPr>
              <a:t>(</a:t>
            </a:r>
            <a:r>
              <a:rPr lang="zh-TW" altLang="en-US" b="1" dirty="0" smtClean="0">
                <a:latin typeface="標楷體" panose="03000509000000000000" pitchFamily="65" charset="-120"/>
              </a:rPr>
              <a:t>絕緣皮、隔板等</a:t>
            </a:r>
            <a:r>
              <a:rPr lang="en-US" altLang="zh-TW" b="1" dirty="0" smtClean="0">
                <a:latin typeface="標楷體" panose="03000509000000000000" pitchFamily="65" charset="-120"/>
              </a:rPr>
              <a:t>)</a:t>
            </a:r>
            <a:r>
              <a:rPr lang="zh-TW" altLang="en-US" b="1" dirty="0" smtClean="0">
                <a:latin typeface="標楷體" panose="03000509000000000000" pitchFamily="65" charset="-120"/>
              </a:rPr>
              <a:t>或保持距離，使人員不易碰觸。</a:t>
            </a:r>
          </a:p>
          <a:p>
            <a:pPr marL="522288" lvl="1" indent="0">
              <a:buFont typeface="Arial" panose="020B0604020202020204" pitchFamily="34" charset="0"/>
              <a:buChar char="•"/>
            </a:pPr>
            <a:endParaRPr lang="en-US" altLang="zh-TW" sz="3200" dirty="0" smtClean="0">
              <a:latin typeface="標楷體" panose="03000509000000000000" pitchFamily="65" charset="-120"/>
            </a:endParaRPr>
          </a:p>
        </p:txBody>
      </p:sp>
      <p:sp>
        <p:nvSpPr>
          <p:cNvPr id="419844" name="投影片編號版面配置區 1"/>
          <p:cNvSpPr>
            <a:spLocks noGrp="1"/>
          </p:cNvSpPr>
          <p:nvPr>
            <p:ph type="sldNum" sz="quarter" idx="12"/>
          </p:nvPr>
        </p:nvSpPr>
        <p:spPr>
          <a:xfrm>
            <a:off x="6892925" y="6238364"/>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spcBef>
                <a:spcPct val="0"/>
              </a:spcBef>
              <a:buFontTx/>
              <a:buNone/>
            </a:pPr>
            <a:fld id="{39BD3390-2A4F-49C7-A3AB-AA938CC5AF4A}" type="slidenum">
              <a:rPr kumimoji="0" lang="en-US" altLang="zh-TW" sz="1400">
                <a:solidFill>
                  <a:srgbClr val="000000"/>
                </a:solidFill>
                <a:latin typeface="標楷體" panose="03000509000000000000" pitchFamily="65" charset="-120"/>
              </a:rPr>
              <a:pPr>
                <a:spcBef>
                  <a:spcPct val="0"/>
                </a:spcBef>
                <a:buFontTx/>
                <a:buNone/>
              </a:pPr>
              <a:t>52</a:t>
            </a:fld>
            <a:endParaRPr kumimoji="0" lang="en-US" altLang="zh-TW" sz="1400" dirty="0">
              <a:solidFill>
                <a:srgbClr val="000000"/>
              </a:solidFill>
              <a:latin typeface="標楷體" panose="03000509000000000000" pitchFamily="65" charset="-120"/>
            </a:endParaRPr>
          </a:p>
        </p:txBody>
      </p:sp>
      <p:pic>
        <p:nvPicPr>
          <p:cNvPr id="4198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36912"/>
            <a:ext cx="54578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lg"/>
              </a14:hiddenLine>
            </a:ext>
          </a:extLst>
        </p:spPr>
      </p:pic>
      <p:sp>
        <p:nvSpPr>
          <p:cNvPr id="419846" name="Text Box 8"/>
          <p:cNvSpPr txBox="1">
            <a:spLocks noChangeArrowheads="1"/>
          </p:cNvSpPr>
          <p:nvPr/>
        </p:nvSpPr>
        <p:spPr bwMode="auto">
          <a:xfrm>
            <a:off x="838214" y="3212976"/>
            <a:ext cx="4608512" cy="457200"/>
          </a:xfrm>
          <a:prstGeom prst="rect">
            <a:avLst/>
          </a:prstGeom>
          <a:solidFill>
            <a:srgbClr val="AED23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50000"/>
              </a:spcBef>
              <a:buFontTx/>
              <a:buNone/>
            </a:pPr>
            <a:r>
              <a:rPr lang="zh-TW" altLang="en-US" sz="2400" b="1" dirty="0" smtClean="0">
                <a:solidFill>
                  <a:srgbClr val="000000"/>
                </a:solidFill>
                <a:latin typeface="標楷體" panose="03000509000000000000" pitchFamily="65" charset="-120"/>
              </a:rPr>
              <a:t>開關帶電部分隔離保護</a:t>
            </a:r>
          </a:p>
        </p:txBody>
      </p:sp>
      <p:pic>
        <p:nvPicPr>
          <p:cNvPr id="41984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005263"/>
            <a:ext cx="27781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lg"/>
              </a14:hiddenLine>
            </a:ext>
          </a:extLst>
        </p:spPr>
      </p:pic>
      <p:sp>
        <p:nvSpPr>
          <p:cNvPr id="3" name="矩形 2"/>
          <p:cNvSpPr/>
          <p:nvPr/>
        </p:nvSpPr>
        <p:spPr>
          <a:xfrm>
            <a:off x="7061199" y="4509027"/>
            <a:ext cx="1152525" cy="611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400" dirty="0">
              <a:solidFill>
                <a:srgbClr val="FFFF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8822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標題 4"/>
          <p:cNvSpPr>
            <a:spLocks noGrp="1"/>
          </p:cNvSpPr>
          <p:nvPr>
            <p:ph type="title"/>
          </p:nvPr>
        </p:nvSpPr>
        <p:spPr>
          <a:xfrm>
            <a:off x="251520" y="116632"/>
            <a:ext cx="7772400" cy="1143000"/>
          </a:xfrm>
        </p:spPr>
        <p:txBody>
          <a:bodyPr/>
          <a:lstStyle/>
          <a:p>
            <a:r>
              <a:rPr lang="zh-TW" altLang="en-US" dirty="0" smtClean="0"/>
              <a:t>預防電氣火災</a:t>
            </a:r>
          </a:p>
        </p:txBody>
      </p:sp>
      <p:sp>
        <p:nvSpPr>
          <p:cNvPr id="427011" name="內容版面配置區 5"/>
          <p:cNvSpPr>
            <a:spLocks noGrp="1"/>
          </p:cNvSpPr>
          <p:nvPr>
            <p:ph idx="1"/>
          </p:nvPr>
        </p:nvSpPr>
        <p:spPr>
          <a:xfrm>
            <a:off x="683568" y="1556792"/>
            <a:ext cx="7920880" cy="4176464"/>
          </a:xfrm>
        </p:spPr>
        <p:txBody>
          <a:bodyPr>
            <a:normAutofit fontScale="92500"/>
          </a:bodyPr>
          <a:lstStyle/>
          <a:p>
            <a:pPr>
              <a:lnSpc>
                <a:spcPct val="130000"/>
              </a:lnSpc>
            </a:pPr>
            <a:r>
              <a:rPr lang="zh-TW" altLang="en-US" dirty="0" smtClean="0">
                <a:latin typeface="標楷體" panose="03000509000000000000" pitchFamily="65" charset="-120"/>
              </a:rPr>
              <a:t>一組插座迴路避免使用多個電氣設備</a:t>
            </a:r>
            <a:endParaRPr lang="en-US" altLang="zh-TW" dirty="0" smtClean="0">
              <a:latin typeface="標楷體" panose="03000509000000000000" pitchFamily="65" charset="-120"/>
            </a:endParaRPr>
          </a:p>
          <a:p>
            <a:pPr>
              <a:lnSpc>
                <a:spcPct val="130000"/>
              </a:lnSpc>
            </a:pPr>
            <a:r>
              <a:rPr lang="zh-TW" altLang="en-US" dirty="0" smtClean="0">
                <a:latin typeface="標楷體" panose="03000509000000000000" pitchFamily="65" charset="-120"/>
              </a:rPr>
              <a:t>發熱之電熱設備周圍勿放置易燃物</a:t>
            </a:r>
            <a:endParaRPr lang="en-US" altLang="zh-TW" dirty="0" smtClean="0">
              <a:latin typeface="標楷體" panose="03000509000000000000" pitchFamily="65" charset="-120"/>
            </a:endParaRPr>
          </a:p>
          <a:p>
            <a:pPr>
              <a:lnSpc>
                <a:spcPct val="130000"/>
              </a:lnSpc>
            </a:pPr>
            <a:r>
              <a:rPr lang="zh-TW" altLang="en-US" dirty="0" smtClean="0">
                <a:latin typeface="標楷體" panose="03000509000000000000" pitchFamily="65" charset="-120"/>
              </a:rPr>
              <a:t>插頭、插座不可破裂、焦黑或鬆動</a:t>
            </a:r>
            <a:endParaRPr lang="en-US" altLang="zh-TW" dirty="0" smtClean="0">
              <a:latin typeface="標楷體" panose="03000509000000000000" pitchFamily="65" charset="-120"/>
            </a:endParaRPr>
          </a:p>
          <a:p>
            <a:pPr>
              <a:lnSpc>
                <a:spcPct val="130000"/>
              </a:lnSpc>
            </a:pPr>
            <a:r>
              <a:rPr lang="zh-TW" altLang="en-US" dirty="0" smtClean="0">
                <a:latin typeface="標楷體" panose="03000509000000000000" pitchFamily="65" charset="-120"/>
              </a:rPr>
              <a:t>電氣設備</a:t>
            </a:r>
            <a:r>
              <a:rPr lang="zh-TW" altLang="en-US" b="1" u="sng" dirty="0" smtClean="0">
                <a:solidFill>
                  <a:srgbClr val="FF0000"/>
                </a:solidFill>
                <a:latin typeface="標楷體" panose="03000509000000000000" pitchFamily="65" charset="-120"/>
              </a:rPr>
              <a:t>塵埃堆積</a:t>
            </a:r>
            <a:r>
              <a:rPr lang="zh-TW" altLang="en-US" dirty="0" smtClean="0">
                <a:latin typeface="標楷體" panose="03000509000000000000" pitchFamily="65" charset="-120"/>
              </a:rPr>
              <a:t>易發生漏電或短路，發生火花引起燃燒或爆炸</a:t>
            </a:r>
            <a:endParaRPr lang="en-US" altLang="zh-TW" dirty="0" smtClean="0">
              <a:latin typeface="標楷體" panose="03000509000000000000" pitchFamily="65" charset="-120"/>
            </a:endParaRPr>
          </a:p>
          <a:p>
            <a:pPr>
              <a:lnSpc>
                <a:spcPct val="130000"/>
              </a:lnSpc>
            </a:pPr>
            <a:r>
              <a:rPr lang="zh-TW" altLang="en-US" dirty="0" smtClean="0">
                <a:latin typeface="標楷體" panose="03000509000000000000" pitchFamily="65" charset="-120"/>
              </a:rPr>
              <a:t>通電的電氣設備所引起的火災屬於</a:t>
            </a:r>
            <a:r>
              <a:rPr lang="en-US" altLang="zh-TW" b="1" u="sng" dirty="0" smtClean="0">
                <a:solidFill>
                  <a:srgbClr val="FF0000"/>
                </a:solidFill>
                <a:latin typeface="標楷體" panose="03000509000000000000" pitchFamily="65" charset="-120"/>
              </a:rPr>
              <a:t>C</a:t>
            </a:r>
            <a:r>
              <a:rPr lang="zh-TW" altLang="en-US" b="1" u="sng" dirty="0" smtClean="0">
                <a:solidFill>
                  <a:srgbClr val="FF0000"/>
                </a:solidFill>
                <a:latin typeface="標楷體" panose="03000509000000000000" pitchFamily="65" charset="-120"/>
              </a:rPr>
              <a:t>類</a:t>
            </a:r>
            <a:r>
              <a:rPr lang="zh-TW" altLang="en-US" dirty="0" smtClean="0">
                <a:latin typeface="標楷體" panose="03000509000000000000" pitchFamily="65" charset="-120"/>
              </a:rPr>
              <a:t>火災</a:t>
            </a:r>
          </a:p>
        </p:txBody>
      </p:sp>
      <p:sp>
        <p:nvSpPr>
          <p:cNvPr id="427012" name="投影片編號版面配置區 3"/>
          <p:cNvSpPr>
            <a:spLocks noGrp="1"/>
          </p:cNvSpPr>
          <p:nvPr>
            <p:ph type="sldNum" sz="quarter" idx="12"/>
          </p:nvPr>
        </p:nvSpPr>
        <p:spPr>
          <a:xfrm>
            <a:off x="6876256" y="602128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har char="–"/>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har char="•"/>
              <a:defRPr kumimoji="1" sz="24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defRPr>
            </a:lvl9pPr>
          </a:lstStyle>
          <a:p>
            <a:pPr>
              <a:spcBef>
                <a:spcPct val="0"/>
              </a:spcBef>
              <a:buFontTx/>
              <a:buNone/>
            </a:pPr>
            <a:fld id="{5AFF1011-C66B-4C99-A403-3F4997CB4C98}" type="slidenum">
              <a:rPr kumimoji="0" lang="en-US" altLang="zh-TW" sz="1400">
                <a:solidFill>
                  <a:srgbClr val="000000"/>
                </a:solidFill>
                <a:latin typeface="標楷體" panose="03000509000000000000" pitchFamily="65" charset="-120"/>
              </a:rPr>
              <a:pPr>
                <a:spcBef>
                  <a:spcPct val="0"/>
                </a:spcBef>
                <a:buFontTx/>
                <a:buNone/>
              </a:pPr>
              <a:t>53</a:t>
            </a:fld>
            <a:endParaRPr kumimoji="0" lang="en-US" altLang="zh-TW" sz="1400" dirty="0">
              <a:solidFill>
                <a:srgbClr val="000000"/>
              </a:solidFill>
              <a:latin typeface="標楷體" panose="03000509000000000000" pitchFamily="65" charset="-120"/>
            </a:endParaRPr>
          </a:p>
        </p:txBody>
      </p:sp>
      <p:pic>
        <p:nvPicPr>
          <p:cNvPr id="427013" name="Picture 4" descr="untit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88640"/>
            <a:ext cx="17621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6983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p:cNvSpPr>
          <p:nvPr>
            <p:ph type="title"/>
          </p:nvPr>
        </p:nvSpPr>
        <p:spPr>
          <a:xfrm>
            <a:off x="467544" y="116632"/>
            <a:ext cx="7715200" cy="1143000"/>
          </a:xfrm>
        </p:spPr>
        <p:txBody>
          <a:bodyPr/>
          <a:lstStyle/>
          <a:p>
            <a:r>
              <a:rPr lang="zh-TW" altLang="en-US" b="1" dirty="0" smtClean="0"/>
              <a:t>實驗室廢棄物</a:t>
            </a:r>
          </a:p>
        </p:txBody>
      </p:sp>
      <p:sp>
        <p:nvSpPr>
          <p:cNvPr id="66564" name="Rectangle 3"/>
          <p:cNvSpPr>
            <a:spLocks noGrp="1"/>
          </p:cNvSpPr>
          <p:nvPr>
            <p:ph type="body" idx="1"/>
          </p:nvPr>
        </p:nvSpPr>
        <p:spPr>
          <a:xfrm>
            <a:off x="416941" y="1228726"/>
            <a:ext cx="6130925" cy="5040312"/>
          </a:xfrm>
        </p:spPr>
        <p:txBody>
          <a:bodyPr/>
          <a:lstStyle/>
          <a:p>
            <a:pPr>
              <a:lnSpc>
                <a:spcPct val="120000"/>
              </a:lnSpc>
              <a:spcAft>
                <a:spcPct val="20000"/>
              </a:spcAft>
            </a:pPr>
            <a:r>
              <a:rPr lang="zh-TW" altLang="en-US" sz="2800" dirty="0" smtClean="0">
                <a:latin typeface="標楷體" panose="03000509000000000000" pitchFamily="65" charset="-120"/>
              </a:rPr>
              <a:t>實驗所產生的具有輻射性、毒性、腐蝕性、易燃性與感染性等之實驗室廢棄物不可任意丟棄，以免危害人員健康、污染環境及遭政府相關單位處罰</a:t>
            </a:r>
            <a:r>
              <a:rPr lang="en-US" altLang="zh-TW" sz="2800" dirty="0" smtClean="0">
                <a:latin typeface="標楷體" panose="03000509000000000000" pitchFamily="65" charset="-120"/>
              </a:rPr>
              <a:t>!!</a:t>
            </a:r>
          </a:p>
          <a:p>
            <a:pPr>
              <a:lnSpc>
                <a:spcPct val="120000"/>
              </a:lnSpc>
              <a:spcAft>
                <a:spcPct val="20000"/>
              </a:spcAft>
            </a:pPr>
            <a:r>
              <a:rPr lang="zh-TW" altLang="en-US" sz="2800" dirty="0" smtClean="0">
                <a:latin typeface="標楷體" panose="03000509000000000000" pitchFamily="65" charset="-120"/>
              </a:rPr>
              <a:t>實驗室廢棄物的收集、分類、標示、儲存方式與送交校內管理單位儲存、清運的日期，需依照校內的規定辦理。</a:t>
            </a:r>
          </a:p>
        </p:txBody>
      </p:sp>
      <p:pic>
        <p:nvPicPr>
          <p:cNvPr id="66565" name="Picture 8" descr="生物醫療廢棄物"/>
          <p:cNvPicPr>
            <a:picLocks noChangeAspect="1" noChangeArrowheads="1"/>
          </p:cNvPicPr>
          <p:nvPr/>
        </p:nvPicPr>
        <p:blipFill>
          <a:blip r:embed="rId3" cstate="print"/>
          <a:srcRect/>
          <a:stretch>
            <a:fillRect/>
          </a:stretch>
        </p:blipFill>
        <p:spPr bwMode="auto">
          <a:xfrm>
            <a:off x="6675218" y="4046810"/>
            <a:ext cx="2262188" cy="2276475"/>
          </a:xfrm>
          <a:prstGeom prst="rect">
            <a:avLst/>
          </a:prstGeom>
          <a:noFill/>
          <a:ln w="9525">
            <a:noFill/>
            <a:miter lim="800000"/>
            <a:headEnd/>
            <a:tailEnd/>
          </a:ln>
        </p:spPr>
      </p:pic>
      <p:pic>
        <p:nvPicPr>
          <p:cNvPr id="66566" name="Picture 4" descr="圖十九紅色桶蓋兩個"/>
          <p:cNvPicPr>
            <a:picLocks noChangeAspect="1" noChangeArrowheads="1"/>
          </p:cNvPicPr>
          <p:nvPr/>
        </p:nvPicPr>
        <p:blipFill>
          <a:blip r:embed="rId4" cstate="print"/>
          <a:srcRect/>
          <a:stretch>
            <a:fillRect/>
          </a:stretch>
        </p:blipFill>
        <p:spPr bwMode="auto">
          <a:xfrm>
            <a:off x="6516688" y="1124744"/>
            <a:ext cx="2305050" cy="2624138"/>
          </a:xfrm>
          <a:prstGeom prst="rect">
            <a:avLst/>
          </a:prstGeom>
          <a:noFill/>
          <a:ln w="9525">
            <a:noFill/>
            <a:miter lim="800000"/>
            <a:headEnd/>
            <a:tailEnd/>
          </a:ln>
        </p:spPr>
      </p:pic>
      <p:sp>
        <p:nvSpPr>
          <p:cNvPr id="66567" name="文字方塊 4"/>
          <p:cNvSpPr txBox="1">
            <a:spLocks noChangeArrowheads="1"/>
          </p:cNvSpPr>
          <p:nvPr/>
        </p:nvSpPr>
        <p:spPr bwMode="auto">
          <a:xfrm>
            <a:off x="6121401" y="10274"/>
            <a:ext cx="2700337" cy="457200"/>
          </a:xfrm>
          <a:prstGeom prst="rect">
            <a:avLst/>
          </a:prstGeom>
          <a:noFill/>
          <a:ln w="9525">
            <a:noFill/>
            <a:miter lim="800000"/>
            <a:headEnd/>
            <a:tailEnd/>
          </a:ln>
        </p:spPr>
        <p:txBody>
          <a:bodyPr>
            <a:spAutoFit/>
          </a:bodyPr>
          <a:lstStyle/>
          <a:p>
            <a:pPr algn="r"/>
            <a:r>
              <a:rPr lang="zh-TW" altLang="en-US" sz="2400" dirty="0">
                <a:latin typeface="標楷體" panose="03000509000000000000" pitchFamily="65" charset="-120"/>
                <a:ea typeface="標楷體" panose="03000509000000000000" pitchFamily="65" charset="-120"/>
              </a:rPr>
              <a:t>瞭解實驗室</a:t>
            </a:r>
          </a:p>
        </p:txBody>
      </p:sp>
      <p:sp>
        <p:nvSpPr>
          <p:cNvPr id="66568" name="Text Box 8"/>
          <p:cNvSpPr txBox="1">
            <a:spLocks noChangeArrowheads="1"/>
          </p:cNvSpPr>
          <p:nvPr/>
        </p:nvSpPr>
        <p:spPr bwMode="auto">
          <a:xfrm>
            <a:off x="171450" y="6150247"/>
            <a:ext cx="6345238" cy="3460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600" dirty="0">
                <a:latin typeface="標楷體" panose="03000509000000000000" pitchFamily="65" charset="-120"/>
                <a:ea typeface="標楷體" panose="03000509000000000000" pitchFamily="65" charset="-120"/>
              </a:rPr>
              <a:t>有害事業廢棄物認定標準、事業廢棄物貯存清除處理方法及設施標準</a:t>
            </a:r>
          </a:p>
        </p:txBody>
      </p:sp>
      <p:sp>
        <p:nvSpPr>
          <p:cNvPr id="8" name="投影片編號版面配置區 5"/>
          <p:cNvSpPr>
            <a:spLocks noGrp="1"/>
          </p:cNvSpPr>
          <p:nvPr>
            <p:ph type="sldNum" sz="quarter" idx="12"/>
          </p:nvPr>
        </p:nvSpPr>
        <p:spPr>
          <a:xfrm>
            <a:off x="6803806" y="6237312"/>
            <a:ext cx="2133600" cy="365125"/>
          </a:xfrm>
        </p:spPr>
        <p:txBody>
          <a:bodyPr/>
          <a:lstStyle/>
          <a:p>
            <a:pPr>
              <a:defRPr/>
            </a:pPr>
            <a:fld id="{9F23DBCF-022A-4E53-A959-2EDF79AD3C28}" type="slidenum">
              <a:rPr lang="en-US" altLang="zh-TW">
                <a:latin typeface="標楷體" panose="03000509000000000000" pitchFamily="65" charset="-120"/>
              </a:rPr>
              <a:pPr>
                <a:defRPr/>
              </a:pPr>
              <a:t>54</a:t>
            </a:fld>
            <a:endParaRPr lang="en-US" altLang="zh-TW" dirty="0">
              <a:latin typeface="標楷體" panose="03000509000000000000" pitchFamily="65" charset="-120"/>
            </a:endParaRPr>
          </a:p>
        </p:txBody>
      </p:sp>
    </p:spTree>
    <p:extLst>
      <p:ext uri="{BB962C8B-B14F-4D97-AF65-F5344CB8AC3E}">
        <p14:creationId xmlns:p14="http://schemas.microsoft.com/office/powerpoint/2010/main" val="1026949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6"/>
          <p:cNvSpPr>
            <a:spLocks noGrp="1"/>
          </p:cNvSpPr>
          <p:nvPr>
            <p:ph type="sldNum" sz="quarter" idx="12"/>
          </p:nvPr>
        </p:nvSpPr>
        <p:spPr>
          <a:xfrm>
            <a:off x="6732240" y="6093296"/>
            <a:ext cx="2133600" cy="457200"/>
          </a:xfrm>
        </p:spPr>
        <p:txBody>
          <a:bodyPr/>
          <a:lstStyle/>
          <a:p>
            <a:pPr>
              <a:defRPr/>
            </a:pPr>
            <a:fld id="{38ACE963-41F4-48F5-A3AB-E75A523FEE0C}" type="slidenum">
              <a:rPr lang="en-US" altLang="zh-TW">
                <a:latin typeface="標楷體" panose="03000509000000000000" pitchFamily="65" charset="-120"/>
              </a:rPr>
              <a:pPr>
                <a:defRPr/>
              </a:pPr>
              <a:t>55</a:t>
            </a:fld>
            <a:endParaRPr lang="en-US" altLang="zh-TW" dirty="0">
              <a:latin typeface="標楷體" panose="03000509000000000000" pitchFamily="65" charset="-120"/>
            </a:endParaRPr>
          </a:p>
        </p:txBody>
      </p:sp>
      <p:sp>
        <p:nvSpPr>
          <p:cNvPr id="7171" name="Rectangle 2"/>
          <p:cNvSpPr>
            <a:spLocks noGrp="1" noChangeArrowheads="1"/>
          </p:cNvSpPr>
          <p:nvPr>
            <p:ph type="title"/>
          </p:nvPr>
        </p:nvSpPr>
        <p:spPr/>
        <p:txBody>
          <a:bodyPr/>
          <a:lstStyle/>
          <a:p>
            <a:pPr eaLnBrk="1" hangingPunct="1"/>
            <a:r>
              <a:rPr lang="zh-TW" altLang="zh-TW" b="1" dirty="0" smtClean="0"/>
              <a:t>安全管理</a:t>
            </a:r>
            <a:r>
              <a:rPr lang="en-US" altLang="zh-TW" b="1" dirty="0" smtClean="0">
                <a:latin typeface="Times New Roman" panose="02020603050405020304" pitchFamily="18" charset="0"/>
              </a:rPr>
              <a:t>5+1</a:t>
            </a:r>
            <a:r>
              <a:rPr lang="en-US" altLang="zh-TW" b="1" dirty="0" smtClean="0"/>
              <a:t>S</a:t>
            </a:r>
            <a:endParaRPr lang="zh-TW" altLang="en-US" b="1" dirty="0" smtClean="0"/>
          </a:p>
        </p:txBody>
      </p:sp>
      <p:sp>
        <p:nvSpPr>
          <p:cNvPr id="7172" name="Rectangle 3"/>
          <p:cNvSpPr>
            <a:spLocks noGrp="1" noChangeArrowheads="1"/>
          </p:cNvSpPr>
          <p:nvPr>
            <p:ph type="body" sz="half" idx="1"/>
          </p:nvPr>
        </p:nvSpPr>
        <p:spPr>
          <a:xfrm>
            <a:off x="323528" y="1412776"/>
            <a:ext cx="8642826" cy="4392488"/>
          </a:xfrm>
        </p:spPr>
        <p:txBody>
          <a:bodyPr>
            <a:normAutofit fontScale="85000" lnSpcReduction="20000"/>
          </a:bodyPr>
          <a:lstStyle/>
          <a:p>
            <a:pPr marL="0" indent="0" eaLnBrk="1" hangingPunct="1">
              <a:buNone/>
            </a:pPr>
            <a:r>
              <a:rPr lang="zh-TW" altLang="en-US" sz="2800" dirty="0" smtClean="0">
                <a:latin typeface="標楷體" panose="03000509000000000000" pitchFamily="65" charset="-120"/>
              </a:rPr>
              <a:t>是指在生產現場中對人員、機器、材料、方法等生產要素進行有效的管理：</a:t>
            </a:r>
            <a:endParaRPr lang="en-US" altLang="zh-TW" sz="2800" dirty="0" smtClean="0">
              <a:latin typeface="標楷體" panose="03000509000000000000" pitchFamily="65" charset="-120"/>
            </a:endParaRPr>
          </a:p>
          <a:p>
            <a:pPr eaLnBrk="1" hangingPunct="1">
              <a:buNone/>
            </a:pPr>
            <a:r>
              <a:rPr lang="zh-TW" altLang="en-US" sz="2800" dirty="0" smtClean="0">
                <a:latin typeface="標楷體" panose="03000509000000000000" pitchFamily="65" charset="-120"/>
              </a:rPr>
              <a:t>推動</a:t>
            </a:r>
            <a:r>
              <a:rPr lang="en-US" altLang="zh-TW" sz="2800" dirty="0" smtClean="0"/>
              <a:t>5+1</a:t>
            </a:r>
            <a:r>
              <a:rPr lang="en-US" altLang="zh-TW" sz="2800" dirty="0" smtClean="0">
                <a:latin typeface="標楷體" panose="03000509000000000000" pitchFamily="65" charset="-120"/>
              </a:rPr>
              <a:t>S </a:t>
            </a:r>
            <a:r>
              <a:rPr lang="zh-TW" altLang="en-US" sz="2800" dirty="0" smtClean="0">
                <a:latin typeface="標楷體" panose="03000509000000000000" pitchFamily="65" charset="-120"/>
              </a:rPr>
              <a:t>運動</a:t>
            </a:r>
            <a:r>
              <a:rPr lang="en-US" altLang="zh-TW" sz="2800" dirty="0" smtClean="0">
                <a:latin typeface="標楷體" panose="03000509000000000000" pitchFamily="65" charset="-120"/>
              </a:rPr>
              <a:t>(</a:t>
            </a:r>
            <a:r>
              <a:rPr lang="zh-TW" altLang="en-US" sz="2800" dirty="0" smtClean="0">
                <a:latin typeface="標楷體" panose="03000509000000000000" pitchFamily="65" charset="-120"/>
              </a:rPr>
              <a:t>整理、整頓、清掃、清潔、教養、安全</a:t>
            </a:r>
            <a:r>
              <a:rPr lang="en-US" altLang="zh-TW" sz="2800" dirty="0" smtClean="0">
                <a:latin typeface="標楷體" panose="03000509000000000000" pitchFamily="65" charset="-120"/>
              </a:rPr>
              <a:t>)</a:t>
            </a:r>
          </a:p>
          <a:p>
            <a:pPr eaLnBrk="1" hangingPunct="1">
              <a:buNone/>
            </a:pPr>
            <a:endParaRPr lang="en-US" altLang="zh-TW" sz="2800" dirty="0" smtClean="0">
              <a:latin typeface="標楷體" panose="03000509000000000000" pitchFamily="65" charset="-120"/>
            </a:endParaRPr>
          </a:p>
          <a:p>
            <a:pPr eaLnBrk="1" hangingPunct="1">
              <a:buNone/>
            </a:pPr>
            <a:r>
              <a:rPr lang="zh-TW" altLang="en-US" sz="2800" dirty="0" smtClean="0">
                <a:latin typeface="標楷體" panose="03000509000000000000" pitchFamily="65" charset="-120"/>
              </a:rPr>
              <a:t>實驗室</a:t>
            </a:r>
            <a:r>
              <a:rPr lang="zh-TW" altLang="en-US" sz="2800" dirty="0">
                <a:latin typeface="標楷體" panose="03000509000000000000" pitchFamily="65" charset="-120"/>
              </a:rPr>
              <a:t>安全管理一般注意事項</a:t>
            </a:r>
            <a:endParaRPr lang="en-US" altLang="zh-TW" sz="2800" dirty="0" smtClean="0">
              <a:latin typeface="標楷體" panose="03000509000000000000" pitchFamily="65" charset="-120"/>
            </a:endParaRPr>
          </a:p>
          <a:p>
            <a:pPr marL="627063" indent="-354013" eaLnBrk="1" hangingPunct="1">
              <a:spcBef>
                <a:spcPts val="2400"/>
              </a:spcBef>
            </a:pPr>
            <a:r>
              <a:rPr lang="zh-TW" altLang="en-US" sz="2800" dirty="0" smtClean="0">
                <a:latin typeface="標楷體" panose="03000509000000000000" pitchFamily="65" charset="-120"/>
              </a:rPr>
              <a:t>物品歸定位</a:t>
            </a:r>
            <a:endParaRPr lang="en-US" altLang="zh-TW" sz="2800" dirty="0" smtClean="0">
              <a:latin typeface="標楷體" panose="03000509000000000000" pitchFamily="65" charset="-120"/>
            </a:endParaRPr>
          </a:p>
          <a:p>
            <a:pPr marL="627063" indent="-354013" eaLnBrk="1" hangingPunct="1"/>
            <a:r>
              <a:rPr lang="zh-TW" altLang="en-US" sz="2800" dirty="0">
                <a:latin typeface="標楷體" panose="03000509000000000000" pitchFamily="65" charset="-120"/>
              </a:rPr>
              <a:t>工作場所出口儘量兩個以上</a:t>
            </a:r>
            <a:endParaRPr lang="en-US" altLang="zh-TW" sz="2800" dirty="0">
              <a:latin typeface="標楷體" panose="03000509000000000000" pitchFamily="65" charset="-120"/>
            </a:endParaRPr>
          </a:p>
          <a:p>
            <a:pPr marL="627063" indent="-354013" eaLnBrk="1" hangingPunct="1"/>
            <a:r>
              <a:rPr lang="zh-TW" altLang="en-US" sz="2800" dirty="0">
                <a:latin typeface="標楷體" panose="03000509000000000000" pitchFamily="65" charset="-120"/>
              </a:rPr>
              <a:t>廢棄物分類，注意不相容問題</a:t>
            </a:r>
            <a:endParaRPr lang="en-US" altLang="zh-TW" sz="2800" dirty="0">
              <a:latin typeface="標楷體" panose="03000509000000000000" pitchFamily="65" charset="-120"/>
            </a:endParaRPr>
          </a:p>
          <a:p>
            <a:pPr marL="627063" indent="-354013"/>
            <a:r>
              <a:rPr lang="zh-TW" altLang="en-US" sz="2800" dirty="0">
                <a:latin typeface="標楷體" panose="03000509000000000000" pitchFamily="65" charset="-120"/>
              </a:rPr>
              <a:t>任何化學品容器開口都不應面向人員方向</a:t>
            </a:r>
            <a:endParaRPr lang="en-US" altLang="zh-TW" sz="2800" dirty="0">
              <a:latin typeface="標楷體" panose="03000509000000000000" pitchFamily="65" charset="-120"/>
            </a:endParaRPr>
          </a:p>
          <a:p>
            <a:pPr marL="627063" indent="-354013"/>
            <a:r>
              <a:rPr lang="zh-TW" altLang="en-US" sz="2800" dirty="0">
                <a:latin typeface="標楷體" panose="03000509000000000000" pitchFamily="65" charset="-120"/>
              </a:rPr>
              <a:t>確實標示：化學物質、機械禁止啟動掛牌</a:t>
            </a:r>
            <a:endParaRPr lang="en-US" altLang="zh-TW" sz="2800" dirty="0">
              <a:latin typeface="標楷體" panose="03000509000000000000" pitchFamily="65" charset="-120"/>
            </a:endParaRPr>
          </a:p>
          <a:p>
            <a:pPr marL="627063" indent="-354013"/>
            <a:r>
              <a:rPr lang="zh-TW" altLang="en-US" sz="2800" dirty="0">
                <a:latin typeface="標楷體" panose="03000509000000000000" pitchFamily="65" charset="-120"/>
              </a:rPr>
              <a:t>電氣安全：延長線，接地</a:t>
            </a:r>
          </a:p>
        </p:txBody>
      </p:sp>
    </p:spTree>
    <p:extLst>
      <p:ext uri="{BB962C8B-B14F-4D97-AF65-F5344CB8AC3E}">
        <p14:creationId xmlns:p14="http://schemas.microsoft.com/office/powerpoint/2010/main" val="39730100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nSpc>
                <a:spcPct val="150000"/>
              </a:lnSpc>
            </a:pPr>
            <a:r>
              <a:rPr lang="zh-TW" altLang="en-US" dirty="0" smtClean="0"/>
              <a:t>預防重於治療</a:t>
            </a:r>
            <a:r>
              <a:rPr lang="en-US" altLang="zh-TW" dirty="0" smtClean="0"/>
              <a:t/>
            </a:r>
            <a:br>
              <a:rPr lang="en-US" altLang="zh-TW" dirty="0" smtClean="0"/>
            </a:br>
            <a:r>
              <a:rPr lang="zh-TW" altLang="en-US" dirty="0" smtClean="0"/>
              <a:t>實驗室安全衛生管理做得好</a:t>
            </a:r>
            <a:r>
              <a:rPr lang="en-US" altLang="zh-TW" dirty="0" smtClean="0"/>
              <a:t/>
            </a:r>
            <a:br>
              <a:rPr lang="en-US" altLang="zh-TW" dirty="0" smtClean="0"/>
            </a:br>
            <a:r>
              <a:rPr lang="zh-TW" altLang="en-US" dirty="0" smtClean="0">
                <a:solidFill>
                  <a:srgbClr val="FF0000"/>
                </a:solidFill>
              </a:rPr>
              <a:t>事件或事故</a:t>
            </a:r>
            <a:r>
              <a:rPr lang="zh-TW" altLang="en-US" dirty="0" smtClean="0"/>
              <a:t>比例可大大降低</a:t>
            </a:r>
            <a:endParaRPr lang="zh-TW" altLang="en-US" dirty="0"/>
          </a:p>
        </p:txBody>
      </p:sp>
      <p:sp>
        <p:nvSpPr>
          <p:cNvPr id="4" name="投影片編號版面配置區 3"/>
          <p:cNvSpPr>
            <a:spLocks noGrp="1"/>
          </p:cNvSpPr>
          <p:nvPr>
            <p:ph type="sldNum" sz="quarter" idx="12"/>
          </p:nvPr>
        </p:nvSpPr>
        <p:spPr>
          <a:xfrm>
            <a:off x="6732240" y="6309320"/>
            <a:ext cx="2133600" cy="365125"/>
          </a:xfrm>
        </p:spPr>
        <p:txBody>
          <a:bodyPr/>
          <a:lstStyle/>
          <a:p>
            <a:pPr>
              <a:defRPr/>
            </a:pPr>
            <a:fld id="{1E03C3D3-1EA7-4176-8EE4-372EBFEB1D1D}" type="slidenum">
              <a:rPr lang="en-US" altLang="zh-TW" smtClean="0"/>
              <a:pPr>
                <a:defRPr/>
              </a:pPr>
              <a:t>56</a:t>
            </a:fld>
            <a:endParaRPr lang="en-US" altLang="zh-TW" dirty="0"/>
          </a:p>
        </p:txBody>
      </p:sp>
    </p:spTree>
    <p:extLst>
      <p:ext uri="{BB962C8B-B14F-4D97-AF65-F5344CB8AC3E}">
        <p14:creationId xmlns:p14="http://schemas.microsoft.com/office/powerpoint/2010/main" val="4138997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116632"/>
            <a:ext cx="7715200" cy="1143000"/>
          </a:xfrm>
        </p:spPr>
        <p:txBody>
          <a:bodyPr/>
          <a:lstStyle/>
          <a:p>
            <a:r>
              <a:rPr lang="zh-TW" altLang="en-US" dirty="0" smtClean="0"/>
              <a:t>資料來源</a:t>
            </a:r>
            <a:endParaRPr lang="zh-TW" altLang="en-US" dirty="0"/>
          </a:p>
        </p:txBody>
      </p:sp>
      <p:sp>
        <p:nvSpPr>
          <p:cNvPr id="3" name="內容版面配置區 2"/>
          <p:cNvSpPr>
            <a:spLocks noGrp="1"/>
          </p:cNvSpPr>
          <p:nvPr>
            <p:ph idx="1"/>
          </p:nvPr>
        </p:nvSpPr>
        <p:spPr>
          <a:xfrm>
            <a:off x="611560" y="1412776"/>
            <a:ext cx="8229600" cy="4525963"/>
          </a:xfrm>
        </p:spPr>
        <p:txBody>
          <a:bodyPr>
            <a:normAutofit fontScale="92500"/>
          </a:bodyPr>
          <a:lstStyle/>
          <a:p>
            <a:r>
              <a:rPr lang="zh-TW" altLang="en-US" dirty="0">
                <a:latin typeface="標楷體" panose="03000509000000000000" pitchFamily="65" charset="-120"/>
              </a:rPr>
              <a:t>編撰</a:t>
            </a:r>
            <a:r>
              <a:rPr lang="zh-TW" altLang="en-US" dirty="0" smtClean="0">
                <a:latin typeface="標楷體" panose="03000509000000000000" pitchFamily="65" charset="-120"/>
              </a:rPr>
              <a:t>者</a:t>
            </a:r>
            <a:r>
              <a:rPr lang="en-US" altLang="zh-TW" dirty="0" smtClean="0">
                <a:latin typeface="標楷體" panose="03000509000000000000" pitchFamily="65" charset="-120"/>
              </a:rPr>
              <a:t>:</a:t>
            </a:r>
            <a:r>
              <a:rPr lang="zh-TW" altLang="en-US" dirty="0" smtClean="0">
                <a:latin typeface="標楷體" panose="03000509000000000000" pitchFamily="65" charset="-120"/>
              </a:rPr>
              <a:t>中原大學團隊</a:t>
            </a:r>
            <a:endParaRPr lang="en-US" altLang="zh-TW" dirty="0" smtClean="0">
              <a:latin typeface="標楷體" panose="03000509000000000000" pitchFamily="65" charset="-120"/>
            </a:endParaRPr>
          </a:p>
          <a:p>
            <a:r>
              <a:rPr lang="zh-TW" altLang="en-US" dirty="0" smtClean="0">
                <a:latin typeface="標楷體" panose="03000509000000000000" pitchFamily="65" charset="-120"/>
              </a:rPr>
              <a:t>編修者</a:t>
            </a:r>
            <a:r>
              <a:rPr lang="en-US" altLang="zh-TW" dirty="0">
                <a:latin typeface="標楷體" panose="03000509000000000000" pitchFamily="65" charset="-120"/>
              </a:rPr>
              <a:t>:</a:t>
            </a:r>
            <a:r>
              <a:rPr lang="zh-TW" altLang="en-US" dirty="0" smtClean="0">
                <a:latin typeface="標楷體" panose="03000509000000000000" pitchFamily="65" charset="-120"/>
              </a:rPr>
              <a:t>長榮大學 團隊</a:t>
            </a:r>
            <a:r>
              <a:rPr lang="en-US" altLang="zh-TW" dirty="0" smtClean="0">
                <a:latin typeface="標楷體" panose="03000509000000000000" pitchFamily="65" charset="-120"/>
              </a:rPr>
              <a:t>-</a:t>
            </a:r>
            <a:r>
              <a:rPr lang="zh-TW" altLang="en-US" dirty="0" smtClean="0">
                <a:latin typeface="標楷體" panose="03000509000000000000" pitchFamily="65" charset="-120"/>
              </a:rPr>
              <a:t>莊侑哲</a:t>
            </a:r>
            <a:endParaRPr lang="en-US" altLang="zh-TW" dirty="0" smtClean="0">
              <a:latin typeface="標楷體" panose="03000509000000000000" pitchFamily="65" charset="-120"/>
            </a:endParaRPr>
          </a:p>
          <a:p>
            <a:pPr marL="0" indent="0">
              <a:buNone/>
            </a:pPr>
            <a:endParaRPr lang="en-US" altLang="zh-TW" dirty="0">
              <a:latin typeface="標楷體" panose="03000509000000000000" pitchFamily="65" charset="-120"/>
            </a:endParaRPr>
          </a:p>
          <a:p>
            <a:r>
              <a:rPr lang="zh-TW" altLang="en-US" dirty="0" smtClean="0">
                <a:latin typeface="標楷體" panose="03000509000000000000" pitchFamily="65" charset="-120"/>
              </a:rPr>
              <a:t>參考資料：</a:t>
            </a:r>
            <a:endParaRPr lang="en-US" altLang="zh-TW" dirty="0" smtClean="0">
              <a:latin typeface="標楷體" panose="03000509000000000000" pitchFamily="65" charset="-120"/>
            </a:endParaRPr>
          </a:p>
          <a:p>
            <a:pPr marL="0" indent="0">
              <a:buNone/>
            </a:pPr>
            <a:r>
              <a:rPr lang="en-US" altLang="zh-TW" dirty="0" smtClean="0"/>
              <a:t>1</a:t>
            </a:r>
            <a:r>
              <a:rPr lang="en-US" altLang="zh-TW" dirty="0" smtClean="0">
                <a:latin typeface="標楷體" panose="03000509000000000000" pitchFamily="65" charset="-120"/>
              </a:rPr>
              <a:t>.</a:t>
            </a:r>
            <a:r>
              <a:rPr lang="zh-TW" altLang="en-US" dirty="0" smtClean="0">
                <a:latin typeface="標楷體" panose="03000509000000000000" pitchFamily="65" charset="-120"/>
              </a:rPr>
              <a:t>實驗場所安全衛生管理</a:t>
            </a:r>
            <a:r>
              <a:rPr lang="en-US" altLang="zh-TW" dirty="0" smtClean="0">
                <a:latin typeface="標楷體" panose="03000509000000000000" pitchFamily="65" charset="-120"/>
              </a:rPr>
              <a:t>-</a:t>
            </a:r>
            <a:r>
              <a:rPr lang="zh-TW" altLang="en-US" dirty="0" smtClean="0">
                <a:latin typeface="標楷體" panose="03000509000000000000" pitchFamily="65" charset="-120"/>
              </a:rPr>
              <a:t>基本概念</a:t>
            </a:r>
            <a:endParaRPr lang="en-US" altLang="zh-TW" dirty="0" smtClean="0">
              <a:latin typeface="標楷體" panose="03000509000000000000" pitchFamily="65" charset="-120"/>
            </a:endParaRPr>
          </a:p>
          <a:p>
            <a:pPr marL="0" indent="0">
              <a:buNone/>
            </a:pPr>
            <a:r>
              <a:rPr lang="zh-TW" altLang="en-US" dirty="0" smtClean="0">
                <a:latin typeface="標楷體" panose="03000509000000000000" pitchFamily="65" charset="-120"/>
              </a:rPr>
              <a:t>     ─台灣職業衛生學會 許逸洋研究員 </a:t>
            </a:r>
            <a:endParaRPr lang="en-US" altLang="zh-TW" dirty="0">
              <a:latin typeface="標楷體" panose="03000509000000000000" pitchFamily="65" charset="-120"/>
            </a:endParaRPr>
          </a:p>
          <a:p>
            <a:pPr marL="0" indent="0">
              <a:buNone/>
            </a:pPr>
            <a:r>
              <a:rPr lang="en-US" altLang="zh-TW" dirty="0" smtClean="0"/>
              <a:t>2</a:t>
            </a:r>
            <a:r>
              <a:rPr lang="en-US" altLang="zh-TW" dirty="0" smtClean="0">
                <a:latin typeface="標楷體" panose="03000509000000000000" pitchFamily="65" charset="-120"/>
              </a:rPr>
              <a:t>.</a:t>
            </a:r>
            <a:r>
              <a:rPr lang="zh-TW" altLang="en-US" dirty="0" smtClean="0">
                <a:latin typeface="標楷體" panose="03000509000000000000" pitchFamily="65" charset="-120"/>
              </a:rPr>
              <a:t>實驗室安全衛生管理 通識教材</a:t>
            </a:r>
            <a:endParaRPr lang="en-US" altLang="zh-TW" dirty="0" smtClean="0">
              <a:latin typeface="標楷體" panose="03000509000000000000" pitchFamily="65" charset="-120"/>
            </a:endParaRPr>
          </a:p>
          <a:p>
            <a:pPr marL="0" indent="0">
              <a:buNone/>
            </a:pPr>
            <a:r>
              <a:rPr lang="zh-TW" altLang="en-US" dirty="0" smtClean="0">
                <a:latin typeface="標楷體" panose="03000509000000000000" pitchFamily="65" charset="-120"/>
              </a:rPr>
              <a:t>     ─ 中原</a:t>
            </a:r>
            <a:r>
              <a:rPr lang="zh-TW" altLang="en-US" dirty="0">
                <a:latin typeface="標楷體" panose="03000509000000000000" pitchFamily="65" charset="-120"/>
              </a:rPr>
              <a:t>大學 環境工程學系 趙煥平教授</a:t>
            </a:r>
          </a:p>
          <a:p>
            <a:pPr marL="0" indent="0">
              <a:buNone/>
            </a:pPr>
            <a:endParaRPr lang="zh-TW" altLang="en-US" dirty="0">
              <a:latin typeface="標楷體" panose="03000509000000000000" pitchFamily="65" charset="-120"/>
            </a:endParaRPr>
          </a:p>
        </p:txBody>
      </p:sp>
      <p:sp>
        <p:nvSpPr>
          <p:cNvPr id="4" name="投影片編號版面配置區 3"/>
          <p:cNvSpPr>
            <a:spLocks noGrp="1"/>
          </p:cNvSpPr>
          <p:nvPr>
            <p:ph type="sldNum" sz="quarter" idx="12"/>
          </p:nvPr>
        </p:nvSpPr>
        <p:spPr>
          <a:xfrm>
            <a:off x="6732240" y="6021288"/>
            <a:ext cx="2133600" cy="365125"/>
          </a:xfrm>
        </p:spPr>
        <p:txBody>
          <a:bodyPr/>
          <a:lstStyle/>
          <a:p>
            <a:pPr>
              <a:defRPr/>
            </a:pPr>
            <a:fld id="{2C463222-3884-42D2-8A9D-F71189E9DF7D}" type="slidenum">
              <a:rPr lang="en-US" altLang="zh-TW" smtClean="0">
                <a:latin typeface="標楷體" panose="03000509000000000000" pitchFamily="65" charset="-120"/>
              </a:rPr>
              <a:pPr>
                <a:defRPr/>
              </a:pPr>
              <a:t>57</a:t>
            </a:fld>
            <a:endParaRPr lang="en-US" altLang="zh-TW" dirty="0">
              <a:latin typeface="標楷體" panose="03000509000000000000" pitchFamily="65" charset="-120"/>
            </a:endParaRPr>
          </a:p>
        </p:txBody>
      </p:sp>
    </p:spTree>
    <p:extLst>
      <p:ext uri="{BB962C8B-B14F-4D97-AF65-F5344CB8AC3E}">
        <p14:creationId xmlns:p14="http://schemas.microsoft.com/office/powerpoint/2010/main" val="3089454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dirty="0" smtClean="0"/>
              <a:t>案例分享</a:t>
            </a:r>
            <a:r>
              <a:rPr lang="en-US" altLang="zh-TW" dirty="0" smtClean="0"/>
              <a:t>(</a:t>
            </a:r>
            <a:r>
              <a:rPr lang="zh-TW" altLang="en-US" dirty="0" smtClean="0"/>
              <a:t>一</a:t>
            </a:r>
            <a:r>
              <a:rPr lang="en-US" altLang="zh-TW" dirty="0" smtClean="0"/>
              <a:t>)</a:t>
            </a:r>
            <a:endParaRPr lang="zh-TW" altLang="en-US" dirty="0"/>
          </a:p>
        </p:txBody>
      </p:sp>
      <p:sp>
        <p:nvSpPr>
          <p:cNvPr id="6" name="副標題 5"/>
          <p:cNvSpPr>
            <a:spLocks noGrp="1"/>
          </p:cNvSpPr>
          <p:nvPr>
            <p:ph type="subTitle" idx="1"/>
          </p:nvPr>
        </p:nvSpPr>
        <p:spPr/>
        <p:txBody>
          <a:bodyPr/>
          <a:lstStyle/>
          <a:p>
            <a:r>
              <a:rPr lang="zh-TW" altLang="zh-TW" sz="3600" b="1" dirty="0">
                <a:solidFill>
                  <a:schemeClr val="tx1"/>
                </a:solidFill>
                <a:latin typeface="標楷體" panose="03000509000000000000" pitchFamily="65" charset="-120"/>
              </a:rPr>
              <a:t>生醫</a:t>
            </a:r>
            <a:r>
              <a:rPr lang="en-US" altLang="zh-TW" sz="3600" b="1" dirty="0">
                <a:solidFill>
                  <a:schemeClr val="tx1"/>
                </a:solidFill>
                <a:latin typeface="標楷體" panose="03000509000000000000" pitchFamily="65" charset="-120"/>
              </a:rPr>
              <a:t>1-</a:t>
            </a:r>
            <a:r>
              <a:rPr lang="zh-TW" altLang="zh-TW" sz="3600" b="1" dirty="0">
                <a:solidFill>
                  <a:schemeClr val="tx1"/>
                </a:solidFill>
                <a:latin typeface="標楷體" panose="03000509000000000000" pitchFamily="65" charset="-120"/>
              </a:rPr>
              <a:t>滅菌鍋蒸氣燙傷。</a:t>
            </a:r>
          </a:p>
          <a:p>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58</a:t>
            </a:fld>
            <a:endParaRPr lang="zh-TW" altLang="en-US" dirty="0"/>
          </a:p>
        </p:txBody>
      </p:sp>
    </p:spTree>
    <p:extLst>
      <p:ext uri="{BB962C8B-B14F-4D97-AF65-F5344CB8AC3E}">
        <p14:creationId xmlns:p14="http://schemas.microsoft.com/office/powerpoint/2010/main" val="24407506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與高、低溫接觸</a:t>
            </a:r>
            <a:endParaRPr lang="zh-TW" altLang="en-US" dirty="0"/>
          </a:p>
        </p:txBody>
      </p:sp>
      <p:sp>
        <p:nvSpPr>
          <p:cNvPr id="3" name="內容版面配置區 2"/>
          <p:cNvSpPr>
            <a:spLocks noGrp="1"/>
          </p:cNvSpPr>
          <p:nvPr>
            <p:ph idx="1"/>
          </p:nvPr>
        </p:nvSpPr>
        <p:spPr/>
        <p:txBody>
          <a:bodyPr>
            <a:norm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災害</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發生處所</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：資源</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學系實驗室 </a:t>
            </a: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災害類型：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與高、低溫</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接觸</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罹災程度：燙傷</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暫時全失能</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災害</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媒介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物：</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滅菌</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鍋</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61645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03040" y="116632"/>
            <a:ext cx="8640960" cy="1143000"/>
          </a:xfrm>
        </p:spPr>
        <p:txBody>
          <a:bodyPr/>
          <a:lstStyle/>
          <a:p>
            <a:r>
              <a:rPr lang="zh-TW" altLang="en-US" dirty="0" smtClean="0"/>
              <a:t>學校需負的責任─職業安全衛生法</a:t>
            </a:r>
            <a:endParaRPr lang="zh-TW" altLang="en-US" dirty="0"/>
          </a:p>
        </p:txBody>
      </p:sp>
      <p:sp>
        <p:nvSpPr>
          <p:cNvPr id="3" name="內容版面配置區 2"/>
          <p:cNvSpPr>
            <a:spLocks noGrp="1"/>
          </p:cNvSpPr>
          <p:nvPr>
            <p:ph idx="1"/>
          </p:nvPr>
        </p:nvSpPr>
        <p:spPr>
          <a:xfrm>
            <a:off x="457200" y="1484784"/>
            <a:ext cx="8363272" cy="4608512"/>
          </a:xfrm>
        </p:spPr>
        <p:txBody>
          <a:bodyPr>
            <a:normAutofit/>
          </a:bodyPr>
          <a:lstStyle/>
          <a:p>
            <a:pPr marL="0" indent="0">
              <a:buNone/>
            </a:pPr>
            <a:r>
              <a:rPr lang="zh-TW" altLang="en-US" sz="2800" b="1" dirty="0">
                <a:latin typeface="標楷體" panose="03000509000000000000" pitchFamily="65" charset="-120"/>
              </a:rPr>
              <a:t>職業災害調查通報及檢查</a:t>
            </a:r>
          </a:p>
          <a:p>
            <a:r>
              <a:rPr lang="zh-TW" altLang="en-US" sz="2400" dirty="0" smtClean="0">
                <a:latin typeface="標楷體" panose="03000509000000000000" pitchFamily="65" charset="-120"/>
              </a:rPr>
              <a:t>第</a:t>
            </a:r>
            <a:r>
              <a:rPr lang="en-US" altLang="zh-TW" sz="2400" dirty="0" smtClean="0"/>
              <a:t>37</a:t>
            </a:r>
            <a:r>
              <a:rPr lang="zh-TW" altLang="en-US" sz="2400" dirty="0" smtClean="0">
                <a:latin typeface="標楷體" panose="03000509000000000000" pitchFamily="65" charset="-120"/>
              </a:rPr>
              <a:t>條第</a:t>
            </a:r>
            <a:r>
              <a:rPr lang="en-US" altLang="zh-TW" sz="2400" dirty="0" smtClean="0"/>
              <a:t>1</a:t>
            </a:r>
            <a:r>
              <a:rPr lang="zh-TW" altLang="en-US" sz="2400" dirty="0" smtClean="0">
                <a:latin typeface="標楷體" panose="03000509000000000000" pitchFamily="65" charset="-120"/>
              </a:rPr>
              <a:t>項  事業單位</a:t>
            </a:r>
            <a:r>
              <a:rPr lang="zh-TW" altLang="en-US" sz="2400" dirty="0">
                <a:latin typeface="標楷體" panose="03000509000000000000" pitchFamily="65" charset="-120"/>
              </a:rPr>
              <a:t>工作場所發生職業災害，雇主應即採取必要之急救、搶救等措施，並會同勞工代表實施調查、分析及作成紀錄</a:t>
            </a:r>
            <a:r>
              <a:rPr lang="zh-TW" altLang="en-US" sz="2400" dirty="0" smtClean="0">
                <a:latin typeface="標楷體" panose="03000509000000000000" pitchFamily="65" charset="-120"/>
              </a:rPr>
              <a:t>。</a:t>
            </a:r>
            <a:endParaRPr lang="en-US" altLang="zh-TW" sz="2400" dirty="0" smtClean="0">
              <a:latin typeface="標楷體" panose="03000509000000000000" pitchFamily="65" charset="-120"/>
            </a:endParaRPr>
          </a:p>
          <a:p>
            <a:pPr>
              <a:buFont typeface="Arial" pitchFamily="34" charset="0"/>
              <a:buChar char="•"/>
            </a:pPr>
            <a:r>
              <a:rPr lang="zh-TW" altLang="en-US" sz="2400" dirty="0" smtClean="0">
                <a:latin typeface="標楷體" panose="03000509000000000000" pitchFamily="65" charset="-120"/>
              </a:rPr>
              <a:t>第</a:t>
            </a:r>
            <a:r>
              <a:rPr lang="en-US" altLang="zh-TW" sz="2400" dirty="0" smtClean="0"/>
              <a:t>37</a:t>
            </a:r>
            <a:r>
              <a:rPr lang="zh-TW" altLang="en-US" sz="2400" dirty="0" smtClean="0">
                <a:latin typeface="標楷體" panose="03000509000000000000" pitchFamily="65" charset="-120"/>
              </a:rPr>
              <a:t>條第</a:t>
            </a:r>
            <a:r>
              <a:rPr lang="en-US" altLang="zh-TW" sz="2400" dirty="0" smtClean="0"/>
              <a:t>2</a:t>
            </a:r>
            <a:r>
              <a:rPr lang="zh-TW" altLang="en-US" sz="2400" dirty="0" smtClean="0">
                <a:latin typeface="標楷體" panose="03000509000000000000" pitchFamily="65" charset="-120"/>
              </a:rPr>
              <a:t>項  事業單位</a:t>
            </a:r>
            <a:r>
              <a:rPr lang="zh-TW" altLang="en-US" sz="2400" dirty="0">
                <a:latin typeface="標楷體" panose="03000509000000000000" pitchFamily="65" charset="-120"/>
              </a:rPr>
              <a:t>勞動場所發生下列職業災害之一者，雇主應於八小時內通報勞動檢查機構：</a:t>
            </a:r>
          </a:p>
          <a:p>
            <a:pPr marL="0" indent="0">
              <a:buNone/>
            </a:pPr>
            <a:r>
              <a:rPr lang="en-US" altLang="zh-TW" sz="2400" dirty="0" smtClean="0">
                <a:latin typeface="標楷體" panose="03000509000000000000" pitchFamily="65" charset="-120"/>
              </a:rPr>
              <a:t>-</a:t>
            </a:r>
            <a:r>
              <a:rPr lang="zh-TW" altLang="en-US" sz="2400" dirty="0" smtClean="0">
                <a:latin typeface="標楷體" panose="03000509000000000000" pitchFamily="65" charset="-120"/>
              </a:rPr>
              <a:t>發生</a:t>
            </a:r>
            <a:r>
              <a:rPr lang="zh-TW" altLang="en-US" sz="2400" dirty="0">
                <a:latin typeface="標楷體" panose="03000509000000000000" pitchFamily="65" charset="-120"/>
              </a:rPr>
              <a:t>死亡災害。 </a:t>
            </a:r>
          </a:p>
          <a:p>
            <a:pPr marL="0" indent="0">
              <a:buNone/>
            </a:pPr>
            <a:r>
              <a:rPr lang="en-US" altLang="zh-TW" sz="2400" dirty="0" smtClean="0">
                <a:latin typeface="標楷體" panose="03000509000000000000" pitchFamily="65" charset="-120"/>
              </a:rPr>
              <a:t>-</a:t>
            </a:r>
            <a:r>
              <a:rPr lang="zh-TW" altLang="en-US" sz="2400" dirty="0" smtClean="0">
                <a:latin typeface="標楷體" panose="03000509000000000000" pitchFamily="65" charset="-120"/>
              </a:rPr>
              <a:t>發生</a:t>
            </a:r>
            <a:r>
              <a:rPr lang="zh-TW" altLang="en-US" sz="2400" dirty="0">
                <a:latin typeface="標楷體" panose="03000509000000000000" pitchFamily="65" charset="-120"/>
              </a:rPr>
              <a:t>災害之罹災人數在三人以上。</a:t>
            </a:r>
          </a:p>
          <a:p>
            <a:pPr marL="0" indent="0">
              <a:buNone/>
            </a:pPr>
            <a:r>
              <a:rPr lang="en-US" altLang="zh-TW" sz="2400" dirty="0" smtClean="0">
                <a:latin typeface="標楷體" panose="03000509000000000000" pitchFamily="65" charset="-120"/>
              </a:rPr>
              <a:t>-</a:t>
            </a:r>
            <a:r>
              <a:rPr lang="zh-TW" altLang="en-US" sz="2400" dirty="0" smtClean="0">
                <a:latin typeface="標楷體" panose="03000509000000000000" pitchFamily="65" charset="-120"/>
              </a:rPr>
              <a:t>發生</a:t>
            </a:r>
            <a:r>
              <a:rPr lang="zh-TW" altLang="en-US" sz="2400" dirty="0">
                <a:latin typeface="標楷體" panose="03000509000000000000" pitchFamily="65" charset="-120"/>
              </a:rPr>
              <a:t>災害之罹災人數在一人以上，且需住院治療</a:t>
            </a:r>
            <a:r>
              <a:rPr lang="zh-TW" altLang="en-US" sz="2400" dirty="0" smtClean="0">
                <a:latin typeface="標楷體" panose="03000509000000000000" pitchFamily="65" charset="-120"/>
              </a:rPr>
              <a:t>。</a:t>
            </a:r>
            <a:endParaRPr lang="en-US" altLang="zh-TW" sz="2400" dirty="0" smtClean="0">
              <a:latin typeface="標楷體" panose="03000509000000000000" pitchFamily="65" charset="-120"/>
            </a:endParaRPr>
          </a:p>
          <a:p>
            <a:pPr marL="0" indent="0">
              <a:buNone/>
            </a:pPr>
            <a:r>
              <a:rPr lang="en-US" altLang="zh-TW" sz="2400" dirty="0" smtClean="0">
                <a:latin typeface="標楷體" panose="03000509000000000000" pitchFamily="65" charset="-120"/>
              </a:rPr>
              <a:t>-</a:t>
            </a:r>
            <a:r>
              <a:rPr lang="zh-TW" altLang="en-US" sz="2400" dirty="0" smtClean="0">
                <a:latin typeface="標楷體" panose="03000509000000000000" pitchFamily="65" charset="-120"/>
              </a:rPr>
              <a:t>其他</a:t>
            </a:r>
            <a:r>
              <a:rPr lang="zh-TW" altLang="en-US" sz="2400" dirty="0">
                <a:latin typeface="標楷體" panose="03000509000000000000" pitchFamily="65" charset="-120"/>
              </a:rPr>
              <a:t>經中央主管機關指定公告之災害</a:t>
            </a:r>
            <a:r>
              <a:rPr lang="zh-TW" altLang="en-US" sz="2400" dirty="0" smtClean="0">
                <a:latin typeface="標楷體" panose="03000509000000000000" pitchFamily="65" charset="-120"/>
              </a:rPr>
              <a:t>。</a:t>
            </a:r>
            <a:endParaRPr lang="zh-TW" altLang="en-US" sz="2800" dirty="0">
              <a:latin typeface="標楷體" panose="03000509000000000000" pitchFamily="65" charset="-120"/>
            </a:endParaRPr>
          </a:p>
        </p:txBody>
      </p:sp>
      <p:sp>
        <p:nvSpPr>
          <p:cNvPr id="4" name="投影片編號版面配置區 3"/>
          <p:cNvSpPr>
            <a:spLocks noGrp="1"/>
          </p:cNvSpPr>
          <p:nvPr>
            <p:ph type="sldNum" sz="quarter" idx="12"/>
          </p:nvPr>
        </p:nvSpPr>
        <p:spPr>
          <a:xfrm>
            <a:off x="6833864" y="6237312"/>
            <a:ext cx="2133600" cy="365125"/>
          </a:xfrm>
        </p:spPr>
        <p:txBody>
          <a:bodyPr/>
          <a:lstStyle/>
          <a:p>
            <a:pPr>
              <a:defRPr/>
            </a:pPr>
            <a:fld id="{2C463222-3884-42D2-8A9D-F71189E9DF7D}" type="slidenum">
              <a:rPr lang="en-US" altLang="zh-TW" smtClean="0">
                <a:latin typeface="標楷體" panose="03000509000000000000" pitchFamily="65" charset="-120"/>
              </a:rPr>
              <a:pPr>
                <a:defRPr/>
              </a:pPr>
              <a:t>6</a:t>
            </a:fld>
            <a:endParaRPr lang="en-US" altLang="zh-TW" dirty="0">
              <a:latin typeface="標楷體" panose="03000509000000000000" pitchFamily="65" charset="-120"/>
            </a:endParaRPr>
          </a:p>
        </p:txBody>
      </p:sp>
      <p:sp>
        <p:nvSpPr>
          <p:cNvPr id="6" name="直線圖說文字 2 5"/>
          <p:cNvSpPr/>
          <p:nvPr/>
        </p:nvSpPr>
        <p:spPr>
          <a:xfrm>
            <a:off x="6808604" y="3789040"/>
            <a:ext cx="1944216" cy="1080120"/>
          </a:xfrm>
          <a:prstGeom prst="borderCallout2">
            <a:avLst>
              <a:gd name="adj1" fmla="val 18750"/>
              <a:gd name="adj2" fmla="val -8333"/>
              <a:gd name="adj3" fmla="val 18750"/>
              <a:gd name="adj4" fmla="val -16667"/>
              <a:gd name="adj5" fmla="val 105214"/>
              <a:gd name="adj6" fmla="val -21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FFFF00"/>
                </a:solidFill>
                <a:latin typeface="標楷體" panose="03000509000000000000" pitchFamily="65" charset="-120"/>
                <a:ea typeface="標楷體" panose="03000509000000000000" pitchFamily="65" charset="-120"/>
              </a:rPr>
              <a:t>係指經醫師認定必須住院接受治療的時間算起。</a:t>
            </a:r>
            <a:endParaRPr lang="zh-TW" altLang="en-US"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731058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災害經過</a:t>
            </a:r>
            <a:endParaRPr lang="zh-TW" altLang="en-US" dirty="0"/>
          </a:p>
        </p:txBody>
      </p:sp>
      <p:sp>
        <p:nvSpPr>
          <p:cNvPr id="3" name="內容版面配置區 2"/>
          <p:cNvSpPr>
            <a:spLocks noGrp="1"/>
          </p:cNvSpPr>
          <p:nvPr>
            <p:ph idx="1"/>
          </p:nvPr>
        </p:nvSpPr>
        <p:spPr/>
        <p:txBody>
          <a:bodyPr>
            <a:normAutofit fontScale="85000" lnSpcReduction="20000"/>
          </a:bodyPr>
          <a:lstStyle/>
          <a:p>
            <a:pPr>
              <a:lnSpc>
                <a:spcPct val="150000"/>
              </a:lnSpc>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從事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細菌培養前之實驗用器材滅菌作業，於未完成降低温度及壓力下開啓滅菌鍋，導致蒸氣噴</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及同學。</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同學於當天</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時許從事中藥實驗用器材滅菌作業，依操作程序倒入水，置入器材，開始加溫到攝氏</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121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度、壓力每平方公分</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公斤後（約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分）持壓開始降溫，於</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時許，可能未能注意滅菌鍋之溫度壓力且未打開洩壓閥下，開啓滅菌鍋致蒸氣噴及腹部以下二度燙傷。</a:t>
            </a:r>
          </a:p>
          <a:p>
            <a:pPr>
              <a:lnSpc>
                <a:spcPct val="150000"/>
              </a:lnSpc>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223353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現場</a:t>
            </a:r>
            <a:r>
              <a:rPr lang="zh-TW" altLang="en-US" dirty="0" smtClean="0">
                <a:latin typeface="標楷體" panose="03000509000000000000" pitchFamily="65" charset="-120"/>
                <a:ea typeface="標楷體" panose="03000509000000000000" pitchFamily="65" charset="-120"/>
              </a:rPr>
              <a:t>圖示</a:t>
            </a: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5" y="1988840"/>
            <a:ext cx="3968602" cy="2880320"/>
          </a:xfrm>
        </p:spPr>
      </p:pic>
      <p:sp>
        <p:nvSpPr>
          <p:cNvPr id="5" name="文字方塊 4"/>
          <p:cNvSpPr txBox="1"/>
          <p:nvPr/>
        </p:nvSpPr>
        <p:spPr>
          <a:xfrm>
            <a:off x="467544" y="4931875"/>
            <a:ext cx="4032448" cy="369332"/>
          </a:xfrm>
          <a:prstGeom prst="rect">
            <a:avLst/>
          </a:prstGeom>
          <a:noFill/>
        </p:spPr>
        <p:txBody>
          <a:bodyPr wrap="square" rtlCol="0">
            <a:spAutoFit/>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滅菌鍋現場作業</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環境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4499992" y="4931876"/>
            <a:ext cx="4572000" cy="369332"/>
          </a:xfrm>
          <a:prstGeom prst="rect">
            <a:avLst/>
          </a:prstGeom>
        </p:spPr>
        <p:txBody>
          <a:bodyPr>
            <a:spAutoFit/>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滅菌鍋及操作控制</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介面</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061394"/>
            <a:ext cx="3888432" cy="2856362"/>
          </a:xfrm>
          <a:prstGeom prst="rect">
            <a:avLst/>
          </a:prstGeom>
        </p:spPr>
      </p:pic>
    </p:spTree>
    <p:extLst>
      <p:ext uri="{BB962C8B-B14F-4D97-AF65-F5344CB8AC3E}">
        <p14:creationId xmlns:p14="http://schemas.microsoft.com/office/powerpoint/2010/main" val="9535379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rPr>
              <a:t>內部</a:t>
            </a:r>
            <a:r>
              <a:rPr lang="zh-TW" altLang="en-US" dirty="0">
                <a:latin typeface="標楷體" panose="03000509000000000000" pitchFamily="65" charset="-120"/>
                <a:ea typeface="標楷體" panose="03000509000000000000" pitchFamily="65" charset="-120"/>
              </a:rPr>
              <a:t>（器材及水之滅菌作業</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1" y="1268760"/>
            <a:ext cx="4615359" cy="2785131"/>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871" y="1268760"/>
            <a:ext cx="3956790" cy="3168352"/>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056144"/>
            <a:ext cx="4659343" cy="2736305"/>
          </a:xfrm>
          <a:prstGeom prst="rect">
            <a:avLst/>
          </a:prstGeom>
        </p:spPr>
      </p:pic>
    </p:spTree>
    <p:extLst>
      <p:ext uri="{BB962C8B-B14F-4D97-AF65-F5344CB8AC3E}">
        <p14:creationId xmlns:p14="http://schemas.microsoft.com/office/powerpoint/2010/main" val="18133155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災害原因</a:t>
            </a:r>
          </a:p>
        </p:txBody>
      </p:sp>
      <p:sp>
        <p:nvSpPr>
          <p:cNvPr id="3" name="內容版面配置區 2"/>
          <p:cNvSpPr>
            <a:spLocks noGrp="1"/>
          </p:cNvSpPr>
          <p:nvPr>
            <p:ph idx="1"/>
          </p:nvPr>
        </p:nvSpPr>
        <p:spPr/>
        <p:txBody>
          <a:bodyPr>
            <a:normAutofit fontScale="55000" lnSpcReduction="20000"/>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5100" dirty="0" smtClean="0">
                <a:latin typeface="Times New Roman" panose="02020603050405020304" pitchFamily="18" charset="0"/>
                <a:ea typeface="標楷體" panose="03000509000000000000" pitchFamily="65" charset="-120"/>
                <a:cs typeface="Times New Roman" panose="02020603050405020304" pitchFamily="18" charset="0"/>
              </a:rPr>
              <a:t>直接</a:t>
            </a:r>
            <a:r>
              <a:rPr lang="zh-TW" altLang="en-US" sz="5100" dirty="0">
                <a:latin typeface="Times New Roman" panose="02020603050405020304" pitchFamily="18" charset="0"/>
                <a:ea typeface="標楷體" panose="03000509000000000000" pitchFamily="65" charset="-120"/>
                <a:cs typeface="Times New Roman" panose="02020603050405020304" pitchFamily="18" charset="0"/>
              </a:rPr>
              <a:t>原因</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809625" indent="-277813">
              <a:buFont typeface="Wingdings" panose="05000000000000000000" pitchFamily="2" charset="2"/>
              <a:buChar char="Ø"/>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於未確認溫度和壓力下開啓滅菌鍋，導致內部蒸氣噴出，致腰部以下二度燙傷。</a:t>
            </a:r>
          </a:p>
          <a:p>
            <a:r>
              <a:rPr lang="zh-TW" altLang="en-US" sz="5100" dirty="0" smtClean="0">
                <a:latin typeface="Times New Roman" panose="02020603050405020304" pitchFamily="18" charset="0"/>
                <a:ea typeface="標楷體" panose="03000509000000000000" pitchFamily="65" charset="-120"/>
                <a:cs typeface="Times New Roman" panose="02020603050405020304" pitchFamily="18" charset="0"/>
              </a:rPr>
              <a:t>間接</a:t>
            </a:r>
            <a:r>
              <a:rPr lang="zh-TW" altLang="en-US" sz="5100" dirty="0">
                <a:latin typeface="Times New Roman" panose="02020603050405020304" pitchFamily="18" charset="0"/>
                <a:ea typeface="標楷體" panose="03000509000000000000" pitchFamily="65" charset="-120"/>
                <a:cs typeface="Times New Roman" panose="02020603050405020304" pitchFamily="18" charset="0"/>
              </a:rPr>
              <a:t>原因</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809625" indent="-277813">
              <a:buFont typeface="Wingdings" panose="05000000000000000000" pitchFamily="2" charset="2"/>
              <a:buChar char="Ø"/>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不安全狀況</a:t>
            </a:r>
          </a:p>
          <a:p>
            <a:pPr marL="890588" indent="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300" dirty="0">
                <a:latin typeface="Times New Roman" panose="02020603050405020304" pitchFamily="18" charset="0"/>
                <a:ea typeface="標楷體" panose="03000509000000000000" pitchFamily="65" charset="-120"/>
                <a:cs typeface="Times New Roman" panose="02020603050405020304" pitchFamily="18" charset="0"/>
              </a:rPr>
              <a:t>滅菌鍋未有防止誤開啓之安全連鎖裝置。</a:t>
            </a:r>
          </a:p>
          <a:p>
            <a:pPr marL="890588" indent="0">
              <a:buFont typeface="+mj-lt"/>
              <a:buAutoNum type="arabicPeriod"/>
            </a:pPr>
            <a:r>
              <a:rPr lang="zh-TW" altLang="en-US" sz="3300" dirty="0">
                <a:latin typeface="Times New Roman" panose="02020603050405020304" pitchFamily="18" charset="0"/>
                <a:ea typeface="標楷體" panose="03000509000000000000" pitchFamily="65" charset="-120"/>
                <a:cs typeface="Times New Roman" panose="02020603050405020304" pitchFamily="18" charset="0"/>
              </a:rPr>
              <a:t> 未有防止蒸氣噴出燙傷之安全衛生防護具並使同學確實使用。</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809625" indent="-277813">
              <a:buFont typeface="Wingdings" panose="05000000000000000000" pitchFamily="2" charset="2"/>
              <a:buChar char="Ø"/>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不安全行為</a:t>
            </a:r>
          </a:p>
          <a:p>
            <a:pPr marL="890588" indent="0">
              <a:buFont typeface="+mj-lt"/>
              <a:buAutoNum type="arabicPeriod"/>
            </a:pPr>
            <a:r>
              <a:rPr lang="zh-TW" altLang="en-US" sz="3300" dirty="0">
                <a:latin typeface="Times New Roman" panose="02020603050405020304" pitchFamily="18" charset="0"/>
                <a:ea typeface="標楷體" panose="03000509000000000000" pitchFamily="65" charset="-120"/>
                <a:cs typeface="Times New Roman" panose="02020603050405020304" pitchFamily="18" charset="0"/>
              </a:rPr>
              <a:t> 於未確認溫度和壓力下開啓滅菌鍋</a:t>
            </a:r>
          </a:p>
          <a:p>
            <a:r>
              <a:rPr lang="zh-TW" altLang="en-US" sz="5100" dirty="0" smtClean="0">
                <a:latin typeface="Times New Roman" panose="02020603050405020304" pitchFamily="18" charset="0"/>
                <a:ea typeface="標楷體" panose="03000509000000000000" pitchFamily="65" charset="-120"/>
                <a:cs typeface="Times New Roman" panose="02020603050405020304" pitchFamily="18" charset="0"/>
              </a:rPr>
              <a:t>基本</a:t>
            </a:r>
            <a:r>
              <a:rPr lang="zh-TW" altLang="en-US" sz="5100" dirty="0">
                <a:latin typeface="Times New Roman" panose="02020603050405020304" pitchFamily="18" charset="0"/>
                <a:ea typeface="標楷體" panose="03000509000000000000" pitchFamily="65" charset="-120"/>
                <a:cs typeface="Times New Roman" panose="02020603050405020304" pitchFamily="18" charset="0"/>
              </a:rPr>
              <a:t>原因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：職業安全衛生管理制度並未落實管理</a:t>
            </a:r>
          </a:p>
          <a:p>
            <a:pPr marL="0" indent="0">
              <a:buNone/>
            </a:pPr>
            <a:endParaRPr lang="zh-TW" altLang="en-US" dirty="0"/>
          </a:p>
        </p:txBody>
      </p:sp>
    </p:spTree>
    <p:extLst>
      <p:ext uri="{BB962C8B-B14F-4D97-AF65-F5344CB8AC3E}">
        <p14:creationId xmlns:p14="http://schemas.microsoft.com/office/powerpoint/2010/main" val="26497532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防災對策及建議事項</a:t>
            </a:r>
          </a:p>
        </p:txBody>
      </p:sp>
      <p:sp>
        <p:nvSpPr>
          <p:cNvPr id="3" name="內容版面配置區 2"/>
          <p:cNvSpPr>
            <a:spLocks noGrp="1"/>
          </p:cNvSpPr>
          <p:nvPr>
            <p:ph idx="1"/>
          </p:nvPr>
        </p:nvSpPr>
        <p:spPr/>
        <p:txBody>
          <a:bodyPr>
            <a:normAutofit fontScale="92500" lnSpcReduction="10000"/>
          </a:bodyPr>
          <a:lstStyle/>
          <a:p>
            <a:pPr marL="514350" indent="-514350">
              <a:lnSpc>
                <a:spcPct val="160000"/>
              </a:lnSpc>
              <a:spcBef>
                <a:spcPts val="0"/>
              </a:spcBef>
              <a:buFont typeface="+mj-lt"/>
              <a:buAutoNum type="arabicPeriod"/>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實驗室</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應具備與人數相同以上的安全衛生防護具並使人員確實</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使用。</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nSpc>
                <a:spcPct val="160000"/>
              </a:lnSpc>
              <a:spcBef>
                <a:spcPts val="0"/>
              </a:spcBef>
              <a:buFont typeface="+mj-lt"/>
              <a:buAutoNum type="arabicPeriod"/>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要求</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各級主管及負責指揮、監督有關人員執行職業安全衛生管理制度並落實</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管理。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nSpc>
                <a:spcPct val="160000"/>
              </a:lnSpc>
              <a:spcBef>
                <a:spcPts val="0"/>
              </a:spcBef>
              <a:buFont typeface="+mj-lt"/>
              <a:buAutoNum type="arabicPeriod"/>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建議</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採用具有安全連鎖裝置之滅菌</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鍋。</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nSpc>
                <a:spcPct val="160000"/>
              </a:lnSpc>
              <a:spcBef>
                <a:spcPts val="0"/>
              </a:spcBef>
              <a:buFont typeface="+mj-lt"/>
              <a:buAutoNum type="arabicPeriod"/>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由</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調查過程中發現，建議加強學校高層主管、教授、行政人員熟悉職業安全衛生法之職責</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534591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dirty="0" smtClean="0"/>
              <a:t>案例分享</a:t>
            </a:r>
            <a:r>
              <a:rPr lang="en-US" altLang="zh-TW" dirty="0" smtClean="0"/>
              <a:t>(</a:t>
            </a:r>
            <a:r>
              <a:rPr lang="zh-TW" altLang="en-US" dirty="0" smtClean="0"/>
              <a:t>二</a:t>
            </a:r>
            <a:r>
              <a:rPr lang="en-US" altLang="zh-TW" dirty="0" smtClean="0"/>
              <a:t>)</a:t>
            </a:r>
            <a:endParaRPr lang="zh-TW" altLang="en-US" dirty="0"/>
          </a:p>
        </p:txBody>
      </p:sp>
      <p:sp>
        <p:nvSpPr>
          <p:cNvPr id="6" name="副標題 5"/>
          <p:cNvSpPr>
            <a:spLocks noGrp="1"/>
          </p:cNvSpPr>
          <p:nvPr>
            <p:ph type="subTitle" idx="1"/>
          </p:nvPr>
        </p:nvSpPr>
        <p:spPr/>
        <p:txBody>
          <a:bodyPr>
            <a:normAutofit/>
          </a:bodyPr>
          <a:lstStyle/>
          <a:p>
            <a:r>
              <a:rPr lang="zh-TW" altLang="zh-TW" sz="3600" b="1" dirty="0">
                <a:solidFill>
                  <a:schemeClr val="tx1"/>
                </a:solidFill>
                <a:latin typeface="標楷體" panose="03000509000000000000" pitchFamily="65" charset="-120"/>
              </a:rPr>
              <a:t>化學</a:t>
            </a:r>
            <a:r>
              <a:rPr lang="en-US" altLang="zh-TW" sz="3600" b="1" dirty="0">
                <a:solidFill>
                  <a:schemeClr val="tx1"/>
                </a:solidFill>
                <a:latin typeface="標楷體" panose="03000509000000000000" pitchFamily="65" charset="-120"/>
              </a:rPr>
              <a:t>1-</a:t>
            </a:r>
            <a:r>
              <a:rPr lang="zh-TW" altLang="zh-TW" sz="3600" b="1" dirty="0">
                <a:solidFill>
                  <a:schemeClr val="tx1"/>
                </a:solidFill>
                <a:latin typeface="標楷體" panose="03000509000000000000" pitchFamily="65" charset="-120"/>
              </a:rPr>
              <a:t>打翻酒精燈，引燃分裝時溢出之酒精，引發火災。</a:t>
            </a:r>
            <a:endParaRPr lang="zh-TW" altLang="en-US" sz="3600" b="1" dirty="0">
              <a:solidFill>
                <a:schemeClr val="tx1"/>
              </a:solidFill>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65</a:t>
            </a:fld>
            <a:endParaRPr lang="zh-TW" altLang="en-US" dirty="0"/>
          </a:p>
        </p:txBody>
      </p:sp>
    </p:spTree>
    <p:extLst>
      <p:ext uri="{BB962C8B-B14F-4D97-AF65-F5344CB8AC3E}">
        <p14:creationId xmlns:p14="http://schemas.microsoft.com/office/powerpoint/2010/main" val="240891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災害經過</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57200" y="1340768"/>
            <a:ext cx="8229600" cy="5112568"/>
          </a:xfrm>
        </p:spPr>
        <p:txBody>
          <a:bodyPr>
            <a:noAutofit/>
          </a:bodyPr>
          <a:lstStyle/>
          <a:p>
            <a:pPr>
              <a:lnSpc>
                <a:spcPct val="170000"/>
              </a:lnSpc>
              <a:spcBef>
                <a:spcPts val="0"/>
              </a:spcBef>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同學和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等三位同學，</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在微生物</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實驗室行專題實驗，以塗碟法進行菌種移植培養，將玻璃棒以酒精燈滅菌。因酒精燈內酒精即將用罄，約</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時</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同學在第三實驗桌水槽內，以</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公升裝酒精桶分裝至</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公升塑膠瓶</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平時由指導老師親自處理，從未讓學生進行此項工作</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，因控制不當，部份酒精溢出流入水槽內，部份自桌面與水槽之接縫處流入桌內，</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同學先將</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公升桶子歸回原位</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距離實驗桌約</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米遠地面</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後，走回實驗桌旁不慎手肘撞倒酒精燈，引燃水槽內溢出之酒精，一直引燃至水管內及桌內之酒精。	</a:t>
            </a:r>
          </a:p>
          <a:p>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3076518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現場圖示</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4130464" cy="309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23528" y="5075892"/>
            <a:ext cx="4130464" cy="369332"/>
          </a:xfrm>
          <a:prstGeom prst="rect">
            <a:avLst/>
          </a:prstGeom>
        </p:spPr>
        <p:txBody>
          <a:bodyPr wrap="square">
            <a:spAutoFit/>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第三實驗桌全毀並已完全</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拆除</a:t>
            </a:r>
            <a:endParaRPr lang="zh-TW"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06815"/>
            <a:ext cx="4143825" cy="310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4716015" y="5096217"/>
            <a:ext cx="4143825" cy="369332"/>
          </a:xfrm>
          <a:prstGeom prst="rect">
            <a:avLst/>
          </a:prstGeom>
        </p:spPr>
        <p:txBody>
          <a:bodyPr wrap="square">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桌面保留</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燃燒後痕跡，窗戶玻璃已損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毀</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5681654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現場圖示</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9"/>
            <a:ext cx="403440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060849"/>
            <a:ext cx="4067944" cy="304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95537" y="5122849"/>
            <a:ext cx="4034404" cy="369332"/>
          </a:xfrm>
          <a:prstGeom prst="rect">
            <a:avLst/>
          </a:prstGeom>
        </p:spPr>
        <p:txBody>
          <a:bodyPr wrap="square">
            <a:spAutoFit/>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南側藥品、玻璃器皿儲存櫃已</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變形</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4858697" y="5169015"/>
            <a:ext cx="4069279" cy="369332"/>
          </a:xfrm>
          <a:prstGeom prst="rect">
            <a:avLst/>
          </a:prstGeom>
        </p:spPr>
        <p:txBody>
          <a:bodyPr wrap="square">
            <a:spAutoFit/>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上方天花板處呈現燻黑</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狀態燈具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已</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毀損</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469543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現場圖示</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91573"/>
            <a:ext cx="6336704" cy="475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051720" y="6320867"/>
            <a:ext cx="4968552" cy="369332"/>
          </a:xfrm>
          <a:prstGeom prst="rect">
            <a:avLst/>
          </a:prstGeom>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東邊第二實驗桌，部分桌面與插座外殼也受</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損</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80985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251520" y="188640"/>
            <a:ext cx="8640960" cy="1143000"/>
          </a:xfrm>
        </p:spPr>
        <p:txBody>
          <a:bodyPr/>
          <a:lstStyle/>
          <a:p>
            <a:r>
              <a:rPr lang="zh-TW" altLang="en-US" dirty="0" smtClean="0"/>
              <a:t>學校需負的責任─職業安全衛生法</a:t>
            </a:r>
            <a:endParaRPr lang="zh-TW" altLang="en-US" dirty="0"/>
          </a:p>
        </p:txBody>
      </p:sp>
      <p:sp>
        <p:nvSpPr>
          <p:cNvPr id="3" name="內容版面配置區 2"/>
          <p:cNvSpPr>
            <a:spLocks noGrp="1"/>
          </p:cNvSpPr>
          <p:nvPr>
            <p:ph idx="1"/>
          </p:nvPr>
        </p:nvSpPr>
        <p:spPr>
          <a:xfrm>
            <a:off x="395536" y="1196752"/>
            <a:ext cx="8496944" cy="5184576"/>
          </a:xfrm>
        </p:spPr>
        <p:txBody>
          <a:bodyPr>
            <a:normAutofit lnSpcReduction="10000"/>
          </a:bodyPr>
          <a:lstStyle/>
          <a:p>
            <a:pPr marL="0" indent="0">
              <a:spcBef>
                <a:spcPts val="0"/>
              </a:spcBef>
              <a:buNone/>
            </a:pPr>
            <a:r>
              <a:rPr lang="zh-TW" altLang="en-US" b="1" dirty="0">
                <a:latin typeface="標楷體" panose="03000509000000000000" pitchFamily="65" charset="-120"/>
              </a:rPr>
              <a:t>建置危害性之化學品通識</a:t>
            </a:r>
            <a:r>
              <a:rPr lang="zh-TW" altLang="en-US" b="1" dirty="0" smtClean="0">
                <a:latin typeface="標楷體" panose="03000509000000000000" pitchFamily="65" charset="-120"/>
              </a:rPr>
              <a:t>制度</a:t>
            </a:r>
            <a:endParaRPr lang="en-US" altLang="zh-TW" b="1" dirty="0">
              <a:latin typeface="標楷體" panose="03000509000000000000" pitchFamily="65" charset="-120"/>
            </a:endParaRPr>
          </a:p>
          <a:p>
            <a:pPr marL="269875" indent="-269875">
              <a:spcBef>
                <a:spcPts val="0"/>
              </a:spcBef>
            </a:pPr>
            <a:r>
              <a:rPr lang="zh-TW" altLang="en-US" sz="2800" dirty="0" smtClean="0">
                <a:latin typeface="標楷體" panose="03000509000000000000" pitchFamily="65" charset="-120"/>
              </a:rPr>
              <a:t>第</a:t>
            </a:r>
            <a:r>
              <a:rPr lang="en-US" altLang="zh-TW" sz="2800" dirty="0" smtClean="0"/>
              <a:t>10</a:t>
            </a:r>
            <a:r>
              <a:rPr lang="zh-TW" altLang="en-US" sz="2800" dirty="0" smtClean="0">
                <a:latin typeface="標楷體" panose="03000509000000000000" pitchFamily="65" charset="-120"/>
              </a:rPr>
              <a:t>條第</a:t>
            </a:r>
            <a:r>
              <a:rPr lang="en-US" altLang="zh-TW" sz="2800" dirty="0" smtClean="0"/>
              <a:t>1</a:t>
            </a:r>
            <a:r>
              <a:rPr lang="zh-TW" altLang="en-US" sz="2800" dirty="0" smtClean="0">
                <a:latin typeface="標楷體" panose="03000509000000000000" pitchFamily="65" charset="-120"/>
              </a:rPr>
              <a:t>項</a:t>
            </a:r>
            <a:r>
              <a:rPr lang="zh-TW" altLang="en-US" sz="2800" dirty="0">
                <a:latin typeface="標楷體" panose="03000509000000000000" pitchFamily="65" charset="-120"/>
              </a:rPr>
              <a:t>　雇主對於具有危害性之化學品，應予標示、製備清單及揭示安全資料表，並採取必要之通識措施</a:t>
            </a:r>
            <a:r>
              <a:rPr lang="zh-TW" altLang="en-US" sz="2800" dirty="0" smtClean="0">
                <a:latin typeface="標楷體" panose="03000509000000000000" pitchFamily="65" charset="-120"/>
              </a:rPr>
              <a:t>。</a:t>
            </a:r>
            <a:endParaRPr lang="en-US" altLang="zh-TW" sz="2800" dirty="0" smtClean="0">
              <a:latin typeface="標楷體" panose="03000509000000000000" pitchFamily="65" charset="-120"/>
            </a:endParaRPr>
          </a:p>
          <a:p>
            <a:pPr marL="269875" indent="-269875">
              <a:spcBef>
                <a:spcPts val="0"/>
              </a:spcBef>
            </a:pPr>
            <a:r>
              <a:rPr lang="zh-TW" altLang="en-US" sz="2800" dirty="0" smtClean="0">
                <a:latin typeface="標楷體" panose="03000509000000000000" pitchFamily="65" charset="-120"/>
              </a:rPr>
              <a:t>第</a:t>
            </a:r>
            <a:r>
              <a:rPr lang="en-US" altLang="zh-TW" sz="2800" dirty="0" smtClean="0"/>
              <a:t>10</a:t>
            </a:r>
            <a:r>
              <a:rPr lang="zh-TW" altLang="en-US" sz="2800" dirty="0" smtClean="0">
                <a:latin typeface="標楷體" panose="03000509000000000000" pitchFamily="65" charset="-120"/>
              </a:rPr>
              <a:t>條第</a:t>
            </a:r>
            <a:r>
              <a:rPr lang="en-US" altLang="zh-TW" sz="2800" dirty="0" smtClean="0"/>
              <a:t>2</a:t>
            </a:r>
            <a:r>
              <a:rPr lang="zh-TW" altLang="en-US" sz="2800" dirty="0" smtClean="0">
                <a:latin typeface="標楷體" panose="03000509000000000000" pitchFamily="65" charset="-120"/>
              </a:rPr>
              <a:t>項　製造者、輸入者或供應者，提供前項化學品與事業單位或自營作業者前，應予標示及提供安全資料表；資料異動時，亦同。</a:t>
            </a:r>
            <a:endParaRPr lang="zh-TW" altLang="en-US" sz="2800" dirty="0">
              <a:latin typeface="標楷體" panose="03000509000000000000" pitchFamily="65" charset="-120"/>
            </a:endParaRPr>
          </a:p>
          <a:p>
            <a:pPr marL="269875" indent="-269875">
              <a:spcBef>
                <a:spcPts val="0"/>
              </a:spcBef>
            </a:pPr>
            <a:r>
              <a:rPr lang="zh-TW" altLang="en-US" sz="2800" dirty="0" smtClean="0">
                <a:latin typeface="標楷體" panose="03000509000000000000" pitchFamily="65" charset="-120"/>
              </a:rPr>
              <a:t>違反第</a:t>
            </a:r>
            <a:r>
              <a:rPr lang="en-US" altLang="zh-TW" sz="2800" dirty="0" smtClean="0"/>
              <a:t>10</a:t>
            </a:r>
            <a:r>
              <a:rPr lang="zh-TW" altLang="en-US" sz="2800" dirty="0" smtClean="0">
                <a:latin typeface="標楷體" panose="03000509000000000000" pitchFamily="65" charset="-120"/>
              </a:rPr>
              <a:t>條第</a:t>
            </a:r>
            <a:r>
              <a:rPr lang="en-US" altLang="zh-TW" sz="2800" dirty="0"/>
              <a:t>1</a:t>
            </a:r>
            <a:r>
              <a:rPr lang="zh-TW" altLang="en-US" sz="2800" dirty="0">
                <a:latin typeface="標楷體" panose="03000509000000000000" pitchFamily="65" charset="-120"/>
              </a:rPr>
              <a:t>項經通知限期改善，屆期未改善者，處新臺幣三萬元以上三十萬元以下</a:t>
            </a:r>
            <a:r>
              <a:rPr lang="zh-TW" altLang="en-US" sz="2800" dirty="0" smtClean="0">
                <a:latin typeface="標楷體" panose="03000509000000000000" pitchFamily="65" charset="-120"/>
              </a:rPr>
              <a:t>罰鍰。</a:t>
            </a:r>
            <a:r>
              <a:rPr lang="en-US" altLang="zh-TW" sz="2800" dirty="0" smtClean="0">
                <a:latin typeface="標楷體" panose="03000509000000000000" pitchFamily="65" charset="-120"/>
              </a:rPr>
              <a:t>(</a:t>
            </a:r>
            <a:r>
              <a:rPr lang="zh-TW" altLang="en-US" sz="2800" dirty="0" smtClean="0">
                <a:latin typeface="標楷體" panose="03000509000000000000" pitchFamily="65" charset="-120"/>
              </a:rPr>
              <a:t>第</a:t>
            </a:r>
            <a:r>
              <a:rPr lang="en-US" altLang="zh-TW" sz="2800" dirty="0" smtClean="0"/>
              <a:t>43</a:t>
            </a:r>
            <a:r>
              <a:rPr lang="zh-TW" altLang="en-US" sz="2800" dirty="0" smtClean="0">
                <a:latin typeface="標楷體" panose="03000509000000000000" pitchFamily="65" charset="-120"/>
              </a:rPr>
              <a:t>條</a:t>
            </a:r>
            <a:r>
              <a:rPr lang="en-US" altLang="zh-TW" sz="2800" dirty="0" smtClean="0">
                <a:latin typeface="標楷體" panose="03000509000000000000" pitchFamily="65" charset="-120"/>
              </a:rPr>
              <a:t>)</a:t>
            </a:r>
          </a:p>
          <a:p>
            <a:pPr marL="269875" indent="-269875">
              <a:spcBef>
                <a:spcPts val="0"/>
              </a:spcBef>
            </a:pPr>
            <a:r>
              <a:rPr lang="zh-TW" altLang="en-US" sz="2800" dirty="0" smtClean="0">
                <a:latin typeface="標楷體" panose="03000509000000000000" pitchFamily="65" charset="-120"/>
              </a:rPr>
              <a:t>違反第</a:t>
            </a:r>
            <a:r>
              <a:rPr lang="en-US" altLang="zh-TW" sz="2800" dirty="0" smtClean="0"/>
              <a:t>10</a:t>
            </a:r>
            <a:r>
              <a:rPr lang="zh-TW" altLang="en-US" sz="2800" dirty="0" smtClean="0">
                <a:latin typeface="標楷體" panose="03000509000000000000" pitchFamily="65" charset="-120"/>
              </a:rPr>
              <a:t>條第</a:t>
            </a:r>
            <a:r>
              <a:rPr lang="en-US" altLang="zh-TW" sz="2800" dirty="0"/>
              <a:t>2</a:t>
            </a:r>
            <a:r>
              <a:rPr lang="zh-TW" altLang="en-US" sz="2800" dirty="0">
                <a:latin typeface="標楷體" panose="03000509000000000000" pitchFamily="65" charset="-120"/>
              </a:rPr>
              <a:t>項者，處新臺幣三萬元以上十五萬元以下罰鍰；經通知限期改善，屆期未改善者，並得按次處罰</a:t>
            </a:r>
            <a:r>
              <a:rPr lang="zh-TW" altLang="en-US" sz="2800" dirty="0" smtClean="0">
                <a:latin typeface="標楷體" panose="03000509000000000000" pitchFamily="65" charset="-120"/>
              </a:rPr>
              <a:t>。</a:t>
            </a:r>
            <a:r>
              <a:rPr lang="en-US" altLang="zh-TW" sz="2800" dirty="0" smtClean="0">
                <a:latin typeface="標楷體" panose="03000509000000000000" pitchFamily="65" charset="-120"/>
              </a:rPr>
              <a:t>(</a:t>
            </a:r>
            <a:r>
              <a:rPr lang="zh-TW" altLang="en-US" sz="2800" dirty="0" smtClean="0">
                <a:latin typeface="標楷體" panose="03000509000000000000" pitchFamily="65" charset="-120"/>
              </a:rPr>
              <a:t>第</a:t>
            </a:r>
            <a:r>
              <a:rPr lang="en-US" altLang="zh-TW" sz="2800" dirty="0" smtClean="0"/>
              <a:t>44</a:t>
            </a:r>
            <a:r>
              <a:rPr lang="zh-TW" altLang="en-US" sz="2800" dirty="0" smtClean="0">
                <a:latin typeface="標楷體" panose="03000509000000000000" pitchFamily="65" charset="-120"/>
              </a:rPr>
              <a:t>條</a:t>
            </a:r>
            <a:r>
              <a:rPr lang="en-US" altLang="zh-TW" sz="2800" dirty="0" smtClean="0">
                <a:latin typeface="標楷體" panose="03000509000000000000" pitchFamily="65" charset="-120"/>
              </a:rPr>
              <a:t>)</a:t>
            </a:r>
            <a:endParaRPr lang="zh-TW" altLang="en-US" sz="2800" dirty="0">
              <a:latin typeface="標楷體" panose="03000509000000000000" pitchFamily="65" charset="-120"/>
            </a:endParaRPr>
          </a:p>
        </p:txBody>
      </p:sp>
      <p:sp>
        <p:nvSpPr>
          <p:cNvPr id="4" name="投影片編號版面配置區 3"/>
          <p:cNvSpPr>
            <a:spLocks noGrp="1"/>
          </p:cNvSpPr>
          <p:nvPr>
            <p:ph type="sldNum" sz="quarter" idx="12"/>
          </p:nvPr>
        </p:nvSpPr>
        <p:spPr>
          <a:xfrm>
            <a:off x="6876256" y="6237312"/>
            <a:ext cx="2133600" cy="365125"/>
          </a:xfrm>
        </p:spPr>
        <p:txBody>
          <a:bodyPr/>
          <a:lstStyle/>
          <a:p>
            <a:pPr>
              <a:defRPr/>
            </a:pPr>
            <a:fld id="{2C463222-3884-42D2-8A9D-F71189E9DF7D}" type="slidenum">
              <a:rPr lang="en-US" altLang="zh-TW" smtClean="0">
                <a:latin typeface="標楷體" panose="03000509000000000000" pitchFamily="65" charset="-120"/>
              </a:rPr>
              <a:pPr>
                <a:defRPr/>
              </a:pPr>
              <a:t>7</a:t>
            </a:fld>
            <a:endParaRPr lang="en-US" altLang="zh-TW" dirty="0">
              <a:latin typeface="標楷體" panose="03000509000000000000" pitchFamily="65" charset="-120"/>
            </a:endParaRPr>
          </a:p>
        </p:txBody>
      </p:sp>
    </p:spTree>
    <p:extLst>
      <p:ext uri="{BB962C8B-B14F-4D97-AF65-F5344CB8AC3E}">
        <p14:creationId xmlns:p14="http://schemas.microsoft.com/office/powerpoint/2010/main" val="13499369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災害原因分析</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fontScale="70000" lnSpcReduction="20000"/>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直接</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原因：</a:t>
            </a:r>
          </a:p>
          <a:p>
            <a:pPr marL="625475" indent="-174625">
              <a:buFont typeface="Wingdings" panose="05000000000000000000" pitchFamily="2" charset="2"/>
              <a:buChar char="Ø"/>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打翻</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酒精燈，引燃分裝時溢出之酒精，引發火災</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625475" indent="-266700">
              <a:buFont typeface="Wingdings" panose="05000000000000000000" pitchFamily="2" charset="2"/>
              <a:buChar char="Ø"/>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間接</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原因</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625475" indent="-174625">
              <a:buFont typeface="Wingdings" panose="05000000000000000000" pitchFamily="2" charset="2"/>
              <a:buChar char="Ø"/>
            </a:pP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不安全狀況：未於遠離火源之安全位置進行酒精分裝作業。</a:t>
            </a:r>
          </a:p>
          <a:p>
            <a:pPr marL="625475" indent="-174625">
              <a:buFont typeface="Wingdings" panose="05000000000000000000" pitchFamily="2" charset="2"/>
              <a:buChar char="Ø"/>
            </a:pP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不安全行為：使用錯誤方法進行酒精分裝作業，酒精溢出後未及時處理。</a:t>
            </a:r>
            <a:endParaRPr lang="en-US" altLang="zh-TW" sz="3100" dirty="0">
              <a:latin typeface="Times New Roman" panose="02020603050405020304" pitchFamily="18" charset="0"/>
              <a:ea typeface="標楷體" panose="03000509000000000000" pitchFamily="65" charset="-120"/>
              <a:cs typeface="Times New Roman" panose="02020603050405020304" pitchFamily="18" charset="0"/>
            </a:endParaRPr>
          </a:p>
          <a:p>
            <a:pPr marL="717550" indent="-358775">
              <a:buFont typeface="Wingdings" panose="05000000000000000000" pitchFamily="2" charset="2"/>
              <a:buChar char="Ø"/>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基本原因</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717550" indent="-266700">
              <a:buFont typeface="Wingdings" panose="05000000000000000000" pitchFamily="2" charset="2"/>
              <a:buChar char="Ø"/>
            </a:pP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具風險之酒精分裝作業無標準操作程序或安全規範，落實於教育訓練。</a:t>
            </a:r>
          </a:p>
          <a:p>
            <a:pPr marL="717550" indent="-266700">
              <a:buFont typeface="Wingdings" panose="05000000000000000000" pitchFamily="2" charset="2"/>
              <a:buChar char="Ø"/>
            </a:pP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安全衛生教育訓練不夠深入，對潛在危害認知不足。	</a:t>
            </a:r>
          </a:p>
          <a:p>
            <a:endParaRPr lang="zh-TW" altLang="en-US" sz="31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8733342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防災</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對策及建議</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事項</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323528" y="1600200"/>
            <a:ext cx="8496944" cy="4525963"/>
          </a:xfrm>
        </p:spPr>
        <p:txBody>
          <a:bodyPr>
            <a:noAutofit/>
          </a:bodyPr>
          <a:lstStyle/>
          <a:p>
            <a:pPr>
              <a:lnSpc>
                <a:spcPct val="170000"/>
              </a:lnSpc>
              <a:spcBef>
                <a:spcPts val="0"/>
              </a:spcBef>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建議</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針對該實驗室各項作業進行危害分析，以掌握各作業之</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風險。</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70000"/>
              </a:lnSpc>
              <a:spcBef>
                <a:spcPts val="0"/>
              </a:spcBef>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評</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析此災害案例並列入人員安全衛生教育訓練之教材宣導周</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知。</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70000"/>
              </a:lnSpc>
              <a:spcBef>
                <a:spcPts val="0"/>
              </a:spcBef>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酒精</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分裝作業應遵循標準操作程序或安全規範並由受過訓練之人員操作</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之。</a:t>
            </a:r>
            <a:endParaRPr lang="zh-TW" altLang="en-US" sz="2200" dirty="0"/>
          </a:p>
          <a:p>
            <a:pPr>
              <a:lnSpc>
                <a:spcPct val="170000"/>
              </a:lnSpc>
              <a:spcBef>
                <a:spcPts val="0"/>
              </a:spcBef>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建議學校加強實驗室安全衛生教育訓練與宣導，以提升人員安全衛生之能及強化緊急應變</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能力。</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70000"/>
              </a:lnSpc>
              <a:spcBef>
                <a:spcPts val="0"/>
              </a:spcBef>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易燃</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液體，應遠離煙火或有發火源之虞之物，未經許可不得灌注、蒸發或加熱</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89806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88840"/>
            <a:ext cx="8229600" cy="4137323"/>
          </a:xfrm>
        </p:spPr>
        <p:txBody>
          <a:bodyPr/>
          <a:lstStyle/>
          <a:p>
            <a:pPr marL="0" indent="0" algn="ctr">
              <a:buNone/>
            </a:pPr>
            <a:r>
              <a:rPr lang="zh-TW" altLang="en-US" sz="4000" b="1" dirty="0" smtClean="0">
                <a:latin typeface="標楷體" panose="03000509000000000000" pitchFamily="65" charset="-120"/>
              </a:rPr>
              <a:t>實驗場所事故或事件層出不窮，</a:t>
            </a:r>
            <a:endParaRPr lang="en-US" altLang="zh-TW" sz="4000" b="1" dirty="0" smtClean="0">
              <a:latin typeface="標楷體" panose="03000509000000000000" pitchFamily="65" charset="-120"/>
            </a:endParaRPr>
          </a:p>
          <a:p>
            <a:pPr marL="0" indent="0" algn="ctr">
              <a:buNone/>
            </a:pPr>
            <a:r>
              <a:rPr lang="zh-TW" altLang="en-US" sz="4000" b="1" dirty="0" smtClean="0">
                <a:latin typeface="標楷體" panose="03000509000000000000" pitchFamily="65" charset="-120"/>
              </a:rPr>
              <a:t>該如何</a:t>
            </a:r>
            <a:r>
              <a:rPr lang="zh-TW" altLang="en-US" sz="4000" b="1" dirty="0">
                <a:latin typeface="標楷體" panose="03000509000000000000" pitchFamily="65" charset="-120"/>
              </a:rPr>
              <a:t>預防</a:t>
            </a:r>
            <a:r>
              <a:rPr lang="en-US" altLang="zh-TW" sz="4000" b="1" dirty="0" smtClean="0">
                <a:latin typeface="標楷體" panose="03000509000000000000" pitchFamily="65" charset="-120"/>
              </a:rPr>
              <a:t>?</a:t>
            </a:r>
            <a:endParaRPr lang="zh-TW" altLang="en-US" sz="4000" b="1" dirty="0">
              <a:latin typeface="標楷體" panose="03000509000000000000" pitchFamily="65" charset="-120"/>
            </a:endParaRPr>
          </a:p>
        </p:txBody>
      </p:sp>
      <p:sp>
        <p:nvSpPr>
          <p:cNvPr id="4" name="投影片編號版面配置區 3"/>
          <p:cNvSpPr>
            <a:spLocks noGrp="1"/>
          </p:cNvSpPr>
          <p:nvPr>
            <p:ph type="sldNum" sz="quarter" idx="12"/>
          </p:nvPr>
        </p:nvSpPr>
        <p:spPr>
          <a:xfrm>
            <a:off x="6948264" y="6309320"/>
            <a:ext cx="2133600" cy="365125"/>
          </a:xfrm>
        </p:spPr>
        <p:txBody>
          <a:bodyPr/>
          <a:lstStyle/>
          <a:p>
            <a:pPr>
              <a:defRPr/>
            </a:pPr>
            <a:fld id="{2C463222-3884-42D2-8A9D-F71189E9DF7D}" type="slidenum">
              <a:rPr lang="en-US" altLang="zh-TW" smtClean="0"/>
              <a:pPr>
                <a:defRPr/>
              </a:pPr>
              <a:t>8</a:t>
            </a:fld>
            <a:endParaRPr lang="en-US" altLang="zh-TW" dirty="0"/>
          </a:p>
        </p:txBody>
      </p:sp>
    </p:spTree>
    <p:extLst>
      <p:ext uri="{BB962C8B-B14F-4D97-AF65-F5344CB8AC3E}">
        <p14:creationId xmlns:p14="http://schemas.microsoft.com/office/powerpoint/2010/main" val="206496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7005104" y="6237312"/>
            <a:ext cx="2133600" cy="365125"/>
          </a:xfrm>
        </p:spPr>
        <p:txBody>
          <a:bodyPr/>
          <a:lstStyle/>
          <a:p>
            <a:pPr>
              <a:defRPr/>
            </a:pPr>
            <a:fld id="{4B36F91A-6E55-4F4D-A251-1FBB7B1D9AEF}" type="slidenum">
              <a:rPr lang="en-US" altLang="zh-TW">
                <a:latin typeface="標楷體" panose="03000509000000000000" pitchFamily="65" charset="-120"/>
              </a:rPr>
              <a:pPr>
                <a:defRPr/>
              </a:pPr>
              <a:t>9</a:t>
            </a:fld>
            <a:endParaRPr lang="en-US" altLang="zh-TW" dirty="0">
              <a:latin typeface="標楷體" panose="03000509000000000000" pitchFamily="65" charset="-120"/>
            </a:endParaRPr>
          </a:p>
        </p:txBody>
      </p:sp>
      <p:sp>
        <p:nvSpPr>
          <p:cNvPr id="5123" name="Rectangle 2"/>
          <p:cNvSpPr>
            <a:spLocks noGrp="1" noChangeArrowheads="1"/>
          </p:cNvSpPr>
          <p:nvPr>
            <p:ph type="title"/>
          </p:nvPr>
        </p:nvSpPr>
        <p:spPr/>
        <p:txBody>
          <a:bodyPr/>
          <a:lstStyle/>
          <a:p>
            <a:pPr eaLnBrk="1" hangingPunct="1"/>
            <a:r>
              <a:rPr lang="zh-TW" altLang="en-US" b="1" dirty="0" smtClean="0"/>
              <a:t>實驗場所環境的特性</a:t>
            </a:r>
          </a:p>
        </p:txBody>
      </p:sp>
      <p:sp>
        <p:nvSpPr>
          <p:cNvPr id="5124" name="Rectangle 3"/>
          <p:cNvSpPr>
            <a:spLocks noGrp="1" noChangeArrowheads="1"/>
          </p:cNvSpPr>
          <p:nvPr>
            <p:ph idx="1"/>
          </p:nvPr>
        </p:nvSpPr>
        <p:spPr>
          <a:xfrm>
            <a:off x="457200" y="1600200"/>
            <a:ext cx="8329613" cy="4525963"/>
          </a:xfrm>
        </p:spPr>
        <p:txBody>
          <a:bodyPr>
            <a:normAutofit/>
          </a:bodyPr>
          <a:lstStyle/>
          <a:p>
            <a:pPr eaLnBrk="1" hangingPunct="1">
              <a:spcBef>
                <a:spcPts val="600"/>
              </a:spcBef>
            </a:pPr>
            <a:r>
              <a:rPr lang="zh-TW" altLang="en-US" dirty="0" smtClean="0">
                <a:latin typeface="標楷體" panose="03000509000000000000" pitchFamily="65" charset="-120"/>
              </a:rPr>
              <a:t>存放</a:t>
            </a:r>
            <a:r>
              <a:rPr lang="zh-TW" altLang="en-US" dirty="0">
                <a:latin typeface="標楷體" panose="03000509000000000000" pitchFamily="65" charset="-120"/>
              </a:rPr>
              <a:t>及擺放</a:t>
            </a:r>
            <a:r>
              <a:rPr lang="zh-TW" altLang="en-US" dirty="0" smtClean="0">
                <a:latin typeface="標楷體" panose="03000509000000000000" pitchFamily="65" charset="-120"/>
              </a:rPr>
              <a:t>的危害性化學品、</a:t>
            </a:r>
            <a:r>
              <a:rPr lang="zh-TW" altLang="en-US" dirty="0">
                <a:latin typeface="標楷體" panose="03000509000000000000" pitchFamily="65" charset="-120"/>
              </a:rPr>
              <a:t>有害</a:t>
            </a:r>
            <a:r>
              <a:rPr lang="zh-TW" altLang="en-US" dirty="0" smtClean="0">
                <a:latin typeface="標楷體" panose="03000509000000000000" pitchFamily="65" charset="-120"/>
              </a:rPr>
              <a:t>物或</a:t>
            </a:r>
            <a:r>
              <a:rPr lang="zh-TW" altLang="en-US" dirty="0">
                <a:latin typeface="標楷體" panose="03000509000000000000" pitchFamily="65" charset="-120"/>
              </a:rPr>
              <a:t>毒性化學</a:t>
            </a:r>
            <a:r>
              <a:rPr lang="zh-TW" altLang="en-US" dirty="0" smtClean="0">
                <a:latin typeface="標楷體" panose="03000509000000000000" pitchFamily="65" charset="-120"/>
              </a:rPr>
              <a:t>物質種類眾多</a:t>
            </a:r>
            <a:endParaRPr lang="zh-TW" altLang="en-US" dirty="0">
              <a:latin typeface="標楷體" panose="03000509000000000000" pitchFamily="65" charset="-120"/>
            </a:endParaRPr>
          </a:p>
          <a:p>
            <a:pPr>
              <a:spcBef>
                <a:spcPts val="600"/>
              </a:spcBef>
            </a:pPr>
            <a:r>
              <a:rPr lang="zh-TW" altLang="en-US" dirty="0">
                <a:latin typeface="標楷體" panose="03000509000000000000" pitchFamily="65" charset="-120"/>
              </a:rPr>
              <a:t>學習操作機械未注意防護及安全作業</a:t>
            </a:r>
            <a:r>
              <a:rPr lang="zh-TW" altLang="en-US" dirty="0" smtClean="0">
                <a:latin typeface="標楷體" panose="03000509000000000000" pitchFamily="65" charset="-120"/>
              </a:rPr>
              <a:t>程序</a:t>
            </a:r>
            <a:endParaRPr lang="en-US" altLang="zh-TW" dirty="0" smtClean="0">
              <a:latin typeface="標楷體" panose="03000509000000000000" pitchFamily="65" charset="-120"/>
            </a:endParaRPr>
          </a:p>
          <a:p>
            <a:pPr eaLnBrk="1" hangingPunct="1">
              <a:spcBef>
                <a:spcPts val="600"/>
              </a:spcBef>
            </a:pPr>
            <a:r>
              <a:rPr lang="zh-TW" altLang="en-US" dirty="0" smtClean="0">
                <a:latin typeface="標楷體" panose="03000509000000000000" pitchFamily="65" charset="-120"/>
              </a:rPr>
              <a:t>人員進出更替頻繁，應防範人為因素之災害</a:t>
            </a:r>
            <a:endParaRPr lang="en-US" altLang="zh-TW" dirty="0" smtClean="0">
              <a:latin typeface="標楷體" panose="03000509000000000000" pitchFamily="65" charset="-120"/>
            </a:endParaRPr>
          </a:p>
          <a:p>
            <a:pPr eaLnBrk="1" hangingPunct="1">
              <a:spcBef>
                <a:spcPts val="600"/>
              </a:spcBef>
            </a:pPr>
            <a:r>
              <a:rPr lang="zh-TW" altLang="en-US" dirty="0" smtClean="0">
                <a:latin typeface="標楷體" panose="03000509000000000000" pitchFamily="65" charset="-120"/>
              </a:rPr>
              <a:t>各式實驗於實驗室內進行 </a:t>
            </a:r>
            <a:endParaRPr lang="zh-TW" altLang="en-US" dirty="0">
              <a:latin typeface="標楷體" pitchFamily="65" charset="-120"/>
            </a:endParaRPr>
          </a:p>
          <a:p>
            <a:pPr eaLnBrk="1" hangingPunct="1">
              <a:spcBef>
                <a:spcPts val="600"/>
              </a:spcBef>
            </a:pPr>
            <a:r>
              <a:rPr lang="zh-TW" altLang="en-US" dirty="0">
                <a:latin typeface="標楷體" pitchFamily="65" charset="-120"/>
              </a:rPr>
              <a:t>從事新研發，未知</a:t>
            </a:r>
            <a:r>
              <a:rPr lang="zh-TW" altLang="en-US" dirty="0" smtClean="0">
                <a:latin typeface="標楷體" panose="03000509000000000000" pitchFamily="65" charset="-120"/>
              </a:rPr>
              <a:t>風險高</a:t>
            </a:r>
            <a:endParaRPr lang="zh-TW" altLang="en-US" dirty="0">
              <a:latin typeface="標楷體" pitchFamily="65" charset="-120"/>
            </a:endParaRPr>
          </a:p>
          <a:p>
            <a:pPr eaLnBrk="1" hangingPunct="1">
              <a:spcBef>
                <a:spcPts val="600"/>
              </a:spcBef>
            </a:pPr>
            <a:r>
              <a:rPr lang="zh-TW" altLang="en-US" dirty="0">
                <a:latin typeface="標楷體" pitchFamily="65" charset="-120"/>
              </a:rPr>
              <a:t>儀器</a:t>
            </a:r>
            <a:r>
              <a:rPr lang="zh-TW" altLang="en-US" dirty="0" smtClean="0">
                <a:latin typeface="標楷體" panose="03000509000000000000" pitchFamily="65" charset="-120"/>
              </a:rPr>
              <a:t>設備密集</a:t>
            </a:r>
          </a:p>
        </p:txBody>
      </p:sp>
      <p:sp>
        <p:nvSpPr>
          <p:cNvPr id="5126" name="Text Box 6"/>
          <p:cNvSpPr txBox="1">
            <a:spLocks noChangeArrowheads="1"/>
          </p:cNvSpPr>
          <p:nvPr/>
        </p:nvSpPr>
        <p:spPr bwMode="auto">
          <a:xfrm>
            <a:off x="7812088" y="0"/>
            <a:ext cx="1331912" cy="579438"/>
          </a:xfrm>
          <a:prstGeom prst="rect">
            <a:avLst/>
          </a:prstGeom>
          <a:noFill/>
          <a:ln w="9525">
            <a:noFill/>
            <a:miter lim="800000"/>
            <a:headEnd/>
            <a:tailEnd/>
          </a:ln>
        </p:spPr>
        <p:txBody>
          <a:bodyPr>
            <a:spAutoFit/>
          </a:bodyPr>
          <a:lstStyle/>
          <a:p>
            <a:pPr algn="r">
              <a:spcBef>
                <a:spcPct val="50000"/>
              </a:spcBef>
            </a:pPr>
            <a:r>
              <a:rPr lang="zh-TW" altLang="en-US" sz="3200" dirty="0">
                <a:latin typeface="標楷體" panose="03000509000000000000" pitchFamily="65" charset="-120"/>
                <a:ea typeface="標楷體" panose="03000509000000000000" pitchFamily="65" charset="-120"/>
              </a:rPr>
              <a:t>前言</a:t>
            </a:r>
          </a:p>
        </p:txBody>
      </p:sp>
    </p:spTree>
    <p:extLst>
      <p:ext uri="{BB962C8B-B14F-4D97-AF65-F5344CB8AC3E}">
        <p14:creationId xmlns:p14="http://schemas.microsoft.com/office/powerpoint/2010/main" val="4219985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14838</Words>
  <Application>Microsoft Office PowerPoint</Application>
  <PresentationFormat>如螢幕大小 (4:3)</PresentationFormat>
  <Paragraphs>1481</Paragraphs>
  <Slides>71</Slides>
  <Notes>48</Notes>
  <HiddenSlides>0</HiddenSlides>
  <MMClips>0</MMClips>
  <ScaleCrop>false</ScaleCrop>
  <HeadingPairs>
    <vt:vector size="4" baseType="variant">
      <vt:variant>
        <vt:lpstr>佈景主題</vt:lpstr>
      </vt:variant>
      <vt:variant>
        <vt:i4>1</vt:i4>
      </vt:variant>
      <vt:variant>
        <vt:lpstr>投影片標題</vt:lpstr>
      </vt:variant>
      <vt:variant>
        <vt:i4>71</vt:i4>
      </vt:variant>
    </vt:vector>
  </HeadingPairs>
  <TitlesOfParts>
    <vt:vector size="72" baseType="lpstr">
      <vt:lpstr>Office 佈景主題</vt:lpstr>
      <vt:lpstr>PowerPoint 簡報</vt:lpstr>
      <vt:lpstr>本教材中所有投影片內容(含文字檔及圖檔)著作權皆屬於本部所有。  一、種子師資：對任一單張投影片之教材須完整擷取進行授課，不得將任一單張投影片內容任意進行修改及編輯。  二、作為一般授課使用之參考資料時需標註引用出處。</vt:lpstr>
      <vt:lpstr>PowerPoint 簡報</vt:lpstr>
      <vt:lpstr>壹、前言</vt:lpstr>
      <vt:lpstr>PowerPoint 簡報</vt:lpstr>
      <vt:lpstr>學校需負的責任─職業安全衛生法</vt:lpstr>
      <vt:lpstr>學校需負的責任─職業安全衛生法</vt:lpstr>
      <vt:lpstr>PowerPoint 簡報</vt:lpstr>
      <vt:lpstr>實驗場所環境的特性</vt:lpstr>
      <vt:lpstr>實驗場所安全衛生的重要性</vt:lpstr>
      <vt:lpstr>實驗場所安全衛生的重要性(續)</vt:lpstr>
      <vt:lpstr>貳、常見實驗場所之危害</vt:lpstr>
      <vt:lpstr>實驗場所的潛在危害</vt:lpstr>
      <vt:lpstr>PowerPoint 簡報</vt:lpstr>
      <vt:lpstr>物理性危害-電氣</vt:lpstr>
      <vt:lpstr>物理性危害-異常溫度</vt:lpstr>
      <vt:lpstr>化學性危害</vt:lpstr>
      <vt:lpstr>生物性危害</vt:lpstr>
      <vt:lpstr>人因性危害</vt:lpstr>
      <vt:lpstr>案例：電腦作業常見危害</vt:lpstr>
      <vt:lpstr>緊急應變器材櫃</vt:lpstr>
      <vt:lpstr>緊急洗眼沖淋裝置</vt:lpstr>
      <vt:lpstr>滅火器</vt:lpstr>
      <vt:lpstr>急救箱</vt:lpstr>
      <vt:lpstr>避難器具</vt:lpstr>
      <vt:lpstr>實驗室危害認知</vt:lpstr>
      <vt:lpstr>疏散與逃生</vt:lpstr>
      <vt:lpstr>急救一般注意事項</vt:lpstr>
      <vt:lpstr>接觸化學品之急救 </vt:lpstr>
      <vt:lpstr>接觸化學品之急救（續）</vt:lpstr>
      <vt:lpstr>吸入、食入中毒之急救</vt:lpstr>
      <vt:lpstr>燒燙傷之急救 </vt:lpstr>
      <vt:lpstr>凍傷之急救</vt:lpstr>
      <vt:lpstr>感電之急救  </vt:lpstr>
      <vt:lpstr>自動體外心臟電擊去顫器(AED)</vt:lpstr>
      <vt:lpstr>切割、穿刺傷之急救</vt:lpstr>
      <vt:lpstr>肆、實驗室安全衛生管理</vt:lpstr>
      <vt:lpstr>PowerPoint 簡報</vt:lpstr>
      <vt:lpstr>職業安全衛生管理單位</vt:lpstr>
      <vt:lpstr>瞭解校級安全衛生工作守則</vt:lpstr>
      <vt:lpstr>瞭解其他相關的行政程序</vt:lpstr>
      <vt:lpstr>實驗室的安全衛生工作守則</vt:lpstr>
      <vt:lpstr>危害性化學品</vt:lpstr>
      <vt:lpstr>危害通識</vt:lpstr>
      <vt:lpstr>化學品之安全資料表  SDS (Safety Data Sheet)</vt:lpstr>
      <vt:lpstr>化學品之儲存</vt:lpstr>
      <vt:lpstr>PowerPoint 簡報</vt:lpstr>
      <vt:lpstr>通風設備</vt:lpstr>
      <vt:lpstr>通風設備（續）</vt:lpstr>
      <vt:lpstr>高壓氣體容器(例如:氣體鋼瓶)</vt:lpstr>
      <vt:lpstr>自動檢查</vt:lpstr>
      <vt:lpstr>預防感電-隔離</vt:lpstr>
      <vt:lpstr>預防電氣火災</vt:lpstr>
      <vt:lpstr>實驗室廢棄物</vt:lpstr>
      <vt:lpstr>安全管理5+1S</vt:lpstr>
      <vt:lpstr>預防重於治療 實驗室安全衛生管理做得好 事件或事故比例可大大降低</vt:lpstr>
      <vt:lpstr>資料來源</vt:lpstr>
      <vt:lpstr>案例分享(一)</vt:lpstr>
      <vt:lpstr>與高、低溫接觸</vt:lpstr>
      <vt:lpstr>災害經過</vt:lpstr>
      <vt:lpstr>現場圖示</vt:lpstr>
      <vt:lpstr>內部（器材及水之滅菌作業）</vt:lpstr>
      <vt:lpstr>災害原因</vt:lpstr>
      <vt:lpstr>防災對策及建議事項</vt:lpstr>
      <vt:lpstr>案例分享(二)</vt:lpstr>
      <vt:lpstr>災害經過</vt:lpstr>
      <vt:lpstr>現場圖示</vt:lpstr>
      <vt:lpstr>現場圖示</vt:lpstr>
      <vt:lpstr>現場圖示</vt:lpstr>
      <vt:lpstr>災害原因分析</vt:lpstr>
      <vt:lpstr>防災對策及建議事項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Estela</cp:lastModifiedBy>
  <cp:revision>55</cp:revision>
  <dcterms:created xsi:type="dcterms:W3CDTF">2017-04-04T09:35:48Z</dcterms:created>
  <dcterms:modified xsi:type="dcterms:W3CDTF">2017-11-17T05:59:54Z</dcterms:modified>
</cp:coreProperties>
</file>