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19" autoAdjust="0"/>
  </p:normalViewPr>
  <p:slideViewPr>
    <p:cSldViewPr>
      <p:cViewPr>
        <p:scale>
          <a:sx n="94" d="100"/>
          <a:sy n="94" d="100"/>
        </p:scale>
        <p:origin x="-212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NCKUH%20OEM\&#30740;&#31350;\106\1.4%20&#38263;&#27054;_&#26657;&#22290;&#32887;&#26989;&#23433;&#20840;&#34907;&#29983;&#30693;&#33021;&#25552;&#21319;&#26280;&#25945;&#32946;&#35347;&#32244;&#25512;&#21205;&#35336;&#30059;\Ref\&#36890;&#22577;&#31995;&#32113;\&#32887;&#26989;&#28797;&#23475;&#32113;&#35336;&#34920;(&#26376;&#22577;&#34920;)\&#26032;&#22686;%20Microsoft%20Excel%20&#24037;&#20316;&#3492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NCKUH%20OEM\&#30740;&#31350;\106\1.4%20&#38263;&#27054;_&#26657;&#22290;&#32887;&#26989;&#23433;&#20840;&#34907;&#29983;&#30693;&#33021;&#25552;&#21319;&#26280;&#25945;&#32946;&#35347;&#32244;&#25512;&#21205;&#35336;&#30059;\Ref\&#36890;&#22577;&#31995;&#32113;\&#32887;&#26989;&#28797;&#23475;&#32113;&#35336;&#34920;(&#26376;&#22577;&#34920;)\&#26032;&#22686;%20Microsoft%20Excel%20&#24037;&#20316;&#3492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NCKUH%20OEM\&#30740;&#31350;\106\1.4%20&#38263;&#27054;_&#26657;&#22290;&#32887;&#26989;&#23433;&#20840;&#34907;&#29983;&#30693;&#33021;&#25552;&#21319;&#26280;&#25945;&#32946;&#35347;&#32244;&#25512;&#21205;&#35336;&#30059;\Ref\&#36890;&#22577;&#31995;&#32113;\&#32887;&#26989;&#28797;&#23475;&#32113;&#35336;&#34920;(&#26376;&#22577;&#34920;)\&#26032;&#22686;%20Microsoft%20Excel%20&#24037;&#20316;&#3492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NCKUH%20OEM\&#30740;&#31350;\106\1.4%20&#38263;&#27054;_&#26657;&#22290;&#32887;&#26989;&#23433;&#20840;&#34907;&#29983;&#30693;&#33021;&#25552;&#21319;&#26280;&#25945;&#32946;&#35347;&#32244;&#25512;&#21205;&#35336;&#30059;\Ref\&#36890;&#22577;&#31995;&#32113;\&#32887;&#26989;&#28797;&#23475;&#32113;&#35336;&#34920;(&#26376;&#22577;&#34920;)\&#26032;&#22686;%20Microsoft%20Excel%20&#24037;&#20316;&#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lineChart>
        <c:grouping val="standard"/>
        <c:varyColors val="0"/>
        <c:ser>
          <c:idx val="0"/>
          <c:order val="0"/>
          <c:tx>
            <c:strRef>
              <c:f>教育服務業!$D$1</c:f>
              <c:strCache>
                <c:ptCount val="1"/>
                <c:pt idx="0">
                  <c:v>總工作日數(工作天)</c:v>
                </c:pt>
              </c:strCache>
            </c:strRef>
          </c:tx>
          <c:spPr>
            <a:ln w="28575" cap="rnd">
              <a:solidFill>
                <a:schemeClr val="accent6"/>
              </a:solidFill>
              <a:round/>
            </a:ln>
            <a:effectLst/>
          </c:spPr>
          <c:marker>
            <c:symbol val="none"/>
          </c:marker>
          <c:cat>
            <c:strRef>
              <c:f>教育服務業!$A$7:$A$12</c:f>
              <c:strCache>
                <c:ptCount val="6"/>
                <c:pt idx="0">
                  <c:v>99年</c:v>
                </c:pt>
                <c:pt idx="1">
                  <c:v>100年</c:v>
                </c:pt>
                <c:pt idx="2">
                  <c:v>101年</c:v>
                </c:pt>
                <c:pt idx="3">
                  <c:v>102年</c:v>
                </c:pt>
                <c:pt idx="4">
                  <c:v>103年</c:v>
                </c:pt>
                <c:pt idx="5">
                  <c:v>104年</c:v>
                </c:pt>
              </c:strCache>
            </c:strRef>
          </c:cat>
          <c:val>
            <c:numRef>
              <c:f>教育服務業!$D$7:$D$12</c:f>
              <c:numCache>
                <c:formatCode>#,##0</c:formatCode>
                <c:ptCount val="6"/>
                <c:pt idx="0">
                  <c:v>6633011</c:v>
                </c:pt>
                <c:pt idx="1">
                  <c:v>6640004</c:v>
                </c:pt>
                <c:pt idx="2">
                  <c:v>7478414</c:v>
                </c:pt>
                <c:pt idx="3">
                  <c:v>8098169</c:v>
                </c:pt>
                <c:pt idx="4">
                  <c:v>10746485</c:v>
                </c:pt>
                <c:pt idx="5">
                  <c:v>27659457</c:v>
                </c:pt>
              </c:numCache>
            </c:numRef>
          </c:val>
          <c:smooth val="0"/>
          <c:extLst xmlns:c16r2="http://schemas.microsoft.com/office/drawing/2015/06/chart">
            <c:ext xmlns:c16="http://schemas.microsoft.com/office/drawing/2014/chart" uri="{C3380CC4-5D6E-409C-BE32-E72D297353CC}">
              <c16:uniqueId val="{00000000-E27F-4B50-A98A-C236A88800DA}"/>
            </c:ext>
          </c:extLst>
        </c:ser>
        <c:dLbls>
          <c:showLegendKey val="0"/>
          <c:showVal val="0"/>
          <c:showCatName val="0"/>
          <c:showSerName val="0"/>
          <c:showPercent val="0"/>
          <c:showBubbleSize val="0"/>
        </c:dLbls>
        <c:marker val="1"/>
        <c:smooth val="0"/>
        <c:axId val="63904768"/>
        <c:axId val="63906560"/>
      </c:lineChart>
      <c:catAx>
        <c:axId val="6390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3906560"/>
        <c:crosses val="autoZero"/>
        <c:auto val="1"/>
        <c:lblAlgn val="ctr"/>
        <c:lblOffset val="100"/>
        <c:noMultiLvlLbl val="0"/>
      </c:catAx>
      <c:valAx>
        <c:axId val="63906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3904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lineChart>
        <c:grouping val="standard"/>
        <c:varyColors val="0"/>
        <c:ser>
          <c:idx val="0"/>
          <c:order val="0"/>
          <c:tx>
            <c:strRef>
              <c:f>教育服務業!$E$1</c:f>
              <c:strCache>
                <c:ptCount val="1"/>
                <c:pt idx="0">
                  <c:v>總經歷工時(時)</c:v>
                </c:pt>
              </c:strCache>
            </c:strRef>
          </c:tx>
          <c:spPr>
            <a:ln w="28575" cap="rnd">
              <a:solidFill>
                <a:srgbClr val="FF0000"/>
              </a:solidFill>
              <a:round/>
            </a:ln>
            <a:effectLst/>
          </c:spPr>
          <c:marker>
            <c:symbol val="none"/>
          </c:marker>
          <c:cat>
            <c:strRef>
              <c:f>教育服務業!$A$7:$A$12</c:f>
              <c:strCache>
                <c:ptCount val="6"/>
                <c:pt idx="0">
                  <c:v>99年</c:v>
                </c:pt>
                <c:pt idx="1">
                  <c:v>100年</c:v>
                </c:pt>
                <c:pt idx="2">
                  <c:v>101年</c:v>
                </c:pt>
                <c:pt idx="3">
                  <c:v>102年</c:v>
                </c:pt>
                <c:pt idx="4">
                  <c:v>103年</c:v>
                </c:pt>
                <c:pt idx="5">
                  <c:v>104年</c:v>
                </c:pt>
              </c:strCache>
            </c:strRef>
          </c:cat>
          <c:val>
            <c:numRef>
              <c:f>教育服務業!$E$7:$E$12</c:f>
              <c:numCache>
                <c:formatCode>#,##0</c:formatCode>
                <c:ptCount val="6"/>
                <c:pt idx="0">
                  <c:v>52904894</c:v>
                </c:pt>
                <c:pt idx="1">
                  <c:v>53084329</c:v>
                </c:pt>
                <c:pt idx="2">
                  <c:v>59773124</c:v>
                </c:pt>
                <c:pt idx="3">
                  <c:v>64780773</c:v>
                </c:pt>
                <c:pt idx="4">
                  <c:v>85662112</c:v>
                </c:pt>
                <c:pt idx="5">
                  <c:v>214502136</c:v>
                </c:pt>
              </c:numCache>
            </c:numRef>
          </c:val>
          <c:smooth val="0"/>
          <c:extLst xmlns:c16r2="http://schemas.microsoft.com/office/drawing/2015/06/chart">
            <c:ext xmlns:c16="http://schemas.microsoft.com/office/drawing/2014/chart" uri="{C3380CC4-5D6E-409C-BE32-E72D297353CC}">
              <c16:uniqueId val="{00000000-7A66-4E68-B5D5-280C6712EFE0}"/>
            </c:ext>
          </c:extLst>
        </c:ser>
        <c:dLbls>
          <c:showLegendKey val="0"/>
          <c:showVal val="0"/>
          <c:showCatName val="0"/>
          <c:showSerName val="0"/>
          <c:showPercent val="0"/>
          <c:showBubbleSize val="0"/>
        </c:dLbls>
        <c:marker val="1"/>
        <c:smooth val="0"/>
        <c:axId val="65561728"/>
        <c:axId val="65563264"/>
      </c:lineChart>
      <c:catAx>
        <c:axId val="6556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5563264"/>
        <c:crosses val="autoZero"/>
        <c:auto val="1"/>
        <c:lblAlgn val="ctr"/>
        <c:lblOffset val="100"/>
        <c:noMultiLvlLbl val="0"/>
      </c:catAx>
      <c:valAx>
        <c:axId val="65563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5561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lineChart>
        <c:grouping val="standard"/>
        <c:varyColors val="0"/>
        <c:ser>
          <c:idx val="0"/>
          <c:order val="0"/>
          <c:tx>
            <c:strRef>
              <c:f>教育服務業!$B$1</c:f>
              <c:strCache>
                <c:ptCount val="1"/>
                <c:pt idx="0">
                  <c:v>陳報事業單位數(家)</c:v>
                </c:pt>
              </c:strCache>
            </c:strRef>
          </c:tx>
          <c:spPr>
            <a:ln w="28575" cap="rnd">
              <a:solidFill>
                <a:schemeClr val="accent1"/>
              </a:solidFill>
              <a:round/>
            </a:ln>
            <a:effectLst/>
          </c:spPr>
          <c:marker>
            <c:symbol val="none"/>
          </c:marker>
          <c:cat>
            <c:strRef>
              <c:f>教育服務業!$A$7:$A$12</c:f>
              <c:strCache>
                <c:ptCount val="6"/>
                <c:pt idx="0">
                  <c:v>99年</c:v>
                </c:pt>
                <c:pt idx="1">
                  <c:v>100年</c:v>
                </c:pt>
                <c:pt idx="2">
                  <c:v>101年</c:v>
                </c:pt>
                <c:pt idx="3">
                  <c:v>102年</c:v>
                </c:pt>
                <c:pt idx="4">
                  <c:v>103年</c:v>
                </c:pt>
                <c:pt idx="5">
                  <c:v>104年</c:v>
                </c:pt>
              </c:strCache>
            </c:strRef>
          </c:cat>
          <c:val>
            <c:numRef>
              <c:f>教育服務業!$B$7:$B$12</c:f>
              <c:numCache>
                <c:formatCode>General</c:formatCode>
                <c:ptCount val="6"/>
                <c:pt idx="0">
                  <c:v>43</c:v>
                </c:pt>
                <c:pt idx="1">
                  <c:v>46</c:v>
                </c:pt>
                <c:pt idx="2">
                  <c:v>54</c:v>
                </c:pt>
                <c:pt idx="3">
                  <c:v>57</c:v>
                </c:pt>
                <c:pt idx="4">
                  <c:v>79</c:v>
                </c:pt>
                <c:pt idx="5">
                  <c:v>217</c:v>
                </c:pt>
              </c:numCache>
            </c:numRef>
          </c:val>
          <c:smooth val="0"/>
          <c:extLst xmlns:c16r2="http://schemas.microsoft.com/office/drawing/2015/06/chart">
            <c:ext xmlns:c16="http://schemas.microsoft.com/office/drawing/2014/chart" uri="{C3380CC4-5D6E-409C-BE32-E72D297353CC}">
              <c16:uniqueId val="{00000000-D127-48F0-A3F5-8BD6E1907EB5}"/>
            </c:ext>
          </c:extLst>
        </c:ser>
        <c:dLbls>
          <c:showLegendKey val="0"/>
          <c:showVal val="0"/>
          <c:showCatName val="0"/>
          <c:showSerName val="0"/>
          <c:showPercent val="0"/>
          <c:showBubbleSize val="0"/>
        </c:dLbls>
        <c:marker val="1"/>
        <c:smooth val="0"/>
        <c:axId val="65596416"/>
        <c:axId val="65606400"/>
      </c:lineChart>
      <c:catAx>
        <c:axId val="65596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5606400"/>
        <c:crosses val="autoZero"/>
        <c:auto val="1"/>
        <c:lblAlgn val="ctr"/>
        <c:lblOffset val="100"/>
        <c:noMultiLvlLbl val="0"/>
      </c:catAx>
      <c:valAx>
        <c:axId val="65606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5596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lineChart>
        <c:grouping val="standard"/>
        <c:varyColors val="0"/>
        <c:ser>
          <c:idx val="0"/>
          <c:order val="0"/>
          <c:tx>
            <c:strRef>
              <c:f>教育服務業!$C$1</c:f>
              <c:strCache>
                <c:ptCount val="1"/>
                <c:pt idx="0">
                  <c:v>工作者數(人)</c:v>
                </c:pt>
              </c:strCache>
            </c:strRef>
          </c:tx>
          <c:spPr>
            <a:ln w="28575" cap="rnd">
              <a:solidFill>
                <a:schemeClr val="accent2"/>
              </a:solidFill>
              <a:round/>
            </a:ln>
            <a:effectLst/>
          </c:spPr>
          <c:marker>
            <c:symbol val="none"/>
          </c:marker>
          <c:cat>
            <c:strRef>
              <c:f>教育服務業!$A$7:$A$12</c:f>
              <c:strCache>
                <c:ptCount val="6"/>
                <c:pt idx="0">
                  <c:v>99年</c:v>
                </c:pt>
                <c:pt idx="1">
                  <c:v>100年</c:v>
                </c:pt>
                <c:pt idx="2">
                  <c:v>101年</c:v>
                </c:pt>
                <c:pt idx="3">
                  <c:v>102年</c:v>
                </c:pt>
                <c:pt idx="4">
                  <c:v>103年</c:v>
                </c:pt>
                <c:pt idx="5">
                  <c:v>104年</c:v>
                </c:pt>
              </c:strCache>
            </c:strRef>
          </c:cat>
          <c:val>
            <c:numRef>
              <c:f>教育服務業!$C$7:$C$12</c:f>
              <c:numCache>
                <c:formatCode>#,##0</c:formatCode>
                <c:ptCount val="6"/>
                <c:pt idx="0">
                  <c:v>26878</c:v>
                </c:pt>
                <c:pt idx="1">
                  <c:v>27155</c:v>
                </c:pt>
                <c:pt idx="2">
                  <c:v>30162</c:v>
                </c:pt>
                <c:pt idx="3">
                  <c:v>33010</c:v>
                </c:pt>
                <c:pt idx="4">
                  <c:v>44100</c:v>
                </c:pt>
                <c:pt idx="5">
                  <c:v>119642</c:v>
                </c:pt>
              </c:numCache>
            </c:numRef>
          </c:val>
          <c:smooth val="0"/>
          <c:extLst xmlns:c16r2="http://schemas.microsoft.com/office/drawing/2015/06/chart">
            <c:ext xmlns:c16="http://schemas.microsoft.com/office/drawing/2014/chart" uri="{C3380CC4-5D6E-409C-BE32-E72D297353CC}">
              <c16:uniqueId val="{00000000-F6A2-4C76-B2E3-4475E00DE31D}"/>
            </c:ext>
          </c:extLst>
        </c:ser>
        <c:dLbls>
          <c:showLegendKey val="0"/>
          <c:showVal val="0"/>
          <c:showCatName val="0"/>
          <c:showSerName val="0"/>
          <c:showPercent val="0"/>
          <c:showBubbleSize val="0"/>
        </c:dLbls>
        <c:marker val="1"/>
        <c:smooth val="0"/>
        <c:axId val="65901696"/>
        <c:axId val="65903232"/>
      </c:lineChart>
      <c:catAx>
        <c:axId val="6590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5903232"/>
        <c:crosses val="autoZero"/>
        <c:auto val="1"/>
        <c:lblAlgn val="ctr"/>
        <c:lblOffset val="100"/>
        <c:noMultiLvlLbl val="0"/>
      </c:catAx>
      <c:valAx>
        <c:axId val="65903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5901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標楷體" panose="03000509000000000000" pitchFamily="65" charset="-120"/>
              </a:defRPr>
            </a:lvl1pPr>
          </a:lstStyle>
          <a:p>
            <a:endParaRPr lang="zh-TW" altLang="en-US" dirty="0"/>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標楷體" panose="03000509000000000000" pitchFamily="65" charset="-120"/>
              </a:defRPr>
            </a:lvl1pPr>
          </a:lstStyle>
          <a:p>
            <a:fld id="{5A8767ED-7600-4CEB-A97D-B8C094C1CB4B}" type="datetimeFigureOut">
              <a:rPr lang="zh-TW" altLang="en-US" smtClean="0"/>
              <a:pPr/>
              <a:t>2018/7/11</a:t>
            </a:fld>
            <a:endParaRPr lang="zh-TW" altLang="en-US" dirty="0"/>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dirty="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標楷體" panose="03000509000000000000" pitchFamily="65" charset="-120"/>
              </a:defRPr>
            </a:lvl1pPr>
          </a:lstStyle>
          <a:p>
            <a:fld id="{42A9114D-2A06-434D-8397-A0458236F01F}" type="slidenum">
              <a:rPr lang="zh-TW" altLang="en-US" smtClean="0"/>
              <a:pPr/>
              <a:t>‹#›</a:t>
            </a:fld>
            <a:endParaRPr lang="zh-TW" altLang="en-US" dirty="0"/>
          </a:p>
        </p:txBody>
      </p:sp>
    </p:spTree>
    <p:extLst>
      <p:ext uri="{BB962C8B-B14F-4D97-AF65-F5344CB8AC3E}">
        <p14:creationId xmlns:p14="http://schemas.microsoft.com/office/powerpoint/2010/main" val="210006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標楷體" panose="03000509000000000000" pitchFamily="65" charset="-120"/>
        <a:cs typeface="+mn-cs"/>
      </a:defRPr>
    </a:lvl1pPr>
    <a:lvl2pPr marL="457200" algn="l" defTabSz="914400" rtl="0" eaLnBrk="1" latinLnBrk="0" hangingPunct="1">
      <a:defRPr sz="1200" kern="1200">
        <a:solidFill>
          <a:schemeClr val="tx1"/>
        </a:solidFill>
        <a:latin typeface="+mn-lt"/>
        <a:ea typeface="標楷體" panose="03000509000000000000" pitchFamily="65" charset="-120"/>
        <a:cs typeface="+mn-cs"/>
      </a:defRPr>
    </a:lvl2pPr>
    <a:lvl3pPr marL="914400" algn="l" defTabSz="914400" rtl="0" eaLnBrk="1" latinLnBrk="0" hangingPunct="1">
      <a:defRPr sz="1200" kern="1200">
        <a:solidFill>
          <a:schemeClr val="tx1"/>
        </a:solidFill>
        <a:latin typeface="+mn-lt"/>
        <a:ea typeface="標楷體" panose="03000509000000000000" pitchFamily="65" charset="-120"/>
        <a:cs typeface="+mn-cs"/>
      </a:defRPr>
    </a:lvl3pPr>
    <a:lvl4pPr marL="1371600" algn="l" defTabSz="914400" rtl="0" eaLnBrk="1" latinLnBrk="0" hangingPunct="1">
      <a:defRPr sz="1200" kern="1200">
        <a:solidFill>
          <a:schemeClr val="tx1"/>
        </a:solidFill>
        <a:latin typeface="+mn-lt"/>
        <a:ea typeface="標楷體" panose="03000509000000000000" pitchFamily="65" charset="-120"/>
        <a:cs typeface="+mn-cs"/>
      </a:defRPr>
    </a:lvl4pPr>
    <a:lvl5pPr marL="1828800" algn="l" defTabSz="914400" rtl="0" eaLnBrk="1" latinLnBrk="0" hangingPunct="1">
      <a:defRPr sz="1200" kern="1200">
        <a:solidFill>
          <a:schemeClr val="tx1"/>
        </a:solidFill>
        <a:latin typeface="+mn-lt"/>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sz="1200" b="1" i="0" u="none" strike="noStrike" kern="1200" dirty="0" smtClean="0">
                <a:solidFill>
                  <a:schemeClr val="tx1"/>
                </a:solidFill>
                <a:effectLst/>
                <a:latin typeface="Arial" charset="0"/>
                <a:ea typeface="+mn-ea"/>
                <a:cs typeface="+mn-cs"/>
              </a:rPr>
              <a:t>※</a:t>
            </a:r>
            <a:r>
              <a:rPr kumimoji="1" lang="zh-TW" altLang="en-US" sz="1200" b="1" i="0" u="none" strike="noStrike" kern="1200" dirty="0" smtClean="0">
                <a:solidFill>
                  <a:schemeClr val="tx1"/>
                </a:solidFill>
                <a:effectLst/>
                <a:latin typeface="Arial" charset="0"/>
                <a:ea typeface="+mn-ea"/>
                <a:cs typeface="+mn-cs"/>
              </a:rPr>
              <a:t>通過培訓營認證教師使用此教材授課之教學說明：</a:t>
            </a:r>
          </a:p>
          <a:p>
            <a:pPr marL="0" marR="0" indent="0" algn="l" defTabSz="914400" rtl="0" eaLnBrk="1" fontAlgn="auto" latinLnBrk="0" hangingPunct="1">
              <a:lnSpc>
                <a:spcPct val="125000"/>
              </a:lnSpc>
              <a:spcBef>
                <a:spcPts val="0"/>
              </a:spcBef>
              <a:spcAft>
                <a:spcPts val="0"/>
              </a:spcAft>
              <a:buClrTx/>
              <a:buSzPct val="50000"/>
              <a:buFont typeface="Arial" pitchFamily="34" charset="0"/>
              <a:buNone/>
              <a:tabLst/>
              <a:defRPr/>
            </a:pPr>
            <a:r>
              <a:rPr lang="en-US" altLang="zh-TW" sz="1200" kern="1200" dirty="0" smtClean="0">
                <a:solidFill>
                  <a:schemeClr val="tx1"/>
                </a:solidFill>
                <a:latin typeface="Times New Roman" panose="02020603050405020304" pitchFamily="18" charset="0"/>
                <a:ea typeface="+mn-ea"/>
                <a:cs typeface="Times New Roman" panose="02020603050405020304" pitchFamily="18" charset="0"/>
              </a:rPr>
              <a:t>1.</a:t>
            </a:r>
            <a:r>
              <a:rPr lang="zh-TW" altLang="en-US" sz="1200" kern="1200" dirty="0" smtClean="0">
                <a:solidFill>
                  <a:schemeClr val="tx1"/>
                </a:solidFill>
                <a:latin typeface="Times New Roman" panose="02020603050405020304" pitchFamily="18" charset="0"/>
                <a:ea typeface="+mn-ea"/>
                <a:cs typeface="Times New Roman" panose="02020603050405020304" pitchFamily="18" charset="0"/>
              </a:rPr>
              <a:t>專業版－安衛相關業務之教師與行政人員。</a:t>
            </a:r>
          </a:p>
          <a:p>
            <a:pPr marL="0" marR="0" indent="0" algn="l" defTabSz="914400" rtl="0" eaLnBrk="1" fontAlgn="auto" latinLnBrk="0" hangingPunct="1">
              <a:lnSpc>
                <a:spcPct val="125000"/>
              </a:lnSpc>
              <a:spcBef>
                <a:spcPts val="0"/>
              </a:spcBef>
              <a:spcAft>
                <a:spcPts val="0"/>
              </a:spcAft>
              <a:buClrTx/>
              <a:buSzPct val="50000"/>
              <a:buFont typeface="Arial" pitchFamily="34" charset="0"/>
              <a:buNone/>
              <a:tabLst/>
              <a:defRPr/>
            </a:pPr>
            <a:r>
              <a:rPr lang="en-US" altLang="zh-TW" sz="1200" kern="1200" dirty="0" smtClean="0">
                <a:solidFill>
                  <a:schemeClr val="tx1"/>
                </a:solidFill>
                <a:latin typeface="Times New Roman" panose="02020603050405020304" pitchFamily="18" charset="0"/>
                <a:ea typeface="+mn-ea"/>
                <a:cs typeface="Times New Roman" panose="02020603050405020304" pitchFamily="18" charset="0"/>
              </a:rPr>
              <a:t>2.</a:t>
            </a:r>
            <a:r>
              <a:rPr lang="zh-TW" altLang="en-US" sz="1200" kern="1200" smtClean="0">
                <a:solidFill>
                  <a:schemeClr val="tx1"/>
                </a:solidFill>
                <a:latin typeface="Times New Roman" panose="02020603050405020304" pitchFamily="18" charset="0"/>
                <a:ea typeface="+mn-ea"/>
                <a:cs typeface="Times New Roman" panose="02020603050405020304" pitchFamily="18" charset="0"/>
              </a:rPr>
              <a:t>一般版－大專院校及高工高職實驗室研究助理與學生。 </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i="1" u="sng" dirty="0" smtClean="0"/>
          </a:p>
          <a:p>
            <a:endParaRPr lang="zh-TW" altLang="en-US" i="1" u="sng"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3</a:t>
            </a:fld>
            <a:endParaRPr lang="zh-TW" altLang="en-US"/>
          </a:p>
        </p:txBody>
      </p:sp>
    </p:spTree>
    <p:extLst>
      <p:ext uri="{BB962C8B-B14F-4D97-AF65-F5344CB8AC3E}">
        <p14:creationId xmlns:p14="http://schemas.microsoft.com/office/powerpoint/2010/main" val="1499001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6F01122-3A3C-4E3C-B8C1-3A08122E45B9}" type="slidenum">
              <a:rPr lang="en-US" altLang="zh-TW"/>
              <a:pPr/>
              <a:t>12</a:t>
            </a:fld>
            <a:endParaRPr lang="en-US" altLang="zh-TW"/>
          </a:p>
        </p:txBody>
      </p:sp>
      <p:sp>
        <p:nvSpPr>
          <p:cNvPr id="109570" name="投影片圖像版面配置區 1"/>
          <p:cNvSpPr>
            <a:spLocks noGrp="1" noRot="1" noChangeAspect="1" noTextEdit="1"/>
          </p:cNvSpPr>
          <p:nvPr>
            <p:ph type="sldImg"/>
          </p:nvPr>
        </p:nvSpPr>
        <p:spPr>
          <a:xfrm>
            <a:off x="1371600" y="1143000"/>
            <a:ext cx="4114800" cy="3086100"/>
          </a:xfrm>
          <a:ln/>
          <a:extLst>
            <a:ext uri="{909E8E84-426E-40DD-AFC4-6F175D3DCCD1}">
              <a14:hiddenFill xmlns:a14="http://schemas.microsoft.com/office/drawing/2010/main">
                <a:noFill/>
              </a14:hiddenFill>
            </a:ext>
          </a:extLst>
        </p:spPr>
      </p:sp>
      <p:sp>
        <p:nvSpPr>
          <p:cNvPr id="109571" name="備忘稿版面配置區 2"/>
          <p:cNvSpPr>
            <a:spLocks noGrp="1"/>
          </p:cNvSpPr>
          <p:nvPr>
            <p:ph type="body" idx="1"/>
          </p:nvPr>
        </p:nvSpPr>
        <p:spPr>
          <a:xfrm>
            <a:off x="685800" y="4400550"/>
            <a:ext cx="5486400" cy="360045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何謂暫時性 </a:t>
            </a:r>
            <a:r>
              <a:rPr lang="en-US" altLang="zh-TW" sz="1200" b="1" dirty="0" smtClean="0">
                <a:latin typeface="標楷體" panose="03000509000000000000" pitchFamily="65" charset="-120"/>
                <a:ea typeface="標楷體" panose="03000509000000000000" pitchFamily="65" charset="-120"/>
              </a:rPr>
              <a:t>vs </a:t>
            </a:r>
            <a:r>
              <a:rPr lang="zh-TW" altLang="en-US" sz="1200" b="1" dirty="0" smtClean="0">
                <a:latin typeface="標楷體" panose="03000509000000000000" pitchFamily="65" charset="-120"/>
                <a:ea typeface="標楷體" panose="03000509000000000000" pitchFamily="65" charset="-120"/>
              </a:rPr>
              <a:t>永久性失能，全部 </a:t>
            </a:r>
            <a:r>
              <a:rPr lang="en-US" altLang="zh-TW" sz="1200" b="1" dirty="0" smtClean="0">
                <a:latin typeface="標楷體" panose="03000509000000000000" pitchFamily="65" charset="-120"/>
                <a:ea typeface="標楷體" panose="03000509000000000000" pitchFamily="65" charset="-120"/>
              </a:rPr>
              <a:t>vs </a:t>
            </a:r>
            <a:r>
              <a:rPr lang="zh-TW" altLang="en-US" sz="1200" b="1" dirty="0" smtClean="0">
                <a:latin typeface="標楷體" panose="03000509000000000000" pitchFamily="65" charset="-120"/>
                <a:ea typeface="標楷體" panose="03000509000000000000" pitchFamily="65" charset="-120"/>
              </a:rPr>
              <a:t>部分失能</a:t>
            </a:r>
            <a:endParaRPr lang="zh-TW" altLang="en-US" dirty="0" smtClean="0"/>
          </a:p>
        </p:txBody>
      </p:sp>
      <p:sp>
        <p:nvSpPr>
          <p:cNvPr id="109572"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D5540CF-E19C-4C83-9EB3-7A575578B527}" type="slidenum">
              <a:rPr kumimoji="0" lang="en-US" altLang="zh-TW" sz="1200">
                <a:latin typeface="Calibri" panose="020F0502020204030204" pitchFamily="34" charset="0"/>
              </a:rPr>
              <a:pPr algn="r"/>
              <a:t>12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959968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職業災害統計</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月報</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系統</a:t>
            </a:r>
            <a:r>
              <a:rPr lang="zh-TW" altLang="en-US" sz="1200" b="0" dirty="0" smtClean="0">
                <a:latin typeface="標楷體" panose="03000509000000000000" pitchFamily="65" charset="-120"/>
                <a:ea typeface="標楷體" panose="03000509000000000000" pitchFamily="65" charset="-120"/>
              </a:rPr>
              <a:t>的失能傷害定義</a:t>
            </a:r>
            <a:endParaRPr lang="en-US" altLang="zh-TW" sz="1200" b="0" dirty="0" smtClean="0">
              <a:latin typeface="標楷體" panose="03000509000000000000" pitchFamily="65" charset="-120"/>
              <a:ea typeface="標楷體" panose="03000509000000000000" pitchFamily="65" charset="-120"/>
            </a:endParaRPr>
          </a:p>
          <a:p>
            <a:r>
              <a:rPr lang="zh-TW" altLang="en-US" sz="1200" b="0" dirty="0" smtClean="0">
                <a:latin typeface="標楷體" panose="03000509000000000000" pitchFamily="65" charset="-120"/>
                <a:ea typeface="標楷體" panose="03000509000000000000" pitchFamily="65" charset="-120"/>
              </a:rPr>
              <a:t>永久部分失能</a:t>
            </a:r>
            <a:endParaRPr lang="en-US" altLang="zh-TW" sz="1200" b="0" dirty="0" smtClean="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13</a:t>
            </a:fld>
            <a:endParaRPr lang="zh-TW" altLang="en-US"/>
          </a:p>
        </p:txBody>
      </p:sp>
    </p:spTree>
    <p:extLst>
      <p:ext uri="{BB962C8B-B14F-4D97-AF65-F5344CB8AC3E}">
        <p14:creationId xmlns:p14="http://schemas.microsoft.com/office/powerpoint/2010/main" val="513958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職業災害統計</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月報</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系統</a:t>
            </a:r>
            <a:r>
              <a:rPr lang="zh-TW" altLang="en-US" sz="1200" b="0" dirty="0" smtClean="0">
                <a:latin typeface="標楷體" panose="03000509000000000000" pitchFamily="65" charset="-120"/>
                <a:ea typeface="標楷體" panose="03000509000000000000" pitchFamily="65" charset="-120"/>
              </a:rPr>
              <a:t>的失能傷害定義</a:t>
            </a:r>
            <a:endParaRPr lang="zh-TW" altLang="en-US" dirty="0" smtClean="0"/>
          </a:p>
          <a:p>
            <a:r>
              <a:rPr lang="zh-TW" altLang="en-US" dirty="0" smtClean="0"/>
              <a:t>暫時性全失能</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14</a:t>
            </a:fld>
            <a:endParaRPr lang="zh-TW" altLang="en-US"/>
          </a:p>
        </p:txBody>
      </p:sp>
    </p:spTree>
    <p:extLst>
      <p:ext uri="{BB962C8B-B14F-4D97-AF65-F5344CB8AC3E}">
        <p14:creationId xmlns:p14="http://schemas.microsoft.com/office/powerpoint/2010/main" val="1589100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職業災害統計</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月報</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系統</a:t>
            </a:r>
            <a:r>
              <a:rPr lang="zh-TW" altLang="en-US" sz="1200" b="0" dirty="0" smtClean="0">
                <a:latin typeface="標楷體" panose="03000509000000000000" pitchFamily="65" charset="-120"/>
                <a:ea typeface="標楷體" panose="03000509000000000000" pitchFamily="65" charset="-120"/>
              </a:rPr>
              <a:t>－如何計算失能日數</a:t>
            </a:r>
            <a:endParaRPr lang="en-US" altLang="zh-TW" sz="1200" b="0" dirty="0" smtClean="0">
              <a:latin typeface="標楷體" panose="03000509000000000000" pitchFamily="65" charset="-120"/>
              <a:ea typeface="標楷體" panose="03000509000000000000" pitchFamily="65" charset="-120"/>
            </a:endParaRPr>
          </a:p>
          <a:p>
            <a:r>
              <a:rPr lang="en-US" altLang="zh-TW" sz="1200" b="0" dirty="0" smtClean="0">
                <a:latin typeface="標楷體" panose="03000509000000000000" pitchFamily="65" charset="-120"/>
                <a:ea typeface="標楷體" panose="03000509000000000000" pitchFamily="65" charset="-120"/>
              </a:rPr>
              <a:t>1.</a:t>
            </a:r>
            <a:r>
              <a:rPr lang="zh-TW" altLang="en-US" sz="1200" b="0" dirty="0" smtClean="0">
                <a:latin typeface="標楷體" panose="03000509000000000000" pitchFamily="65" charset="-120"/>
                <a:ea typeface="標楷體" panose="03000509000000000000" pitchFamily="65" charset="-120"/>
              </a:rPr>
              <a:t>暫時全失能傷害失能日數</a:t>
            </a:r>
            <a:endParaRPr lang="en-US" altLang="zh-TW" sz="1200" b="0" dirty="0" smtClean="0">
              <a:latin typeface="標楷體" panose="03000509000000000000" pitchFamily="65" charset="-120"/>
              <a:ea typeface="標楷體" panose="03000509000000000000" pitchFamily="65" charset="-120"/>
            </a:endParaRPr>
          </a:p>
          <a:p>
            <a:r>
              <a:rPr lang="en-US" altLang="zh-TW" sz="1200" b="0" dirty="0" smtClean="0">
                <a:latin typeface="標楷體" panose="03000509000000000000" pitchFamily="65" charset="-120"/>
                <a:ea typeface="標楷體" panose="03000509000000000000" pitchFamily="65" charset="-120"/>
              </a:rPr>
              <a:t>2.</a:t>
            </a:r>
            <a:r>
              <a:rPr lang="zh-TW" altLang="en-US" sz="1200" b="0" dirty="0" smtClean="0">
                <a:latin typeface="標楷體" panose="03000509000000000000" pitchFamily="65" charset="-120"/>
                <a:ea typeface="標楷體" panose="03000509000000000000" pitchFamily="65" charset="-120"/>
              </a:rPr>
              <a:t>　　　其他傷害損失日數</a:t>
            </a:r>
            <a:endParaRPr lang="en-US" altLang="zh-TW" sz="1200" b="0" dirty="0" smtClean="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15</a:t>
            </a:fld>
            <a:endParaRPr lang="zh-TW" altLang="en-US"/>
          </a:p>
        </p:txBody>
      </p:sp>
    </p:spTree>
    <p:extLst>
      <p:ext uri="{BB962C8B-B14F-4D97-AF65-F5344CB8AC3E}">
        <p14:creationId xmlns:p14="http://schemas.microsoft.com/office/powerpoint/2010/main" val="3077945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職業災害統計</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月報</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系統</a:t>
            </a:r>
            <a:r>
              <a:rPr lang="zh-TW" altLang="en-US" sz="1200" b="0" dirty="0" smtClean="0">
                <a:latin typeface="標楷體" panose="03000509000000000000" pitchFamily="65" charset="-120"/>
                <a:ea typeface="標楷體" panose="03000509000000000000" pitchFamily="65" charset="-120"/>
              </a:rPr>
              <a:t>－如何計算永久部分失能日數</a:t>
            </a:r>
            <a:endParaRPr lang="en-US" altLang="zh-TW" sz="1200" b="0" dirty="0" smtClean="0">
              <a:latin typeface="標楷體" panose="03000509000000000000" pitchFamily="65" charset="-120"/>
              <a:ea typeface="標楷體" panose="03000509000000000000" pitchFamily="65" charset="-120"/>
            </a:endParaRPr>
          </a:p>
          <a:p>
            <a:r>
              <a:rPr lang="zh-TW" altLang="en-US" sz="1200" b="0" dirty="0" smtClean="0">
                <a:latin typeface="標楷體" panose="03000509000000000000" pitchFamily="65" charset="-120"/>
                <a:ea typeface="標楷體" panose="03000509000000000000" pitchFamily="65" charset="-120"/>
              </a:rPr>
              <a:t>手</a:t>
            </a:r>
            <a:endParaRPr lang="en-US" altLang="zh-TW" sz="1200" b="0" dirty="0" smtClean="0">
              <a:latin typeface="標楷體" panose="03000509000000000000" pitchFamily="65" charset="-120"/>
              <a:ea typeface="標楷體" panose="03000509000000000000" pitchFamily="65" charset="-120"/>
            </a:endParaRPr>
          </a:p>
          <a:p>
            <a:r>
              <a:rPr lang="zh-TW" altLang="en-US" sz="1200" b="0" dirty="0" smtClean="0">
                <a:latin typeface="標楷體" panose="03000509000000000000" pitchFamily="65" charset="-120"/>
                <a:ea typeface="標楷體" panose="03000509000000000000" pitchFamily="65" charset="-120"/>
              </a:rPr>
              <a:t>腳</a:t>
            </a:r>
            <a:endParaRPr lang="en-US" altLang="zh-TW" sz="1200" b="0" dirty="0" smtClean="0">
              <a:latin typeface="標楷體" panose="03000509000000000000" pitchFamily="65" charset="-120"/>
              <a:ea typeface="標楷體" panose="03000509000000000000" pitchFamily="65" charset="-120"/>
            </a:endParaRPr>
          </a:p>
          <a:p>
            <a:endParaRPr lang="en-US" altLang="zh-TW" sz="1200" b="0" dirty="0" smtClean="0">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16</a:t>
            </a:fld>
            <a:endParaRPr lang="zh-TW" altLang="en-US"/>
          </a:p>
        </p:txBody>
      </p:sp>
    </p:spTree>
    <p:extLst>
      <p:ext uri="{BB962C8B-B14F-4D97-AF65-F5344CB8AC3E}">
        <p14:creationId xmlns:p14="http://schemas.microsoft.com/office/powerpoint/2010/main" val="2245295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職業災害統計</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月報</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系統</a:t>
            </a:r>
            <a:r>
              <a:rPr lang="zh-TW" altLang="en-US" sz="1200" b="0" dirty="0" smtClean="0">
                <a:latin typeface="標楷體" panose="03000509000000000000" pitchFamily="65" charset="-120"/>
                <a:ea typeface="標楷體" panose="03000509000000000000" pitchFamily="65" charset="-120"/>
              </a:rPr>
              <a:t>－如何計算永久部分失能日數</a:t>
            </a:r>
            <a:endParaRPr lang="en-US" altLang="zh-TW" sz="1200" b="0" dirty="0" smtClean="0">
              <a:latin typeface="標楷體" panose="03000509000000000000" pitchFamily="65" charset="-120"/>
              <a:ea typeface="標楷體" panose="03000509000000000000" pitchFamily="65" charset="-120"/>
            </a:endParaRPr>
          </a:p>
          <a:p>
            <a:r>
              <a:rPr lang="zh-TW" altLang="en-US" sz="1200" b="0" dirty="0" smtClean="0">
                <a:latin typeface="標楷體" panose="03000509000000000000" pitchFamily="65" charset="-120"/>
                <a:ea typeface="標楷體" panose="03000509000000000000" pitchFamily="65" charset="-120"/>
              </a:rPr>
              <a:t>手臂</a:t>
            </a:r>
            <a:endParaRPr lang="en-US" altLang="zh-TW" sz="1200" b="0" dirty="0" smtClean="0">
              <a:latin typeface="標楷體" panose="03000509000000000000" pitchFamily="65" charset="-120"/>
              <a:ea typeface="標楷體" panose="03000509000000000000" pitchFamily="65" charset="-120"/>
            </a:endParaRPr>
          </a:p>
          <a:p>
            <a:r>
              <a:rPr lang="zh-TW" altLang="en-US" sz="1200" b="0" dirty="0" smtClean="0">
                <a:latin typeface="標楷體" panose="03000509000000000000" pitchFamily="65" charset="-120"/>
                <a:ea typeface="標楷體" panose="03000509000000000000" pitchFamily="65" charset="-120"/>
              </a:rPr>
              <a:t>腿</a:t>
            </a:r>
            <a:endParaRPr lang="en-US" altLang="zh-TW" sz="1200" b="0" dirty="0" smtClean="0">
              <a:latin typeface="標楷體" panose="03000509000000000000" pitchFamily="65" charset="-120"/>
              <a:ea typeface="標楷體" panose="03000509000000000000" pitchFamily="65" charset="-120"/>
            </a:endParaRPr>
          </a:p>
          <a:p>
            <a:r>
              <a:rPr lang="zh-TW" altLang="en-US" sz="1200" b="0" dirty="0" smtClean="0">
                <a:latin typeface="標楷體" panose="03000509000000000000" pitchFamily="65" charset="-120"/>
                <a:ea typeface="標楷體" panose="03000509000000000000" pitchFamily="65" charset="-120"/>
              </a:rPr>
              <a:t>其他官能失能</a:t>
            </a:r>
            <a:endParaRPr lang="en-US" altLang="zh-TW" sz="1200" b="0" dirty="0" smtClean="0">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17</a:t>
            </a:fld>
            <a:endParaRPr lang="zh-TW" altLang="en-US"/>
          </a:p>
        </p:txBody>
      </p:sp>
    </p:spTree>
    <p:extLst>
      <p:ext uri="{BB962C8B-B14F-4D97-AF65-F5344CB8AC3E}">
        <p14:creationId xmlns:p14="http://schemas.microsoft.com/office/powerpoint/2010/main" val="354191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職業災害統計</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月報</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系統</a:t>
            </a:r>
            <a:r>
              <a:rPr lang="zh-TW" altLang="en-US" sz="1200" b="0" dirty="0" smtClean="0">
                <a:latin typeface="標楷體" panose="03000509000000000000" pitchFamily="65" charset="-120"/>
                <a:ea typeface="標楷體" panose="03000509000000000000" pitchFamily="65" charset="-120"/>
              </a:rPr>
              <a:t>－如何計算永久部分失能日數</a:t>
            </a:r>
            <a:endParaRPr lang="en-US" altLang="zh-TW" sz="1200" b="0" dirty="0" smtClean="0">
              <a:latin typeface="標楷體" panose="03000509000000000000" pitchFamily="65" charset="-120"/>
              <a:ea typeface="標楷體" panose="03000509000000000000" pitchFamily="65" charset="-120"/>
            </a:endParaRPr>
          </a:p>
          <a:p>
            <a:r>
              <a:rPr lang="zh-TW" altLang="en-US" sz="1200" b="0" dirty="0" smtClean="0">
                <a:latin typeface="標楷體" panose="03000509000000000000" pitchFamily="65" charset="-120"/>
                <a:ea typeface="標楷體" panose="03000509000000000000" pitchFamily="65" charset="-120"/>
              </a:rPr>
              <a:t>其他說明</a:t>
            </a:r>
            <a:endParaRPr lang="en-US" altLang="zh-TW" sz="1200" b="0" dirty="0" smtClean="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18</a:t>
            </a:fld>
            <a:endParaRPr lang="zh-TW" altLang="en-US"/>
          </a:p>
        </p:txBody>
      </p:sp>
    </p:spTree>
    <p:extLst>
      <p:ext uri="{BB962C8B-B14F-4D97-AF65-F5344CB8AC3E}">
        <p14:creationId xmlns:p14="http://schemas.microsoft.com/office/powerpoint/2010/main" val="3378580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職業災害統計</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月報</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系統</a:t>
            </a:r>
            <a:r>
              <a:rPr lang="zh-TW" altLang="en-US" sz="1200" b="0" dirty="0" smtClean="0">
                <a:latin typeface="標楷體" panose="03000509000000000000" pitchFamily="65" charset="-120"/>
                <a:ea typeface="標楷體" panose="03000509000000000000" pitchFamily="65" charset="-120"/>
              </a:rPr>
              <a:t>－如何計算永久部分失能日數</a:t>
            </a:r>
            <a:endParaRPr lang="en-US" altLang="zh-TW" sz="1200" b="0" dirty="0" smtClean="0">
              <a:latin typeface="標楷體" panose="03000509000000000000" pitchFamily="65" charset="-120"/>
              <a:ea typeface="標楷體" panose="03000509000000000000" pitchFamily="65" charset="-120"/>
            </a:endParaRPr>
          </a:p>
          <a:p>
            <a:r>
              <a:rPr lang="zh-TW" altLang="en-US" sz="1200" b="0" dirty="0" smtClean="0">
                <a:latin typeface="標楷體" panose="03000509000000000000" pitchFamily="65" charset="-120"/>
                <a:ea typeface="標楷體" panose="03000509000000000000" pitchFamily="65" charset="-120"/>
              </a:rPr>
              <a:t>範例</a:t>
            </a:r>
            <a:endParaRPr lang="en-US" altLang="zh-TW" sz="1200" b="0" dirty="0" smtClean="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19</a:t>
            </a:fld>
            <a:endParaRPr lang="zh-TW" altLang="en-US"/>
          </a:p>
        </p:txBody>
      </p:sp>
    </p:spTree>
    <p:extLst>
      <p:ext uri="{BB962C8B-B14F-4D97-AF65-F5344CB8AC3E}">
        <p14:creationId xmlns:p14="http://schemas.microsoft.com/office/powerpoint/2010/main" val="1434475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職業災害統計</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月報</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系統</a:t>
            </a:r>
            <a:r>
              <a:rPr lang="zh-TW" altLang="en-US" sz="1200" b="0" dirty="0" smtClean="0">
                <a:latin typeface="標楷體" panose="03000509000000000000" pitchFamily="65" charset="-120"/>
                <a:ea typeface="標楷體" panose="03000509000000000000" pitchFamily="65" charset="-120"/>
              </a:rPr>
              <a:t>－如何計算總經歷工時</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20</a:t>
            </a:fld>
            <a:endParaRPr lang="zh-TW" altLang="en-US"/>
          </a:p>
        </p:txBody>
      </p:sp>
    </p:spTree>
    <p:extLst>
      <p:ext uri="{BB962C8B-B14F-4D97-AF65-F5344CB8AC3E}">
        <p14:creationId xmlns:p14="http://schemas.microsoft.com/office/powerpoint/2010/main" val="1728665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職業災害統計</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月報</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系統</a:t>
            </a:r>
            <a:r>
              <a:rPr lang="zh-TW" altLang="en-US" sz="1200" b="0" dirty="0" smtClean="0">
                <a:latin typeface="標楷體" panose="03000509000000000000" pitchFamily="65" charset="-120"/>
                <a:ea typeface="標楷體" panose="03000509000000000000" pitchFamily="65" charset="-120"/>
              </a:rPr>
              <a:t>統計結果－教育服務業</a:t>
            </a:r>
            <a:endParaRPr lang="en-US" altLang="zh-TW" sz="1200" b="0" dirty="0" smtClean="0">
              <a:latin typeface="標楷體" panose="03000509000000000000" pitchFamily="65" charset="-120"/>
              <a:ea typeface="標楷體" panose="03000509000000000000" pitchFamily="65" charset="-120"/>
            </a:endParaRPr>
          </a:p>
          <a:p>
            <a:r>
              <a:rPr lang="zh-TW" altLang="en-US" sz="1200" b="0" dirty="0" smtClean="0">
                <a:latin typeface="標楷體" panose="03000509000000000000" pitchFamily="65" charset="-120"/>
                <a:ea typeface="標楷體" panose="03000509000000000000" pitchFamily="65" charset="-120"/>
              </a:rPr>
              <a:t>通報來源</a:t>
            </a:r>
            <a:r>
              <a:rPr lang="en-US" altLang="zh-TW" sz="1200" b="0" dirty="0" smtClean="0">
                <a:latin typeface="標楷體" panose="03000509000000000000" pitchFamily="65" charset="-120"/>
                <a:ea typeface="標楷體" panose="03000509000000000000" pitchFamily="65" charset="-120"/>
              </a:rPr>
              <a:t>104</a:t>
            </a:r>
            <a:r>
              <a:rPr lang="zh-TW" altLang="en-US" sz="1200" b="0" dirty="0" smtClean="0">
                <a:latin typeface="標楷體" panose="03000509000000000000" pitchFamily="65" charset="-120"/>
                <a:ea typeface="標楷體" panose="03000509000000000000" pitchFamily="65" charset="-120"/>
              </a:rPr>
              <a:t>年後遽增</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21</a:t>
            </a:fld>
            <a:endParaRPr lang="zh-TW" altLang="en-US"/>
          </a:p>
        </p:txBody>
      </p:sp>
    </p:spTree>
    <p:extLst>
      <p:ext uri="{BB962C8B-B14F-4D97-AF65-F5344CB8AC3E}">
        <p14:creationId xmlns:p14="http://schemas.microsoft.com/office/powerpoint/2010/main" val="3344660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4</a:t>
            </a:fld>
            <a:endParaRPr lang="zh-TW" altLang="en-US"/>
          </a:p>
        </p:txBody>
      </p:sp>
    </p:spTree>
    <p:extLst>
      <p:ext uri="{BB962C8B-B14F-4D97-AF65-F5344CB8AC3E}">
        <p14:creationId xmlns:p14="http://schemas.microsoft.com/office/powerpoint/2010/main" val="2081883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職業災害統計</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月報</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系統</a:t>
            </a:r>
            <a:r>
              <a:rPr lang="zh-TW" altLang="en-US" sz="1200" b="0" dirty="0" smtClean="0">
                <a:latin typeface="標楷體" panose="03000509000000000000" pitchFamily="65" charset="-120"/>
                <a:ea typeface="標楷體" panose="03000509000000000000" pitchFamily="65" charset="-120"/>
              </a:rPr>
              <a:t>統計結果－教育服務業</a:t>
            </a:r>
            <a:endParaRPr lang="zh-TW" altLang="en-US" dirty="0" smtClean="0"/>
          </a:p>
          <a:p>
            <a:r>
              <a:rPr lang="zh-TW" altLang="en-US" dirty="0" smtClean="0"/>
              <a:t>常見部位 類型 與媒介物</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22</a:t>
            </a:fld>
            <a:endParaRPr lang="zh-TW" altLang="en-US"/>
          </a:p>
        </p:txBody>
      </p:sp>
    </p:spTree>
    <p:extLst>
      <p:ext uri="{BB962C8B-B14F-4D97-AF65-F5344CB8AC3E}">
        <p14:creationId xmlns:p14="http://schemas.microsoft.com/office/powerpoint/2010/main" val="2830492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en-US" altLang="zh-TW" dirty="0" smtClean="0"/>
              <a:t>1.2</a:t>
            </a:r>
            <a:r>
              <a:rPr lang="zh-TW" altLang="en-US" sz="1200" b="1" kern="1200" dirty="0" smtClean="0">
                <a:solidFill>
                  <a:schemeClr val="tx1"/>
                </a:solidFill>
                <a:latin typeface="標楷體" panose="03000509000000000000" pitchFamily="65" charset="-120"/>
                <a:ea typeface="標楷體" panose="03000509000000000000" pitchFamily="65" charset="-120"/>
                <a:cs typeface="+mn-cs"/>
              </a:rPr>
              <a:t>重大職</a:t>
            </a:r>
            <a:r>
              <a:rPr lang="zh-TW" altLang="en-US" sz="1200" b="1" dirty="0" smtClean="0">
                <a:latin typeface="標楷體" panose="03000509000000000000" pitchFamily="65" charset="-120"/>
                <a:ea typeface="標楷體" panose="03000509000000000000" pitchFamily="65" charset="-120"/>
              </a:rPr>
              <a:t>業災害統計系統</a:t>
            </a:r>
            <a:r>
              <a:rPr lang="zh-TW" altLang="en-US" sz="1200" b="0" dirty="0" smtClean="0">
                <a:latin typeface="標楷體" panose="03000509000000000000" pitchFamily="65" charset="-120"/>
                <a:ea typeface="標楷體" panose="03000509000000000000" pitchFamily="65" charset="-120"/>
              </a:rPr>
              <a:t>－通報法源及時機</a:t>
            </a:r>
            <a:endParaRPr lang="en-US" altLang="zh-TW" sz="1200" b="0" dirty="0" smtClean="0">
              <a:latin typeface="標楷體" panose="03000509000000000000" pitchFamily="65" charset="-120"/>
              <a:ea typeface="標楷體" panose="03000509000000000000" pitchFamily="65" charset="-120"/>
            </a:endParaRPr>
          </a:p>
          <a:p>
            <a:r>
              <a:rPr lang="zh-TW" altLang="en-US" sz="1200" b="0" dirty="0" smtClean="0">
                <a:latin typeface="標楷體" panose="03000509000000000000" pitchFamily="65" charset="-120"/>
                <a:ea typeface="標楷體" panose="03000509000000000000" pitchFamily="65" charset="-120"/>
              </a:rPr>
              <a:t>勞動檢查單位蒐證釐清有無過失</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23</a:t>
            </a:fld>
            <a:endParaRPr lang="zh-TW" altLang="en-US"/>
          </a:p>
        </p:txBody>
      </p:sp>
    </p:spTree>
    <p:extLst>
      <p:ext uri="{BB962C8B-B14F-4D97-AF65-F5344CB8AC3E}">
        <p14:creationId xmlns:p14="http://schemas.microsoft.com/office/powerpoint/2010/main" val="1924409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en-US" altLang="zh-TW" dirty="0" smtClean="0"/>
              <a:t>1.2</a:t>
            </a:r>
            <a:r>
              <a:rPr lang="zh-TW" altLang="en-US" sz="1200" b="1" kern="1200" dirty="0" smtClean="0">
                <a:solidFill>
                  <a:schemeClr val="tx1"/>
                </a:solidFill>
                <a:latin typeface="標楷體" panose="03000509000000000000" pitchFamily="65" charset="-120"/>
                <a:ea typeface="標楷體" panose="03000509000000000000" pitchFamily="65" charset="-120"/>
                <a:cs typeface="+mn-cs"/>
              </a:rPr>
              <a:t>重大職</a:t>
            </a:r>
            <a:r>
              <a:rPr lang="zh-TW" altLang="en-US" sz="1200" b="1" dirty="0" smtClean="0">
                <a:latin typeface="標楷體" panose="03000509000000000000" pitchFamily="65" charset="-120"/>
                <a:ea typeface="標楷體" panose="03000509000000000000" pitchFamily="65" charset="-120"/>
              </a:rPr>
              <a:t>業災害統計系統</a:t>
            </a:r>
            <a:r>
              <a:rPr lang="zh-TW" altLang="en-US" sz="1200" b="0" dirty="0" smtClean="0">
                <a:latin typeface="標楷體" panose="03000509000000000000" pitchFamily="65" charset="-120"/>
                <a:ea typeface="標楷體" panose="03000509000000000000" pitchFamily="65" charset="-120"/>
              </a:rPr>
              <a:t>－網頁</a:t>
            </a:r>
            <a:endParaRPr lang="en-US" altLang="zh-TW" sz="1200" b="0" dirty="0" smtClean="0">
              <a:latin typeface="標楷體" panose="03000509000000000000" pitchFamily="65" charset="-120"/>
              <a:ea typeface="標楷體" panose="03000509000000000000" pitchFamily="65" charset="-120"/>
            </a:endParaRPr>
          </a:p>
          <a:p>
            <a:r>
              <a:rPr lang="en-US" altLang="zh-TW" dirty="0" smtClean="0"/>
              <a:t>https://insp.osha.gov.tw/labcbs/dis0001.aspx</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24</a:t>
            </a:fld>
            <a:endParaRPr lang="zh-TW" altLang="en-US"/>
          </a:p>
        </p:txBody>
      </p:sp>
    </p:spTree>
    <p:extLst>
      <p:ext uri="{BB962C8B-B14F-4D97-AF65-F5344CB8AC3E}">
        <p14:creationId xmlns:p14="http://schemas.microsoft.com/office/powerpoint/2010/main" val="3516322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en-US" altLang="zh-TW" dirty="0" smtClean="0"/>
              <a:t>1.2</a:t>
            </a:r>
            <a:r>
              <a:rPr lang="zh-TW" altLang="en-US" sz="1200" b="1" kern="1200" dirty="0" smtClean="0">
                <a:solidFill>
                  <a:schemeClr val="tx1"/>
                </a:solidFill>
                <a:latin typeface="標楷體" panose="03000509000000000000" pitchFamily="65" charset="-120"/>
                <a:ea typeface="標楷體" panose="03000509000000000000" pitchFamily="65" charset="-120"/>
                <a:cs typeface="+mn-cs"/>
              </a:rPr>
              <a:t>重大職</a:t>
            </a:r>
            <a:r>
              <a:rPr lang="zh-TW" altLang="en-US" sz="1200" b="1" dirty="0" smtClean="0">
                <a:latin typeface="標楷體" panose="03000509000000000000" pitchFamily="65" charset="-120"/>
                <a:ea typeface="標楷體" panose="03000509000000000000" pitchFamily="65" charset="-120"/>
              </a:rPr>
              <a:t>業災害統計系統</a:t>
            </a:r>
            <a:r>
              <a:rPr lang="zh-TW" altLang="en-US" sz="1200" b="0" dirty="0" smtClean="0">
                <a:latin typeface="標楷體" panose="03000509000000000000" pitchFamily="65" charset="-120"/>
                <a:ea typeface="標楷體" panose="03000509000000000000" pitchFamily="65" charset="-120"/>
              </a:rPr>
              <a:t>－填報內容</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25</a:t>
            </a:fld>
            <a:endParaRPr lang="zh-TW" altLang="en-US"/>
          </a:p>
        </p:txBody>
      </p:sp>
    </p:spTree>
    <p:extLst>
      <p:ext uri="{BB962C8B-B14F-4D97-AF65-F5344CB8AC3E}">
        <p14:creationId xmlns:p14="http://schemas.microsoft.com/office/powerpoint/2010/main" val="2921524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en-US" altLang="zh-TW" dirty="0" smtClean="0"/>
              <a:t>2.</a:t>
            </a:r>
            <a:r>
              <a:rPr lang="zh-TW" altLang="en-US" dirty="0" smtClean="0"/>
              <a:t>職場健康促進</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26</a:t>
            </a:fld>
            <a:endParaRPr lang="zh-TW" altLang="en-US"/>
          </a:p>
        </p:txBody>
      </p:sp>
    </p:spTree>
    <p:extLst>
      <p:ext uri="{BB962C8B-B14F-4D97-AF65-F5344CB8AC3E}">
        <p14:creationId xmlns:p14="http://schemas.microsoft.com/office/powerpoint/2010/main" val="1691638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說明 </a:t>
            </a:r>
            <a:r>
              <a:rPr lang="en-US" altLang="zh-TW" dirty="0" smtClean="0"/>
              <a:t>2.1</a:t>
            </a:r>
            <a:r>
              <a:rPr lang="zh-TW" altLang="en-US" dirty="0" smtClean="0"/>
              <a:t>甚麼是健康促進</a:t>
            </a:r>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27</a:t>
            </a:fld>
            <a:endParaRPr lang="zh-TW" altLang="en-US"/>
          </a:p>
        </p:txBody>
      </p:sp>
    </p:spTree>
    <p:extLst>
      <p:ext uri="{BB962C8B-B14F-4D97-AF65-F5344CB8AC3E}">
        <p14:creationId xmlns:p14="http://schemas.microsoft.com/office/powerpoint/2010/main" val="2303145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投影片圖像版面配置區 1"/>
          <p:cNvSpPr>
            <a:spLocks noGrp="1" noRot="1" noChangeAspect="1" noTextEdit="1"/>
          </p:cNvSpPr>
          <p:nvPr>
            <p:ph type="sldImg"/>
          </p:nvPr>
        </p:nvSpPr>
        <p:spPr>
          <a:xfrm>
            <a:off x="952500" y="736600"/>
            <a:ext cx="4911725" cy="3684588"/>
          </a:xfrm>
          <a:ln/>
        </p:spPr>
      </p:sp>
      <p:sp>
        <p:nvSpPr>
          <p:cNvPr id="28674" name="備忘稿版面配置區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說明 影響健康因素的原因比重</a:t>
            </a:r>
            <a:endParaRPr lang="zh-TW" altLang="en-US" dirty="0" smtClean="0">
              <a:ea typeface="新細明體" charset="-120"/>
            </a:endParaRPr>
          </a:p>
        </p:txBody>
      </p:sp>
      <p:sp>
        <p:nvSpPr>
          <p:cNvPr id="28675" name="投影片編號版面配置區 3"/>
          <p:cNvSpPr txBox="1">
            <a:spLocks noGrp="1"/>
          </p:cNvSpPr>
          <p:nvPr/>
        </p:nvSpPr>
        <p:spPr bwMode="auto">
          <a:xfrm>
            <a:off x="3860800" y="9331325"/>
            <a:ext cx="2952750" cy="490538"/>
          </a:xfrm>
          <a:prstGeom prst="rect">
            <a:avLst/>
          </a:prstGeom>
          <a:noFill/>
          <a:ln w="9525">
            <a:noFill/>
            <a:miter lim="800000"/>
            <a:headEnd/>
            <a:tailEnd/>
          </a:ln>
        </p:spPr>
        <p:txBody>
          <a:bodyPr anchor="b"/>
          <a:lstStyle/>
          <a:p>
            <a:pPr algn="r"/>
            <a:fld id="{97750259-44C4-4397-BDEA-9EA704D4A7EE}" type="slidenum">
              <a:rPr lang="en-US" altLang="zh-TW"/>
              <a:pPr algn="r"/>
              <a:t>28</a:t>
            </a:fld>
            <a:endParaRPr lang="en-US" altLang="zh-TW"/>
          </a:p>
        </p:txBody>
      </p:sp>
    </p:spTree>
    <p:extLst>
      <p:ext uri="{BB962C8B-B14F-4D97-AF65-F5344CB8AC3E}">
        <p14:creationId xmlns:p14="http://schemas.microsoft.com/office/powerpoint/2010/main" val="2754712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投影片圖像版面配置區 1"/>
          <p:cNvSpPr>
            <a:spLocks noGrp="1" noRot="1" noChangeAspect="1" noTextEdit="1"/>
          </p:cNvSpPr>
          <p:nvPr>
            <p:ph type="sldImg"/>
          </p:nvPr>
        </p:nvSpPr>
        <p:spPr>
          <a:xfrm>
            <a:off x="952500" y="736600"/>
            <a:ext cx="4911725" cy="3684588"/>
          </a:xfrm>
          <a:ln/>
        </p:spPr>
      </p:sp>
      <p:sp>
        <p:nvSpPr>
          <p:cNvPr id="51202" name="備忘稿版面配置區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說明 甚麼是健康促進：</a:t>
            </a:r>
            <a:endParaRPr lang="en-US" altLang="zh-TW" sz="1200" b="0" i="0" u="none" strike="noStrike" kern="1200" baseline="0" dirty="0" smtClean="0">
              <a:solidFill>
                <a:schemeClr val="tx1"/>
              </a:solidFill>
              <a:latin typeface="+mn-lt"/>
              <a:ea typeface="+mn-ea"/>
              <a:cs typeface="+mn-cs"/>
            </a:endParaRPr>
          </a:p>
          <a:p>
            <a:r>
              <a:rPr lang="zh-TW" altLang="en-US" sz="1200" b="0" i="0" u="none" strike="noStrike" kern="1200" baseline="0" dirty="0" smtClean="0">
                <a:solidFill>
                  <a:schemeClr val="tx1"/>
                </a:solidFill>
                <a:latin typeface="+mn-lt"/>
                <a:ea typeface="+mn-ea"/>
                <a:cs typeface="+mn-cs"/>
              </a:rPr>
              <a:t>「使人們能夠增加對於本身健康之控制並促進其健康之過程 」 健康促進為一過程，透過</a:t>
            </a:r>
            <a:r>
              <a:rPr lang="zh-TW" altLang="en-US" sz="1200" b="1" i="0" u="none" strike="noStrike" kern="1200" baseline="0" dirty="0" smtClean="0">
                <a:solidFill>
                  <a:schemeClr val="tx1"/>
                </a:solidFill>
                <a:latin typeface="+mn-lt"/>
                <a:ea typeface="+mn-ea"/>
                <a:cs typeface="+mn-cs"/>
              </a:rPr>
              <a:t>增能賦權 </a:t>
            </a:r>
            <a:r>
              <a:rPr lang="en-US" altLang="zh-TW" sz="1200" b="1" i="0" u="none" strike="noStrike" kern="1200" baseline="0" dirty="0" smtClean="0">
                <a:solidFill>
                  <a:schemeClr val="tx1"/>
                </a:solidFill>
                <a:latin typeface="+mn-lt"/>
                <a:ea typeface="+mn-ea"/>
                <a:cs typeface="+mn-cs"/>
              </a:rPr>
              <a:t>(Empowerment) </a:t>
            </a:r>
            <a:r>
              <a:rPr lang="zh-TW" altLang="en-US" sz="1200" b="0" i="0" u="none" strike="noStrike" kern="1200" baseline="0" dirty="0" smtClean="0">
                <a:solidFill>
                  <a:schemeClr val="tx1"/>
                </a:solidFill>
                <a:latin typeface="+mn-lt"/>
                <a:ea typeface="+mn-ea"/>
                <a:cs typeface="+mn-cs"/>
              </a:rPr>
              <a:t>之方式，使民眾自主改善健康」。</a:t>
            </a:r>
            <a:endParaRPr lang="en-US" altLang="zh-TW" sz="1200" b="0" i="0" u="none" strike="noStrike" kern="1200" baseline="0" dirty="0" smtClean="0">
              <a:solidFill>
                <a:schemeClr val="tx1"/>
              </a:solidFill>
              <a:latin typeface="+mn-lt"/>
              <a:ea typeface="+mn-ea"/>
              <a:cs typeface="+mn-cs"/>
            </a:endParaRPr>
          </a:p>
          <a:p>
            <a:endParaRPr lang="en-US" altLang="zh-TW" sz="1200" b="0" i="0" u="none" strike="noStrike" kern="1200" baseline="0" dirty="0" smtClean="0">
              <a:solidFill>
                <a:schemeClr val="tx1"/>
              </a:solidFill>
              <a:latin typeface="+mn-lt"/>
              <a:ea typeface="+mn-ea"/>
              <a:cs typeface="+mn-cs"/>
            </a:endParaRPr>
          </a:p>
          <a:p>
            <a:r>
              <a:rPr lang="zh-TW" altLang="en-US" dirty="0" smtClean="0">
                <a:ea typeface="新細明體" charset="-120"/>
              </a:rPr>
              <a:t>經濟自由  居住權 及工作權</a:t>
            </a:r>
          </a:p>
        </p:txBody>
      </p:sp>
      <p:sp>
        <p:nvSpPr>
          <p:cNvPr id="51203" name="投影片編號版面配置區 3"/>
          <p:cNvSpPr>
            <a:spLocks noGrp="1"/>
          </p:cNvSpPr>
          <p:nvPr>
            <p:ph type="sldNum" sz="quarter" idx="5"/>
          </p:nvPr>
        </p:nvSpPr>
        <p:spPr>
          <a:noFill/>
        </p:spPr>
        <p:txBody>
          <a:bodyPr/>
          <a:lstStyle/>
          <a:p>
            <a:fld id="{D8432D75-CF2F-477A-9E27-CC64A6299D05}" type="slidenum">
              <a:rPr lang="en-US" altLang="zh-TW" smtClean="0">
                <a:ea typeface="新細明體" charset="-120"/>
              </a:rPr>
              <a:pPr/>
              <a:t>29</a:t>
            </a:fld>
            <a:endParaRPr lang="en-US" altLang="zh-TW" smtClean="0">
              <a:ea typeface="新細明體" charset="-120"/>
            </a:endParaRPr>
          </a:p>
        </p:txBody>
      </p:sp>
    </p:spTree>
    <p:extLst>
      <p:ext uri="{BB962C8B-B14F-4D97-AF65-F5344CB8AC3E}">
        <p14:creationId xmlns:p14="http://schemas.microsoft.com/office/powerpoint/2010/main" val="4039177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pPr>
              <a:lnSpc>
                <a:spcPct val="100000"/>
              </a:lnSpc>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使用食物荒漠例子說明個人決定與環境決定論的影響。</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美國的流浪漢中有許多是胖子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-&gt;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缺乏自制力？或 社會決定因子</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貧民區治安較差，只有小型商店、冷凍食品居多，且特價冷凍披薩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vs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新鮮沙拉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5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美元</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pP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「希望盡量找個不需要靠吃檳榔提神的工作，這個工作最好同事也都不抽菸、不喝酒，這樣你就可以戒掉這些了！」</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「我們應該要如何改善這個環境，讓人們自覺不需要抽菸、喝酒、吃檳榔？」</a:t>
            </a:r>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30</a:t>
            </a:fld>
            <a:endParaRPr lang="zh-TW" altLang="en-US"/>
          </a:p>
        </p:txBody>
      </p:sp>
    </p:spTree>
    <p:extLst>
      <p:ext uri="{BB962C8B-B14F-4D97-AF65-F5344CB8AC3E}">
        <p14:creationId xmlns:p14="http://schemas.microsoft.com/office/powerpoint/2010/main" val="2891094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塑造促進健康的環境，從不同年齡層切入</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31</a:t>
            </a:fld>
            <a:endParaRPr lang="zh-TW" altLang="en-US"/>
          </a:p>
        </p:txBody>
      </p:sp>
    </p:spTree>
    <p:extLst>
      <p:ext uri="{BB962C8B-B14F-4D97-AF65-F5344CB8AC3E}">
        <p14:creationId xmlns:p14="http://schemas.microsoft.com/office/powerpoint/2010/main" val="396176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dirty="0" smtClean="0"/>
              <a:t>教學目標</a:t>
            </a:r>
            <a:r>
              <a:rPr lang="en-US" altLang="zh-TW" dirty="0" smtClean="0"/>
              <a:t>]</a:t>
            </a:r>
            <a:r>
              <a:rPr lang="zh-TW" altLang="en-US" dirty="0" smtClean="0"/>
              <a:t>：</a:t>
            </a:r>
            <a:endParaRPr lang="en-US" altLang="zh-TW" dirty="0" smtClean="0"/>
          </a:p>
          <a:p>
            <a:r>
              <a:rPr lang="en-US" altLang="zh-TW" dirty="0" smtClean="0"/>
              <a:t>1.</a:t>
            </a:r>
            <a:r>
              <a:rPr lang="zh-TW" altLang="en-US" dirty="0" smtClean="0"/>
              <a:t>說明目前學校安全衛生資訊網的更新進度</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5</a:t>
            </a:fld>
            <a:endParaRPr lang="zh-TW" altLang="en-US"/>
          </a:p>
        </p:txBody>
      </p:sp>
    </p:spTree>
    <p:extLst>
      <p:ext uri="{BB962C8B-B14F-4D97-AF65-F5344CB8AC3E}">
        <p14:creationId xmlns:p14="http://schemas.microsoft.com/office/powerpoint/2010/main" val="1580933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說明</a:t>
            </a:r>
            <a:r>
              <a:rPr lang="en-US" altLang="zh-TW" dirty="0" smtClean="0"/>
              <a:t>2.2</a:t>
            </a:r>
            <a:r>
              <a:rPr lang="zh-TW" altLang="en-US" dirty="0" smtClean="0"/>
              <a:t>職場健康促進與 職業安全衛生 的差異</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32</a:t>
            </a:fld>
            <a:endParaRPr lang="zh-TW" altLang="en-US"/>
          </a:p>
        </p:txBody>
      </p:sp>
    </p:spTree>
    <p:extLst>
      <p:ext uri="{BB962C8B-B14F-4D97-AF65-F5344CB8AC3E}">
        <p14:creationId xmlns:p14="http://schemas.microsoft.com/office/powerpoint/2010/main" val="93859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以</a:t>
            </a:r>
            <a:r>
              <a:rPr lang="en-US" altLang="zh-TW" dirty="0" smtClean="0"/>
              <a:t>WHO</a:t>
            </a:r>
            <a:r>
              <a:rPr lang="en-US" altLang="zh-TW" sz="1600" dirty="0" smtClean="0">
                <a:latin typeface="Times New Roman" panose="02020603050405020304" pitchFamily="18" charset="0"/>
                <a:ea typeface="標楷體" panose="03000509000000000000" pitchFamily="65" charset="-120"/>
              </a:rPr>
              <a:t>《</a:t>
            </a:r>
            <a:r>
              <a:rPr lang="zh-TW" altLang="en-US" sz="1600" dirty="0" smtClean="0">
                <a:latin typeface="Times New Roman" panose="02020603050405020304" pitchFamily="18" charset="0"/>
                <a:ea typeface="標楷體" panose="03000509000000000000" pitchFamily="65" charset="-120"/>
              </a:rPr>
              <a:t>健康職場</a:t>
            </a:r>
            <a:r>
              <a:rPr lang="zh-CN" altLang="en-US" sz="1600" dirty="0" smtClean="0">
                <a:latin typeface="Times New Roman" panose="02020603050405020304" pitchFamily="18" charset="0"/>
                <a:ea typeface="標楷體" panose="03000509000000000000" pitchFamily="65" charset="-120"/>
              </a:rPr>
              <a:t>全球工作框架</a:t>
            </a:r>
            <a:r>
              <a:rPr lang="en-US" altLang="zh-CN" sz="1600" dirty="0" smtClean="0">
                <a:latin typeface="Times New Roman" panose="02020603050405020304" pitchFamily="18" charset="0"/>
                <a:ea typeface="標楷體" panose="03000509000000000000" pitchFamily="65" charset="-120"/>
              </a:rPr>
              <a:t>》</a:t>
            </a:r>
            <a:r>
              <a:rPr lang="en-US" altLang="zh-TW" sz="1600" dirty="0" smtClean="0">
                <a:latin typeface="Times New Roman" panose="02020603050405020304" pitchFamily="18" charset="0"/>
                <a:ea typeface="標楷體" panose="03000509000000000000" pitchFamily="65" charset="-120"/>
              </a:rPr>
              <a:t> </a:t>
            </a:r>
            <a:r>
              <a:rPr lang="zh-TW" altLang="en-US" sz="1200" dirty="0" smtClean="0">
                <a:latin typeface="Times New Roman" panose="02020603050405020304" pitchFamily="18" charset="0"/>
                <a:ea typeface="標楷體" panose="03000509000000000000" pitchFamily="65" charset="-120"/>
              </a:rPr>
              <a:t>勞工</a:t>
            </a:r>
            <a:r>
              <a:rPr lang="zh-CN" altLang="en-US" sz="1200" dirty="0" smtClean="0">
                <a:latin typeface="Times New Roman" panose="02020603050405020304" pitchFamily="18" charset="0"/>
                <a:ea typeface="標楷體" panose="03000509000000000000" pitchFamily="65" charset="-120"/>
              </a:rPr>
              <a:t>健康：全球行</a:t>
            </a:r>
            <a:r>
              <a:rPr lang="zh-TW" altLang="en-US" sz="1200" dirty="0" smtClean="0">
                <a:latin typeface="Times New Roman" panose="02020603050405020304" pitchFamily="18" charset="0"/>
                <a:ea typeface="標楷體" panose="03000509000000000000" pitchFamily="65" charset="-120"/>
              </a:rPr>
              <a:t>動計劃</a:t>
            </a:r>
            <a:r>
              <a:rPr lang="en-US" altLang="zh-TW" sz="1200" dirty="0" smtClean="0">
                <a:latin typeface="Times New Roman" panose="02020603050405020304" pitchFamily="18" charset="0"/>
                <a:ea typeface="標楷體" panose="03000509000000000000" pitchFamily="65" charset="-120"/>
              </a:rPr>
              <a:t>(2008-2017)</a:t>
            </a:r>
            <a:r>
              <a:rPr lang="zh-TW" altLang="en-US" dirty="0" smtClean="0"/>
              <a:t> </a:t>
            </a:r>
            <a:endParaRPr lang="en-US" altLang="zh-TW" dirty="0" smtClean="0"/>
          </a:p>
          <a:p>
            <a:r>
              <a:rPr lang="zh-TW" altLang="en-US" dirty="0" smtClean="0"/>
              <a:t>說明職場健康促進的架構</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33</a:t>
            </a:fld>
            <a:endParaRPr lang="zh-TW" altLang="en-US"/>
          </a:p>
        </p:txBody>
      </p:sp>
    </p:spTree>
    <p:extLst>
      <p:ext uri="{BB962C8B-B14F-4D97-AF65-F5344CB8AC3E}">
        <p14:creationId xmlns:p14="http://schemas.microsoft.com/office/powerpoint/2010/main" val="1258450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以</a:t>
            </a:r>
            <a:r>
              <a:rPr lang="en-US" altLang="zh-TW" sz="1200" dirty="0" smtClean="0"/>
              <a:t>WHO</a:t>
            </a:r>
            <a:r>
              <a:rPr lang="en-US" altLang="zh-TW" sz="1600" dirty="0" smtClean="0">
                <a:latin typeface="Times New Roman" panose="02020603050405020304" pitchFamily="18" charset="0"/>
                <a:ea typeface="標楷體" panose="03000509000000000000" pitchFamily="65" charset="-120"/>
              </a:rPr>
              <a:t>《</a:t>
            </a:r>
            <a:r>
              <a:rPr lang="zh-TW" altLang="en-US" sz="1600" dirty="0" smtClean="0">
                <a:latin typeface="Times New Roman" panose="02020603050405020304" pitchFamily="18" charset="0"/>
                <a:ea typeface="標楷體" panose="03000509000000000000" pitchFamily="65" charset="-120"/>
              </a:rPr>
              <a:t>健康職場</a:t>
            </a:r>
            <a:r>
              <a:rPr lang="zh-CN" altLang="en-US" sz="1600" dirty="0" smtClean="0">
                <a:latin typeface="Times New Roman" panose="02020603050405020304" pitchFamily="18" charset="0"/>
                <a:ea typeface="標楷體" panose="03000509000000000000" pitchFamily="65" charset="-120"/>
              </a:rPr>
              <a:t>全球工作框架</a:t>
            </a:r>
            <a:r>
              <a:rPr lang="en-US" altLang="zh-CN" sz="1600" dirty="0" smtClean="0">
                <a:latin typeface="Times New Roman" panose="02020603050405020304" pitchFamily="18" charset="0"/>
                <a:ea typeface="標楷體" panose="03000509000000000000" pitchFamily="65" charset="-120"/>
              </a:rPr>
              <a:t>》</a:t>
            </a:r>
            <a:r>
              <a:rPr lang="en-US" altLang="zh-TW" sz="1600" dirty="0" smtClean="0">
                <a:latin typeface="Times New Roman" panose="02020603050405020304" pitchFamily="18" charset="0"/>
                <a:ea typeface="標楷體" panose="03000509000000000000" pitchFamily="65" charset="-120"/>
              </a:rPr>
              <a:t> </a:t>
            </a:r>
            <a:r>
              <a:rPr lang="zh-TW" altLang="en-US" sz="1200" dirty="0" smtClean="0">
                <a:latin typeface="Times New Roman" panose="02020603050405020304" pitchFamily="18" charset="0"/>
                <a:ea typeface="標楷體" panose="03000509000000000000" pitchFamily="65" charset="-120"/>
              </a:rPr>
              <a:t>勞工</a:t>
            </a:r>
            <a:r>
              <a:rPr lang="zh-CN" altLang="en-US" sz="1200" dirty="0" smtClean="0">
                <a:latin typeface="Times New Roman" panose="02020603050405020304" pitchFamily="18" charset="0"/>
                <a:ea typeface="標楷體" panose="03000509000000000000" pitchFamily="65" charset="-120"/>
              </a:rPr>
              <a:t>健康：全球行</a:t>
            </a:r>
            <a:r>
              <a:rPr lang="zh-TW" altLang="en-US" sz="1200" dirty="0" smtClean="0">
                <a:latin typeface="Times New Roman" panose="02020603050405020304" pitchFamily="18" charset="0"/>
                <a:ea typeface="標楷體" panose="03000509000000000000" pitchFamily="65" charset="-120"/>
              </a:rPr>
              <a:t>動計劃</a:t>
            </a:r>
            <a:r>
              <a:rPr lang="en-US" altLang="zh-TW" sz="1200" dirty="0" smtClean="0">
                <a:latin typeface="Times New Roman" panose="02020603050405020304" pitchFamily="18" charset="0"/>
                <a:ea typeface="標楷體" panose="03000509000000000000" pitchFamily="65" charset="-120"/>
              </a:rPr>
              <a:t>(2008-2017)</a:t>
            </a:r>
            <a:r>
              <a:rPr lang="zh-TW" altLang="en-US" sz="1200" dirty="0" smtClean="0"/>
              <a:t> </a:t>
            </a:r>
            <a:endParaRPr lang="en-US" altLang="zh-TW" sz="1200" dirty="0" smtClean="0"/>
          </a:p>
          <a:p>
            <a:r>
              <a:rPr lang="zh-TW" altLang="en-US" sz="1200" dirty="0" smtClean="0">
                <a:latin typeface="Times New Roman" pitchFamily="18" charset="0"/>
                <a:ea typeface="標楷體" pitchFamily="65" charset="-120"/>
              </a:rPr>
              <a:t>職場健康促進應包括：個人健康資源</a:t>
            </a:r>
            <a:endParaRPr lang="zh-TW" altLang="en-US" sz="1200" dirty="0" smtClean="0">
              <a:latin typeface="Times New Roman" pitchFamily="18" charset="0"/>
              <a:ea typeface="標楷體" pitchFamily="65" charset="-120"/>
              <a:cs typeface="Times New Roman" pitchFamily="18" charset="0"/>
            </a:endParaRPr>
          </a:p>
          <a:p>
            <a:pPr>
              <a:lnSpc>
                <a:spcPct val="90000"/>
              </a:lnSpc>
            </a:pPr>
            <a:r>
              <a:rPr lang="zh-TW" altLang="en-US" dirty="0" smtClean="0">
                <a:latin typeface="Times New Roman" pitchFamily="18" charset="0"/>
                <a:ea typeface="標楷體" pitchFamily="65" charset="-120"/>
              </a:rPr>
              <a:t>企業提供的</a:t>
            </a:r>
          </a:p>
          <a:p>
            <a:pPr lvl="1">
              <a:lnSpc>
                <a:spcPct val="90000"/>
              </a:lnSpc>
            </a:pPr>
            <a:r>
              <a:rPr lang="zh-TW" altLang="en-US" dirty="0" smtClean="0">
                <a:latin typeface="Times New Roman" pitchFamily="18" charset="0"/>
                <a:ea typeface="標楷體" pitchFamily="65" charset="-120"/>
              </a:rPr>
              <a:t>健康服務、信息諮詢、資源、機會、彈性</a:t>
            </a:r>
          </a:p>
          <a:p>
            <a:pPr lvl="1">
              <a:lnSpc>
                <a:spcPct val="90000"/>
              </a:lnSpc>
            </a:pPr>
            <a:r>
              <a:rPr lang="zh-TW" altLang="en-US" dirty="0" smtClean="0">
                <a:latin typeface="Times New Roman" pitchFamily="18" charset="0"/>
                <a:ea typeface="標楷體" pitchFamily="65" charset="-120"/>
              </a:rPr>
              <a:t>相關有利的環境支持和鼓勵工作者保持健康的個人生活方式，監護個人身心健康狀況</a:t>
            </a:r>
          </a:p>
          <a:p>
            <a:pPr>
              <a:lnSpc>
                <a:spcPct val="90000"/>
              </a:lnSpc>
            </a:pPr>
            <a:r>
              <a:rPr lang="zh-TW" altLang="en-US" dirty="0" smtClean="0">
                <a:latin typeface="Times New Roman" pitchFamily="18" charset="0"/>
                <a:ea typeface="標楷體" pitchFamily="65" charset="-120"/>
              </a:rPr>
              <a:t>相關問題</a:t>
            </a:r>
          </a:p>
          <a:p>
            <a:pPr lvl="1">
              <a:lnSpc>
                <a:spcPct val="90000"/>
              </a:lnSpc>
            </a:pPr>
            <a:r>
              <a:rPr lang="zh-TW" altLang="en-US" dirty="0" smtClean="0">
                <a:latin typeface="Times New Roman" pitchFamily="18" charset="0"/>
                <a:ea typeface="標楷體" pitchFamily="65" charset="-120"/>
              </a:rPr>
              <a:t>工作條件欠佳或相關知識缺乏</a:t>
            </a:r>
          </a:p>
          <a:p>
            <a:pPr>
              <a:lnSpc>
                <a:spcPct val="90000"/>
              </a:lnSpc>
            </a:pPr>
            <a:r>
              <a:rPr lang="zh-TW" altLang="en-US" dirty="0" smtClean="0">
                <a:latin typeface="Times New Roman" pitchFamily="18" charset="0"/>
                <a:ea typeface="標楷體" pitchFamily="65" charset="-120"/>
              </a:rPr>
              <a:t>例如</a:t>
            </a:r>
          </a:p>
          <a:p>
            <a:pPr lvl="1">
              <a:lnSpc>
                <a:spcPct val="90000"/>
              </a:lnSpc>
            </a:pPr>
            <a:r>
              <a:rPr lang="zh-TW" altLang="en-US" dirty="0" smtClean="0">
                <a:latin typeface="Times New Roman" pitchFamily="18" charset="0"/>
                <a:ea typeface="標楷體" pitchFamily="65" charset="-120"/>
              </a:rPr>
              <a:t>工作時間過長，健身器材或設備投入不足</a:t>
            </a:r>
            <a:r>
              <a:rPr lang="zh-TW" altLang="en-US" sz="1400" dirty="0" smtClean="0"/>
              <a:t>，</a:t>
            </a:r>
            <a:r>
              <a:rPr lang="zh-TW" altLang="en-US" dirty="0" smtClean="0">
                <a:latin typeface="Times New Roman" pitchFamily="18" charset="0"/>
                <a:ea typeface="標楷體" pitchFamily="65" charset="-120"/>
              </a:rPr>
              <a:t>以及休息時間安排缺乏彈性</a:t>
            </a:r>
          </a:p>
          <a:p>
            <a:pPr lvl="1">
              <a:lnSpc>
                <a:spcPct val="90000"/>
              </a:lnSpc>
            </a:pPr>
            <a:r>
              <a:rPr lang="zh-TW" altLang="en-US" dirty="0" smtClean="0">
                <a:latin typeface="Times New Roman" pitchFamily="18" charset="0"/>
                <a:ea typeface="標楷體" pitchFamily="65" charset="-120"/>
              </a:rPr>
              <a:t>上班期間未提供健康飲食，就餐時間無法保障，健康食品無處冷藏以及缺乏相關知識</a:t>
            </a:r>
          </a:p>
          <a:p>
            <a:pPr lvl="1">
              <a:lnSpc>
                <a:spcPct val="90000"/>
              </a:lnSpc>
            </a:pPr>
            <a:r>
              <a:rPr lang="zh-TW" altLang="en-US" dirty="0" smtClean="0">
                <a:latin typeface="Times New Roman" pitchFamily="18" charset="0"/>
                <a:ea typeface="標楷體" pitchFamily="65" charset="-120"/>
              </a:rPr>
              <a:t>工作場所不禁煙</a:t>
            </a:r>
            <a:endParaRPr lang="en-US" altLang="zh-TW" dirty="0" smtClean="0">
              <a:latin typeface="Times New Roman" pitchFamily="18" charset="0"/>
              <a:ea typeface="標楷體" pitchFamily="65" charset="-120"/>
            </a:endParaRPr>
          </a:p>
          <a:p>
            <a:pPr lvl="1">
              <a:lnSpc>
                <a:spcPct val="90000"/>
              </a:lnSpc>
            </a:pPr>
            <a:endParaRPr lang="en-US" altLang="zh-TW" dirty="0" smtClean="0">
              <a:latin typeface="Times New Roman" pitchFamily="18" charset="0"/>
              <a:ea typeface="標楷體" pitchFamily="65" charset="-120"/>
            </a:endParaRPr>
          </a:p>
        </p:txBody>
      </p:sp>
      <p:sp>
        <p:nvSpPr>
          <p:cNvPr id="4" name="投影片編號版面配置區 3"/>
          <p:cNvSpPr>
            <a:spLocks noGrp="1"/>
          </p:cNvSpPr>
          <p:nvPr>
            <p:ph type="sldNum" sz="quarter" idx="10"/>
          </p:nvPr>
        </p:nvSpPr>
        <p:spPr/>
        <p:txBody>
          <a:bodyPr/>
          <a:lstStyle/>
          <a:p>
            <a:fld id="{77D8454A-404F-4DF1-8F43-7DDF83BF3B63}" type="slidenum">
              <a:rPr lang="en-US" altLang="zh-TW" smtClean="0"/>
              <a:pPr/>
              <a:t>34</a:t>
            </a:fld>
            <a:endParaRPr lang="zh-TW" altLang="en-US"/>
          </a:p>
        </p:txBody>
      </p:sp>
    </p:spTree>
    <p:extLst>
      <p:ext uri="{BB962C8B-B14F-4D97-AF65-F5344CB8AC3E}">
        <p14:creationId xmlns:p14="http://schemas.microsoft.com/office/powerpoint/2010/main" val="2957581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以</a:t>
            </a:r>
            <a:r>
              <a:rPr lang="en-US" altLang="zh-TW" sz="1200" dirty="0" smtClean="0"/>
              <a:t>WHO</a:t>
            </a:r>
            <a:r>
              <a:rPr lang="en-US" altLang="zh-TW" sz="1600" dirty="0" smtClean="0">
                <a:latin typeface="Times New Roman" panose="02020603050405020304" pitchFamily="18" charset="0"/>
                <a:ea typeface="標楷體" panose="03000509000000000000" pitchFamily="65" charset="-120"/>
              </a:rPr>
              <a:t>《</a:t>
            </a:r>
            <a:r>
              <a:rPr lang="zh-TW" altLang="en-US" sz="1600" dirty="0" smtClean="0">
                <a:latin typeface="Times New Roman" panose="02020603050405020304" pitchFamily="18" charset="0"/>
                <a:ea typeface="標楷體" panose="03000509000000000000" pitchFamily="65" charset="-120"/>
              </a:rPr>
              <a:t>健康職場</a:t>
            </a:r>
            <a:r>
              <a:rPr lang="zh-CN" altLang="en-US" sz="1600" dirty="0" smtClean="0">
                <a:latin typeface="Times New Roman" panose="02020603050405020304" pitchFamily="18" charset="0"/>
                <a:ea typeface="標楷體" panose="03000509000000000000" pitchFamily="65" charset="-120"/>
              </a:rPr>
              <a:t>全球工作框架</a:t>
            </a:r>
            <a:r>
              <a:rPr lang="en-US" altLang="zh-CN" sz="1600" dirty="0" smtClean="0">
                <a:latin typeface="Times New Roman" panose="02020603050405020304" pitchFamily="18" charset="0"/>
                <a:ea typeface="標楷體" panose="03000509000000000000" pitchFamily="65" charset="-120"/>
              </a:rPr>
              <a:t>》</a:t>
            </a:r>
            <a:r>
              <a:rPr lang="en-US" altLang="zh-TW" sz="1600" dirty="0" smtClean="0">
                <a:latin typeface="Times New Roman" panose="02020603050405020304" pitchFamily="18" charset="0"/>
                <a:ea typeface="標楷體" panose="03000509000000000000" pitchFamily="65" charset="-120"/>
              </a:rPr>
              <a:t> </a:t>
            </a:r>
            <a:r>
              <a:rPr lang="zh-TW" altLang="en-US" sz="1200" dirty="0" smtClean="0">
                <a:latin typeface="Times New Roman" panose="02020603050405020304" pitchFamily="18" charset="0"/>
                <a:ea typeface="標楷體" panose="03000509000000000000" pitchFamily="65" charset="-120"/>
              </a:rPr>
              <a:t>勞工</a:t>
            </a:r>
            <a:r>
              <a:rPr lang="zh-CN" altLang="en-US" sz="1200" dirty="0" smtClean="0">
                <a:latin typeface="Times New Roman" panose="02020603050405020304" pitchFamily="18" charset="0"/>
                <a:ea typeface="標楷體" panose="03000509000000000000" pitchFamily="65" charset="-120"/>
              </a:rPr>
              <a:t>健康：全球行</a:t>
            </a:r>
            <a:r>
              <a:rPr lang="zh-TW" altLang="en-US" sz="1200" dirty="0" smtClean="0">
                <a:latin typeface="Times New Roman" panose="02020603050405020304" pitchFamily="18" charset="0"/>
                <a:ea typeface="標楷體" panose="03000509000000000000" pitchFamily="65" charset="-120"/>
              </a:rPr>
              <a:t>動計劃</a:t>
            </a:r>
            <a:r>
              <a:rPr lang="en-US" altLang="zh-TW" sz="1200" dirty="0" smtClean="0">
                <a:latin typeface="Times New Roman" panose="02020603050405020304" pitchFamily="18" charset="0"/>
                <a:ea typeface="標楷體" panose="03000509000000000000" pitchFamily="65" charset="-120"/>
              </a:rPr>
              <a:t>(2008-2017)</a:t>
            </a:r>
            <a:r>
              <a:rPr lang="zh-TW" altLang="en-US" sz="1200" dirty="0" smtClean="0"/>
              <a:t> </a:t>
            </a:r>
            <a:endParaRPr lang="en-US" altLang="zh-TW" sz="1200" dirty="0" smtClean="0"/>
          </a:p>
          <a:p>
            <a:r>
              <a:rPr lang="zh-TW" altLang="en-US" sz="1200" dirty="0" smtClean="0">
                <a:latin typeface="Times New Roman" pitchFamily="18" charset="0"/>
                <a:ea typeface="標楷體" pitchFamily="65" charset="-120"/>
              </a:rPr>
              <a:t>職場健康促進應包括：個人健康資源</a:t>
            </a:r>
            <a:endParaRPr lang="zh-TW" altLang="en-US" sz="1200" dirty="0" smtClean="0">
              <a:latin typeface="Times New Roman" pitchFamily="18" charset="0"/>
              <a:ea typeface="標楷體" pitchFamily="65" charset="-120"/>
              <a:cs typeface="Times New Roman" pitchFamily="18" charset="0"/>
            </a:endParaRPr>
          </a:p>
          <a:p>
            <a:r>
              <a:rPr lang="zh-TW" altLang="en-US" dirty="0" smtClean="0"/>
              <a:t>　講座知識　團體課程　運動性社團　家庭活動</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35</a:t>
            </a:fld>
            <a:endParaRPr lang="zh-TW" altLang="en-US"/>
          </a:p>
        </p:txBody>
      </p:sp>
    </p:spTree>
    <p:extLst>
      <p:ext uri="{BB962C8B-B14F-4D97-AF65-F5344CB8AC3E}">
        <p14:creationId xmlns:p14="http://schemas.microsoft.com/office/powerpoint/2010/main" val="1515686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以</a:t>
            </a:r>
            <a:r>
              <a:rPr lang="en-US" altLang="zh-TW" sz="1200" dirty="0" smtClean="0"/>
              <a:t>WHO</a:t>
            </a:r>
            <a:r>
              <a:rPr lang="en-US" altLang="zh-TW" sz="1600" dirty="0" smtClean="0">
                <a:latin typeface="Times New Roman" panose="02020603050405020304" pitchFamily="18" charset="0"/>
                <a:ea typeface="標楷體" panose="03000509000000000000" pitchFamily="65" charset="-120"/>
              </a:rPr>
              <a:t>《</a:t>
            </a:r>
            <a:r>
              <a:rPr lang="zh-TW" altLang="en-US" sz="1600" dirty="0" smtClean="0">
                <a:latin typeface="Times New Roman" panose="02020603050405020304" pitchFamily="18" charset="0"/>
                <a:ea typeface="標楷體" panose="03000509000000000000" pitchFamily="65" charset="-120"/>
              </a:rPr>
              <a:t>健康職場</a:t>
            </a:r>
            <a:r>
              <a:rPr lang="zh-CN" altLang="en-US" sz="1600" dirty="0" smtClean="0">
                <a:latin typeface="Times New Roman" panose="02020603050405020304" pitchFamily="18" charset="0"/>
                <a:ea typeface="標楷體" panose="03000509000000000000" pitchFamily="65" charset="-120"/>
              </a:rPr>
              <a:t>全球工作框架</a:t>
            </a:r>
            <a:r>
              <a:rPr lang="en-US" altLang="zh-CN" sz="1600" dirty="0" smtClean="0">
                <a:latin typeface="Times New Roman" panose="02020603050405020304" pitchFamily="18" charset="0"/>
                <a:ea typeface="標楷體" panose="03000509000000000000" pitchFamily="65" charset="-120"/>
              </a:rPr>
              <a:t>》</a:t>
            </a:r>
            <a:r>
              <a:rPr lang="en-US" altLang="zh-TW" sz="1600" dirty="0" smtClean="0">
                <a:latin typeface="Times New Roman" panose="02020603050405020304" pitchFamily="18" charset="0"/>
                <a:ea typeface="標楷體" panose="03000509000000000000" pitchFamily="65" charset="-120"/>
              </a:rPr>
              <a:t> </a:t>
            </a:r>
            <a:r>
              <a:rPr lang="zh-TW" altLang="en-US" sz="1200" dirty="0" smtClean="0">
                <a:latin typeface="Times New Roman" panose="02020603050405020304" pitchFamily="18" charset="0"/>
                <a:ea typeface="標楷體" panose="03000509000000000000" pitchFamily="65" charset="-120"/>
              </a:rPr>
              <a:t>勞工</a:t>
            </a:r>
            <a:r>
              <a:rPr lang="zh-CN" altLang="en-US" sz="1200" dirty="0" smtClean="0">
                <a:latin typeface="Times New Roman" panose="02020603050405020304" pitchFamily="18" charset="0"/>
                <a:ea typeface="標楷體" panose="03000509000000000000" pitchFamily="65" charset="-120"/>
              </a:rPr>
              <a:t>健康：全球行</a:t>
            </a:r>
            <a:r>
              <a:rPr lang="zh-TW" altLang="en-US" sz="1200" dirty="0" smtClean="0">
                <a:latin typeface="Times New Roman" panose="02020603050405020304" pitchFamily="18" charset="0"/>
                <a:ea typeface="標楷體" panose="03000509000000000000" pitchFamily="65" charset="-120"/>
              </a:rPr>
              <a:t>動計劃</a:t>
            </a:r>
            <a:r>
              <a:rPr lang="en-US" altLang="zh-TW" sz="1200" dirty="0" smtClean="0">
                <a:latin typeface="Times New Roman" panose="02020603050405020304" pitchFamily="18" charset="0"/>
                <a:ea typeface="標楷體" panose="03000509000000000000" pitchFamily="65" charset="-120"/>
              </a:rPr>
              <a:t>(2008-2017)</a:t>
            </a:r>
            <a:r>
              <a:rPr lang="zh-TW" altLang="en-US" sz="1200" dirty="0" smtClean="0"/>
              <a:t> </a:t>
            </a:r>
            <a:endParaRPr lang="en-US" altLang="zh-TW" sz="1200" dirty="0" smtClean="0"/>
          </a:p>
          <a:p>
            <a:r>
              <a:rPr lang="zh-TW" altLang="en-US" sz="1200" dirty="0" smtClean="0">
                <a:latin typeface="Times New Roman" pitchFamily="18" charset="0"/>
                <a:ea typeface="標楷體" pitchFamily="65" charset="-120"/>
              </a:rPr>
              <a:t>職場健康促進應包括：個人健康資源</a:t>
            </a:r>
            <a:endParaRPr lang="zh-TW" altLang="en-US" sz="1200" dirty="0" smtClean="0">
              <a:latin typeface="Times New Roman" pitchFamily="18" charset="0"/>
              <a:ea typeface="標楷體" pitchFamily="65" charset="-120"/>
              <a:cs typeface="Times New Roman" pitchFamily="18" charset="0"/>
            </a:endParaRPr>
          </a:p>
          <a:p>
            <a:r>
              <a:rPr lang="zh-TW" altLang="en-US" dirty="0" smtClean="0">
                <a:effectLst/>
              </a:rPr>
              <a:t>如何減少工作時間的影響</a:t>
            </a:r>
            <a:endParaRPr lang="en-US" altLang="zh-TW" dirty="0" smtClean="0">
              <a:effectLst/>
            </a:endParaRPr>
          </a:p>
          <a:p>
            <a:r>
              <a:rPr lang="zh-TW" altLang="en-US" dirty="0" smtClean="0">
                <a:effectLst/>
              </a:rPr>
              <a:t>　網路視訊　穿戴式科技　樓梯美化　餐點選擇</a:t>
            </a:r>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36</a:t>
            </a:fld>
            <a:endParaRPr lang="zh-TW" altLang="en-US"/>
          </a:p>
        </p:txBody>
      </p:sp>
    </p:spTree>
    <p:extLst>
      <p:ext uri="{BB962C8B-B14F-4D97-AF65-F5344CB8AC3E}">
        <p14:creationId xmlns:p14="http://schemas.microsoft.com/office/powerpoint/2010/main" val="3316471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以</a:t>
            </a:r>
            <a:r>
              <a:rPr lang="en-US" altLang="zh-TW" sz="1200" dirty="0" smtClean="0"/>
              <a:t>WHO</a:t>
            </a:r>
            <a:r>
              <a:rPr lang="en-US" altLang="zh-TW" sz="1600" dirty="0" smtClean="0">
                <a:latin typeface="Times New Roman" panose="02020603050405020304" pitchFamily="18" charset="0"/>
                <a:ea typeface="標楷體" panose="03000509000000000000" pitchFamily="65" charset="-120"/>
              </a:rPr>
              <a:t>《</a:t>
            </a:r>
            <a:r>
              <a:rPr lang="zh-TW" altLang="en-US" sz="1600" dirty="0" smtClean="0">
                <a:latin typeface="Times New Roman" panose="02020603050405020304" pitchFamily="18" charset="0"/>
                <a:ea typeface="標楷體" panose="03000509000000000000" pitchFamily="65" charset="-120"/>
              </a:rPr>
              <a:t>健康職場</a:t>
            </a:r>
            <a:r>
              <a:rPr lang="zh-CN" altLang="en-US" sz="1600" dirty="0" smtClean="0">
                <a:latin typeface="Times New Roman" panose="02020603050405020304" pitchFamily="18" charset="0"/>
                <a:ea typeface="標楷體" panose="03000509000000000000" pitchFamily="65" charset="-120"/>
              </a:rPr>
              <a:t>全球工作框架</a:t>
            </a:r>
            <a:r>
              <a:rPr lang="en-US" altLang="zh-CN" sz="1600" dirty="0" smtClean="0">
                <a:latin typeface="Times New Roman" panose="02020603050405020304" pitchFamily="18" charset="0"/>
                <a:ea typeface="標楷體" panose="03000509000000000000" pitchFamily="65" charset="-120"/>
              </a:rPr>
              <a:t>》</a:t>
            </a:r>
            <a:r>
              <a:rPr lang="en-US" altLang="zh-TW" sz="1600" dirty="0" smtClean="0">
                <a:latin typeface="Times New Roman" panose="02020603050405020304" pitchFamily="18" charset="0"/>
                <a:ea typeface="標楷體" panose="03000509000000000000" pitchFamily="65" charset="-120"/>
              </a:rPr>
              <a:t> </a:t>
            </a:r>
            <a:r>
              <a:rPr lang="zh-TW" altLang="en-US" sz="1200" dirty="0" smtClean="0">
                <a:latin typeface="Times New Roman" panose="02020603050405020304" pitchFamily="18" charset="0"/>
                <a:ea typeface="標楷體" panose="03000509000000000000" pitchFamily="65" charset="-120"/>
              </a:rPr>
              <a:t>勞工</a:t>
            </a:r>
            <a:r>
              <a:rPr lang="zh-CN" altLang="en-US" sz="1200" dirty="0" smtClean="0">
                <a:latin typeface="Times New Roman" panose="02020603050405020304" pitchFamily="18" charset="0"/>
                <a:ea typeface="標楷體" panose="03000509000000000000" pitchFamily="65" charset="-120"/>
              </a:rPr>
              <a:t>健康：全球行</a:t>
            </a:r>
            <a:r>
              <a:rPr lang="zh-TW" altLang="en-US" sz="1200" dirty="0" smtClean="0">
                <a:latin typeface="Times New Roman" panose="02020603050405020304" pitchFamily="18" charset="0"/>
                <a:ea typeface="標楷體" panose="03000509000000000000" pitchFamily="65" charset="-120"/>
              </a:rPr>
              <a:t>動計劃</a:t>
            </a:r>
            <a:r>
              <a:rPr lang="en-US" altLang="zh-TW" sz="1200" dirty="0" smtClean="0">
                <a:latin typeface="Times New Roman" panose="02020603050405020304" pitchFamily="18" charset="0"/>
                <a:ea typeface="標楷體" panose="03000509000000000000" pitchFamily="65" charset="-120"/>
              </a:rPr>
              <a:t>(2008-2017)</a:t>
            </a:r>
            <a:r>
              <a:rPr lang="zh-TW" altLang="en-US" sz="1200" dirty="0" smtClean="0"/>
              <a:t> </a:t>
            </a:r>
            <a:endParaRPr lang="en-US" altLang="zh-TW" sz="1200" dirty="0" smtClean="0"/>
          </a:p>
          <a:p>
            <a:r>
              <a:rPr lang="zh-TW" altLang="en-US" sz="1200" dirty="0" smtClean="0">
                <a:latin typeface="Times New Roman" pitchFamily="18" charset="0"/>
                <a:ea typeface="標楷體" pitchFamily="65" charset="-120"/>
              </a:rPr>
              <a:t>職場健康促進應包括：八大步驟</a:t>
            </a:r>
            <a:endParaRPr lang="en-US" altLang="zh-TW" sz="1200" dirty="0" smtClean="0">
              <a:latin typeface="Times New Roman" pitchFamily="18" charset="0"/>
              <a:ea typeface="標楷體" pitchFamily="65" charset="-120"/>
            </a:endParaRPr>
          </a:p>
          <a:p>
            <a:r>
              <a:rPr lang="zh-TW" altLang="en-US" sz="1200" b="0" i="0" u="none" strike="noStrike" kern="1200" baseline="0" dirty="0" smtClean="0">
                <a:solidFill>
                  <a:schemeClr val="tx1"/>
                </a:solidFill>
                <a:latin typeface="+mn-lt"/>
                <a:ea typeface="+mn-ea"/>
                <a:cs typeface="+mn-cs"/>
              </a:rPr>
              <a:t>（一）啟動： 計畫推動之初，進行資訊的收集，找出哪些人是企業內部主要意見領袖和具影響力者，對關鍵人物進行動員，有助於爭取到承諾。</a:t>
            </a:r>
          </a:p>
          <a:p>
            <a:r>
              <a:rPr lang="zh-TW" altLang="en-US" sz="1200" b="0" i="0" u="none" strike="noStrike" kern="1200" baseline="0" dirty="0" smtClean="0">
                <a:solidFill>
                  <a:schemeClr val="tx1"/>
                </a:solidFill>
                <a:latin typeface="+mn-lt"/>
                <a:ea typeface="+mn-ea"/>
                <a:cs typeface="+mn-cs"/>
              </a:rPr>
              <a:t>（二）重組： 一旦成功動員企業關鍵人物，即對企業相關內外在資源進行集結。</a:t>
            </a:r>
          </a:p>
          <a:p>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1. </a:t>
            </a:r>
            <a:r>
              <a:rPr lang="zh-TW" altLang="en-US" sz="1200" b="0" i="0" u="none" strike="noStrike" kern="1200" baseline="0" dirty="0" smtClean="0">
                <a:solidFill>
                  <a:schemeClr val="tx1"/>
                </a:solidFill>
                <a:latin typeface="+mn-lt"/>
                <a:ea typeface="+mn-ea"/>
                <a:cs typeface="+mn-cs"/>
              </a:rPr>
              <a:t>大型企業：職場團隊涵蓋不同層級與部門，如勞安、醫療、人力資源同仁、工程師及勞工代表，並注重團隊成員中男女性別比例。</a:t>
            </a:r>
          </a:p>
          <a:p>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2. </a:t>
            </a:r>
            <a:r>
              <a:rPr lang="zh-TW" altLang="en-US" sz="1200" b="0" i="0" u="none" strike="noStrike" kern="1200" baseline="0" dirty="0" smtClean="0">
                <a:solidFill>
                  <a:schemeClr val="tx1"/>
                </a:solidFill>
                <a:latin typeface="+mn-lt"/>
                <a:ea typeface="+mn-ea"/>
                <a:cs typeface="+mn-cs"/>
              </a:rPr>
              <a:t>小型企業：職場團隊增加企業組織外部的單位，如鄰近大型企業的社區醫院、在地職業安全健康的機構以及專家、協助人員。</a:t>
            </a:r>
          </a:p>
          <a:p>
            <a:r>
              <a:rPr lang="zh-TW" altLang="en-US" sz="1200" b="0" i="0" u="none" strike="noStrike" kern="1200" baseline="0" dirty="0" smtClean="0">
                <a:solidFill>
                  <a:schemeClr val="tx1"/>
                </a:solidFill>
                <a:latin typeface="+mn-lt"/>
                <a:ea typeface="+mn-ea"/>
                <a:cs typeface="+mn-cs"/>
              </a:rPr>
              <a:t>（三） 評估：健康職場團隊首要任務就是評估，對於評估企業現況資料，包括：</a:t>
            </a:r>
          </a:p>
          <a:p>
            <a:r>
              <a:rPr lang="en-US" altLang="zh-TW" sz="1200" b="0" i="0" u="none" strike="noStrike" kern="1200" baseline="0" dirty="0" smtClean="0">
                <a:solidFill>
                  <a:schemeClr val="tx1"/>
                </a:solidFill>
                <a:latin typeface="+mn-lt"/>
                <a:ea typeface="+mn-ea"/>
                <a:cs typeface="+mn-cs"/>
              </a:rPr>
              <a:t>1. </a:t>
            </a:r>
            <a:r>
              <a:rPr lang="zh-TW" altLang="en-US" sz="1200" b="0" i="0" u="none" strike="noStrike" kern="1200" baseline="0" dirty="0" smtClean="0">
                <a:solidFill>
                  <a:schemeClr val="tx1"/>
                </a:solidFill>
                <a:latin typeface="+mn-lt"/>
                <a:ea typeface="+mn-ea"/>
                <a:cs typeface="+mn-cs"/>
              </a:rPr>
              <a:t>大型企業：針對員工人口結構、職業傷病、長短期失能及殘障、流動率、工會意見、職業健康與安全委員會會議紀錄、公司生產力等基礎資料做收集，並進行對職場危害、風險評估流程作檢點，調查相關產業以了解同質性企業現況，文獻瀏覽優良企業案例作法及個案研究。對於員工可徵詢他們自身如何改善工作環境與健康，及期望雇主如何提供協助的作法和意見。</a:t>
            </a:r>
          </a:p>
          <a:p>
            <a:r>
              <a:rPr lang="en-US" altLang="zh-TW" sz="1200" b="0" i="0" u="none" strike="noStrike" kern="1200" baseline="0" dirty="0" smtClean="0">
                <a:solidFill>
                  <a:schemeClr val="tx1"/>
                </a:solidFill>
                <a:latin typeface="+mn-lt"/>
                <a:ea typeface="+mn-ea"/>
                <a:cs typeface="+mn-cs"/>
              </a:rPr>
              <a:t>2. </a:t>
            </a:r>
            <a:r>
              <a:rPr lang="zh-TW" altLang="en-US" sz="1200" b="0" i="0" u="none" strike="noStrike" kern="1200" baseline="0" dirty="0" smtClean="0">
                <a:solidFill>
                  <a:schemeClr val="tx1"/>
                </a:solidFill>
                <a:latin typeface="+mn-lt"/>
                <a:ea typeface="+mn-ea"/>
                <a:cs typeface="+mn-cs"/>
              </a:rPr>
              <a:t>小型企業：利用簡單檢核表進行職場檢查，包括評估主管與員工間的對話、和當地專家會談及拜訪類似現狀的當地企業，找出當地良好案例。</a:t>
            </a:r>
          </a:p>
          <a:p>
            <a:r>
              <a:rPr lang="zh-TW" altLang="en-US" sz="1200" b="0" i="0" u="none" strike="noStrike" kern="1200" baseline="0" dirty="0" smtClean="0">
                <a:solidFill>
                  <a:schemeClr val="tx1"/>
                </a:solidFill>
                <a:latin typeface="+mn-lt"/>
                <a:ea typeface="+mn-ea"/>
                <a:cs typeface="+mn-cs"/>
              </a:rPr>
              <a:t>（四） 排序：對於職場健康促進議題推動，進行如下先後順序重點考量：</a:t>
            </a:r>
          </a:p>
          <a:p>
            <a:r>
              <a:rPr lang="en-US" altLang="zh-TW" sz="1200" b="0" i="0" u="none" strike="noStrike" kern="1200" baseline="0" dirty="0" smtClean="0">
                <a:solidFill>
                  <a:schemeClr val="tx1"/>
                </a:solidFill>
                <a:latin typeface="+mn-lt"/>
                <a:ea typeface="+mn-ea"/>
                <a:cs typeface="+mn-cs"/>
              </a:rPr>
              <a:t>1. </a:t>
            </a:r>
            <a:r>
              <a:rPr lang="zh-TW" altLang="en-US" sz="1200" b="0" i="0" u="none" strike="noStrike" kern="1200" baseline="0" dirty="0" smtClean="0">
                <a:solidFill>
                  <a:schemeClr val="tx1"/>
                </a:solidFill>
                <a:latin typeface="+mn-lt"/>
                <a:ea typeface="+mn-ea"/>
                <a:cs typeface="+mn-cs"/>
              </a:rPr>
              <a:t>對於勞工健康風險（暴露危害的嚴重度及危害發生機率），勞工因風險認知不足易產生危害，公司應提供相關教育與訓練。</a:t>
            </a:r>
          </a:p>
          <a:p>
            <a:r>
              <a:rPr lang="en-US" altLang="zh-TW" sz="1200" b="0" i="0" u="none" strike="noStrike" kern="1200" baseline="0" dirty="0" smtClean="0">
                <a:solidFill>
                  <a:schemeClr val="tx1"/>
                </a:solidFill>
                <a:latin typeface="+mn-lt"/>
                <a:ea typeface="+mn-ea"/>
                <a:cs typeface="+mn-cs"/>
              </a:rPr>
              <a:t>2. </a:t>
            </a:r>
            <a:r>
              <a:rPr lang="zh-TW" altLang="en-US" sz="1200" b="0" i="0" u="none" strike="noStrike" kern="1200" baseline="0" dirty="0" smtClean="0">
                <a:solidFill>
                  <a:schemeClr val="tx1"/>
                </a:solidFill>
                <a:latin typeface="+mn-lt"/>
                <a:ea typeface="+mn-ea"/>
                <a:cs typeface="+mn-cs"/>
              </a:rPr>
              <a:t>依據馬斯婁需求層次（</a:t>
            </a:r>
            <a:r>
              <a:rPr lang="en-US" altLang="zh-TW" sz="1200" b="0" i="0" u="none" strike="noStrike" kern="1200" baseline="0" dirty="0" smtClean="0">
                <a:solidFill>
                  <a:schemeClr val="tx1"/>
                </a:solidFill>
                <a:latin typeface="+mn-lt"/>
                <a:ea typeface="+mn-ea"/>
                <a:cs typeface="+mn-cs"/>
              </a:rPr>
              <a:t>Hierarchy </a:t>
            </a:r>
            <a:r>
              <a:rPr lang="en-US" altLang="zh-TW" sz="1200" b="0" i="0" u="none" strike="noStrike" kern="1200" baseline="0" dirty="0" err="1" smtClean="0">
                <a:solidFill>
                  <a:schemeClr val="tx1"/>
                </a:solidFill>
                <a:latin typeface="+mn-lt"/>
                <a:ea typeface="+mn-ea"/>
                <a:cs typeface="+mn-cs"/>
              </a:rPr>
              <a:t>ofneeds</a:t>
            </a:r>
            <a:r>
              <a:rPr lang="zh-TW" altLang="en-US" sz="1200" b="0" i="0" u="none" strike="noStrike" kern="1200" baseline="0" dirty="0" smtClean="0">
                <a:solidFill>
                  <a:schemeClr val="tx1"/>
                </a:solidFill>
                <a:latin typeface="+mn-lt"/>
                <a:ea typeface="+mn-ea"/>
                <a:cs typeface="+mn-cs"/>
              </a:rPr>
              <a:t>）理論，基本生理需求較高層次心理福利需求，更直接影響員工安全健康，各國已先針對基本需求訂定法律規範。</a:t>
            </a:r>
          </a:p>
          <a:p>
            <a:r>
              <a:rPr lang="en-US" altLang="zh-TW" sz="1200" b="0" i="0" u="none" strike="noStrike" kern="1200" baseline="0" dirty="0" smtClean="0">
                <a:solidFill>
                  <a:schemeClr val="tx1"/>
                </a:solidFill>
                <a:latin typeface="+mn-lt"/>
                <a:ea typeface="+mn-ea"/>
                <a:cs typeface="+mn-cs"/>
              </a:rPr>
              <a:t>3. </a:t>
            </a:r>
            <a:r>
              <a:rPr lang="zh-TW" altLang="en-US" sz="1200" b="0" i="0" u="none" strike="noStrike" kern="1200" baseline="0" dirty="0" smtClean="0">
                <a:solidFill>
                  <a:schemeClr val="tx1"/>
                </a:solidFill>
                <a:latin typeface="+mn-lt"/>
                <a:ea typeface="+mn-ea"/>
                <a:cs typeface="+mn-cs"/>
              </a:rPr>
              <a:t>健康促進議題之推動，考量過程改變或成功機率的可能性。</a:t>
            </a:r>
          </a:p>
          <a:p>
            <a:r>
              <a:rPr lang="zh-TW" altLang="en-US" sz="1200" b="0" i="0" u="none" strike="noStrike" kern="1200" baseline="0" dirty="0" smtClean="0">
                <a:solidFill>
                  <a:schemeClr val="tx1"/>
                </a:solidFill>
                <a:latin typeface="+mn-lt"/>
                <a:ea typeface="+mn-ea"/>
                <a:cs typeface="+mn-cs"/>
              </a:rPr>
              <a:t>（五）計畫： 健康促進計畫執行不僅提升員工健康意識，並涵蓋技能開發與行為改變。</a:t>
            </a:r>
          </a:p>
          <a:p>
            <a:r>
              <a:rPr lang="en-US" altLang="zh-TW" sz="1200" b="0" i="0" u="none" strike="noStrike" kern="1200" baseline="0" dirty="0" smtClean="0">
                <a:solidFill>
                  <a:schemeClr val="tx1"/>
                </a:solidFill>
                <a:latin typeface="+mn-lt"/>
                <a:ea typeface="+mn-ea"/>
                <a:cs typeface="+mn-cs"/>
              </a:rPr>
              <a:t>1. </a:t>
            </a:r>
            <a:r>
              <a:rPr lang="zh-TW" altLang="en-US" sz="1200" b="0" i="0" u="none" strike="noStrike" kern="1200" baseline="0" dirty="0" smtClean="0">
                <a:solidFill>
                  <a:schemeClr val="tx1"/>
                </a:solidFill>
                <a:latin typeface="+mn-lt"/>
                <a:ea typeface="+mn-ea"/>
                <a:cs typeface="+mn-cs"/>
              </a:rPr>
              <a:t>大型企業健康職場計畫，以未來</a:t>
            </a:r>
            <a:r>
              <a:rPr lang="en-US" altLang="zh-TW" sz="1200" b="0" i="0" u="none" strike="noStrike" kern="1200" baseline="0" dirty="0" smtClean="0">
                <a:solidFill>
                  <a:schemeClr val="tx1"/>
                </a:solidFill>
                <a:latin typeface="+mn-lt"/>
                <a:ea typeface="+mn-ea"/>
                <a:cs typeface="+mn-cs"/>
              </a:rPr>
              <a:t>3</a:t>
            </a:r>
            <a:r>
              <a:rPr lang="zh-TW" altLang="en-US" sz="1200" b="0" i="0" u="none" strike="noStrike" kern="1200" baseline="0" dirty="0" smtClean="0">
                <a:solidFill>
                  <a:schemeClr val="tx1"/>
                </a:solidFill>
                <a:latin typeface="+mn-lt"/>
                <a:ea typeface="+mn-ea"/>
                <a:cs typeface="+mn-cs"/>
              </a:rPr>
              <a:t>∼</a:t>
            </a:r>
            <a:r>
              <a:rPr lang="en-US" altLang="zh-TW" sz="1200" b="0" i="0" u="none" strike="noStrike" kern="1200" baseline="0" dirty="0" smtClean="0">
                <a:solidFill>
                  <a:schemeClr val="tx1"/>
                </a:solidFill>
                <a:latin typeface="+mn-lt"/>
                <a:ea typeface="+mn-ea"/>
                <a:cs typeface="+mn-cs"/>
              </a:rPr>
              <a:t>5</a:t>
            </a:r>
            <a:r>
              <a:rPr lang="zh-TW" altLang="en-US" sz="1200" b="0" i="0" u="none" strike="noStrike" kern="1200" baseline="0" dirty="0" smtClean="0">
                <a:solidFill>
                  <a:schemeClr val="tx1"/>
                </a:solidFill>
                <a:latin typeface="+mn-lt"/>
                <a:ea typeface="+mn-ea"/>
                <a:cs typeface="+mn-cs"/>
              </a:rPr>
              <a:t>年做長程目標之擬訂，由歷年的行動方案，了解企業內部健康促進議題優缺點外，並能發現問題的輕重緩急。</a:t>
            </a:r>
          </a:p>
          <a:p>
            <a:r>
              <a:rPr lang="en-US" altLang="zh-TW" sz="1200" b="0" i="0" u="none" strike="noStrike" kern="1200" baseline="0" dirty="0" smtClean="0">
                <a:solidFill>
                  <a:schemeClr val="tx1"/>
                </a:solidFill>
                <a:latin typeface="+mn-lt"/>
                <a:ea typeface="+mn-ea"/>
                <a:cs typeface="+mn-cs"/>
              </a:rPr>
              <a:t>2. </a:t>
            </a:r>
            <a:r>
              <a:rPr lang="zh-TW" altLang="en-US" sz="1200" b="0" i="0" u="none" strike="noStrike" kern="1200" baseline="0" dirty="0" smtClean="0">
                <a:solidFill>
                  <a:schemeClr val="tx1"/>
                </a:solidFill>
                <a:latin typeface="+mn-lt"/>
                <a:ea typeface="+mn-ea"/>
                <a:cs typeface="+mn-cs"/>
              </a:rPr>
              <a:t>小型企業依組織規模與複雜度，訂定各項計畫推動時間表。</a:t>
            </a:r>
          </a:p>
          <a:p>
            <a:r>
              <a:rPr lang="zh-TW" altLang="en-US" sz="1200" b="0" i="0" u="none" strike="noStrike" kern="1200" baseline="0" dirty="0" smtClean="0">
                <a:solidFill>
                  <a:schemeClr val="tx1"/>
                </a:solidFill>
                <a:latin typeface="+mn-lt"/>
                <a:ea typeface="+mn-ea"/>
                <a:cs typeface="+mn-cs"/>
              </a:rPr>
              <a:t>（六）執行： 計畫中的每項行動方案應訂定分配工作職責，並依各階段改變歷程做計畫執行的整合。</a:t>
            </a:r>
          </a:p>
          <a:p>
            <a:r>
              <a:rPr lang="zh-TW" altLang="en-US" sz="1200" b="0" i="0" u="none" strike="noStrike" kern="1200" baseline="0" dirty="0" smtClean="0">
                <a:solidFill>
                  <a:schemeClr val="tx1"/>
                </a:solidFill>
                <a:latin typeface="+mn-lt"/>
                <a:ea typeface="+mn-ea"/>
                <a:cs typeface="+mn-cs"/>
              </a:rPr>
              <a:t>（七）評價： 評價可了解執行流程及結果，順利與否，並對阻礙成因進行檢討。除了評估個別性行動方案外，考量</a:t>
            </a:r>
            <a:r>
              <a:rPr lang="en-US" altLang="zh-TW" sz="1200" b="0" i="0" u="none" strike="noStrike" kern="1200" baseline="0" dirty="0" smtClean="0">
                <a:solidFill>
                  <a:schemeClr val="tx1"/>
                </a:solidFill>
                <a:latin typeface="+mn-lt"/>
                <a:ea typeface="+mn-ea"/>
                <a:cs typeface="+mn-cs"/>
              </a:rPr>
              <a:t>3</a:t>
            </a:r>
            <a:r>
              <a:rPr lang="zh-TW" altLang="en-US" sz="1200" b="0" i="0" u="none" strike="noStrike" kern="1200" baseline="0" dirty="0" smtClean="0">
                <a:solidFill>
                  <a:schemeClr val="tx1"/>
                </a:solidFill>
                <a:latin typeface="+mn-lt"/>
                <a:ea typeface="+mn-ea"/>
                <a:cs typeface="+mn-cs"/>
              </a:rPr>
              <a:t>到</a:t>
            </a:r>
            <a:r>
              <a:rPr lang="en-US" altLang="zh-TW" sz="1200" b="0" i="0" u="none" strike="noStrike" kern="1200" baseline="0" dirty="0" smtClean="0">
                <a:solidFill>
                  <a:schemeClr val="tx1"/>
                </a:solidFill>
                <a:latin typeface="+mn-lt"/>
                <a:ea typeface="+mn-ea"/>
                <a:cs typeface="+mn-cs"/>
              </a:rPr>
              <a:t>5</a:t>
            </a:r>
            <a:r>
              <a:rPr lang="zh-TW" altLang="en-US" sz="1200" b="0" i="0" u="none" strike="noStrike" kern="1200" baseline="0" dirty="0" smtClean="0">
                <a:solidFill>
                  <a:schemeClr val="tx1"/>
                </a:solidFill>
                <a:latin typeface="+mn-lt"/>
                <a:ea typeface="+mn-ea"/>
                <a:cs typeface="+mn-cs"/>
              </a:rPr>
              <a:t>年執行期間之重要事件對於整體健康職場計畫成敗</a:t>
            </a:r>
          </a:p>
          <a:p>
            <a:r>
              <a:rPr lang="zh-TW" altLang="en-US" sz="1200" b="0" i="0" u="none" strike="noStrike" kern="1200" baseline="0" dirty="0" smtClean="0">
                <a:solidFill>
                  <a:schemeClr val="tx1"/>
                </a:solidFill>
                <a:latin typeface="+mn-lt"/>
                <a:ea typeface="+mn-ea"/>
                <a:cs typeface="+mn-cs"/>
              </a:rPr>
              <a:t>改變後評估，如重複性的調查或重新檢視基礎資料，並與同業對這些數據進行追蹤比較。</a:t>
            </a:r>
          </a:p>
          <a:p>
            <a:r>
              <a:rPr lang="zh-TW" altLang="en-US" sz="1200" b="0" i="0" u="none" strike="noStrike" kern="1200" baseline="0" dirty="0" smtClean="0">
                <a:solidFill>
                  <a:schemeClr val="tx1"/>
                </a:solidFill>
                <a:latin typeface="+mn-lt"/>
                <a:ea typeface="+mn-ea"/>
                <a:cs typeface="+mn-cs"/>
              </a:rPr>
              <a:t>（八）改善： 依據評價結果與已執行方案進行檢討改善，對於已達成目標成果，給予肯定及持續經營，並感謝參與達成的人員。</a:t>
            </a:r>
            <a:endParaRPr lang="zh-TW" altLang="en-US" dirty="0"/>
          </a:p>
        </p:txBody>
      </p:sp>
      <p:sp>
        <p:nvSpPr>
          <p:cNvPr id="4" name="投影片編號版面配置區 3"/>
          <p:cNvSpPr>
            <a:spLocks noGrp="1"/>
          </p:cNvSpPr>
          <p:nvPr>
            <p:ph type="sldNum" sz="quarter" idx="10"/>
          </p:nvPr>
        </p:nvSpPr>
        <p:spPr/>
        <p:txBody>
          <a:bodyPr/>
          <a:lstStyle/>
          <a:p>
            <a:fld id="{77D8454A-404F-4DF1-8F43-7DDF83BF3B63}" type="slidenum">
              <a:rPr lang="en-US" altLang="zh-TW" smtClean="0"/>
              <a:pPr/>
              <a:t>37</a:t>
            </a:fld>
            <a:endParaRPr lang="zh-TW" altLang="en-US"/>
          </a:p>
        </p:txBody>
      </p:sp>
    </p:spTree>
    <p:extLst>
      <p:ext uri="{BB962C8B-B14F-4D97-AF65-F5344CB8AC3E}">
        <p14:creationId xmlns:p14="http://schemas.microsoft.com/office/powerpoint/2010/main" val="7263712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以</a:t>
            </a:r>
            <a:r>
              <a:rPr lang="en-US" altLang="zh-TW" sz="1200" dirty="0" smtClean="0"/>
              <a:t>WHO</a:t>
            </a:r>
            <a:r>
              <a:rPr lang="en-US" altLang="zh-TW" sz="1600" dirty="0" smtClean="0">
                <a:latin typeface="Times New Roman" panose="02020603050405020304" pitchFamily="18" charset="0"/>
                <a:ea typeface="標楷體" panose="03000509000000000000" pitchFamily="65" charset="-120"/>
              </a:rPr>
              <a:t>《</a:t>
            </a:r>
            <a:r>
              <a:rPr lang="zh-TW" altLang="en-US" sz="1600" dirty="0" smtClean="0">
                <a:latin typeface="Times New Roman" panose="02020603050405020304" pitchFamily="18" charset="0"/>
                <a:ea typeface="標楷體" panose="03000509000000000000" pitchFamily="65" charset="-120"/>
              </a:rPr>
              <a:t>健康職場</a:t>
            </a:r>
            <a:r>
              <a:rPr lang="zh-CN" altLang="en-US" sz="1600" dirty="0" smtClean="0">
                <a:latin typeface="Times New Roman" panose="02020603050405020304" pitchFamily="18" charset="0"/>
                <a:ea typeface="標楷體" panose="03000509000000000000" pitchFamily="65" charset="-120"/>
              </a:rPr>
              <a:t>全球工作框架</a:t>
            </a:r>
            <a:r>
              <a:rPr lang="en-US" altLang="zh-CN" sz="1600" dirty="0" smtClean="0">
                <a:latin typeface="Times New Roman" panose="02020603050405020304" pitchFamily="18" charset="0"/>
                <a:ea typeface="標楷體" panose="03000509000000000000" pitchFamily="65" charset="-120"/>
              </a:rPr>
              <a:t>》</a:t>
            </a:r>
            <a:r>
              <a:rPr lang="en-US" altLang="zh-TW" sz="1600" dirty="0" smtClean="0">
                <a:latin typeface="Times New Roman" panose="02020603050405020304" pitchFamily="18" charset="0"/>
                <a:ea typeface="標楷體" panose="03000509000000000000" pitchFamily="65" charset="-120"/>
              </a:rPr>
              <a:t> </a:t>
            </a:r>
            <a:r>
              <a:rPr lang="zh-TW" altLang="en-US" sz="1200" dirty="0" smtClean="0">
                <a:latin typeface="Times New Roman" panose="02020603050405020304" pitchFamily="18" charset="0"/>
                <a:ea typeface="標楷體" panose="03000509000000000000" pitchFamily="65" charset="-120"/>
              </a:rPr>
              <a:t>勞工</a:t>
            </a:r>
            <a:r>
              <a:rPr lang="zh-CN" altLang="en-US" sz="1200" dirty="0" smtClean="0">
                <a:latin typeface="Times New Roman" panose="02020603050405020304" pitchFamily="18" charset="0"/>
                <a:ea typeface="標楷體" panose="03000509000000000000" pitchFamily="65" charset="-120"/>
              </a:rPr>
              <a:t>健康：全球行</a:t>
            </a:r>
            <a:r>
              <a:rPr lang="zh-TW" altLang="en-US" sz="1200" dirty="0" smtClean="0">
                <a:latin typeface="Times New Roman" panose="02020603050405020304" pitchFamily="18" charset="0"/>
                <a:ea typeface="標楷體" panose="03000509000000000000" pitchFamily="65" charset="-120"/>
              </a:rPr>
              <a:t>動計劃</a:t>
            </a:r>
            <a:r>
              <a:rPr lang="en-US" altLang="zh-TW" sz="1200" dirty="0" smtClean="0">
                <a:latin typeface="Times New Roman" panose="02020603050405020304" pitchFamily="18" charset="0"/>
                <a:ea typeface="標楷體" panose="03000509000000000000" pitchFamily="65" charset="-120"/>
              </a:rPr>
              <a:t>(2008-2017)</a:t>
            </a:r>
            <a:r>
              <a:rPr lang="zh-TW" altLang="en-US" sz="1200" dirty="0" smtClean="0"/>
              <a:t> </a:t>
            </a:r>
            <a:endParaRPr lang="en-US" altLang="zh-TW" sz="1200" dirty="0" smtClean="0"/>
          </a:p>
          <a:p>
            <a:r>
              <a:rPr lang="zh-TW" altLang="en-US" sz="1200" dirty="0" smtClean="0">
                <a:latin typeface="Times New Roman" pitchFamily="18" charset="0"/>
                <a:ea typeface="標楷體" pitchFamily="65" charset="-120"/>
              </a:rPr>
              <a:t>職場健康促進應包括：建立核心價值</a:t>
            </a:r>
            <a:endParaRPr lang="zh-TW" altLang="en-US" dirty="0"/>
          </a:p>
        </p:txBody>
      </p:sp>
      <p:sp>
        <p:nvSpPr>
          <p:cNvPr id="4" name="投影片編號版面配置區 3"/>
          <p:cNvSpPr>
            <a:spLocks noGrp="1"/>
          </p:cNvSpPr>
          <p:nvPr>
            <p:ph type="sldNum" sz="quarter" idx="10"/>
          </p:nvPr>
        </p:nvSpPr>
        <p:spPr/>
        <p:txBody>
          <a:bodyPr/>
          <a:lstStyle/>
          <a:p>
            <a:fld id="{77D8454A-404F-4DF1-8F43-7DDF83BF3B63}" type="slidenum">
              <a:rPr lang="en-US" altLang="zh-TW" smtClean="0"/>
              <a:pPr/>
              <a:t>38</a:t>
            </a:fld>
            <a:endParaRPr lang="zh-TW" altLang="en-US"/>
          </a:p>
        </p:txBody>
      </p:sp>
    </p:spTree>
    <p:extLst>
      <p:ext uri="{BB962C8B-B14F-4D97-AF65-F5344CB8AC3E}">
        <p14:creationId xmlns:p14="http://schemas.microsoft.com/office/powerpoint/2010/main" val="3779409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說明我國近年職場健康促進活動的發展</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39</a:t>
            </a:fld>
            <a:endParaRPr lang="zh-TW" altLang="en-US"/>
          </a:p>
        </p:txBody>
      </p:sp>
    </p:spTree>
    <p:extLst>
      <p:ext uri="{BB962C8B-B14F-4D97-AF65-F5344CB8AC3E}">
        <p14:creationId xmlns:p14="http://schemas.microsoft.com/office/powerpoint/2010/main" val="1721662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952500" y="736600"/>
            <a:ext cx="4911725" cy="3684588"/>
          </a:xfrm>
          <a:ln/>
        </p:spPr>
      </p:sp>
      <p:sp>
        <p:nvSpPr>
          <p:cNvPr id="70658" name="Rectangle 3"/>
          <p:cNvSpPr>
            <a:spLocks noGrp="1" noChangeArrowheads="1"/>
          </p:cNvSpPr>
          <p:nvPr>
            <p:ph type="body" idx="1"/>
          </p:nvPr>
        </p:nvSpPr>
        <p:spPr>
          <a:xfrm>
            <a:off x="908050" y="4665663"/>
            <a:ext cx="4999038" cy="4421187"/>
          </a:xfrm>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我國近年職場健康促進活動的發展</a:t>
            </a:r>
            <a:endParaRPr lang="en-US" altLang="zh-TW" sz="1200" dirty="0" smtClean="0">
              <a:latin typeface="Times New Roman" pitchFamily="18" charset="0"/>
              <a:ea typeface="標楷體"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Times New Roman" pitchFamily="18" charset="0"/>
                <a:ea typeface="標楷體" pitchFamily="65" charset="-120"/>
              </a:rPr>
              <a:t>健康檢查</a:t>
            </a:r>
            <a:r>
              <a:rPr lang="en-US" altLang="zh-TW" sz="1200" dirty="0" smtClean="0">
                <a:latin typeface="Times New Roman" pitchFamily="18" charset="0"/>
                <a:ea typeface="標楷體" pitchFamily="65" charset="-120"/>
              </a:rPr>
              <a:t>&gt;&gt;&gt;</a:t>
            </a:r>
            <a:r>
              <a:rPr lang="zh-TW" altLang="en-US" sz="1200" dirty="0" smtClean="0">
                <a:latin typeface="Times New Roman" pitchFamily="18" charset="0"/>
                <a:ea typeface="標楷體" pitchFamily="65" charset="-120"/>
              </a:rPr>
              <a:t>健康促進</a:t>
            </a:r>
            <a:endParaRPr lang="en-US" altLang="zh-TW" sz="1200" dirty="0" smtClean="0">
              <a:latin typeface="Times New Roman" pitchFamily="18" charset="0"/>
              <a:ea typeface="標楷體"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Times New Roman" pitchFamily="18" charset="0"/>
                <a:ea typeface="標楷體" pitchFamily="65" charset="-120"/>
              </a:rPr>
              <a:t>短期活動出席</a:t>
            </a:r>
            <a:r>
              <a:rPr lang="en-US" altLang="zh-TW" sz="1200" dirty="0" smtClean="0">
                <a:latin typeface="Times New Roman" pitchFamily="18" charset="0"/>
                <a:ea typeface="標楷體" pitchFamily="65" charset="-120"/>
              </a:rPr>
              <a:t>&gt;&gt;&gt;</a:t>
            </a:r>
            <a:r>
              <a:rPr lang="zh-TW" altLang="en-US" sz="1200" dirty="0" smtClean="0">
                <a:latin typeface="Times New Roman" pitchFamily="18" charset="0"/>
                <a:ea typeface="標楷體" pitchFamily="65" charset="-120"/>
              </a:rPr>
              <a:t>強調效益評估</a:t>
            </a:r>
            <a:r>
              <a:rPr lang="en-US" altLang="zh-TW" sz="1200" dirty="0" smtClean="0">
                <a:latin typeface="Times New Roman" pitchFamily="18" charset="0"/>
                <a:ea typeface="標楷體" pitchFamily="65" charset="-120"/>
              </a:rPr>
              <a:t>, </a:t>
            </a:r>
            <a:r>
              <a:rPr lang="zh-TW" altLang="en-US" sz="1200" dirty="0" smtClean="0">
                <a:latin typeface="Times New Roman" pitchFamily="18" charset="0"/>
                <a:ea typeface="標楷體" pitchFamily="65" charset="-120"/>
              </a:rPr>
              <a:t>長期追蹤研究</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Times New Roman" pitchFamily="18" charset="0"/>
                <a:ea typeface="標楷體" pitchFamily="65" charset="-120"/>
              </a:rPr>
              <a:t>治療</a:t>
            </a:r>
            <a:r>
              <a:rPr lang="en-US" altLang="zh-TW" sz="1200" dirty="0" smtClean="0">
                <a:latin typeface="Times New Roman" pitchFamily="18" charset="0"/>
                <a:ea typeface="標楷體" pitchFamily="65" charset="-120"/>
              </a:rPr>
              <a:t>&gt;&gt;&gt;</a:t>
            </a:r>
            <a:r>
              <a:rPr lang="zh-TW" altLang="en-US" sz="1200" dirty="0" smtClean="0">
                <a:latin typeface="Times New Roman" pitchFamily="18" charset="0"/>
                <a:ea typeface="標楷體" pitchFamily="65" charset="-120"/>
              </a:rPr>
              <a:t>預防，兼顧組織文化與管理制度</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Times New Roman" pitchFamily="18" charset="0"/>
                <a:ea typeface="標楷體" pitchFamily="65" charset="-120"/>
              </a:rPr>
              <a:t>被動參加</a:t>
            </a:r>
            <a:r>
              <a:rPr lang="en-US" altLang="zh-TW" sz="1200" dirty="0" smtClean="0">
                <a:latin typeface="Times New Roman" pitchFamily="18" charset="0"/>
                <a:ea typeface="標楷體" pitchFamily="65" charset="-120"/>
              </a:rPr>
              <a:t>&gt;&gt;&gt;</a:t>
            </a:r>
            <a:r>
              <a:rPr lang="zh-TW" altLang="en-US" sz="1200" dirty="0" smtClean="0">
                <a:latin typeface="Times New Roman" pitchFamily="18" charset="0"/>
                <a:ea typeface="標楷體" pitchFamily="65" charset="-120"/>
              </a:rPr>
              <a:t>勞工在職業安全衛生上的參與</a:t>
            </a:r>
            <a:endParaRPr lang="en-US" altLang="zh-TW" sz="1200" dirty="0" smtClean="0">
              <a:latin typeface="Times New Roman" pitchFamily="18" charset="0"/>
              <a:ea typeface="標楷體"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Times New Roman" pitchFamily="18" charset="0"/>
                <a:ea typeface="標楷體" pitchFamily="65" charset="-120"/>
              </a:rPr>
              <a:t>行為改變及單一危險因子的介入</a:t>
            </a:r>
            <a:r>
              <a:rPr lang="en-US" altLang="zh-TW" sz="1200" dirty="0" smtClean="0">
                <a:latin typeface="Times New Roman" pitchFamily="18" charset="0"/>
                <a:ea typeface="標楷體" pitchFamily="65" charset="-120"/>
              </a:rPr>
              <a:t>&gt;&gt;&gt;</a:t>
            </a:r>
            <a:r>
              <a:rPr lang="zh-TW" altLang="en-US" sz="1200" dirty="0" smtClean="0">
                <a:latin typeface="Times New Roman" pitchFamily="18" charset="0"/>
                <a:ea typeface="標楷體" pitchFamily="65" charset="-120"/>
              </a:rPr>
              <a:t>將健康概念融入企業政策</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Times New Roman" pitchFamily="18" charset="0"/>
                <a:ea typeface="標楷體" pitchFamily="65" charset="-120"/>
              </a:rPr>
              <a:t>個別行為</a:t>
            </a:r>
            <a:r>
              <a:rPr lang="en-US" altLang="zh-TW" sz="1200" dirty="0" smtClean="0">
                <a:latin typeface="Times New Roman" pitchFamily="18" charset="0"/>
                <a:ea typeface="標楷體" pitchFamily="65" charset="-120"/>
              </a:rPr>
              <a:t>&gt;&gt;&gt;</a:t>
            </a:r>
            <a:r>
              <a:rPr lang="zh-TW" altLang="en-US" sz="1200" dirty="0" smtClean="0">
                <a:latin typeface="Times New Roman" pitchFamily="18" charset="0"/>
                <a:ea typeface="標楷體" pitchFamily="65" charset="-120"/>
              </a:rPr>
              <a:t>  觸及組織及制度面，</a:t>
            </a:r>
          </a:p>
          <a:p>
            <a:endParaRPr lang="zh-TW" altLang="en-US" dirty="0" smtClean="0">
              <a:ea typeface="新細明體" charset="-120"/>
            </a:endParaRPr>
          </a:p>
        </p:txBody>
      </p:sp>
    </p:spTree>
    <p:extLst>
      <p:ext uri="{BB962C8B-B14F-4D97-AF65-F5344CB8AC3E}">
        <p14:creationId xmlns:p14="http://schemas.microsoft.com/office/powerpoint/2010/main" val="39231776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投影片圖像版面配置區 1"/>
          <p:cNvSpPr>
            <a:spLocks noGrp="1" noRot="1" noChangeAspect="1" noTextEdit="1"/>
          </p:cNvSpPr>
          <p:nvPr>
            <p:ph type="sldImg"/>
          </p:nvPr>
        </p:nvSpPr>
        <p:spPr>
          <a:xfrm>
            <a:off x="952500" y="736600"/>
            <a:ext cx="4911725" cy="3684588"/>
          </a:xfrm>
          <a:ln/>
        </p:spPr>
      </p:sp>
      <p:sp>
        <p:nvSpPr>
          <p:cNvPr id="123906" name="備忘稿版面配置區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衛生福利部國民健康署近年推動的：健康職場自主認證與輔導</a:t>
            </a:r>
            <a:endParaRPr lang="en-US" altLang="zh-TW" sz="1200" dirty="0" smtClean="0"/>
          </a:p>
          <a:p>
            <a:r>
              <a:rPr lang="zh-TW" altLang="en-US" sz="1200" dirty="0" smtClean="0">
                <a:latin typeface="Times New Roman" pitchFamily="18" charset="0"/>
                <a:ea typeface="標楷體" pitchFamily="65" charset="-120"/>
              </a:rPr>
              <a:t>近年衛生福利部與職業安全衛生署的策略　蘿蔔與鞭子</a:t>
            </a:r>
            <a:endParaRPr lang="en-US" altLang="zh-TW" sz="1200" dirty="0" smtClean="0">
              <a:latin typeface="Times New Roman" pitchFamily="18" charset="0"/>
              <a:ea typeface="標楷體" pitchFamily="65" charset="-120"/>
            </a:endParaRPr>
          </a:p>
          <a:p>
            <a:endParaRPr lang="zh-TW" altLang="en-US" dirty="0" smtClean="0">
              <a:ea typeface="新細明體" charset="-120"/>
            </a:endParaRPr>
          </a:p>
        </p:txBody>
      </p:sp>
      <p:sp>
        <p:nvSpPr>
          <p:cNvPr id="123907" name="投影片編號版面配置區 3"/>
          <p:cNvSpPr>
            <a:spLocks noGrp="1"/>
          </p:cNvSpPr>
          <p:nvPr>
            <p:ph type="sldNum" sz="quarter" idx="5"/>
          </p:nvPr>
        </p:nvSpPr>
        <p:spPr>
          <a:noFill/>
        </p:spPr>
        <p:txBody>
          <a:bodyPr/>
          <a:lstStyle/>
          <a:p>
            <a:fld id="{263BB4CC-57FB-4CC7-88F5-2D9AEDC8FB31}" type="slidenum">
              <a:rPr lang="en-US" altLang="zh-TW" smtClean="0">
                <a:ea typeface="新細明體" charset="-120"/>
              </a:rPr>
              <a:pPr/>
              <a:t>41</a:t>
            </a:fld>
            <a:endParaRPr lang="en-US" altLang="zh-TW" smtClean="0">
              <a:ea typeface="新細明體" charset="-120"/>
            </a:endParaRPr>
          </a:p>
        </p:txBody>
      </p:sp>
    </p:spTree>
    <p:extLst>
      <p:ext uri="{BB962C8B-B14F-4D97-AF65-F5344CB8AC3E}">
        <p14:creationId xmlns:p14="http://schemas.microsoft.com/office/powerpoint/2010/main" val="2132884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en-US" altLang="zh-TW" dirty="0" smtClean="0"/>
              <a:t>1.</a:t>
            </a:r>
            <a:r>
              <a:rPr lang="zh-TW" altLang="en-US" dirty="0" smtClean="0"/>
              <a:t>介紹我國勞保職業傷病補償統計之外的其他監測系統，包括：</a:t>
            </a:r>
            <a:endParaRPr lang="en-US" altLang="zh-TW" dirty="0" smtClean="0"/>
          </a:p>
          <a:p>
            <a:r>
              <a:rPr lang="zh-TW" altLang="en-US" dirty="0" smtClean="0"/>
              <a:t>  </a:t>
            </a:r>
            <a:r>
              <a:rPr lang="en-US" altLang="zh-TW" dirty="0" smtClean="0"/>
              <a:t>a.</a:t>
            </a:r>
            <a:r>
              <a:rPr lang="zh-TW" altLang="en-US" dirty="0" smtClean="0"/>
              <a:t>職安署事業單位職災通報</a:t>
            </a:r>
            <a:endParaRPr lang="en-US" altLang="zh-TW" dirty="0" smtClean="0"/>
          </a:p>
          <a:p>
            <a:r>
              <a:rPr lang="zh-TW" altLang="en-US" dirty="0" smtClean="0"/>
              <a:t>  </a:t>
            </a:r>
            <a:r>
              <a:rPr lang="en-US" altLang="zh-TW" dirty="0" smtClean="0"/>
              <a:t>b.</a:t>
            </a:r>
            <a:r>
              <a:rPr lang="zh-TW" altLang="en-US" dirty="0" smtClean="0"/>
              <a:t>職安署事業單位重大職災通報</a:t>
            </a:r>
            <a:endParaRPr lang="en-US" altLang="zh-TW" dirty="0" smtClean="0"/>
          </a:p>
          <a:p>
            <a:r>
              <a:rPr lang="en-US" altLang="zh-TW" dirty="0" smtClean="0"/>
              <a:t>2.</a:t>
            </a:r>
            <a:r>
              <a:rPr lang="zh-TW" altLang="en-US" dirty="0" smtClean="0"/>
              <a:t>簡單說明各系統的特性與優劣</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6</a:t>
            </a:fld>
            <a:endParaRPr lang="zh-TW" altLang="en-US"/>
          </a:p>
        </p:txBody>
      </p:sp>
    </p:spTree>
    <p:extLst>
      <p:ext uri="{BB962C8B-B14F-4D97-AF65-F5344CB8AC3E}">
        <p14:creationId xmlns:p14="http://schemas.microsoft.com/office/powerpoint/2010/main" val="10496472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說明衛生福利部國民健康署：健康職場促進項目</a:t>
            </a:r>
            <a:endParaRPr lang="en-US" altLang="zh-TW" sz="1200" dirty="0" smtClean="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42</a:t>
            </a:fld>
            <a:endParaRPr lang="zh-TW" altLang="en-US"/>
          </a:p>
        </p:txBody>
      </p:sp>
    </p:spTree>
    <p:extLst>
      <p:ext uri="{BB962C8B-B14F-4D97-AF65-F5344CB8AC3E}">
        <p14:creationId xmlns:p14="http://schemas.microsoft.com/office/powerpoint/2010/main" val="1202110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衛生福利部國民健康署健康職場促進項目：身體活動</a:t>
            </a:r>
            <a:endParaRPr lang="en-US" altLang="zh-TW" sz="1200" dirty="0" smtClean="0"/>
          </a:p>
          <a:p>
            <a:r>
              <a:rPr lang="zh-TW" altLang="en-US" sz="1200" dirty="0" smtClean="0"/>
              <a:t>運動的好處</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43</a:t>
            </a:fld>
            <a:endParaRPr lang="zh-TW" altLang="en-US"/>
          </a:p>
        </p:txBody>
      </p:sp>
    </p:spTree>
    <p:extLst>
      <p:ext uri="{BB962C8B-B14F-4D97-AF65-F5344CB8AC3E}">
        <p14:creationId xmlns:p14="http://schemas.microsoft.com/office/powerpoint/2010/main" val="35922120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衛生福利部國民健康署健康職場促進項目：身體活動－體適能</a:t>
            </a:r>
            <a:endParaRPr lang="en-US" altLang="zh-TW" sz="1200" dirty="0" smtClean="0"/>
          </a:p>
          <a:p>
            <a:r>
              <a:rPr lang="zh-TW" altLang="en-US" sz="1200" dirty="0" smtClean="0"/>
              <a:t>心肺耐力</a:t>
            </a:r>
            <a:endParaRPr lang="en-US" altLang="zh-TW" sz="1200" dirty="0" smtClean="0"/>
          </a:p>
          <a:p>
            <a:pPr>
              <a:buFont typeface="Wingdings" panose="05000000000000000000" pitchFamily="2" charset="2"/>
              <a:buNone/>
            </a:pPr>
            <a:r>
              <a:rPr lang="zh-TW" altLang="en-US" sz="1200" dirty="0" smtClean="0">
                <a:solidFill>
                  <a:srgbClr val="000066"/>
                </a:solidFill>
                <a:ea typeface="華康楷書體W3" pitchFamily="65" charset="-120"/>
              </a:rPr>
              <a:t>身體在活動時，能持續地吸收與利用氧氣的能力，涉及的範圍包括了心臟、肺臟、血管和血液等，是健康體適能中最重要的一項，是全身性運動持久能力的指標。</a:t>
            </a:r>
          </a:p>
          <a:p>
            <a:pPr>
              <a:buFont typeface="Wingdings" panose="05000000000000000000" pitchFamily="2" charset="2"/>
              <a:buNone/>
            </a:pPr>
            <a:r>
              <a:rPr lang="zh-TW" altLang="en-US" sz="1200" dirty="0" smtClean="0">
                <a:solidFill>
                  <a:srgbClr val="000066"/>
                </a:solidFill>
                <a:ea typeface="華康楷書體W3" pitchFamily="65" charset="-120"/>
              </a:rPr>
              <a:t>            另一種意義所代表的是</a:t>
            </a:r>
            <a:r>
              <a:rPr lang="en-US" altLang="zh-TW" sz="1200" dirty="0" smtClean="0">
                <a:solidFill>
                  <a:srgbClr val="000066"/>
                </a:solidFill>
                <a:ea typeface="華康楷書體W3" pitchFamily="65" charset="-120"/>
              </a:rPr>
              <a:t>Oxygen  Supply System  </a:t>
            </a:r>
            <a:r>
              <a:rPr lang="zh-TW" altLang="en-US" sz="1200" dirty="0" smtClean="0">
                <a:solidFill>
                  <a:srgbClr val="000066"/>
                </a:solidFill>
                <a:ea typeface="華康楷書體W3" pitchFamily="65" charset="-120"/>
              </a:rPr>
              <a:t>能力的優劣; 所以心肺適能又可稱心血管循環耐力。</a:t>
            </a:r>
          </a:p>
          <a:p>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ea typeface="新細明體" charset="-120"/>
            </a:endParaRPr>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44</a:t>
            </a:fld>
            <a:endParaRPr lang="zh-TW" altLang="en-US"/>
          </a:p>
        </p:txBody>
      </p:sp>
    </p:spTree>
    <p:extLst>
      <p:ext uri="{BB962C8B-B14F-4D97-AF65-F5344CB8AC3E}">
        <p14:creationId xmlns:p14="http://schemas.microsoft.com/office/powerpoint/2010/main" val="1359255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投影片圖像版面配置區 1"/>
          <p:cNvSpPr>
            <a:spLocks noGrp="1" noRot="1" noChangeAspect="1" noTextEdit="1"/>
          </p:cNvSpPr>
          <p:nvPr>
            <p:ph type="sldImg"/>
          </p:nvPr>
        </p:nvSpPr>
        <p:spPr>
          <a:xfrm>
            <a:off x="952500" y="736600"/>
            <a:ext cx="4911725" cy="3684588"/>
          </a:xfrm>
          <a:ln/>
        </p:spPr>
      </p:sp>
      <p:sp>
        <p:nvSpPr>
          <p:cNvPr id="373762" name="備忘稿版面配置區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衛生福利部國民健康署健康職場促進項目：身體活動－體適能</a:t>
            </a:r>
            <a:endParaRPr lang="en-US" altLang="zh-TW" sz="1200" dirty="0" smtClean="0"/>
          </a:p>
          <a:p>
            <a:endParaRPr lang="en-US" altLang="zh-TW" sz="1200" dirty="0" smtClean="0"/>
          </a:p>
          <a:p>
            <a:endParaRPr lang="en-US" altLang="zh-TW" sz="1200" dirty="0" smtClean="0"/>
          </a:p>
          <a:p>
            <a:r>
              <a:rPr lang="zh-TW" altLang="en-US" sz="1200" dirty="0" smtClean="0"/>
              <a:t>理想的運動時間分配與頻率</a:t>
            </a:r>
            <a:endParaRPr lang="en-US" altLang="zh-TW" sz="1200" dirty="0" smtClean="0"/>
          </a:p>
          <a:p>
            <a:r>
              <a:rPr lang="zh-TW" altLang="en-US" sz="1200" dirty="0" smtClean="0"/>
              <a:t>柔軟操與伸展操的差異</a:t>
            </a:r>
            <a:endParaRPr lang="en-US" altLang="zh-TW"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標楷體" panose="03000509000000000000" pitchFamily="65" charset="-120"/>
                <a:ea typeface="標楷體" panose="03000509000000000000" pitchFamily="65" charset="-120"/>
              </a:rPr>
              <a:t>　熱身</a:t>
            </a:r>
            <a:r>
              <a:rPr lang="zh-TW" altLang="zh-TW" sz="1200" dirty="0" smtClean="0">
                <a:latin typeface="標楷體" panose="03000509000000000000" pitchFamily="65" charset="-120"/>
                <a:ea typeface="標楷體" panose="03000509000000000000" pitchFamily="65" charset="-120"/>
              </a:rPr>
              <a:t>直到身體有點出汗</a:t>
            </a:r>
            <a:endParaRPr lang="en-US" altLang="zh-TW" sz="1200" dirty="0" smtClean="0">
              <a:latin typeface="標楷體" panose="03000509000000000000" pitchFamily="65" charset="-120"/>
              <a:ea typeface="標楷體" panose="03000509000000000000" pitchFamily="65" charset="-120"/>
            </a:endParaRPr>
          </a:p>
          <a:p>
            <a:r>
              <a:rPr lang="zh-TW" altLang="en-US" sz="1200" dirty="0" smtClean="0"/>
              <a:t>有氧運動</a:t>
            </a:r>
            <a:endParaRPr lang="en-US" altLang="zh-TW" sz="1200" dirty="0" smtClean="0"/>
          </a:p>
          <a:p>
            <a:endParaRPr lang="en-US" altLang="zh-TW" sz="1200" dirty="0" smtClean="0"/>
          </a:p>
          <a:p>
            <a:endParaRPr lang="en-US" altLang="zh-TW" sz="1200" dirty="0" smtClean="0"/>
          </a:p>
        </p:txBody>
      </p:sp>
      <p:sp>
        <p:nvSpPr>
          <p:cNvPr id="373763" name="投影片編號版面配置區 3"/>
          <p:cNvSpPr>
            <a:spLocks noGrp="1"/>
          </p:cNvSpPr>
          <p:nvPr>
            <p:ph type="sldNum" sz="quarter" idx="5"/>
          </p:nvPr>
        </p:nvSpPr>
        <p:spPr>
          <a:noFill/>
        </p:spPr>
        <p:txBody>
          <a:bodyPr/>
          <a:lstStyle/>
          <a:p>
            <a:fld id="{1D5E7636-3620-4DC8-A1C1-A776AC1C80F6}" type="slidenum">
              <a:rPr lang="en-US" altLang="zh-TW" smtClean="0">
                <a:ea typeface="新細明體" charset="-120"/>
              </a:rPr>
              <a:pPr/>
              <a:t>45</a:t>
            </a:fld>
            <a:endParaRPr lang="en-US" altLang="zh-TW" smtClean="0">
              <a:ea typeface="新細明體" charset="-120"/>
            </a:endParaRPr>
          </a:p>
        </p:txBody>
      </p:sp>
    </p:spTree>
    <p:extLst>
      <p:ext uri="{BB962C8B-B14F-4D97-AF65-F5344CB8AC3E}">
        <p14:creationId xmlns:p14="http://schemas.microsoft.com/office/powerpoint/2010/main" val="2230828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衛生福利部國民健康署健康職場促進項目：身體活動－柔軟度</a:t>
            </a:r>
            <a:endParaRPr lang="en-US" altLang="zh-TW" sz="1200" dirty="0" smtClean="0"/>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48</a:t>
            </a:fld>
            <a:endParaRPr lang="zh-TW" altLang="en-US"/>
          </a:p>
        </p:txBody>
      </p:sp>
    </p:spTree>
    <p:extLst>
      <p:ext uri="{BB962C8B-B14F-4D97-AF65-F5344CB8AC3E}">
        <p14:creationId xmlns:p14="http://schemas.microsoft.com/office/powerpoint/2010/main" val="1973756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衛生福利部國民健康署健康職場促進項目：身體活動－</a:t>
            </a:r>
            <a:endParaRPr lang="en-US" altLang="zh-TW" sz="1200" dirty="0" smtClean="0"/>
          </a:p>
          <a:p>
            <a:r>
              <a:rPr lang="zh-TW" altLang="en-US" sz="1200" dirty="0" smtClean="0"/>
              <a:t>健走的功效</a:t>
            </a: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理想運動時間：飯後</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小時，睡前</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小時</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高強度：每小時</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7.2</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公里</a:t>
            </a:r>
            <a:endPar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49</a:t>
            </a:fld>
            <a:endParaRPr lang="zh-TW" altLang="en-US"/>
          </a:p>
        </p:txBody>
      </p:sp>
    </p:spTree>
    <p:extLst>
      <p:ext uri="{BB962C8B-B14F-4D97-AF65-F5344CB8AC3E}">
        <p14:creationId xmlns:p14="http://schemas.microsoft.com/office/powerpoint/2010/main" val="31710900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職場健康促進－身體活動實務</a:t>
            </a:r>
            <a:endParaRPr lang="en-US" altLang="zh-TW" sz="1200" dirty="0" smtClean="0"/>
          </a:p>
          <a:p>
            <a:r>
              <a:rPr lang="zh-TW" altLang="en-US" dirty="0" smtClean="0"/>
              <a:t>教學　運動課程　社團　戶外活動健行</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50</a:t>
            </a:fld>
            <a:endParaRPr lang="zh-TW" altLang="en-US"/>
          </a:p>
        </p:txBody>
      </p:sp>
    </p:spTree>
    <p:extLst>
      <p:ext uri="{BB962C8B-B14F-4D97-AF65-F5344CB8AC3E}">
        <p14:creationId xmlns:p14="http://schemas.microsoft.com/office/powerpoint/2010/main" val="1384821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職場健康促進－身體活動實務</a:t>
            </a:r>
            <a:endParaRPr lang="en-US" altLang="zh-TW" sz="1200" dirty="0" smtClean="0"/>
          </a:p>
          <a:p>
            <a:r>
              <a:rPr lang="zh-TW" altLang="en-US" dirty="0" smtClean="0"/>
              <a:t>職場伸展操</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51</a:t>
            </a:fld>
            <a:endParaRPr lang="zh-TW" altLang="en-US"/>
          </a:p>
        </p:txBody>
      </p:sp>
    </p:spTree>
    <p:extLst>
      <p:ext uri="{BB962C8B-B14F-4D97-AF65-F5344CB8AC3E}">
        <p14:creationId xmlns:p14="http://schemas.microsoft.com/office/powerpoint/2010/main" val="875982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職場健康促進－身體活動實務</a:t>
            </a:r>
            <a:endParaRPr lang="en-US" altLang="zh-TW" sz="1200" dirty="0" smtClean="0"/>
          </a:p>
          <a:p>
            <a:r>
              <a:rPr lang="zh-TW" altLang="en-US" dirty="0" smtClean="0"/>
              <a:t>設置健身空間</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52</a:t>
            </a:fld>
            <a:endParaRPr lang="zh-TW" altLang="en-US"/>
          </a:p>
        </p:txBody>
      </p:sp>
    </p:spTree>
    <p:extLst>
      <p:ext uri="{BB962C8B-B14F-4D97-AF65-F5344CB8AC3E}">
        <p14:creationId xmlns:p14="http://schemas.microsoft.com/office/powerpoint/2010/main" val="13924740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職場健康促進－身體活動實務</a:t>
            </a:r>
            <a:endParaRPr lang="en-US" altLang="zh-TW" sz="1200" dirty="0" smtClean="0"/>
          </a:p>
          <a:p>
            <a:r>
              <a:rPr lang="zh-TW" altLang="en-US" dirty="0" smtClean="0"/>
              <a:t>樓梯空間美化</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53</a:t>
            </a:fld>
            <a:endParaRPr lang="zh-TW" altLang="en-US"/>
          </a:p>
        </p:txBody>
      </p:sp>
    </p:spTree>
    <p:extLst>
      <p:ext uri="{BB962C8B-B14F-4D97-AF65-F5344CB8AC3E}">
        <p14:creationId xmlns:p14="http://schemas.microsoft.com/office/powerpoint/2010/main" val="1095059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職業災害統計</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月報</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系統</a:t>
            </a:r>
            <a:r>
              <a:rPr lang="zh-TW" altLang="en-US" sz="1200" b="0" dirty="0" smtClean="0">
                <a:latin typeface="標楷體" panose="03000509000000000000" pitchFamily="65" charset="-120"/>
                <a:ea typeface="標楷體" panose="03000509000000000000" pitchFamily="65" charset="-120"/>
              </a:rPr>
              <a:t>的網頁及網址</a:t>
            </a:r>
            <a:endParaRPr lang="zh-TW" altLang="en-US" b="0"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7</a:t>
            </a:fld>
            <a:endParaRPr lang="zh-TW" altLang="en-US"/>
          </a:p>
        </p:txBody>
      </p:sp>
    </p:spTree>
    <p:extLst>
      <p:ext uri="{BB962C8B-B14F-4D97-AF65-F5344CB8AC3E}">
        <p14:creationId xmlns:p14="http://schemas.microsoft.com/office/powerpoint/2010/main" val="1351457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職場健康促進－身體活動實務</a:t>
            </a:r>
            <a:endParaRPr lang="en-US" altLang="zh-TW" sz="1200" dirty="0" smtClean="0"/>
          </a:p>
          <a:p>
            <a:r>
              <a:rPr lang="zh-TW" altLang="en-US" sz="1200" dirty="0" smtClean="0"/>
              <a:t>健身減重課程成效</a:t>
            </a:r>
            <a:endParaRPr lang="en-US" altLang="zh-TW" sz="1200" dirty="0" smtClean="0"/>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54</a:t>
            </a:fld>
            <a:endParaRPr lang="zh-TW" altLang="en-US"/>
          </a:p>
        </p:txBody>
      </p:sp>
    </p:spTree>
    <p:extLst>
      <p:ext uri="{BB962C8B-B14F-4D97-AF65-F5344CB8AC3E}">
        <p14:creationId xmlns:p14="http://schemas.microsoft.com/office/powerpoint/2010/main" val="42190258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職場健康促進－健康飲食</a:t>
            </a:r>
            <a:endParaRPr lang="en-US" altLang="zh-TW" sz="1200" dirty="0" smtClean="0"/>
          </a:p>
          <a:p>
            <a:r>
              <a:rPr lang="zh-TW" altLang="en-US" sz="1200" dirty="0" smtClean="0"/>
              <a:t>成人每日飲食指南 </a:t>
            </a:r>
            <a:r>
              <a:rPr lang="en-US" altLang="zh-TW" sz="1200" dirty="0" smtClean="0"/>
              <a:t>2011</a:t>
            </a:r>
            <a:r>
              <a:rPr lang="zh-TW" altLang="en-US" sz="1200" dirty="0" smtClean="0"/>
              <a:t>新版</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55</a:t>
            </a:fld>
            <a:endParaRPr lang="zh-TW" altLang="en-US"/>
          </a:p>
        </p:txBody>
      </p:sp>
    </p:spTree>
    <p:extLst>
      <p:ext uri="{BB962C8B-B14F-4D97-AF65-F5344CB8AC3E}">
        <p14:creationId xmlns:p14="http://schemas.microsoft.com/office/powerpoint/2010/main" val="18457593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職場健康促進－健康飲食</a:t>
            </a:r>
            <a:endParaRPr lang="en-US" altLang="zh-TW" sz="1200" dirty="0" smtClean="0"/>
          </a:p>
          <a:p>
            <a:r>
              <a:rPr lang="zh-TW" altLang="en-US" sz="1200" dirty="0" smtClean="0"/>
              <a:t>成人每日飲食指南 </a:t>
            </a:r>
            <a:r>
              <a:rPr lang="en-US" altLang="zh-TW" sz="1200" dirty="0" smtClean="0"/>
              <a:t>2011</a:t>
            </a:r>
            <a:r>
              <a:rPr lang="zh-TW" altLang="en-US" sz="1200" dirty="0" smtClean="0"/>
              <a:t>新版</a:t>
            </a:r>
            <a:endParaRPr lang="zh-TW" altLang="en-US" dirty="0" smtClean="0"/>
          </a:p>
          <a:p>
            <a:r>
              <a:rPr lang="zh-TW" altLang="en-US" dirty="0" smtClean="0"/>
              <a:t>如何計算健康體重 熱量需求</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56</a:t>
            </a:fld>
            <a:endParaRPr lang="zh-TW" altLang="en-US"/>
          </a:p>
        </p:txBody>
      </p:sp>
    </p:spTree>
    <p:extLst>
      <p:ext uri="{BB962C8B-B14F-4D97-AF65-F5344CB8AC3E}">
        <p14:creationId xmlns:p14="http://schemas.microsoft.com/office/powerpoint/2010/main" val="14875805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職場健康促進－健康飲食</a:t>
            </a:r>
            <a:endParaRPr lang="en-US" altLang="zh-TW" sz="1200" dirty="0" smtClean="0"/>
          </a:p>
          <a:p>
            <a:r>
              <a:rPr lang="zh-TW" altLang="en-US" sz="1200" dirty="0" smtClean="0"/>
              <a:t>成人每日飲食指南 </a:t>
            </a:r>
            <a:r>
              <a:rPr lang="en-US" altLang="zh-TW" sz="1200" dirty="0" smtClean="0"/>
              <a:t>2011</a:t>
            </a:r>
            <a:r>
              <a:rPr lang="zh-TW" altLang="en-US" sz="1200" dirty="0" smtClean="0"/>
              <a:t>新版</a:t>
            </a:r>
            <a:endParaRPr lang="zh-TW" altLang="en-US" dirty="0" smtClean="0"/>
          </a:p>
          <a:p>
            <a:r>
              <a:rPr lang="zh-TW" altLang="en-US" dirty="0" smtClean="0"/>
              <a:t>以體重及活動量計算每天熱量</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57</a:t>
            </a:fld>
            <a:endParaRPr lang="zh-TW" altLang="en-US"/>
          </a:p>
        </p:txBody>
      </p:sp>
    </p:spTree>
    <p:extLst>
      <p:ext uri="{BB962C8B-B14F-4D97-AF65-F5344CB8AC3E}">
        <p14:creationId xmlns:p14="http://schemas.microsoft.com/office/powerpoint/2010/main" val="41564775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職場健康促進－健康飲食</a:t>
            </a:r>
            <a:endParaRPr lang="en-US" altLang="zh-TW" sz="1200" dirty="0" smtClean="0"/>
          </a:p>
          <a:p>
            <a:r>
              <a:rPr lang="zh-TW" altLang="en-US" sz="1200" dirty="0" smtClean="0"/>
              <a:t>成人每日飲食指南 </a:t>
            </a:r>
            <a:r>
              <a:rPr lang="en-US" altLang="zh-TW" sz="1200" dirty="0" smtClean="0"/>
              <a:t>2011</a:t>
            </a:r>
            <a:r>
              <a:rPr lang="zh-TW" altLang="en-US" sz="1200" dirty="0" smtClean="0"/>
              <a:t>新版</a:t>
            </a:r>
            <a:endParaRPr lang="zh-TW" altLang="en-US" dirty="0" smtClean="0"/>
          </a:p>
          <a:p>
            <a:r>
              <a:rPr lang="zh-TW" altLang="en-US" dirty="0" smtClean="0"/>
              <a:t>以熱量計算飲食份數</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58</a:t>
            </a:fld>
            <a:endParaRPr lang="zh-TW" altLang="en-US"/>
          </a:p>
        </p:txBody>
      </p:sp>
    </p:spTree>
    <p:extLst>
      <p:ext uri="{BB962C8B-B14F-4D97-AF65-F5344CB8AC3E}">
        <p14:creationId xmlns:p14="http://schemas.microsoft.com/office/powerpoint/2010/main" val="2832386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職場健康促進－健康飲食</a:t>
            </a:r>
            <a:endParaRPr lang="en-US" altLang="zh-TW" sz="1200" dirty="0" smtClean="0"/>
          </a:p>
          <a:p>
            <a:r>
              <a:rPr lang="zh-TW" altLang="en-US" sz="1200" dirty="0" smtClean="0"/>
              <a:t>成人每日飲食指南 </a:t>
            </a:r>
            <a:r>
              <a:rPr lang="en-US" altLang="zh-TW" sz="1200" dirty="0" smtClean="0"/>
              <a:t>2011</a:t>
            </a:r>
            <a:r>
              <a:rPr lang="zh-TW" altLang="en-US" sz="1200" dirty="0" smtClean="0"/>
              <a:t>新版</a:t>
            </a:r>
            <a:endParaRPr lang="zh-TW" altLang="en-US" dirty="0" smtClean="0"/>
          </a:p>
          <a:p>
            <a:r>
              <a:rPr lang="zh-TW" altLang="en-US" dirty="0" smtClean="0">
                <a:effectLst/>
              </a:rPr>
              <a:t>使用健康餐盤協助分類食物</a:t>
            </a:r>
            <a:endParaRPr lang="en-US" altLang="zh-TW" dirty="0" smtClean="0">
              <a:effectLst/>
            </a:endParaRPr>
          </a:p>
          <a:p>
            <a:r>
              <a:rPr lang="zh-TW" altLang="en-US" dirty="0" smtClean="0">
                <a:effectLst/>
              </a:rPr>
              <a:t>哈佛醫學院依健康飲食最佳比例，於</a:t>
            </a:r>
            <a:r>
              <a:rPr lang="en-US" altLang="zh-TW" dirty="0" smtClean="0">
                <a:effectLst/>
              </a:rPr>
              <a:t>2011</a:t>
            </a:r>
            <a:r>
              <a:rPr lang="zh-TW" altLang="en-US" dirty="0" smtClean="0">
                <a:effectLst/>
              </a:rPr>
              <a:t>年設計「我的健康餐盤（</a:t>
            </a:r>
            <a:r>
              <a:rPr lang="en-US" altLang="zh-TW" dirty="0" smtClean="0">
                <a:effectLst/>
              </a:rPr>
              <a:t>my plate</a:t>
            </a:r>
            <a:r>
              <a:rPr lang="zh-TW" altLang="en-US" dirty="0" smtClean="0">
                <a:effectLst/>
              </a:rPr>
              <a:t>）」</a:t>
            </a:r>
            <a:endParaRPr lang="en-US" altLang="zh-TW" dirty="0" smtClean="0">
              <a:effectLst/>
            </a:endParaRPr>
          </a:p>
          <a:p>
            <a:r>
              <a:rPr lang="zh-TW" altLang="en-US" dirty="0" smtClean="0">
                <a:effectLst/>
              </a:rPr>
              <a:t>餐量一半的蔬菜水果、適量的澱粉及蛋白質</a:t>
            </a:r>
            <a:endParaRPr lang="en-US" altLang="zh-TW" dirty="0" smtClean="0">
              <a:effectLst/>
            </a:endParaRPr>
          </a:p>
          <a:p>
            <a:r>
              <a:rPr lang="zh-TW" altLang="en-US" b="1" dirty="0" smtClean="0">
                <a:effectLst/>
              </a:rPr>
              <a:t>「餐盤瘦身法」</a:t>
            </a:r>
            <a:r>
              <a:rPr lang="zh-TW" altLang="en-US" dirty="0" smtClean="0">
                <a:effectLst/>
              </a:rPr>
              <a:t>，將盛裝食物的容器，等分成</a:t>
            </a:r>
            <a:r>
              <a:rPr lang="en-US" altLang="zh-TW" dirty="0" smtClean="0">
                <a:effectLst/>
              </a:rPr>
              <a:t>4</a:t>
            </a:r>
            <a:r>
              <a:rPr lang="zh-TW" altLang="en-US" dirty="0" smtClean="0">
                <a:effectLst/>
              </a:rPr>
              <a:t>等分。其中</a:t>
            </a:r>
            <a:r>
              <a:rPr lang="en-US" altLang="zh-TW" dirty="0" smtClean="0">
                <a:effectLst/>
              </a:rPr>
              <a:t>3</a:t>
            </a:r>
            <a:r>
              <a:rPr lang="zh-TW" altLang="en-US" dirty="0" smtClean="0">
                <a:effectLst/>
              </a:rPr>
              <a:t>等分要盛裝植物性食品，</a:t>
            </a:r>
            <a:r>
              <a:rPr lang="en-US" altLang="zh-TW" dirty="0" smtClean="0">
                <a:effectLst/>
              </a:rPr>
              <a:t>3</a:t>
            </a:r>
            <a:r>
              <a:rPr lang="zh-TW" altLang="en-US" dirty="0" smtClean="0">
                <a:effectLst/>
              </a:rPr>
              <a:t>等分中的</a:t>
            </a:r>
            <a:r>
              <a:rPr lang="en-US" altLang="zh-TW" dirty="0" smtClean="0">
                <a:effectLst/>
              </a:rPr>
              <a:t>2</a:t>
            </a:r>
            <a:r>
              <a:rPr lang="zh-TW" altLang="en-US" dirty="0" smtClean="0">
                <a:effectLst/>
              </a:rPr>
              <a:t>等分，要盛裝</a:t>
            </a:r>
            <a:r>
              <a:rPr lang="en-US" altLang="zh-TW" dirty="0" smtClean="0">
                <a:effectLst/>
              </a:rPr>
              <a:t>2</a:t>
            </a:r>
            <a:r>
              <a:rPr lang="zh-TW" altLang="en-US" dirty="0" smtClean="0">
                <a:effectLst/>
              </a:rPr>
              <a:t>種以上的蔬菜。</a:t>
            </a:r>
          </a:p>
          <a:p>
            <a:r>
              <a:rPr lang="zh-TW" altLang="en-US" dirty="0" smtClean="0">
                <a:effectLst/>
              </a:rPr>
              <a:t>另</a:t>
            </a:r>
            <a:r>
              <a:rPr lang="en-US" altLang="zh-TW" dirty="0" smtClean="0">
                <a:effectLst/>
              </a:rPr>
              <a:t>1</a:t>
            </a:r>
            <a:r>
              <a:rPr lang="zh-TW" altLang="en-US" dirty="0" smtClean="0">
                <a:effectLst/>
              </a:rPr>
              <a:t>等分要盛裝非精緻的五穀雜糧（主食類），例如：糙米飯、燕麥飯、玉米、紅豆、綠豆、蕎麥麵、雜糧麵包等，非精緻澱粉類食物。</a:t>
            </a:r>
            <a:r>
              <a:rPr lang="en-US" altLang="zh-TW" dirty="0" smtClean="0">
                <a:effectLst/>
              </a:rPr>
              <a:t>4</a:t>
            </a:r>
            <a:r>
              <a:rPr lang="zh-TW" altLang="en-US" dirty="0" smtClean="0">
                <a:effectLst/>
              </a:rPr>
              <a:t>等分的最後</a:t>
            </a:r>
            <a:r>
              <a:rPr lang="en-US" altLang="zh-TW" dirty="0" smtClean="0">
                <a:effectLst/>
              </a:rPr>
              <a:t>1</a:t>
            </a:r>
            <a:r>
              <a:rPr lang="zh-TW" altLang="en-US" dirty="0" smtClean="0">
                <a:effectLst/>
              </a:rPr>
              <a:t>等分，才是放置肉、蛋、奶、魚、豆腐（豆類製品）等富含蛋白質的食物。</a:t>
            </a:r>
            <a:endParaRPr lang="en-US" altLang="zh-TW" dirty="0" smtClean="0">
              <a:effectLst/>
              <a:latin typeface="Times New Roman" pitchFamily="18" charset="0"/>
              <a:ea typeface="標楷體"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effectLst/>
              </a:rPr>
              <a:t>縮小餐盤尺寸</a:t>
            </a:r>
            <a:r>
              <a:rPr lang="zh-TW" altLang="en-US" b="0" dirty="0" smtClean="0">
                <a:effectLst/>
              </a:rPr>
              <a:t> </a:t>
            </a:r>
            <a:r>
              <a:rPr lang="zh-TW" altLang="en-US" b="1" dirty="0" smtClean="0">
                <a:effectLst/>
              </a:rPr>
              <a:t>暗色餐盤 </a:t>
            </a:r>
            <a:endParaRPr lang="zh-TW" altLang="en-US" dirty="0" smtClean="0">
              <a:effectLst/>
            </a:endParaRPr>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59</a:t>
            </a:fld>
            <a:endParaRPr lang="zh-TW" altLang="en-US"/>
          </a:p>
        </p:txBody>
      </p:sp>
    </p:spTree>
    <p:extLst>
      <p:ext uri="{BB962C8B-B14F-4D97-AF65-F5344CB8AC3E}">
        <p14:creationId xmlns:p14="http://schemas.microsoft.com/office/powerpoint/2010/main" val="3072111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職場健康促進－健康體位</a:t>
            </a:r>
            <a:endParaRPr lang="en-US" altLang="zh-TW" sz="1200" dirty="0" smtClean="0"/>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60</a:t>
            </a:fld>
            <a:endParaRPr lang="zh-TW" altLang="en-US"/>
          </a:p>
        </p:txBody>
      </p:sp>
    </p:spTree>
    <p:extLst>
      <p:ext uri="{BB962C8B-B14F-4D97-AF65-F5344CB8AC3E}">
        <p14:creationId xmlns:p14="http://schemas.microsoft.com/office/powerpoint/2010/main" val="27455811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投影片圖像版面配置區 1"/>
          <p:cNvSpPr>
            <a:spLocks noGrp="1" noRot="1" noChangeAspect="1" noTextEdit="1"/>
          </p:cNvSpPr>
          <p:nvPr>
            <p:ph type="sldImg"/>
          </p:nvPr>
        </p:nvSpPr>
        <p:spPr>
          <a:xfrm>
            <a:off x="952500" y="736600"/>
            <a:ext cx="4911725" cy="3684588"/>
          </a:xfrm>
          <a:ln/>
        </p:spPr>
      </p:sp>
      <p:sp>
        <p:nvSpPr>
          <p:cNvPr id="342018" name="備忘稿版面配置區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職場健康促進－健康體位</a:t>
            </a:r>
            <a:endParaRPr lang="en-US" altLang="zh-TW" sz="1200" dirty="0" smtClean="0"/>
          </a:p>
          <a:p>
            <a:r>
              <a:rPr lang="zh-TW" altLang="en-US" sz="1200" dirty="0" smtClean="0"/>
              <a:t>常見異常</a:t>
            </a:r>
            <a:endParaRPr lang="en-US" altLang="zh-TW" sz="1200" dirty="0" smtClean="0"/>
          </a:p>
        </p:txBody>
      </p:sp>
      <p:sp>
        <p:nvSpPr>
          <p:cNvPr id="342019" name="投影片編號版面配置區 3"/>
          <p:cNvSpPr>
            <a:spLocks noGrp="1"/>
          </p:cNvSpPr>
          <p:nvPr>
            <p:ph type="sldNum" sz="quarter" idx="5"/>
          </p:nvPr>
        </p:nvSpPr>
        <p:spPr>
          <a:noFill/>
        </p:spPr>
        <p:txBody>
          <a:bodyPr/>
          <a:lstStyle/>
          <a:p>
            <a:fld id="{0162936E-B9BD-4730-AF48-58000ACB94F6}" type="slidenum">
              <a:rPr lang="zh-TW" altLang="en-US" smtClean="0">
                <a:ea typeface="新細明體" charset="-120"/>
              </a:rPr>
              <a:pPr/>
              <a:t>61</a:t>
            </a:fld>
            <a:endParaRPr lang="en-US" altLang="zh-TW" smtClean="0">
              <a:ea typeface="新細明體" charset="-120"/>
            </a:endParaRPr>
          </a:p>
        </p:txBody>
      </p:sp>
    </p:spTree>
    <p:extLst>
      <p:ext uri="{BB962C8B-B14F-4D97-AF65-F5344CB8AC3E}">
        <p14:creationId xmlns:p14="http://schemas.microsoft.com/office/powerpoint/2010/main" val="1407642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職場健康促進－健康體位</a:t>
            </a:r>
            <a:endParaRPr lang="en-US" altLang="zh-TW" sz="1200" dirty="0" smtClean="0"/>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62</a:t>
            </a:fld>
            <a:endParaRPr lang="zh-TW" altLang="en-US"/>
          </a:p>
        </p:txBody>
      </p:sp>
    </p:spTree>
    <p:extLst>
      <p:ext uri="{BB962C8B-B14F-4D97-AF65-F5344CB8AC3E}">
        <p14:creationId xmlns:p14="http://schemas.microsoft.com/office/powerpoint/2010/main" val="38409041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職場健康促進－菸檳防制</a:t>
            </a:r>
            <a:endParaRPr lang="en-US" altLang="zh-TW" sz="1200" dirty="0" smtClean="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63</a:t>
            </a:fld>
            <a:endParaRPr lang="zh-TW" altLang="en-US"/>
          </a:p>
        </p:txBody>
      </p:sp>
    </p:spTree>
    <p:extLst>
      <p:ext uri="{BB962C8B-B14F-4D97-AF65-F5344CB8AC3E}">
        <p14:creationId xmlns:p14="http://schemas.microsoft.com/office/powerpoint/2010/main" val="663340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職業災害統計</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月報</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系統</a:t>
            </a:r>
            <a:endParaRPr lang="en-US" altLang="zh-TW" sz="1200" b="0" dirty="0" smtClean="0">
              <a:latin typeface="標楷體" panose="03000509000000000000" pitchFamily="65" charset="-120"/>
              <a:ea typeface="標楷體" panose="03000509000000000000" pitchFamily="65" charset="-120"/>
            </a:endParaRPr>
          </a:p>
          <a:p>
            <a:r>
              <a:rPr lang="zh-TW" altLang="en-US" sz="1200" b="0" dirty="0" smtClean="0">
                <a:latin typeface="標楷體" panose="03000509000000000000" pitchFamily="65" charset="-120"/>
                <a:ea typeface="標楷體" panose="03000509000000000000" pitchFamily="65" charset="-120"/>
              </a:rPr>
              <a:t>甚麼是職災及工作者定義，引用自職業安全衛生法</a:t>
            </a:r>
            <a:endParaRPr lang="en-US" altLang="zh-TW" sz="1200" b="0" dirty="0" smtClean="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8</a:t>
            </a:fld>
            <a:endParaRPr lang="zh-TW" altLang="en-US"/>
          </a:p>
        </p:txBody>
      </p:sp>
    </p:spTree>
    <p:extLst>
      <p:ext uri="{BB962C8B-B14F-4D97-AF65-F5344CB8AC3E}">
        <p14:creationId xmlns:p14="http://schemas.microsoft.com/office/powerpoint/2010/main" val="22937992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職場健康促進－菸檳防制</a:t>
            </a:r>
            <a:endParaRPr lang="en-US" altLang="zh-TW" sz="1200" dirty="0" smtClean="0"/>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64</a:t>
            </a:fld>
            <a:endParaRPr lang="zh-TW" altLang="en-US"/>
          </a:p>
        </p:txBody>
      </p:sp>
    </p:spTree>
    <p:extLst>
      <p:ext uri="{BB962C8B-B14F-4D97-AF65-F5344CB8AC3E}">
        <p14:creationId xmlns:p14="http://schemas.microsoft.com/office/powerpoint/2010/main" val="32961946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投影片圖像版面配置區 1"/>
          <p:cNvSpPr>
            <a:spLocks noGrp="1" noRot="1" noChangeAspect="1" noTextEdit="1"/>
          </p:cNvSpPr>
          <p:nvPr>
            <p:ph type="sldImg"/>
          </p:nvPr>
        </p:nvSpPr>
        <p:spPr>
          <a:xfrm>
            <a:off x="952500" y="736600"/>
            <a:ext cx="4911725" cy="3684588"/>
          </a:xfrm>
          <a:ln/>
        </p:spPr>
      </p:sp>
      <p:sp>
        <p:nvSpPr>
          <p:cNvPr id="316418" name="備忘稿版面配置區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職場健康促進－菸檳防制</a:t>
            </a:r>
            <a:endParaRPr lang="en-US" altLang="zh-TW" sz="1200" dirty="0" smtClean="0"/>
          </a:p>
          <a:p>
            <a:r>
              <a:rPr lang="zh-TW" altLang="en-US" dirty="0" smtClean="0">
                <a:ea typeface="新細明體" charset="-120"/>
              </a:rPr>
              <a:t>具體有效方案</a:t>
            </a:r>
          </a:p>
        </p:txBody>
      </p:sp>
      <p:sp>
        <p:nvSpPr>
          <p:cNvPr id="316419" name="投影片編號版面配置區 3"/>
          <p:cNvSpPr>
            <a:spLocks noGrp="1"/>
          </p:cNvSpPr>
          <p:nvPr>
            <p:ph type="sldNum" sz="quarter" idx="5"/>
          </p:nvPr>
        </p:nvSpPr>
        <p:spPr>
          <a:noFill/>
        </p:spPr>
        <p:txBody>
          <a:bodyPr/>
          <a:lstStyle/>
          <a:p>
            <a:fld id="{95DAA7DD-846B-42B1-83F2-4D108E7F8662}" type="slidenum">
              <a:rPr lang="en-US" altLang="zh-TW" smtClean="0">
                <a:ea typeface="新細明體" charset="-120"/>
              </a:rPr>
              <a:pPr/>
              <a:t>65</a:t>
            </a:fld>
            <a:endParaRPr lang="en-US" altLang="zh-TW" smtClean="0">
              <a:ea typeface="新細明體" charset="-120"/>
            </a:endParaRPr>
          </a:p>
        </p:txBody>
      </p:sp>
    </p:spTree>
    <p:extLst>
      <p:ext uri="{BB962C8B-B14F-4D97-AF65-F5344CB8AC3E}">
        <p14:creationId xmlns:p14="http://schemas.microsoft.com/office/powerpoint/2010/main" val="27206110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職場健康促進－四癌篩檢</a:t>
            </a:r>
            <a:endParaRPr lang="en-US" altLang="zh-TW" sz="1200" dirty="0" smtClean="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66</a:t>
            </a:fld>
            <a:endParaRPr lang="zh-TW" altLang="en-US"/>
          </a:p>
        </p:txBody>
      </p:sp>
    </p:spTree>
    <p:extLst>
      <p:ext uri="{BB962C8B-B14F-4D97-AF65-F5344CB8AC3E}">
        <p14:creationId xmlns:p14="http://schemas.microsoft.com/office/powerpoint/2010/main" val="28250152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職場健康促進－母性友善職場</a:t>
            </a:r>
            <a:endParaRPr lang="en-US" altLang="zh-TW" sz="1200" dirty="0" smtClean="0"/>
          </a:p>
          <a:p>
            <a:r>
              <a:rPr lang="zh-TW" altLang="en-US" b="1" dirty="0" smtClean="0"/>
              <a:t>生育福利站</a:t>
            </a:r>
            <a:endParaRPr lang="en-US" altLang="zh-TW" b="1" dirty="0" smtClean="0"/>
          </a:p>
          <a:p>
            <a:r>
              <a:rPr lang="en-US" altLang="zh-TW" dirty="0" smtClean="0"/>
              <a:t>https://www.mol.gov.tw/23323/23325/</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67</a:t>
            </a:fld>
            <a:endParaRPr lang="zh-TW" altLang="en-US"/>
          </a:p>
        </p:txBody>
      </p:sp>
    </p:spTree>
    <p:extLst>
      <p:ext uri="{BB962C8B-B14F-4D97-AF65-F5344CB8AC3E}">
        <p14:creationId xmlns:p14="http://schemas.microsoft.com/office/powerpoint/2010/main" val="8020011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68</a:t>
            </a:fld>
            <a:endParaRPr lang="zh-TW" altLang="en-US"/>
          </a:p>
        </p:txBody>
      </p:sp>
    </p:spTree>
    <p:extLst>
      <p:ext uri="{BB962C8B-B14F-4D97-AF65-F5344CB8AC3E}">
        <p14:creationId xmlns:p14="http://schemas.microsoft.com/office/powerpoint/2010/main" val="41820479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a:t>
            </a:r>
            <a:r>
              <a:rPr lang="en-US" altLang="zh-TW" sz="1200" dirty="0" smtClean="0"/>
              <a:t>7.</a:t>
            </a:r>
            <a:r>
              <a:rPr lang="zh-TW" altLang="en-US" sz="1200" dirty="0" smtClean="0"/>
              <a:t>成人健檢</a:t>
            </a:r>
            <a:endParaRPr lang="en-US" altLang="zh-TW" sz="1200" dirty="0" smtClean="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69</a:t>
            </a:fld>
            <a:endParaRPr lang="zh-TW" altLang="en-US"/>
          </a:p>
        </p:txBody>
      </p:sp>
    </p:spTree>
    <p:extLst>
      <p:ext uri="{BB962C8B-B14F-4D97-AF65-F5344CB8AC3E}">
        <p14:creationId xmlns:p14="http://schemas.microsoft.com/office/powerpoint/2010/main" val="24110804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a:t>
            </a:r>
            <a:r>
              <a:rPr lang="en-US" altLang="zh-TW" sz="1200" dirty="0" smtClean="0"/>
              <a:t>8.</a:t>
            </a:r>
            <a:r>
              <a:rPr lang="zh-TW" altLang="en-US" sz="1200" dirty="0" smtClean="0"/>
              <a:t>慢性病管理</a:t>
            </a:r>
            <a:endParaRPr lang="en-US" altLang="zh-TW" sz="1200" dirty="0" smtClean="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70</a:t>
            </a:fld>
            <a:endParaRPr lang="zh-TW" altLang="en-US"/>
          </a:p>
        </p:txBody>
      </p:sp>
    </p:spTree>
    <p:extLst>
      <p:ext uri="{BB962C8B-B14F-4D97-AF65-F5344CB8AC3E}">
        <p14:creationId xmlns:p14="http://schemas.microsoft.com/office/powerpoint/2010/main" val="9048798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a:t>
            </a:r>
            <a:r>
              <a:rPr lang="en-US" altLang="zh-TW" sz="1200" dirty="0" smtClean="0"/>
              <a:t>8.</a:t>
            </a:r>
            <a:r>
              <a:rPr lang="zh-TW" altLang="en-US" sz="1200" dirty="0" smtClean="0"/>
              <a:t>慢性病管理</a:t>
            </a:r>
            <a:endParaRPr lang="en-US" altLang="zh-TW" sz="1200" dirty="0" smtClean="0"/>
          </a:p>
          <a:p>
            <a:r>
              <a:rPr lang="zh-TW" altLang="en-US" dirty="0" smtClean="0"/>
              <a:t>管理流程</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71</a:t>
            </a:fld>
            <a:endParaRPr lang="zh-TW" altLang="en-US"/>
          </a:p>
        </p:txBody>
      </p:sp>
    </p:spTree>
    <p:extLst>
      <p:ext uri="{BB962C8B-B14F-4D97-AF65-F5344CB8AC3E}">
        <p14:creationId xmlns:p14="http://schemas.microsoft.com/office/powerpoint/2010/main" val="23274662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a:t>
            </a:r>
            <a:r>
              <a:rPr lang="en-US" altLang="zh-TW" sz="1200" dirty="0" smtClean="0"/>
              <a:t>8.</a:t>
            </a:r>
            <a:r>
              <a:rPr lang="zh-TW" altLang="en-US" sz="1200" dirty="0" smtClean="0"/>
              <a:t>慢性病管理</a:t>
            </a:r>
            <a:endParaRPr lang="en-US" altLang="zh-TW" sz="1200" dirty="0" smtClean="0"/>
          </a:p>
          <a:p>
            <a:r>
              <a:rPr lang="zh-TW" altLang="en-US" dirty="0" smtClean="0"/>
              <a:t>個案管理</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72</a:t>
            </a:fld>
            <a:endParaRPr lang="zh-TW" altLang="en-US"/>
          </a:p>
        </p:txBody>
      </p:sp>
    </p:spTree>
    <p:extLst>
      <p:ext uri="{BB962C8B-B14F-4D97-AF65-F5344CB8AC3E}">
        <p14:creationId xmlns:p14="http://schemas.microsoft.com/office/powerpoint/2010/main" val="9388892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a:t>
            </a:r>
            <a:r>
              <a:rPr lang="en-US" altLang="zh-TW" sz="1200" dirty="0" smtClean="0"/>
              <a:t>8.</a:t>
            </a:r>
            <a:r>
              <a:rPr lang="zh-TW" altLang="en-US" sz="1200" dirty="0" smtClean="0"/>
              <a:t>慢性病管理</a:t>
            </a:r>
            <a:endParaRPr lang="en-US" altLang="zh-TW" sz="1200" dirty="0" smtClean="0"/>
          </a:p>
          <a:p>
            <a:r>
              <a:rPr lang="zh-TW" altLang="en-US" dirty="0" smtClean="0"/>
              <a:t>個案衛教</a:t>
            </a:r>
            <a:endParaRPr lang="zh-TW" altLang="en-US" dirty="0"/>
          </a:p>
        </p:txBody>
      </p:sp>
      <p:sp>
        <p:nvSpPr>
          <p:cNvPr id="4" name="投影片編號版面配置區 3"/>
          <p:cNvSpPr>
            <a:spLocks noGrp="1"/>
          </p:cNvSpPr>
          <p:nvPr>
            <p:ph type="sldNum" sz="quarter" idx="10"/>
          </p:nvPr>
        </p:nvSpPr>
        <p:spPr/>
        <p:txBody>
          <a:bodyPr/>
          <a:lstStyle/>
          <a:p>
            <a:fld id="{488F7731-5FF1-4DF2-84E9-A785B86D9D07}" type="slidenum">
              <a:rPr lang="zh-TW" altLang="en-US" smtClean="0"/>
              <a:t>73</a:t>
            </a:fld>
            <a:endParaRPr lang="zh-TW" altLang="en-US"/>
          </a:p>
        </p:txBody>
      </p:sp>
    </p:spTree>
    <p:extLst>
      <p:ext uri="{BB962C8B-B14F-4D97-AF65-F5344CB8AC3E}">
        <p14:creationId xmlns:p14="http://schemas.microsoft.com/office/powerpoint/2010/main" val="3339554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職業災害統計</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月報</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系統</a:t>
            </a:r>
            <a:r>
              <a:rPr lang="zh-TW" altLang="en-US" sz="1200" b="0" dirty="0" smtClean="0">
                <a:latin typeface="標楷體" panose="03000509000000000000" pitchFamily="65" charset="-120"/>
                <a:ea typeface="標楷體" panose="03000509000000000000" pitchFamily="65" charset="-120"/>
              </a:rPr>
              <a:t>的勞工定義</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9</a:t>
            </a:fld>
            <a:endParaRPr lang="zh-TW" altLang="en-US"/>
          </a:p>
        </p:txBody>
      </p:sp>
    </p:spTree>
    <p:extLst>
      <p:ext uri="{BB962C8B-B14F-4D97-AF65-F5344CB8AC3E}">
        <p14:creationId xmlns:p14="http://schemas.microsoft.com/office/powerpoint/2010/main" val="37239017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a:t>
            </a:r>
            <a:r>
              <a:rPr lang="en-US" altLang="zh-TW" sz="1200" dirty="0" smtClean="0"/>
              <a:t>8.</a:t>
            </a:r>
            <a:r>
              <a:rPr lang="zh-TW" altLang="en-US" sz="1200" dirty="0" smtClean="0"/>
              <a:t>慢性病管理</a:t>
            </a:r>
            <a:endParaRPr lang="en-US" altLang="zh-TW" sz="1200" dirty="0" smtClean="0"/>
          </a:p>
          <a:p>
            <a:r>
              <a:rPr lang="zh-TW" altLang="en-US" dirty="0" smtClean="0"/>
              <a:t>檔案管理</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74</a:t>
            </a:fld>
            <a:endParaRPr lang="zh-TW" altLang="en-US"/>
          </a:p>
        </p:txBody>
      </p:sp>
    </p:spTree>
    <p:extLst>
      <p:ext uri="{BB962C8B-B14F-4D97-AF65-F5344CB8AC3E}">
        <p14:creationId xmlns:p14="http://schemas.microsoft.com/office/powerpoint/2010/main" val="41100870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a:t>
            </a:r>
            <a:r>
              <a:rPr lang="en-US" altLang="zh-TW" sz="1200" dirty="0" smtClean="0"/>
              <a:t>9.</a:t>
            </a:r>
            <a:r>
              <a:rPr lang="zh-TW" altLang="en-US" dirty="0" smtClean="0"/>
              <a:t>心理輔導</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75</a:t>
            </a:fld>
            <a:endParaRPr lang="zh-TW" altLang="en-US"/>
          </a:p>
        </p:txBody>
      </p:sp>
    </p:spTree>
    <p:extLst>
      <p:ext uri="{BB962C8B-B14F-4D97-AF65-F5344CB8AC3E}">
        <p14:creationId xmlns:p14="http://schemas.microsoft.com/office/powerpoint/2010/main" val="24996951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a:t>
            </a:r>
            <a:r>
              <a:rPr lang="en-US" altLang="zh-TW" sz="1200" dirty="0" smtClean="0"/>
              <a:t>9.</a:t>
            </a:r>
            <a:r>
              <a:rPr lang="zh-TW" altLang="en-US" dirty="0" smtClean="0"/>
              <a:t>心理輔導</a:t>
            </a:r>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76</a:t>
            </a:fld>
            <a:endParaRPr lang="zh-TW" altLang="en-US"/>
          </a:p>
        </p:txBody>
      </p:sp>
    </p:spTree>
    <p:extLst>
      <p:ext uri="{BB962C8B-B14F-4D97-AF65-F5344CB8AC3E}">
        <p14:creationId xmlns:p14="http://schemas.microsoft.com/office/powerpoint/2010/main" val="29907600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sz="1200"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200" dirty="0" smtClean="0"/>
              <a:t>職場健康促進－</a:t>
            </a:r>
            <a:r>
              <a:rPr lang="en-US" altLang="zh-TW" sz="1200" dirty="0" smtClean="0"/>
              <a:t>9.</a:t>
            </a:r>
            <a:r>
              <a:rPr lang="zh-TW" altLang="en-US" dirty="0" smtClean="0"/>
              <a:t>心理輔導</a:t>
            </a:r>
          </a:p>
          <a:p>
            <a:r>
              <a:rPr lang="en-US" altLang="zh-TW" dirty="0" err="1" smtClean="0"/>
              <a:t>eap</a:t>
            </a:r>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77</a:t>
            </a:fld>
            <a:endParaRPr lang="zh-TW" altLang="en-US"/>
          </a:p>
        </p:txBody>
      </p:sp>
    </p:spTree>
    <p:extLst>
      <p:ext uri="{BB962C8B-B14F-4D97-AF65-F5344CB8AC3E}">
        <p14:creationId xmlns:p14="http://schemas.microsoft.com/office/powerpoint/2010/main" val="20986914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投影片圖像版面配置區 1"/>
          <p:cNvSpPr>
            <a:spLocks noGrp="1" noRot="1" noChangeAspect="1" noTextEdit="1"/>
          </p:cNvSpPr>
          <p:nvPr>
            <p:ph type="sldImg"/>
          </p:nvPr>
        </p:nvSpPr>
        <p:spPr>
          <a:xfrm>
            <a:off x="952500" y="736600"/>
            <a:ext cx="4911725" cy="3684588"/>
          </a:xfrm>
          <a:ln/>
        </p:spPr>
      </p:sp>
      <p:sp>
        <p:nvSpPr>
          <p:cNvPr id="486402" name="備忘稿版面配置區 2"/>
          <p:cNvSpPr>
            <a:spLocks noGrp="1"/>
          </p:cNvSpPr>
          <p:nvPr>
            <p:ph type="body" idx="1"/>
          </p:nvPr>
        </p:nvSpPr>
        <p:spPr>
          <a:noFill/>
          <a:ln/>
        </p:spPr>
        <p:txBody>
          <a:bodyPr/>
          <a:lstStyle/>
          <a:p>
            <a:endParaRPr lang="zh-TW" altLang="en-US" dirty="0" smtClean="0">
              <a:ea typeface="新細明體" charset="-120"/>
            </a:endParaRPr>
          </a:p>
        </p:txBody>
      </p:sp>
      <p:sp>
        <p:nvSpPr>
          <p:cNvPr id="486403" name="投影片編號版面配置區 3"/>
          <p:cNvSpPr>
            <a:spLocks noGrp="1"/>
          </p:cNvSpPr>
          <p:nvPr>
            <p:ph type="sldNum" sz="quarter" idx="5"/>
          </p:nvPr>
        </p:nvSpPr>
        <p:spPr>
          <a:noFill/>
        </p:spPr>
        <p:txBody>
          <a:bodyPr/>
          <a:lstStyle/>
          <a:p>
            <a:fld id="{75B3C79B-A93C-4F48-9745-D05750FED86C}" type="slidenum">
              <a:rPr lang="en-US" altLang="zh-TW" smtClean="0">
                <a:ea typeface="新細明體" charset="-120"/>
              </a:rPr>
              <a:pPr/>
              <a:t>78</a:t>
            </a:fld>
            <a:endParaRPr lang="en-US" altLang="zh-TW" smtClean="0">
              <a:ea typeface="新細明體" charset="-120"/>
            </a:endParaRPr>
          </a:p>
        </p:txBody>
      </p:sp>
    </p:spTree>
    <p:extLst>
      <p:ext uri="{BB962C8B-B14F-4D97-AF65-F5344CB8AC3E}">
        <p14:creationId xmlns:p14="http://schemas.microsoft.com/office/powerpoint/2010/main" val="1804902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職業災害統計</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月報</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系統</a:t>
            </a:r>
            <a:r>
              <a:rPr lang="zh-TW" altLang="en-US" sz="1200" b="0" dirty="0" smtClean="0">
                <a:latin typeface="標楷體" panose="03000509000000000000" pitchFamily="65" charset="-120"/>
                <a:ea typeface="標楷體" panose="03000509000000000000" pitchFamily="65" charset="-120"/>
              </a:rPr>
              <a:t>的工作者定義</a:t>
            </a:r>
            <a:endParaRPr lang="en-US" altLang="zh-TW" sz="1200" b="0" dirty="0" smtClean="0">
              <a:latin typeface="標楷體" panose="03000509000000000000" pitchFamily="65" charset="-120"/>
              <a:ea typeface="標楷體" panose="03000509000000000000" pitchFamily="65" charset="-120"/>
            </a:endParaRPr>
          </a:p>
          <a:p>
            <a:r>
              <a:rPr lang="zh-TW" altLang="en-US" sz="1200" b="0" dirty="0" smtClean="0">
                <a:latin typeface="標楷體" panose="03000509000000000000" pitchFamily="65" charset="-120"/>
                <a:ea typeface="標楷體" panose="03000509000000000000" pitchFamily="65" charset="-120"/>
              </a:rPr>
              <a:t>以是否受負責人指揮或監督為分類依據</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10</a:t>
            </a:fld>
            <a:endParaRPr lang="zh-TW" altLang="en-US"/>
          </a:p>
        </p:txBody>
      </p:sp>
    </p:spTree>
    <p:extLst>
      <p:ext uri="{BB962C8B-B14F-4D97-AF65-F5344CB8AC3E}">
        <p14:creationId xmlns:p14="http://schemas.microsoft.com/office/powerpoint/2010/main" val="4059958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教學目標</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smtClean="0"/>
              <a:t>介紹</a:t>
            </a:r>
            <a:r>
              <a:rPr lang="zh-TW" altLang="en-US" sz="1200" b="1" dirty="0" smtClean="0">
                <a:latin typeface="標楷體" panose="03000509000000000000" pitchFamily="65" charset="-120"/>
                <a:ea typeface="標楷體" panose="03000509000000000000" pitchFamily="65" charset="-120"/>
              </a:rPr>
              <a:t>職業災害統計</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月報</a:t>
            </a:r>
            <a:r>
              <a:rPr lang="en-US" altLang="zh-TW" sz="1200" b="1" dirty="0" smtClean="0">
                <a:latin typeface="標楷體" panose="03000509000000000000" pitchFamily="65" charset="-120"/>
                <a:ea typeface="標楷體" panose="03000509000000000000" pitchFamily="65" charset="-120"/>
              </a:rPr>
              <a:t>)</a:t>
            </a:r>
            <a:r>
              <a:rPr lang="zh-TW" altLang="en-US" sz="1200" b="1" dirty="0" smtClean="0">
                <a:latin typeface="標楷體" panose="03000509000000000000" pitchFamily="65" charset="-120"/>
                <a:ea typeface="標楷體" panose="03000509000000000000" pitchFamily="65" charset="-120"/>
              </a:rPr>
              <a:t>系統</a:t>
            </a:r>
            <a:r>
              <a:rPr lang="zh-TW" altLang="en-US" sz="1200" b="0" dirty="0" smtClean="0">
                <a:latin typeface="標楷體" panose="03000509000000000000" pitchFamily="65" charset="-120"/>
                <a:ea typeface="標楷體" panose="03000509000000000000" pitchFamily="65" charset="-120"/>
              </a:rPr>
              <a:t>的失能傷害定義</a:t>
            </a:r>
            <a:endParaRPr lang="en-US" altLang="zh-TW" sz="1200" b="0" dirty="0" smtClean="0">
              <a:latin typeface="標楷體" panose="03000509000000000000" pitchFamily="65" charset="-120"/>
              <a:ea typeface="標楷體" panose="03000509000000000000" pitchFamily="65" charset="-120"/>
            </a:endParaRPr>
          </a:p>
          <a:p>
            <a:r>
              <a:rPr lang="zh-TW" altLang="en-US" sz="1200" b="0" dirty="0" smtClean="0">
                <a:latin typeface="標楷體" panose="03000509000000000000" pitchFamily="65" charset="-120"/>
                <a:ea typeface="標楷體" panose="03000509000000000000" pitchFamily="65" charset="-120"/>
              </a:rPr>
              <a:t>死亡</a:t>
            </a:r>
            <a:endParaRPr lang="en-US" altLang="zh-TW" sz="1200" b="0" dirty="0" smtClean="0">
              <a:latin typeface="標楷體" panose="03000509000000000000" pitchFamily="65" charset="-120"/>
              <a:ea typeface="標楷體" panose="03000509000000000000" pitchFamily="65" charset="-120"/>
            </a:endParaRPr>
          </a:p>
          <a:p>
            <a:r>
              <a:rPr lang="zh-TW" altLang="en-US" sz="1200" b="0" dirty="0" smtClean="0">
                <a:latin typeface="標楷體" panose="03000509000000000000" pitchFamily="65" charset="-120"/>
                <a:ea typeface="標楷體" panose="03000509000000000000" pitchFamily="65" charset="-120"/>
              </a:rPr>
              <a:t>永久全失能</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7C964526-5886-4D23-A62A-2CD9A2BE05C8}" type="slidenum">
              <a:rPr lang="zh-TW" altLang="en-US" smtClean="0"/>
              <a:t>11</a:t>
            </a:fld>
            <a:endParaRPr lang="zh-TW" altLang="en-US"/>
          </a:p>
        </p:txBody>
      </p:sp>
    </p:spTree>
    <p:extLst>
      <p:ext uri="{BB962C8B-B14F-4D97-AF65-F5344CB8AC3E}">
        <p14:creationId xmlns:p14="http://schemas.microsoft.com/office/powerpoint/2010/main" val="15780584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hasCustomPrompt="1"/>
          </p:nvPr>
        </p:nvSpPr>
        <p:spPr>
          <a:xfrm>
            <a:off x="685800" y="2130425"/>
            <a:ext cx="7772400" cy="1470025"/>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教育部校園職業安全衛生知能提升暨教育訓練推動計畫</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CBD8D66F-1F98-4479-B374-483B49EEA18E}"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6309320"/>
            <a:ext cx="9144000" cy="1463912"/>
          </a:xfrm>
          <a:prstGeom prst="rect">
            <a:avLst/>
          </a:prstGeom>
        </p:spPr>
      </p:pic>
      <p:pic>
        <p:nvPicPr>
          <p:cNvPr id="2050" name="Picture 2" descr="\\192.168.0.1\volume9\蘇佳瑩\套用公版教材\圖片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041" y="247095"/>
            <a:ext cx="852567" cy="861518"/>
          </a:xfrm>
          <a:prstGeom prst="rect">
            <a:avLst/>
          </a:prstGeom>
        </p:spPr>
      </p:pic>
    </p:spTree>
    <p:extLst>
      <p:ext uri="{BB962C8B-B14F-4D97-AF65-F5344CB8AC3E}">
        <p14:creationId xmlns:p14="http://schemas.microsoft.com/office/powerpoint/2010/main" val="12021130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ED47553D-F6BA-488A-BE46-0B33A74E4DAB}"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25776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0112E831-55B9-485E-9745-7A680CCFBD57}"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438315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971600" y="274638"/>
            <a:ext cx="7715200" cy="1143000"/>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163AF97D-ABF5-4908-B89D-F0FED2BAF54C}"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472898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649D330E-17F1-4F85-9043-307CC86D5B49}"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5719653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D353C23C-C1C4-4DEB-852F-5952F9E0355F}" type="datetime1">
              <a:rPr lang="zh-TW" altLang="en-US" smtClean="0"/>
              <a:t>2018/7/11</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6088788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ea typeface="標楷體" panose="03000509000000000000" pitchFamily="65" charset="-120"/>
              </a:defRPr>
            </a:lvl1pPr>
          </a:lstStyle>
          <a:p>
            <a:fld id="{D39F1CE8-0AD1-43C6-9DA2-08C8D378B5B2}" type="datetime1">
              <a:rPr lang="zh-TW" altLang="en-US" smtClean="0"/>
              <a:t>2018/7/11</a:t>
            </a:fld>
            <a:endParaRPr lang="zh-TW" altLang="en-US" dirty="0"/>
          </a:p>
        </p:txBody>
      </p:sp>
      <p:sp>
        <p:nvSpPr>
          <p:cNvPr id="8" name="頁尾版面配置區 7"/>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9" name="投影片編號版面配置區 8"/>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748861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日期版面配置區 2"/>
          <p:cNvSpPr>
            <a:spLocks noGrp="1"/>
          </p:cNvSpPr>
          <p:nvPr>
            <p:ph type="dt" sz="half" idx="10"/>
          </p:nvPr>
        </p:nvSpPr>
        <p:spPr/>
        <p:txBody>
          <a:bodyPr/>
          <a:lstStyle>
            <a:lvl1pPr>
              <a:defRPr>
                <a:ea typeface="標楷體" panose="03000509000000000000" pitchFamily="65" charset="-120"/>
              </a:defRPr>
            </a:lvl1pPr>
          </a:lstStyle>
          <a:p>
            <a:fld id="{EB443805-0BAF-4BB3-915A-850F4A4237D5}" type="datetime1">
              <a:rPr lang="zh-TW" altLang="en-US" smtClean="0"/>
              <a:t>2018/7/11</a:t>
            </a:fld>
            <a:endParaRPr lang="zh-TW" altLang="en-US" dirty="0"/>
          </a:p>
        </p:txBody>
      </p:sp>
      <p:sp>
        <p:nvSpPr>
          <p:cNvPr id="4" name="頁尾版面配置區 3"/>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5" name="投影片編號版面配置區 4"/>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486013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ea typeface="標楷體" panose="03000509000000000000" pitchFamily="65" charset="-120"/>
              </a:defRPr>
            </a:lvl1pPr>
          </a:lstStyle>
          <a:p>
            <a:fld id="{507944C9-349C-4A8A-8E56-5D4789410A1C}" type="datetime1">
              <a:rPr lang="zh-TW" altLang="en-US" smtClean="0"/>
              <a:t>2018/7/11</a:t>
            </a:fld>
            <a:endParaRPr lang="zh-TW" altLang="en-US" dirty="0"/>
          </a:p>
        </p:txBody>
      </p:sp>
      <p:sp>
        <p:nvSpPr>
          <p:cNvPr id="3" name="頁尾版面配置區 2"/>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4" name="投影片編號版面配置區 3"/>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633686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4BEDBA74-5D9A-40A6-88BC-93CE1A4F054E}" type="datetime1">
              <a:rPr lang="zh-TW" altLang="en-US" smtClean="0"/>
              <a:t>2018/7/11</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774765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677B9A75-5DAF-4C01-A89A-9F0BBDEA8A85}" type="datetime1">
              <a:rPr lang="zh-TW" altLang="en-US" smtClean="0"/>
              <a:t>2018/7/11</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1671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descr="\\192.168.0.1\volume9\蘇佳瑩\套用公版教材\圖片2.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版面配置區 1"/>
          <p:cNvSpPr>
            <a:spLocks noGrp="1"/>
          </p:cNvSpPr>
          <p:nvPr>
            <p:ph type="title"/>
          </p:nvPr>
        </p:nvSpPr>
        <p:spPr>
          <a:xfrm>
            <a:off x="1187624" y="274638"/>
            <a:ext cx="7499176" cy="1143000"/>
          </a:xfrm>
          <a:prstGeom prst="rect">
            <a:avLst/>
          </a:prstGeom>
        </p:spPr>
        <p:txBody>
          <a:bodyPr vert="horz" lIns="91440" tIns="45720" rIns="91440" bIns="45720" rtlCol="0" anchor="ctr">
            <a:noAutofit/>
          </a:bodyPr>
          <a:lstStyle/>
          <a:p>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標楷體" panose="03000509000000000000" pitchFamily="65" charset="-120"/>
              </a:defRPr>
            </a:lvl1pPr>
          </a:lstStyle>
          <a:p>
            <a:fld id="{A04567C3-AA08-4B4E-8BBC-180317EA5C5B}" type="datetime1">
              <a:rPr lang="zh-TW" altLang="en-US" smtClean="0"/>
              <a:t>2018/7/11</a:t>
            </a:fld>
            <a:endParaRPr lang="zh-TW" altLang="en-US" dirty="0"/>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9" name="圖片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117336"/>
            <a:ext cx="9144000" cy="1481328"/>
          </a:xfrm>
          <a:prstGeom prst="rect">
            <a:avLst/>
          </a:prstGeom>
        </p:spPr>
      </p:pic>
      <p:pic>
        <p:nvPicPr>
          <p:cNvPr id="8" name="圖片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3800" y="233320"/>
            <a:ext cx="864096" cy="873169"/>
          </a:xfrm>
          <a:prstGeom prst="rect">
            <a:avLst/>
          </a:prstGeom>
        </p:spPr>
      </p:pic>
    </p:spTree>
    <p:extLst>
      <p:ext uri="{BB962C8B-B14F-4D97-AF65-F5344CB8AC3E}">
        <p14:creationId xmlns:p14="http://schemas.microsoft.com/office/powerpoint/2010/main" val="1444896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chemeClr val="tx1"/>
          </a:solidFill>
          <a:latin typeface="標楷體" panose="03000509000000000000" pitchFamily="65" charset="-120"/>
          <a:ea typeface="標楷體" panose="03000509000000000000" pitchFamily="65" charset="-12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laws.mol.gov.tw/FLAW/FLAWDAT01.aspx?lsid=FL015013"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laws.mol.gov.tw/FLAW/FLAWDOC01.aspx?lsid=FL015013&amp;flno=43" TargetMode="External"/><Relationship Id="rId4" Type="http://schemas.openxmlformats.org/officeDocument/2006/relationships/hyperlink" Target="https://laws.mol.gov.tw/FLAW/FLAWDOC01.aspx?lsid=FL015013&amp;flno=37"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29.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afelab.edu.tw/index.aspx?SafeLabLogon=Log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injury.osha.gov.tw/" TargetMode="External"/><Relationship Id="rId4" Type="http://schemas.openxmlformats.org/officeDocument/2006/relationships/hyperlink" Target="https://injury.osha.gov.tw/simple_manual.doc"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jpeg"/></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49.emf"/><Relationship Id="rId4" Type="http://schemas.openxmlformats.org/officeDocument/2006/relationships/image" Target="../media/image48.emf"/></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file:///E:\&#20581;&#24247;&#33287;&#39636;&#36969;&#33021;\&#39135;&#29289;&#29105;&#37327;&#34920;.htm"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file:///E:\&#20581;&#24247;&#33287;&#39636;&#36969;&#33021;\&#36939;&#21205;&#33287;&#29105;&#37327;.htm" TargetMode="Externa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3.jpeg"/><Relationship Id="rId4" Type="http://schemas.openxmlformats.org/officeDocument/2006/relationships/image" Target="../media/image72.emf"/></Relationships>
</file>

<file path=ppt/slides/_rels/slide6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6.png"/><Relationship Id="rId4" Type="http://schemas.openxmlformats.org/officeDocument/2006/relationships/oleObject" Target="../embeddings/oleObject2.bin"/></Relationships>
</file>

<file path=ppt/slides/_rels/slide71.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81.wmf"/><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76.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a:xfrm>
            <a:off x="1259632" y="3861048"/>
            <a:ext cx="6400800" cy="1752600"/>
          </a:xfrm>
        </p:spPr>
        <p:txBody>
          <a:bodyPr/>
          <a:lstStyle/>
          <a:p>
            <a:r>
              <a:rPr lang="zh-TW" altLang="en-US" dirty="0" smtClean="0">
                <a:solidFill>
                  <a:srgbClr val="C00000"/>
                </a:solidFill>
                <a:latin typeface="標楷體" panose="03000509000000000000" pitchFamily="65" charset="-120"/>
              </a:rPr>
              <a:t>職業傷病通報與健康</a:t>
            </a:r>
            <a:r>
              <a:rPr lang="zh-TW" altLang="en-US" dirty="0">
                <a:solidFill>
                  <a:srgbClr val="C00000"/>
                </a:solidFill>
                <a:latin typeface="標楷體" panose="03000509000000000000" pitchFamily="65" charset="-120"/>
              </a:rPr>
              <a:t>促進</a:t>
            </a: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1</a:t>
            </a:fld>
            <a:endParaRPr lang="zh-TW" altLang="en-US" dirty="0"/>
          </a:p>
        </p:txBody>
      </p:sp>
    </p:spTree>
    <p:extLst>
      <p:ext uri="{BB962C8B-B14F-4D97-AF65-F5344CB8AC3E}">
        <p14:creationId xmlns:p14="http://schemas.microsoft.com/office/powerpoint/2010/main" val="25356420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6414"/>
            <a:ext cx="7886700" cy="1151158"/>
          </a:xfrm>
        </p:spPr>
        <p:txBody>
          <a:bodyPr>
            <a:normAutofit/>
          </a:bodyPr>
          <a:lstStyle/>
          <a:p>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職業災害統計網路填報</a:t>
            </a: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系統</a:t>
            </a:r>
            <a: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壹</a:t>
            </a:r>
            <a:r>
              <a:rPr lang="zh-TW"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定義</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二、</a:t>
            </a:r>
            <a:r>
              <a:rPr lang="zh-TW" altLang="zh-TW"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工作者 </a:t>
            </a:r>
            <a:endParaRPr lang="zh-TW" altLang="en-US" sz="3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內容版面配置區 8"/>
          <p:cNvSpPr>
            <a:spLocks noGrp="1"/>
          </p:cNvSpPr>
          <p:nvPr>
            <p:ph idx="1"/>
          </p:nvPr>
        </p:nvSpPr>
        <p:spPr>
          <a:xfrm>
            <a:off x="251520" y="1124744"/>
            <a:ext cx="8559971" cy="6336704"/>
          </a:xfrm>
        </p:spPr>
        <p:txBody>
          <a:bodyPr>
            <a:noAutofit/>
          </a:bodyPr>
          <a:lstStyle/>
          <a:p>
            <a:pPr marL="1441450" lvl="1" indent="-1441450">
              <a:lnSpc>
                <a:spcPct val="120000"/>
              </a:lnSpc>
              <a:spcBef>
                <a:spcPts val="600"/>
              </a:spcBef>
              <a:buNone/>
            </a:pP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二</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非屬受僱勞工之其他工作者</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：指除前述勞工以外之</a:t>
            </a:r>
            <a:r>
              <a:rPr lang="zh-TW" altLang="en-US" sz="2600"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受工作場所負責人指揮或監督從事勞動</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之人。如</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2600" dirty="0">
              <a:latin typeface="Times New Roman" panose="02020603050405020304" pitchFamily="18" charset="0"/>
              <a:ea typeface="標楷體" panose="03000509000000000000" pitchFamily="65" charset="-120"/>
              <a:cs typeface="Times New Roman" panose="02020603050405020304" pitchFamily="18" charset="0"/>
            </a:endParaRPr>
          </a:p>
          <a:p>
            <a:pPr marL="720725" lvl="1" indent="-263525">
              <a:lnSpc>
                <a:spcPct val="120000"/>
              </a:lnSpc>
              <a:spcBef>
                <a:spcPts val="600"/>
              </a:spcBef>
              <a:buFont typeface="+mj-lt"/>
              <a:buAutoNum type="arabicPeriod"/>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事業單位</a:t>
            </a:r>
            <a:r>
              <a:rPr lang="zh-TW" altLang="en-US" sz="2600" u="sng" dirty="0">
                <a:latin typeface="Times New Roman" panose="02020603050405020304" pitchFamily="18" charset="0"/>
                <a:ea typeface="標楷體" panose="03000509000000000000" pitchFamily="65" charset="-120"/>
                <a:cs typeface="Times New Roman" panose="02020603050405020304" pitchFamily="18" charset="0"/>
              </a:rPr>
              <a:t>無僱傭關係</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，於其工作場所從事勞動或以學習技能、接受職業訓練為目的從事勞動之工作者，如</a:t>
            </a:r>
            <a:r>
              <a:rPr lang="zh-TW" altLang="en-US" sz="2600" u="sng" dirty="0">
                <a:latin typeface="Times New Roman" panose="02020603050405020304" pitchFamily="18" charset="0"/>
                <a:ea typeface="標楷體" panose="03000509000000000000" pitchFamily="65" charset="-120"/>
                <a:cs typeface="Times New Roman" panose="02020603050405020304" pitchFamily="18" charset="0"/>
              </a:rPr>
              <a:t>派遣工</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u="sng" dirty="0">
                <a:latin typeface="Times New Roman" panose="02020603050405020304" pitchFamily="18" charset="0"/>
                <a:ea typeface="標楷體" panose="03000509000000000000" pitchFamily="65" charset="-120"/>
                <a:cs typeface="Times New Roman" panose="02020603050405020304" pitchFamily="18" charset="0"/>
              </a:rPr>
              <a:t>技術生</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u="sng" dirty="0">
                <a:latin typeface="Times New Roman" panose="02020603050405020304" pitchFamily="18" charset="0"/>
                <a:ea typeface="標楷體" panose="03000509000000000000" pitchFamily="65" charset="-120"/>
                <a:cs typeface="Times New Roman" panose="02020603050405020304" pitchFamily="18" charset="0"/>
              </a:rPr>
              <a:t>建教合作班之學生</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等。</a:t>
            </a:r>
            <a:endParaRPr lang="zh-TW" altLang="en-US" sz="2600" dirty="0">
              <a:latin typeface="Times New Roman" panose="02020603050405020304" pitchFamily="18" charset="0"/>
              <a:ea typeface="標楷體" panose="03000509000000000000" pitchFamily="65" charset="-120"/>
              <a:cs typeface="Times New Roman" panose="02020603050405020304" pitchFamily="18" charset="0"/>
            </a:endParaRPr>
          </a:p>
          <a:p>
            <a:pPr marL="720725" lvl="1" indent="-263525">
              <a:lnSpc>
                <a:spcPct val="120000"/>
              </a:lnSpc>
              <a:spcBef>
                <a:spcPts val="600"/>
              </a:spcBef>
              <a:buFont typeface="+mj-lt"/>
              <a:buAutoNum type="arabicPeriod"/>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倘以</a:t>
            </a:r>
            <a:r>
              <a:rPr lang="zh-TW" altLang="en-US" sz="2600" u="sng" dirty="0">
                <a:latin typeface="Times New Roman" panose="02020603050405020304" pitchFamily="18" charset="0"/>
                <a:ea typeface="標楷體" panose="03000509000000000000" pitchFamily="65" charset="-120"/>
                <a:cs typeface="Times New Roman" panose="02020603050405020304" pitchFamily="18" charset="0"/>
              </a:rPr>
              <a:t>承攬</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方式，委請外部廠商提供「設備修繕」、「餐飲服務」、「清潔」及「保全」等服務，而</a:t>
            </a:r>
            <a:r>
              <a:rPr lang="zh-TW" altLang="en-US" sz="2600" u="sng" dirty="0">
                <a:latin typeface="Times New Roman" panose="02020603050405020304" pitchFamily="18" charset="0"/>
                <a:ea typeface="標楷體" panose="03000509000000000000" pitchFamily="65" charset="-120"/>
                <a:cs typeface="Times New Roman" panose="02020603050405020304" pitchFamily="18" charset="0"/>
              </a:rPr>
              <a:t>該等人員並未受事業單位工作場所負責人指揮或監督從事勞動</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，無須納入「非屬受僱勞工之其他工作者</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a:xfrm>
            <a:off x="3707904" y="6232227"/>
            <a:ext cx="2133600" cy="365125"/>
          </a:xfrm>
        </p:spPr>
        <p:txBody>
          <a:bodyPr/>
          <a:lstStyle/>
          <a:p>
            <a:fld id="{A36E6B7E-3405-4ABC-8F0A-11CAAA034E4E}" type="slidenum">
              <a:rPr lang="zh-TW" altLang="en-US" smtClean="0"/>
              <a:pPr/>
              <a:t>10</a:t>
            </a:fld>
            <a:endParaRPr lang="zh-TW" altLang="en-US" dirty="0"/>
          </a:p>
        </p:txBody>
      </p:sp>
    </p:spTree>
    <p:extLst>
      <p:ext uri="{BB962C8B-B14F-4D97-AF65-F5344CB8AC3E}">
        <p14:creationId xmlns:p14="http://schemas.microsoft.com/office/powerpoint/2010/main" val="29895670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9885"/>
            <a:ext cx="7886700" cy="1104859"/>
          </a:xfrm>
        </p:spPr>
        <p:txBody>
          <a:bodyPr>
            <a:normAutofit/>
          </a:bodyPr>
          <a:lstStyle/>
          <a:p>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職業災害統計網路填報</a:t>
            </a: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系統</a:t>
            </a:r>
            <a: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壹</a:t>
            </a:r>
            <a:r>
              <a:rPr lang="zh-TW"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定義</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三</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latin typeface="Times New Roman" panose="02020603050405020304" pitchFamily="18" charset="0"/>
                <a:ea typeface="標楷體" panose="03000509000000000000" pitchFamily="65" charset="-120"/>
                <a:cs typeface="Times New Roman" panose="02020603050405020304" pitchFamily="18" charset="0"/>
              </a:rPr>
              <a:t>失能傷害</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內容版面配置區 8"/>
          <p:cNvSpPr>
            <a:spLocks noGrp="1"/>
          </p:cNvSpPr>
          <p:nvPr>
            <p:ph idx="1"/>
          </p:nvPr>
        </p:nvSpPr>
        <p:spPr>
          <a:xfrm>
            <a:off x="0" y="1217091"/>
            <a:ext cx="9036495" cy="4767680"/>
          </a:xfrm>
        </p:spPr>
        <p:txBody>
          <a:bodyPr>
            <a:noAutofit/>
          </a:bodyPr>
          <a:lstStyle/>
          <a:p>
            <a:pPr marL="1524000" lvl="1" indent="-1524000">
              <a:lnSpc>
                <a:spcPct val="100000"/>
              </a:lnSpc>
              <a:spcBef>
                <a:spcPts val="600"/>
              </a:spcBef>
              <a:buNone/>
            </a:pPr>
            <a:r>
              <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ㄧ</a:t>
            </a:r>
            <a:r>
              <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 死亡　</a:t>
            </a:r>
            <a:r>
              <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二</a:t>
            </a:r>
            <a:r>
              <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 永久全失能　</a:t>
            </a:r>
            <a:r>
              <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永久</a:t>
            </a:r>
            <a:r>
              <a:rPr lang="zh-TW" altLang="en-US" sz="2000" b="1" dirty="0">
                <a:solidFill>
                  <a:schemeClr val="bg2">
                    <a:lumMod val="75000"/>
                  </a:schemeClr>
                </a:solidFill>
              </a:rPr>
              <a:t>部分</a:t>
            </a:r>
            <a:r>
              <a:rPr lang="zh-TW" altLang="en-US"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失能　</a:t>
            </a:r>
            <a:r>
              <a:rPr lang="en-US" altLang="zh-TW"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暫時全失能</a:t>
            </a:r>
            <a:r>
              <a:rPr lang="zh-TW" altLang="en-US"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1524000" lvl="1" indent="-1524000">
              <a:lnSpc>
                <a:spcPct val="120000"/>
              </a:lnSpc>
              <a:spcBef>
                <a:spcPts val="600"/>
              </a:spcBef>
              <a:buNone/>
            </a:pP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600" b="1" u="sng" dirty="0" smtClean="0">
                <a:latin typeface="Times New Roman" panose="02020603050405020304" pitchFamily="18" charset="0"/>
                <a:ea typeface="標楷體" panose="03000509000000000000" pitchFamily="65" charset="-120"/>
                <a:cs typeface="Times New Roman" panose="02020603050405020304" pitchFamily="18" charset="0"/>
              </a:rPr>
              <a:t>死亡</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：死亡係指因職業災害致使勞工喪失生命而言，不論罹災至死亡時間之長短</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26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20000"/>
              </a:lnSpc>
              <a:spcBef>
                <a:spcPts val="1200"/>
              </a:spcBef>
              <a:buNone/>
            </a:pP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二</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600" b="1" u="sng" dirty="0" smtClean="0">
                <a:latin typeface="Times New Roman" panose="02020603050405020304" pitchFamily="18" charset="0"/>
                <a:ea typeface="標楷體" panose="03000509000000000000" pitchFamily="65" charset="-120"/>
                <a:cs typeface="Times New Roman" panose="02020603050405020304" pitchFamily="18" charset="0"/>
              </a:rPr>
              <a:t>永久</a:t>
            </a:r>
            <a:r>
              <a:rPr lang="zh-TW" altLang="en-US" sz="2600" b="1" u="sng" dirty="0">
                <a:latin typeface="Times New Roman" panose="02020603050405020304" pitchFamily="18" charset="0"/>
                <a:ea typeface="標楷體" panose="03000509000000000000" pitchFamily="65" charset="-120"/>
                <a:cs typeface="Times New Roman" panose="02020603050405020304" pitchFamily="18" charset="0"/>
              </a:rPr>
              <a:t>全失能</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：永久全失能係指除死亡外之任何足使罹災者</a:t>
            </a:r>
            <a:r>
              <a:rPr lang="zh-TW" altLang="en-US" sz="2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造成永久全失能</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，或在一次事故中損失下列各項之一，或失去其機能者</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0">
              <a:lnSpc>
                <a:spcPct val="120000"/>
              </a:lnSpc>
              <a:spcBef>
                <a:spcPts val="600"/>
              </a:spcBef>
              <a:buNone/>
            </a:pP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1. </a:t>
            </a:r>
            <a:r>
              <a:rPr lang="zh-TW" altLang="en-US" sz="2600" u="sng" dirty="0" smtClean="0">
                <a:latin typeface="Times New Roman" panose="02020603050405020304" pitchFamily="18" charset="0"/>
                <a:ea typeface="標楷體" panose="03000509000000000000" pitchFamily="65" charset="-120"/>
                <a:cs typeface="Times New Roman" panose="02020603050405020304" pitchFamily="18" charset="0"/>
              </a:rPr>
              <a:t>雙目</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0">
              <a:lnSpc>
                <a:spcPct val="120000"/>
              </a:lnSpc>
              <a:spcBef>
                <a:spcPts val="600"/>
              </a:spcBef>
              <a:buNone/>
            </a:pP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600" u="sng" dirty="0" smtClean="0">
                <a:latin typeface="Times New Roman" panose="02020603050405020304" pitchFamily="18" charset="0"/>
                <a:ea typeface="標楷體" panose="03000509000000000000" pitchFamily="65" charset="-120"/>
                <a:cs typeface="Times New Roman" panose="02020603050405020304" pitchFamily="18" charset="0"/>
              </a:rPr>
              <a:t>一隻</a:t>
            </a:r>
            <a:r>
              <a:rPr lang="zh-TW" altLang="en-US" sz="2600" u="sng" dirty="0">
                <a:latin typeface="Times New Roman" panose="02020603050405020304" pitchFamily="18" charset="0"/>
                <a:ea typeface="標楷體" panose="03000509000000000000" pitchFamily="65" charset="-120"/>
                <a:cs typeface="Times New Roman" panose="02020603050405020304" pitchFamily="18" charset="0"/>
              </a:rPr>
              <a:t>眼睛</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600" u="sng" dirty="0">
                <a:latin typeface="Times New Roman" panose="02020603050405020304" pitchFamily="18" charset="0"/>
                <a:ea typeface="標楷體" panose="03000509000000000000" pitchFamily="65" charset="-120"/>
                <a:cs typeface="Times New Roman" panose="02020603050405020304" pitchFamily="18" charset="0"/>
              </a:rPr>
              <a:t>一隻手，或手臂或腿或足</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0">
              <a:lnSpc>
                <a:spcPct val="120000"/>
              </a:lnSpc>
              <a:spcBef>
                <a:spcPts val="600"/>
              </a:spcBef>
              <a:buNone/>
            </a:pP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600" u="sng" dirty="0" smtClean="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600" u="sng" dirty="0">
                <a:latin typeface="Times New Roman" panose="02020603050405020304" pitchFamily="18" charset="0"/>
                <a:ea typeface="標楷體" panose="03000509000000000000" pitchFamily="65" charset="-120"/>
                <a:cs typeface="Times New Roman" panose="02020603050405020304" pitchFamily="18" charset="0"/>
              </a:rPr>
              <a:t>肢中之任何下列兩種</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：手、臂、足或腿</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向左箭號圖說文字 2"/>
          <p:cNvSpPr/>
          <p:nvPr/>
        </p:nvSpPr>
        <p:spPr>
          <a:xfrm>
            <a:off x="6636327" y="3861048"/>
            <a:ext cx="2175163" cy="1052945"/>
          </a:xfrm>
          <a:prstGeom prst="leftArrowCallout">
            <a:avLst>
              <a:gd name="adj1" fmla="val 25000"/>
              <a:gd name="adj2" fmla="val 25000"/>
              <a:gd name="adj3" fmla="val 25000"/>
              <a:gd name="adj4" fmla="val 80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smtClean="0">
                <a:latin typeface="標楷體" panose="03000509000000000000" pitchFamily="65" charset="-120"/>
                <a:ea typeface="標楷體" panose="03000509000000000000" pitchFamily="65" charset="-120"/>
              </a:rPr>
              <a:t>與勞工保險不</a:t>
            </a:r>
            <a:r>
              <a:rPr lang="zh-TW" altLang="en-US" sz="2400" dirty="0">
                <a:latin typeface="標楷體" panose="03000509000000000000" pitchFamily="65" charset="-120"/>
                <a:ea typeface="標楷體" panose="03000509000000000000" pitchFamily="65" charset="-120"/>
              </a:rPr>
              <a:t>同</a:t>
            </a:r>
          </a:p>
        </p:txBody>
      </p:sp>
      <p:sp>
        <p:nvSpPr>
          <p:cNvPr id="5" name="投影片編號版面配置區 4"/>
          <p:cNvSpPr>
            <a:spLocks noGrp="1"/>
          </p:cNvSpPr>
          <p:nvPr>
            <p:ph type="sldNum" sz="quarter" idx="12"/>
          </p:nvPr>
        </p:nvSpPr>
        <p:spPr>
          <a:xfrm>
            <a:off x="3779912" y="6088211"/>
            <a:ext cx="2133600" cy="365125"/>
          </a:xfrm>
        </p:spPr>
        <p:txBody>
          <a:bodyPr/>
          <a:lstStyle/>
          <a:p>
            <a:fld id="{A36E6B7E-3405-4ABC-8F0A-11CAAA034E4E}" type="slidenum">
              <a:rPr lang="zh-TW" altLang="en-US" smtClean="0"/>
              <a:pPr/>
              <a:t>11</a:t>
            </a:fld>
            <a:endParaRPr lang="zh-TW" altLang="en-US" dirty="0"/>
          </a:p>
        </p:txBody>
      </p:sp>
    </p:spTree>
    <p:extLst>
      <p:ext uri="{BB962C8B-B14F-4D97-AF65-F5344CB8AC3E}">
        <p14:creationId xmlns:p14="http://schemas.microsoft.com/office/powerpoint/2010/main" val="2019099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546" name="直線單箭頭接點 2"/>
          <p:cNvCxnSpPr>
            <a:cxnSpLocks noChangeShapeType="1"/>
          </p:cNvCxnSpPr>
          <p:nvPr/>
        </p:nvCxnSpPr>
        <p:spPr bwMode="auto">
          <a:xfrm flipV="1">
            <a:off x="1898650" y="1112937"/>
            <a:ext cx="0" cy="4602163"/>
          </a:xfrm>
          <a:prstGeom prst="straightConnector1">
            <a:avLst/>
          </a:prstGeom>
          <a:noFill/>
          <a:ln w="25400" algn="ctr">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08547" name="直線單箭頭接點 3"/>
          <p:cNvCxnSpPr>
            <a:cxnSpLocks noChangeShapeType="1"/>
          </p:cNvCxnSpPr>
          <p:nvPr/>
        </p:nvCxnSpPr>
        <p:spPr bwMode="auto">
          <a:xfrm>
            <a:off x="1473200" y="5288062"/>
            <a:ext cx="7315200" cy="0"/>
          </a:xfrm>
          <a:prstGeom prst="straightConnector1">
            <a:avLst/>
          </a:prstGeom>
          <a:noFill/>
          <a:ln w="2540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67588" name="弧形 16"/>
          <p:cNvSpPr>
            <a:spLocks/>
          </p:cNvSpPr>
          <p:nvPr/>
        </p:nvSpPr>
        <p:spPr bwMode="auto">
          <a:xfrm>
            <a:off x="2073275" y="1949550"/>
            <a:ext cx="346075" cy="5764212"/>
          </a:xfrm>
          <a:custGeom>
            <a:avLst/>
            <a:gdLst>
              <a:gd name="T0" fmla="*/ 9634 w 461962"/>
              <a:gd name="T1" fmla="*/ 0 h 5764212"/>
              <a:gd name="T2" fmla="*/ 9633 w 461962"/>
              <a:gd name="T3" fmla="*/ 2882106 h 5764212"/>
              <a:gd name="T4" fmla="*/ 19266 w 461962"/>
              <a:gd name="T5" fmla="*/ 2882106 h 5764212"/>
              <a:gd name="T6" fmla="*/ 11796480 60000 65536"/>
              <a:gd name="T7" fmla="*/ 11796480 60000 65536"/>
              <a:gd name="T8" fmla="*/ 5898240 60000 65536"/>
              <a:gd name="T9" fmla="*/ 230984 w 461962"/>
              <a:gd name="T10" fmla="*/ 0 h 5764212"/>
              <a:gd name="T11" fmla="*/ 461962 w 461962"/>
              <a:gd name="T12" fmla="*/ 2882106 h 5764212"/>
            </a:gdLst>
            <a:ahLst/>
            <a:cxnLst>
              <a:cxn ang="T6">
                <a:pos x="T0" y="T1"/>
              </a:cxn>
              <a:cxn ang="T7">
                <a:pos x="T2" y="T3"/>
              </a:cxn>
              <a:cxn ang="T8">
                <a:pos x="T4" y="T5"/>
              </a:cxn>
            </a:cxnLst>
            <a:rect l="T9" t="T10" r="T11" b="T12"/>
            <a:pathLst>
              <a:path w="461962" h="5764212" stroke="0">
                <a:moveTo>
                  <a:pt x="230984" y="0"/>
                </a:moveTo>
                <a:lnTo>
                  <a:pt x="230983" y="0"/>
                </a:lnTo>
                <a:cubicBezTo>
                  <a:pt x="358550" y="20"/>
                  <a:pt x="461962" y="1290377"/>
                  <a:pt x="461962" y="2882106"/>
                </a:cubicBezTo>
                <a:cubicBezTo>
                  <a:pt x="461962" y="2882106"/>
                  <a:pt x="461961" y="2882106"/>
                  <a:pt x="461961" y="2882106"/>
                </a:cubicBezTo>
                <a:lnTo>
                  <a:pt x="230981" y="2882106"/>
                </a:lnTo>
                <a:close/>
              </a:path>
              <a:path w="461962" h="5764212" fill="none">
                <a:moveTo>
                  <a:pt x="230984" y="0"/>
                </a:moveTo>
                <a:lnTo>
                  <a:pt x="230983" y="0"/>
                </a:lnTo>
                <a:cubicBezTo>
                  <a:pt x="358550" y="20"/>
                  <a:pt x="461962" y="1290377"/>
                  <a:pt x="461962" y="2882106"/>
                </a:cubicBezTo>
                <a:cubicBezTo>
                  <a:pt x="461962" y="2882106"/>
                  <a:pt x="461961" y="2882106"/>
                  <a:pt x="461961" y="2882106"/>
                </a:cubicBezTo>
              </a:path>
            </a:pathLst>
          </a:custGeom>
          <a:noFill/>
          <a:ln w="63500" cap="flat" cmpd="sng" algn="ctr">
            <a:solidFill>
              <a:srgbClr val="0000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zh-TW" altLang="en-US"/>
          </a:p>
        </p:txBody>
      </p:sp>
      <p:sp>
        <p:nvSpPr>
          <p:cNvPr id="67589" name="手繪多邊形 23"/>
          <p:cNvSpPr>
            <a:spLocks/>
          </p:cNvSpPr>
          <p:nvPr/>
        </p:nvSpPr>
        <p:spPr bwMode="auto">
          <a:xfrm>
            <a:off x="2419350" y="1868587"/>
            <a:ext cx="4194175" cy="3182938"/>
          </a:xfrm>
          <a:custGeom>
            <a:avLst/>
            <a:gdLst>
              <a:gd name="T0" fmla="*/ 871 w 5590573"/>
              <a:gd name="T1" fmla="*/ 3101133 h 3183038"/>
              <a:gd name="T2" fmla="*/ 5228 w 5590573"/>
              <a:gd name="T3" fmla="*/ 3182138 h 3183038"/>
              <a:gd name="T4" fmla="*/ 22657 w 5590573"/>
              <a:gd name="T5" fmla="*/ 3135839 h 3183038"/>
              <a:gd name="T6" fmla="*/ 27014 w 5590573"/>
              <a:gd name="T7" fmla="*/ 3101133 h 3183038"/>
              <a:gd name="T8" fmla="*/ 32242 w 5590573"/>
              <a:gd name="T9" fmla="*/ 3020129 h 3183038"/>
              <a:gd name="T10" fmla="*/ 34856 w 5590573"/>
              <a:gd name="T11" fmla="*/ 2962273 h 3183038"/>
              <a:gd name="T12" fmla="*/ 38342 w 5590573"/>
              <a:gd name="T13" fmla="*/ 2881286 h 3183038"/>
              <a:gd name="T14" fmla="*/ 40956 w 5590573"/>
              <a:gd name="T15" fmla="*/ 2823413 h 3183038"/>
              <a:gd name="T16" fmla="*/ 45313 w 5590573"/>
              <a:gd name="T17" fmla="*/ 2719277 h 3183038"/>
              <a:gd name="T18" fmla="*/ 49670 w 5590573"/>
              <a:gd name="T19" fmla="*/ 2568841 h 3183038"/>
              <a:gd name="T20" fmla="*/ 54027 w 5590573"/>
              <a:gd name="T21" fmla="*/ 2418424 h 3183038"/>
              <a:gd name="T22" fmla="*/ 57513 w 5590573"/>
              <a:gd name="T23" fmla="*/ 2314288 h 3183038"/>
              <a:gd name="T24" fmla="*/ 64484 w 5590573"/>
              <a:gd name="T25" fmla="*/ 2163852 h 3183038"/>
              <a:gd name="T26" fmla="*/ 71455 w 5590573"/>
              <a:gd name="T27" fmla="*/ 2071283 h 3183038"/>
              <a:gd name="T28" fmla="*/ 81041 w 5590573"/>
              <a:gd name="T29" fmla="*/ 1920857 h 3183038"/>
              <a:gd name="T30" fmla="*/ 87141 w 5590573"/>
              <a:gd name="T31" fmla="*/ 1839852 h 3183038"/>
              <a:gd name="T32" fmla="*/ 95855 w 5590573"/>
              <a:gd name="T33" fmla="*/ 1735707 h 3183038"/>
              <a:gd name="T34" fmla="*/ 102826 w 5590573"/>
              <a:gd name="T35" fmla="*/ 1654711 h 3183038"/>
              <a:gd name="T36" fmla="*/ 108926 w 5590573"/>
              <a:gd name="T37" fmla="*/ 1585281 h 3183038"/>
              <a:gd name="T38" fmla="*/ 116768 w 5590573"/>
              <a:gd name="T39" fmla="*/ 1504286 h 3183038"/>
              <a:gd name="T40" fmla="*/ 125483 w 5590573"/>
              <a:gd name="T41" fmla="*/ 1423281 h 3183038"/>
              <a:gd name="T42" fmla="*/ 139426 w 5590573"/>
              <a:gd name="T43" fmla="*/ 1295995 h 3183038"/>
              <a:gd name="T44" fmla="*/ 144654 w 5590573"/>
              <a:gd name="T45" fmla="*/ 1249714 h 3183038"/>
              <a:gd name="T46" fmla="*/ 153368 w 5590573"/>
              <a:gd name="T47" fmla="*/ 1168710 h 3183038"/>
              <a:gd name="T48" fmla="*/ 160339 w 5590573"/>
              <a:gd name="T49" fmla="*/ 1110854 h 3183038"/>
              <a:gd name="T50" fmla="*/ 169054 w 5590573"/>
              <a:gd name="T51" fmla="*/ 1029858 h 3183038"/>
              <a:gd name="T52" fmla="*/ 176025 w 5590573"/>
              <a:gd name="T53" fmla="*/ 971994 h 3183038"/>
              <a:gd name="T54" fmla="*/ 180381 w 5590573"/>
              <a:gd name="T55" fmla="*/ 925713 h 3183038"/>
              <a:gd name="T56" fmla="*/ 186481 w 5590573"/>
              <a:gd name="T57" fmla="*/ 879424 h 3183038"/>
              <a:gd name="T58" fmla="*/ 201295 w 5590573"/>
              <a:gd name="T59" fmla="*/ 775287 h 3183038"/>
              <a:gd name="T60" fmla="*/ 210010 w 5590573"/>
              <a:gd name="T61" fmla="*/ 705857 h 3183038"/>
              <a:gd name="T62" fmla="*/ 223080 w 5590573"/>
              <a:gd name="T63" fmla="*/ 613287 h 3183038"/>
              <a:gd name="T64" fmla="*/ 230052 w 5590573"/>
              <a:gd name="T65" fmla="*/ 555431 h 3183038"/>
              <a:gd name="T66" fmla="*/ 236151 w 5590573"/>
              <a:gd name="T67" fmla="*/ 520716 h 3183038"/>
              <a:gd name="T68" fmla="*/ 247480 w 5590573"/>
              <a:gd name="T69" fmla="*/ 439712 h 3183038"/>
              <a:gd name="T70" fmla="*/ 257065 w 5590573"/>
              <a:gd name="T71" fmla="*/ 358716 h 3183038"/>
              <a:gd name="T72" fmla="*/ 267523 w 5590573"/>
              <a:gd name="T73" fmla="*/ 266145 h 3183038"/>
              <a:gd name="T74" fmla="*/ 276237 w 5590573"/>
              <a:gd name="T75" fmla="*/ 208281 h 3183038"/>
              <a:gd name="T76" fmla="*/ 284079 w 5590573"/>
              <a:gd name="T77" fmla="*/ 162000 h 3183038"/>
              <a:gd name="T78" fmla="*/ 289308 w 5590573"/>
              <a:gd name="T79" fmla="*/ 138860 h 3183038"/>
              <a:gd name="T80" fmla="*/ 296279 w 5590573"/>
              <a:gd name="T81" fmla="*/ 104145 h 3183038"/>
              <a:gd name="T82" fmla="*/ 311093 w 5590573"/>
              <a:gd name="T83" fmla="*/ 80995 h 3183038"/>
              <a:gd name="T84" fmla="*/ 357277 w 5590573"/>
              <a:gd name="T85" fmla="*/ 46289 h 3183038"/>
              <a:gd name="T86" fmla="*/ 404333 w 5590573"/>
              <a:gd name="T87" fmla="*/ 0 h 31830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90573"/>
              <a:gd name="T133" fmla="*/ 0 h 3183038"/>
              <a:gd name="T134" fmla="*/ 5590573 w 5590573"/>
              <a:gd name="T135" fmla="*/ 3183038 h 318303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90573" h="3183038">
                <a:moveTo>
                  <a:pt x="0" y="2847372"/>
                </a:moveTo>
                <a:cubicBezTo>
                  <a:pt x="3858" y="2932253"/>
                  <a:pt x="2523" y="3017530"/>
                  <a:pt x="11575" y="3102015"/>
                </a:cubicBezTo>
                <a:cubicBezTo>
                  <a:pt x="14175" y="3126278"/>
                  <a:pt x="11575" y="3163746"/>
                  <a:pt x="34724" y="3171463"/>
                </a:cubicBezTo>
                <a:lnTo>
                  <a:pt x="69448" y="3183038"/>
                </a:lnTo>
                <a:cubicBezTo>
                  <a:pt x="123463" y="3179180"/>
                  <a:pt x="177712" y="3177790"/>
                  <a:pt x="231494" y="3171463"/>
                </a:cubicBezTo>
                <a:cubicBezTo>
                  <a:pt x="256576" y="3168512"/>
                  <a:pt x="282106" y="3151807"/>
                  <a:pt x="300942" y="3136739"/>
                </a:cubicBezTo>
                <a:cubicBezTo>
                  <a:pt x="309464" y="3129922"/>
                  <a:pt x="314734" y="3119205"/>
                  <a:pt x="324092" y="3113590"/>
                </a:cubicBezTo>
                <a:cubicBezTo>
                  <a:pt x="334554" y="3107313"/>
                  <a:pt x="347241" y="3105873"/>
                  <a:pt x="358816" y="3102015"/>
                </a:cubicBezTo>
                <a:cubicBezTo>
                  <a:pt x="414719" y="3046110"/>
                  <a:pt x="346698" y="3117160"/>
                  <a:pt x="405114" y="3044141"/>
                </a:cubicBezTo>
                <a:cubicBezTo>
                  <a:pt x="411931" y="3035620"/>
                  <a:pt x="420547" y="3028708"/>
                  <a:pt x="428264" y="3020992"/>
                </a:cubicBezTo>
                <a:cubicBezTo>
                  <a:pt x="432122" y="3009417"/>
                  <a:pt x="433561" y="2996730"/>
                  <a:pt x="439838" y="2986268"/>
                </a:cubicBezTo>
                <a:cubicBezTo>
                  <a:pt x="445453" y="2976910"/>
                  <a:pt x="456171" y="2971640"/>
                  <a:pt x="462988" y="2963119"/>
                </a:cubicBezTo>
                <a:cubicBezTo>
                  <a:pt x="471678" y="2952256"/>
                  <a:pt x="479235" y="2940473"/>
                  <a:pt x="486137" y="2928395"/>
                </a:cubicBezTo>
                <a:cubicBezTo>
                  <a:pt x="494698" y="2913414"/>
                  <a:pt x="502489" y="2897955"/>
                  <a:pt x="509286" y="2882096"/>
                </a:cubicBezTo>
                <a:cubicBezTo>
                  <a:pt x="514092" y="2870882"/>
                  <a:pt x="514584" y="2857834"/>
                  <a:pt x="520861" y="2847372"/>
                </a:cubicBezTo>
                <a:cubicBezTo>
                  <a:pt x="526476" y="2838014"/>
                  <a:pt x="536294" y="2831939"/>
                  <a:pt x="544011" y="2824222"/>
                </a:cubicBezTo>
                <a:cubicBezTo>
                  <a:pt x="547869" y="2812647"/>
                  <a:pt x="549660" y="2800163"/>
                  <a:pt x="555585" y="2789498"/>
                </a:cubicBezTo>
                <a:cubicBezTo>
                  <a:pt x="569097" y="2765177"/>
                  <a:pt x="601884" y="2720050"/>
                  <a:pt x="601884" y="2720050"/>
                </a:cubicBezTo>
                <a:cubicBezTo>
                  <a:pt x="608354" y="2694171"/>
                  <a:pt x="625338" y="2621208"/>
                  <a:pt x="636608" y="2604303"/>
                </a:cubicBezTo>
                <a:lnTo>
                  <a:pt x="659757" y="2569579"/>
                </a:lnTo>
                <a:cubicBezTo>
                  <a:pt x="666227" y="2543700"/>
                  <a:pt x="683211" y="2470737"/>
                  <a:pt x="694481" y="2453833"/>
                </a:cubicBezTo>
                <a:lnTo>
                  <a:pt x="717631" y="2419109"/>
                </a:lnTo>
                <a:cubicBezTo>
                  <a:pt x="746722" y="2331830"/>
                  <a:pt x="707481" y="2439409"/>
                  <a:pt x="752355" y="2349660"/>
                </a:cubicBezTo>
                <a:cubicBezTo>
                  <a:pt x="757811" y="2338747"/>
                  <a:pt x="758473" y="2325849"/>
                  <a:pt x="763929" y="2314936"/>
                </a:cubicBezTo>
                <a:cubicBezTo>
                  <a:pt x="780043" y="2282709"/>
                  <a:pt x="796206" y="2271085"/>
                  <a:pt x="821803" y="2245488"/>
                </a:cubicBezTo>
                <a:cubicBezTo>
                  <a:pt x="829640" y="2221979"/>
                  <a:pt x="840925" y="2182667"/>
                  <a:pt x="856527" y="2164465"/>
                </a:cubicBezTo>
                <a:cubicBezTo>
                  <a:pt x="869082" y="2149818"/>
                  <a:pt x="887393" y="2141316"/>
                  <a:pt x="902826" y="2129741"/>
                </a:cubicBezTo>
                <a:cubicBezTo>
                  <a:pt x="930459" y="2046836"/>
                  <a:pt x="890953" y="2141672"/>
                  <a:pt x="949124" y="2071868"/>
                </a:cubicBezTo>
                <a:cubicBezTo>
                  <a:pt x="1037394" y="1965946"/>
                  <a:pt x="895310" y="2083291"/>
                  <a:pt x="1018573" y="1990845"/>
                </a:cubicBezTo>
                <a:cubicBezTo>
                  <a:pt x="1068235" y="1891518"/>
                  <a:pt x="1011005" y="1986838"/>
                  <a:pt x="1076446" y="1921397"/>
                </a:cubicBezTo>
                <a:cubicBezTo>
                  <a:pt x="1086283" y="1911560"/>
                  <a:pt x="1090905" y="1897536"/>
                  <a:pt x="1099595" y="1886673"/>
                </a:cubicBezTo>
                <a:cubicBezTo>
                  <a:pt x="1118442" y="1863114"/>
                  <a:pt x="1131690" y="1857561"/>
                  <a:pt x="1157469" y="1840374"/>
                </a:cubicBezTo>
                <a:cubicBezTo>
                  <a:pt x="1176023" y="1812542"/>
                  <a:pt x="1209471" y="1757451"/>
                  <a:pt x="1238492" y="1747777"/>
                </a:cubicBezTo>
                <a:lnTo>
                  <a:pt x="1273216" y="1736202"/>
                </a:lnTo>
                <a:cubicBezTo>
                  <a:pt x="1280932" y="1724627"/>
                  <a:pt x="1285896" y="1710638"/>
                  <a:pt x="1296365" y="1701478"/>
                </a:cubicBezTo>
                <a:cubicBezTo>
                  <a:pt x="1317303" y="1683157"/>
                  <a:pt x="1365813" y="1655179"/>
                  <a:pt x="1365813" y="1655179"/>
                </a:cubicBezTo>
                <a:cubicBezTo>
                  <a:pt x="1411919" y="1586019"/>
                  <a:pt x="1361566" y="1646153"/>
                  <a:pt x="1423686" y="1608881"/>
                </a:cubicBezTo>
                <a:cubicBezTo>
                  <a:pt x="1433044" y="1603266"/>
                  <a:pt x="1437756" y="1591784"/>
                  <a:pt x="1446836" y="1585731"/>
                </a:cubicBezTo>
                <a:cubicBezTo>
                  <a:pt x="1461193" y="1576160"/>
                  <a:pt x="1477702" y="1570298"/>
                  <a:pt x="1493135" y="1562582"/>
                </a:cubicBezTo>
                <a:cubicBezTo>
                  <a:pt x="1537718" y="1495706"/>
                  <a:pt x="1490991" y="1556152"/>
                  <a:pt x="1551008" y="1504709"/>
                </a:cubicBezTo>
                <a:cubicBezTo>
                  <a:pt x="1567579" y="1490505"/>
                  <a:pt x="1576602" y="1465312"/>
                  <a:pt x="1597307" y="1458410"/>
                </a:cubicBezTo>
                <a:cubicBezTo>
                  <a:pt x="1630915" y="1447207"/>
                  <a:pt x="1638199" y="1448163"/>
                  <a:pt x="1666755" y="1423686"/>
                </a:cubicBezTo>
                <a:cubicBezTo>
                  <a:pt x="1737844" y="1362753"/>
                  <a:pt x="1682011" y="1385148"/>
                  <a:pt x="1759352" y="1365812"/>
                </a:cubicBezTo>
                <a:cubicBezTo>
                  <a:pt x="1802175" y="1322991"/>
                  <a:pt x="1773423" y="1348715"/>
                  <a:pt x="1851950" y="1296364"/>
                </a:cubicBezTo>
                <a:lnTo>
                  <a:pt x="1886674" y="1273215"/>
                </a:lnTo>
                <a:cubicBezTo>
                  <a:pt x="1898249" y="1265498"/>
                  <a:pt x="1908201" y="1254464"/>
                  <a:pt x="1921398" y="1250065"/>
                </a:cubicBezTo>
                <a:lnTo>
                  <a:pt x="1956122" y="1238491"/>
                </a:lnTo>
                <a:cubicBezTo>
                  <a:pt x="2067584" y="1127029"/>
                  <a:pt x="1948998" y="1239562"/>
                  <a:pt x="2037145" y="1169043"/>
                </a:cubicBezTo>
                <a:cubicBezTo>
                  <a:pt x="2045666" y="1162226"/>
                  <a:pt x="2051773" y="1152710"/>
                  <a:pt x="2060294" y="1145893"/>
                </a:cubicBezTo>
                <a:cubicBezTo>
                  <a:pt x="2092346" y="1120251"/>
                  <a:pt x="2093068" y="1123394"/>
                  <a:pt x="2129742" y="1111169"/>
                </a:cubicBezTo>
                <a:cubicBezTo>
                  <a:pt x="2174959" y="1065954"/>
                  <a:pt x="2127513" y="1106496"/>
                  <a:pt x="2187616" y="1076445"/>
                </a:cubicBezTo>
                <a:cubicBezTo>
                  <a:pt x="2271722" y="1034392"/>
                  <a:pt x="2180887" y="1073214"/>
                  <a:pt x="2245489" y="1030146"/>
                </a:cubicBezTo>
                <a:cubicBezTo>
                  <a:pt x="2259846" y="1020575"/>
                  <a:pt x="2277156" y="1016142"/>
                  <a:pt x="2291788" y="1006997"/>
                </a:cubicBezTo>
                <a:cubicBezTo>
                  <a:pt x="2308147" y="996773"/>
                  <a:pt x="2322388" y="983486"/>
                  <a:pt x="2338086" y="972273"/>
                </a:cubicBezTo>
                <a:cubicBezTo>
                  <a:pt x="2349406" y="964187"/>
                  <a:pt x="2361948" y="957814"/>
                  <a:pt x="2372811" y="949124"/>
                </a:cubicBezTo>
                <a:cubicBezTo>
                  <a:pt x="2381332" y="942307"/>
                  <a:pt x="2386880" y="932027"/>
                  <a:pt x="2395960" y="925974"/>
                </a:cubicBezTo>
                <a:cubicBezTo>
                  <a:pt x="2410317" y="916403"/>
                  <a:pt x="2427278" y="911386"/>
                  <a:pt x="2442259" y="902825"/>
                </a:cubicBezTo>
                <a:cubicBezTo>
                  <a:pt x="2454337" y="895923"/>
                  <a:pt x="2464771" y="886337"/>
                  <a:pt x="2476983" y="879676"/>
                </a:cubicBezTo>
                <a:cubicBezTo>
                  <a:pt x="2507278" y="863151"/>
                  <a:pt x="2540867" y="852519"/>
                  <a:pt x="2569580" y="833377"/>
                </a:cubicBezTo>
                <a:cubicBezTo>
                  <a:pt x="2649180" y="780310"/>
                  <a:pt x="2612634" y="795876"/>
                  <a:pt x="2673752" y="775503"/>
                </a:cubicBezTo>
                <a:cubicBezTo>
                  <a:pt x="2695284" y="753972"/>
                  <a:pt x="2702423" y="743806"/>
                  <a:pt x="2731626" y="729205"/>
                </a:cubicBezTo>
                <a:cubicBezTo>
                  <a:pt x="2750210" y="719913"/>
                  <a:pt x="2771205" y="715905"/>
                  <a:pt x="2789499" y="706055"/>
                </a:cubicBezTo>
                <a:cubicBezTo>
                  <a:pt x="2821547" y="688798"/>
                  <a:pt x="2849541" y="664460"/>
                  <a:pt x="2882097" y="648182"/>
                </a:cubicBezTo>
                <a:cubicBezTo>
                  <a:pt x="2939308" y="619577"/>
                  <a:pt x="2912026" y="630489"/>
                  <a:pt x="2963119" y="613458"/>
                </a:cubicBezTo>
                <a:cubicBezTo>
                  <a:pt x="3017032" y="559547"/>
                  <a:pt x="2947236" y="621401"/>
                  <a:pt x="3032567" y="578734"/>
                </a:cubicBezTo>
                <a:cubicBezTo>
                  <a:pt x="3042328" y="573853"/>
                  <a:pt x="3047195" y="562401"/>
                  <a:pt x="3055717" y="555584"/>
                </a:cubicBezTo>
                <a:cubicBezTo>
                  <a:pt x="3066580" y="546894"/>
                  <a:pt x="3077655" y="537915"/>
                  <a:pt x="3090441" y="532435"/>
                </a:cubicBezTo>
                <a:cubicBezTo>
                  <a:pt x="3105063" y="526169"/>
                  <a:pt x="3122056" y="526978"/>
                  <a:pt x="3136740" y="520860"/>
                </a:cubicBezTo>
                <a:cubicBezTo>
                  <a:pt x="3168594" y="507587"/>
                  <a:pt x="3229337" y="474562"/>
                  <a:pt x="3229337" y="474562"/>
                </a:cubicBezTo>
                <a:cubicBezTo>
                  <a:pt x="3287991" y="415905"/>
                  <a:pt x="3212083" y="484915"/>
                  <a:pt x="3287211" y="439838"/>
                </a:cubicBezTo>
                <a:cubicBezTo>
                  <a:pt x="3366655" y="392172"/>
                  <a:pt x="3246714" y="437902"/>
                  <a:pt x="3345084" y="405114"/>
                </a:cubicBezTo>
                <a:cubicBezTo>
                  <a:pt x="3398161" y="352035"/>
                  <a:pt x="3330443" y="414875"/>
                  <a:pt x="3414532" y="358815"/>
                </a:cubicBezTo>
                <a:cubicBezTo>
                  <a:pt x="3476449" y="317537"/>
                  <a:pt x="3386978" y="348340"/>
                  <a:pt x="3483980" y="324091"/>
                </a:cubicBezTo>
                <a:cubicBezTo>
                  <a:pt x="3504836" y="303235"/>
                  <a:pt x="3525229" y="278302"/>
                  <a:pt x="3553428" y="266217"/>
                </a:cubicBezTo>
                <a:cubicBezTo>
                  <a:pt x="3568050" y="259951"/>
                  <a:pt x="3584294" y="258501"/>
                  <a:pt x="3599727" y="254643"/>
                </a:cubicBezTo>
                <a:lnTo>
                  <a:pt x="3669175" y="208344"/>
                </a:lnTo>
                <a:cubicBezTo>
                  <a:pt x="3680750" y="200628"/>
                  <a:pt x="3690702" y="189594"/>
                  <a:pt x="3703899" y="185195"/>
                </a:cubicBezTo>
                <a:lnTo>
                  <a:pt x="3773347" y="162045"/>
                </a:lnTo>
                <a:lnTo>
                  <a:pt x="3808071" y="150471"/>
                </a:lnTo>
                <a:lnTo>
                  <a:pt x="3842795" y="138896"/>
                </a:lnTo>
                <a:cubicBezTo>
                  <a:pt x="3850512" y="131179"/>
                  <a:pt x="3855727" y="119578"/>
                  <a:pt x="3865945" y="115746"/>
                </a:cubicBezTo>
                <a:cubicBezTo>
                  <a:pt x="3887919" y="107506"/>
                  <a:pt x="3912483" y="109263"/>
                  <a:pt x="3935393" y="104172"/>
                </a:cubicBezTo>
                <a:cubicBezTo>
                  <a:pt x="3947303" y="101525"/>
                  <a:pt x="3958000" y="94023"/>
                  <a:pt x="3970117" y="92597"/>
                </a:cubicBezTo>
                <a:cubicBezTo>
                  <a:pt x="4023899" y="86270"/>
                  <a:pt x="4078147" y="84880"/>
                  <a:pt x="4132162" y="81022"/>
                </a:cubicBezTo>
                <a:cubicBezTo>
                  <a:pt x="4331708" y="41116"/>
                  <a:pt x="4132089" y="77650"/>
                  <a:pt x="4606724" y="57873"/>
                </a:cubicBezTo>
                <a:cubicBezTo>
                  <a:pt x="4653143" y="55939"/>
                  <a:pt x="4699446" y="51428"/>
                  <a:pt x="4745621" y="46298"/>
                </a:cubicBezTo>
                <a:cubicBezTo>
                  <a:pt x="5002878" y="17714"/>
                  <a:pt x="4563457" y="54088"/>
                  <a:pt x="4919241" y="23149"/>
                </a:cubicBezTo>
                <a:cubicBezTo>
                  <a:pt x="5092153" y="8113"/>
                  <a:pt x="5179448" y="7648"/>
                  <a:pt x="5370654" y="0"/>
                </a:cubicBezTo>
                <a:lnTo>
                  <a:pt x="5590573" y="11574"/>
                </a:lnTo>
              </a:path>
            </a:pathLst>
          </a:custGeom>
          <a:noFill/>
          <a:ln w="63500" cap="flat" cmpd="sng" algn="ctr">
            <a:solidFill>
              <a:srgbClr val="0000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zh-TW" altLang="en-US"/>
          </a:p>
        </p:txBody>
      </p:sp>
      <p:sp>
        <p:nvSpPr>
          <p:cNvPr id="67590" name="手繪多邊形 25"/>
          <p:cNvSpPr>
            <a:spLocks/>
          </p:cNvSpPr>
          <p:nvPr/>
        </p:nvSpPr>
        <p:spPr bwMode="auto">
          <a:xfrm>
            <a:off x="2419350" y="2863950"/>
            <a:ext cx="4237038" cy="2170112"/>
          </a:xfrm>
          <a:custGeom>
            <a:avLst/>
            <a:gdLst>
              <a:gd name="T0" fmla="*/ 1741 w 5648446"/>
              <a:gd name="T1" fmla="*/ 2023471 h 2168980"/>
              <a:gd name="T2" fmla="*/ 7834 w 5648446"/>
              <a:gd name="T3" fmla="*/ 2128136 h 2168980"/>
              <a:gd name="T4" fmla="*/ 24371 w 5648446"/>
              <a:gd name="T5" fmla="*/ 2128136 h 2168980"/>
              <a:gd name="T6" fmla="*/ 41778 w 5648446"/>
              <a:gd name="T7" fmla="*/ 2058358 h 2168980"/>
              <a:gd name="T8" fmla="*/ 53094 w 5648446"/>
              <a:gd name="T9" fmla="*/ 1976956 h 2168980"/>
              <a:gd name="T10" fmla="*/ 57445 w 5648446"/>
              <a:gd name="T11" fmla="*/ 1942068 h 2168980"/>
              <a:gd name="T12" fmla="*/ 66150 w 5648446"/>
              <a:gd name="T13" fmla="*/ 1860664 h 2168980"/>
              <a:gd name="T14" fmla="*/ 73112 w 5648446"/>
              <a:gd name="T15" fmla="*/ 1802516 h 2168980"/>
              <a:gd name="T16" fmla="*/ 82686 w 5648446"/>
              <a:gd name="T17" fmla="*/ 1709486 h 2168980"/>
              <a:gd name="T18" fmla="*/ 94001 w 5648446"/>
              <a:gd name="T19" fmla="*/ 1616452 h 2168980"/>
              <a:gd name="T20" fmla="*/ 99224 w 5648446"/>
              <a:gd name="T21" fmla="*/ 1569936 h 2168980"/>
              <a:gd name="T22" fmla="*/ 106186 w 5648446"/>
              <a:gd name="T23" fmla="*/ 1500161 h 2168980"/>
              <a:gd name="T24" fmla="*/ 112279 w 5648446"/>
              <a:gd name="T25" fmla="*/ 1442015 h 2168980"/>
              <a:gd name="T26" fmla="*/ 118373 w 5648446"/>
              <a:gd name="T27" fmla="*/ 1383870 h 2168980"/>
              <a:gd name="T28" fmla="*/ 123595 w 5648446"/>
              <a:gd name="T29" fmla="*/ 1337353 h 2168980"/>
              <a:gd name="T30" fmla="*/ 127947 w 5648446"/>
              <a:gd name="T31" fmla="*/ 1290836 h 2168980"/>
              <a:gd name="T32" fmla="*/ 134039 w 5648446"/>
              <a:gd name="T33" fmla="*/ 1221063 h 2168980"/>
              <a:gd name="T34" fmla="*/ 141873 w 5648446"/>
              <a:gd name="T35" fmla="*/ 1151288 h 2168980"/>
              <a:gd name="T36" fmla="*/ 152318 w 5648446"/>
              <a:gd name="T37" fmla="*/ 1046623 h 2168980"/>
              <a:gd name="T38" fmla="*/ 161021 w 5648446"/>
              <a:gd name="T39" fmla="*/ 976848 h 2168980"/>
              <a:gd name="T40" fmla="*/ 170595 w 5648446"/>
              <a:gd name="T41" fmla="*/ 907074 h 2168980"/>
              <a:gd name="T42" fmla="*/ 179299 w 5648446"/>
              <a:gd name="T43" fmla="*/ 848928 h 2168980"/>
              <a:gd name="T44" fmla="*/ 185392 w 5648446"/>
              <a:gd name="T45" fmla="*/ 802412 h 2168980"/>
              <a:gd name="T46" fmla="*/ 194966 w 5648446"/>
              <a:gd name="T47" fmla="*/ 744267 h 2168980"/>
              <a:gd name="T48" fmla="*/ 201059 w 5648446"/>
              <a:gd name="T49" fmla="*/ 709379 h 2168980"/>
              <a:gd name="T50" fmla="*/ 208022 w 5648446"/>
              <a:gd name="T51" fmla="*/ 651233 h 2168980"/>
              <a:gd name="T52" fmla="*/ 214114 w 5648446"/>
              <a:gd name="T53" fmla="*/ 593087 h 2168980"/>
              <a:gd name="T54" fmla="*/ 224559 w 5648446"/>
              <a:gd name="T55" fmla="*/ 523312 h 2168980"/>
              <a:gd name="T56" fmla="*/ 232392 w 5648446"/>
              <a:gd name="T57" fmla="*/ 476795 h 2168980"/>
              <a:gd name="T58" fmla="*/ 241967 w 5648446"/>
              <a:gd name="T59" fmla="*/ 407020 h 2168980"/>
              <a:gd name="T60" fmla="*/ 248060 w 5648446"/>
              <a:gd name="T61" fmla="*/ 360505 h 2168980"/>
              <a:gd name="T62" fmla="*/ 266337 w 5648446"/>
              <a:gd name="T63" fmla="*/ 244212 h 2168980"/>
              <a:gd name="T64" fmla="*/ 275912 w 5648446"/>
              <a:gd name="T65" fmla="*/ 174440 h 2168980"/>
              <a:gd name="T66" fmla="*/ 288968 w 5648446"/>
              <a:gd name="T67" fmla="*/ 104662 h 2168980"/>
              <a:gd name="T68" fmla="*/ 295931 w 5648446"/>
              <a:gd name="T69" fmla="*/ 58144 h 2168980"/>
              <a:gd name="T70" fmla="*/ 340320 w 5648446"/>
              <a:gd name="T71" fmla="*/ 0 h 2168980"/>
              <a:gd name="T72" fmla="*/ 395154 w 5648446"/>
              <a:gd name="T73" fmla="*/ 34886 h 2168980"/>
              <a:gd name="T74" fmla="*/ 412563 w 5648446"/>
              <a:gd name="T75" fmla="*/ 34886 h 2168980"/>
              <a:gd name="T76" fmla="*/ 420395 w 5648446"/>
              <a:gd name="T77" fmla="*/ 0 h 21689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648446"/>
              <a:gd name="T118" fmla="*/ 0 h 2168980"/>
              <a:gd name="T119" fmla="*/ 5648446 w 5648446"/>
              <a:gd name="T120" fmla="*/ 2168980 h 21689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648446" h="2168980">
                <a:moveTo>
                  <a:pt x="0" y="1921398"/>
                </a:moveTo>
                <a:cubicBezTo>
                  <a:pt x="2490" y="1933847"/>
                  <a:pt x="12472" y="1996198"/>
                  <a:pt x="23150" y="2013995"/>
                </a:cubicBezTo>
                <a:cubicBezTo>
                  <a:pt x="28765" y="2023353"/>
                  <a:pt x="38583" y="2029428"/>
                  <a:pt x="46299" y="2037145"/>
                </a:cubicBezTo>
                <a:cubicBezTo>
                  <a:pt x="73306" y="2118168"/>
                  <a:pt x="46299" y="2098877"/>
                  <a:pt x="104173" y="2118168"/>
                </a:cubicBezTo>
                <a:cubicBezTo>
                  <a:pt x="154529" y="2193703"/>
                  <a:pt x="124469" y="2170417"/>
                  <a:pt x="289367" y="2141317"/>
                </a:cubicBezTo>
                <a:cubicBezTo>
                  <a:pt x="303067" y="2138899"/>
                  <a:pt x="311380" y="2123818"/>
                  <a:pt x="324092" y="2118168"/>
                </a:cubicBezTo>
                <a:cubicBezTo>
                  <a:pt x="380753" y="2092985"/>
                  <a:pt x="388041" y="2098982"/>
                  <a:pt x="439838" y="2083443"/>
                </a:cubicBezTo>
                <a:cubicBezTo>
                  <a:pt x="580731" y="2041175"/>
                  <a:pt x="448875" y="2075397"/>
                  <a:pt x="555585" y="2048719"/>
                </a:cubicBezTo>
                <a:cubicBezTo>
                  <a:pt x="638269" y="1993597"/>
                  <a:pt x="598042" y="2009169"/>
                  <a:pt x="671332" y="1990846"/>
                </a:cubicBezTo>
                <a:cubicBezTo>
                  <a:pt x="682907" y="1983130"/>
                  <a:pt x="695193" y="1976387"/>
                  <a:pt x="706056" y="1967697"/>
                </a:cubicBezTo>
                <a:cubicBezTo>
                  <a:pt x="714577" y="1960880"/>
                  <a:pt x="719847" y="1950162"/>
                  <a:pt x="729205" y="1944547"/>
                </a:cubicBezTo>
                <a:cubicBezTo>
                  <a:pt x="739667" y="1938270"/>
                  <a:pt x="752354" y="1936831"/>
                  <a:pt x="763929" y="1932973"/>
                </a:cubicBezTo>
                <a:cubicBezTo>
                  <a:pt x="775504" y="1925256"/>
                  <a:pt x="787334" y="1917909"/>
                  <a:pt x="798654" y="1909823"/>
                </a:cubicBezTo>
                <a:cubicBezTo>
                  <a:pt x="823505" y="1892072"/>
                  <a:pt x="852392" y="1867541"/>
                  <a:pt x="879676" y="1851950"/>
                </a:cubicBezTo>
                <a:cubicBezTo>
                  <a:pt x="894657" y="1843389"/>
                  <a:pt x="911343" y="1837945"/>
                  <a:pt x="925975" y="1828800"/>
                </a:cubicBezTo>
                <a:cubicBezTo>
                  <a:pt x="942334" y="1818576"/>
                  <a:pt x="956576" y="1805289"/>
                  <a:pt x="972274" y="1794076"/>
                </a:cubicBezTo>
                <a:cubicBezTo>
                  <a:pt x="983594" y="1785990"/>
                  <a:pt x="995748" y="1779109"/>
                  <a:pt x="1006998" y="1770927"/>
                </a:cubicBezTo>
                <a:cubicBezTo>
                  <a:pt x="1038201" y="1748234"/>
                  <a:pt x="1065086" y="1718733"/>
                  <a:pt x="1099595" y="1701479"/>
                </a:cubicBezTo>
                <a:cubicBezTo>
                  <a:pt x="1115028" y="1693763"/>
                  <a:pt x="1131098" y="1687207"/>
                  <a:pt x="1145894" y="1678330"/>
                </a:cubicBezTo>
                <a:cubicBezTo>
                  <a:pt x="1145919" y="1678315"/>
                  <a:pt x="1232692" y="1620464"/>
                  <a:pt x="1250066" y="1608881"/>
                </a:cubicBezTo>
                <a:lnTo>
                  <a:pt x="1284790" y="1585732"/>
                </a:lnTo>
                <a:cubicBezTo>
                  <a:pt x="1296365" y="1578016"/>
                  <a:pt x="1309677" y="1572420"/>
                  <a:pt x="1319514" y="1562583"/>
                </a:cubicBezTo>
                <a:cubicBezTo>
                  <a:pt x="1327231" y="1554866"/>
                  <a:pt x="1333934" y="1545981"/>
                  <a:pt x="1342664" y="1539433"/>
                </a:cubicBezTo>
                <a:cubicBezTo>
                  <a:pt x="1364922" y="1522740"/>
                  <a:pt x="1388963" y="1508568"/>
                  <a:pt x="1412112" y="1493135"/>
                </a:cubicBezTo>
                <a:cubicBezTo>
                  <a:pt x="1423687" y="1485418"/>
                  <a:pt x="1435707" y="1478332"/>
                  <a:pt x="1446836" y="1469985"/>
                </a:cubicBezTo>
                <a:cubicBezTo>
                  <a:pt x="1462269" y="1458410"/>
                  <a:pt x="1478488" y="1447816"/>
                  <a:pt x="1493135" y="1435261"/>
                </a:cubicBezTo>
                <a:cubicBezTo>
                  <a:pt x="1505563" y="1424608"/>
                  <a:pt x="1514539" y="1410051"/>
                  <a:pt x="1527859" y="1400537"/>
                </a:cubicBezTo>
                <a:cubicBezTo>
                  <a:pt x="1541899" y="1390508"/>
                  <a:pt x="1559801" y="1386959"/>
                  <a:pt x="1574157" y="1377388"/>
                </a:cubicBezTo>
                <a:cubicBezTo>
                  <a:pt x="1583237" y="1371335"/>
                  <a:pt x="1588227" y="1360291"/>
                  <a:pt x="1597307" y="1354238"/>
                </a:cubicBezTo>
                <a:cubicBezTo>
                  <a:pt x="1611663" y="1344667"/>
                  <a:pt x="1629249" y="1340660"/>
                  <a:pt x="1643605" y="1331089"/>
                </a:cubicBezTo>
                <a:cubicBezTo>
                  <a:pt x="1652685" y="1325036"/>
                  <a:pt x="1658234" y="1314757"/>
                  <a:pt x="1666755" y="1307940"/>
                </a:cubicBezTo>
                <a:cubicBezTo>
                  <a:pt x="1677618" y="1299250"/>
                  <a:pt x="1690792" y="1293696"/>
                  <a:pt x="1701479" y="1284790"/>
                </a:cubicBezTo>
                <a:cubicBezTo>
                  <a:pt x="1714054" y="1274311"/>
                  <a:pt x="1723775" y="1260719"/>
                  <a:pt x="1736203" y="1250066"/>
                </a:cubicBezTo>
                <a:cubicBezTo>
                  <a:pt x="1750850" y="1237511"/>
                  <a:pt x="1767069" y="1226917"/>
                  <a:pt x="1782502" y="1215342"/>
                </a:cubicBezTo>
                <a:cubicBezTo>
                  <a:pt x="1790218" y="1203767"/>
                  <a:pt x="1795814" y="1190455"/>
                  <a:pt x="1805651" y="1180618"/>
                </a:cubicBezTo>
                <a:cubicBezTo>
                  <a:pt x="1832295" y="1153974"/>
                  <a:pt x="1851256" y="1154749"/>
                  <a:pt x="1886674" y="1145894"/>
                </a:cubicBezTo>
                <a:cubicBezTo>
                  <a:pt x="1894390" y="1134319"/>
                  <a:pt x="1899354" y="1120330"/>
                  <a:pt x="1909823" y="1111170"/>
                </a:cubicBezTo>
                <a:cubicBezTo>
                  <a:pt x="1947071" y="1078578"/>
                  <a:pt x="1983259" y="1062877"/>
                  <a:pt x="2025570" y="1041722"/>
                </a:cubicBezTo>
                <a:cubicBezTo>
                  <a:pt x="2037145" y="1030147"/>
                  <a:pt x="2046974" y="1016512"/>
                  <a:pt x="2060294" y="1006998"/>
                </a:cubicBezTo>
                <a:cubicBezTo>
                  <a:pt x="2085322" y="989121"/>
                  <a:pt x="2112981" y="981720"/>
                  <a:pt x="2141317" y="972274"/>
                </a:cubicBezTo>
                <a:cubicBezTo>
                  <a:pt x="2160559" y="953032"/>
                  <a:pt x="2172906" y="937657"/>
                  <a:pt x="2199190" y="925975"/>
                </a:cubicBezTo>
                <a:cubicBezTo>
                  <a:pt x="2221488" y="916065"/>
                  <a:pt x="2245489" y="910542"/>
                  <a:pt x="2268638" y="902826"/>
                </a:cubicBezTo>
                <a:cubicBezTo>
                  <a:pt x="2355815" y="844706"/>
                  <a:pt x="2245020" y="912948"/>
                  <a:pt x="2349661" y="868102"/>
                </a:cubicBezTo>
                <a:cubicBezTo>
                  <a:pt x="2362447" y="862622"/>
                  <a:pt x="2372307" y="851854"/>
                  <a:pt x="2384385" y="844952"/>
                </a:cubicBezTo>
                <a:cubicBezTo>
                  <a:pt x="2399366" y="836391"/>
                  <a:pt x="2415703" y="830364"/>
                  <a:pt x="2430684" y="821803"/>
                </a:cubicBezTo>
                <a:cubicBezTo>
                  <a:pt x="2442762" y="814901"/>
                  <a:pt x="2452622" y="804134"/>
                  <a:pt x="2465408" y="798654"/>
                </a:cubicBezTo>
                <a:cubicBezTo>
                  <a:pt x="2480030" y="792388"/>
                  <a:pt x="2496274" y="790937"/>
                  <a:pt x="2511707" y="787079"/>
                </a:cubicBezTo>
                <a:cubicBezTo>
                  <a:pt x="2596300" y="730684"/>
                  <a:pt x="2489941" y="799516"/>
                  <a:pt x="2592729" y="740780"/>
                </a:cubicBezTo>
                <a:cubicBezTo>
                  <a:pt x="2604807" y="733878"/>
                  <a:pt x="2614668" y="723111"/>
                  <a:pt x="2627454" y="717631"/>
                </a:cubicBezTo>
                <a:cubicBezTo>
                  <a:pt x="2642075" y="711365"/>
                  <a:pt x="2658319" y="709914"/>
                  <a:pt x="2673752" y="706056"/>
                </a:cubicBezTo>
                <a:cubicBezTo>
                  <a:pt x="2695282" y="684527"/>
                  <a:pt x="2702426" y="674357"/>
                  <a:pt x="2731626" y="659757"/>
                </a:cubicBezTo>
                <a:cubicBezTo>
                  <a:pt x="2742539" y="654301"/>
                  <a:pt x="2754775" y="652041"/>
                  <a:pt x="2766350" y="648183"/>
                </a:cubicBezTo>
                <a:cubicBezTo>
                  <a:pt x="2777925" y="640466"/>
                  <a:pt x="2789754" y="633119"/>
                  <a:pt x="2801074" y="625033"/>
                </a:cubicBezTo>
                <a:cubicBezTo>
                  <a:pt x="2816772" y="613820"/>
                  <a:pt x="2830118" y="598936"/>
                  <a:pt x="2847373" y="590309"/>
                </a:cubicBezTo>
                <a:cubicBezTo>
                  <a:pt x="2861601" y="583195"/>
                  <a:pt x="2878238" y="582593"/>
                  <a:pt x="2893671" y="578735"/>
                </a:cubicBezTo>
                <a:cubicBezTo>
                  <a:pt x="2982193" y="512344"/>
                  <a:pt x="2897296" y="571703"/>
                  <a:pt x="2986269" y="520861"/>
                </a:cubicBezTo>
                <a:cubicBezTo>
                  <a:pt x="2998347" y="513959"/>
                  <a:pt x="3008281" y="503362"/>
                  <a:pt x="3020993" y="497712"/>
                </a:cubicBezTo>
                <a:cubicBezTo>
                  <a:pt x="3043291" y="487802"/>
                  <a:pt x="3090441" y="474562"/>
                  <a:pt x="3090441" y="474562"/>
                </a:cubicBezTo>
                <a:cubicBezTo>
                  <a:pt x="3193272" y="397439"/>
                  <a:pt x="3081902" y="471608"/>
                  <a:pt x="3183038" y="428264"/>
                </a:cubicBezTo>
                <a:cubicBezTo>
                  <a:pt x="3195824" y="422784"/>
                  <a:pt x="3205319" y="411335"/>
                  <a:pt x="3217762" y="405114"/>
                </a:cubicBezTo>
                <a:cubicBezTo>
                  <a:pt x="3228675" y="399658"/>
                  <a:pt x="3240911" y="397398"/>
                  <a:pt x="3252486" y="393540"/>
                </a:cubicBezTo>
                <a:cubicBezTo>
                  <a:pt x="3267919" y="381965"/>
                  <a:pt x="3282122" y="368536"/>
                  <a:pt x="3298785" y="358816"/>
                </a:cubicBezTo>
                <a:cubicBezTo>
                  <a:pt x="3409356" y="294316"/>
                  <a:pt x="3359709" y="330697"/>
                  <a:pt x="3449256" y="289368"/>
                </a:cubicBezTo>
                <a:cubicBezTo>
                  <a:pt x="3480589" y="274907"/>
                  <a:pt x="3509813" y="255886"/>
                  <a:pt x="3541854" y="243069"/>
                </a:cubicBezTo>
                <a:cubicBezTo>
                  <a:pt x="3561145" y="235352"/>
                  <a:pt x="3581487" y="229868"/>
                  <a:pt x="3599727" y="219919"/>
                </a:cubicBezTo>
                <a:cubicBezTo>
                  <a:pt x="3624152" y="206596"/>
                  <a:pt x="3642781" y="182419"/>
                  <a:pt x="3669175" y="173621"/>
                </a:cubicBezTo>
                <a:cubicBezTo>
                  <a:pt x="3692324" y="165904"/>
                  <a:pt x="3716797" y="161384"/>
                  <a:pt x="3738623" y="150471"/>
                </a:cubicBezTo>
                <a:cubicBezTo>
                  <a:pt x="3803506" y="118030"/>
                  <a:pt x="3768902" y="133730"/>
                  <a:pt x="3842795" y="104173"/>
                </a:cubicBezTo>
                <a:cubicBezTo>
                  <a:pt x="3850512" y="96456"/>
                  <a:pt x="3856184" y="85903"/>
                  <a:pt x="3865945" y="81023"/>
                </a:cubicBezTo>
                <a:cubicBezTo>
                  <a:pt x="3887770" y="70110"/>
                  <a:pt x="3912244" y="65590"/>
                  <a:pt x="3935393" y="57874"/>
                </a:cubicBezTo>
                <a:cubicBezTo>
                  <a:pt x="3959486" y="49843"/>
                  <a:pt x="3991819" y="38078"/>
                  <a:pt x="4016416" y="34724"/>
                </a:cubicBezTo>
                <a:cubicBezTo>
                  <a:pt x="4245054" y="3546"/>
                  <a:pt x="4269124" y="9869"/>
                  <a:pt x="4525702" y="0"/>
                </a:cubicBezTo>
                <a:lnTo>
                  <a:pt x="5139160" y="11575"/>
                </a:lnTo>
                <a:cubicBezTo>
                  <a:pt x="5179296" y="12936"/>
                  <a:pt x="5216345" y="26155"/>
                  <a:pt x="5254907" y="34724"/>
                </a:cubicBezTo>
                <a:cubicBezTo>
                  <a:pt x="5274112" y="38992"/>
                  <a:pt x="5293489" y="42441"/>
                  <a:pt x="5312780" y="46299"/>
                </a:cubicBezTo>
                <a:cubicBezTo>
                  <a:pt x="5370653" y="42441"/>
                  <a:pt x="5428981" y="42927"/>
                  <a:pt x="5486400" y="34724"/>
                </a:cubicBezTo>
                <a:cubicBezTo>
                  <a:pt x="5510556" y="31273"/>
                  <a:pt x="5532699" y="19291"/>
                  <a:pt x="5555848" y="11575"/>
                </a:cubicBezTo>
                <a:cubicBezTo>
                  <a:pt x="5567423" y="7717"/>
                  <a:pt x="5578372" y="0"/>
                  <a:pt x="5590573" y="0"/>
                </a:cubicBezTo>
                <a:lnTo>
                  <a:pt x="5648446" y="0"/>
                </a:lnTo>
              </a:path>
            </a:pathLst>
          </a:custGeom>
          <a:noFill/>
          <a:ln w="63500" cap="flat" cmpd="sng" algn="ctr">
            <a:solidFill>
              <a:srgbClr val="0000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zh-TW" altLang="en-US"/>
          </a:p>
        </p:txBody>
      </p:sp>
      <p:sp>
        <p:nvSpPr>
          <p:cNvPr id="48" name="手繪多邊形 47"/>
          <p:cNvSpPr>
            <a:spLocks/>
          </p:cNvSpPr>
          <p:nvPr/>
        </p:nvSpPr>
        <p:spPr bwMode="auto">
          <a:xfrm>
            <a:off x="2420938" y="3605312"/>
            <a:ext cx="4316412" cy="1398588"/>
          </a:xfrm>
          <a:custGeom>
            <a:avLst/>
            <a:gdLst>
              <a:gd name="T0" fmla="*/ 0 w 5755341"/>
              <a:gd name="T1" fmla="*/ 1309750 h 1398509"/>
              <a:gd name="T2" fmla="*/ 3785 w 5755341"/>
              <a:gd name="T3" fmla="*/ 1381516 h 1398509"/>
              <a:gd name="T4" fmla="*/ 6056 w 5755341"/>
              <a:gd name="T5" fmla="*/ 1399457 h 1398509"/>
              <a:gd name="T6" fmla="*/ 44662 w 5755341"/>
              <a:gd name="T7" fmla="*/ 1381516 h 1398509"/>
              <a:gd name="T8" fmla="*/ 49962 w 5755341"/>
              <a:gd name="T9" fmla="*/ 1345633 h 1398509"/>
              <a:gd name="T10" fmla="*/ 52989 w 5755341"/>
              <a:gd name="T11" fmla="*/ 1327692 h 1398509"/>
              <a:gd name="T12" fmla="*/ 58288 w 5755341"/>
              <a:gd name="T13" fmla="*/ 1255926 h 1398509"/>
              <a:gd name="T14" fmla="*/ 60559 w 5755341"/>
              <a:gd name="T15" fmla="*/ 1237985 h 1398509"/>
              <a:gd name="T16" fmla="*/ 65101 w 5755341"/>
              <a:gd name="T17" fmla="*/ 1166219 h 1398509"/>
              <a:gd name="T18" fmla="*/ 68129 w 5755341"/>
              <a:gd name="T19" fmla="*/ 1112395 h 1398509"/>
              <a:gd name="T20" fmla="*/ 70399 w 5755341"/>
              <a:gd name="T21" fmla="*/ 1094453 h 1398509"/>
              <a:gd name="T22" fmla="*/ 77970 w 5755341"/>
              <a:gd name="T23" fmla="*/ 1004746 h 1398509"/>
              <a:gd name="T24" fmla="*/ 83268 w 5755341"/>
              <a:gd name="T25" fmla="*/ 932981 h 1398509"/>
              <a:gd name="T26" fmla="*/ 88567 w 5755341"/>
              <a:gd name="T27" fmla="*/ 879156 h 1398509"/>
              <a:gd name="T28" fmla="*/ 93110 w 5755341"/>
              <a:gd name="T29" fmla="*/ 807391 h 1398509"/>
              <a:gd name="T30" fmla="*/ 97651 w 5755341"/>
              <a:gd name="T31" fmla="*/ 771508 h 1398509"/>
              <a:gd name="T32" fmla="*/ 98408 w 5755341"/>
              <a:gd name="T33" fmla="*/ 717684 h 1398509"/>
              <a:gd name="T34" fmla="*/ 102950 w 5755341"/>
              <a:gd name="T35" fmla="*/ 681798 h 1398509"/>
              <a:gd name="T36" fmla="*/ 107492 w 5755341"/>
              <a:gd name="T37" fmla="*/ 610023 h 1398509"/>
              <a:gd name="T38" fmla="*/ 112034 w 5755341"/>
              <a:gd name="T39" fmla="*/ 556199 h 1398509"/>
              <a:gd name="T40" fmla="*/ 116576 w 5755341"/>
              <a:gd name="T41" fmla="*/ 484433 h 1398509"/>
              <a:gd name="T42" fmla="*/ 118847 w 5755341"/>
              <a:gd name="T43" fmla="*/ 448551 h 1398509"/>
              <a:gd name="T44" fmla="*/ 121118 w 5755341"/>
              <a:gd name="T45" fmla="*/ 430609 h 1398509"/>
              <a:gd name="T46" fmla="*/ 127931 w 5755341"/>
              <a:gd name="T47" fmla="*/ 340902 h 1398509"/>
              <a:gd name="T48" fmla="*/ 132473 w 5755341"/>
              <a:gd name="T49" fmla="*/ 287078 h 1398509"/>
              <a:gd name="T50" fmla="*/ 134744 w 5755341"/>
              <a:gd name="T51" fmla="*/ 251195 h 1398509"/>
              <a:gd name="T52" fmla="*/ 139285 w 5755341"/>
              <a:gd name="T53" fmla="*/ 215312 h 1398509"/>
              <a:gd name="T54" fmla="*/ 141556 w 5755341"/>
              <a:gd name="T55" fmla="*/ 161488 h 1398509"/>
              <a:gd name="T56" fmla="*/ 149126 w 5755341"/>
              <a:gd name="T57" fmla="*/ 107664 h 1398509"/>
              <a:gd name="T58" fmla="*/ 155182 w 5755341"/>
              <a:gd name="T59" fmla="*/ 71781 h 1398509"/>
              <a:gd name="T60" fmla="*/ 165779 w 5755341"/>
              <a:gd name="T61" fmla="*/ 53839 h 1398509"/>
              <a:gd name="T62" fmla="*/ 176377 w 5755341"/>
              <a:gd name="T63" fmla="*/ 17957 h 1398509"/>
              <a:gd name="T64" fmla="*/ 242992 w 5755341"/>
              <a:gd name="T65" fmla="*/ 15 h 13985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55341"/>
              <a:gd name="T100" fmla="*/ 0 h 1398509"/>
              <a:gd name="T101" fmla="*/ 5755341 w 5755341"/>
              <a:gd name="T102" fmla="*/ 1398509 h 13985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55341" h="1398509">
                <a:moveTo>
                  <a:pt x="0" y="1308862"/>
                </a:moveTo>
                <a:cubicBezTo>
                  <a:pt x="29882" y="1332768"/>
                  <a:pt x="57196" y="1360298"/>
                  <a:pt x="89647" y="1380580"/>
                </a:cubicBezTo>
                <a:cubicBezTo>
                  <a:pt x="105673" y="1390597"/>
                  <a:pt x="124536" y="1398509"/>
                  <a:pt x="143435" y="1398509"/>
                </a:cubicBezTo>
                <a:cubicBezTo>
                  <a:pt x="448294" y="1398509"/>
                  <a:pt x="753035" y="1386556"/>
                  <a:pt x="1057835" y="1380580"/>
                </a:cubicBezTo>
                <a:cubicBezTo>
                  <a:pt x="1282038" y="1324531"/>
                  <a:pt x="1003288" y="1396165"/>
                  <a:pt x="1183341" y="1344721"/>
                </a:cubicBezTo>
                <a:cubicBezTo>
                  <a:pt x="1207035" y="1337951"/>
                  <a:pt x="1231153" y="1332768"/>
                  <a:pt x="1255059" y="1326792"/>
                </a:cubicBezTo>
                <a:cubicBezTo>
                  <a:pt x="1309078" y="1290779"/>
                  <a:pt x="1316871" y="1282371"/>
                  <a:pt x="1380565" y="1255074"/>
                </a:cubicBezTo>
                <a:cubicBezTo>
                  <a:pt x="1397936" y="1247629"/>
                  <a:pt x="1416424" y="1243121"/>
                  <a:pt x="1434353" y="1237145"/>
                </a:cubicBezTo>
                <a:cubicBezTo>
                  <a:pt x="1470212" y="1213239"/>
                  <a:pt x="1507452" y="1191285"/>
                  <a:pt x="1541930" y="1165427"/>
                </a:cubicBezTo>
                <a:cubicBezTo>
                  <a:pt x="1565836" y="1147498"/>
                  <a:pt x="1587702" y="1126465"/>
                  <a:pt x="1613647" y="1111639"/>
                </a:cubicBezTo>
                <a:cubicBezTo>
                  <a:pt x="1630056" y="1102262"/>
                  <a:pt x="1650914" y="1102887"/>
                  <a:pt x="1667435" y="1093709"/>
                </a:cubicBezTo>
                <a:cubicBezTo>
                  <a:pt x="1842088" y="996680"/>
                  <a:pt x="1706573" y="1039102"/>
                  <a:pt x="1846730" y="1004062"/>
                </a:cubicBezTo>
                <a:cubicBezTo>
                  <a:pt x="1900751" y="968048"/>
                  <a:pt x="1908539" y="959643"/>
                  <a:pt x="1972235" y="932345"/>
                </a:cubicBezTo>
                <a:cubicBezTo>
                  <a:pt x="2058793" y="895249"/>
                  <a:pt x="1998636" y="938019"/>
                  <a:pt x="2097741" y="878556"/>
                </a:cubicBezTo>
                <a:cubicBezTo>
                  <a:pt x="2134696" y="856383"/>
                  <a:pt x="2164433" y="820468"/>
                  <a:pt x="2205318" y="806839"/>
                </a:cubicBezTo>
                <a:lnTo>
                  <a:pt x="2312894" y="770980"/>
                </a:lnTo>
                <a:cubicBezTo>
                  <a:pt x="2318871" y="753051"/>
                  <a:pt x="2315445" y="728177"/>
                  <a:pt x="2330824" y="717192"/>
                </a:cubicBezTo>
                <a:cubicBezTo>
                  <a:pt x="2361582" y="695222"/>
                  <a:pt x="2438400" y="681333"/>
                  <a:pt x="2438400" y="681333"/>
                </a:cubicBezTo>
                <a:cubicBezTo>
                  <a:pt x="2540364" y="579369"/>
                  <a:pt x="2442185" y="661511"/>
                  <a:pt x="2545977" y="609615"/>
                </a:cubicBezTo>
                <a:cubicBezTo>
                  <a:pt x="2684999" y="540103"/>
                  <a:pt x="2518359" y="600891"/>
                  <a:pt x="2653553" y="555827"/>
                </a:cubicBezTo>
                <a:lnTo>
                  <a:pt x="2761130" y="484109"/>
                </a:lnTo>
                <a:cubicBezTo>
                  <a:pt x="2779059" y="472156"/>
                  <a:pt x="2794476" y="455065"/>
                  <a:pt x="2814918" y="448251"/>
                </a:cubicBezTo>
                <a:cubicBezTo>
                  <a:pt x="2832847" y="442274"/>
                  <a:pt x="2852185" y="439499"/>
                  <a:pt x="2868706" y="430321"/>
                </a:cubicBezTo>
                <a:cubicBezTo>
                  <a:pt x="3053651" y="327572"/>
                  <a:pt x="2908364" y="381242"/>
                  <a:pt x="3030071" y="340674"/>
                </a:cubicBezTo>
                <a:cubicBezTo>
                  <a:pt x="3184220" y="237907"/>
                  <a:pt x="2989186" y="361117"/>
                  <a:pt x="3137647" y="286886"/>
                </a:cubicBezTo>
                <a:cubicBezTo>
                  <a:pt x="3156921" y="277249"/>
                  <a:pt x="3171744" y="259779"/>
                  <a:pt x="3191435" y="251027"/>
                </a:cubicBezTo>
                <a:cubicBezTo>
                  <a:pt x="3225976" y="235675"/>
                  <a:pt x="3299012" y="215168"/>
                  <a:pt x="3299012" y="215168"/>
                </a:cubicBezTo>
                <a:cubicBezTo>
                  <a:pt x="3316941" y="197239"/>
                  <a:pt x="3330635" y="173694"/>
                  <a:pt x="3352800" y="161380"/>
                </a:cubicBezTo>
                <a:cubicBezTo>
                  <a:pt x="3397918" y="136315"/>
                  <a:pt x="3479664" y="122572"/>
                  <a:pt x="3532094" y="107592"/>
                </a:cubicBezTo>
                <a:cubicBezTo>
                  <a:pt x="3601400" y="87790"/>
                  <a:pt x="3588944" y="80847"/>
                  <a:pt x="3675530" y="71733"/>
                </a:cubicBezTo>
                <a:cubicBezTo>
                  <a:pt x="3758953" y="62952"/>
                  <a:pt x="3842871" y="59780"/>
                  <a:pt x="3926541" y="53803"/>
                </a:cubicBezTo>
                <a:cubicBezTo>
                  <a:pt x="4015964" y="35919"/>
                  <a:pt x="4080543" y="20311"/>
                  <a:pt x="4177553" y="17945"/>
                </a:cubicBezTo>
                <a:cubicBezTo>
                  <a:pt x="4963026" y="-1213"/>
                  <a:pt x="5176026" y="15"/>
                  <a:pt x="5755341" y="15"/>
                </a:cubicBezTo>
              </a:path>
            </a:pathLst>
          </a:custGeom>
          <a:noFill/>
          <a:ln w="63500" cap="flat" cmpd="sng" algn="ctr">
            <a:solidFill>
              <a:srgbClr val="0000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zh-TW" altLang="en-US"/>
          </a:p>
        </p:txBody>
      </p:sp>
      <p:sp>
        <p:nvSpPr>
          <p:cNvPr id="49" name="向左箭號圖說文字 48"/>
          <p:cNvSpPr/>
          <p:nvPr/>
        </p:nvSpPr>
        <p:spPr>
          <a:xfrm>
            <a:off x="6781800" y="3170337"/>
            <a:ext cx="2057400" cy="733425"/>
          </a:xfrm>
          <a:prstGeom prst="leftArrowCallout">
            <a:avLst>
              <a:gd name="adj1" fmla="val 25000"/>
              <a:gd name="adj2" fmla="val 25000"/>
              <a:gd name="adj3" fmla="val 25000"/>
              <a:gd name="adj4" fmla="val 7791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kumimoji="0" lang="zh-TW" altLang="en-US" dirty="0">
                <a:solidFill>
                  <a:schemeClr val="tx1"/>
                </a:solidFill>
                <a:latin typeface="Times New Roman" pitchFamily="18" charset="0"/>
              </a:rPr>
              <a:t>部分恢復</a:t>
            </a:r>
            <a:r>
              <a:rPr kumimoji="0" lang="en-US" altLang="zh-TW" dirty="0">
                <a:solidFill>
                  <a:schemeClr val="tx1"/>
                </a:solidFill>
                <a:latin typeface="Times New Roman" pitchFamily="18" charset="0"/>
              </a:rPr>
              <a:t>/</a:t>
            </a:r>
          </a:p>
          <a:p>
            <a:pPr algn="ctr" defTabSz="457200" fontAlgn="auto">
              <a:spcBef>
                <a:spcPts val="0"/>
              </a:spcBef>
              <a:spcAft>
                <a:spcPts val="0"/>
              </a:spcAft>
              <a:defRPr/>
            </a:pPr>
            <a:r>
              <a:rPr kumimoji="0" lang="zh-TW" altLang="en-US" dirty="0">
                <a:solidFill>
                  <a:schemeClr val="tx1"/>
                </a:solidFill>
                <a:latin typeface="Times New Roman" pitchFamily="18" charset="0"/>
              </a:rPr>
              <a:t>永久部份失能</a:t>
            </a:r>
          </a:p>
        </p:txBody>
      </p:sp>
      <p:sp>
        <p:nvSpPr>
          <p:cNvPr id="50" name="向左箭號圖說文字 49"/>
          <p:cNvSpPr/>
          <p:nvPr/>
        </p:nvSpPr>
        <p:spPr>
          <a:xfrm>
            <a:off x="6805613" y="1462187"/>
            <a:ext cx="2033587" cy="733425"/>
          </a:xfrm>
          <a:prstGeom prst="leftArrowCallout">
            <a:avLst>
              <a:gd name="adj1" fmla="val 25000"/>
              <a:gd name="adj2" fmla="val 25000"/>
              <a:gd name="adj3" fmla="val 25000"/>
              <a:gd name="adj4" fmla="val 7791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kumimoji="0" lang="zh-TW" altLang="en-US" dirty="0">
                <a:solidFill>
                  <a:schemeClr val="tx1"/>
                </a:solidFill>
                <a:latin typeface="Times New Roman" pitchFamily="18" charset="0"/>
              </a:rPr>
              <a:t>全部恢復</a:t>
            </a:r>
            <a:r>
              <a:rPr kumimoji="0" lang="en-US" altLang="zh-TW" dirty="0">
                <a:solidFill>
                  <a:schemeClr val="tx1"/>
                </a:solidFill>
                <a:latin typeface="Times New Roman" pitchFamily="18" charset="0"/>
              </a:rPr>
              <a:t>/</a:t>
            </a:r>
          </a:p>
          <a:p>
            <a:pPr algn="ctr" defTabSz="457200" fontAlgn="auto">
              <a:spcBef>
                <a:spcPts val="0"/>
              </a:spcBef>
              <a:spcAft>
                <a:spcPts val="0"/>
              </a:spcAft>
              <a:defRPr/>
            </a:pPr>
            <a:r>
              <a:rPr kumimoji="0" lang="zh-TW" altLang="en-US" dirty="0">
                <a:solidFill>
                  <a:schemeClr val="tx1"/>
                </a:solidFill>
                <a:latin typeface="Times New Roman" pitchFamily="18" charset="0"/>
              </a:rPr>
              <a:t>未失能</a:t>
            </a:r>
          </a:p>
        </p:txBody>
      </p:sp>
      <p:sp>
        <p:nvSpPr>
          <p:cNvPr id="51" name="向左箭號圖說文字 50"/>
          <p:cNvSpPr/>
          <p:nvPr/>
        </p:nvSpPr>
        <p:spPr>
          <a:xfrm>
            <a:off x="6811963" y="2332137"/>
            <a:ext cx="2027237" cy="733425"/>
          </a:xfrm>
          <a:prstGeom prst="leftArrowCallout">
            <a:avLst>
              <a:gd name="adj1" fmla="val 25000"/>
              <a:gd name="adj2" fmla="val 25000"/>
              <a:gd name="adj3" fmla="val 25000"/>
              <a:gd name="adj4" fmla="val 7791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kumimoji="0" lang="zh-TW" altLang="en-US" dirty="0">
                <a:solidFill>
                  <a:schemeClr val="tx1"/>
                </a:solidFill>
                <a:latin typeface="Times New Roman" pitchFamily="18" charset="0"/>
              </a:rPr>
              <a:t>部分恢復</a:t>
            </a:r>
            <a:r>
              <a:rPr kumimoji="0" lang="en-US" altLang="zh-TW" dirty="0">
                <a:solidFill>
                  <a:schemeClr val="tx1"/>
                </a:solidFill>
                <a:latin typeface="Times New Roman" pitchFamily="18" charset="0"/>
              </a:rPr>
              <a:t>/</a:t>
            </a:r>
          </a:p>
          <a:p>
            <a:pPr algn="ctr" defTabSz="457200" fontAlgn="auto">
              <a:spcBef>
                <a:spcPts val="0"/>
              </a:spcBef>
              <a:spcAft>
                <a:spcPts val="0"/>
              </a:spcAft>
              <a:defRPr/>
            </a:pPr>
            <a:r>
              <a:rPr kumimoji="0" lang="zh-TW" altLang="en-US" dirty="0">
                <a:solidFill>
                  <a:schemeClr val="tx1"/>
                </a:solidFill>
                <a:latin typeface="Times New Roman" pitchFamily="18" charset="0"/>
              </a:rPr>
              <a:t>永久部份失能</a:t>
            </a:r>
          </a:p>
        </p:txBody>
      </p:sp>
      <p:sp>
        <p:nvSpPr>
          <p:cNvPr id="30" name="手繪多邊形 29"/>
          <p:cNvSpPr>
            <a:spLocks/>
          </p:cNvSpPr>
          <p:nvPr/>
        </p:nvSpPr>
        <p:spPr bwMode="auto">
          <a:xfrm>
            <a:off x="2419350" y="4495900"/>
            <a:ext cx="4175125" cy="487362"/>
          </a:xfrm>
          <a:custGeom>
            <a:avLst/>
            <a:gdLst>
              <a:gd name="T0" fmla="*/ 0 w 5567423"/>
              <a:gd name="T1" fmla="*/ 345958 h 486137"/>
              <a:gd name="T2" fmla="*/ 1465 w 5567423"/>
              <a:gd name="T3" fmla="*/ 405606 h 486137"/>
              <a:gd name="T4" fmla="*/ 3906 w 5567423"/>
              <a:gd name="T5" fmla="*/ 453324 h 486137"/>
              <a:gd name="T6" fmla="*/ 5859 w 5567423"/>
              <a:gd name="T7" fmla="*/ 477181 h 486137"/>
              <a:gd name="T8" fmla="*/ 9765 w 5567423"/>
              <a:gd name="T9" fmla="*/ 489112 h 486137"/>
              <a:gd name="T10" fmla="*/ 12207 w 5567423"/>
              <a:gd name="T11" fmla="*/ 501042 h 486137"/>
              <a:gd name="T12" fmla="*/ 30763 w 5567423"/>
              <a:gd name="T13" fmla="*/ 489112 h 486137"/>
              <a:gd name="T14" fmla="*/ 38575 w 5567423"/>
              <a:gd name="T15" fmla="*/ 453324 h 486137"/>
              <a:gd name="T16" fmla="*/ 40039 w 5567423"/>
              <a:gd name="T17" fmla="*/ 441394 h 486137"/>
              <a:gd name="T18" fmla="*/ 43946 w 5567423"/>
              <a:gd name="T19" fmla="*/ 405606 h 486137"/>
              <a:gd name="T20" fmla="*/ 47852 w 5567423"/>
              <a:gd name="T21" fmla="*/ 393677 h 486137"/>
              <a:gd name="T22" fmla="*/ 55665 w 5567423"/>
              <a:gd name="T23" fmla="*/ 357887 h 486137"/>
              <a:gd name="T24" fmla="*/ 57129 w 5567423"/>
              <a:gd name="T25" fmla="*/ 334029 h 486137"/>
              <a:gd name="T26" fmla="*/ 59571 w 5567423"/>
              <a:gd name="T27" fmla="*/ 322104 h 486137"/>
              <a:gd name="T28" fmla="*/ 61524 w 5567423"/>
              <a:gd name="T29" fmla="*/ 310170 h 486137"/>
              <a:gd name="T30" fmla="*/ 63966 w 5567423"/>
              <a:gd name="T31" fmla="*/ 286310 h 486137"/>
              <a:gd name="T32" fmla="*/ 69824 w 5567423"/>
              <a:gd name="T33" fmla="*/ 262451 h 486137"/>
              <a:gd name="T34" fmla="*/ 71290 w 5567423"/>
              <a:gd name="T35" fmla="*/ 250521 h 486137"/>
              <a:gd name="T36" fmla="*/ 76173 w 5567423"/>
              <a:gd name="T37" fmla="*/ 226662 h 486137"/>
              <a:gd name="T38" fmla="*/ 82032 w 5567423"/>
              <a:gd name="T39" fmla="*/ 190874 h 486137"/>
              <a:gd name="T40" fmla="*/ 85939 w 5567423"/>
              <a:gd name="T41" fmla="*/ 167014 h 486137"/>
              <a:gd name="T42" fmla="*/ 87891 w 5567423"/>
              <a:gd name="T43" fmla="*/ 155085 h 486137"/>
              <a:gd name="T44" fmla="*/ 89356 w 5567423"/>
              <a:gd name="T45" fmla="*/ 143155 h 486137"/>
              <a:gd name="T46" fmla="*/ 95216 w 5567423"/>
              <a:gd name="T47" fmla="*/ 119296 h 486137"/>
              <a:gd name="T48" fmla="*/ 105470 w 5567423"/>
              <a:gd name="T49" fmla="*/ 95436 h 486137"/>
              <a:gd name="T50" fmla="*/ 108400 w 5567423"/>
              <a:gd name="T51" fmla="*/ 83507 h 486137"/>
              <a:gd name="T52" fmla="*/ 110841 w 5567423"/>
              <a:gd name="T53" fmla="*/ 71577 h 486137"/>
              <a:gd name="T54" fmla="*/ 145998 w 5567423"/>
              <a:gd name="T55" fmla="*/ 47719 h 486137"/>
              <a:gd name="T56" fmla="*/ 177737 w 5567423"/>
              <a:gd name="T57" fmla="*/ 35790 h 486137"/>
              <a:gd name="T58" fmla="*/ 192385 w 5567423"/>
              <a:gd name="T59" fmla="*/ 0 h 486137"/>
              <a:gd name="T60" fmla="*/ 199221 w 5567423"/>
              <a:gd name="T61" fmla="*/ 11930 h 486137"/>
              <a:gd name="T62" fmla="*/ 204592 w 5567423"/>
              <a:gd name="T63" fmla="*/ 23859 h 486137"/>
              <a:gd name="T64" fmla="*/ 234866 w 5567423"/>
              <a:gd name="T65" fmla="*/ 35790 h 486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67423"/>
              <a:gd name="T100" fmla="*/ 0 h 486137"/>
              <a:gd name="T101" fmla="*/ 5567423 w 5567423"/>
              <a:gd name="T102" fmla="*/ 486137 h 486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67423" h="486137">
                <a:moveTo>
                  <a:pt x="0" y="335666"/>
                </a:moveTo>
                <a:cubicBezTo>
                  <a:pt x="11575" y="354957"/>
                  <a:pt x="21648" y="375233"/>
                  <a:pt x="34724" y="393539"/>
                </a:cubicBezTo>
                <a:cubicBezTo>
                  <a:pt x="47834" y="411893"/>
                  <a:pt x="74132" y="429286"/>
                  <a:pt x="92598" y="439838"/>
                </a:cubicBezTo>
                <a:cubicBezTo>
                  <a:pt x="107579" y="448399"/>
                  <a:pt x="122158" y="458802"/>
                  <a:pt x="138897" y="462987"/>
                </a:cubicBezTo>
                <a:cubicBezTo>
                  <a:pt x="169074" y="470531"/>
                  <a:pt x="200750" y="469832"/>
                  <a:pt x="231494" y="474562"/>
                </a:cubicBezTo>
                <a:cubicBezTo>
                  <a:pt x="250938" y="477554"/>
                  <a:pt x="270076" y="482279"/>
                  <a:pt x="289367" y="486137"/>
                </a:cubicBezTo>
                <a:cubicBezTo>
                  <a:pt x="435980" y="482279"/>
                  <a:pt x="582805" y="483346"/>
                  <a:pt x="729205" y="474562"/>
                </a:cubicBezTo>
                <a:cubicBezTo>
                  <a:pt x="767850" y="472243"/>
                  <a:pt x="861860" y="454849"/>
                  <a:pt x="914400" y="439838"/>
                </a:cubicBezTo>
                <a:cubicBezTo>
                  <a:pt x="926131" y="436486"/>
                  <a:pt x="937700" y="432547"/>
                  <a:pt x="949124" y="428263"/>
                </a:cubicBezTo>
                <a:cubicBezTo>
                  <a:pt x="954569" y="426221"/>
                  <a:pt x="1024727" y="396629"/>
                  <a:pt x="1041722" y="393539"/>
                </a:cubicBezTo>
                <a:cubicBezTo>
                  <a:pt x="1072326" y="387974"/>
                  <a:pt x="1103557" y="386578"/>
                  <a:pt x="1134319" y="381964"/>
                </a:cubicBezTo>
                <a:cubicBezTo>
                  <a:pt x="1263150" y="362639"/>
                  <a:pt x="1236409" y="368017"/>
                  <a:pt x="1319514" y="347240"/>
                </a:cubicBezTo>
                <a:cubicBezTo>
                  <a:pt x="1331089" y="339524"/>
                  <a:pt x="1341213" y="328975"/>
                  <a:pt x="1354238" y="324091"/>
                </a:cubicBezTo>
                <a:cubicBezTo>
                  <a:pt x="1372659" y="317183"/>
                  <a:pt x="1392907" y="316784"/>
                  <a:pt x="1412112" y="312516"/>
                </a:cubicBezTo>
                <a:cubicBezTo>
                  <a:pt x="1427641" y="309065"/>
                  <a:pt x="1443319" y="305973"/>
                  <a:pt x="1458411" y="300942"/>
                </a:cubicBezTo>
                <a:cubicBezTo>
                  <a:pt x="1478122" y="294372"/>
                  <a:pt x="1496059" y="282551"/>
                  <a:pt x="1516284" y="277792"/>
                </a:cubicBezTo>
                <a:cubicBezTo>
                  <a:pt x="1561974" y="267041"/>
                  <a:pt x="1610652" y="269486"/>
                  <a:pt x="1655180" y="254643"/>
                </a:cubicBezTo>
                <a:cubicBezTo>
                  <a:pt x="1666755" y="250785"/>
                  <a:pt x="1678016" y="245811"/>
                  <a:pt x="1689904" y="243068"/>
                </a:cubicBezTo>
                <a:cubicBezTo>
                  <a:pt x="1728243" y="234221"/>
                  <a:pt x="1768324" y="232362"/>
                  <a:pt x="1805651" y="219919"/>
                </a:cubicBezTo>
                <a:cubicBezTo>
                  <a:pt x="1936261" y="176381"/>
                  <a:pt x="1813619" y="213251"/>
                  <a:pt x="1944547" y="185195"/>
                </a:cubicBezTo>
                <a:cubicBezTo>
                  <a:pt x="1975657" y="178529"/>
                  <a:pt x="2006279" y="169762"/>
                  <a:pt x="2037145" y="162045"/>
                </a:cubicBezTo>
                <a:cubicBezTo>
                  <a:pt x="2052578" y="158187"/>
                  <a:pt x="2068352" y="155502"/>
                  <a:pt x="2083443" y="150471"/>
                </a:cubicBezTo>
                <a:cubicBezTo>
                  <a:pt x="2095018" y="146613"/>
                  <a:pt x="2106330" y="141855"/>
                  <a:pt x="2118167" y="138896"/>
                </a:cubicBezTo>
                <a:cubicBezTo>
                  <a:pt x="2172730" y="125255"/>
                  <a:pt x="2198255" y="125548"/>
                  <a:pt x="2257064" y="115747"/>
                </a:cubicBezTo>
                <a:cubicBezTo>
                  <a:pt x="2413528" y="89670"/>
                  <a:pt x="2176020" y="112855"/>
                  <a:pt x="2500132" y="92597"/>
                </a:cubicBezTo>
                <a:lnTo>
                  <a:pt x="2569580" y="81023"/>
                </a:lnTo>
                <a:cubicBezTo>
                  <a:pt x="2588936" y="77504"/>
                  <a:pt x="2607889" y="71508"/>
                  <a:pt x="2627454" y="69448"/>
                </a:cubicBezTo>
                <a:cubicBezTo>
                  <a:pt x="2864342" y="44512"/>
                  <a:pt x="3348679" y="48123"/>
                  <a:pt x="3460831" y="46299"/>
                </a:cubicBezTo>
                <a:lnTo>
                  <a:pt x="4213185" y="34724"/>
                </a:lnTo>
                <a:cubicBezTo>
                  <a:pt x="4491034" y="8263"/>
                  <a:pt x="4375362" y="20563"/>
                  <a:pt x="4560426" y="0"/>
                </a:cubicBezTo>
                <a:lnTo>
                  <a:pt x="4722471" y="11575"/>
                </a:lnTo>
                <a:cubicBezTo>
                  <a:pt x="4764951" y="14973"/>
                  <a:pt x="4807219" y="21257"/>
                  <a:pt x="4849793" y="23149"/>
                </a:cubicBezTo>
                <a:cubicBezTo>
                  <a:pt x="5181698" y="37900"/>
                  <a:pt x="5251721" y="34724"/>
                  <a:pt x="5567423" y="34724"/>
                </a:cubicBezTo>
              </a:path>
            </a:pathLst>
          </a:custGeom>
          <a:noFill/>
          <a:ln w="63500" cap="flat" cmpd="sng" algn="ctr">
            <a:solidFill>
              <a:srgbClr val="0000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zh-TW" altLang="en-US"/>
          </a:p>
        </p:txBody>
      </p:sp>
      <p:sp>
        <p:nvSpPr>
          <p:cNvPr id="37" name="向左箭號圖說文字 36"/>
          <p:cNvSpPr/>
          <p:nvPr/>
        </p:nvSpPr>
        <p:spPr>
          <a:xfrm>
            <a:off x="6781800" y="4160937"/>
            <a:ext cx="2057400" cy="733425"/>
          </a:xfrm>
          <a:prstGeom prst="leftArrowCallout">
            <a:avLst>
              <a:gd name="adj1" fmla="val 25000"/>
              <a:gd name="adj2" fmla="val 25000"/>
              <a:gd name="adj3" fmla="val 25000"/>
              <a:gd name="adj4" fmla="val 7791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kumimoji="0" lang="zh-TW" altLang="en-US" dirty="0">
                <a:solidFill>
                  <a:schemeClr val="tx1"/>
                </a:solidFill>
                <a:latin typeface="Times New Roman" pitchFamily="18" charset="0"/>
              </a:rPr>
              <a:t>永久全部失能</a:t>
            </a:r>
          </a:p>
        </p:txBody>
      </p:sp>
      <p:sp>
        <p:nvSpPr>
          <p:cNvPr id="108557" name="文字方塊 28"/>
          <p:cNvSpPr txBox="1">
            <a:spLocks noChangeArrowheads="1"/>
          </p:cNvSpPr>
          <p:nvPr/>
        </p:nvSpPr>
        <p:spPr bwMode="auto">
          <a:xfrm>
            <a:off x="700757" y="836712"/>
            <a:ext cx="1350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zh-TW" altLang="en-US" sz="2000" b="1">
                <a:latin typeface="Times New Roman" panose="02020603050405020304" pitchFamily="18" charset="0"/>
                <a:ea typeface="標楷體" panose="03000509000000000000" pitchFamily="65" charset="-120"/>
                <a:cs typeface="Times New Roman" panose="02020603050405020304" pitchFamily="18" charset="0"/>
              </a:rPr>
              <a:t>工作體能</a:t>
            </a:r>
          </a:p>
        </p:txBody>
      </p:sp>
      <p:sp>
        <p:nvSpPr>
          <p:cNvPr id="108558" name="文字方塊 32"/>
          <p:cNvSpPr txBox="1">
            <a:spLocks noChangeArrowheads="1"/>
          </p:cNvSpPr>
          <p:nvPr/>
        </p:nvSpPr>
        <p:spPr bwMode="auto">
          <a:xfrm>
            <a:off x="107950" y="2081312"/>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zh-TW" altLang="en-US">
                <a:latin typeface="Times New Roman" panose="02020603050405020304" pitchFamily="18" charset="0"/>
                <a:ea typeface="標楷體" panose="03000509000000000000" pitchFamily="65" charset="-120"/>
                <a:cs typeface="Times New Roman" panose="02020603050405020304" pitchFamily="18" charset="0"/>
              </a:rPr>
              <a:t>傷病前工作</a:t>
            </a:r>
          </a:p>
        </p:txBody>
      </p:sp>
      <p:sp>
        <p:nvSpPr>
          <p:cNvPr id="67599" name="文字方塊 32"/>
          <p:cNvSpPr txBox="1">
            <a:spLocks noChangeArrowheads="1"/>
          </p:cNvSpPr>
          <p:nvPr/>
        </p:nvSpPr>
        <p:spPr bwMode="auto">
          <a:xfrm>
            <a:off x="0" y="2586137"/>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zh-TW" altLang="en-US">
                <a:latin typeface="Times New Roman" panose="02020603050405020304" pitchFamily="18" charset="0"/>
                <a:ea typeface="標楷體" panose="03000509000000000000" pitchFamily="65" charset="-120"/>
                <a:cs typeface="Times New Roman" panose="02020603050405020304" pitchFamily="18" charset="0"/>
              </a:rPr>
              <a:t>調整後工作</a:t>
            </a:r>
            <a:r>
              <a:rPr kumimoji="0" lang="en-US" altLang="zh-TW">
                <a:latin typeface="Times New Roman" panose="02020603050405020304" pitchFamily="18" charset="0"/>
                <a:ea typeface="標楷體" panose="03000509000000000000" pitchFamily="65" charset="-120"/>
                <a:cs typeface="Times New Roman" panose="02020603050405020304" pitchFamily="18" charset="0"/>
              </a:rPr>
              <a:t>A</a:t>
            </a:r>
          </a:p>
        </p:txBody>
      </p:sp>
      <p:cxnSp>
        <p:nvCxnSpPr>
          <p:cNvPr id="31" name="直線接點 30"/>
          <p:cNvCxnSpPr/>
          <p:nvPr/>
        </p:nvCxnSpPr>
        <p:spPr>
          <a:xfrm flipV="1">
            <a:off x="1908175" y="3305275"/>
            <a:ext cx="5113338" cy="73025"/>
          </a:xfrm>
          <a:prstGeom prst="line">
            <a:avLst/>
          </a:prstGeom>
          <a:ln>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 name="直線接點 30"/>
          <p:cNvCxnSpPr/>
          <p:nvPr/>
        </p:nvCxnSpPr>
        <p:spPr>
          <a:xfrm flipV="1">
            <a:off x="1906588" y="2297212"/>
            <a:ext cx="5113337" cy="73025"/>
          </a:xfrm>
          <a:prstGeom prst="line">
            <a:avLst/>
          </a:prstGeom>
          <a:ln>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7602" name="AutoShape 19"/>
          <p:cNvSpPr>
            <a:spLocks noChangeArrowheads="1"/>
          </p:cNvSpPr>
          <p:nvPr/>
        </p:nvSpPr>
        <p:spPr bwMode="auto">
          <a:xfrm>
            <a:off x="6372225" y="1433612"/>
            <a:ext cx="287338" cy="288925"/>
          </a:xfrm>
          <a:prstGeom prst="flowChartConnector">
            <a:avLst/>
          </a:prstGeom>
          <a:solidFill>
            <a:srgbClr val="FFFF99"/>
          </a:solidFill>
          <a:ln w="9525">
            <a:solidFill>
              <a:schemeClr val="tx1"/>
            </a:solidFill>
            <a:round/>
            <a:headEnd/>
            <a:tailEnd/>
          </a:ln>
        </p:spPr>
        <p:txBody>
          <a:bodyPr wrap="none" anchor="ctr"/>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en-US" altLang="zh-TW">
                <a:latin typeface="Times New Roman" panose="02020603050405020304" pitchFamily="18" charset="0"/>
              </a:rPr>
              <a:t>1</a:t>
            </a:r>
          </a:p>
        </p:txBody>
      </p:sp>
      <p:sp>
        <p:nvSpPr>
          <p:cNvPr id="67603" name="AutoShape 20"/>
          <p:cNvSpPr>
            <a:spLocks noChangeArrowheads="1"/>
          </p:cNvSpPr>
          <p:nvPr/>
        </p:nvSpPr>
        <p:spPr bwMode="auto">
          <a:xfrm>
            <a:off x="6372225" y="2441675"/>
            <a:ext cx="287338" cy="288925"/>
          </a:xfrm>
          <a:prstGeom prst="flowChartConnector">
            <a:avLst/>
          </a:prstGeom>
          <a:solidFill>
            <a:srgbClr val="FFFF99"/>
          </a:solidFill>
          <a:ln w="9525">
            <a:solidFill>
              <a:schemeClr val="tx1"/>
            </a:solidFill>
            <a:round/>
            <a:headEnd/>
            <a:tailEnd/>
          </a:ln>
        </p:spPr>
        <p:txBody>
          <a:bodyPr wrap="none" anchor="ctr"/>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en-US" altLang="zh-TW">
                <a:latin typeface="Times New Roman" panose="02020603050405020304" pitchFamily="18" charset="0"/>
              </a:rPr>
              <a:t>2</a:t>
            </a:r>
          </a:p>
        </p:txBody>
      </p:sp>
      <p:sp>
        <p:nvSpPr>
          <p:cNvPr id="67604" name="AutoShape 21"/>
          <p:cNvSpPr>
            <a:spLocks noChangeArrowheads="1"/>
          </p:cNvSpPr>
          <p:nvPr/>
        </p:nvSpPr>
        <p:spPr bwMode="auto">
          <a:xfrm>
            <a:off x="6372225" y="3665637"/>
            <a:ext cx="287338" cy="288925"/>
          </a:xfrm>
          <a:prstGeom prst="flowChartConnector">
            <a:avLst/>
          </a:prstGeom>
          <a:solidFill>
            <a:srgbClr val="FFFF99"/>
          </a:solidFill>
          <a:ln w="9525">
            <a:solidFill>
              <a:schemeClr val="tx1"/>
            </a:solidFill>
            <a:round/>
            <a:headEnd/>
            <a:tailEnd/>
          </a:ln>
        </p:spPr>
        <p:txBody>
          <a:bodyPr wrap="none" anchor="ctr"/>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en-US" altLang="zh-TW">
                <a:latin typeface="Times New Roman" panose="02020603050405020304" pitchFamily="18" charset="0"/>
              </a:rPr>
              <a:t>3</a:t>
            </a:r>
          </a:p>
        </p:txBody>
      </p:sp>
      <p:sp>
        <p:nvSpPr>
          <p:cNvPr id="67605" name="AutoShape 22"/>
          <p:cNvSpPr>
            <a:spLocks noChangeArrowheads="1"/>
          </p:cNvSpPr>
          <p:nvPr/>
        </p:nvSpPr>
        <p:spPr bwMode="auto">
          <a:xfrm>
            <a:off x="6372225" y="4673700"/>
            <a:ext cx="287338" cy="288925"/>
          </a:xfrm>
          <a:prstGeom prst="flowChartConnector">
            <a:avLst/>
          </a:prstGeom>
          <a:solidFill>
            <a:srgbClr val="FFFF99"/>
          </a:solidFill>
          <a:ln w="9525">
            <a:solidFill>
              <a:schemeClr val="tx1"/>
            </a:solidFill>
            <a:round/>
            <a:headEnd/>
            <a:tailEnd/>
          </a:ln>
        </p:spPr>
        <p:txBody>
          <a:bodyPr wrap="none" anchor="ctr"/>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en-US" altLang="zh-TW">
                <a:latin typeface="Times New Roman" panose="02020603050405020304" pitchFamily="18" charset="0"/>
              </a:rPr>
              <a:t>4</a:t>
            </a:r>
          </a:p>
        </p:txBody>
      </p:sp>
      <p:sp>
        <p:nvSpPr>
          <p:cNvPr id="108566" name="文字方塊 28"/>
          <p:cNvSpPr txBox="1">
            <a:spLocks noChangeArrowheads="1"/>
          </p:cNvSpPr>
          <p:nvPr/>
        </p:nvSpPr>
        <p:spPr bwMode="auto">
          <a:xfrm>
            <a:off x="7812088" y="5322987"/>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zh-TW" altLang="en-US" sz="2000" b="1">
                <a:latin typeface="Times New Roman" panose="02020603050405020304" pitchFamily="18" charset="0"/>
                <a:ea typeface="標楷體" panose="03000509000000000000" pitchFamily="65" charset="-120"/>
                <a:cs typeface="Times New Roman" panose="02020603050405020304" pitchFamily="18" charset="0"/>
              </a:rPr>
              <a:t>時間</a:t>
            </a:r>
          </a:p>
        </p:txBody>
      </p:sp>
      <p:sp>
        <p:nvSpPr>
          <p:cNvPr id="67607" name="AutoShape 24"/>
          <p:cNvSpPr>
            <a:spLocks noChangeArrowheads="1"/>
          </p:cNvSpPr>
          <p:nvPr/>
        </p:nvSpPr>
        <p:spPr bwMode="auto">
          <a:xfrm>
            <a:off x="1619250" y="4962625"/>
            <a:ext cx="1008063" cy="1081087"/>
          </a:xfrm>
          <a:prstGeom prst="irregularSeal1">
            <a:avLst/>
          </a:prstGeom>
          <a:solidFill>
            <a:srgbClr val="FF0000"/>
          </a:solidFill>
          <a:ln w="9525">
            <a:solidFill>
              <a:schemeClr val="tx1"/>
            </a:solidFill>
            <a:miter lim="800000"/>
            <a:headEnd/>
            <a:tailEnd/>
          </a:ln>
        </p:spPr>
        <p:txBody>
          <a:bodyPr wrap="none" anchor="ctr"/>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zh-TW" altLang="en-US">
                <a:latin typeface="Calibri" panose="020F0502020204030204" pitchFamily="34" charset="0"/>
                <a:ea typeface="標楷體" panose="03000509000000000000" pitchFamily="65" charset="-120"/>
              </a:rPr>
              <a:t>事故</a:t>
            </a:r>
          </a:p>
        </p:txBody>
      </p:sp>
      <p:cxnSp>
        <p:nvCxnSpPr>
          <p:cNvPr id="6" name="直線接點 30"/>
          <p:cNvCxnSpPr/>
          <p:nvPr/>
        </p:nvCxnSpPr>
        <p:spPr>
          <a:xfrm flipV="1">
            <a:off x="1908175" y="3017937"/>
            <a:ext cx="5113338" cy="73025"/>
          </a:xfrm>
          <a:prstGeom prst="line">
            <a:avLst/>
          </a:prstGeom>
          <a:ln>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 name="直線接點 30"/>
          <p:cNvCxnSpPr/>
          <p:nvPr/>
        </p:nvCxnSpPr>
        <p:spPr>
          <a:xfrm flipV="1">
            <a:off x="1908175" y="2730600"/>
            <a:ext cx="5113338" cy="73025"/>
          </a:xfrm>
          <a:prstGeom prst="line">
            <a:avLst/>
          </a:prstGeom>
          <a:ln>
            <a:solidFill>
              <a:schemeClr val="accent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7610" name="文字方塊 32"/>
          <p:cNvSpPr txBox="1">
            <a:spLocks noChangeArrowheads="1"/>
          </p:cNvSpPr>
          <p:nvPr/>
        </p:nvSpPr>
        <p:spPr bwMode="auto">
          <a:xfrm>
            <a:off x="0" y="2873475"/>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zh-TW" altLang="en-US">
                <a:latin typeface="Times New Roman" panose="02020603050405020304" pitchFamily="18" charset="0"/>
                <a:ea typeface="標楷體" panose="03000509000000000000" pitchFamily="65" charset="-120"/>
                <a:cs typeface="Times New Roman" panose="02020603050405020304" pitchFamily="18" charset="0"/>
              </a:rPr>
              <a:t>調整後工作</a:t>
            </a:r>
            <a:r>
              <a:rPr kumimoji="0" lang="en-US" altLang="zh-TW">
                <a:latin typeface="Times New Roman" panose="02020603050405020304" pitchFamily="18" charset="0"/>
                <a:ea typeface="標楷體" panose="03000509000000000000" pitchFamily="65" charset="-120"/>
                <a:cs typeface="Times New Roman" panose="02020603050405020304" pitchFamily="18" charset="0"/>
              </a:rPr>
              <a:t>B</a:t>
            </a:r>
          </a:p>
        </p:txBody>
      </p:sp>
      <p:sp>
        <p:nvSpPr>
          <p:cNvPr id="67611" name="文字方塊 32"/>
          <p:cNvSpPr txBox="1">
            <a:spLocks noChangeArrowheads="1"/>
          </p:cNvSpPr>
          <p:nvPr/>
        </p:nvSpPr>
        <p:spPr bwMode="auto">
          <a:xfrm>
            <a:off x="11113" y="3162400"/>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zh-TW" altLang="en-US">
                <a:latin typeface="Times New Roman" panose="02020603050405020304" pitchFamily="18" charset="0"/>
                <a:ea typeface="標楷體" panose="03000509000000000000" pitchFamily="65" charset="-120"/>
                <a:cs typeface="Times New Roman" panose="02020603050405020304" pitchFamily="18" charset="0"/>
              </a:rPr>
              <a:t>調整後工作</a:t>
            </a:r>
            <a:r>
              <a:rPr kumimoji="0" lang="en-US" altLang="zh-TW">
                <a:latin typeface="Times New Roman" panose="02020603050405020304" pitchFamily="18" charset="0"/>
                <a:ea typeface="標楷體" panose="03000509000000000000" pitchFamily="65" charset="-120"/>
                <a:cs typeface="Times New Roman" panose="02020603050405020304" pitchFamily="18" charset="0"/>
              </a:rPr>
              <a:t>C</a:t>
            </a:r>
          </a:p>
        </p:txBody>
      </p:sp>
      <p:sp>
        <p:nvSpPr>
          <p:cNvPr id="137249" name="AutoShape 33"/>
          <p:cNvSpPr>
            <a:spLocks noChangeArrowheads="1"/>
          </p:cNvSpPr>
          <p:nvPr/>
        </p:nvSpPr>
        <p:spPr bwMode="auto">
          <a:xfrm>
            <a:off x="2484438" y="5538887"/>
            <a:ext cx="2286000" cy="152400"/>
          </a:xfrm>
          <a:prstGeom prst="leftRightArrow">
            <a:avLst>
              <a:gd name="adj1" fmla="val 50000"/>
              <a:gd name="adj2" fmla="val 300000"/>
            </a:avLst>
          </a:prstGeom>
          <a:solidFill>
            <a:srgbClr val="FF6600"/>
          </a:solidFill>
          <a:ln w="9525" algn="ctr">
            <a:solidFill>
              <a:schemeClr val="tx1"/>
            </a:solidFill>
            <a:miter lim="800000"/>
            <a:headEnd/>
            <a:tailEnd/>
          </a:ln>
        </p:spPr>
        <p:txBody>
          <a:bodyPr wrap="none" anchor="ctr"/>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kumimoji="0" lang="zh-TW" altLang="zh-TW">
              <a:latin typeface="Calibri" panose="020F0502020204030204" pitchFamily="34" charset="0"/>
            </a:endParaRPr>
          </a:p>
        </p:txBody>
      </p:sp>
      <p:sp>
        <p:nvSpPr>
          <p:cNvPr id="137250" name="Text Box 34"/>
          <p:cNvSpPr txBox="1">
            <a:spLocks noChangeArrowheads="1"/>
          </p:cNvSpPr>
          <p:nvPr/>
        </p:nvSpPr>
        <p:spPr bwMode="auto">
          <a:xfrm>
            <a:off x="2425700" y="5746850"/>
            <a:ext cx="236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spcBef>
                <a:spcPct val="50000"/>
              </a:spcBef>
            </a:pPr>
            <a:r>
              <a:rPr kumimoji="0" lang="zh-TW" altLang="en-US" dirty="0">
                <a:latin typeface="Times New Roman" panose="02020603050405020304" pitchFamily="18" charset="0"/>
                <a:ea typeface="標楷體" panose="03000509000000000000" pitchFamily="65" charset="-120"/>
              </a:rPr>
              <a:t>暫時性</a:t>
            </a:r>
            <a:r>
              <a:rPr kumimoji="0" lang="en-US" altLang="zh-TW" dirty="0">
                <a:latin typeface="Times New Roman" panose="02020603050405020304" pitchFamily="18" charset="0"/>
                <a:ea typeface="標楷體" panose="03000509000000000000" pitchFamily="65" charset="-120"/>
              </a:rPr>
              <a:t>(</a:t>
            </a:r>
            <a:r>
              <a:rPr kumimoji="0" lang="zh-TW" altLang="en-US" dirty="0">
                <a:latin typeface="Times New Roman" panose="02020603050405020304" pitchFamily="18" charset="0"/>
                <a:ea typeface="標楷體" panose="03000509000000000000" pitchFamily="65" charset="-120"/>
              </a:rPr>
              <a:t>全部</a:t>
            </a:r>
            <a:r>
              <a:rPr kumimoji="0" lang="en-US" altLang="zh-TW" dirty="0">
                <a:latin typeface="Times New Roman" panose="02020603050405020304" pitchFamily="18" charset="0"/>
                <a:ea typeface="標楷體" panose="03000509000000000000" pitchFamily="65" charset="-120"/>
              </a:rPr>
              <a:t>)</a:t>
            </a:r>
            <a:r>
              <a:rPr kumimoji="0" lang="zh-TW" altLang="en-US" dirty="0">
                <a:latin typeface="Times New Roman" panose="02020603050405020304" pitchFamily="18" charset="0"/>
                <a:ea typeface="標楷體" panose="03000509000000000000" pitchFamily="65" charset="-120"/>
              </a:rPr>
              <a:t>失能</a:t>
            </a:r>
          </a:p>
        </p:txBody>
      </p:sp>
      <p:sp>
        <p:nvSpPr>
          <p:cNvPr id="137251" name="Rectangle 35"/>
          <p:cNvSpPr>
            <a:spLocks noGrp="1"/>
          </p:cNvSpPr>
          <p:nvPr>
            <p:ph type="ctrTitle" idx="4294967295"/>
          </p:nvPr>
        </p:nvSpPr>
        <p:spPr>
          <a:xfrm>
            <a:off x="1012825" y="274638"/>
            <a:ext cx="7620000" cy="660400"/>
          </a:xfrm>
        </p:spPr>
        <p:txBody>
          <a:bodyPr>
            <a:normAutofit/>
          </a:bodyPr>
          <a:lstStyle/>
          <a:p>
            <a:r>
              <a:rPr lang="zh-TW" altLang="en-US" sz="3600" dirty="0">
                <a:solidFill>
                  <a:srgbClr val="262626"/>
                </a:solidFill>
                <a:latin typeface="Times New Roman" panose="02020603050405020304" pitchFamily="18" charset="0"/>
                <a:ea typeface="標楷體" panose="03000509000000000000" pitchFamily="65" charset="-120"/>
                <a:cs typeface="Times New Roman" panose="02020603050405020304" pitchFamily="18" charset="0"/>
              </a:rPr>
              <a:t>勞工發生職災的體能變化曲線</a:t>
            </a:r>
          </a:p>
        </p:txBody>
      </p:sp>
      <p:sp>
        <p:nvSpPr>
          <p:cNvPr id="137253" name="AutoShape 37"/>
          <p:cNvSpPr>
            <a:spLocks noChangeArrowheads="1"/>
          </p:cNvSpPr>
          <p:nvPr/>
        </p:nvSpPr>
        <p:spPr bwMode="auto">
          <a:xfrm>
            <a:off x="5094288" y="5538887"/>
            <a:ext cx="1638300" cy="142875"/>
          </a:xfrm>
          <a:prstGeom prst="leftRightArrow">
            <a:avLst>
              <a:gd name="adj1" fmla="val 50000"/>
              <a:gd name="adj2" fmla="val 229333"/>
            </a:avLst>
          </a:prstGeom>
          <a:solidFill>
            <a:srgbClr val="00FF00"/>
          </a:solidFill>
          <a:ln w="9525" algn="ctr">
            <a:solidFill>
              <a:schemeClr val="tx1"/>
            </a:solidFill>
            <a:miter lim="800000"/>
            <a:headEnd/>
            <a:tailEnd/>
          </a:ln>
        </p:spPr>
        <p:txBody>
          <a:bodyPr wrap="none" anchor="ctr"/>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kumimoji="0" lang="zh-TW" altLang="zh-TW">
              <a:latin typeface="Calibri" panose="020F0502020204030204" pitchFamily="34" charset="0"/>
            </a:endParaRPr>
          </a:p>
        </p:txBody>
      </p:sp>
      <p:sp>
        <p:nvSpPr>
          <p:cNvPr id="137254" name="Text Box 38"/>
          <p:cNvSpPr txBox="1">
            <a:spLocks noChangeArrowheads="1"/>
          </p:cNvSpPr>
          <p:nvPr/>
        </p:nvSpPr>
        <p:spPr bwMode="auto">
          <a:xfrm>
            <a:off x="5003800" y="5746850"/>
            <a:ext cx="259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457200">
              <a:defRPr kumimoji="1">
                <a:solidFill>
                  <a:schemeClr val="tx1"/>
                </a:solidFill>
                <a:latin typeface="Arial" panose="020B0604020202020204" pitchFamily="34" charset="0"/>
                <a:ea typeface="新細明體" panose="02020500000000000000" pitchFamily="18" charset="-120"/>
              </a:defRPr>
            </a:lvl1pPr>
            <a:lvl2pPr marL="742950" indent="-285750" defTabSz="457200">
              <a:defRPr kumimoji="1">
                <a:solidFill>
                  <a:schemeClr val="tx1"/>
                </a:solidFill>
                <a:latin typeface="Arial" panose="020B0604020202020204" pitchFamily="34" charset="0"/>
                <a:ea typeface="新細明體" panose="02020500000000000000" pitchFamily="18" charset="-120"/>
              </a:defRPr>
            </a:lvl2pPr>
            <a:lvl3pPr marL="1143000" indent="-228600" defTabSz="457200">
              <a:defRPr kumimoji="1">
                <a:solidFill>
                  <a:schemeClr val="tx1"/>
                </a:solidFill>
                <a:latin typeface="Arial" panose="020B0604020202020204" pitchFamily="34" charset="0"/>
                <a:ea typeface="新細明體" panose="02020500000000000000" pitchFamily="18" charset="-120"/>
              </a:defRPr>
            </a:lvl3pPr>
            <a:lvl4pPr marL="1600200" indent="-228600" defTabSz="457200">
              <a:defRPr kumimoji="1">
                <a:solidFill>
                  <a:schemeClr val="tx1"/>
                </a:solidFill>
                <a:latin typeface="Arial" panose="020B0604020202020204" pitchFamily="34" charset="0"/>
                <a:ea typeface="新細明體" panose="02020500000000000000" pitchFamily="18" charset="-120"/>
              </a:defRPr>
            </a:lvl4pPr>
            <a:lvl5pPr marL="2057400" indent="-228600" defTabSz="457200">
              <a:defRPr kumimoji="1">
                <a:solidFill>
                  <a:schemeClr val="tx1"/>
                </a:solidFill>
                <a:latin typeface="Arial" panose="020B0604020202020204" pitchFamily="34" charset="0"/>
                <a:ea typeface="新細明體" panose="02020500000000000000" pitchFamily="18" charset="-120"/>
              </a:defRPr>
            </a:lvl5pPr>
            <a:lvl6pPr marL="25146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spcBef>
                <a:spcPct val="50000"/>
              </a:spcBef>
            </a:pPr>
            <a:r>
              <a:rPr kumimoji="0" lang="zh-TW" altLang="en-US" dirty="0">
                <a:latin typeface="Times New Roman" panose="02020603050405020304" pitchFamily="18" charset="0"/>
                <a:ea typeface="標楷體" panose="03000509000000000000" pitchFamily="65" charset="-120"/>
              </a:rPr>
              <a:t>永久性</a:t>
            </a:r>
            <a:r>
              <a:rPr kumimoji="0" lang="en-US" altLang="zh-TW" dirty="0">
                <a:latin typeface="Times New Roman" panose="02020603050405020304" pitchFamily="18" charset="0"/>
                <a:ea typeface="標楷體" panose="03000509000000000000" pitchFamily="65" charset="-120"/>
              </a:rPr>
              <a:t>(</a:t>
            </a:r>
            <a:r>
              <a:rPr kumimoji="0" lang="zh-TW" altLang="en-US" dirty="0">
                <a:latin typeface="Times New Roman" panose="02020603050405020304" pitchFamily="18" charset="0"/>
                <a:ea typeface="標楷體" panose="03000509000000000000" pitchFamily="65" charset="-120"/>
              </a:rPr>
              <a:t>全部</a:t>
            </a:r>
            <a:r>
              <a:rPr kumimoji="0" lang="en-US" altLang="zh-TW" dirty="0">
                <a:latin typeface="Times New Roman" panose="02020603050405020304" pitchFamily="18" charset="0"/>
                <a:ea typeface="標楷體" panose="03000509000000000000" pitchFamily="65" charset="-120"/>
              </a:rPr>
              <a:t>/</a:t>
            </a:r>
            <a:r>
              <a:rPr kumimoji="0" lang="zh-TW" altLang="en-US" dirty="0">
                <a:latin typeface="Times New Roman" panose="02020603050405020304" pitchFamily="18" charset="0"/>
                <a:ea typeface="標楷體" panose="03000509000000000000" pitchFamily="65" charset="-120"/>
              </a:rPr>
              <a:t>部份</a:t>
            </a:r>
            <a:r>
              <a:rPr kumimoji="0" lang="en-US" altLang="zh-TW" dirty="0">
                <a:latin typeface="Times New Roman" panose="02020603050405020304" pitchFamily="18" charset="0"/>
                <a:ea typeface="標楷體" panose="03000509000000000000" pitchFamily="65" charset="-120"/>
              </a:rPr>
              <a:t>)</a:t>
            </a:r>
            <a:r>
              <a:rPr kumimoji="0" lang="zh-TW" altLang="en-US" dirty="0">
                <a:latin typeface="Times New Roman" panose="02020603050405020304" pitchFamily="18" charset="0"/>
                <a:ea typeface="標楷體" panose="03000509000000000000" pitchFamily="65" charset="-120"/>
              </a:rPr>
              <a:t>失能</a:t>
            </a:r>
          </a:p>
        </p:txBody>
      </p:sp>
      <p:cxnSp>
        <p:nvCxnSpPr>
          <p:cNvPr id="4" name="直線接點 3"/>
          <p:cNvCxnSpPr/>
          <p:nvPr/>
        </p:nvCxnSpPr>
        <p:spPr>
          <a:xfrm>
            <a:off x="5094288" y="1002648"/>
            <a:ext cx="0" cy="431950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 name="投影片編號版面配置區 2"/>
          <p:cNvSpPr>
            <a:spLocks noGrp="1"/>
          </p:cNvSpPr>
          <p:nvPr>
            <p:ph type="sldNum" sz="quarter" idx="12"/>
          </p:nvPr>
        </p:nvSpPr>
        <p:spPr>
          <a:xfrm>
            <a:off x="3419872" y="6304235"/>
            <a:ext cx="2133600" cy="365125"/>
          </a:xfrm>
        </p:spPr>
        <p:txBody>
          <a:bodyPr/>
          <a:lstStyle/>
          <a:p>
            <a:fld id="{A36E6B7E-3405-4ABC-8F0A-11CAAA034E4E}" type="slidenum">
              <a:rPr lang="zh-TW" altLang="en-US" smtClean="0"/>
              <a:pPr/>
              <a:t>12</a:t>
            </a:fld>
            <a:endParaRPr lang="zh-TW" altLang="en-US" dirty="0"/>
          </a:p>
        </p:txBody>
      </p:sp>
    </p:spTree>
    <p:extLst>
      <p:ext uri="{BB962C8B-B14F-4D97-AF65-F5344CB8AC3E}">
        <p14:creationId xmlns:p14="http://schemas.microsoft.com/office/powerpoint/2010/main" val="6979537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607"/>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67588"/>
                                        </p:tgtEl>
                                        <p:attrNameLst>
                                          <p:attrName>style.visibility</p:attrName>
                                        </p:attrNameLst>
                                      </p:cBhvr>
                                      <p:to>
                                        <p:strVal val="visible"/>
                                      </p:to>
                                    </p:set>
                                    <p:animEffect transition="in" filter="wipe(up)">
                                      <p:cBhvr>
                                        <p:cTn id="9" dur="500"/>
                                        <p:tgtEl>
                                          <p:spTgt spid="6758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67589"/>
                                        </p:tgtEl>
                                        <p:attrNameLst>
                                          <p:attrName>style.visibility</p:attrName>
                                        </p:attrNameLst>
                                      </p:cBhvr>
                                      <p:to>
                                        <p:strVal val="visible"/>
                                      </p:to>
                                    </p:set>
                                    <p:animEffect transition="in" filter="wipe(left)">
                                      <p:cBhvr>
                                        <p:cTn id="14" dur="500"/>
                                        <p:tgtEl>
                                          <p:spTgt spid="67589"/>
                                        </p:tgtEl>
                                      </p:cBhvr>
                                    </p:animEffect>
                                  </p:childTnLst>
                                </p:cTn>
                              </p:par>
                            </p:childTnLst>
                          </p:cTn>
                        </p:par>
                        <p:par>
                          <p:cTn id="15" fill="hold" nodeType="afterGroup">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7602"/>
                                        </p:tgtEl>
                                        <p:attrNameLst>
                                          <p:attrName>style.visibility</p:attrName>
                                        </p:attrNameLst>
                                      </p:cBhvr>
                                      <p:to>
                                        <p:strVal val="visible"/>
                                      </p:to>
                                    </p:set>
                                    <p:animEffect transition="in" filter="wipe(left)">
                                      <p:cBhvr>
                                        <p:cTn id="21" dur="500"/>
                                        <p:tgtEl>
                                          <p:spTgt spid="6760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67590"/>
                                        </p:tgtEl>
                                        <p:attrNameLst>
                                          <p:attrName>style.visibility</p:attrName>
                                        </p:attrNameLst>
                                      </p:cBhvr>
                                      <p:to>
                                        <p:strVal val="visible"/>
                                      </p:to>
                                    </p:set>
                                    <p:animEffect transition="in" filter="wipe(left)">
                                      <p:cBhvr>
                                        <p:cTn id="26" dur="500"/>
                                        <p:tgtEl>
                                          <p:spTgt spid="67590"/>
                                        </p:tgtEl>
                                      </p:cBhvr>
                                    </p:animEffect>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500"/>
                                        <p:tgtEl>
                                          <p:spTgt spid="5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7603"/>
                                        </p:tgtEl>
                                        <p:attrNameLst>
                                          <p:attrName>style.visibility</p:attrName>
                                        </p:attrNameLst>
                                      </p:cBhvr>
                                      <p:to>
                                        <p:strVal val="visible"/>
                                      </p:to>
                                    </p:set>
                                    <p:animEffect transition="in" filter="wipe(left)">
                                      <p:cBhvr>
                                        <p:cTn id="33" dur="500"/>
                                        <p:tgtEl>
                                          <p:spTgt spid="6760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down)">
                                      <p:cBhvr>
                                        <p:cTn id="38" dur="500"/>
                                        <p:tgtEl>
                                          <p:spTgt spid="48"/>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par>
                                <p:cTn id="42" presetID="22" presetClass="entr" presetSubtype="4" fill="hold" grpId="0" nodeType="withEffect">
                                  <p:stCondLst>
                                    <p:cond delay="0"/>
                                  </p:stCondLst>
                                  <p:childTnLst>
                                    <p:set>
                                      <p:cBhvr>
                                        <p:cTn id="43" dur="1" fill="hold">
                                          <p:stCondLst>
                                            <p:cond delay="0"/>
                                          </p:stCondLst>
                                        </p:cTn>
                                        <p:tgtEl>
                                          <p:spTgt spid="67604"/>
                                        </p:tgtEl>
                                        <p:attrNameLst>
                                          <p:attrName>style.visibility</p:attrName>
                                        </p:attrNameLst>
                                      </p:cBhvr>
                                      <p:to>
                                        <p:strVal val="visible"/>
                                      </p:to>
                                    </p:set>
                                    <p:animEffect transition="in" filter="wipe(down)">
                                      <p:cBhvr>
                                        <p:cTn id="44" dur="500"/>
                                        <p:tgtEl>
                                          <p:spTgt spid="6760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childTnLst>
                          </p:cTn>
                        </p:par>
                        <p:par>
                          <p:cTn id="50" fill="hold" nodeType="afterGroup">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22" presetClass="entr" presetSubtype="8" fill="hold" grpId="0" nodeType="withEffect">
                                  <p:stCondLst>
                                    <p:cond delay="0"/>
                                  </p:stCondLst>
                                  <p:childTnLst>
                                    <p:set>
                                      <p:cBhvr>
                                        <p:cTn id="54" dur="1" fill="hold">
                                          <p:stCondLst>
                                            <p:cond delay="0"/>
                                          </p:stCondLst>
                                        </p:cTn>
                                        <p:tgtEl>
                                          <p:spTgt spid="67605"/>
                                        </p:tgtEl>
                                        <p:attrNameLst>
                                          <p:attrName>style.visibility</p:attrName>
                                        </p:attrNameLst>
                                      </p:cBhvr>
                                      <p:to>
                                        <p:strVal val="visible"/>
                                      </p:to>
                                    </p:set>
                                    <p:animEffect transition="in" filter="wipe(left)">
                                      <p:cBhvr>
                                        <p:cTn id="55" dur="500"/>
                                        <p:tgtEl>
                                          <p:spTgt spid="6760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7249"/>
                                        </p:tgtEl>
                                        <p:attrNameLst>
                                          <p:attrName>style.visibility</p:attrName>
                                        </p:attrNameLst>
                                      </p:cBhvr>
                                      <p:to>
                                        <p:strVal val="visible"/>
                                      </p:to>
                                    </p:set>
                                    <p:animEffect transition="in" filter="fade">
                                      <p:cBhvr>
                                        <p:cTn id="60" dur="500"/>
                                        <p:tgtEl>
                                          <p:spTgt spid="1372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7250"/>
                                        </p:tgtEl>
                                        <p:attrNameLst>
                                          <p:attrName>style.visibility</p:attrName>
                                        </p:attrNameLst>
                                      </p:cBhvr>
                                      <p:to>
                                        <p:strVal val="visible"/>
                                      </p:to>
                                    </p:set>
                                    <p:animEffect transition="in" filter="fade">
                                      <p:cBhvr>
                                        <p:cTn id="63" dur="500"/>
                                        <p:tgtEl>
                                          <p:spTgt spid="137250"/>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37253"/>
                                        </p:tgtEl>
                                        <p:attrNameLst>
                                          <p:attrName>style.visibility</p:attrName>
                                        </p:attrNameLst>
                                      </p:cBhvr>
                                      <p:to>
                                        <p:strVal val="visible"/>
                                      </p:to>
                                    </p:set>
                                    <p:animEffect transition="in" filter="fade">
                                      <p:cBhvr>
                                        <p:cTn id="68" dur="500"/>
                                        <p:tgtEl>
                                          <p:spTgt spid="13725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37254"/>
                                        </p:tgtEl>
                                        <p:attrNameLst>
                                          <p:attrName>style.visibility</p:attrName>
                                        </p:attrNameLst>
                                      </p:cBhvr>
                                      <p:to>
                                        <p:strVal val="visible"/>
                                      </p:to>
                                    </p:set>
                                    <p:animEffect transition="in" filter="fade">
                                      <p:cBhvr>
                                        <p:cTn id="71" dur="500"/>
                                        <p:tgtEl>
                                          <p:spTgt spid="137254"/>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759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6"/>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7"/>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7610"/>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67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37" grpId="0" animBg="1"/>
      <p:bldP spid="67599" grpId="0"/>
      <p:bldP spid="67602" grpId="0" animBg="1"/>
      <p:bldP spid="67603" grpId="0" animBg="1"/>
      <p:bldP spid="67604" grpId="0" animBg="1"/>
      <p:bldP spid="67605" grpId="0" animBg="1"/>
      <p:bldP spid="67607" grpId="0" animBg="1"/>
      <p:bldP spid="67610" grpId="0"/>
      <p:bldP spid="67611" grpId="0"/>
      <p:bldP spid="137249" grpId="0" animBg="1"/>
      <p:bldP spid="137250" grpId="0"/>
      <p:bldP spid="137253" grpId="0" animBg="1"/>
      <p:bldP spid="1372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43035"/>
            <a:ext cx="7886700" cy="1081709"/>
          </a:xfrm>
        </p:spPr>
        <p:txBody>
          <a:bodyPr>
            <a:normAutofit/>
          </a:bodyPr>
          <a:lstStyle/>
          <a:p>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職業災害統計網路填報</a:t>
            </a: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系統</a:t>
            </a:r>
            <a: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壹</a:t>
            </a:r>
            <a:r>
              <a:rPr lang="zh-TW"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定義</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三</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latin typeface="Times New Roman" panose="02020603050405020304" pitchFamily="18" charset="0"/>
                <a:ea typeface="標楷體" panose="03000509000000000000" pitchFamily="65" charset="-120"/>
                <a:cs typeface="Times New Roman" panose="02020603050405020304" pitchFamily="18" charset="0"/>
              </a:rPr>
              <a:t>失能傷害</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內容版面配置區 8"/>
          <p:cNvSpPr>
            <a:spLocks noGrp="1"/>
          </p:cNvSpPr>
          <p:nvPr>
            <p:ph idx="1"/>
          </p:nvPr>
        </p:nvSpPr>
        <p:spPr>
          <a:xfrm>
            <a:off x="0" y="1196752"/>
            <a:ext cx="9143999" cy="4727575"/>
          </a:xfrm>
        </p:spPr>
        <p:txBody>
          <a:bodyPr>
            <a:noAutofit/>
          </a:bodyPr>
          <a:lstStyle/>
          <a:p>
            <a:pPr marL="1441450" lvl="1" indent="-1441450">
              <a:lnSpc>
                <a:spcPct val="110000"/>
              </a:lnSpc>
              <a:spcBef>
                <a:spcPts val="600"/>
              </a:spcBef>
              <a:buNone/>
            </a:pPr>
            <a:r>
              <a:rPr lang="en-US" altLang="zh-TW"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ㄧ</a:t>
            </a:r>
            <a:r>
              <a:rPr lang="en-US" altLang="zh-TW"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死亡　</a:t>
            </a:r>
            <a:r>
              <a:rPr lang="en-US" altLang="zh-TW"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二</a:t>
            </a:r>
            <a:r>
              <a:rPr lang="en-US" altLang="zh-TW"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永久全失能　</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永久</a:t>
            </a:r>
            <a:r>
              <a:rPr lang="zh-TW" altLang="en-US" sz="2000" b="1" dirty="0"/>
              <a:t>部分</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失</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能　</a:t>
            </a:r>
            <a:r>
              <a:rPr lang="en-US" altLang="zh-TW"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暫時全失能　</a:t>
            </a:r>
            <a:endParaRPr lang="en-US" altLang="zh-TW"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1166813" lvl="1" indent="-1166813">
              <a:lnSpc>
                <a:spcPct val="100000"/>
              </a:lnSpc>
              <a:spcBef>
                <a:spcPts val="600"/>
              </a:spcBef>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三</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b="1" u="sng" dirty="0" smtClean="0">
                <a:latin typeface="Times New Roman" panose="02020603050405020304" pitchFamily="18" charset="0"/>
                <a:ea typeface="標楷體" panose="03000509000000000000" pitchFamily="65" charset="-120"/>
                <a:cs typeface="Times New Roman" panose="02020603050405020304" pitchFamily="18" charset="0"/>
              </a:rPr>
              <a:t>永久</a:t>
            </a:r>
            <a:r>
              <a:rPr lang="zh-TW" altLang="en-US" b="1" u="sng" dirty="0">
                <a:latin typeface="Times New Roman" panose="02020603050405020304" pitchFamily="18" charset="0"/>
                <a:ea typeface="標楷體" panose="03000509000000000000" pitchFamily="65" charset="-120"/>
                <a:cs typeface="Times New Roman" panose="02020603050405020304" pitchFamily="18" charset="0"/>
              </a:rPr>
              <a:t>部分失能</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：永久部分失能係指除死亡及永久全失能以外之任何足以造成肢體之任何一部分完全失去，或失去其機能者。不論該受傷之肢體或損傷身體機能之事前有無任何失能</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1260475" lvl="1" indent="-1260475">
              <a:lnSpc>
                <a:spcPct val="100000"/>
              </a:lnSpc>
              <a:spcBef>
                <a:spcPts val="0"/>
              </a:spcBef>
              <a:buNone/>
            </a:pP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下列</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各項</a:t>
            </a:r>
            <a:r>
              <a:rPr lang="zh-TW" altLang="en-US" sz="2000" u="sng" dirty="0">
                <a:latin typeface="Times New Roman" panose="02020603050405020304" pitchFamily="18" charset="0"/>
                <a:ea typeface="標楷體" panose="03000509000000000000" pitchFamily="65" charset="-120"/>
                <a:cs typeface="Times New Roman" panose="02020603050405020304" pitchFamily="18" charset="0"/>
              </a:rPr>
              <a:t>不能列為永久部分失能</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339850" lvl="1" indent="-1339850">
              <a:lnSpc>
                <a:spcPct val="100000"/>
              </a:lnSpc>
              <a:spcBef>
                <a:spcPts val="0"/>
              </a:spcBef>
              <a:buNone/>
            </a:pP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t>1.</a:t>
            </a:r>
            <a:r>
              <a:rPr lang="zh-TW" altLang="en-US" sz="2000" dirty="0"/>
              <a:t>可醫好之小腸疝氣。</a:t>
            </a:r>
            <a:r>
              <a:rPr lang="en-US" altLang="zh-TW" sz="2000" dirty="0"/>
              <a:t>	</a:t>
            </a:r>
          </a:p>
          <a:p>
            <a:pPr marL="1339850" lvl="1" indent="-1339850">
              <a:lnSpc>
                <a:spcPct val="100000"/>
              </a:lnSpc>
              <a:spcBef>
                <a:spcPts val="0"/>
              </a:spcBef>
              <a:buNone/>
            </a:pPr>
            <a:r>
              <a:rPr lang="en-US" altLang="zh-TW" sz="2000" dirty="0"/>
              <a:t>	2.</a:t>
            </a:r>
            <a:r>
              <a:rPr lang="zh-TW" altLang="en-US" sz="2000" dirty="0"/>
              <a:t>損失手指甲或足趾甲。</a:t>
            </a:r>
            <a:endParaRPr lang="en-US" altLang="zh-TW" sz="2000" dirty="0"/>
          </a:p>
          <a:p>
            <a:pPr marL="1339850" lvl="1" indent="-1339850">
              <a:lnSpc>
                <a:spcPct val="100000"/>
              </a:lnSpc>
              <a:spcBef>
                <a:spcPts val="0"/>
              </a:spcBef>
              <a:buNone/>
            </a:pPr>
            <a:r>
              <a:rPr lang="en-US" altLang="zh-TW" sz="2000" dirty="0"/>
              <a:t>	3.</a:t>
            </a:r>
            <a:r>
              <a:rPr lang="zh-TW" altLang="en-US" sz="2000" dirty="0"/>
              <a:t>僅損失指尖。而不傷及骨節者。</a:t>
            </a:r>
            <a:r>
              <a:rPr lang="en-US" altLang="zh-TW" sz="2000" dirty="0"/>
              <a:t>	</a:t>
            </a:r>
          </a:p>
          <a:p>
            <a:pPr marL="1339850" lvl="1" indent="-1339850">
              <a:lnSpc>
                <a:spcPct val="100000"/>
              </a:lnSpc>
              <a:spcBef>
                <a:spcPts val="0"/>
              </a:spcBef>
              <a:buNone/>
            </a:pPr>
            <a:r>
              <a:rPr lang="en-US" altLang="zh-TW" sz="2000" dirty="0"/>
              <a:t>	4.</a:t>
            </a:r>
            <a:r>
              <a:rPr lang="zh-TW" altLang="en-US" sz="2000" dirty="0"/>
              <a:t>損失牙齒。</a:t>
            </a:r>
            <a:endParaRPr lang="en-US" altLang="zh-TW" sz="2000" dirty="0"/>
          </a:p>
          <a:p>
            <a:pPr marL="1339850" lvl="1" indent="-1339850">
              <a:lnSpc>
                <a:spcPct val="100000"/>
              </a:lnSpc>
              <a:spcBef>
                <a:spcPts val="0"/>
              </a:spcBef>
              <a:buNone/>
            </a:pPr>
            <a:r>
              <a:rPr lang="en-US" altLang="zh-TW" sz="2000" dirty="0"/>
              <a:t>	5.</a:t>
            </a:r>
            <a:r>
              <a:rPr lang="zh-TW" altLang="en-US" sz="2000" dirty="0"/>
              <a:t>體形破相。 </a:t>
            </a:r>
            <a:r>
              <a:rPr lang="en-US" altLang="zh-TW" sz="2000" dirty="0"/>
              <a:t>	</a:t>
            </a:r>
          </a:p>
          <a:p>
            <a:pPr marL="1339850" lvl="1" indent="-1339850">
              <a:lnSpc>
                <a:spcPct val="100000"/>
              </a:lnSpc>
              <a:spcBef>
                <a:spcPts val="0"/>
              </a:spcBef>
              <a:buNone/>
            </a:pPr>
            <a:r>
              <a:rPr lang="en-US" altLang="zh-TW" sz="2000" dirty="0"/>
              <a:t>	6.</a:t>
            </a:r>
            <a:r>
              <a:rPr lang="zh-TW" altLang="en-US" sz="2000" dirty="0"/>
              <a:t>不影響身體運動之扭傷或挫傷。</a:t>
            </a:r>
            <a:endParaRPr lang="en-US" altLang="zh-TW" sz="2000" dirty="0"/>
          </a:p>
          <a:p>
            <a:pPr marL="1339850" lvl="1" indent="-1339850">
              <a:lnSpc>
                <a:spcPct val="100000"/>
              </a:lnSpc>
              <a:spcBef>
                <a:spcPts val="0"/>
              </a:spcBef>
              <a:buNone/>
            </a:pPr>
            <a:r>
              <a:rPr lang="en-US" altLang="zh-TW" sz="2000" dirty="0"/>
              <a:t>	7.</a:t>
            </a:r>
            <a:r>
              <a:rPr lang="zh-TW" altLang="en-US" sz="2000" dirty="0"/>
              <a:t>手指及足趾之簡單破裂及受傷部分之正常機能不致因破裂傷害而造成機障或受到影響者。</a:t>
            </a:r>
            <a:endParaRPr lang="en-US" altLang="zh-TW" sz="2000" dirty="0"/>
          </a:p>
        </p:txBody>
      </p:sp>
      <p:sp>
        <p:nvSpPr>
          <p:cNvPr id="4" name="向左箭號圖說文字 3"/>
          <p:cNvSpPr/>
          <p:nvPr/>
        </p:nvSpPr>
        <p:spPr>
          <a:xfrm>
            <a:off x="6636327" y="4104247"/>
            <a:ext cx="2175163" cy="1052945"/>
          </a:xfrm>
          <a:prstGeom prst="leftArrowCallout">
            <a:avLst>
              <a:gd name="adj1" fmla="val 25000"/>
              <a:gd name="adj2" fmla="val 25000"/>
              <a:gd name="adj3" fmla="val 25000"/>
              <a:gd name="adj4" fmla="val 80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smtClean="0">
                <a:latin typeface="標楷體" panose="03000509000000000000" pitchFamily="65" charset="-120"/>
                <a:ea typeface="標楷體" panose="03000509000000000000" pitchFamily="65" charset="-120"/>
              </a:rPr>
              <a:t>與勞工保險不</a:t>
            </a:r>
            <a:r>
              <a:rPr lang="zh-TW" altLang="en-US" sz="2400" dirty="0">
                <a:latin typeface="標楷體" panose="03000509000000000000" pitchFamily="65" charset="-120"/>
                <a:ea typeface="標楷體" panose="03000509000000000000" pitchFamily="65" charset="-120"/>
              </a:rPr>
              <a:t>同</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13</a:t>
            </a:fld>
            <a:endParaRPr lang="zh-TW" altLang="en-US" dirty="0"/>
          </a:p>
        </p:txBody>
      </p:sp>
    </p:spTree>
    <p:extLst>
      <p:ext uri="{BB962C8B-B14F-4D97-AF65-F5344CB8AC3E}">
        <p14:creationId xmlns:p14="http://schemas.microsoft.com/office/powerpoint/2010/main" val="37673381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6"/>
            <a:ext cx="7886700" cy="1104859"/>
          </a:xfrm>
        </p:spPr>
        <p:txBody>
          <a:bodyPr>
            <a:normAutofit/>
          </a:bodyPr>
          <a:lstStyle/>
          <a:p>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職業災害統計網路填報</a:t>
            </a: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系統</a:t>
            </a:r>
            <a: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壹</a:t>
            </a:r>
            <a:r>
              <a:rPr lang="zh-TW"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定義</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三</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latin typeface="Times New Roman" panose="02020603050405020304" pitchFamily="18" charset="0"/>
                <a:ea typeface="標楷體" panose="03000509000000000000" pitchFamily="65" charset="-120"/>
                <a:cs typeface="Times New Roman" panose="02020603050405020304" pitchFamily="18" charset="0"/>
              </a:rPr>
              <a:t>失能傷害</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內容版面配置區 8"/>
          <p:cNvSpPr>
            <a:spLocks noGrp="1"/>
          </p:cNvSpPr>
          <p:nvPr>
            <p:ph idx="1"/>
          </p:nvPr>
        </p:nvSpPr>
        <p:spPr>
          <a:xfrm>
            <a:off x="628649" y="1825625"/>
            <a:ext cx="8182841" cy="4351338"/>
          </a:xfrm>
        </p:spPr>
        <p:txBody>
          <a:bodyPr>
            <a:noAutofit/>
          </a:bodyPr>
          <a:lstStyle/>
          <a:p>
            <a:pPr marL="1524000" lvl="1" indent="-1524000">
              <a:lnSpc>
                <a:spcPct val="110000"/>
              </a:lnSpc>
              <a:spcBef>
                <a:spcPts val="600"/>
              </a:spcBef>
              <a:buNone/>
            </a:pPr>
            <a:r>
              <a:rPr lang="en-US" altLang="zh-TW"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ㄧ</a:t>
            </a:r>
            <a:r>
              <a:rPr lang="en-US" altLang="zh-TW"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死亡　</a:t>
            </a:r>
            <a:r>
              <a:rPr lang="en-US" altLang="zh-TW"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二</a:t>
            </a:r>
            <a:r>
              <a:rPr lang="en-US" altLang="zh-TW"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永久全失能　</a:t>
            </a:r>
            <a:r>
              <a:rPr lang="en-US" altLang="zh-TW"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永久</a:t>
            </a:r>
            <a:r>
              <a:rPr lang="zh-TW" altLang="en-US" sz="2000" b="1" dirty="0">
                <a:solidFill>
                  <a:schemeClr val="bg2">
                    <a:lumMod val="75000"/>
                  </a:schemeClr>
                </a:solidFill>
              </a:rPr>
              <a:t>部分</a:t>
            </a:r>
            <a:r>
              <a:rPr lang="zh-TW" altLang="en-US" sz="2000" b="1" dirty="0" smtClean="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失</a:t>
            </a:r>
            <a:r>
              <a:rPr lang="zh-TW" altLang="en-US" sz="2000" b="1" dirty="0">
                <a:solidFill>
                  <a:schemeClr val="bg2">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能</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 暫時全失能　</a:t>
            </a:r>
            <a:endPar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1524000" lvl="1" indent="-1524000">
              <a:lnSpc>
                <a:spcPct val="110000"/>
              </a:lnSpc>
              <a:spcBef>
                <a:spcPts val="600"/>
              </a:spcBef>
              <a:buNone/>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50000"/>
              </a:lnSpc>
              <a:spcBef>
                <a:spcPts val="600"/>
              </a:spcBef>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四</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b="1" u="sng" dirty="0" smtClean="0">
                <a:latin typeface="Times New Roman" panose="02020603050405020304" pitchFamily="18" charset="0"/>
                <a:ea typeface="標楷體" panose="03000509000000000000" pitchFamily="65" charset="-120"/>
                <a:cs typeface="Times New Roman" panose="02020603050405020304" pitchFamily="18" charset="0"/>
              </a:rPr>
              <a:t>暫時</a:t>
            </a:r>
            <a:r>
              <a:rPr lang="zh-TW" altLang="en-US" b="1" u="sng" dirty="0">
                <a:latin typeface="Times New Roman" panose="02020603050405020304" pitchFamily="18" charset="0"/>
                <a:ea typeface="標楷體" panose="03000509000000000000" pitchFamily="65" charset="-120"/>
                <a:cs typeface="Times New Roman" panose="02020603050405020304" pitchFamily="18" charset="0"/>
              </a:rPr>
              <a:t>全失能</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：暫時全失能係指罹災人未死亡，亦未永久失能。但</a:t>
            </a:r>
            <a:r>
              <a:rPr lang="zh-TW" altLang="en-US"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不能繼續其正常工作，必須休班離開工作場所，損失時間在一日</a:t>
            </a:r>
            <a:r>
              <a:rPr lang="en-US" altLang="zh-TW"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含</a:t>
            </a:r>
            <a:r>
              <a:rPr lang="en-US" altLang="zh-TW"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u="sng"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以上</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u="sng" dirty="0">
                <a:latin typeface="Times New Roman" panose="02020603050405020304" pitchFamily="18" charset="0"/>
                <a:ea typeface="標楷體" panose="03000509000000000000" pitchFamily="65" charset="-120"/>
                <a:cs typeface="Times New Roman" panose="02020603050405020304" pitchFamily="18" charset="0"/>
              </a:rPr>
              <a:t>包括星期日、休假日或事業單位停工日</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，暫時不能恢復工作者</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14</a:t>
            </a:fld>
            <a:endParaRPr lang="zh-TW" altLang="en-US" dirty="0"/>
          </a:p>
        </p:txBody>
      </p:sp>
    </p:spTree>
    <p:extLst>
      <p:ext uri="{BB962C8B-B14F-4D97-AF65-F5344CB8AC3E}">
        <p14:creationId xmlns:p14="http://schemas.microsoft.com/office/powerpoint/2010/main" val="34919927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44624"/>
            <a:ext cx="7886700" cy="1104859"/>
          </a:xfrm>
        </p:spPr>
        <p:txBody>
          <a:bodyPr>
            <a:normAutofit/>
          </a:bodyPr>
          <a:lstStyle/>
          <a:p>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職業災害統計網路填報</a:t>
            </a: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系統</a:t>
            </a:r>
            <a: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壹</a:t>
            </a:r>
            <a:r>
              <a:rPr lang="zh-TW"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定義</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四</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、失能傷害損失日數</a:t>
            </a:r>
          </a:p>
        </p:txBody>
      </p:sp>
      <p:sp>
        <p:nvSpPr>
          <p:cNvPr id="9" name="內容版面配置區 8"/>
          <p:cNvSpPr>
            <a:spLocks noGrp="1"/>
          </p:cNvSpPr>
          <p:nvPr>
            <p:ph idx="1"/>
          </p:nvPr>
        </p:nvSpPr>
        <p:spPr>
          <a:xfrm>
            <a:off x="628649" y="1196752"/>
            <a:ext cx="8182841" cy="4727575"/>
          </a:xfrm>
        </p:spPr>
        <p:txBody>
          <a:bodyPr>
            <a:noAutofit/>
          </a:bodyPr>
          <a:lstStyle/>
          <a:p>
            <a:pPr marL="1441450" lvl="1" indent="-1441450">
              <a:lnSpc>
                <a:spcPct val="110000"/>
              </a:lnSpc>
              <a:spcBef>
                <a:spcPts val="600"/>
              </a:spcBef>
              <a:buNone/>
            </a:pP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指</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單一個案所有傷害發生後之總損失日數，包括</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000" u="sng" dirty="0">
                <a:latin typeface="Times New Roman" panose="02020603050405020304" pitchFamily="18" charset="0"/>
                <a:ea typeface="標楷體" panose="03000509000000000000" pitchFamily="65" charset="-120"/>
                <a:cs typeface="Times New Roman" panose="02020603050405020304" pitchFamily="18" charset="0"/>
              </a:rPr>
              <a:t>暫時全失能傷害</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失</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能日數</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：失能日數係指受傷人暫時不能恢復工作之日數，其總損失日數</a:t>
            </a:r>
            <a:r>
              <a:rPr lang="zh-TW" altLang="en-US" sz="2000" u="sng" dirty="0">
                <a:latin typeface="Times New Roman" panose="02020603050405020304" pitchFamily="18" charset="0"/>
                <a:ea typeface="標楷體" panose="03000509000000000000" pitchFamily="65" charset="-120"/>
                <a:cs typeface="Times New Roman" panose="02020603050405020304" pitchFamily="18" charset="0"/>
              </a:rPr>
              <a:t>不包括受傷</a:t>
            </a:r>
            <a:r>
              <a:rPr lang="zh-TW" altLang="en-US" sz="2000" u="sng" dirty="0" smtClean="0">
                <a:latin typeface="Times New Roman" panose="02020603050405020304" pitchFamily="18" charset="0"/>
                <a:ea typeface="標楷體" panose="03000509000000000000" pitchFamily="65" charset="-120"/>
                <a:cs typeface="Times New Roman" panose="02020603050405020304" pitchFamily="18" charset="0"/>
              </a:rPr>
              <a:t>當日</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000" u="sng" dirty="0" smtClean="0">
                <a:latin typeface="Times New Roman" panose="02020603050405020304" pitchFamily="18" charset="0"/>
                <a:ea typeface="標楷體" panose="03000509000000000000" pitchFamily="65" charset="-120"/>
                <a:cs typeface="Times New Roman" panose="02020603050405020304" pitchFamily="18" charset="0"/>
              </a:rPr>
              <a:t>恢復</a:t>
            </a:r>
            <a:r>
              <a:rPr lang="zh-TW" altLang="en-US" sz="2000" u="sng" dirty="0">
                <a:latin typeface="Times New Roman" panose="02020603050405020304" pitchFamily="18" charset="0"/>
                <a:ea typeface="標楷體" panose="03000509000000000000" pitchFamily="65" charset="-120"/>
                <a:cs typeface="Times New Roman" panose="02020603050405020304" pitchFamily="18" charset="0"/>
              </a:rPr>
              <a:t>工作當日</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。但應包括中間所經過之日數</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包括星期日、休假日或事業單位停工日</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000" u="sng" dirty="0">
                <a:latin typeface="Times New Roman" panose="02020603050405020304" pitchFamily="18" charset="0"/>
                <a:ea typeface="標楷體" panose="03000509000000000000" pitchFamily="65" charset="-120"/>
                <a:cs typeface="Times New Roman" panose="02020603050405020304" pitchFamily="18" charset="0"/>
              </a:rPr>
              <a:t>復工後，因該災害導致之任何不能工作之整日數</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p>
          <a:p>
            <a:pPr marL="1441450" lvl="1" indent="-1441450">
              <a:lnSpc>
                <a:spcPct val="110000"/>
              </a:lnSpc>
              <a:spcBef>
                <a:spcPts val="600"/>
              </a:spcBef>
              <a:buNone/>
            </a:pP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傷害</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損失日數</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：傷害損失日數係指對於</a:t>
            </a:r>
            <a:r>
              <a:rPr lang="zh-TW" altLang="en-US" sz="2000" u="sng" dirty="0">
                <a:latin typeface="Times New Roman" panose="02020603050405020304" pitchFamily="18" charset="0"/>
                <a:ea typeface="標楷體" panose="03000509000000000000" pitchFamily="65" charset="-120"/>
                <a:cs typeface="Times New Roman" panose="02020603050405020304" pitchFamily="18" charset="0"/>
              </a:rPr>
              <a:t>死亡</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u="sng" dirty="0">
                <a:latin typeface="Times New Roman" panose="02020603050405020304" pitchFamily="18" charset="0"/>
                <a:ea typeface="標楷體" panose="03000509000000000000" pitchFamily="65" charset="-120"/>
                <a:cs typeface="Times New Roman" panose="02020603050405020304" pitchFamily="18" charset="0"/>
              </a:rPr>
              <a:t>永久全失能</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或</a:t>
            </a:r>
            <a:r>
              <a:rPr lang="zh-TW" altLang="en-US" sz="2000" u="sng" dirty="0">
                <a:latin typeface="Times New Roman" panose="02020603050405020304" pitchFamily="18" charset="0"/>
                <a:ea typeface="標楷體" panose="03000509000000000000" pitchFamily="65" charset="-120"/>
                <a:cs typeface="Times New Roman" panose="02020603050405020304" pitchFamily="18" charset="0"/>
              </a:rPr>
              <a:t>永久部分失能</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而</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特定</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之損失日數。此項傷害損失日數之計算方法。如次：</a:t>
            </a:r>
          </a:p>
          <a:p>
            <a:pPr marL="1441450" lvl="1" indent="-1441450">
              <a:lnSpc>
                <a:spcPct val="110000"/>
              </a:lnSpc>
              <a:spcBef>
                <a:spcPts val="600"/>
              </a:spcBef>
              <a:buNone/>
            </a:pP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u="sng" dirty="0" smtClean="0">
                <a:latin typeface="Times New Roman" panose="02020603050405020304" pitchFamily="18" charset="0"/>
                <a:ea typeface="標楷體" panose="03000509000000000000" pitchFamily="65" charset="-120"/>
                <a:cs typeface="Times New Roman" panose="02020603050405020304" pitchFamily="18" charset="0"/>
              </a:rPr>
              <a:t>死亡</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：應按損失</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6,000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日登記。</a:t>
            </a:r>
          </a:p>
          <a:p>
            <a:pPr marL="1441450" lvl="1" indent="-1441450">
              <a:lnSpc>
                <a:spcPct val="110000"/>
              </a:lnSpc>
              <a:spcBef>
                <a:spcPts val="600"/>
              </a:spcBef>
              <a:buNone/>
            </a:pP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u="sng" dirty="0" smtClean="0">
                <a:latin typeface="Times New Roman" panose="02020603050405020304" pitchFamily="18" charset="0"/>
                <a:ea typeface="標楷體" panose="03000509000000000000" pitchFamily="65" charset="-120"/>
                <a:cs typeface="Times New Roman" panose="02020603050405020304" pitchFamily="18" charset="0"/>
              </a:rPr>
              <a:t>永久</a:t>
            </a:r>
            <a:r>
              <a:rPr lang="zh-TW" altLang="en-US" sz="2000" u="sng" dirty="0">
                <a:latin typeface="Times New Roman" panose="02020603050405020304" pitchFamily="18" charset="0"/>
                <a:ea typeface="標楷體" panose="03000509000000000000" pitchFamily="65" charset="-120"/>
                <a:cs typeface="Times New Roman" panose="02020603050405020304" pitchFamily="18" charset="0"/>
              </a:rPr>
              <a:t>全失能</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：每次應按損失</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6,000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日登記</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u="sng" dirty="0" smtClean="0">
                <a:latin typeface="Times New Roman" panose="02020603050405020304" pitchFamily="18" charset="0"/>
                <a:ea typeface="標楷體" panose="03000509000000000000" pitchFamily="65" charset="-120"/>
                <a:cs typeface="Times New Roman" panose="02020603050405020304" pitchFamily="18" charset="0"/>
              </a:rPr>
              <a:t>永久</a:t>
            </a:r>
            <a:r>
              <a:rPr lang="zh-TW" altLang="en-US" sz="2000" u="sng" dirty="0">
                <a:latin typeface="Times New Roman" panose="02020603050405020304" pitchFamily="18" charset="0"/>
                <a:ea typeface="標楷體" panose="03000509000000000000" pitchFamily="65" charset="-120"/>
                <a:cs typeface="Times New Roman" panose="02020603050405020304" pitchFamily="18" charset="0"/>
              </a:rPr>
              <a:t>部分失能</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：不論當場傷害或經外科手術後之結果，每次均應按照傷害損失日數登記。此項</a:t>
            </a:r>
            <a:r>
              <a:rPr lang="zh-TW" altLang="en-US" sz="2000" u="sng" dirty="0">
                <a:latin typeface="Times New Roman" panose="02020603050405020304" pitchFamily="18" charset="0"/>
                <a:ea typeface="標楷體" panose="03000509000000000000" pitchFamily="65" charset="-120"/>
                <a:cs typeface="Times New Roman" panose="02020603050405020304" pitchFamily="18" charset="0"/>
              </a:rPr>
              <a:t>損失日數與實際診療日數之多少並無關聯</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，應按表列或圖列數字登記。</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15</a:t>
            </a:fld>
            <a:endParaRPr lang="zh-TW" altLang="en-US" dirty="0"/>
          </a:p>
        </p:txBody>
      </p:sp>
    </p:spTree>
    <p:extLst>
      <p:ext uri="{BB962C8B-B14F-4D97-AF65-F5344CB8AC3E}">
        <p14:creationId xmlns:p14="http://schemas.microsoft.com/office/powerpoint/2010/main" val="7578315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02715" y="3019"/>
            <a:ext cx="7886700" cy="1121725"/>
          </a:xfrm>
        </p:spPr>
        <p:txBody>
          <a:bodyPr>
            <a:normAutofit/>
          </a:bodyPr>
          <a:lstStyle/>
          <a:p>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職業災害統計網路填報</a:t>
            </a: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系統</a:t>
            </a:r>
            <a: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壹</a:t>
            </a:r>
            <a:r>
              <a:rPr lang="zh-TW"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定義</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四</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、失能傷害損失日</a:t>
            </a: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數</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內容版面配置區 8"/>
          <p:cNvSpPr>
            <a:spLocks noGrp="1"/>
          </p:cNvSpPr>
          <p:nvPr>
            <p:ph idx="1"/>
          </p:nvPr>
        </p:nvSpPr>
        <p:spPr>
          <a:xfrm>
            <a:off x="709639" y="1124744"/>
            <a:ext cx="8182841" cy="4655567"/>
          </a:xfrm>
        </p:spPr>
        <p:txBody>
          <a:bodyPr>
            <a:noAutofit/>
          </a:bodyPr>
          <a:lstStyle/>
          <a:p>
            <a:pPr marL="1441450" lvl="1" indent="-1441450">
              <a:lnSpc>
                <a:spcPct val="110000"/>
              </a:lnSpc>
              <a:spcBef>
                <a:spcPts val="600"/>
              </a:spcBef>
              <a:buNone/>
            </a:pP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800" u="sng" dirty="0" smtClean="0">
                <a:latin typeface="Times New Roman" panose="02020603050405020304" pitchFamily="18" charset="0"/>
                <a:ea typeface="標楷體" panose="03000509000000000000" pitchFamily="65" charset="-120"/>
                <a:cs typeface="Times New Roman" panose="02020603050405020304" pitchFamily="18" charset="0"/>
              </a:rPr>
              <a:t>永久</a:t>
            </a:r>
            <a:r>
              <a:rPr lang="zh-TW" altLang="en-US" sz="1800" u="sng" dirty="0">
                <a:latin typeface="Times New Roman" panose="02020603050405020304" pitchFamily="18" charset="0"/>
                <a:ea typeface="標楷體" panose="03000509000000000000" pitchFamily="65" charset="-120"/>
                <a:cs typeface="Times New Roman" panose="02020603050405020304" pitchFamily="18" charset="0"/>
              </a:rPr>
              <a:t>部分失</a:t>
            </a:r>
            <a:r>
              <a:rPr lang="zh-TW" altLang="en-US" sz="1800" u="sng" dirty="0" smtClean="0">
                <a:latin typeface="Times New Roman" panose="02020603050405020304" pitchFamily="18" charset="0"/>
                <a:ea typeface="標楷體" panose="03000509000000000000" pitchFamily="65" charset="-120"/>
                <a:cs typeface="Times New Roman" panose="02020603050405020304" pitchFamily="18" charset="0"/>
              </a:rPr>
              <a:t>能</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傷害損失日數換算</a:t>
            </a:r>
            <a:r>
              <a:rPr lang="zh-TW" altLang="zh-TW" sz="1800" dirty="0" smtClean="0">
                <a:latin typeface="Times New Roman" panose="02020603050405020304" pitchFamily="18" charset="0"/>
                <a:ea typeface="標楷體" panose="03000509000000000000" pitchFamily="65" charset="-120"/>
                <a:cs typeface="Times New Roman" panose="02020603050405020304" pitchFamily="18" charset="0"/>
              </a:rPr>
              <a:t>圖表</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a.</a:t>
            </a:r>
            <a:r>
              <a:rPr lang="zh-TW" altLang="zh-TW" sz="1800" dirty="0" smtClean="0">
                <a:latin typeface="Times New Roman" panose="02020603050405020304" pitchFamily="18" charset="0"/>
                <a:ea typeface="標楷體" panose="03000509000000000000" pitchFamily="65" charset="-120"/>
                <a:cs typeface="Times New Roman" panose="02020603050405020304" pitchFamily="18" charset="0"/>
              </a:rPr>
              <a:t>四肢</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當場損失或經外科手術損失</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800" u="sng"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手指、姆指及手掌部分</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參閱手部傷害損失日數換算圖表</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441450" lvl="1" indent="-1441450">
              <a:lnSpc>
                <a:spcPct val="110000"/>
              </a:lnSpc>
              <a:spcBef>
                <a:spcPts val="600"/>
              </a:spcBef>
              <a:buNone/>
            </a:pP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endPar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endPar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endPar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足趾、足及足踝骨部份</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參閱足部傷害損失日數換算圖表</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註</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1</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註</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2)</a:t>
            </a:r>
          </a:p>
          <a:p>
            <a:pPr marL="1441450" lvl="1" indent="-1441450">
              <a:lnSpc>
                <a:spcPct val="110000"/>
              </a:lnSpc>
              <a:spcBef>
                <a:spcPts val="600"/>
              </a:spcBef>
              <a:buNone/>
            </a:pP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endPar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451497214"/>
              </p:ext>
            </p:extLst>
          </p:nvPr>
        </p:nvGraphicFramePr>
        <p:xfrm>
          <a:off x="4388860" y="2192828"/>
          <a:ext cx="4440177" cy="1740228"/>
        </p:xfrm>
        <a:graphic>
          <a:graphicData uri="http://schemas.openxmlformats.org/drawingml/2006/table">
            <a:tbl>
              <a:tblPr/>
              <a:tblGrid>
                <a:gridCol w="1471194">
                  <a:extLst>
                    <a:ext uri="{9D8B030D-6E8A-4147-A177-3AD203B41FA5}">
                      <a16:colId xmlns="" xmlns:a16="http://schemas.microsoft.com/office/drawing/2014/main" val="1889282667"/>
                    </a:ext>
                  </a:extLst>
                </a:gridCol>
                <a:gridCol w="509286">
                  <a:extLst>
                    <a:ext uri="{9D8B030D-6E8A-4147-A177-3AD203B41FA5}">
                      <a16:colId xmlns="" xmlns:a16="http://schemas.microsoft.com/office/drawing/2014/main" val="3594635273"/>
                    </a:ext>
                  </a:extLst>
                </a:gridCol>
                <a:gridCol w="451412">
                  <a:extLst>
                    <a:ext uri="{9D8B030D-6E8A-4147-A177-3AD203B41FA5}">
                      <a16:colId xmlns="" xmlns:a16="http://schemas.microsoft.com/office/drawing/2014/main" val="253922985"/>
                    </a:ext>
                  </a:extLst>
                </a:gridCol>
                <a:gridCol w="451413">
                  <a:extLst>
                    <a:ext uri="{9D8B030D-6E8A-4147-A177-3AD203B41FA5}">
                      <a16:colId xmlns="" xmlns:a16="http://schemas.microsoft.com/office/drawing/2014/main" val="454386890"/>
                    </a:ext>
                  </a:extLst>
                </a:gridCol>
                <a:gridCol w="432880">
                  <a:extLst>
                    <a:ext uri="{9D8B030D-6E8A-4147-A177-3AD203B41FA5}">
                      <a16:colId xmlns="" xmlns:a16="http://schemas.microsoft.com/office/drawing/2014/main" val="54433598"/>
                    </a:ext>
                  </a:extLst>
                </a:gridCol>
                <a:gridCol w="701439">
                  <a:extLst>
                    <a:ext uri="{9D8B030D-6E8A-4147-A177-3AD203B41FA5}">
                      <a16:colId xmlns="" xmlns:a16="http://schemas.microsoft.com/office/drawing/2014/main" val="3838629551"/>
                    </a:ext>
                  </a:extLst>
                </a:gridCol>
                <a:gridCol w="422553">
                  <a:extLst>
                    <a:ext uri="{9D8B030D-6E8A-4147-A177-3AD203B41FA5}">
                      <a16:colId xmlns="" xmlns:a16="http://schemas.microsoft.com/office/drawing/2014/main" val="1469611226"/>
                    </a:ext>
                  </a:extLst>
                </a:gridCol>
              </a:tblGrid>
              <a:tr h="1656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1600" dirty="0" smtClean="0">
                          <a:effectLst/>
                          <a:latin typeface="Times New Roman" panose="02020603050405020304" pitchFamily="18" charset="0"/>
                          <a:ea typeface="標楷體" panose="03000509000000000000" pitchFamily="65" charset="-120"/>
                          <a:cs typeface="Times New Roman" panose="02020603050405020304" pitchFamily="18" charset="0"/>
                        </a:rPr>
                        <a:t>骨節</a:t>
                      </a: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之全部或局部斷</a:t>
                      </a:r>
                      <a:r>
                        <a:rPr lang="zh-TW" sz="1600" dirty="0" smtClean="0">
                          <a:effectLst/>
                          <a:latin typeface="Times New Roman" panose="02020603050405020304" pitchFamily="18" charset="0"/>
                          <a:ea typeface="標楷體" panose="03000509000000000000" pitchFamily="65" charset="-120"/>
                          <a:cs typeface="Times New Roman" panose="02020603050405020304" pitchFamily="18" charset="0"/>
                        </a:rPr>
                        <a:t>失</a:t>
                      </a:r>
                      <a:r>
                        <a:rPr lang="en-US" altLang="zh-TW" sz="14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1400" dirty="0" smtClean="0">
                          <a:effectLst/>
                          <a:latin typeface="Times New Roman" panose="02020603050405020304" pitchFamily="18" charset="0"/>
                          <a:ea typeface="標楷體" panose="03000509000000000000" pitchFamily="65" charset="-120"/>
                          <a:cs typeface="Times New Roman" panose="02020603050405020304" pitchFamily="18" charset="0"/>
                        </a:rPr>
                        <a:t>註</a:t>
                      </a:r>
                      <a:r>
                        <a:rPr lang="en-US" altLang="zh-TW" sz="1400" dirty="0" smtClean="0">
                          <a:effectLst/>
                          <a:latin typeface="Times New Roman" panose="02020603050405020304" pitchFamily="18" charset="0"/>
                          <a:ea typeface="標楷體" panose="03000509000000000000" pitchFamily="65" charset="-120"/>
                          <a:cs typeface="Times New Roman" panose="02020603050405020304" pitchFamily="18" charset="0"/>
                        </a:rPr>
                        <a:t>1) (</a:t>
                      </a:r>
                      <a:r>
                        <a:rPr lang="zh-TW" altLang="zh-TW" sz="1400" dirty="0" smtClean="0">
                          <a:effectLst/>
                          <a:latin typeface="Times New Roman" panose="02020603050405020304" pitchFamily="18" charset="0"/>
                          <a:ea typeface="標楷體" panose="03000509000000000000" pitchFamily="65" charset="-120"/>
                          <a:cs typeface="Times New Roman" panose="02020603050405020304" pitchFamily="18" charset="0"/>
                        </a:rPr>
                        <a:t>註</a:t>
                      </a:r>
                      <a:r>
                        <a:rPr lang="en-US" altLang="zh-TW" sz="1400" dirty="0" smtClea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　</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姆指</a:t>
                      </a:r>
                    </a:p>
                  </a:txBody>
                  <a:tcPr marL="2779" marR="2779" marT="2779" marB="277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spcAft>
                          <a:spcPts val="0"/>
                        </a:spcAft>
                      </a:pPr>
                      <a:r>
                        <a:rPr lang="zh-TW" sz="1600">
                          <a:effectLst/>
                          <a:latin typeface="Times New Roman" panose="02020603050405020304" pitchFamily="18" charset="0"/>
                          <a:ea typeface="標楷體" panose="03000509000000000000" pitchFamily="65" charset="-120"/>
                          <a:cs typeface="Times New Roman" panose="02020603050405020304" pitchFamily="18" charset="0"/>
                        </a:rPr>
                        <a:t>食指</a:t>
                      </a:r>
                    </a:p>
                  </a:txBody>
                  <a:tcPr marL="2779" marR="2779" marT="2779" marB="277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spcAft>
                          <a:spcPts val="0"/>
                        </a:spcAft>
                      </a:pPr>
                      <a:r>
                        <a:rPr lang="zh-TW" sz="1600">
                          <a:effectLst/>
                          <a:latin typeface="Times New Roman" panose="02020603050405020304" pitchFamily="18" charset="0"/>
                          <a:ea typeface="標楷體" panose="03000509000000000000" pitchFamily="65" charset="-120"/>
                          <a:cs typeface="Times New Roman" panose="02020603050405020304" pitchFamily="18" charset="0"/>
                        </a:rPr>
                        <a:t>中指</a:t>
                      </a:r>
                    </a:p>
                  </a:txBody>
                  <a:tcPr marL="2779" marR="2779" marT="2779" marB="277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spcAft>
                          <a:spcPts val="0"/>
                        </a:spcAft>
                      </a:pPr>
                      <a:r>
                        <a:rPr lang="zh-TW" sz="1600">
                          <a:effectLst/>
                          <a:latin typeface="Times New Roman" panose="02020603050405020304" pitchFamily="18" charset="0"/>
                          <a:ea typeface="標楷體" panose="03000509000000000000" pitchFamily="65" charset="-120"/>
                          <a:cs typeface="Times New Roman" panose="02020603050405020304" pitchFamily="18" charset="0"/>
                        </a:rPr>
                        <a:t>無名指</a:t>
                      </a:r>
                    </a:p>
                  </a:txBody>
                  <a:tcPr marL="2779" marR="2779" marT="2779" marB="277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小指</a:t>
                      </a:r>
                    </a:p>
                  </a:txBody>
                  <a:tcPr marL="2779" marR="2779" marT="2779" marB="277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2406015718"/>
                  </a:ext>
                </a:extLst>
              </a:tr>
              <a:tr h="58907">
                <a:tc>
                  <a:txBody>
                    <a:bodyPr/>
                    <a:lstStyle/>
                    <a:p>
                      <a:pPr>
                        <a:spcAft>
                          <a:spcPts val="0"/>
                        </a:spcAft>
                      </a:pPr>
                      <a:r>
                        <a:rPr lang="zh-TW" sz="1600">
                          <a:effectLst/>
                          <a:latin typeface="Times New Roman" panose="02020603050405020304" pitchFamily="18" charset="0"/>
                          <a:ea typeface="標楷體" panose="03000509000000000000" pitchFamily="65" charset="-120"/>
                          <a:cs typeface="Times New Roman" panose="02020603050405020304" pitchFamily="18" charset="0"/>
                        </a:rPr>
                        <a:t>末梢骨節</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300</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16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a:effectLst/>
                          <a:latin typeface="Times New Roman" panose="02020603050405020304" pitchFamily="18" charset="0"/>
                          <a:ea typeface="標楷體" panose="03000509000000000000" pitchFamily="65" charset="-120"/>
                          <a:cs typeface="Times New Roman" panose="02020603050405020304" pitchFamily="18" charset="0"/>
                        </a:rPr>
                        <a:t>75</a:t>
                      </a:r>
                      <a:endParaRPr lang="zh-TW" sz="16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a:effectLst/>
                          <a:latin typeface="Times New Roman" panose="02020603050405020304" pitchFamily="18" charset="0"/>
                          <a:ea typeface="標楷體" panose="03000509000000000000" pitchFamily="65" charset="-120"/>
                          <a:cs typeface="Times New Roman" panose="02020603050405020304" pitchFamily="18" charset="0"/>
                        </a:rPr>
                        <a:t>60</a:t>
                      </a:r>
                      <a:endParaRPr lang="zh-TW" sz="16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a:effectLst/>
                          <a:latin typeface="Times New Roman" panose="02020603050405020304" pitchFamily="18" charset="0"/>
                          <a:ea typeface="標楷體" panose="03000509000000000000" pitchFamily="65" charset="-120"/>
                          <a:cs typeface="Times New Roman" panose="02020603050405020304" pitchFamily="18" charset="0"/>
                        </a:rPr>
                        <a:t>50</a:t>
                      </a:r>
                      <a:endParaRPr lang="zh-TW" sz="16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398797638"/>
                  </a:ext>
                </a:extLst>
              </a:tr>
              <a:tr h="58907">
                <a:tc>
                  <a:txBody>
                    <a:bodyPr/>
                    <a:lstStyle/>
                    <a:p>
                      <a:pPr>
                        <a:spcAft>
                          <a:spcPts val="0"/>
                        </a:spcAft>
                      </a:pPr>
                      <a:r>
                        <a:rPr lang="zh-TW" sz="1600">
                          <a:effectLst/>
                          <a:latin typeface="Times New Roman" panose="02020603050405020304" pitchFamily="18" charset="0"/>
                          <a:ea typeface="標楷體" panose="03000509000000000000" pitchFamily="65" charset="-120"/>
                          <a:cs typeface="Times New Roman" panose="02020603050405020304" pitchFamily="18" charset="0"/>
                        </a:rPr>
                        <a:t>第二骨節</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TW" sz="160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200</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a:effectLst/>
                          <a:latin typeface="Times New Roman" panose="02020603050405020304" pitchFamily="18" charset="0"/>
                          <a:ea typeface="標楷體" panose="03000509000000000000" pitchFamily="65" charset="-120"/>
                          <a:cs typeface="Times New Roman" panose="02020603050405020304" pitchFamily="18" charset="0"/>
                        </a:rPr>
                        <a:t>150</a:t>
                      </a:r>
                      <a:endParaRPr lang="zh-TW" sz="16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a:effectLst/>
                          <a:latin typeface="Times New Roman" panose="02020603050405020304" pitchFamily="18" charset="0"/>
                          <a:ea typeface="標楷體" panose="03000509000000000000" pitchFamily="65" charset="-120"/>
                          <a:cs typeface="Times New Roman" panose="02020603050405020304" pitchFamily="18" charset="0"/>
                        </a:rPr>
                        <a:t>120</a:t>
                      </a:r>
                      <a:endParaRPr lang="zh-TW" sz="16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16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2804378451"/>
                  </a:ext>
                </a:extLst>
              </a:tr>
              <a:tr h="58907">
                <a:tc>
                  <a:txBody>
                    <a:bodyPr/>
                    <a:lstStyle/>
                    <a:p>
                      <a:pPr>
                        <a:spcAft>
                          <a:spcPts val="0"/>
                        </a:spcAft>
                      </a:pPr>
                      <a:r>
                        <a:rPr lang="zh-TW" sz="1600">
                          <a:effectLst/>
                          <a:latin typeface="Times New Roman" panose="02020603050405020304" pitchFamily="18" charset="0"/>
                          <a:ea typeface="標楷體" panose="03000509000000000000" pitchFamily="65" charset="-120"/>
                          <a:cs typeface="Times New Roman" panose="02020603050405020304" pitchFamily="18" charset="0"/>
                        </a:rPr>
                        <a:t>第三骨節</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TW" sz="160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a:effectLst/>
                          <a:latin typeface="Times New Roman" panose="02020603050405020304" pitchFamily="18" charset="0"/>
                          <a:ea typeface="標楷體" panose="03000509000000000000" pitchFamily="65" charset="-120"/>
                          <a:cs typeface="Times New Roman" panose="02020603050405020304" pitchFamily="18" charset="0"/>
                        </a:rPr>
                        <a:t>600</a:t>
                      </a:r>
                      <a:endParaRPr lang="zh-TW" sz="16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a:effectLst/>
                          <a:latin typeface="Times New Roman" panose="02020603050405020304" pitchFamily="18" charset="0"/>
                          <a:ea typeface="標楷體" panose="03000509000000000000" pitchFamily="65" charset="-120"/>
                          <a:cs typeface="Times New Roman" panose="02020603050405020304" pitchFamily="18" charset="0"/>
                        </a:rPr>
                        <a:t>400</a:t>
                      </a:r>
                      <a:endParaRPr lang="zh-TW" sz="16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300</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240</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a:effectLst/>
                          <a:latin typeface="Times New Roman" panose="02020603050405020304" pitchFamily="18" charset="0"/>
                          <a:ea typeface="標楷體" panose="03000509000000000000" pitchFamily="65" charset="-120"/>
                          <a:cs typeface="Times New Roman" panose="02020603050405020304" pitchFamily="18" charset="0"/>
                        </a:rPr>
                        <a:t>200</a:t>
                      </a:r>
                      <a:endParaRPr lang="zh-TW" sz="16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2949673097"/>
                  </a:ext>
                </a:extLst>
              </a:tr>
              <a:tr h="58907">
                <a:tc>
                  <a:txBody>
                    <a:bodyPr/>
                    <a:lstStyle/>
                    <a:p>
                      <a:pPr>
                        <a:spcAft>
                          <a:spcPts val="0"/>
                        </a:spcAft>
                      </a:pPr>
                      <a:r>
                        <a:rPr lang="zh-TW" sz="1600">
                          <a:effectLst/>
                          <a:latin typeface="Times New Roman" panose="02020603050405020304" pitchFamily="18" charset="0"/>
                          <a:ea typeface="標楷體" panose="03000509000000000000" pitchFamily="65" charset="-120"/>
                          <a:cs typeface="Times New Roman" panose="02020603050405020304" pitchFamily="18" charset="0"/>
                        </a:rPr>
                        <a:t>中腕節</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TW" sz="160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a:effectLst/>
                          <a:latin typeface="Times New Roman" panose="02020603050405020304" pitchFamily="18" charset="0"/>
                          <a:ea typeface="標楷體" panose="03000509000000000000" pitchFamily="65" charset="-120"/>
                          <a:cs typeface="Times New Roman" panose="02020603050405020304" pitchFamily="18" charset="0"/>
                        </a:rPr>
                        <a:t>900</a:t>
                      </a:r>
                      <a:endParaRPr lang="zh-TW" sz="16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a:effectLst/>
                          <a:latin typeface="Times New Roman" panose="02020603050405020304" pitchFamily="18" charset="0"/>
                          <a:ea typeface="標楷體" panose="03000509000000000000" pitchFamily="65" charset="-120"/>
                          <a:cs typeface="Times New Roman" panose="02020603050405020304" pitchFamily="18" charset="0"/>
                        </a:rPr>
                        <a:t>600</a:t>
                      </a:r>
                      <a:endParaRPr lang="zh-TW" sz="16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a:effectLst/>
                          <a:latin typeface="Times New Roman" panose="02020603050405020304" pitchFamily="18" charset="0"/>
                          <a:ea typeface="標楷體" panose="03000509000000000000" pitchFamily="65" charset="-120"/>
                          <a:cs typeface="Times New Roman" panose="02020603050405020304" pitchFamily="18" charset="0"/>
                        </a:rPr>
                        <a:t>500</a:t>
                      </a:r>
                      <a:endParaRPr lang="zh-TW" sz="16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450</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a:effectLst/>
                          <a:latin typeface="Times New Roman" panose="02020603050405020304" pitchFamily="18" charset="0"/>
                          <a:ea typeface="標楷體" panose="03000509000000000000" pitchFamily="65" charset="-120"/>
                          <a:cs typeface="Times New Roman" panose="02020603050405020304" pitchFamily="18" charset="0"/>
                        </a:rPr>
                        <a:t>400</a:t>
                      </a:r>
                      <a:endParaRPr lang="zh-TW" sz="16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20214494"/>
                  </a:ext>
                </a:extLst>
              </a:tr>
              <a:tr h="58907">
                <a:tc>
                  <a:txBody>
                    <a:bodyPr/>
                    <a:lstStyle/>
                    <a:p>
                      <a:pP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手腕</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3,000</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TW" sz="160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TW" sz="160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TW" sz="160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4147907417"/>
                  </a:ext>
                </a:extLst>
              </a:tr>
            </a:tbl>
          </a:graphicData>
        </a:graphic>
      </p:graphicFrame>
      <p:pic>
        <p:nvPicPr>
          <p:cNvPr id="28673" name="Picture 1" descr="手指、姆指及手掌傷害損失日數換算圖表"/>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36779" y="2246469"/>
            <a:ext cx="3008597" cy="2170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足趾、足及足踝骨傷害損失日數換算圖表"/>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129139" y="4960423"/>
            <a:ext cx="2691695" cy="16052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表格 9"/>
          <p:cNvGraphicFramePr>
            <a:graphicFrameLocks noGrp="1"/>
          </p:cNvGraphicFramePr>
          <p:nvPr>
            <p:extLst>
              <p:ext uri="{D42A27DB-BD31-4B8C-83A1-F6EECF244321}">
                <p14:modId xmlns:p14="http://schemas.microsoft.com/office/powerpoint/2010/main" val="2224837666"/>
              </p:ext>
            </p:extLst>
          </p:nvPr>
        </p:nvGraphicFramePr>
        <p:xfrm>
          <a:off x="4395784" y="4803446"/>
          <a:ext cx="4503620" cy="1740228"/>
        </p:xfrm>
        <a:graphic>
          <a:graphicData uri="http://schemas.openxmlformats.org/drawingml/2006/table">
            <a:tbl>
              <a:tblPr/>
              <a:tblGrid>
                <a:gridCol w="1496725">
                  <a:extLst>
                    <a:ext uri="{9D8B030D-6E8A-4147-A177-3AD203B41FA5}">
                      <a16:colId xmlns="" xmlns:a16="http://schemas.microsoft.com/office/drawing/2014/main" val="1889282667"/>
                    </a:ext>
                  </a:extLst>
                </a:gridCol>
                <a:gridCol w="467360">
                  <a:extLst>
                    <a:ext uri="{9D8B030D-6E8A-4147-A177-3AD203B41FA5}">
                      <a16:colId xmlns="" xmlns:a16="http://schemas.microsoft.com/office/drawing/2014/main" val="3594635273"/>
                    </a:ext>
                  </a:extLst>
                </a:gridCol>
                <a:gridCol w="457200">
                  <a:extLst>
                    <a:ext uri="{9D8B030D-6E8A-4147-A177-3AD203B41FA5}">
                      <a16:colId xmlns="" xmlns:a16="http://schemas.microsoft.com/office/drawing/2014/main" val="4168125014"/>
                    </a:ext>
                  </a:extLst>
                </a:gridCol>
                <a:gridCol w="2082335">
                  <a:extLst>
                    <a:ext uri="{9D8B030D-6E8A-4147-A177-3AD203B41FA5}">
                      <a16:colId xmlns="" xmlns:a16="http://schemas.microsoft.com/office/drawing/2014/main" val="253922985"/>
                    </a:ext>
                  </a:extLst>
                </a:gridCol>
              </a:tblGrid>
              <a:tr h="46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600" dirty="0" smtClean="0">
                          <a:effectLst/>
                          <a:latin typeface="Times New Roman" panose="02020603050405020304" pitchFamily="18" charset="0"/>
                          <a:ea typeface="標楷體" panose="03000509000000000000" pitchFamily="65" charset="-120"/>
                          <a:cs typeface="Times New Roman" panose="02020603050405020304" pitchFamily="18" charset="0"/>
                        </a:rPr>
                        <a:t>骨節之全部或局部斷失</a:t>
                      </a:r>
                      <a:r>
                        <a:rPr lang="en-US" altLang="zh-TW" sz="14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1400" dirty="0" smtClean="0">
                          <a:effectLst/>
                          <a:latin typeface="Times New Roman" panose="02020603050405020304" pitchFamily="18" charset="0"/>
                          <a:ea typeface="標楷體" panose="03000509000000000000" pitchFamily="65" charset="-120"/>
                          <a:cs typeface="Times New Roman" panose="02020603050405020304" pitchFamily="18" charset="0"/>
                        </a:rPr>
                        <a:t>註</a:t>
                      </a:r>
                      <a:r>
                        <a:rPr lang="en-US" altLang="zh-TW" sz="1400" dirty="0" smtClean="0">
                          <a:effectLst/>
                          <a:latin typeface="Times New Roman" panose="02020603050405020304" pitchFamily="18" charset="0"/>
                          <a:ea typeface="標楷體" panose="03000509000000000000" pitchFamily="65" charset="-120"/>
                          <a:cs typeface="Times New Roman" panose="02020603050405020304" pitchFamily="18" charset="0"/>
                        </a:rPr>
                        <a:t>1) (</a:t>
                      </a:r>
                      <a:r>
                        <a:rPr lang="zh-TW" altLang="zh-TW" sz="1400" dirty="0" smtClean="0">
                          <a:effectLst/>
                          <a:latin typeface="Times New Roman" panose="02020603050405020304" pitchFamily="18" charset="0"/>
                          <a:ea typeface="標楷體" panose="03000509000000000000" pitchFamily="65" charset="-120"/>
                          <a:cs typeface="Times New Roman" panose="02020603050405020304" pitchFamily="18" charset="0"/>
                        </a:rPr>
                        <a:t>註</a:t>
                      </a:r>
                      <a:r>
                        <a:rPr lang="en-US" altLang="zh-TW" sz="1400" dirty="0" smtClea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alt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　</a:t>
                      </a: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大趾</a:t>
                      </a:r>
                    </a:p>
                  </a:txBody>
                  <a:tcPr marL="2779" marR="2779" marT="2779" marB="2779" anchor="b">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其餘足趾</a:t>
                      </a:r>
                    </a:p>
                  </a:txBody>
                  <a:tcPr marL="2779" marR="2779" marT="2779" marB="2779" anchor="b">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extLst>
                  <a:ext uri="{0D108BD9-81ED-4DB2-BD59-A6C34878D82A}">
                    <a16:rowId xmlns="" xmlns:a16="http://schemas.microsoft.com/office/drawing/2014/main" val="1021489732"/>
                  </a:ext>
                </a:extLst>
              </a:tr>
              <a:tr h="0">
                <a:tc>
                  <a:txBody>
                    <a:bodyPr/>
                    <a:lstStyle/>
                    <a:p>
                      <a:pP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末梢骨節</a:t>
                      </a: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150</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35</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extLst>
                  <a:ext uri="{0D108BD9-81ED-4DB2-BD59-A6C34878D82A}">
                    <a16:rowId xmlns="" xmlns:a16="http://schemas.microsoft.com/office/drawing/2014/main" val="4142209254"/>
                  </a:ext>
                </a:extLst>
              </a:tr>
              <a:tr h="0">
                <a:tc>
                  <a:txBody>
                    <a:bodyPr/>
                    <a:lstStyle/>
                    <a:p>
                      <a:pP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第二骨節</a:t>
                      </a: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75</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extLst>
                  <a:ext uri="{0D108BD9-81ED-4DB2-BD59-A6C34878D82A}">
                    <a16:rowId xmlns="" xmlns:a16="http://schemas.microsoft.com/office/drawing/2014/main" val="3115215633"/>
                  </a:ext>
                </a:extLst>
              </a:tr>
              <a:tr h="0">
                <a:tc>
                  <a:txBody>
                    <a:bodyPr/>
                    <a:lstStyle/>
                    <a:p>
                      <a:pP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第三骨節</a:t>
                      </a: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300</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150</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extLst>
                  <a:ext uri="{0D108BD9-81ED-4DB2-BD59-A6C34878D82A}">
                    <a16:rowId xmlns="" xmlns:a16="http://schemas.microsoft.com/office/drawing/2014/main" val="2130119383"/>
                  </a:ext>
                </a:extLst>
              </a:tr>
              <a:tr h="0">
                <a:tc>
                  <a:txBody>
                    <a:bodyPr/>
                    <a:lstStyle/>
                    <a:p>
                      <a:pP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中跗骨</a:t>
                      </a: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600</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350</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extLst>
                  <a:ext uri="{0D108BD9-81ED-4DB2-BD59-A6C34878D82A}">
                    <a16:rowId xmlns="" xmlns:a16="http://schemas.microsoft.com/office/drawing/2014/main" val="3043714494"/>
                  </a:ext>
                </a:extLst>
              </a:tr>
              <a:tr h="162944">
                <a:tc>
                  <a:txBody>
                    <a:bodyPr/>
                    <a:lstStyle/>
                    <a:p>
                      <a:pP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足踝骨</a:t>
                      </a: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en-US" sz="1600" dirty="0">
                          <a:effectLst/>
                          <a:latin typeface="Times New Roman" panose="02020603050405020304" pitchFamily="18" charset="0"/>
                          <a:ea typeface="標楷體" panose="03000509000000000000" pitchFamily="65" charset="-120"/>
                          <a:cs typeface="Times New Roman" panose="02020603050405020304" pitchFamily="18" charset="0"/>
                        </a:rPr>
                        <a:t>2,400</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zh-TW" sz="16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tc>
                  <a:txBody>
                    <a:bodyPr/>
                    <a:lstStyle/>
                    <a:p>
                      <a:pPr algn="ctr">
                        <a:spcAft>
                          <a:spcPts val="0"/>
                        </a:spcAft>
                      </a:pPr>
                      <a:r>
                        <a:rPr lang="zh-TW" sz="1600"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2779" marR="2779" marT="2779" marB="2779" anchor="ctr">
                    <a:lnL w="12700" cap="flat" cmpd="sng" algn="ctr">
                      <a:solidFill>
                        <a:srgbClr val="387D98"/>
                      </a:solidFill>
                      <a:prstDash val="solid"/>
                      <a:round/>
                      <a:headEnd type="none" w="med" len="med"/>
                      <a:tailEnd type="none" w="med" len="med"/>
                    </a:lnL>
                    <a:lnR w="12700" cap="flat" cmpd="sng" algn="ctr">
                      <a:solidFill>
                        <a:srgbClr val="387D98"/>
                      </a:solidFill>
                      <a:prstDash val="solid"/>
                      <a:round/>
                      <a:headEnd type="none" w="med" len="med"/>
                      <a:tailEnd type="none" w="med" len="med"/>
                    </a:lnR>
                    <a:lnT w="12700" cap="flat" cmpd="sng" algn="ctr">
                      <a:solidFill>
                        <a:srgbClr val="387D98"/>
                      </a:solidFill>
                      <a:prstDash val="solid"/>
                      <a:round/>
                      <a:headEnd type="none" w="med" len="med"/>
                      <a:tailEnd type="none" w="med" len="med"/>
                    </a:lnT>
                    <a:lnB w="12700" cap="flat" cmpd="sng" algn="ctr">
                      <a:solidFill>
                        <a:srgbClr val="387D98"/>
                      </a:solidFill>
                      <a:prstDash val="solid"/>
                      <a:round/>
                      <a:headEnd type="none" w="med" len="med"/>
                      <a:tailEnd type="none" w="med" len="med"/>
                    </a:lnB>
                    <a:solidFill>
                      <a:srgbClr val="FFFFFF"/>
                    </a:solidFill>
                  </a:tcPr>
                </a:tc>
                <a:extLst>
                  <a:ext uri="{0D108BD9-81ED-4DB2-BD59-A6C34878D82A}">
                    <a16:rowId xmlns="" xmlns:a16="http://schemas.microsoft.com/office/drawing/2014/main" val="1742835398"/>
                  </a:ext>
                </a:extLst>
              </a:tr>
            </a:tbl>
          </a:graphicData>
        </a:graphic>
      </p:graphicFrame>
      <p:sp>
        <p:nvSpPr>
          <p:cNvPr id="5" name="投影片編號版面配置區 4"/>
          <p:cNvSpPr>
            <a:spLocks noGrp="1"/>
          </p:cNvSpPr>
          <p:nvPr>
            <p:ph type="sldNum" sz="quarter" idx="12"/>
          </p:nvPr>
        </p:nvSpPr>
        <p:spPr>
          <a:xfrm>
            <a:off x="3853977" y="6232227"/>
            <a:ext cx="2133600" cy="365125"/>
          </a:xfrm>
        </p:spPr>
        <p:txBody>
          <a:bodyPr/>
          <a:lstStyle/>
          <a:p>
            <a:fld id="{A36E6B7E-3405-4ABC-8F0A-11CAAA034E4E}" type="slidenum">
              <a:rPr lang="zh-TW" altLang="en-US" smtClean="0"/>
              <a:pPr/>
              <a:t>16</a:t>
            </a:fld>
            <a:endParaRPr lang="zh-TW" altLang="en-US" dirty="0"/>
          </a:p>
        </p:txBody>
      </p:sp>
    </p:spTree>
    <p:extLst>
      <p:ext uri="{BB962C8B-B14F-4D97-AF65-F5344CB8AC3E}">
        <p14:creationId xmlns:p14="http://schemas.microsoft.com/office/powerpoint/2010/main" val="34105241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18256"/>
            <a:ext cx="7715200" cy="1143000"/>
          </a:xfrm>
        </p:spPr>
        <p:txBody>
          <a:bodyPr>
            <a:normAutofit/>
          </a:bodyPr>
          <a:lstStyle/>
          <a:p>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職業災害統計網路填報</a:t>
            </a: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系統</a:t>
            </a:r>
            <a: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壹</a:t>
            </a:r>
            <a:r>
              <a:rPr lang="zh-TW"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定義</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四</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、失能傷害損失日數</a:t>
            </a:r>
          </a:p>
        </p:txBody>
      </p:sp>
      <p:sp>
        <p:nvSpPr>
          <p:cNvPr id="9" name="內容版面配置區 8"/>
          <p:cNvSpPr>
            <a:spLocks noGrp="1"/>
          </p:cNvSpPr>
          <p:nvPr>
            <p:ph idx="1"/>
          </p:nvPr>
        </p:nvSpPr>
        <p:spPr>
          <a:xfrm>
            <a:off x="628650" y="1127503"/>
            <a:ext cx="8182841" cy="5038163"/>
          </a:xfrm>
        </p:spPr>
        <p:txBody>
          <a:bodyPr>
            <a:noAutofit/>
          </a:bodyPr>
          <a:lstStyle/>
          <a:p>
            <a:pPr marL="1441450" lvl="1" indent="-1441450">
              <a:lnSpc>
                <a:spcPct val="110000"/>
              </a:lnSpc>
              <a:spcBef>
                <a:spcPts val="600"/>
              </a:spcBef>
              <a:buNone/>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800" u="sng" dirty="0" smtClean="0">
                <a:latin typeface="Times New Roman" panose="02020603050405020304" pitchFamily="18" charset="0"/>
                <a:ea typeface="標楷體" panose="03000509000000000000" pitchFamily="65" charset="-120"/>
                <a:cs typeface="Times New Roman" panose="02020603050405020304" pitchFamily="18" charset="0"/>
              </a:rPr>
              <a:t>永久</a:t>
            </a:r>
            <a:r>
              <a:rPr lang="zh-TW" altLang="en-US" sz="1800" u="sng" dirty="0">
                <a:latin typeface="Times New Roman" panose="02020603050405020304" pitchFamily="18" charset="0"/>
                <a:ea typeface="標楷體" panose="03000509000000000000" pitchFamily="65" charset="-120"/>
                <a:cs typeface="Times New Roman" panose="02020603050405020304" pitchFamily="18" charset="0"/>
              </a:rPr>
              <a:t>部分失能</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傷害損失日數換算</a:t>
            </a:r>
            <a:r>
              <a:rPr lang="zh-TW" altLang="zh-TW" sz="1800" dirty="0" smtClean="0">
                <a:latin typeface="Times New Roman" panose="02020603050405020304" pitchFamily="18" charset="0"/>
                <a:ea typeface="標楷體" panose="03000509000000000000" pitchFamily="65" charset="-120"/>
                <a:cs typeface="Times New Roman" panose="02020603050405020304" pitchFamily="18" charset="0"/>
              </a:rPr>
              <a:t>圖表</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a</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四肢</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當場損失或經外科手術損失</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800" u="sng"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(c</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手臂 </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單位：日</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(d</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腿</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單位：日</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註</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：倘</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骨節未斷失，應按實際損失日數計，並當作暫時全失能傷害。</a:t>
            </a:r>
          </a:p>
          <a:p>
            <a:pPr marL="1441450" lvl="1" indent="-1441450">
              <a:lnSpc>
                <a:spcPct val="110000"/>
              </a:lnSpc>
              <a:spcBef>
                <a:spcPts val="600"/>
              </a:spcBef>
              <a:buNone/>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註</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：倘</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未斷失但失卻機能者，應參閱</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節說明。</a:t>
            </a:r>
          </a:p>
          <a:p>
            <a:pPr marL="1441450" lvl="1" indent="-1441450">
              <a:lnSpc>
                <a:spcPct val="110000"/>
              </a:lnSpc>
              <a:spcBef>
                <a:spcPts val="600"/>
              </a:spcBef>
              <a:buNone/>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註</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：肘部</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以上，則包括肩部而言，膝部以上則包括臀部而言</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r>
              <a:rPr lang="en-US" altLang="zh-TW" sz="1800" b="1" dirty="0" smtClean="0">
                <a:latin typeface="Times New Roman" panose="02020603050405020304" pitchFamily="18" charset="0"/>
                <a:ea typeface="標楷體" panose="03000509000000000000" pitchFamily="65" charset="-120"/>
                <a:cs typeface="Times New Roman" panose="02020603050405020304" pitchFamily="18" charset="0"/>
              </a:rPr>
              <a:t>b. </a:t>
            </a:r>
            <a:r>
              <a:rPr lang="zh-TW" altLang="en-US" sz="1800" b="1" dirty="0" smtClean="0">
                <a:latin typeface="Times New Roman" panose="02020603050405020304" pitchFamily="18" charset="0"/>
                <a:ea typeface="標楷體" panose="03000509000000000000" pitchFamily="65" charset="-120"/>
                <a:cs typeface="Times New Roman" panose="02020603050405020304" pitchFamily="18" charset="0"/>
              </a:rPr>
              <a:t>其他</a:t>
            </a:r>
            <a:r>
              <a:rPr lang="zh-TW" altLang="en-US" sz="1800" b="1" dirty="0">
                <a:latin typeface="Times New Roman" panose="02020603050405020304" pitchFamily="18" charset="0"/>
                <a:ea typeface="標楷體" panose="03000509000000000000" pitchFamily="65" charset="-120"/>
                <a:cs typeface="Times New Roman" panose="02020603050405020304" pitchFamily="18" charset="0"/>
              </a:rPr>
              <a:t>官能殘廢</a:t>
            </a:r>
          </a:p>
          <a:p>
            <a:pPr marL="1441450" lvl="1" indent="-1441450">
              <a:lnSpc>
                <a:spcPct val="110000"/>
              </a:lnSpc>
              <a:spcBef>
                <a:spcPts val="600"/>
              </a:spcBef>
              <a:buNone/>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一</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眼失明，</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無論另一眼有無視覺</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 1,800</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日</a:t>
            </a:r>
          </a:p>
          <a:p>
            <a:pPr marL="1441450" lvl="1" indent="-1441450">
              <a:lnSpc>
                <a:spcPct val="110000"/>
              </a:lnSpc>
              <a:spcBef>
                <a:spcPts val="600"/>
              </a:spcBef>
              <a:buNone/>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兩</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眼失明</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在一次事故中</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 6,000</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日</a:t>
            </a:r>
          </a:p>
          <a:p>
            <a:pPr marL="1441450" lvl="1" indent="-1441450">
              <a:lnSpc>
                <a:spcPct val="110000"/>
              </a:lnSpc>
              <a:spcBef>
                <a:spcPts val="600"/>
              </a:spcBef>
              <a:buNone/>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兩</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耳全部失聽</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在一次事故中</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 3,000</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日</a:t>
            </a:r>
          </a:p>
          <a:p>
            <a:pPr marL="1441450" lvl="1" indent="-1441450">
              <a:lnSpc>
                <a:spcPct val="110000"/>
              </a:lnSpc>
              <a:spcBef>
                <a:spcPts val="600"/>
              </a:spcBef>
              <a:buNone/>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不能</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治癒的疝氣</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能治癒者按實際損失日數計</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 50</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日</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1743634185"/>
              </p:ext>
            </p:extLst>
          </p:nvPr>
        </p:nvGraphicFramePr>
        <p:xfrm>
          <a:off x="3072500" y="2451625"/>
          <a:ext cx="4732020" cy="586740"/>
        </p:xfrm>
        <a:graphic>
          <a:graphicData uri="http://schemas.openxmlformats.org/drawingml/2006/table">
            <a:tbl>
              <a:tblPr/>
              <a:tblGrid>
                <a:gridCol w="3038933">
                  <a:extLst>
                    <a:ext uri="{9D8B030D-6E8A-4147-A177-3AD203B41FA5}">
                      <a16:colId xmlns="" xmlns:a16="http://schemas.microsoft.com/office/drawing/2014/main" val="2973985360"/>
                    </a:ext>
                  </a:extLst>
                </a:gridCol>
                <a:gridCol w="1693087">
                  <a:extLst>
                    <a:ext uri="{9D8B030D-6E8A-4147-A177-3AD203B41FA5}">
                      <a16:colId xmlns="" xmlns:a16="http://schemas.microsoft.com/office/drawing/2014/main" val="680155772"/>
                    </a:ext>
                  </a:extLst>
                </a:gridCol>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1800" b="1"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膝</a:t>
                      </a:r>
                      <a:r>
                        <a:rPr lang="zh-TW"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部以上之任何</a:t>
                      </a:r>
                      <a:r>
                        <a:rPr lang="zh-TW" sz="1800" b="1"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部分</a:t>
                      </a:r>
                      <a:r>
                        <a:rPr lang="en-US" altLang="zh-TW" sz="1800" b="1"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1800" b="1"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註</a:t>
                      </a:r>
                      <a:r>
                        <a:rPr lang="en-US" altLang="zh-TW" sz="1800" b="1"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altLang="zh-TW" sz="1800" b="1"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9525"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algn="ctr" defTabSz="914400" rtl="0" eaLnBrk="1" latinLnBrk="0" hangingPunct="1">
                        <a:spcAft>
                          <a:spcPts val="0"/>
                        </a:spcAft>
                      </a:pPr>
                      <a:r>
                        <a:rPr lang="en-US" sz="1800"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4,500</a:t>
                      </a:r>
                      <a:endParaRPr lang="zh-TW" sz="1800"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9525"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 xmlns:a16="http://schemas.microsoft.com/office/drawing/2014/main" val="3715283393"/>
                  </a:ext>
                </a:extLst>
              </a:tr>
              <a:tr h="0">
                <a:tc>
                  <a:txBody>
                    <a:bodyPr/>
                    <a:lstStyle/>
                    <a:p>
                      <a:pPr marL="0" algn="l" defTabSz="914400" rtl="0" eaLnBrk="1" latinLnBrk="0" hangingPunct="1">
                        <a:spcAft>
                          <a:spcPts val="0"/>
                        </a:spcAft>
                      </a:pPr>
                      <a:r>
                        <a:rPr lang="zh-TW"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足踝以上至膝蓋</a:t>
                      </a:r>
                    </a:p>
                  </a:txBody>
                  <a:tcPr marL="9525" marR="9525" marT="9525" marB="9525"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algn="ctr" defTabSz="914400" rtl="0" eaLnBrk="1" latinLnBrk="0" hangingPunct="1">
                        <a:spcAft>
                          <a:spcPts val="0"/>
                        </a:spcAft>
                      </a:pPr>
                      <a:r>
                        <a:rPr lang="en-US" sz="1800"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3,000</a:t>
                      </a:r>
                      <a:endParaRPr lang="zh-TW" sz="1800"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9525"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 xmlns:a16="http://schemas.microsoft.com/office/drawing/2014/main" val="278248512"/>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3300998204"/>
              </p:ext>
            </p:extLst>
          </p:nvPr>
        </p:nvGraphicFramePr>
        <p:xfrm>
          <a:off x="3072500" y="1562277"/>
          <a:ext cx="4732020" cy="586740"/>
        </p:xfrm>
        <a:graphic>
          <a:graphicData uri="http://schemas.openxmlformats.org/drawingml/2006/table">
            <a:tbl>
              <a:tblPr/>
              <a:tblGrid>
                <a:gridCol w="3027358">
                  <a:extLst>
                    <a:ext uri="{9D8B030D-6E8A-4147-A177-3AD203B41FA5}">
                      <a16:colId xmlns="" xmlns:a16="http://schemas.microsoft.com/office/drawing/2014/main" val="3942263795"/>
                    </a:ext>
                  </a:extLst>
                </a:gridCol>
                <a:gridCol w="1704662">
                  <a:extLst>
                    <a:ext uri="{9D8B030D-6E8A-4147-A177-3AD203B41FA5}">
                      <a16:colId xmlns="" xmlns:a16="http://schemas.microsoft.com/office/drawing/2014/main" val="3816593272"/>
                    </a:ext>
                  </a:extLst>
                </a:gridCol>
              </a:tblGrid>
              <a:tr h="0">
                <a:tc>
                  <a:txBody>
                    <a:bodyPr/>
                    <a:lstStyle/>
                    <a:p>
                      <a:pPr>
                        <a:spcAft>
                          <a:spcPts val="0"/>
                        </a:spcAft>
                      </a:pPr>
                      <a:r>
                        <a:rPr lang="zh-TW" sz="1800" b="1" dirty="0">
                          <a:effectLst/>
                          <a:latin typeface="Times New Roman" panose="02020603050405020304" pitchFamily="18" charset="0"/>
                          <a:ea typeface="標楷體" panose="03000509000000000000" pitchFamily="65" charset="-120"/>
                          <a:cs typeface="Times New Roman" panose="02020603050405020304" pitchFamily="18" charset="0"/>
                        </a:rPr>
                        <a:t>腕部以上至肘部</a:t>
                      </a:r>
                    </a:p>
                  </a:txBody>
                  <a:tcPr marL="9525" marR="9525" marT="9525" marB="9525"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spcAft>
                          <a:spcPts val="0"/>
                        </a:spcAft>
                      </a:pPr>
                      <a:r>
                        <a:rPr lang="en-US" sz="1800" dirty="0">
                          <a:effectLst/>
                          <a:latin typeface="Times New Roman" panose="02020603050405020304" pitchFamily="18" charset="0"/>
                          <a:ea typeface="標楷體" panose="03000509000000000000" pitchFamily="65" charset="-120"/>
                          <a:cs typeface="Times New Roman" panose="02020603050405020304" pitchFamily="18" charset="0"/>
                        </a:rPr>
                        <a:t>3,600</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9525"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 xmlns:a16="http://schemas.microsoft.com/office/drawing/2014/main" val="2058627638"/>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1800" b="1" dirty="0" smtClean="0">
                          <a:effectLst/>
                          <a:latin typeface="Times New Roman" panose="02020603050405020304" pitchFamily="18" charset="0"/>
                          <a:ea typeface="標楷體" panose="03000509000000000000" pitchFamily="65" charset="-120"/>
                          <a:cs typeface="Times New Roman" panose="02020603050405020304" pitchFamily="18" charset="0"/>
                        </a:rPr>
                        <a:t>肘部</a:t>
                      </a:r>
                      <a:r>
                        <a:rPr lang="zh-TW" sz="1800" b="1" dirty="0">
                          <a:effectLst/>
                          <a:latin typeface="Times New Roman" panose="02020603050405020304" pitchFamily="18" charset="0"/>
                          <a:ea typeface="標楷體" panose="03000509000000000000" pitchFamily="65" charset="-120"/>
                          <a:cs typeface="Times New Roman" panose="02020603050405020304" pitchFamily="18" charset="0"/>
                        </a:rPr>
                        <a:t>以上包括肩骨</a:t>
                      </a:r>
                      <a:r>
                        <a:rPr lang="zh-TW" sz="1800" b="1" dirty="0" smtClean="0">
                          <a:effectLst/>
                          <a:latin typeface="Times New Roman" panose="02020603050405020304" pitchFamily="18" charset="0"/>
                          <a:ea typeface="標楷體" panose="03000509000000000000" pitchFamily="65" charset="-120"/>
                          <a:cs typeface="Times New Roman" panose="02020603050405020304" pitchFamily="18" charset="0"/>
                        </a:rPr>
                        <a:t>關節</a:t>
                      </a:r>
                      <a:r>
                        <a:rPr lang="en-US" altLang="zh-TW" sz="1800" b="1" dirty="0" smtClean="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1800" b="1" dirty="0" smtClean="0">
                          <a:effectLst/>
                          <a:latin typeface="Times New Roman" panose="02020603050405020304" pitchFamily="18" charset="0"/>
                          <a:ea typeface="標楷體" panose="03000509000000000000" pitchFamily="65" charset="-120"/>
                          <a:cs typeface="Times New Roman" panose="02020603050405020304" pitchFamily="18" charset="0"/>
                        </a:rPr>
                        <a:t>註</a:t>
                      </a:r>
                      <a:r>
                        <a:rPr lang="en-US" altLang="zh-TW" sz="1800" b="1" dirty="0" smtClea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altLang="zh-TW" sz="1800" b="1" dirty="0" smtClean="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9525"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a:spcAft>
                          <a:spcPts val="0"/>
                        </a:spcAft>
                      </a:pPr>
                      <a:r>
                        <a:rPr lang="en-US" sz="1800" dirty="0">
                          <a:effectLst/>
                          <a:latin typeface="Times New Roman" panose="02020603050405020304" pitchFamily="18" charset="0"/>
                          <a:ea typeface="標楷體" panose="03000509000000000000" pitchFamily="65" charset="-120"/>
                          <a:cs typeface="Times New Roman" panose="02020603050405020304" pitchFamily="18" charset="0"/>
                        </a:rPr>
                        <a:t>4,500</a:t>
                      </a:r>
                      <a:endParaRPr lang="zh-TW"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9525" anchor="b">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 xmlns:a16="http://schemas.microsoft.com/office/drawing/2014/main" val="3323804606"/>
                  </a:ext>
                </a:extLst>
              </a:tr>
            </a:tbl>
          </a:graphicData>
        </a:graphic>
      </p:graphicFrame>
      <p:sp>
        <p:nvSpPr>
          <p:cNvPr id="6" name="投影片編號版面配置區 5"/>
          <p:cNvSpPr>
            <a:spLocks noGrp="1"/>
          </p:cNvSpPr>
          <p:nvPr>
            <p:ph type="sldNum" sz="quarter" idx="12"/>
          </p:nvPr>
        </p:nvSpPr>
        <p:spPr/>
        <p:txBody>
          <a:bodyPr/>
          <a:lstStyle/>
          <a:p>
            <a:fld id="{A36E6B7E-3405-4ABC-8F0A-11CAAA034E4E}" type="slidenum">
              <a:rPr lang="zh-TW" altLang="en-US" smtClean="0"/>
              <a:pPr/>
              <a:t>17</a:t>
            </a:fld>
            <a:endParaRPr lang="zh-TW" altLang="en-US" dirty="0"/>
          </a:p>
        </p:txBody>
      </p:sp>
    </p:spTree>
    <p:extLst>
      <p:ext uri="{BB962C8B-B14F-4D97-AF65-F5344CB8AC3E}">
        <p14:creationId xmlns:p14="http://schemas.microsoft.com/office/powerpoint/2010/main" val="2685049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18256"/>
            <a:ext cx="7715200" cy="1143000"/>
          </a:xfrm>
        </p:spPr>
        <p:txBody>
          <a:bodyPr>
            <a:normAutofit fontScale="90000"/>
          </a:bodyPr>
          <a:lstStyle/>
          <a:p>
            <a:r>
              <a:rPr lang="zh-TW" altLang="en-US" sz="4000" b="1" dirty="0">
                <a:latin typeface="Times New Roman" panose="02020603050405020304" pitchFamily="18" charset="0"/>
                <a:ea typeface="標楷體" panose="03000509000000000000" pitchFamily="65" charset="-120"/>
                <a:cs typeface="Times New Roman" panose="02020603050405020304" pitchFamily="18" charset="0"/>
              </a:rPr>
              <a:t>職業災害統計網路填報</a:t>
            </a:r>
            <a:r>
              <a:rPr lang="zh-TW" altLang="en-US" sz="4000" b="1" dirty="0" smtClean="0">
                <a:latin typeface="Times New Roman" panose="02020603050405020304" pitchFamily="18" charset="0"/>
                <a:ea typeface="標楷體" panose="03000509000000000000" pitchFamily="65" charset="-120"/>
                <a:cs typeface="Times New Roman" panose="02020603050405020304" pitchFamily="18" charset="0"/>
              </a:rPr>
              <a:t>系統</a:t>
            </a:r>
            <a: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壹</a:t>
            </a:r>
            <a:r>
              <a:rPr lang="zh-TW" altLang="zh-TW" sz="32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定義</a:t>
            </a: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b="1" dirty="0" smtClean="0">
                <a:latin typeface="Times New Roman" panose="02020603050405020304" pitchFamily="18" charset="0"/>
                <a:ea typeface="標楷體" panose="03000509000000000000" pitchFamily="65" charset="-120"/>
                <a:cs typeface="Times New Roman" panose="02020603050405020304" pitchFamily="18" charset="0"/>
              </a:rPr>
              <a:t>四</a:t>
            </a:r>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、失能傷害損失日數</a:t>
            </a:r>
          </a:p>
        </p:txBody>
      </p:sp>
      <p:sp>
        <p:nvSpPr>
          <p:cNvPr id="9" name="內容版面配置區 8"/>
          <p:cNvSpPr>
            <a:spLocks noGrp="1"/>
          </p:cNvSpPr>
          <p:nvPr>
            <p:ph idx="1"/>
          </p:nvPr>
        </p:nvSpPr>
        <p:spPr>
          <a:xfrm>
            <a:off x="323528" y="1052736"/>
            <a:ext cx="8487963" cy="4896906"/>
          </a:xfrm>
        </p:spPr>
        <p:txBody>
          <a:bodyPr>
            <a:noAutofit/>
          </a:bodyPr>
          <a:lstStyle/>
          <a:p>
            <a:pPr marL="1441450" lvl="1" indent="-1441450">
              <a:lnSpc>
                <a:spcPct val="110000"/>
              </a:lnSpc>
              <a:spcBef>
                <a:spcPts val="600"/>
              </a:spcBef>
              <a:buNone/>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800" u="sng" dirty="0" smtClean="0">
                <a:latin typeface="Times New Roman" panose="02020603050405020304" pitchFamily="18" charset="0"/>
                <a:ea typeface="標楷體" panose="03000509000000000000" pitchFamily="65" charset="-120"/>
                <a:cs typeface="Times New Roman" panose="02020603050405020304" pitchFamily="18" charset="0"/>
              </a:rPr>
              <a:t>永久</a:t>
            </a:r>
            <a:r>
              <a:rPr lang="zh-TW" altLang="en-US" sz="1800" u="sng" dirty="0">
                <a:latin typeface="Times New Roman" panose="02020603050405020304" pitchFamily="18" charset="0"/>
                <a:ea typeface="標楷體" panose="03000509000000000000" pitchFamily="65" charset="-120"/>
                <a:cs typeface="Times New Roman" panose="02020603050405020304" pitchFamily="18" charset="0"/>
              </a:rPr>
              <a:t>部分失能</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說明：</a:t>
            </a:r>
            <a:endParaRPr lang="en-US" altLang="zh-TW" sz="1800" u="sng" dirty="0">
              <a:latin typeface="Times New Roman" panose="02020603050405020304" pitchFamily="18" charset="0"/>
              <a:ea typeface="標楷體" panose="03000509000000000000" pitchFamily="65" charset="-120"/>
              <a:cs typeface="Times New Roman" panose="02020603050405020304" pitchFamily="18" charset="0"/>
            </a:endParaRPr>
          </a:p>
          <a:p>
            <a:pPr marL="890588" lvl="1" indent="-890588">
              <a:lnSpc>
                <a:spcPct val="110000"/>
              </a:lnSpc>
              <a:spcBef>
                <a:spcPts val="600"/>
              </a:spcBef>
              <a:buNone/>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I.</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手指</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及足趾斷傷之損失：</a:t>
            </a:r>
            <a:r>
              <a:rPr lang="zh-TW" altLang="en-US"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每一手指</a:t>
            </a:r>
            <a:r>
              <a:rPr lang="en-US" altLang="zh-TW"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或足趾</a:t>
            </a:r>
            <a:r>
              <a:rPr lang="en-US" altLang="zh-TW" sz="1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按</a:t>
            </a:r>
            <a:r>
              <a:rPr lang="zh-TW" altLang="en-US"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損失指</a:t>
            </a:r>
            <a:r>
              <a:rPr lang="zh-TW" altLang="en-US" sz="1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骨折計之</a:t>
            </a:r>
            <a:r>
              <a:rPr lang="zh-TW" altLang="en-US"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最高日數登記</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。如一個以上之手指</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或足趾</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指骨折斷時，則將各指損失日數應予</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合計。</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　例</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：小手指中腕節骨折斷時，應按損失</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400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日登記。</a:t>
            </a:r>
          </a:p>
          <a:p>
            <a:pPr marL="1441450" lvl="1" indent="-1441450">
              <a:lnSpc>
                <a:spcPct val="110000"/>
              </a:lnSpc>
              <a:spcBef>
                <a:spcPts val="600"/>
              </a:spcBef>
              <a:buNone/>
            </a:pP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	i. </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如</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無名指之第三節骨折斷時，應按損失</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240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日登記。</a:t>
            </a:r>
          </a:p>
          <a:p>
            <a:pPr marL="1441450" lvl="1" indent="-1441450">
              <a:lnSpc>
                <a:spcPct val="110000"/>
              </a:lnSpc>
              <a:spcBef>
                <a:spcPts val="600"/>
              </a:spcBef>
              <a:buNone/>
            </a:pP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	ii. </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如一</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次事故中同時折斷上述兩手指時，則應按損失</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400+240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等於</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640</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日。 </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II.</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機能</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損失：機能損失，應按損失</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機能百分數</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登記，其日數百分數之決定，應</a:t>
            </a:r>
            <a:r>
              <a:rPr lang="zh-TW" altLang="en-US" sz="1800" u="sng" dirty="0">
                <a:latin typeface="Times New Roman" panose="02020603050405020304" pitchFamily="18" charset="0"/>
                <a:ea typeface="標楷體" panose="03000509000000000000" pitchFamily="65" charset="-120"/>
                <a:cs typeface="Times New Roman" panose="02020603050405020304" pitchFamily="18" charset="0"/>
              </a:rPr>
              <a:t>由負責醫生確定</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。但聽覺之損失則例外，經確實證明為完全職業之失聽時，應按表列數字作永久部分失能，或全部失能日數登記</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　　例</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食指中</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骨節經醫生</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證明</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25</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患僵直</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病，</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則應按</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200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日之</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，即</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50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日登記</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III. </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身體</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數部分之損壞：身體數部分</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以上損壞，總</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損失日數之登記，應將</a:t>
            </a:r>
            <a:r>
              <a:rPr lang="zh-TW" altLang="en-US" sz="1800" u="sng" dirty="0">
                <a:latin typeface="Times New Roman" panose="02020603050405020304" pitchFamily="18" charset="0"/>
                <a:ea typeface="標楷體" panose="03000509000000000000" pitchFamily="65" charset="-120"/>
                <a:cs typeface="Times New Roman" panose="02020603050405020304" pitchFamily="18" charset="0"/>
              </a:rPr>
              <a:t>各</a:t>
            </a:r>
            <a:r>
              <a:rPr lang="zh-TW" altLang="en-US" sz="1800" u="sng" dirty="0" smtClean="0">
                <a:latin typeface="Times New Roman" panose="02020603050405020304" pitchFamily="18" charset="0"/>
                <a:ea typeface="標楷體" panose="03000509000000000000" pitchFamily="65" charset="-120"/>
                <a:cs typeface="Times New Roman" panose="02020603050405020304" pitchFamily="18" charset="0"/>
              </a:rPr>
              <a:t>部分損失</a:t>
            </a:r>
            <a:r>
              <a:rPr lang="zh-TW" altLang="en-US" sz="1800" u="sng" dirty="0">
                <a:latin typeface="Times New Roman" panose="02020603050405020304" pitchFamily="18" charset="0"/>
                <a:ea typeface="標楷體" panose="03000509000000000000" pitchFamily="65" charset="-120"/>
                <a:cs typeface="Times New Roman" panose="02020603050405020304" pitchFamily="18" charset="0"/>
              </a:rPr>
              <a:t>日數之總和登記</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。但</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其</a:t>
            </a:r>
            <a:r>
              <a:rPr lang="zh-TW" altLang="en-US" sz="1800" u="sng" dirty="0" smtClean="0">
                <a:latin typeface="Times New Roman" panose="02020603050405020304" pitchFamily="18" charset="0"/>
                <a:ea typeface="標楷體" panose="03000509000000000000" pitchFamily="65" charset="-120"/>
                <a:cs typeface="Times New Roman" panose="02020603050405020304" pitchFamily="18" charset="0"/>
              </a:rPr>
              <a:t>總日數超過</a:t>
            </a:r>
            <a:r>
              <a:rPr lang="en-US" altLang="zh-TW" sz="1800" u="sng" dirty="0" smtClean="0">
                <a:latin typeface="Times New Roman" panose="02020603050405020304" pitchFamily="18" charset="0"/>
                <a:ea typeface="標楷體" panose="03000509000000000000" pitchFamily="65" charset="-120"/>
                <a:cs typeface="Times New Roman" panose="02020603050405020304" pitchFamily="18" charset="0"/>
              </a:rPr>
              <a:t>6,000</a:t>
            </a:r>
            <a:r>
              <a:rPr lang="zh-TW" altLang="en-US" sz="1800" u="sng" dirty="0" smtClean="0">
                <a:latin typeface="Times New Roman" panose="02020603050405020304" pitchFamily="18" charset="0"/>
                <a:ea typeface="標楷體" panose="03000509000000000000" pitchFamily="65" charset="-120"/>
                <a:cs typeface="Times New Roman" panose="02020603050405020304" pitchFamily="18" charset="0"/>
              </a:rPr>
              <a:t>日時按</a:t>
            </a:r>
            <a:r>
              <a:rPr lang="en-US" altLang="zh-TW" sz="1800" u="sng" dirty="0" smtClean="0">
                <a:latin typeface="Times New Roman" panose="02020603050405020304" pitchFamily="18" charset="0"/>
                <a:ea typeface="標楷體" panose="03000509000000000000" pitchFamily="65" charset="-120"/>
                <a:cs typeface="Times New Roman" panose="02020603050405020304" pitchFamily="18" charset="0"/>
              </a:rPr>
              <a:t>6,000</a:t>
            </a:r>
            <a:r>
              <a:rPr lang="zh-TW" altLang="en-US" sz="1800" u="sng" dirty="0" smtClean="0">
                <a:latin typeface="Times New Roman" panose="02020603050405020304" pitchFamily="18" charset="0"/>
                <a:ea typeface="標楷體" panose="03000509000000000000" pitchFamily="65" charset="-120"/>
                <a:cs typeface="Times New Roman" panose="02020603050405020304" pitchFamily="18" charset="0"/>
              </a:rPr>
              <a:t>日登記</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600"/>
              </a:spcBef>
              <a:buNone/>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IV.</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表</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內</a:t>
            </a:r>
            <a:r>
              <a:rPr lang="zh-TW" altLang="en-US" sz="1800" u="sng" dirty="0">
                <a:latin typeface="Times New Roman" panose="02020603050405020304" pitchFamily="18" charset="0"/>
                <a:ea typeface="標楷體" panose="03000509000000000000" pitchFamily="65" charset="-120"/>
                <a:cs typeface="Times New Roman" panose="02020603050405020304" pitchFamily="18" charset="0"/>
              </a:rPr>
              <a:t>未列傷害種類之損失日數</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：凡遇到表內未列之任何永久傷害</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如</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內臟</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受傷、損失講話能力、肺部受傷或背部受傷等</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，應按</a:t>
            </a:r>
            <a:r>
              <a:rPr lang="zh-TW" altLang="en-US" sz="1800" u="sng" dirty="0">
                <a:latin typeface="Times New Roman" panose="02020603050405020304" pitchFamily="18" charset="0"/>
                <a:ea typeface="標楷體" panose="03000509000000000000" pitchFamily="65" charset="-120"/>
                <a:cs typeface="Times New Roman" panose="02020603050405020304" pitchFamily="18" charset="0"/>
              </a:rPr>
              <a:t>永久全失能</a:t>
            </a:r>
            <a:r>
              <a:rPr lang="en-US" altLang="zh-TW" sz="1800" u="sng" dirty="0">
                <a:latin typeface="Times New Roman" panose="02020603050405020304" pitchFamily="18" charset="0"/>
                <a:ea typeface="標楷體" panose="03000509000000000000" pitchFamily="65" charset="-120"/>
                <a:cs typeface="Times New Roman" panose="02020603050405020304" pitchFamily="18" charset="0"/>
              </a:rPr>
              <a:t>6,000</a:t>
            </a:r>
            <a:r>
              <a:rPr lang="zh-TW" altLang="en-US" sz="1800" u="sng" dirty="0">
                <a:latin typeface="Times New Roman" panose="02020603050405020304" pitchFamily="18" charset="0"/>
                <a:ea typeface="標楷體" panose="03000509000000000000" pitchFamily="65" charset="-120"/>
                <a:cs typeface="Times New Roman" panose="02020603050405020304" pitchFamily="18" charset="0"/>
              </a:rPr>
              <a:t>日之百分數登記</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其</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之</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決定</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，由</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負責診療醫生憑診斷</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確定。</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18</a:t>
            </a:fld>
            <a:endParaRPr lang="zh-TW" altLang="en-US" dirty="0"/>
          </a:p>
        </p:txBody>
      </p:sp>
    </p:spTree>
    <p:extLst>
      <p:ext uri="{BB962C8B-B14F-4D97-AF65-F5344CB8AC3E}">
        <p14:creationId xmlns:p14="http://schemas.microsoft.com/office/powerpoint/2010/main" val="3628490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99392"/>
            <a:ext cx="7715200" cy="1143000"/>
          </a:xfrm>
        </p:spPr>
        <p:txBody>
          <a:bodyPr>
            <a:normAutofit fontScale="90000"/>
          </a:bodyPr>
          <a:lstStyle/>
          <a:p>
            <a:r>
              <a:rPr lang="zh-TW" altLang="en-US" sz="4000" b="1" dirty="0">
                <a:latin typeface="Times New Roman" panose="02020603050405020304" pitchFamily="18" charset="0"/>
                <a:ea typeface="標楷體" panose="03000509000000000000" pitchFamily="65" charset="-120"/>
                <a:cs typeface="Times New Roman" panose="02020603050405020304" pitchFamily="18" charset="0"/>
              </a:rPr>
              <a:t>職業災害統計網路填報</a:t>
            </a:r>
            <a:r>
              <a:rPr lang="zh-TW" altLang="en-US" sz="4000" b="1" dirty="0" smtClean="0">
                <a:latin typeface="Times New Roman" panose="02020603050405020304" pitchFamily="18" charset="0"/>
                <a:ea typeface="標楷體" panose="03000509000000000000" pitchFamily="65" charset="-120"/>
                <a:cs typeface="Times New Roman" panose="02020603050405020304" pitchFamily="18" charset="0"/>
              </a:rPr>
              <a:t>系統</a:t>
            </a:r>
            <a: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壹</a:t>
            </a:r>
            <a:r>
              <a:rPr lang="zh-TW" altLang="zh-TW" sz="32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定義</a:t>
            </a: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b="1" dirty="0" smtClean="0">
                <a:latin typeface="Times New Roman" panose="02020603050405020304" pitchFamily="18" charset="0"/>
                <a:ea typeface="標楷體" panose="03000509000000000000" pitchFamily="65" charset="-120"/>
                <a:cs typeface="Times New Roman" panose="02020603050405020304" pitchFamily="18" charset="0"/>
              </a:rPr>
              <a:t>四</a:t>
            </a:r>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、失能傷害損失日數</a:t>
            </a:r>
          </a:p>
        </p:txBody>
      </p:sp>
      <p:sp>
        <p:nvSpPr>
          <p:cNvPr id="9" name="內容版面配置區 8"/>
          <p:cNvSpPr>
            <a:spLocks noGrp="1"/>
          </p:cNvSpPr>
          <p:nvPr>
            <p:ph idx="1"/>
          </p:nvPr>
        </p:nvSpPr>
        <p:spPr>
          <a:xfrm>
            <a:off x="0" y="1052736"/>
            <a:ext cx="8811491" cy="5040560"/>
          </a:xfrm>
        </p:spPr>
        <p:txBody>
          <a:bodyPr>
            <a:noAutofit/>
          </a:bodyPr>
          <a:lstStyle/>
          <a:p>
            <a:pPr marL="1441450" lvl="1" indent="-1441450">
              <a:lnSpc>
                <a:spcPct val="110000"/>
              </a:lnSpc>
              <a:spcBef>
                <a:spcPts val="600"/>
              </a:spcBef>
              <a:buNone/>
            </a:pP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範例</a:t>
            </a:r>
            <a:endPar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449263" lvl="1" indent="-273050">
              <a:lnSpc>
                <a:spcPct val="110000"/>
              </a:lnSpc>
              <a:spcBef>
                <a:spcPts val="600"/>
              </a:spcBef>
              <a:buNone/>
            </a:pPr>
            <a:r>
              <a:rPr lang="en-US" altLang="zh-TW" sz="2600" dirty="0" smtClean="0"/>
              <a:t>1.</a:t>
            </a:r>
            <a:r>
              <a:rPr lang="zh-TW" altLang="en-US" sz="2600" dirty="0" smtClean="0"/>
              <a:t>張三於 </a:t>
            </a:r>
            <a:r>
              <a:rPr lang="en-US" altLang="zh-TW" sz="2600" dirty="0" smtClean="0"/>
              <a:t>1</a:t>
            </a:r>
            <a:r>
              <a:rPr lang="zh-TW" altLang="en-US" sz="2600" dirty="0" smtClean="0"/>
              <a:t>月</a:t>
            </a:r>
            <a:r>
              <a:rPr lang="en-US" altLang="zh-TW" sz="2600" dirty="0" smtClean="0"/>
              <a:t>3</a:t>
            </a:r>
            <a:r>
              <a:rPr lang="zh-TW" altLang="en-US" sz="2600" dirty="0" smtClean="0"/>
              <a:t>日</a:t>
            </a:r>
            <a:r>
              <a:rPr lang="zh-TW" altLang="en-US" sz="2600" dirty="0"/>
              <a:t>修理石綿瓦不慎墜落，罹災後當日死亡，受傷部位為頭部</a:t>
            </a:r>
            <a:r>
              <a:rPr lang="zh-TW" altLang="en-US" sz="2600" dirty="0" smtClean="0"/>
              <a:t>。                                  </a:t>
            </a:r>
            <a:r>
              <a:rPr lang="en-US" altLang="zh-TW" sz="2400" dirty="0" smtClean="0">
                <a:sym typeface="Wingdings" panose="05000000000000000000" pitchFamily="2" charset="2"/>
              </a:rPr>
              <a:t></a:t>
            </a:r>
            <a:r>
              <a:rPr lang="zh-TW" altLang="en-US" sz="2400" dirty="0" smtClean="0">
                <a:sym typeface="Wingdings" panose="05000000000000000000" pitchFamily="2" charset="2"/>
              </a:rPr>
              <a:t>損失日數</a:t>
            </a:r>
            <a:r>
              <a:rPr lang="en-US" altLang="zh-TW" sz="2400" dirty="0" smtClean="0">
                <a:sym typeface="Wingdings" panose="05000000000000000000" pitchFamily="2" charset="2"/>
              </a:rPr>
              <a:t>?</a:t>
            </a:r>
            <a:r>
              <a:rPr lang="zh-TW" altLang="en-US" sz="2400" dirty="0" smtClean="0">
                <a:sym typeface="Wingdings" panose="05000000000000000000" pitchFamily="2" charset="2"/>
              </a:rPr>
              <a:t> </a:t>
            </a:r>
            <a:r>
              <a:rPr lang="en-US" altLang="zh-TW" sz="2400" dirty="0" smtClean="0"/>
              <a:t>6000</a:t>
            </a:r>
            <a:r>
              <a:rPr lang="zh-TW" altLang="en-US" sz="2400" dirty="0" smtClean="0"/>
              <a:t>日</a:t>
            </a:r>
            <a:endParaRPr lang="en-US" altLang="zh-TW" sz="2400" dirty="0" smtClean="0"/>
          </a:p>
          <a:p>
            <a:pPr marL="449263" lvl="1" indent="-273050">
              <a:lnSpc>
                <a:spcPct val="110000"/>
              </a:lnSpc>
              <a:spcBef>
                <a:spcPts val="600"/>
              </a:spcBef>
              <a:buNone/>
            </a:pPr>
            <a:r>
              <a:rPr lang="en-US" altLang="zh-TW" sz="2600" dirty="0" smtClean="0"/>
              <a:t>2.</a:t>
            </a:r>
            <a:r>
              <a:rPr lang="zh-TW" altLang="en-US" sz="2600" dirty="0" smtClean="0"/>
              <a:t>李</a:t>
            </a:r>
            <a:r>
              <a:rPr lang="zh-TW" altLang="en-US" sz="2600" dirty="0"/>
              <a:t>四</a:t>
            </a:r>
            <a:r>
              <a:rPr lang="zh-TW" altLang="en-US" sz="2600" dirty="0" smtClean="0"/>
              <a:t>於 </a:t>
            </a:r>
            <a:r>
              <a:rPr lang="en-US" altLang="zh-TW" sz="2600" dirty="0" smtClean="0"/>
              <a:t>1</a:t>
            </a:r>
            <a:r>
              <a:rPr lang="zh-TW" altLang="en-US" sz="2600" dirty="0" smtClean="0"/>
              <a:t>月</a:t>
            </a:r>
            <a:r>
              <a:rPr lang="en-US" altLang="zh-TW" sz="2600" dirty="0" smtClean="0"/>
              <a:t>3</a:t>
            </a:r>
            <a:r>
              <a:rPr lang="zh-TW" altLang="en-US" sz="2600" dirty="0" smtClean="0"/>
              <a:t>日</a:t>
            </a:r>
            <a:r>
              <a:rPr lang="zh-TW" altLang="en-US" sz="2600" dirty="0"/>
              <a:t>從事吊掛</a:t>
            </a:r>
            <a:r>
              <a:rPr lang="en-US" altLang="zh-TW" sz="2600" dirty="0"/>
              <a:t>(</a:t>
            </a:r>
            <a:r>
              <a:rPr lang="zh-TW" altLang="en-US" sz="2600" dirty="0"/>
              <a:t>鉤具</a:t>
            </a:r>
            <a:r>
              <a:rPr lang="en-US" altLang="zh-TW" sz="2600" dirty="0"/>
              <a:t>)</a:t>
            </a:r>
            <a:r>
              <a:rPr lang="zh-TW" altLang="en-US" sz="2600" dirty="0"/>
              <a:t>作業，索斷擊中頭部，罹災後治療</a:t>
            </a:r>
            <a:r>
              <a:rPr lang="zh-TW" altLang="en-US" sz="2600" dirty="0" smtClean="0"/>
              <a:t>至</a:t>
            </a:r>
            <a:r>
              <a:rPr lang="en-US" altLang="zh-TW" sz="2600" dirty="0" smtClean="0"/>
              <a:t>1</a:t>
            </a:r>
            <a:r>
              <a:rPr lang="zh-TW" altLang="en-US" sz="2600" dirty="0" smtClean="0"/>
              <a:t>月</a:t>
            </a:r>
            <a:r>
              <a:rPr lang="en-US" altLang="zh-TW" sz="2600" dirty="0" smtClean="0"/>
              <a:t>17</a:t>
            </a:r>
            <a:r>
              <a:rPr lang="zh-TW" altLang="en-US" sz="2600" dirty="0" smtClean="0"/>
              <a:t>日</a:t>
            </a:r>
            <a:r>
              <a:rPr lang="zh-TW" altLang="en-US" sz="2600" dirty="0"/>
              <a:t>結果為全</a:t>
            </a:r>
            <a:r>
              <a:rPr lang="zh-TW" altLang="en-US" sz="2600" dirty="0" smtClean="0"/>
              <a:t>殘廢。    </a:t>
            </a:r>
            <a:r>
              <a:rPr lang="en-US" altLang="zh-TW" sz="2400" dirty="0" smtClean="0">
                <a:sym typeface="Wingdings" panose="05000000000000000000" pitchFamily="2" charset="2"/>
              </a:rPr>
              <a:t></a:t>
            </a:r>
            <a:r>
              <a:rPr lang="zh-TW" altLang="en-US" sz="2400" dirty="0">
                <a:sym typeface="Wingdings" panose="05000000000000000000" pitchFamily="2" charset="2"/>
              </a:rPr>
              <a:t>損失日數</a:t>
            </a:r>
            <a:r>
              <a:rPr lang="en-US" altLang="zh-TW" sz="2400" dirty="0">
                <a:sym typeface="Wingdings" panose="05000000000000000000" pitchFamily="2" charset="2"/>
              </a:rPr>
              <a:t>? </a:t>
            </a:r>
            <a:r>
              <a:rPr lang="zh-TW" altLang="en-US" sz="2400" dirty="0" smtClean="0">
                <a:sym typeface="Wingdings" panose="05000000000000000000" pitchFamily="2" charset="2"/>
              </a:rPr>
              <a:t> </a:t>
            </a:r>
            <a:r>
              <a:rPr lang="en-US" altLang="zh-TW" sz="2400" dirty="0" smtClean="0"/>
              <a:t>6000</a:t>
            </a:r>
            <a:r>
              <a:rPr lang="zh-TW" altLang="en-US" sz="2400" dirty="0"/>
              <a:t>日</a:t>
            </a:r>
            <a:endParaRPr lang="en-US" altLang="zh-TW" sz="2400" dirty="0">
              <a:sym typeface="Wingdings" panose="05000000000000000000" pitchFamily="2" charset="2"/>
            </a:endParaRPr>
          </a:p>
          <a:p>
            <a:pPr marL="449263" lvl="1" indent="-273050">
              <a:lnSpc>
                <a:spcPct val="110000"/>
              </a:lnSpc>
              <a:spcBef>
                <a:spcPts val="600"/>
              </a:spcBef>
              <a:buNone/>
            </a:pPr>
            <a:r>
              <a:rPr lang="en-US" altLang="zh-TW" sz="2600" dirty="0" smtClean="0"/>
              <a:t>3.</a:t>
            </a:r>
            <a:r>
              <a:rPr lang="zh-TW" altLang="en-US" sz="2600" dirty="0" smtClean="0"/>
              <a:t>王</a:t>
            </a:r>
            <a:r>
              <a:rPr lang="zh-TW" altLang="en-US" sz="2600" dirty="0"/>
              <a:t>五</a:t>
            </a:r>
            <a:r>
              <a:rPr lang="zh-TW" altLang="en-US" sz="2600" dirty="0" smtClean="0"/>
              <a:t>於 </a:t>
            </a:r>
            <a:r>
              <a:rPr lang="en-US" altLang="zh-TW" sz="2600" dirty="0" smtClean="0"/>
              <a:t>1</a:t>
            </a:r>
            <a:r>
              <a:rPr lang="zh-TW" altLang="en-US" sz="2600" dirty="0" smtClean="0"/>
              <a:t>月</a:t>
            </a:r>
            <a:r>
              <a:rPr lang="en-US" altLang="zh-TW" sz="2600" dirty="0" smtClean="0"/>
              <a:t>21</a:t>
            </a:r>
            <a:r>
              <a:rPr lang="zh-TW" altLang="en-US" sz="2600" dirty="0" smtClean="0"/>
              <a:t>日</a:t>
            </a:r>
            <a:r>
              <a:rPr lang="zh-TW" altLang="en-US" sz="2600" dirty="0"/>
              <a:t>被發現鉛中毒後，治療</a:t>
            </a:r>
            <a:r>
              <a:rPr lang="zh-TW" altLang="en-US" sz="2600" dirty="0" smtClean="0"/>
              <a:t>至 </a:t>
            </a:r>
            <a:r>
              <a:rPr lang="en-US" altLang="zh-TW" sz="2600" dirty="0" smtClean="0"/>
              <a:t>1</a:t>
            </a:r>
            <a:r>
              <a:rPr lang="zh-TW" altLang="en-US" sz="2600" dirty="0" smtClean="0"/>
              <a:t>月</a:t>
            </a:r>
            <a:r>
              <a:rPr lang="en-US" altLang="zh-TW" sz="2600" dirty="0" smtClean="0"/>
              <a:t>31</a:t>
            </a:r>
            <a:r>
              <a:rPr lang="zh-TW" altLang="en-US" sz="2600" dirty="0" smtClean="0"/>
              <a:t>日</a:t>
            </a:r>
            <a:r>
              <a:rPr lang="zh-TW" altLang="en-US" sz="2600" dirty="0"/>
              <a:t>復原恢復工作。 </a:t>
            </a:r>
            <a:r>
              <a:rPr lang="en-US" altLang="zh-TW" sz="2600" dirty="0" smtClean="0"/>
              <a:t>	</a:t>
            </a:r>
            <a:r>
              <a:rPr lang="zh-TW" altLang="en-US" sz="2600" dirty="0" smtClean="0"/>
              <a:t>                                       </a:t>
            </a:r>
            <a:r>
              <a:rPr lang="en-US" altLang="zh-TW" sz="2400" dirty="0" smtClean="0">
                <a:sym typeface="Wingdings" panose="05000000000000000000" pitchFamily="2" charset="2"/>
              </a:rPr>
              <a:t></a:t>
            </a:r>
            <a:r>
              <a:rPr lang="zh-TW" altLang="en-US" sz="2400" dirty="0">
                <a:sym typeface="Wingdings" panose="05000000000000000000" pitchFamily="2" charset="2"/>
              </a:rPr>
              <a:t>損失日數</a:t>
            </a:r>
            <a:r>
              <a:rPr lang="en-US" altLang="zh-TW" sz="2400" dirty="0">
                <a:sym typeface="Wingdings" panose="05000000000000000000" pitchFamily="2" charset="2"/>
              </a:rPr>
              <a:t>?</a:t>
            </a:r>
            <a:r>
              <a:rPr lang="en-US" altLang="zh-TW" sz="2400" dirty="0"/>
              <a:t> </a:t>
            </a:r>
            <a:r>
              <a:rPr lang="zh-TW" altLang="en-US" sz="2400" dirty="0" smtClean="0"/>
              <a:t> </a:t>
            </a:r>
            <a:r>
              <a:rPr lang="en-US" altLang="zh-TW" sz="2400" dirty="0" smtClean="0"/>
              <a:t>9</a:t>
            </a:r>
            <a:r>
              <a:rPr lang="zh-TW" altLang="en-US" sz="2400" dirty="0"/>
              <a:t>日</a:t>
            </a:r>
            <a:endParaRPr lang="en-US" altLang="zh-TW" sz="2400" dirty="0"/>
          </a:p>
          <a:p>
            <a:pPr marL="449263" lvl="1" indent="-273050">
              <a:lnSpc>
                <a:spcPct val="110000"/>
              </a:lnSpc>
              <a:spcBef>
                <a:spcPts val="600"/>
              </a:spcBef>
              <a:buNone/>
            </a:pPr>
            <a:r>
              <a:rPr lang="en-US" altLang="zh-TW" sz="2600" dirty="0" smtClean="0"/>
              <a:t>4.</a:t>
            </a:r>
            <a:r>
              <a:rPr lang="zh-TW" altLang="en-US" sz="2600" dirty="0" smtClean="0"/>
              <a:t>班</a:t>
            </a:r>
            <a:r>
              <a:rPr lang="zh-TW" altLang="en-US" sz="2600" dirty="0"/>
              <a:t>亞</a:t>
            </a:r>
            <a:r>
              <a:rPr lang="zh-TW" altLang="en-US" sz="2600" dirty="0" smtClean="0"/>
              <a:t>於 </a:t>
            </a:r>
            <a:r>
              <a:rPr lang="en-US" altLang="zh-TW" sz="2600" dirty="0" smtClean="0"/>
              <a:t>1</a:t>
            </a:r>
            <a:r>
              <a:rPr lang="zh-TW" altLang="en-US" sz="2600" dirty="0" smtClean="0"/>
              <a:t>月</a:t>
            </a:r>
            <a:r>
              <a:rPr lang="en-US" altLang="zh-TW" sz="2600" dirty="0" smtClean="0"/>
              <a:t>22</a:t>
            </a:r>
            <a:r>
              <a:rPr lang="zh-TW" altLang="en-US" sz="2600" dirty="0" smtClean="0"/>
              <a:t>日</a:t>
            </a:r>
            <a:r>
              <a:rPr lang="zh-TW" altLang="en-US" sz="2600" dirty="0"/>
              <a:t>因調整鍋爐而受蒸氣燙傷，手部受傷</a:t>
            </a:r>
            <a:r>
              <a:rPr lang="zh-TW" altLang="en-US" sz="2600" dirty="0" smtClean="0"/>
              <a:t>於</a:t>
            </a:r>
            <a:r>
              <a:rPr lang="en-US" altLang="zh-TW" sz="2600" dirty="0" smtClean="0"/>
              <a:t>2</a:t>
            </a:r>
            <a:r>
              <a:rPr lang="zh-TW" altLang="en-US" sz="2600" dirty="0" smtClean="0"/>
              <a:t>月</a:t>
            </a:r>
            <a:r>
              <a:rPr lang="en-US" altLang="zh-TW" sz="2600" dirty="0" smtClean="0"/>
              <a:t>17</a:t>
            </a:r>
            <a:r>
              <a:rPr lang="zh-TW" altLang="en-US" sz="2600" dirty="0" smtClean="0"/>
              <a:t>日</a:t>
            </a:r>
            <a:r>
              <a:rPr lang="zh-TW" altLang="en-US" sz="2600" dirty="0"/>
              <a:t>復工，但</a:t>
            </a:r>
            <a:r>
              <a:rPr lang="zh-TW" altLang="en-US" sz="2600" dirty="0" smtClean="0"/>
              <a:t>於</a:t>
            </a:r>
            <a:r>
              <a:rPr lang="zh-TW" altLang="en-US" sz="2600" dirty="0"/>
              <a:t> </a:t>
            </a:r>
            <a:r>
              <a:rPr lang="en-US" altLang="zh-TW" sz="2600" dirty="0" smtClean="0"/>
              <a:t>2</a:t>
            </a:r>
            <a:r>
              <a:rPr lang="zh-TW" altLang="en-US" sz="2600" dirty="0" smtClean="0"/>
              <a:t>月</a:t>
            </a:r>
            <a:r>
              <a:rPr lang="en-US" altLang="zh-TW" sz="2600" dirty="0" smtClean="0"/>
              <a:t>9</a:t>
            </a:r>
            <a:r>
              <a:rPr lang="zh-TW" altLang="en-US" sz="2600" dirty="0" smtClean="0"/>
              <a:t>日</a:t>
            </a:r>
            <a:r>
              <a:rPr lang="zh-TW" altLang="en-US" sz="2600" dirty="0"/>
              <a:t>知其因傷口敗血症截去拇指末指節。 </a:t>
            </a:r>
            <a:r>
              <a:rPr lang="en-US" altLang="zh-TW" sz="2600" dirty="0" smtClean="0"/>
              <a:t>	</a:t>
            </a:r>
            <a:r>
              <a:rPr lang="zh-TW" altLang="en-US" sz="2600" dirty="0" smtClean="0"/>
              <a:t>                                                  </a:t>
            </a:r>
            <a:r>
              <a:rPr lang="en-US" altLang="zh-TW" sz="2400" dirty="0" smtClean="0">
                <a:sym typeface="Wingdings" panose="05000000000000000000" pitchFamily="2" charset="2"/>
              </a:rPr>
              <a:t></a:t>
            </a:r>
            <a:r>
              <a:rPr lang="zh-TW" altLang="en-US" sz="2400" dirty="0">
                <a:sym typeface="Wingdings" panose="05000000000000000000" pitchFamily="2" charset="2"/>
              </a:rPr>
              <a:t>損失日數</a:t>
            </a:r>
            <a:r>
              <a:rPr lang="en-US" altLang="zh-TW" sz="2400" dirty="0">
                <a:sym typeface="Wingdings" panose="05000000000000000000" pitchFamily="2" charset="2"/>
              </a:rPr>
              <a:t>?</a:t>
            </a:r>
            <a:r>
              <a:rPr lang="en-US" altLang="zh-TW" sz="2400" dirty="0"/>
              <a:t> </a:t>
            </a:r>
            <a:r>
              <a:rPr lang="zh-TW" altLang="en-US" sz="2400" dirty="0" smtClean="0"/>
              <a:t> </a:t>
            </a:r>
            <a:r>
              <a:rPr lang="en-US" altLang="zh-TW" sz="2400" dirty="0" smtClean="0">
                <a:solidFill>
                  <a:srgbClr val="FF0000"/>
                </a:solidFill>
              </a:rPr>
              <a:t>300</a:t>
            </a:r>
            <a:r>
              <a:rPr lang="zh-TW" altLang="en-US" sz="2400" dirty="0">
                <a:solidFill>
                  <a:srgbClr val="FF0000"/>
                </a:solidFill>
              </a:rPr>
              <a:t>日</a:t>
            </a:r>
            <a:r>
              <a:rPr lang="zh-TW" altLang="en-US" sz="2400" dirty="0"/>
              <a:t> </a:t>
            </a:r>
            <a:endParaRPr lang="en-US" altLang="zh-TW" sz="2400" dirty="0"/>
          </a:p>
          <a:p>
            <a:pPr marL="449263" lvl="1" indent="-273050">
              <a:lnSpc>
                <a:spcPct val="110000"/>
              </a:lnSpc>
              <a:spcBef>
                <a:spcPts val="600"/>
              </a:spcBef>
              <a:buNone/>
            </a:pPr>
            <a:endParaRPr lang="zh-TW" altLang="en-US" sz="2600" dirty="0"/>
          </a:p>
        </p:txBody>
      </p:sp>
      <p:sp>
        <p:nvSpPr>
          <p:cNvPr id="8" name="投影片編號版面配置區 7"/>
          <p:cNvSpPr>
            <a:spLocks noGrp="1"/>
          </p:cNvSpPr>
          <p:nvPr>
            <p:ph type="sldNum" sz="quarter" idx="12"/>
          </p:nvPr>
        </p:nvSpPr>
        <p:spPr/>
        <p:txBody>
          <a:bodyPr/>
          <a:lstStyle/>
          <a:p>
            <a:fld id="{A36E6B7E-3405-4ABC-8F0A-11CAAA034E4E}" type="slidenum">
              <a:rPr lang="zh-TW" altLang="en-US" smtClean="0"/>
              <a:pPr/>
              <a:t>19</a:t>
            </a:fld>
            <a:endParaRPr lang="zh-TW" altLang="en-US" dirty="0"/>
          </a:p>
        </p:txBody>
      </p:sp>
    </p:spTree>
    <p:extLst>
      <p:ext uri="{BB962C8B-B14F-4D97-AF65-F5344CB8AC3E}">
        <p14:creationId xmlns:p14="http://schemas.microsoft.com/office/powerpoint/2010/main" val="1284888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691416" y="2348880"/>
            <a:ext cx="7772400" cy="1470025"/>
          </a:xfrm>
        </p:spPr>
        <p:txBody>
          <a:bodyPr>
            <a:normAutofit fontScale="90000"/>
          </a:bodyPr>
          <a:lstStyle/>
          <a:p>
            <a:pPr marL="0" indent="0" algn="l"/>
            <a:r>
              <a:rPr lang="zh-TW" altLang="en-US" sz="2400" dirty="0">
                <a:latin typeface="標楷體" panose="03000509000000000000" pitchFamily="65" charset="-120"/>
                <a:ea typeface="標楷體" panose="03000509000000000000" pitchFamily="65" charset="-120"/>
              </a:rPr>
              <a:t>本教材中所有投影片內容</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含文字檔及圖檔</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著作權皆屬於本部所有</a:t>
            </a:r>
            <a:r>
              <a:rPr lang="zh-TW" altLang="en-US" sz="2400" dirty="0" smtClean="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
            </a:r>
            <a:br>
              <a:rPr lang="en-US" altLang="zh-TW" sz="2400" dirty="0" smtClean="0">
                <a:latin typeface="標楷體" panose="03000509000000000000" pitchFamily="65" charset="-120"/>
                <a:ea typeface="標楷體" panose="03000509000000000000" pitchFamily="65" charset="-120"/>
              </a:rPr>
            </a:br>
            <a:r>
              <a:rPr lang="en-US" altLang="zh-TW" sz="2400" dirty="0">
                <a:latin typeface="標楷體" panose="03000509000000000000" pitchFamily="65" charset="-120"/>
                <a:ea typeface="標楷體" panose="03000509000000000000" pitchFamily="65" charset="-120"/>
              </a:rPr>
              <a:t/>
            </a:r>
            <a:br>
              <a:rPr lang="en-US" altLang="zh-TW" sz="2400" dirty="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一、種子</a:t>
            </a:r>
            <a:r>
              <a:rPr lang="zh-TW" altLang="en-US" sz="2400" dirty="0" smtClean="0">
                <a:latin typeface="標楷體" panose="03000509000000000000" pitchFamily="65" charset="-120"/>
                <a:ea typeface="標楷體" panose="03000509000000000000" pitchFamily="65" charset="-120"/>
              </a:rPr>
              <a:t>師資：對</a:t>
            </a:r>
            <a:r>
              <a:rPr lang="zh-TW" altLang="en-US" sz="2400" dirty="0">
                <a:latin typeface="標楷體" panose="03000509000000000000" pitchFamily="65" charset="-120"/>
                <a:ea typeface="標楷體" panose="03000509000000000000" pitchFamily="65" charset="-120"/>
              </a:rPr>
              <a:t>任一單張投影片之教材須完整擷取進行授課，不得將任一單張投影片內容任意進行修改及編輯。</a:t>
            </a:r>
            <a:r>
              <a:rPr lang="en-US" altLang="zh-TW" sz="2400" dirty="0">
                <a:latin typeface="標楷體" panose="03000509000000000000" pitchFamily="65" charset="-120"/>
                <a:ea typeface="標楷體" panose="03000509000000000000" pitchFamily="65" charset="-120"/>
              </a:rPr>
              <a:t/>
            </a:r>
            <a:br>
              <a:rPr lang="en-US" altLang="zh-TW" sz="2400" dirty="0">
                <a:latin typeface="標楷體" panose="03000509000000000000" pitchFamily="65" charset="-120"/>
                <a:ea typeface="標楷體" panose="03000509000000000000" pitchFamily="65" charset="-120"/>
              </a:rPr>
            </a:br>
            <a:r>
              <a:rPr lang="en-US" altLang="zh-TW" sz="2400" dirty="0" smtClean="0">
                <a:latin typeface="標楷體" panose="03000509000000000000" pitchFamily="65" charset="-120"/>
                <a:ea typeface="標楷體" panose="03000509000000000000" pitchFamily="65" charset="-120"/>
              </a:rPr>
              <a:t/>
            </a:r>
            <a:br>
              <a:rPr lang="en-US" altLang="zh-TW" sz="2400" dirty="0" smtClean="0">
                <a:latin typeface="標楷體" panose="03000509000000000000" pitchFamily="65" charset="-120"/>
                <a:ea typeface="標楷體" panose="03000509000000000000" pitchFamily="65" charset="-120"/>
              </a:rPr>
            </a:br>
            <a:r>
              <a:rPr lang="zh-TW" altLang="en-US" sz="2400" dirty="0" smtClean="0">
                <a:latin typeface="標楷體" panose="03000509000000000000" pitchFamily="65" charset="-120"/>
                <a:ea typeface="標楷體" panose="03000509000000000000" pitchFamily="65" charset="-120"/>
              </a:rPr>
              <a:t>二</a:t>
            </a:r>
            <a:r>
              <a:rPr lang="zh-TW" altLang="en-US" sz="2400" dirty="0">
                <a:latin typeface="標楷體" panose="03000509000000000000" pitchFamily="65" charset="-120"/>
                <a:ea typeface="標楷體" panose="03000509000000000000" pitchFamily="65" charset="-120"/>
              </a:rPr>
              <a:t>、作為一般授課</a:t>
            </a:r>
            <a:r>
              <a:rPr lang="zh-TW" altLang="en-US" sz="2400" dirty="0" smtClean="0">
                <a:latin typeface="標楷體" panose="03000509000000000000" pitchFamily="65" charset="-120"/>
                <a:ea typeface="標楷體" panose="03000509000000000000" pitchFamily="65" charset="-120"/>
              </a:rPr>
              <a:t>使用之</a:t>
            </a:r>
            <a:r>
              <a:rPr lang="zh-TW" altLang="en-US" sz="2400" dirty="0">
                <a:latin typeface="標楷體" panose="03000509000000000000" pitchFamily="65" charset="-120"/>
                <a:ea typeface="標楷體" panose="03000509000000000000" pitchFamily="65" charset="-120"/>
              </a:rPr>
              <a:t>參考</a:t>
            </a:r>
            <a:r>
              <a:rPr lang="zh-TW" altLang="en-US" sz="2400" dirty="0" smtClean="0">
                <a:latin typeface="標楷體" panose="03000509000000000000" pitchFamily="65" charset="-120"/>
                <a:ea typeface="標楷體" panose="03000509000000000000" pitchFamily="65" charset="-120"/>
              </a:rPr>
              <a:t>資料時需</a:t>
            </a:r>
            <a:r>
              <a:rPr lang="zh-TW" altLang="en-US" sz="2400" dirty="0">
                <a:latin typeface="標楷體" panose="03000509000000000000" pitchFamily="65" charset="-120"/>
                <a:ea typeface="標楷體" panose="03000509000000000000" pitchFamily="65" charset="-120"/>
              </a:rPr>
              <a:t>標註引用出處。</a:t>
            </a:r>
          </a:p>
        </p:txBody>
      </p:sp>
      <p:sp>
        <p:nvSpPr>
          <p:cNvPr id="3" name="內容版面配置區 2"/>
          <p:cNvSpPr>
            <a:spLocks noGrp="1"/>
          </p:cNvSpPr>
          <p:nvPr>
            <p:ph type="subTitle" idx="1"/>
          </p:nvPr>
        </p:nvSpPr>
        <p:spPr/>
        <p:txBody>
          <a:bodyPr>
            <a:normAutofit/>
          </a:bodyPr>
          <a:lstStyle/>
          <a:p>
            <a:pPr marL="0" indent="0">
              <a:buNone/>
            </a:pPr>
            <a:r>
              <a:rPr lang="en-US" altLang="zh-TW" dirty="0"/>
              <a:t/>
            </a:r>
            <a:br>
              <a:rPr lang="en-US" altLang="zh-TW" dirty="0"/>
            </a:br>
            <a:endParaRPr lang="zh-TW" altLang="en-US" dirty="0"/>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2</a:t>
            </a:fld>
            <a:endParaRPr lang="zh-TW" altLang="en-US" dirty="0"/>
          </a:p>
        </p:txBody>
      </p:sp>
      <p:sp>
        <p:nvSpPr>
          <p:cNvPr id="6" name="矩形 5"/>
          <p:cNvSpPr/>
          <p:nvPr/>
        </p:nvSpPr>
        <p:spPr>
          <a:xfrm>
            <a:off x="2843808" y="764704"/>
            <a:ext cx="3467616" cy="584775"/>
          </a:xfrm>
          <a:prstGeom prst="rect">
            <a:avLst/>
          </a:prstGeom>
        </p:spPr>
        <p:txBody>
          <a:bodyPr wrap="none">
            <a:spAutoFit/>
          </a:bodyPr>
          <a:lstStyle/>
          <a:p>
            <a:r>
              <a:rPr lang="zh-TW" altLang="en-US" sz="3200" dirty="0">
                <a:latin typeface="標楷體" panose="03000509000000000000" pitchFamily="65" charset="-120"/>
                <a:ea typeface="標楷體" panose="03000509000000000000" pitchFamily="65" charset="-120"/>
                <a:cs typeface="Times New Roman" panose="02020603050405020304" pitchFamily="18" charset="0"/>
              </a:rPr>
              <a:t>教材使用注意事項</a:t>
            </a:r>
          </a:p>
        </p:txBody>
      </p:sp>
    </p:spTree>
    <p:extLst>
      <p:ext uri="{BB962C8B-B14F-4D97-AF65-F5344CB8AC3E}">
        <p14:creationId xmlns:p14="http://schemas.microsoft.com/office/powerpoint/2010/main" val="1734389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44624"/>
            <a:ext cx="7886700" cy="1136407"/>
          </a:xfrm>
        </p:spPr>
        <p:txBody>
          <a:bodyPr>
            <a:normAutofit/>
          </a:bodyPr>
          <a:lstStyle/>
          <a:p>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職業災害統計網路填報</a:t>
            </a: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系統</a:t>
            </a:r>
            <a: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壹</a:t>
            </a:r>
            <a:r>
              <a:rPr lang="zh-TW"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定義</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五</a:t>
            </a:r>
            <a:r>
              <a:rPr lang="zh-TW" altLang="zh-TW" sz="2800" b="1" dirty="0">
                <a:latin typeface="Times New Roman" panose="02020603050405020304" pitchFamily="18" charset="0"/>
                <a:ea typeface="標楷體" panose="03000509000000000000" pitchFamily="65" charset="-120"/>
                <a:cs typeface="Times New Roman" panose="02020603050405020304" pitchFamily="18" charset="0"/>
              </a:rPr>
              <a:t>、總經歷</a:t>
            </a: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工時</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內容版面配置區 8"/>
          <p:cNvSpPr>
            <a:spLocks noGrp="1"/>
          </p:cNvSpPr>
          <p:nvPr>
            <p:ph idx="1"/>
          </p:nvPr>
        </p:nvSpPr>
        <p:spPr>
          <a:xfrm>
            <a:off x="628650" y="1196752"/>
            <a:ext cx="8260707" cy="4838218"/>
          </a:xfrm>
        </p:spPr>
        <p:txBody>
          <a:bodyPr>
            <a:noAutofit/>
          </a:bodyPr>
          <a:lstStyle/>
          <a:p>
            <a:pPr marL="1441450" lvl="1" indent="-1441450">
              <a:lnSpc>
                <a:spcPct val="110000"/>
              </a:lnSpc>
              <a:spcBef>
                <a:spcPts val="1200"/>
              </a:spcBef>
              <a:buNone/>
            </a:pPr>
            <a:r>
              <a:rPr lang="zh-TW" altLang="zh-TW" sz="1800" b="1" dirty="0" smtClean="0">
                <a:latin typeface="Times New Roman" panose="02020603050405020304" pitchFamily="18" charset="0"/>
                <a:ea typeface="標楷體" panose="03000509000000000000" pitchFamily="65" charset="-120"/>
                <a:cs typeface="Times New Roman" panose="02020603050405020304" pitchFamily="18" charset="0"/>
              </a:rPr>
              <a:t>指</a:t>
            </a:r>
            <a:r>
              <a:rPr lang="zh-TW" altLang="zh-TW" sz="1800" b="1" dirty="0">
                <a:latin typeface="Times New Roman" panose="02020603050405020304" pitchFamily="18" charset="0"/>
                <a:ea typeface="標楷體" panose="03000509000000000000" pitchFamily="65" charset="-120"/>
                <a:cs typeface="Times New Roman" panose="02020603050405020304" pitchFamily="18" charset="0"/>
              </a:rPr>
              <a:t>填報資料期間全體勞工實際經歷之工作時數</a:t>
            </a:r>
            <a:r>
              <a:rPr lang="zh-TW" altLang="zh-TW" sz="1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1200"/>
              </a:spcBef>
              <a:buNone/>
            </a:pP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800" u="sng" dirty="0" smtClean="0">
                <a:latin typeface="Times New Roman" panose="02020603050405020304" pitchFamily="18" charset="0"/>
                <a:ea typeface="標楷體" panose="03000509000000000000" pitchFamily="65" charset="-120"/>
                <a:cs typeface="Times New Roman" panose="02020603050405020304" pitchFamily="18" charset="0"/>
              </a:rPr>
              <a:t>總</a:t>
            </a:r>
            <a:r>
              <a:rPr lang="zh-TW" altLang="en-US" sz="1800" u="sng" dirty="0">
                <a:latin typeface="Times New Roman" panose="02020603050405020304" pitchFamily="18" charset="0"/>
                <a:ea typeface="標楷體" panose="03000509000000000000" pitchFamily="65" charset="-120"/>
                <a:cs typeface="Times New Roman" panose="02020603050405020304" pitchFamily="18" charset="0"/>
              </a:rPr>
              <a:t>經歷工時之計算方法</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：除</a:t>
            </a:r>
            <a:r>
              <a:rPr lang="zh-TW" altLang="en-US" sz="1800" u="sng" dirty="0">
                <a:latin typeface="Times New Roman" panose="02020603050405020304" pitchFamily="18" charset="0"/>
                <a:ea typeface="標楷體" panose="03000509000000000000" pitchFamily="65" charset="-120"/>
                <a:cs typeface="Times New Roman" panose="02020603050405020304" pitchFamily="18" charset="0"/>
              </a:rPr>
              <a:t>雇主以外之所有人員</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如操作工、生產工、保養工、運輸工、行政人員、推銷業務及其他勞工等。多單位企業之總辦事處及總營業處之工作時數，不應包括在所屬某一工廠或機構之內，亦不能分攤至各單位工作時數之內。但全企業或該職業之傷害為計算對象時，則應包括在內</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1200"/>
              </a:spcBef>
              <a:buNone/>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二</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總</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經歷工時之計算應從</a:t>
            </a:r>
            <a:r>
              <a:rPr lang="zh-TW" altLang="en-US" sz="1800" u="sng" dirty="0">
                <a:latin typeface="Times New Roman" panose="02020603050405020304" pitchFamily="18" charset="0"/>
                <a:ea typeface="標楷體" panose="03000509000000000000" pitchFamily="65" charset="-120"/>
                <a:cs typeface="Times New Roman" panose="02020603050405020304" pitchFamily="18" charset="0"/>
              </a:rPr>
              <a:t>薪餉名冊</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u="sng" dirty="0">
                <a:latin typeface="Times New Roman" panose="02020603050405020304" pitchFamily="18" charset="0"/>
                <a:ea typeface="標楷體" panose="03000509000000000000" pitchFamily="65" charset="-120"/>
                <a:cs typeface="Times New Roman" panose="02020603050405020304" pitchFamily="18" charset="0"/>
              </a:rPr>
              <a:t>簽到簿</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或</a:t>
            </a:r>
            <a:r>
              <a:rPr lang="zh-TW" altLang="en-US" sz="1800" u="sng" dirty="0">
                <a:latin typeface="Times New Roman" panose="02020603050405020304" pitchFamily="18" charset="0"/>
                <a:ea typeface="標楷體" panose="03000509000000000000" pitchFamily="65" charset="-120"/>
                <a:cs typeface="Times New Roman" panose="02020603050405020304" pitchFamily="18" charset="0"/>
              </a:rPr>
              <a:t>上班時鐘登記卡</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等計算之。倘無此項完整記載，則可用總計僱工之工作日數乘每日之工作鐘點數，估計出總經歷工時之約數。若各部門之每日工作鐘點數不同時，則應分別估計，然後相加。某一期間內之總計僱工日數，為每日僱工人數之總和。倘未採用實際總工作時數，則應說明計算之根據</a:t>
            </a: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1200"/>
              </a:spcBef>
              <a:buNone/>
            </a:pPr>
            <a:r>
              <a:rPr lang="en-US" altLang="zh-TW" sz="1200" u="sng"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200" u="sng" dirty="0" smtClean="0">
                <a:latin typeface="Times New Roman" panose="02020603050405020304" pitchFamily="18" charset="0"/>
                <a:ea typeface="標楷體" panose="03000509000000000000" pitchFamily="65" charset="-120"/>
                <a:cs typeface="Times New Roman" panose="02020603050405020304" pitchFamily="18" charset="0"/>
              </a:rPr>
              <a:t>生活</a:t>
            </a:r>
            <a:r>
              <a:rPr lang="zh-TW" altLang="en-US" sz="1200" u="sng" dirty="0">
                <a:latin typeface="Times New Roman" panose="02020603050405020304" pitchFamily="18" charset="0"/>
                <a:ea typeface="標楷體" panose="03000509000000000000" pitchFamily="65" charset="-120"/>
                <a:cs typeface="Times New Roman" panose="02020603050405020304" pitchFamily="18" charset="0"/>
              </a:rPr>
              <a:t>在公司資產上者總經歷工時之計算方法，應以實際擔任勤務之工時計算</a:t>
            </a:r>
            <a:r>
              <a:rPr lang="zh-TW" altLang="en-US" sz="1200" u="sng"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200" u="sng" dirty="0" smtClean="0">
              <a:latin typeface="Times New Roman" panose="02020603050405020304" pitchFamily="18" charset="0"/>
              <a:ea typeface="標楷體" panose="03000509000000000000" pitchFamily="65" charset="-120"/>
              <a:cs typeface="Times New Roman" panose="02020603050405020304" pitchFamily="18" charset="0"/>
            </a:endParaRPr>
          </a:p>
          <a:p>
            <a:pPr marL="984250" lvl="1" indent="-984250">
              <a:lnSpc>
                <a:spcPct val="110000"/>
              </a:lnSpc>
              <a:spcBef>
                <a:spcPts val="1200"/>
              </a:spcBef>
              <a:buNone/>
            </a:pPr>
            <a:r>
              <a:rPr lang="en-US" altLang="zh-TW" sz="1200" u="sng"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200" u="sng" dirty="0" smtClean="0">
                <a:latin typeface="Times New Roman" panose="02020603050405020304" pitchFamily="18" charset="0"/>
                <a:ea typeface="標楷體" panose="03000509000000000000" pitchFamily="65" charset="-120"/>
                <a:cs typeface="Times New Roman" panose="02020603050405020304" pitchFamily="18" charset="0"/>
              </a:rPr>
              <a:t>差</a:t>
            </a:r>
            <a:r>
              <a:rPr lang="zh-TW" altLang="en-US" sz="1200" u="sng" dirty="0">
                <a:latin typeface="Times New Roman" panose="02020603050405020304" pitchFamily="18" charset="0"/>
                <a:ea typeface="標楷體" panose="03000509000000000000" pitchFamily="65" charset="-120"/>
                <a:cs typeface="Times New Roman" panose="02020603050405020304" pitchFamily="18" charset="0"/>
              </a:rPr>
              <a:t>旅人員：關於推銷員、行政人員及其他出差人員之工作時數，因其工作時間很難確定，一般以平均每日按</a:t>
            </a:r>
            <a:r>
              <a:rPr lang="en-US" altLang="zh-TW" sz="1200" u="sng"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1200" u="sng" dirty="0">
                <a:latin typeface="Times New Roman" panose="02020603050405020304" pitchFamily="18" charset="0"/>
                <a:ea typeface="標楷體" panose="03000509000000000000" pitchFamily="65" charset="-120"/>
                <a:cs typeface="Times New Roman" panose="02020603050405020304" pitchFamily="18" charset="0"/>
              </a:rPr>
              <a:t>小時計算</a:t>
            </a:r>
            <a:r>
              <a:rPr lang="zh-TW" altLang="en-US" sz="1200" u="sng"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200" u="sng" dirty="0" smtClean="0">
              <a:latin typeface="Times New Roman" panose="02020603050405020304" pitchFamily="18" charset="0"/>
              <a:ea typeface="標楷體" panose="03000509000000000000" pitchFamily="65" charset="-120"/>
              <a:cs typeface="Times New Roman" panose="02020603050405020304" pitchFamily="18" charset="0"/>
            </a:endParaRPr>
          </a:p>
          <a:p>
            <a:pPr marL="984250" lvl="1" indent="-984250">
              <a:lnSpc>
                <a:spcPct val="110000"/>
              </a:lnSpc>
              <a:spcBef>
                <a:spcPts val="1200"/>
              </a:spcBef>
              <a:buNone/>
            </a:pPr>
            <a:r>
              <a:rPr lang="en-US" altLang="zh-TW" sz="1200" u="sng"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200" u="sng" dirty="0" smtClean="0">
                <a:latin typeface="Times New Roman" panose="02020603050405020304" pitchFamily="18" charset="0"/>
                <a:ea typeface="標楷體" panose="03000509000000000000" pitchFamily="65" charset="-120"/>
                <a:cs typeface="Times New Roman" panose="02020603050405020304" pitchFamily="18" charset="0"/>
              </a:rPr>
              <a:t>待</a:t>
            </a:r>
            <a:r>
              <a:rPr lang="zh-TW" altLang="en-US" sz="1200" u="sng" dirty="0">
                <a:latin typeface="Times New Roman" panose="02020603050405020304" pitchFamily="18" charset="0"/>
                <a:ea typeface="標楷體" panose="03000509000000000000" pitchFamily="65" charset="-120"/>
                <a:cs typeface="Times New Roman" panose="02020603050405020304" pitchFamily="18" charset="0"/>
              </a:rPr>
              <a:t>工人員：在事業單位內等待工作之人員，經</a:t>
            </a:r>
            <a:r>
              <a:rPr lang="zh-TW" altLang="en-US" sz="1200" u="sng" dirty="0" smtClean="0">
                <a:latin typeface="Times New Roman" panose="02020603050405020304" pitchFamily="18" charset="0"/>
                <a:ea typeface="標楷體" panose="03000509000000000000" pitchFamily="65" charset="-120"/>
                <a:cs typeface="Times New Roman" panose="02020603050405020304" pitchFamily="18" charset="0"/>
              </a:rPr>
              <a:t>雇主允許</a:t>
            </a:r>
            <a:r>
              <a:rPr lang="zh-TW" altLang="en-US" sz="1200" u="sng" dirty="0">
                <a:latin typeface="Times New Roman" panose="02020603050405020304" pitchFamily="18" charset="0"/>
                <a:ea typeface="標楷體" panose="03000509000000000000" pitchFamily="65" charset="-120"/>
                <a:cs typeface="Times New Roman" panose="02020603050405020304" pitchFamily="18" charset="0"/>
              </a:rPr>
              <a:t>者其工作時數或在此時間內之職業災害，均應按一般勞工計算</a:t>
            </a:r>
            <a:r>
              <a:rPr lang="zh-TW" altLang="en-US" sz="1200" u="sng"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200" u="sng"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10000"/>
              </a:lnSpc>
              <a:spcBef>
                <a:spcPts val="1200"/>
              </a:spcBef>
              <a:buNone/>
            </a:pPr>
            <a:endParaRPr lang="zh-TW" altLang="en-US" sz="1800" u="sng"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a:xfrm>
            <a:off x="3491880" y="6232227"/>
            <a:ext cx="2133600" cy="365125"/>
          </a:xfrm>
        </p:spPr>
        <p:txBody>
          <a:bodyPr/>
          <a:lstStyle/>
          <a:p>
            <a:fld id="{A36E6B7E-3405-4ABC-8F0A-11CAAA034E4E}" type="slidenum">
              <a:rPr lang="zh-TW" altLang="en-US" smtClean="0"/>
              <a:pPr/>
              <a:t>20</a:t>
            </a:fld>
            <a:endParaRPr lang="zh-TW" altLang="en-US" dirty="0"/>
          </a:p>
        </p:txBody>
      </p:sp>
    </p:spTree>
    <p:extLst>
      <p:ext uri="{BB962C8B-B14F-4D97-AF65-F5344CB8AC3E}">
        <p14:creationId xmlns:p14="http://schemas.microsoft.com/office/powerpoint/2010/main" val="38734738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99392"/>
            <a:ext cx="7886700" cy="1149215"/>
          </a:xfrm>
        </p:spPr>
        <p:txBody>
          <a:bodyPr>
            <a:normAutofit/>
          </a:bodyPr>
          <a:lstStyle/>
          <a:p>
            <a:r>
              <a:rPr lang="zh-TW" altLang="en-US" sz="3200" b="1" dirty="0" smtClean="0">
                <a:latin typeface="標楷體" panose="03000509000000000000" pitchFamily="65" charset="-120"/>
                <a:ea typeface="標楷體" panose="03000509000000000000" pitchFamily="65" charset="-120"/>
              </a:rPr>
              <a:t>教育服務</a:t>
            </a:r>
            <a:r>
              <a:rPr lang="zh-TW" altLang="en-US" sz="3200" b="1" dirty="0">
                <a:latin typeface="標楷體" panose="03000509000000000000" pitchFamily="65" charset="-120"/>
                <a:ea typeface="標楷體" panose="03000509000000000000" pitchFamily="65" charset="-120"/>
              </a:rPr>
              <a:t>業</a:t>
            </a:r>
            <a:r>
              <a:rPr lang="zh-TW" altLang="en-US" sz="3200" b="1" dirty="0" smtClean="0">
                <a:latin typeface="標楷體" panose="03000509000000000000" pitchFamily="65" charset="-120"/>
                <a:ea typeface="標楷體" panose="03000509000000000000" pitchFamily="65" charset="-120"/>
              </a:rPr>
              <a:t>職業災害通報－通報來源 </a:t>
            </a:r>
            <a:endParaRPr lang="zh-TW" altLang="en-US" sz="3200" dirty="0">
              <a:latin typeface="標楷體" panose="03000509000000000000" pitchFamily="65" charset="-120"/>
              <a:ea typeface="標楷體" panose="03000509000000000000" pitchFamily="65" charset="-120"/>
            </a:endParaRPr>
          </a:p>
        </p:txBody>
      </p:sp>
      <p:graphicFrame>
        <p:nvGraphicFramePr>
          <p:cNvPr id="11" name="圖表 10"/>
          <p:cNvGraphicFramePr>
            <a:graphicFrameLocks/>
          </p:cNvGraphicFramePr>
          <p:nvPr>
            <p:extLst>
              <p:ext uri="{D42A27DB-BD31-4B8C-83A1-F6EECF244321}">
                <p14:modId xmlns:p14="http://schemas.microsoft.com/office/powerpoint/2010/main" val="2437748555"/>
              </p:ext>
            </p:extLst>
          </p:nvPr>
        </p:nvGraphicFramePr>
        <p:xfrm>
          <a:off x="612018" y="3647728"/>
          <a:ext cx="3793671" cy="2529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圖表 11"/>
          <p:cNvGraphicFramePr>
            <a:graphicFrameLocks/>
          </p:cNvGraphicFramePr>
          <p:nvPr>
            <p:extLst>
              <p:ext uri="{D42A27DB-BD31-4B8C-83A1-F6EECF244321}">
                <p14:modId xmlns:p14="http://schemas.microsoft.com/office/powerpoint/2010/main" val="4254819312"/>
              </p:ext>
            </p:extLst>
          </p:nvPr>
        </p:nvGraphicFramePr>
        <p:xfrm>
          <a:off x="4707768" y="3647728"/>
          <a:ext cx="3807582" cy="25220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圖表 12"/>
          <p:cNvGraphicFramePr>
            <a:graphicFrameLocks/>
          </p:cNvGraphicFramePr>
          <p:nvPr>
            <p:extLst>
              <p:ext uri="{D42A27DB-BD31-4B8C-83A1-F6EECF244321}">
                <p14:modId xmlns:p14="http://schemas.microsoft.com/office/powerpoint/2010/main" val="3222763442"/>
              </p:ext>
            </p:extLst>
          </p:nvPr>
        </p:nvGraphicFramePr>
        <p:xfrm>
          <a:off x="612018" y="980728"/>
          <a:ext cx="3793671" cy="25309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圖表 13"/>
          <p:cNvGraphicFramePr>
            <a:graphicFrameLocks/>
          </p:cNvGraphicFramePr>
          <p:nvPr>
            <p:extLst>
              <p:ext uri="{D42A27DB-BD31-4B8C-83A1-F6EECF244321}">
                <p14:modId xmlns:p14="http://schemas.microsoft.com/office/powerpoint/2010/main" val="1108599525"/>
              </p:ext>
            </p:extLst>
          </p:nvPr>
        </p:nvGraphicFramePr>
        <p:xfrm>
          <a:off x="4707768" y="980728"/>
          <a:ext cx="3804557" cy="2530928"/>
        </p:xfrm>
        <a:graphic>
          <a:graphicData uri="http://schemas.openxmlformats.org/drawingml/2006/chart">
            <c:chart xmlns:c="http://schemas.openxmlformats.org/drawingml/2006/chart" xmlns:r="http://schemas.openxmlformats.org/officeDocument/2006/relationships" r:id="rId6"/>
          </a:graphicData>
        </a:graphic>
      </p:graphicFrame>
      <p:sp>
        <p:nvSpPr>
          <p:cNvPr id="4" name="投影片編號版面配置區 3"/>
          <p:cNvSpPr>
            <a:spLocks noGrp="1"/>
          </p:cNvSpPr>
          <p:nvPr>
            <p:ph type="sldNum" sz="quarter" idx="12"/>
          </p:nvPr>
        </p:nvSpPr>
        <p:spPr>
          <a:xfrm>
            <a:off x="3707904" y="6160219"/>
            <a:ext cx="2133600" cy="365125"/>
          </a:xfrm>
        </p:spPr>
        <p:txBody>
          <a:bodyPr/>
          <a:lstStyle/>
          <a:p>
            <a:fld id="{A36E6B7E-3405-4ABC-8F0A-11CAAA034E4E}" type="slidenum">
              <a:rPr lang="zh-TW" altLang="en-US" smtClean="0"/>
              <a:pPr/>
              <a:t>21</a:t>
            </a:fld>
            <a:endParaRPr lang="zh-TW" altLang="en-US" dirty="0"/>
          </a:p>
        </p:txBody>
      </p:sp>
    </p:spTree>
    <p:extLst>
      <p:ext uri="{BB962C8B-B14F-4D97-AF65-F5344CB8AC3E}">
        <p14:creationId xmlns:p14="http://schemas.microsoft.com/office/powerpoint/2010/main" val="2597595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b="1" dirty="0">
                <a:latin typeface="Times New Roman" panose="02020603050405020304" pitchFamily="18" charset="0"/>
                <a:ea typeface="標楷體" panose="03000509000000000000" pitchFamily="65" charset="-120"/>
                <a:cs typeface="Times New Roman" panose="02020603050405020304" pitchFamily="18" charset="0"/>
              </a:rPr>
              <a:t>104</a:t>
            </a:r>
            <a:r>
              <a:rPr lang="zh-TW" altLang="en-US" sz="4000" b="1" dirty="0">
                <a:latin typeface="Times New Roman" panose="02020603050405020304" pitchFamily="18" charset="0"/>
                <a:ea typeface="標楷體" panose="03000509000000000000" pitchFamily="65" charset="-120"/>
                <a:cs typeface="Times New Roman" panose="02020603050405020304" pitchFamily="18" charset="0"/>
              </a:rPr>
              <a:t>年教育服務業職業災害通報</a:t>
            </a:r>
          </a:p>
        </p:txBody>
      </p:sp>
      <p:sp>
        <p:nvSpPr>
          <p:cNvPr id="3" name="內容版面配置區 2"/>
          <p:cNvSpPr>
            <a:spLocks noGrp="1"/>
          </p:cNvSpPr>
          <p:nvPr>
            <p:ph idx="1"/>
          </p:nvPr>
        </p:nvSpPr>
        <p:spPr>
          <a:xfrm>
            <a:off x="628650" y="1340768"/>
            <a:ext cx="7886700" cy="4721480"/>
          </a:xfrm>
        </p:spPr>
        <p:txBody>
          <a:bodyPr>
            <a:normAutofit fontScale="92500" lnSpcReduction="10000"/>
          </a:bodyPr>
          <a:lstStyle/>
          <a:p>
            <a:pPr>
              <a:lnSpc>
                <a:spcPct val="120000"/>
              </a:lnSpc>
              <a:spcBef>
                <a:spcPts val="600"/>
              </a:spcBef>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受傷部位</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：總計</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23</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例</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20000"/>
              </a:lnSpc>
              <a:spcBef>
                <a:spcPts val="600"/>
              </a:spcBef>
            </a:pP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頭</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手</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指</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、臉顏</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、胸</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、肩</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、肘</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、前膊</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、肋骨</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、腹</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、膝</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、足</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p>
          <a:p>
            <a:pPr>
              <a:lnSpc>
                <a:spcPct val="120000"/>
              </a:lnSpc>
              <a:spcBef>
                <a:spcPts val="600"/>
              </a:spcBef>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災害類型</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：總計</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17</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例</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20000"/>
              </a:lnSpc>
              <a:spcBef>
                <a:spcPts val="600"/>
              </a:spcBef>
            </a:pP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被切割擦傷</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交通事故</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公路</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墜落滾落</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、跌倒</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、與高溫低溫接觸</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、物體飛落</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、被捲夾</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p>
          <a:p>
            <a:pPr marL="228600" lvl="1">
              <a:lnSpc>
                <a:spcPct val="120000"/>
              </a:lnSpc>
              <a:spcBef>
                <a:spcPts val="600"/>
              </a:spcBef>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災害</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媒介</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物</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：總計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17</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例</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685800" lvl="2">
              <a:lnSpc>
                <a:spcPct val="120000"/>
              </a:lnSpc>
              <a:spcBef>
                <a:spcPts val="600"/>
              </a:spcBef>
            </a:pPr>
            <a:r>
              <a:rPr lang="zh-TW" altLang="en-US" sz="24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交通工具</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動力機械</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其他媒介物</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、物質材料</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、其他設備</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、環境</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、營建物及施工設備</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22</a:t>
            </a:fld>
            <a:endParaRPr lang="zh-TW" altLang="en-US" dirty="0"/>
          </a:p>
        </p:txBody>
      </p:sp>
    </p:spTree>
    <p:extLst>
      <p:ext uri="{BB962C8B-B14F-4D97-AF65-F5344CB8AC3E}">
        <p14:creationId xmlns:p14="http://schemas.microsoft.com/office/powerpoint/2010/main" val="4127569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88640"/>
            <a:ext cx="7886700" cy="977901"/>
          </a:xfrm>
        </p:spPr>
        <p:txBody>
          <a:bodyPr>
            <a:normAutofit/>
          </a:bodyPr>
          <a:lstStyle/>
          <a:p>
            <a:r>
              <a:rPr lang="en-US" altLang="zh-TW" sz="3600" b="1"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 重大</a:t>
            </a:r>
            <a:r>
              <a:rPr lang="zh-TW" altLang="en-US" sz="3600" b="1" dirty="0">
                <a:latin typeface="標楷體" panose="03000509000000000000" pitchFamily="65" charset="-120"/>
                <a:ea typeface="標楷體" panose="03000509000000000000" pitchFamily="65" charset="-120"/>
              </a:rPr>
              <a:t>職災通報</a:t>
            </a:r>
            <a:endParaRPr lang="zh-TW" altLang="en-US" sz="3600" b="1" dirty="0"/>
          </a:p>
        </p:txBody>
      </p:sp>
      <p:sp>
        <p:nvSpPr>
          <p:cNvPr id="4" name="Rectangle 1"/>
          <p:cNvSpPr>
            <a:spLocks noGrp="1" noChangeArrowheads="1"/>
          </p:cNvSpPr>
          <p:nvPr>
            <p:ph idx="1"/>
          </p:nvPr>
        </p:nvSpPr>
        <p:spPr bwMode="auto">
          <a:xfrm>
            <a:off x="628650" y="1076489"/>
            <a:ext cx="788670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360363" marR="0" lvl="0" indent="-360363" eaLnBrk="0" fontAlgn="base" hangingPunct="0">
              <a:lnSpc>
                <a:spcPct val="100000"/>
              </a:lnSpc>
              <a:spcBef>
                <a:spcPct val="0"/>
              </a:spcBef>
              <a:spcAft>
                <a:spcPct val="0"/>
              </a:spcAft>
              <a:buClrTx/>
              <a:buSzTx/>
              <a:buFont typeface="Wingdings" panose="05000000000000000000" pitchFamily="2" charset="2"/>
              <a:buChar char="u"/>
              <a:tabLst/>
            </a:pP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事業單位勞動場所發生下列職業災害之一者，雇主應於</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小時內通報勞動檢查機構： </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eaLnBrk="0" fontAlgn="base" hangingPunct="0">
              <a:lnSpc>
                <a:spcPct val="100000"/>
              </a:lnSpc>
              <a:spcBef>
                <a:spcPct val="0"/>
              </a:spcBef>
              <a:spcAft>
                <a:spcPct val="0"/>
              </a:spcAft>
              <a:buFont typeface="+mj-lt"/>
              <a:buAutoNum type="arabicPeriod"/>
            </a:pPr>
            <a:r>
              <a:rPr kumimoji="0" lang="zh-TW"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發生</a:t>
            </a:r>
            <a:r>
              <a:rPr kumimoji="0" lang="zh-TW" altLang="zh-TW" sz="2000" b="1"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死亡</a:t>
            </a:r>
            <a:r>
              <a:rPr kumimoji="0" lang="zh-TW"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災害。 </a:t>
            </a:r>
            <a:endParaRPr kumimoji="0" lang="en-US"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eaLnBrk="0" fontAlgn="base" hangingPunct="0">
              <a:lnSpc>
                <a:spcPct val="100000"/>
              </a:lnSpc>
              <a:spcBef>
                <a:spcPct val="0"/>
              </a:spcBef>
              <a:spcAft>
                <a:spcPct val="0"/>
              </a:spcAft>
              <a:buFont typeface="+mj-lt"/>
              <a:buAutoNum type="arabicPeriod"/>
            </a:pPr>
            <a:r>
              <a:rPr kumimoji="0" lang="zh-TW"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發生災害之罹災人數在</a:t>
            </a:r>
            <a:r>
              <a:rPr kumimoji="0" lang="zh-TW" altLang="en-US"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zh-TW"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人</a:t>
            </a:r>
            <a:r>
              <a:rPr kumimoji="0" lang="zh-TW"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以上。 </a:t>
            </a:r>
            <a:endParaRPr kumimoji="0" lang="en-US"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eaLnBrk="0" fontAlgn="base" hangingPunct="0">
              <a:lnSpc>
                <a:spcPct val="100000"/>
              </a:lnSpc>
              <a:spcBef>
                <a:spcPct val="0"/>
              </a:spcBef>
              <a:spcAft>
                <a:spcPct val="0"/>
              </a:spcAft>
              <a:buFont typeface="+mj-lt"/>
              <a:buAutoNum type="arabicPeriod"/>
            </a:pPr>
            <a:r>
              <a:rPr kumimoji="0" lang="zh-TW"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發生災害之罹災人數在</a:t>
            </a:r>
            <a:r>
              <a:rPr lang="zh-TW" altLang="en-US"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zh-TW"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人</a:t>
            </a:r>
            <a:r>
              <a:rPr lang="zh-TW"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以上，且需住院</a:t>
            </a:r>
            <a:r>
              <a:rPr kumimoji="0" lang="zh-TW"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治療。 </a:t>
            </a:r>
            <a:endParaRPr kumimoji="0" lang="en-US"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eaLnBrk="0" fontAlgn="base" hangingPunct="0">
              <a:lnSpc>
                <a:spcPct val="100000"/>
              </a:lnSpc>
              <a:spcBef>
                <a:spcPct val="0"/>
              </a:spcBef>
              <a:spcAft>
                <a:spcPct val="0"/>
              </a:spcAft>
              <a:buFont typeface="+mj-lt"/>
              <a:buAutoNum type="arabicPeriod"/>
            </a:pPr>
            <a:r>
              <a:rPr kumimoji="0" lang="zh-TW"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其他經中央主管機關指定公告之災害。 </a:t>
            </a:r>
            <a:endParaRPr kumimoji="0" lang="en-US"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lvl="1" eaLnBrk="0" fontAlgn="base" hangingPunct="0">
              <a:lnSpc>
                <a:spcPct val="100000"/>
              </a:lnSpc>
              <a:spcBef>
                <a:spcPct val="0"/>
              </a:spcBef>
              <a:spcAft>
                <a:spcPct val="0"/>
              </a:spcAft>
            </a:pPr>
            <a:r>
              <a:rPr kumimoji="0" lang="zh-TW" altLang="zh-TW"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勞動檢查機構接獲前項報告後，</a:t>
            </a:r>
            <a:r>
              <a:rPr kumimoji="0" lang="zh-TW" altLang="zh-TW" sz="1800" b="0" i="0" u="sng"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應就工作場所發生死亡或重傷之災害派員檢查</a:t>
            </a:r>
            <a:r>
              <a:rPr kumimoji="0" lang="zh-TW" altLang="zh-TW"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lvl="1" eaLnBrk="0" fontAlgn="base" hangingPunct="0">
              <a:lnSpc>
                <a:spcPct val="100000"/>
              </a:lnSpc>
              <a:spcBef>
                <a:spcPct val="0"/>
              </a:spcBef>
              <a:spcAft>
                <a:spcPct val="0"/>
              </a:spcAft>
            </a:pPr>
            <a:r>
              <a:rPr kumimoji="0" lang="zh-TW" altLang="zh-TW"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事業單位發生第二項之災害，除必要之急救、搶救外，雇主非經司法機關或勞動檢查機構許可，不得移動或破壞現場。</a:t>
            </a:r>
            <a:endParaRPr kumimoji="0" lang="en-US" altLang="zh-TW" sz="18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indent="0" algn="r" eaLnBrk="0" fontAlgn="base" hangingPunct="0">
              <a:lnSpc>
                <a:spcPct val="100000"/>
              </a:lnSpc>
              <a:spcBef>
                <a:spcPct val="0"/>
              </a:spcBef>
              <a:spcAft>
                <a:spcPct val="0"/>
              </a:spcAft>
              <a:buNone/>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hlinkClick r:id="rId3"/>
              </a:rPr>
              <a:t>職業安全衛生法</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(1020703)</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hlinkClick r:id="rId4"/>
              </a:rPr>
              <a:t>第</a:t>
            </a:r>
            <a:r>
              <a:rPr lang="zh-TW" altLang="zh-TW" sz="2000" dirty="0" smtClean="0">
                <a:latin typeface="Times New Roman" panose="02020603050405020304" pitchFamily="18" charset="0"/>
                <a:ea typeface="標楷體" panose="03000509000000000000" pitchFamily="65" charset="-120"/>
                <a:cs typeface="Times New Roman" panose="02020603050405020304" pitchFamily="18" charset="0"/>
                <a:hlinkClick r:id="rId4"/>
              </a:rPr>
              <a:t>3</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hlinkClick r:id="rId4"/>
              </a:rPr>
              <a:t>7</a:t>
            </a:r>
            <a:r>
              <a:rPr lang="zh-TW" altLang="zh-TW" sz="2000" dirty="0" smtClean="0">
                <a:latin typeface="Times New Roman" panose="02020603050405020304" pitchFamily="18" charset="0"/>
                <a:ea typeface="標楷體" panose="03000509000000000000" pitchFamily="65" charset="-120"/>
                <a:cs typeface="Times New Roman" panose="02020603050405020304" pitchFamily="18" charset="0"/>
                <a:hlinkClick r:id="rId4"/>
              </a:rPr>
              <a:t>條</a:t>
            </a:r>
            <a:endParaRPr kumimoji="0" lang="en-US" altLang="zh-TW" sz="2000" b="0" i="0" u="none" strike="noStrike" cap="none" normalizeH="0" baseline="0" dirty="0" smtClean="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360363" indent="-360363" eaLnBrk="0" fontAlgn="base" hangingPunct="0">
              <a:lnSpc>
                <a:spcPct val="100000"/>
              </a:lnSpc>
              <a:spcBef>
                <a:spcPct val="0"/>
              </a:spcBef>
              <a:spcAft>
                <a:spcPct val="0"/>
              </a:spcAft>
              <a:buFont typeface="Wingdings" panose="05000000000000000000" pitchFamily="2" charset="2"/>
              <a:buChar char="u"/>
            </a:pP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罰</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則</a:t>
            </a:r>
          </a:p>
          <a:p>
            <a:pPr marL="457200" lvl="1" indent="0" eaLnBrk="0" fontAlgn="base" hangingPunct="0">
              <a:lnSpc>
                <a:spcPct val="100000"/>
              </a:lnSpc>
              <a:spcBef>
                <a:spcPct val="0"/>
              </a:spcBef>
              <a:spcAft>
                <a:spcPct val="0"/>
              </a:spcAft>
              <a:buNone/>
            </a:pP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違反第</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37</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條第</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項</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項</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之規定</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，處</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新臺幣</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萬元</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以上</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30</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萬</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元以下罰鍰</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457200" lvl="1" indent="0" algn="r" eaLnBrk="0" fontAlgn="base" hangingPunct="0">
              <a:lnSpc>
                <a:spcPct val="100000"/>
              </a:lnSpc>
              <a:spcBef>
                <a:spcPct val="0"/>
              </a:spcBef>
              <a:spcAft>
                <a:spcPct val="0"/>
              </a:spcAft>
              <a:buNone/>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hlinkClick r:id="rId3"/>
              </a:rPr>
              <a:t>職業安全衛生法</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(1020703)</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hlinkClick r:id="rId5"/>
              </a:rPr>
              <a:t>第</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hlinkClick r:id="rId5"/>
              </a:rPr>
              <a:t>43</a:t>
            </a:r>
            <a:r>
              <a:rPr lang="zh-TW" altLang="zh-TW" sz="2000" dirty="0" smtClean="0">
                <a:latin typeface="Times New Roman" panose="02020603050405020304" pitchFamily="18" charset="0"/>
                <a:ea typeface="標楷體" panose="03000509000000000000" pitchFamily="65" charset="-120"/>
                <a:cs typeface="Times New Roman" panose="02020603050405020304" pitchFamily="18" charset="0"/>
                <a:hlinkClick r:id="rId5"/>
              </a:rPr>
              <a:t>條</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p>
            <a:pPr eaLnBrk="0" fontAlgn="base" hangingPunct="0">
              <a:lnSpc>
                <a:spcPct val="100000"/>
              </a:lnSpc>
              <a:spcBef>
                <a:spcPct val="0"/>
              </a:spcBef>
              <a:spcAft>
                <a:spcPct val="0"/>
              </a:spcAft>
            </a:pP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23</a:t>
            </a:fld>
            <a:endParaRPr lang="zh-TW" altLang="en-US" dirty="0"/>
          </a:p>
        </p:txBody>
      </p:sp>
    </p:spTree>
    <p:extLst>
      <p:ext uri="{BB962C8B-B14F-4D97-AF65-F5344CB8AC3E}">
        <p14:creationId xmlns:p14="http://schemas.microsoft.com/office/powerpoint/2010/main" val="3610092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640" y="188640"/>
            <a:ext cx="8808720" cy="5391692"/>
          </a:xfrm>
          <a:prstGeom prst="rect">
            <a:avLst/>
          </a:prstGeom>
        </p:spPr>
      </p:pic>
      <p:pic>
        <p:nvPicPr>
          <p:cNvPr id="6" name="內容版面配置區 5"/>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40094" y="2132223"/>
            <a:ext cx="1765132" cy="1765132"/>
          </a:xfrm>
        </p:spPr>
      </p:pic>
      <p:sp>
        <p:nvSpPr>
          <p:cNvPr id="5" name="矩形 4"/>
          <p:cNvSpPr/>
          <p:nvPr/>
        </p:nvSpPr>
        <p:spPr>
          <a:xfrm>
            <a:off x="167640" y="5656272"/>
            <a:ext cx="4444422"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https://insp.osha.gov.tw/labcbs/dis0001.aspx</a:t>
            </a:r>
            <a:endParaRPr lang="zh-TW" altLang="en-US" dirty="0">
              <a:latin typeface="Times New Roman" panose="02020603050405020304" pitchFamily="18" charset="0"/>
              <a:cs typeface="Times New Roman" panose="02020603050405020304" pitchFamily="18" charset="0"/>
            </a:endParaRPr>
          </a:p>
        </p:txBody>
      </p:sp>
      <p:sp>
        <p:nvSpPr>
          <p:cNvPr id="7" name="投影片編號版面配置區 6"/>
          <p:cNvSpPr>
            <a:spLocks noGrp="1"/>
          </p:cNvSpPr>
          <p:nvPr>
            <p:ph type="sldNum" sz="quarter" idx="12"/>
          </p:nvPr>
        </p:nvSpPr>
        <p:spPr/>
        <p:txBody>
          <a:bodyPr/>
          <a:lstStyle/>
          <a:p>
            <a:fld id="{A36E6B7E-3405-4ABC-8F0A-11CAAA034E4E}" type="slidenum">
              <a:rPr lang="zh-TW" altLang="en-US" smtClean="0"/>
              <a:pPr/>
              <a:t>24</a:t>
            </a:fld>
            <a:endParaRPr lang="zh-TW" altLang="en-US" dirty="0"/>
          </a:p>
        </p:txBody>
      </p:sp>
    </p:spTree>
    <p:extLst>
      <p:ext uri="{BB962C8B-B14F-4D97-AF65-F5344CB8AC3E}">
        <p14:creationId xmlns:p14="http://schemas.microsoft.com/office/powerpoint/2010/main" val="1122022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24744"/>
            <a:ext cx="9144000" cy="5133860"/>
          </a:xfrm>
          <a:prstGeom prst="rect">
            <a:avLst/>
          </a:prstGeom>
        </p:spPr>
      </p:pic>
      <p:sp>
        <p:nvSpPr>
          <p:cNvPr id="6" name="投影片編號版面配置區 5"/>
          <p:cNvSpPr>
            <a:spLocks noGrp="1"/>
          </p:cNvSpPr>
          <p:nvPr>
            <p:ph type="sldNum" sz="quarter" idx="12"/>
          </p:nvPr>
        </p:nvSpPr>
        <p:spPr/>
        <p:txBody>
          <a:bodyPr/>
          <a:lstStyle/>
          <a:p>
            <a:fld id="{A36E6B7E-3405-4ABC-8F0A-11CAAA034E4E}" type="slidenum">
              <a:rPr lang="zh-TW" altLang="en-US" smtClean="0"/>
              <a:pPr/>
              <a:t>25</a:t>
            </a:fld>
            <a:endParaRPr lang="zh-TW" altLang="en-US" dirty="0"/>
          </a:p>
        </p:txBody>
      </p:sp>
    </p:spTree>
    <p:extLst>
      <p:ext uri="{BB962C8B-B14F-4D97-AF65-F5344CB8AC3E}">
        <p14:creationId xmlns:p14="http://schemas.microsoft.com/office/powerpoint/2010/main" val="855274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eaLnBrk="0" fontAlgn="base" hangingPunct="0">
              <a:spcAft>
                <a:spcPct val="0"/>
              </a:spcAft>
            </a:pPr>
            <a:r>
              <a:rPr lang="zh-TW" altLang="en-US" b="1" dirty="0">
                <a:latin typeface="標楷體" panose="03000509000000000000" pitchFamily="65" charset="-120"/>
                <a:ea typeface="標楷體" panose="03000509000000000000" pitchFamily="65" charset="-120"/>
              </a:rPr>
              <a:t>貳</a:t>
            </a:r>
            <a:r>
              <a:rPr lang="zh-TW" altLang="en-US" b="1" dirty="0" smtClean="0">
                <a:latin typeface="標楷體" panose="03000509000000000000" pitchFamily="65" charset="-120"/>
                <a:ea typeface="標楷體" panose="03000509000000000000" pitchFamily="65" charset="-120"/>
              </a:rPr>
              <a:t>、職場健康</a:t>
            </a:r>
            <a:r>
              <a:rPr lang="zh-TW" altLang="en-US" b="1" dirty="0">
                <a:latin typeface="標楷體" panose="03000509000000000000" pitchFamily="65" charset="-120"/>
                <a:ea typeface="標楷體" panose="03000509000000000000" pitchFamily="65" charset="-120"/>
              </a:rPr>
              <a:t>促進</a:t>
            </a:r>
          </a:p>
        </p:txBody>
      </p:sp>
      <p:sp>
        <p:nvSpPr>
          <p:cNvPr id="3" name="內容版面配置區 2"/>
          <p:cNvSpPr>
            <a:spLocks noGrp="1"/>
          </p:cNvSpPr>
          <p:nvPr>
            <p:ph idx="1"/>
          </p:nvPr>
        </p:nvSpPr>
        <p:spPr/>
        <p:txBody>
          <a:bodyPr/>
          <a:lstStyle/>
          <a:p>
            <a:pPr marL="0" indent="0" fontAlgn="base">
              <a:lnSpc>
                <a:spcPct val="125000"/>
              </a:lnSpc>
              <a:spcBef>
                <a:spcPct val="20000"/>
              </a:spcBef>
              <a:spcAft>
                <a:spcPct val="0"/>
              </a:spcAft>
              <a:buNone/>
            </a:pP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 什麼</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是</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健康促進</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fontAlgn="base">
              <a:lnSpc>
                <a:spcPct val="125000"/>
              </a:lnSpc>
              <a:spcBef>
                <a:spcPct val="20000"/>
              </a:spcBef>
              <a:spcAft>
                <a:spcPct val="0"/>
              </a:spcAft>
              <a:buNone/>
            </a:pP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職場健康</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促進</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26</a:t>
            </a:fld>
            <a:endParaRPr lang="zh-TW" altLang="en-US" dirty="0"/>
          </a:p>
        </p:txBody>
      </p:sp>
    </p:spTree>
    <p:extLst>
      <p:ext uri="{BB962C8B-B14F-4D97-AF65-F5344CB8AC3E}">
        <p14:creationId xmlns:p14="http://schemas.microsoft.com/office/powerpoint/2010/main" val="23860029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fontAlgn="base">
              <a:lnSpc>
                <a:spcPct val="125000"/>
              </a:lnSpc>
              <a:spcBef>
                <a:spcPct val="20000"/>
              </a:spcBef>
              <a:spcAft>
                <a:spcPct val="0"/>
              </a:spcAft>
            </a:pPr>
            <a: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4000" b="1" dirty="0" smtClean="0">
                <a:latin typeface="Times New Roman" panose="02020603050405020304" pitchFamily="18" charset="0"/>
                <a:ea typeface="標楷體" panose="03000509000000000000" pitchFamily="65" charset="-120"/>
                <a:cs typeface="Times New Roman" panose="02020603050405020304" pitchFamily="18" charset="0"/>
              </a:rPr>
              <a:t> 什麼</a:t>
            </a:r>
            <a:r>
              <a:rPr lang="zh-TW" altLang="en-US" sz="4000" b="1" dirty="0">
                <a:latin typeface="Times New Roman" panose="02020603050405020304" pitchFamily="18" charset="0"/>
                <a:ea typeface="標楷體" panose="03000509000000000000" pitchFamily="65" charset="-120"/>
                <a:cs typeface="Times New Roman" panose="02020603050405020304" pitchFamily="18" charset="0"/>
              </a:rPr>
              <a:t>是</a:t>
            </a:r>
            <a:r>
              <a:rPr lang="zh-TW" altLang="en-US" sz="4000" b="1" dirty="0" smtClean="0">
                <a:latin typeface="Times New Roman" panose="02020603050405020304" pitchFamily="18" charset="0"/>
                <a:ea typeface="標楷體" panose="03000509000000000000" pitchFamily="65" charset="-120"/>
                <a:cs typeface="Times New Roman" panose="02020603050405020304" pitchFamily="18" charset="0"/>
              </a:rPr>
              <a:t>健康促進</a:t>
            </a:r>
            <a:endParaRPr lang="zh-TW" altLang="en-US" sz="4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628650" y="1825624"/>
            <a:ext cx="7886700" cy="4498975"/>
          </a:xfrm>
        </p:spPr>
        <p:txBody>
          <a:bodyPr>
            <a:noAutofit/>
          </a:bodyPr>
          <a:lstStyle/>
          <a:p>
            <a:pPr>
              <a:lnSpc>
                <a:spcPct val="110000"/>
              </a:lnSpc>
            </a:pPr>
            <a:r>
              <a:rPr lang="zh-TW" altLang="en-US" dirty="0" smtClean="0">
                <a:latin typeface="Times New Roman" pitchFamily="18" charset="0"/>
                <a:ea typeface="標楷體" pitchFamily="65" charset="-120"/>
              </a:rPr>
              <a:t>健康</a:t>
            </a:r>
            <a:r>
              <a:rPr lang="zh-TW" altLang="en-US" dirty="0">
                <a:latin typeface="Times New Roman" pitchFamily="18" charset="0"/>
                <a:ea typeface="標楷體" pitchFamily="65" charset="-120"/>
              </a:rPr>
              <a:t>促進 </a:t>
            </a:r>
            <a:r>
              <a:rPr lang="en-US" altLang="zh-TW" dirty="0">
                <a:latin typeface="Times New Roman" pitchFamily="18" charset="0"/>
                <a:ea typeface="標楷體" pitchFamily="65" charset="-120"/>
              </a:rPr>
              <a:t>(health promotion</a:t>
            </a:r>
            <a:r>
              <a:rPr lang="en-US" altLang="zh-TW" dirty="0" smtClean="0">
                <a:latin typeface="Times New Roman" pitchFamily="18" charset="0"/>
                <a:ea typeface="標楷體" pitchFamily="65" charset="-120"/>
              </a:rPr>
              <a:t>)</a:t>
            </a:r>
            <a:endParaRPr lang="en-US" altLang="zh-TW" dirty="0">
              <a:latin typeface="Times New Roman" pitchFamily="18" charset="0"/>
              <a:ea typeface="標楷體" pitchFamily="65" charset="-120"/>
            </a:endParaRPr>
          </a:p>
          <a:p>
            <a:pPr lvl="1">
              <a:lnSpc>
                <a:spcPct val="110000"/>
              </a:lnSpc>
            </a:pPr>
            <a:r>
              <a:rPr lang="zh-TW" altLang="en-US" sz="2800" dirty="0" smtClean="0">
                <a:latin typeface="Times New Roman" pitchFamily="18" charset="0"/>
                <a:ea typeface="標楷體" pitchFamily="65" charset="-120"/>
              </a:rPr>
              <a:t>公共衛生</a:t>
            </a:r>
            <a:r>
              <a:rPr lang="zh-TW" altLang="en-US" sz="2800" dirty="0">
                <a:latin typeface="Times New Roman" pitchFamily="18" charset="0"/>
                <a:ea typeface="標楷體" pitchFamily="65" charset="-120"/>
              </a:rPr>
              <a:t>是一門</a:t>
            </a:r>
            <a:r>
              <a:rPr lang="zh-TW" altLang="en-US" sz="2800" u="sng" dirty="0">
                <a:latin typeface="Times New Roman" pitchFamily="18" charset="0"/>
                <a:ea typeface="標楷體" pitchFamily="65" charset="-120"/>
              </a:rPr>
              <a:t>預防疾病</a:t>
            </a:r>
            <a:r>
              <a:rPr lang="zh-TW" altLang="en-US" sz="2800" dirty="0">
                <a:latin typeface="Times New Roman" pitchFamily="18" charset="0"/>
                <a:ea typeface="標楷體" pitchFamily="65" charset="-120"/>
              </a:rPr>
              <a:t>、</a:t>
            </a:r>
            <a:r>
              <a:rPr lang="zh-TW" altLang="en-US" sz="2800" u="sng" dirty="0">
                <a:latin typeface="Times New Roman" pitchFamily="18" charset="0"/>
                <a:ea typeface="標楷體" pitchFamily="65" charset="-120"/>
              </a:rPr>
              <a:t>延長壽命</a:t>
            </a:r>
            <a:r>
              <a:rPr lang="zh-TW" altLang="en-US" sz="2800" dirty="0">
                <a:latin typeface="Times New Roman" pitchFamily="18" charset="0"/>
                <a:ea typeface="標楷體" pitchFamily="65" charset="-120"/>
              </a:rPr>
              <a:t>、</a:t>
            </a:r>
            <a:r>
              <a:rPr lang="zh-TW" altLang="en-US" sz="2800" u="sng" dirty="0">
                <a:latin typeface="Times New Roman" pitchFamily="18" charset="0"/>
                <a:ea typeface="標楷體" pitchFamily="65" charset="-120"/>
              </a:rPr>
              <a:t>增進健康與效率</a:t>
            </a:r>
            <a:r>
              <a:rPr lang="zh-TW" altLang="en-US" sz="2800" dirty="0">
                <a:latin typeface="Times New Roman" pitchFamily="18" charset="0"/>
                <a:ea typeface="標楷體" pitchFamily="65" charset="-120"/>
              </a:rPr>
              <a:t>的科學與藝術，經由有組織的社區力量，從事環境衛生、傳染病管制、個人衛生教育</a:t>
            </a:r>
            <a:r>
              <a:rPr lang="en-US" altLang="zh-TW" sz="2800" dirty="0" smtClean="0">
                <a:latin typeface="Times New Roman" pitchFamily="18" charset="0"/>
                <a:ea typeface="標楷體" pitchFamily="65" charset="-120"/>
              </a:rPr>
              <a:t>…</a:t>
            </a:r>
            <a:endParaRPr lang="en-US" altLang="zh-TW" sz="2800" dirty="0">
              <a:latin typeface="Times New Roman" pitchFamily="18" charset="0"/>
              <a:ea typeface="標楷體" pitchFamily="65" charset="-120"/>
            </a:endParaRPr>
          </a:p>
          <a:p>
            <a:pPr marL="914400" lvl="2" indent="0" algn="r">
              <a:lnSpc>
                <a:spcPct val="110000"/>
              </a:lnSpc>
              <a:buNone/>
            </a:pPr>
            <a:r>
              <a:rPr lang="zh-TW" altLang="en-US" sz="2400" dirty="0">
                <a:latin typeface="Times New Roman" pitchFamily="18" charset="0"/>
                <a:ea typeface="標楷體" pitchFamily="65" charset="-120"/>
              </a:rPr>
              <a:t>耶魯大學公共衛生教授</a:t>
            </a:r>
            <a:r>
              <a:rPr lang="en-US" altLang="zh-TW" sz="2400" dirty="0" smtClean="0">
                <a:latin typeface="Times New Roman" pitchFamily="18" charset="0"/>
                <a:ea typeface="標楷體" pitchFamily="65" charset="-120"/>
              </a:rPr>
              <a:t>Winslow, 1920</a:t>
            </a:r>
            <a:endParaRPr lang="zh-TW" altLang="en-US" sz="2400" dirty="0">
              <a:latin typeface="Times New Roman" pitchFamily="18" charset="0"/>
              <a:ea typeface="標楷體" pitchFamily="65" charset="-12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27</a:t>
            </a:fld>
            <a:endParaRPr lang="zh-TW" altLang="en-US" dirty="0"/>
          </a:p>
        </p:txBody>
      </p:sp>
    </p:spTree>
    <p:extLst>
      <p:ext uri="{BB962C8B-B14F-4D97-AF65-F5344CB8AC3E}">
        <p14:creationId xmlns:p14="http://schemas.microsoft.com/office/powerpoint/2010/main" val="13806511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p:txBody>
          <a:bodyPr>
            <a:normAutofit/>
          </a:bodyPr>
          <a:lstStyle/>
          <a:p>
            <a:r>
              <a:rPr lang="zh-TW" altLang="en-US" sz="3600" b="1" dirty="0">
                <a:latin typeface="Times New Roman" pitchFamily="18" charset="0"/>
                <a:ea typeface="標楷體" pitchFamily="65" charset="-120"/>
              </a:rPr>
              <a:t>影響健康因素之分析 </a:t>
            </a:r>
          </a:p>
        </p:txBody>
      </p:sp>
      <p:graphicFrame>
        <p:nvGraphicFramePr>
          <p:cNvPr id="325636" name="Group 4"/>
          <p:cNvGraphicFramePr>
            <a:graphicFrameLocks noGrp="1"/>
          </p:cNvGraphicFramePr>
          <p:nvPr>
            <p:extLst>
              <p:ext uri="{D42A27DB-BD31-4B8C-83A1-F6EECF244321}">
                <p14:modId xmlns:p14="http://schemas.microsoft.com/office/powerpoint/2010/main" val="68270439"/>
              </p:ext>
            </p:extLst>
          </p:nvPr>
        </p:nvGraphicFramePr>
        <p:xfrm>
          <a:off x="533400" y="2197100"/>
          <a:ext cx="7924800" cy="3213101"/>
        </p:xfrm>
        <a:graphic>
          <a:graphicData uri="http://schemas.openxmlformats.org/drawingml/2006/table">
            <a:tbl>
              <a:tblPr/>
              <a:tblGrid>
                <a:gridCol w="1966913">
                  <a:extLst>
                    <a:ext uri="{9D8B030D-6E8A-4147-A177-3AD203B41FA5}">
                      <a16:colId xmlns="" xmlns:a16="http://schemas.microsoft.com/office/drawing/2014/main" val="20000"/>
                    </a:ext>
                  </a:extLst>
                </a:gridCol>
                <a:gridCol w="2794000">
                  <a:extLst>
                    <a:ext uri="{9D8B030D-6E8A-4147-A177-3AD203B41FA5}">
                      <a16:colId xmlns="" xmlns:a16="http://schemas.microsoft.com/office/drawing/2014/main" val="20001"/>
                    </a:ext>
                  </a:extLst>
                </a:gridCol>
                <a:gridCol w="3163887">
                  <a:extLst>
                    <a:ext uri="{9D8B030D-6E8A-4147-A177-3AD203B41FA5}">
                      <a16:colId xmlns="" xmlns:a16="http://schemas.microsoft.com/office/drawing/2014/main" val="20002"/>
                    </a:ext>
                  </a:extLst>
                </a:gridCol>
              </a:tblGrid>
              <a:tr h="6345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dirty="0" smtClean="0">
                          <a:ln>
                            <a:noFill/>
                          </a:ln>
                          <a:solidFill>
                            <a:schemeClr val="tx1"/>
                          </a:solidFill>
                          <a:effectLst/>
                          <a:latin typeface="Times New Roman" pitchFamily="18" charset="0"/>
                          <a:ea typeface="標楷體" pitchFamily="65" charset="-120"/>
                        </a:rPr>
                        <a:t>影響因素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dirty="0" smtClean="0">
                          <a:ln>
                            <a:noFill/>
                          </a:ln>
                          <a:solidFill>
                            <a:schemeClr val="tx1"/>
                          </a:solidFill>
                          <a:effectLst/>
                          <a:latin typeface="Times New Roman" pitchFamily="18" charset="0"/>
                          <a:ea typeface="標楷體" pitchFamily="65" charset="-120"/>
                        </a:rPr>
                        <a:t>死亡原因比率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dirty="0" smtClean="0">
                          <a:ln>
                            <a:noFill/>
                          </a:ln>
                          <a:solidFill>
                            <a:schemeClr val="tx1"/>
                          </a:solidFill>
                          <a:effectLst/>
                          <a:latin typeface="Times New Roman" pitchFamily="18" charset="0"/>
                          <a:ea typeface="標楷體" pitchFamily="65" charset="-120"/>
                        </a:rPr>
                        <a:t>健康與長壽比率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6359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dirty="0" smtClean="0">
                          <a:ln>
                            <a:noFill/>
                          </a:ln>
                          <a:solidFill>
                            <a:srgbClr val="FF0000"/>
                          </a:solidFill>
                          <a:effectLst/>
                          <a:latin typeface="Times New Roman" pitchFamily="18" charset="0"/>
                          <a:ea typeface="標楷體" pitchFamily="65" charset="-120"/>
                        </a:rPr>
                        <a:t>生活方式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dirty="0" smtClean="0">
                          <a:ln>
                            <a:noFill/>
                          </a:ln>
                          <a:solidFill>
                            <a:srgbClr val="FF0000"/>
                          </a:solidFill>
                          <a:effectLst/>
                          <a:latin typeface="Times New Roman" pitchFamily="18" charset="0"/>
                          <a:ea typeface="標楷體" pitchFamily="65" charset="-120"/>
                        </a:rPr>
                        <a:t>50</a:t>
                      </a:r>
                      <a:r>
                        <a:rPr kumimoji="1" lang="zh-TW" altLang="en-US" sz="2800" b="0" i="0" u="none" strike="noStrike" cap="none" normalizeH="0" baseline="0" dirty="0" smtClean="0">
                          <a:ln>
                            <a:noFill/>
                          </a:ln>
                          <a:solidFill>
                            <a:srgbClr val="FF0000"/>
                          </a:solidFill>
                          <a:effectLst/>
                          <a:latin typeface="Times New Roman" pitchFamily="18" charset="0"/>
                          <a:ea typeface="標楷體" pitchFamily="65" charset="-12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dirty="0" smtClean="0">
                          <a:ln>
                            <a:noFill/>
                          </a:ln>
                          <a:solidFill>
                            <a:srgbClr val="FF0000"/>
                          </a:solidFill>
                          <a:effectLst/>
                          <a:latin typeface="Times New Roman" pitchFamily="18" charset="0"/>
                          <a:ea typeface="標楷體" pitchFamily="65" charset="-120"/>
                        </a:rPr>
                        <a:t>60</a:t>
                      </a:r>
                      <a:r>
                        <a:rPr kumimoji="1" lang="zh-TW" altLang="en-US" sz="2800" b="0" i="0" u="none" strike="noStrike" cap="none" normalizeH="0" baseline="0" dirty="0" smtClean="0">
                          <a:ln>
                            <a:noFill/>
                          </a:ln>
                          <a:solidFill>
                            <a:srgbClr val="FF0000"/>
                          </a:solidFill>
                          <a:effectLst/>
                          <a:latin typeface="Times New Roman" pitchFamily="18" charset="0"/>
                          <a:ea typeface="標楷體" pitchFamily="65" charset="-12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 xmlns:a16="http://schemas.microsoft.com/office/drawing/2014/main" val="10001"/>
                  </a:ext>
                </a:extLst>
              </a:tr>
              <a:tr h="6345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rgbClr val="FF0000"/>
                          </a:solidFill>
                          <a:effectLst/>
                          <a:latin typeface="Times New Roman" pitchFamily="18" charset="0"/>
                          <a:ea typeface="標楷體" pitchFamily="65" charset="-120"/>
                        </a:rPr>
                        <a:t>環境因素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dirty="0" smtClean="0">
                          <a:ln>
                            <a:noFill/>
                          </a:ln>
                          <a:solidFill>
                            <a:srgbClr val="FF0000"/>
                          </a:solidFill>
                          <a:effectLst/>
                          <a:latin typeface="Times New Roman" pitchFamily="18" charset="0"/>
                          <a:ea typeface="標楷體" pitchFamily="65" charset="-120"/>
                        </a:rPr>
                        <a:t>20</a:t>
                      </a:r>
                      <a:r>
                        <a:rPr kumimoji="1" lang="zh-TW" altLang="en-US" sz="2800" b="0" i="0" u="none" strike="noStrike" cap="none" normalizeH="0" baseline="0" dirty="0" smtClean="0">
                          <a:ln>
                            <a:noFill/>
                          </a:ln>
                          <a:solidFill>
                            <a:srgbClr val="FF0000"/>
                          </a:solidFill>
                          <a:effectLst/>
                          <a:latin typeface="Times New Roman" pitchFamily="18" charset="0"/>
                          <a:ea typeface="標楷體" pitchFamily="65" charset="-12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dirty="0" smtClean="0">
                          <a:ln>
                            <a:noFill/>
                          </a:ln>
                          <a:solidFill>
                            <a:srgbClr val="FF0000"/>
                          </a:solidFill>
                          <a:effectLst/>
                          <a:latin typeface="Times New Roman" pitchFamily="18" charset="0"/>
                          <a:ea typeface="標楷體" pitchFamily="65" charset="-120"/>
                        </a:rPr>
                        <a:t>17</a:t>
                      </a:r>
                      <a:r>
                        <a:rPr kumimoji="1" lang="zh-TW" altLang="en-US" sz="2800" b="0" i="0" u="none" strike="noStrike" cap="none" normalizeH="0" baseline="0" dirty="0" smtClean="0">
                          <a:ln>
                            <a:noFill/>
                          </a:ln>
                          <a:solidFill>
                            <a:srgbClr val="FF0000"/>
                          </a:solidFill>
                          <a:effectLst/>
                          <a:latin typeface="Times New Roman" pitchFamily="18" charset="0"/>
                          <a:ea typeface="標楷體" pitchFamily="65" charset="-12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 xmlns:a16="http://schemas.microsoft.com/office/drawing/2014/main" val="10002"/>
                  </a:ext>
                </a:extLst>
              </a:tr>
              <a:tr h="6359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Times New Roman" pitchFamily="18" charset="0"/>
                          <a:ea typeface="標楷體" pitchFamily="65" charset="-120"/>
                        </a:rPr>
                        <a:t>生物因素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Times New Roman" pitchFamily="18" charset="0"/>
                          <a:ea typeface="標楷體" pitchFamily="65" charset="-120"/>
                        </a:rPr>
                        <a:t>20</a:t>
                      </a:r>
                      <a:r>
                        <a:rPr kumimoji="1" lang="zh-TW" altLang="en-US" sz="2800" b="0" i="0" u="none" strike="noStrike" cap="none" normalizeH="0" baseline="0" smtClean="0">
                          <a:ln>
                            <a:noFill/>
                          </a:ln>
                          <a:solidFill>
                            <a:schemeClr val="tx1"/>
                          </a:solidFill>
                          <a:effectLst/>
                          <a:latin typeface="Times New Roman" pitchFamily="18" charset="0"/>
                          <a:ea typeface="標楷體" pitchFamily="65" charset="-12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Times New Roman" pitchFamily="18" charset="0"/>
                          <a:ea typeface="標楷體" pitchFamily="65" charset="-120"/>
                        </a:rPr>
                        <a:t>15</a:t>
                      </a:r>
                      <a:r>
                        <a:rPr kumimoji="1" lang="zh-TW" altLang="en-US" sz="2800" b="0" i="0" u="none" strike="noStrike" cap="none" normalizeH="0" baseline="0" smtClean="0">
                          <a:ln>
                            <a:noFill/>
                          </a:ln>
                          <a:solidFill>
                            <a:schemeClr val="tx1"/>
                          </a:solidFill>
                          <a:effectLst/>
                          <a:latin typeface="Times New Roman" pitchFamily="18" charset="0"/>
                          <a:ea typeface="標楷體" pitchFamily="65" charset="-12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6721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0" i="0" u="none" strike="noStrike" cap="none" normalizeH="0" baseline="0" smtClean="0">
                          <a:ln>
                            <a:noFill/>
                          </a:ln>
                          <a:solidFill>
                            <a:schemeClr val="tx1"/>
                          </a:solidFill>
                          <a:effectLst/>
                          <a:latin typeface="Times New Roman" pitchFamily="18" charset="0"/>
                          <a:ea typeface="標楷體" pitchFamily="65" charset="-120"/>
                        </a:rPr>
                        <a:t>醫療服務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chemeClr val="tx1"/>
                          </a:solidFill>
                          <a:effectLst/>
                          <a:latin typeface="Times New Roman" pitchFamily="18" charset="0"/>
                          <a:ea typeface="標楷體" pitchFamily="65" charset="-120"/>
                        </a:rPr>
                        <a:t>10</a:t>
                      </a:r>
                      <a:r>
                        <a:rPr kumimoji="1" lang="zh-TW" altLang="en-US" sz="2800" b="0" i="0" u="none" strike="noStrike" cap="none" normalizeH="0" baseline="0" smtClean="0">
                          <a:ln>
                            <a:noFill/>
                          </a:ln>
                          <a:solidFill>
                            <a:schemeClr val="tx1"/>
                          </a:solidFill>
                          <a:effectLst/>
                          <a:latin typeface="Times New Roman" pitchFamily="18" charset="0"/>
                          <a:ea typeface="標楷體" pitchFamily="65" charset="-12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dirty="0" smtClean="0">
                          <a:ln>
                            <a:noFill/>
                          </a:ln>
                          <a:solidFill>
                            <a:schemeClr val="tx1"/>
                          </a:solidFill>
                          <a:effectLst/>
                          <a:latin typeface="Times New Roman" pitchFamily="18" charset="0"/>
                          <a:ea typeface="標楷體" pitchFamily="65" charset="-120"/>
                        </a:rPr>
                        <a:t>8</a:t>
                      </a:r>
                      <a:r>
                        <a:rPr kumimoji="1" lang="zh-TW" altLang="en-US" sz="2800" b="0" i="0" u="none" strike="noStrike" cap="none" normalizeH="0" baseline="0" dirty="0" smtClean="0">
                          <a:ln>
                            <a:noFill/>
                          </a:ln>
                          <a:solidFill>
                            <a:schemeClr val="tx1"/>
                          </a:solidFill>
                          <a:effectLst/>
                          <a:latin typeface="Times New Roman" pitchFamily="18" charset="0"/>
                          <a:ea typeface="標楷體" pitchFamily="65" charset="-12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27677" name="Rectangle 30"/>
          <p:cNvSpPr>
            <a:spLocks noChangeArrowheads="1"/>
          </p:cNvSpPr>
          <p:nvPr/>
        </p:nvSpPr>
        <p:spPr bwMode="auto">
          <a:xfrm>
            <a:off x="2286000" y="5581650"/>
            <a:ext cx="6629400" cy="457200"/>
          </a:xfrm>
          <a:prstGeom prst="rect">
            <a:avLst/>
          </a:prstGeom>
          <a:noFill/>
          <a:ln w="9525">
            <a:noFill/>
            <a:miter lim="800000"/>
            <a:headEnd/>
            <a:tailEnd/>
          </a:ln>
        </p:spPr>
        <p:txBody>
          <a:bodyPr>
            <a:spAutoFit/>
          </a:bodyPr>
          <a:lstStyle/>
          <a:p>
            <a:r>
              <a:rPr lang="zh-TW" altLang="en-US" sz="2400" dirty="0">
                <a:latin typeface="標楷體" pitchFamily="65" charset="-120"/>
                <a:ea typeface="標楷體" pitchFamily="65" charset="-120"/>
              </a:rPr>
              <a:t> </a:t>
            </a:r>
            <a:r>
              <a:rPr lang="zh-TW" altLang="en-US" sz="2400" dirty="0" smtClean="0">
                <a:latin typeface="標楷體" pitchFamily="65" charset="-120"/>
                <a:ea typeface="標楷體" pitchFamily="65" charset="-120"/>
              </a:rPr>
              <a:t>  資料</a:t>
            </a:r>
            <a:r>
              <a:rPr lang="zh-TW" altLang="en-US" sz="2400" dirty="0">
                <a:latin typeface="標楷體" pitchFamily="65" charset="-120"/>
                <a:ea typeface="標楷體" pitchFamily="65" charset="-120"/>
              </a:rPr>
              <a:t>來源：美國衛生福利部</a:t>
            </a:r>
            <a:r>
              <a:rPr lang="zh-TW" altLang="en-US" sz="2400" dirty="0">
                <a:latin typeface="Times New Roman" pitchFamily="18" charset="0"/>
                <a:ea typeface="標楷體" pitchFamily="65" charset="-120"/>
              </a:rPr>
              <a:t>，</a:t>
            </a:r>
            <a:r>
              <a:rPr lang="zh-TW" altLang="en-US" sz="2400" dirty="0">
                <a:latin typeface="標楷體" pitchFamily="65" charset="-120"/>
                <a:ea typeface="標楷體" pitchFamily="65" charset="-120"/>
              </a:rPr>
              <a:t>世界衛生組織</a:t>
            </a:r>
            <a:r>
              <a:rPr lang="zh-TW" altLang="en-US" sz="2400" dirty="0">
                <a:latin typeface="Times New Roman" pitchFamily="18" charset="0"/>
              </a:rPr>
              <a:t> </a:t>
            </a:r>
          </a:p>
        </p:txBody>
      </p:sp>
      <p:sp>
        <p:nvSpPr>
          <p:cNvPr id="3" name="投影片編號版面配置區 2"/>
          <p:cNvSpPr>
            <a:spLocks noGrp="1"/>
          </p:cNvSpPr>
          <p:nvPr>
            <p:ph type="sldNum" sz="quarter" idx="12"/>
          </p:nvPr>
        </p:nvSpPr>
        <p:spPr>
          <a:xfrm>
            <a:off x="3491880" y="6304235"/>
            <a:ext cx="2133600" cy="365125"/>
          </a:xfrm>
        </p:spPr>
        <p:txBody>
          <a:bodyPr/>
          <a:lstStyle/>
          <a:p>
            <a:fld id="{A36E6B7E-3405-4ABC-8F0A-11CAAA034E4E}" type="slidenum">
              <a:rPr lang="zh-TW" altLang="en-US" smtClean="0"/>
              <a:pPr/>
              <a:t>28</a:t>
            </a:fld>
            <a:endParaRPr lang="zh-TW" altLang="en-US" dirty="0"/>
          </a:p>
        </p:txBody>
      </p:sp>
    </p:spTree>
    <p:extLst>
      <p:ext uri="{BB962C8B-B14F-4D97-AF65-F5344CB8AC3E}">
        <p14:creationId xmlns:p14="http://schemas.microsoft.com/office/powerpoint/2010/main" val="262034818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628650" y="116632"/>
            <a:ext cx="7886700" cy="1082674"/>
          </a:xfrm>
        </p:spPr>
        <p:txBody>
          <a:bodyPr>
            <a:normAutofit/>
          </a:bodyPr>
          <a:lstStyle/>
          <a:p>
            <a:pPr eaLnBrk="1" hangingPunct="1"/>
            <a:r>
              <a:rPr lang="zh-TW" altLang="en-US" sz="3600" b="1" dirty="0" smtClean="0">
                <a:latin typeface="Times New Roman" pitchFamily="18" charset="0"/>
                <a:ea typeface="標楷體" pitchFamily="65" charset="-120"/>
              </a:rPr>
              <a:t>健康促進的定義</a:t>
            </a:r>
          </a:p>
        </p:txBody>
      </p:sp>
      <p:sp>
        <p:nvSpPr>
          <p:cNvPr id="50178" name="Rectangle 3"/>
          <p:cNvSpPr>
            <a:spLocks noGrp="1" noChangeArrowheads="1"/>
          </p:cNvSpPr>
          <p:nvPr>
            <p:ph type="body" idx="1"/>
          </p:nvPr>
        </p:nvSpPr>
        <p:spPr>
          <a:xfrm>
            <a:off x="822960" y="1268760"/>
            <a:ext cx="7692390" cy="5105400"/>
          </a:xfrm>
        </p:spPr>
        <p:txBody>
          <a:bodyPr>
            <a:normAutofit/>
          </a:bodyPr>
          <a:lstStyle/>
          <a:p>
            <a:pPr>
              <a:lnSpc>
                <a:spcPct val="120000"/>
              </a:lnSpc>
              <a:spcBef>
                <a:spcPts val="0"/>
              </a:spcBef>
            </a:pPr>
            <a:r>
              <a:rPr lang="zh-TW" altLang="en-US" b="1" dirty="0" smtClean="0">
                <a:latin typeface="Times New Roman" pitchFamily="18" charset="0"/>
                <a:ea typeface="標楷體" pitchFamily="65" charset="-120"/>
              </a:rPr>
              <a:t>增能賦權 </a:t>
            </a:r>
            <a:r>
              <a:rPr lang="en-US" altLang="zh-TW" b="1" dirty="0" smtClean="0">
                <a:latin typeface="Times New Roman" pitchFamily="18" charset="0"/>
                <a:ea typeface="標楷體" pitchFamily="65" charset="-120"/>
              </a:rPr>
              <a:t>(Empowerment)</a:t>
            </a:r>
            <a:endParaRPr lang="en-US" altLang="zh-TW" dirty="0" smtClean="0">
              <a:latin typeface="Times New Roman" pitchFamily="18" charset="0"/>
              <a:ea typeface="標楷體" pitchFamily="65" charset="-120"/>
            </a:endParaRPr>
          </a:p>
          <a:p>
            <a:pPr lvl="1">
              <a:lnSpc>
                <a:spcPct val="120000"/>
              </a:lnSpc>
              <a:spcBef>
                <a:spcPts val="0"/>
              </a:spcBef>
            </a:pPr>
            <a:r>
              <a:rPr lang="zh-TW" altLang="en-US" dirty="0" smtClean="0">
                <a:solidFill>
                  <a:srgbClr val="6600CC"/>
                </a:solidFill>
                <a:latin typeface="Times New Roman" pitchFamily="18" charset="0"/>
                <a:ea typeface="標楷體" pitchFamily="65" charset="-120"/>
              </a:rPr>
              <a:t>健康促進</a:t>
            </a:r>
            <a:r>
              <a:rPr lang="zh-TW" altLang="en-US" dirty="0" smtClean="0">
                <a:latin typeface="Times New Roman" pitchFamily="18" charset="0"/>
                <a:ea typeface="標楷體" pitchFamily="65" charset="-120"/>
              </a:rPr>
              <a:t>是一個過程，經由這個過程使人們能夠</a:t>
            </a:r>
            <a:r>
              <a:rPr lang="zh-TW" altLang="en-US" dirty="0" smtClean="0">
                <a:solidFill>
                  <a:srgbClr val="FF0000"/>
                </a:solidFill>
                <a:latin typeface="Times New Roman" pitchFamily="18" charset="0"/>
                <a:ea typeface="標楷體" pitchFamily="65" charset="-120"/>
              </a:rPr>
              <a:t>控制其健康決定因子</a:t>
            </a:r>
            <a:r>
              <a:rPr lang="zh-TW" altLang="en-US" dirty="0" smtClean="0">
                <a:latin typeface="Times New Roman" pitchFamily="18" charset="0"/>
                <a:ea typeface="標楷體" pitchFamily="65" charset="-120"/>
              </a:rPr>
              <a:t>，並因而改善健康</a:t>
            </a:r>
          </a:p>
          <a:p>
            <a:pPr marL="742950" lvl="1" indent="-285750" algn="r" eaLnBrk="1" hangingPunct="1">
              <a:lnSpc>
                <a:spcPct val="120000"/>
              </a:lnSpc>
              <a:spcBef>
                <a:spcPts val="0"/>
              </a:spcBef>
              <a:buFont typeface="Wingdings 2" pitchFamily="18" charset="2"/>
              <a:buNone/>
            </a:pPr>
            <a:r>
              <a:rPr lang="zh-TW" altLang="en-US" sz="2000" dirty="0" smtClean="0">
                <a:latin typeface="Times New Roman" pitchFamily="18" charset="0"/>
                <a:ea typeface="標楷體" pitchFamily="65" charset="-120"/>
              </a:rPr>
              <a:t>－</a:t>
            </a:r>
            <a:r>
              <a:rPr lang="en-US" altLang="zh-TW" sz="2000" dirty="0" smtClean="0">
                <a:latin typeface="Times New Roman" pitchFamily="18" charset="0"/>
                <a:ea typeface="標楷體" pitchFamily="65" charset="-120"/>
              </a:rPr>
              <a:t>1986</a:t>
            </a:r>
            <a:r>
              <a:rPr lang="zh-TW" altLang="en-US" sz="2000" dirty="0" smtClean="0">
                <a:latin typeface="Times New Roman" pitchFamily="18" charset="0"/>
                <a:ea typeface="標楷體" pitchFamily="65" charset="-120"/>
              </a:rPr>
              <a:t>年 </a:t>
            </a:r>
            <a:r>
              <a:rPr lang="en-US" altLang="zh-TW" sz="2000" dirty="0" smtClean="0">
                <a:latin typeface="Times New Roman" pitchFamily="18" charset="0"/>
                <a:ea typeface="標楷體" pitchFamily="65" charset="-120"/>
              </a:rPr>
              <a:t>WHO</a:t>
            </a:r>
            <a:r>
              <a:rPr lang="zh-TW" altLang="en-US" sz="2000" dirty="0" smtClean="0">
                <a:latin typeface="Times New Roman" pitchFamily="18" charset="0"/>
                <a:ea typeface="標楷體" pitchFamily="65" charset="-120"/>
              </a:rPr>
              <a:t>渥太華健康促進憲章</a:t>
            </a:r>
          </a:p>
          <a:p>
            <a:pPr marL="742950" lvl="1" indent="-285750" algn="r" eaLnBrk="1" hangingPunct="1">
              <a:lnSpc>
                <a:spcPct val="120000"/>
              </a:lnSpc>
              <a:spcBef>
                <a:spcPts val="0"/>
              </a:spcBef>
              <a:buFont typeface="Wingdings 2" pitchFamily="18" charset="2"/>
              <a:buNone/>
            </a:pPr>
            <a:endParaRPr lang="zh-TW" altLang="en-US" sz="2000" dirty="0" smtClean="0">
              <a:latin typeface="Times New Roman" pitchFamily="18" charset="0"/>
              <a:ea typeface="標楷體" pitchFamily="65" charset="-120"/>
            </a:endParaRPr>
          </a:p>
          <a:p>
            <a:pPr>
              <a:lnSpc>
                <a:spcPct val="120000"/>
              </a:lnSpc>
              <a:spcBef>
                <a:spcPts val="0"/>
              </a:spcBef>
            </a:pPr>
            <a:r>
              <a:rPr lang="zh-TW" altLang="en-US" dirty="0" smtClean="0">
                <a:latin typeface="Times New Roman" pitchFamily="18" charset="0"/>
                <a:ea typeface="標楷體" pitchFamily="65" charset="-120"/>
              </a:rPr>
              <a:t>發展攸關健康決定因子的公共政策</a:t>
            </a:r>
          </a:p>
          <a:p>
            <a:pPr marL="742950" lvl="1" indent="-285750">
              <a:lnSpc>
                <a:spcPct val="120000"/>
              </a:lnSpc>
              <a:spcBef>
                <a:spcPts val="0"/>
              </a:spcBef>
            </a:pPr>
            <a:r>
              <a:rPr lang="zh-TW" altLang="en-US" b="1" dirty="0" smtClean="0">
                <a:latin typeface="Times New Roman" pitchFamily="18" charset="0"/>
                <a:ea typeface="標楷體" pitchFamily="65" charset="-120"/>
              </a:rPr>
              <a:t>薪資</a:t>
            </a:r>
            <a:r>
              <a:rPr lang="zh-TW" altLang="en-US" dirty="0" smtClean="0">
                <a:latin typeface="Times New Roman" pitchFamily="18" charset="0"/>
                <a:ea typeface="標楷體" pitchFamily="65" charset="-120"/>
              </a:rPr>
              <a:t>、</a:t>
            </a:r>
            <a:r>
              <a:rPr lang="zh-TW" altLang="en-US" b="1" dirty="0" smtClean="0">
                <a:latin typeface="Times New Roman" pitchFamily="18" charset="0"/>
                <a:ea typeface="標楷體" pitchFamily="65" charset="-120"/>
              </a:rPr>
              <a:t>居住</a:t>
            </a:r>
            <a:r>
              <a:rPr lang="zh-TW" altLang="en-US" dirty="0" smtClean="0">
                <a:latin typeface="Times New Roman" pitchFamily="18" charset="0"/>
                <a:ea typeface="標楷體" pitchFamily="65" charset="-120"/>
              </a:rPr>
              <a:t>及</a:t>
            </a:r>
            <a:r>
              <a:rPr lang="zh-TW" altLang="en-US" b="1" dirty="0" smtClean="0">
                <a:latin typeface="Times New Roman" pitchFamily="18" charset="0"/>
                <a:ea typeface="標楷體" pitchFamily="65" charset="-120"/>
              </a:rPr>
              <a:t>聘雇</a:t>
            </a:r>
          </a:p>
          <a:p>
            <a:pPr marL="742950" lvl="1" indent="-285750">
              <a:lnSpc>
                <a:spcPct val="120000"/>
              </a:lnSpc>
              <a:spcBef>
                <a:spcPts val="0"/>
              </a:spcBef>
            </a:pPr>
            <a:r>
              <a:rPr lang="zh-TW" altLang="en-US" dirty="0" smtClean="0">
                <a:latin typeface="Times New Roman" pitchFamily="18" charset="0"/>
                <a:ea typeface="標楷體" pitchFamily="65" charset="-120"/>
              </a:rPr>
              <a:t>常限縮為健康教育</a:t>
            </a:r>
            <a:r>
              <a:rPr lang="zh-TW" altLang="en-US" sz="1800" dirty="0" smtClean="0"/>
              <a:t>，</a:t>
            </a:r>
            <a:r>
              <a:rPr lang="zh-TW" altLang="en-US" dirty="0" smtClean="0">
                <a:latin typeface="Times New Roman" pitchFamily="18" charset="0"/>
                <a:ea typeface="標楷體" pitchFamily="65" charset="-120"/>
              </a:rPr>
              <a:t>或改善個人行為的社會行銷</a:t>
            </a:r>
            <a:r>
              <a:rPr lang="zh-TW" altLang="zh-TW" dirty="0" smtClean="0"/>
              <a:t>，</a:t>
            </a:r>
            <a:r>
              <a:rPr lang="zh-TW" altLang="en-US" dirty="0" smtClean="0">
                <a:latin typeface="Times New Roman" pitchFamily="18" charset="0"/>
                <a:ea typeface="標楷體" pitchFamily="65" charset="-120"/>
              </a:rPr>
              <a:t>如抽菸或運動不足</a:t>
            </a:r>
          </a:p>
          <a:p>
            <a:pPr marL="742950" lvl="1" indent="-285750" algn="r">
              <a:lnSpc>
                <a:spcPct val="120000"/>
              </a:lnSpc>
              <a:spcBef>
                <a:spcPts val="0"/>
              </a:spcBef>
              <a:buFont typeface="Wingdings 2" pitchFamily="18" charset="2"/>
              <a:buNone/>
            </a:pPr>
            <a:r>
              <a:rPr lang="zh-TW" altLang="en-US" sz="2000" dirty="0" smtClean="0">
                <a:latin typeface="Times New Roman" pitchFamily="18" charset="0"/>
                <a:ea typeface="標楷體" pitchFamily="65" charset="-120"/>
              </a:rPr>
              <a:t>－</a:t>
            </a:r>
            <a:r>
              <a:rPr lang="en-US" altLang="zh-TW" sz="2000" dirty="0" smtClean="0">
                <a:latin typeface="Times New Roman" pitchFamily="18" charset="0"/>
                <a:ea typeface="標楷體" pitchFamily="65" charset="-120"/>
              </a:rPr>
              <a:t> 2009</a:t>
            </a:r>
            <a:r>
              <a:rPr lang="zh-TW" altLang="en-US" sz="2000" dirty="0" smtClean="0">
                <a:latin typeface="Times New Roman" pitchFamily="18" charset="0"/>
                <a:ea typeface="標楷體" pitchFamily="65" charset="-120"/>
              </a:rPr>
              <a:t>年</a:t>
            </a:r>
            <a:r>
              <a:rPr lang="en-US" altLang="zh-TW" sz="2000" dirty="0" smtClean="0">
                <a:latin typeface="Times New Roman" pitchFamily="18" charset="0"/>
                <a:ea typeface="標楷體" pitchFamily="65" charset="-120"/>
              </a:rPr>
              <a:t>WHO</a:t>
            </a:r>
            <a:r>
              <a:rPr lang="zh-TW" altLang="en-US" sz="2000" dirty="0" smtClean="0">
                <a:latin typeface="Times New Roman" pitchFamily="18" charset="0"/>
                <a:ea typeface="標楷體" pitchFamily="65" charset="-120"/>
              </a:rPr>
              <a:t>健康職場架構</a:t>
            </a:r>
          </a:p>
          <a:p>
            <a:pPr marL="742950" lvl="1" indent="-285750">
              <a:lnSpc>
                <a:spcPct val="120000"/>
              </a:lnSpc>
              <a:spcBef>
                <a:spcPts val="0"/>
              </a:spcBef>
            </a:pPr>
            <a:endParaRPr lang="zh-TW" altLang="en-US" sz="2000" dirty="0" smtClean="0">
              <a:latin typeface="Times New Roman" pitchFamily="18" charset="0"/>
              <a:ea typeface="標楷體" pitchFamily="65" charset="-120"/>
            </a:endParaRPr>
          </a:p>
        </p:txBody>
      </p:sp>
      <p:sp>
        <p:nvSpPr>
          <p:cNvPr id="5" name="投影片編號版面配置區 4"/>
          <p:cNvSpPr>
            <a:spLocks noGrp="1"/>
          </p:cNvSpPr>
          <p:nvPr>
            <p:ph type="sldNum" sz="quarter" idx="12"/>
          </p:nvPr>
        </p:nvSpPr>
        <p:spPr/>
        <p:txBody>
          <a:bodyPr/>
          <a:lstStyle/>
          <a:p>
            <a:pPr>
              <a:defRPr/>
            </a:pPr>
            <a:fld id="{F465C25B-BB81-4C6F-A061-8F9E17D975AD}" type="slidenum">
              <a:rPr lang="en-US" altLang="zh-TW"/>
              <a:pPr>
                <a:defRPr/>
              </a:pPr>
              <a:t>29</a:t>
            </a:fld>
            <a:endParaRPr lang="en-US" altLang="zh-TW"/>
          </a:p>
        </p:txBody>
      </p:sp>
    </p:spTree>
    <p:extLst>
      <p:ext uri="{BB962C8B-B14F-4D97-AF65-F5344CB8AC3E}">
        <p14:creationId xmlns:p14="http://schemas.microsoft.com/office/powerpoint/2010/main" val="495809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649342"/>
            <a:ext cx="7886700" cy="757130"/>
          </a:xfrm>
          <a:noFill/>
          <a:ln w="9525">
            <a:noFill/>
            <a:miter lim="800000"/>
            <a:headEnd/>
            <a:tailEnd/>
          </a:ln>
        </p:spPr>
        <p:txBody>
          <a:bodyPr>
            <a:spAutoFit/>
          </a:bodyPr>
          <a:lstStyle/>
          <a:p>
            <a:pPr algn="ctr" fontAlgn="base">
              <a:spcBef>
                <a:spcPct val="50000"/>
              </a:spcBef>
              <a:spcAft>
                <a:spcPct val="0"/>
              </a:spcAft>
            </a:pPr>
            <a:r>
              <a:rPr kumimoji="1" lang="zh-TW" altLang="en-US" sz="4800" b="1" dirty="0">
                <a:solidFill>
                  <a:srgbClr val="CC0000"/>
                </a:solidFill>
                <a:latin typeface="標楷體" pitchFamily="65" charset="-120"/>
                <a:ea typeface="標楷體" pitchFamily="65" charset="-120"/>
                <a:cs typeface="+mn-cs"/>
              </a:rPr>
              <a:t>內   容</a:t>
            </a:r>
          </a:p>
        </p:txBody>
      </p:sp>
      <p:sp>
        <p:nvSpPr>
          <p:cNvPr id="3" name="內容版面配置區 2"/>
          <p:cNvSpPr>
            <a:spLocks noGrp="1"/>
          </p:cNvSpPr>
          <p:nvPr>
            <p:ph idx="1"/>
          </p:nvPr>
        </p:nvSpPr>
        <p:spPr>
          <a:noFill/>
          <a:ln w="9525">
            <a:solidFill>
              <a:schemeClr val="tx1"/>
            </a:solidFill>
            <a:miter lim="800000"/>
            <a:headEnd/>
            <a:tailEnd/>
          </a:ln>
        </p:spPr>
        <p:txBody>
          <a:bodyPr vert="horz" wrap="square" lIns="91440" tIns="45720" rIns="91440" bIns="45720" numCol="1" anchor="t" anchorCtr="0" compatLnSpc="1">
            <a:prstTxWarp prst="textNoShape">
              <a:avLst/>
            </a:prstTxWarp>
            <a:normAutofit/>
          </a:bodyPr>
          <a:lstStyle/>
          <a:p>
            <a:pPr marL="0" indent="631825" fontAlgn="base">
              <a:lnSpc>
                <a:spcPct val="125000"/>
              </a:lnSpc>
              <a:spcBef>
                <a:spcPct val="20000"/>
              </a:spcBef>
              <a:spcAft>
                <a:spcPct val="0"/>
              </a:spcAft>
              <a:buNone/>
            </a:pPr>
            <a:r>
              <a:rPr lang="zh-TW" altLang="en-US" sz="3200" dirty="0" smtClean="0">
                <a:latin typeface="標楷體" panose="03000509000000000000" pitchFamily="65" charset="-120"/>
                <a:ea typeface="標楷體" panose="03000509000000000000" pitchFamily="65" charset="-120"/>
              </a:rPr>
              <a:t>壹</a:t>
            </a:r>
            <a:r>
              <a:rPr lang="zh-TW" altLang="en-US" sz="3200" dirty="0">
                <a:latin typeface="標楷體" panose="03000509000000000000" pitchFamily="65" charset="-120"/>
                <a:ea typeface="標楷體" panose="03000509000000000000" pitchFamily="65" charset="-120"/>
              </a:rPr>
              <a:t>、</a:t>
            </a:r>
            <a:r>
              <a:rPr lang="zh-TW" altLang="en-US" sz="3200" dirty="0" smtClean="0">
                <a:latin typeface="標楷體" panose="03000509000000000000" pitchFamily="65" charset="-120"/>
                <a:ea typeface="標楷體" panose="03000509000000000000" pitchFamily="65" charset="-120"/>
              </a:rPr>
              <a:t>職業災</a:t>
            </a:r>
            <a:r>
              <a:rPr lang="zh-TW" altLang="en-US" sz="3200" dirty="0">
                <a:latin typeface="標楷體" panose="03000509000000000000" pitchFamily="65" charset="-120"/>
                <a:ea typeface="標楷體" panose="03000509000000000000" pitchFamily="65" charset="-120"/>
              </a:rPr>
              <a:t>害</a:t>
            </a:r>
            <a:r>
              <a:rPr lang="zh-TW" altLang="en-US" sz="3200" dirty="0" smtClean="0">
                <a:latin typeface="標楷體" panose="03000509000000000000" pitchFamily="65" charset="-120"/>
                <a:ea typeface="標楷體" panose="03000509000000000000" pitchFamily="65" charset="-120"/>
              </a:rPr>
              <a:t>通報</a:t>
            </a:r>
            <a:endParaRPr lang="en-US" altLang="zh-TW" sz="3200" dirty="0">
              <a:latin typeface="標楷體" panose="03000509000000000000" pitchFamily="65" charset="-120"/>
              <a:ea typeface="標楷體" panose="03000509000000000000" pitchFamily="65" charset="-120"/>
            </a:endParaRPr>
          </a:p>
          <a:p>
            <a:pPr marL="0" indent="631825" fontAlgn="base">
              <a:lnSpc>
                <a:spcPct val="125000"/>
              </a:lnSpc>
              <a:spcBef>
                <a:spcPct val="20000"/>
              </a:spcBef>
              <a:spcAft>
                <a:spcPct val="0"/>
              </a:spcAft>
              <a:buNone/>
            </a:pPr>
            <a:r>
              <a:rPr lang="zh-TW" altLang="en-US" sz="3200" dirty="0" smtClean="0">
                <a:latin typeface="標楷體" panose="03000509000000000000" pitchFamily="65" charset="-120"/>
                <a:ea typeface="標楷體" panose="03000509000000000000" pitchFamily="65" charset="-120"/>
              </a:rPr>
              <a:t>　</a:t>
            </a: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 職業災害統計系統</a:t>
            </a:r>
            <a:endPar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631825" fontAlgn="base">
              <a:lnSpc>
                <a:spcPct val="125000"/>
              </a:lnSpc>
              <a:spcBef>
                <a:spcPct val="20000"/>
              </a:spcBef>
              <a:spcAft>
                <a:spcPct val="0"/>
              </a:spcAft>
              <a:buNone/>
            </a:pP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 重大職災通報</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0" indent="631825" fontAlgn="base">
              <a:lnSpc>
                <a:spcPct val="125000"/>
              </a:lnSpc>
              <a:spcBef>
                <a:spcPct val="20000"/>
              </a:spcBef>
              <a:spcAft>
                <a:spcPct val="0"/>
              </a:spcAft>
              <a:buNone/>
            </a:pPr>
            <a:r>
              <a:rPr lang="zh-TW" altLang="en-US" sz="3200" dirty="0">
                <a:latin typeface="標楷體" panose="03000509000000000000" pitchFamily="65" charset="-120"/>
                <a:ea typeface="標楷體" panose="03000509000000000000" pitchFamily="65" charset="-120"/>
              </a:rPr>
              <a:t>貳</a:t>
            </a:r>
            <a:r>
              <a:rPr lang="zh-TW" altLang="en-US" sz="3200" dirty="0" smtClean="0">
                <a:latin typeface="標楷體" panose="03000509000000000000" pitchFamily="65" charset="-120"/>
                <a:ea typeface="標楷體" panose="03000509000000000000" pitchFamily="65" charset="-12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職場</a:t>
            </a:r>
            <a:r>
              <a:rPr lang="zh-TW" altLang="en-US" sz="3200" dirty="0" smtClean="0">
                <a:latin typeface="標楷體" panose="03000509000000000000" pitchFamily="65" charset="-120"/>
                <a:ea typeface="標楷體" panose="03000509000000000000" pitchFamily="65" charset="-120"/>
              </a:rPr>
              <a:t>健康促進</a:t>
            </a:r>
            <a:endParaRPr lang="en-US" altLang="zh-TW" sz="3200" dirty="0" smtClean="0">
              <a:latin typeface="標楷體" panose="03000509000000000000" pitchFamily="65" charset="-120"/>
              <a:ea typeface="標楷體" panose="03000509000000000000" pitchFamily="65" charset="-120"/>
            </a:endParaRPr>
          </a:p>
          <a:p>
            <a:pPr marL="0" indent="631825" fontAlgn="base">
              <a:lnSpc>
                <a:spcPct val="125000"/>
              </a:lnSpc>
              <a:spcBef>
                <a:spcPct val="20000"/>
              </a:spcBef>
              <a:spcAft>
                <a:spcPct val="0"/>
              </a:spcAft>
              <a:buNone/>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什麼是</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健康促進</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0" indent="631825" fontAlgn="base">
              <a:lnSpc>
                <a:spcPct val="125000"/>
              </a:lnSpc>
              <a:spcBef>
                <a:spcPct val="20000"/>
              </a:spcBef>
              <a:spcAft>
                <a:spcPct val="0"/>
              </a:spcAft>
              <a:buNone/>
            </a:pP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 職場健康促進</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3</a:t>
            </a:fld>
            <a:endParaRPr lang="zh-TW" altLang="en-US" dirty="0"/>
          </a:p>
        </p:txBody>
      </p:sp>
    </p:spTree>
    <p:extLst>
      <p:ext uri="{BB962C8B-B14F-4D97-AF65-F5344CB8AC3E}">
        <p14:creationId xmlns:p14="http://schemas.microsoft.com/office/powerpoint/2010/main" val="24311565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6"/>
            <a:ext cx="7886700" cy="1018039"/>
          </a:xfrm>
        </p:spPr>
        <p:txBody>
          <a:bodyPr>
            <a:normAutofit/>
          </a:bodyPr>
          <a:lstStyle/>
          <a:p>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食物荒漠</a:t>
            </a:r>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肥胖</a:t>
            </a:r>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的</a:t>
            </a: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流浪漢？</a:t>
            </a:r>
            <a:endParaRPr lang="zh-TW" altLang="en-US" sz="3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sz="quarter" idx="1"/>
          </p:nvPr>
        </p:nvSpPr>
        <p:spPr>
          <a:xfrm>
            <a:off x="320040" y="2226469"/>
            <a:ext cx="6846570" cy="3499961"/>
          </a:xfrm>
        </p:spPr>
        <p:txBody>
          <a:bodyPr>
            <a:normAutofit/>
          </a:bodyPr>
          <a:lstStyle/>
          <a:p>
            <a:pPr>
              <a:lnSpc>
                <a:spcPct val="100000"/>
              </a:lnSpc>
            </a:pP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190650D7-95EC-45E3-A9A5-B1D504C9D55B}" type="slidenum">
              <a:rPr lang="en-US" altLang="zh-TW" smtClean="0">
                <a:latin typeface="Times New Roman" panose="02020603050405020304" pitchFamily="18" charset="0"/>
                <a:ea typeface="標楷體" panose="03000509000000000000" pitchFamily="65" charset="-120"/>
                <a:cs typeface="Times New Roman" panose="02020603050405020304" pitchFamily="18" charset="0"/>
              </a:rPr>
              <a:pPr>
                <a:defRPr/>
              </a:pPr>
              <a:t>30</a:t>
            </a:fld>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內容版面配置區 7"/>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930275" y="1276320"/>
            <a:ext cx="7283450" cy="51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3884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2000" y="365126"/>
            <a:ext cx="7753350" cy="1111883"/>
          </a:xfrm>
        </p:spPr>
        <p:txBody>
          <a:bodyPr>
            <a:normAutofit/>
          </a:bodyPr>
          <a:lstStyle/>
          <a:p>
            <a:r>
              <a:rPr lang="zh-TW" altLang="en-US" sz="3600" dirty="0" smtClean="0">
                <a:latin typeface="標楷體" panose="03000509000000000000" pitchFamily="65" charset="-120"/>
                <a:ea typeface="標楷體" panose="03000509000000000000" pitchFamily="65" charset="-120"/>
              </a:rPr>
              <a:t>全</a:t>
            </a:r>
            <a:r>
              <a:rPr lang="zh-TW" altLang="en-US" sz="3600" dirty="0">
                <a:latin typeface="標楷體" panose="03000509000000000000" pitchFamily="65" charset="-120"/>
                <a:ea typeface="標楷體" panose="03000509000000000000" pitchFamily="65" charset="-120"/>
              </a:rPr>
              <a:t>場域支持性環境 </a:t>
            </a:r>
          </a:p>
        </p:txBody>
      </p:sp>
      <p:sp>
        <p:nvSpPr>
          <p:cNvPr id="3" name="內容版面配置區 2"/>
          <p:cNvSpPr>
            <a:spLocks noGrp="1"/>
          </p:cNvSpPr>
          <p:nvPr>
            <p:ph idx="1"/>
          </p:nvPr>
        </p:nvSpPr>
        <p:spPr/>
        <p:txBody>
          <a:bodyPr/>
          <a:lstStyle/>
          <a:p>
            <a:endParaRPr lang="zh-TW" altLang="en-US" dirty="0"/>
          </a:p>
        </p:txBody>
      </p:sp>
      <p:sp>
        <p:nvSpPr>
          <p:cNvPr id="5" name="矩形 4"/>
          <p:cNvSpPr/>
          <p:nvPr/>
        </p:nvSpPr>
        <p:spPr>
          <a:xfrm>
            <a:off x="384810" y="1825625"/>
            <a:ext cx="986790" cy="902335"/>
          </a:xfrm>
          <a:prstGeom prst="rect">
            <a:avLst/>
          </a:prstGeom>
          <a:solidFill>
            <a:srgbClr val="F1D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tx1"/>
                </a:solidFill>
                <a:latin typeface="標楷體" panose="03000509000000000000" pitchFamily="65" charset="-120"/>
                <a:ea typeface="標楷體" panose="03000509000000000000" pitchFamily="65" charset="-120"/>
              </a:rPr>
              <a:t>胎</a:t>
            </a:r>
            <a:r>
              <a:rPr lang="zh-TW" altLang="en-US" sz="2800" dirty="0">
                <a:solidFill>
                  <a:schemeClr val="tx1"/>
                </a:solidFill>
                <a:latin typeface="標楷體" panose="03000509000000000000" pitchFamily="65" charset="-120"/>
                <a:ea typeface="標楷體" panose="03000509000000000000" pitchFamily="65" charset="-120"/>
              </a:rPr>
              <a:t>兒</a:t>
            </a:r>
          </a:p>
        </p:txBody>
      </p:sp>
      <p:sp>
        <p:nvSpPr>
          <p:cNvPr id="6" name="矩形 5"/>
          <p:cNvSpPr/>
          <p:nvPr/>
        </p:nvSpPr>
        <p:spPr>
          <a:xfrm>
            <a:off x="1386840" y="1825625"/>
            <a:ext cx="1371600" cy="902335"/>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tx1"/>
                </a:solidFill>
                <a:latin typeface="標楷體" panose="03000509000000000000" pitchFamily="65" charset="-120"/>
                <a:ea typeface="標楷體" panose="03000509000000000000" pitchFamily="65" charset="-120"/>
              </a:rPr>
              <a:t>嬰</a:t>
            </a:r>
            <a:r>
              <a:rPr lang="zh-TW" altLang="en-US" sz="2800" dirty="0">
                <a:solidFill>
                  <a:schemeClr val="tx1"/>
                </a:solidFill>
                <a:latin typeface="標楷體" panose="03000509000000000000" pitchFamily="65" charset="-120"/>
                <a:ea typeface="標楷體" panose="03000509000000000000" pitchFamily="65" charset="-120"/>
              </a:rPr>
              <a:t>幼</a:t>
            </a:r>
            <a:r>
              <a:rPr lang="zh-TW" altLang="en-US" sz="2800" dirty="0" smtClean="0">
                <a:solidFill>
                  <a:schemeClr val="tx1"/>
                </a:solidFill>
                <a:latin typeface="標楷體" panose="03000509000000000000" pitchFamily="65" charset="-120"/>
                <a:ea typeface="標楷體" panose="03000509000000000000" pitchFamily="65" charset="-120"/>
              </a:rPr>
              <a:t>兒</a:t>
            </a:r>
            <a:endParaRPr lang="zh-TW" altLang="en-US" sz="2800" dirty="0">
              <a:solidFill>
                <a:schemeClr val="tx1"/>
              </a:solidFill>
              <a:latin typeface="標楷體" panose="03000509000000000000" pitchFamily="65" charset="-120"/>
              <a:ea typeface="標楷體" panose="03000509000000000000" pitchFamily="65" charset="-120"/>
            </a:endParaRPr>
          </a:p>
        </p:txBody>
      </p:sp>
      <p:sp>
        <p:nvSpPr>
          <p:cNvPr id="7" name="矩形 6"/>
          <p:cNvSpPr/>
          <p:nvPr/>
        </p:nvSpPr>
        <p:spPr>
          <a:xfrm>
            <a:off x="2758440" y="1825624"/>
            <a:ext cx="1127760" cy="90233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tx1"/>
                </a:solidFill>
                <a:latin typeface="標楷體" panose="03000509000000000000" pitchFamily="65" charset="-120"/>
                <a:ea typeface="標楷體" panose="03000509000000000000" pitchFamily="65" charset="-120"/>
              </a:rPr>
              <a:t>孩童</a:t>
            </a:r>
            <a:endParaRPr lang="zh-TW" altLang="en-US" sz="2800" dirty="0">
              <a:solidFill>
                <a:schemeClr val="tx1"/>
              </a:solidFill>
              <a:latin typeface="標楷體" panose="03000509000000000000" pitchFamily="65" charset="-120"/>
              <a:ea typeface="標楷體" panose="03000509000000000000" pitchFamily="65" charset="-120"/>
            </a:endParaRPr>
          </a:p>
        </p:txBody>
      </p:sp>
      <p:sp>
        <p:nvSpPr>
          <p:cNvPr id="8" name="矩形 7"/>
          <p:cNvSpPr/>
          <p:nvPr/>
        </p:nvSpPr>
        <p:spPr>
          <a:xfrm>
            <a:off x="3901440" y="1825623"/>
            <a:ext cx="1371600" cy="90233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tx1"/>
                </a:solidFill>
                <a:latin typeface="標楷體" panose="03000509000000000000" pitchFamily="65" charset="-120"/>
                <a:ea typeface="標楷體" panose="03000509000000000000" pitchFamily="65" charset="-120"/>
              </a:rPr>
              <a:t>青少年</a:t>
            </a:r>
            <a:endParaRPr lang="zh-TW" altLang="en-US" sz="2800" dirty="0">
              <a:solidFill>
                <a:schemeClr val="tx1"/>
              </a:solidFill>
              <a:latin typeface="標楷體" panose="03000509000000000000" pitchFamily="65" charset="-120"/>
              <a:ea typeface="標楷體" panose="03000509000000000000" pitchFamily="65" charset="-120"/>
            </a:endParaRPr>
          </a:p>
        </p:txBody>
      </p:sp>
      <p:sp>
        <p:nvSpPr>
          <p:cNvPr id="9" name="矩形 8"/>
          <p:cNvSpPr/>
          <p:nvPr/>
        </p:nvSpPr>
        <p:spPr>
          <a:xfrm>
            <a:off x="5208270" y="1825622"/>
            <a:ext cx="1371600" cy="9023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標楷體" panose="03000509000000000000" pitchFamily="65" charset="-120"/>
                <a:ea typeface="標楷體" panose="03000509000000000000" pitchFamily="65" charset="-120"/>
              </a:rPr>
              <a:t>成</a:t>
            </a:r>
            <a:r>
              <a:rPr lang="zh-TW" altLang="en-US" sz="2800" dirty="0" smtClean="0">
                <a:solidFill>
                  <a:schemeClr val="tx1"/>
                </a:solidFill>
                <a:latin typeface="標楷體" panose="03000509000000000000" pitchFamily="65" charset="-120"/>
                <a:ea typeface="標楷體" panose="03000509000000000000" pitchFamily="65" charset="-120"/>
              </a:rPr>
              <a:t>人</a:t>
            </a:r>
            <a:endParaRPr lang="zh-TW" altLang="en-US" sz="2800" dirty="0">
              <a:solidFill>
                <a:schemeClr val="tx1"/>
              </a:solidFill>
              <a:latin typeface="標楷體" panose="03000509000000000000" pitchFamily="65" charset="-120"/>
              <a:ea typeface="標楷體" panose="03000509000000000000" pitchFamily="65" charset="-120"/>
            </a:endParaRPr>
          </a:p>
        </p:txBody>
      </p:sp>
      <p:sp>
        <p:nvSpPr>
          <p:cNvPr id="10" name="五邊形 9"/>
          <p:cNvSpPr/>
          <p:nvPr/>
        </p:nvSpPr>
        <p:spPr>
          <a:xfrm>
            <a:off x="6579870" y="1825621"/>
            <a:ext cx="1950720" cy="902336"/>
          </a:xfrm>
          <a:prstGeom prst="homePlate">
            <a:avLst/>
          </a:prstGeom>
          <a:solidFill>
            <a:srgbClr val="C988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標楷體" panose="03000509000000000000" pitchFamily="65" charset="-120"/>
                <a:ea typeface="標楷體" panose="03000509000000000000" pitchFamily="65" charset="-120"/>
              </a:rPr>
              <a:t>老年</a:t>
            </a:r>
          </a:p>
        </p:txBody>
      </p:sp>
      <p:sp>
        <p:nvSpPr>
          <p:cNvPr id="11" name="矩形 10"/>
          <p:cNvSpPr/>
          <p:nvPr/>
        </p:nvSpPr>
        <p:spPr>
          <a:xfrm>
            <a:off x="384810" y="2862896"/>
            <a:ext cx="8130540" cy="700081"/>
          </a:xfrm>
          <a:prstGeom prst="rect">
            <a:avLst/>
          </a:prstGeom>
          <a:solidFill>
            <a:srgbClr val="BCE2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tx1"/>
                </a:solidFill>
                <a:latin typeface="標楷體" panose="03000509000000000000" pitchFamily="65" charset="-120"/>
                <a:ea typeface="標楷體" panose="03000509000000000000" pitchFamily="65" charset="-120"/>
              </a:rPr>
              <a:t>健康城市</a:t>
            </a:r>
            <a:endParaRPr lang="zh-TW" altLang="en-US" sz="2800" dirty="0">
              <a:solidFill>
                <a:schemeClr val="tx1"/>
              </a:solidFill>
              <a:latin typeface="標楷體" panose="03000509000000000000" pitchFamily="65" charset="-120"/>
              <a:ea typeface="標楷體" panose="03000509000000000000" pitchFamily="65" charset="-120"/>
            </a:endParaRPr>
          </a:p>
        </p:txBody>
      </p:sp>
      <p:sp>
        <p:nvSpPr>
          <p:cNvPr id="12" name="矩形 11"/>
          <p:cNvSpPr/>
          <p:nvPr/>
        </p:nvSpPr>
        <p:spPr>
          <a:xfrm>
            <a:off x="384810" y="3697913"/>
            <a:ext cx="8130540" cy="553725"/>
          </a:xfrm>
          <a:prstGeom prst="rect">
            <a:avLst/>
          </a:prstGeom>
          <a:solidFill>
            <a:srgbClr val="CEEA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tx1"/>
                </a:solidFill>
                <a:latin typeface="標楷體" panose="03000509000000000000" pitchFamily="65" charset="-120"/>
                <a:ea typeface="標楷體" panose="03000509000000000000" pitchFamily="65" charset="-120"/>
              </a:rPr>
              <a:t>健康社區</a:t>
            </a:r>
            <a:endParaRPr lang="zh-TW" altLang="en-US" sz="2800" dirty="0">
              <a:solidFill>
                <a:schemeClr val="tx1"/>
              </a:solidFill>
              <a:latin typeface="標楷體" panose="03000509000000000000" pitchFamily="65" charset="-120"/>
              <a:ea typeface="標楷體" panose="03000509000000000000" pitchFamily="65" charset="-120"/>
            </a:endParaRPr>
          </a:p>
        </p:txBody>
      </p:sp>
      <p:sp>
        <p:nvSpPr>
          <p:cNvPr id="13" name="矩形 12"/>
          <p:cNvSpPr/>
          <p:nvPr/>
        </p:nvSpPr>
        <p:spPr>
          <a:xfrm>
            <a:off x="384810" y="4369433"/>
            <a:ext cx="8130540" cy="553728"/>
          </a:xfrm>
          <a:prstGeom prst="rect">
            <a:avLst/>
          </a:prstGeom>
          <a:solidFill>
            <a:srgbClr val="DCF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tx1"/>
                </a:solidFill>
                <a:latin typeface="標楷體" panose="03000509000000000000" pitchFamily="65" charset="-120"/>
                <a:ea typeface="標楷體" panose="03000509000000000000" pitchFamily="65" charset="-120"/>
              </a:rPr>
              <a:t>健康促進醫院</a:t>
            </a:r>
            <a:endParaRPr lang="zh-TW" altLang="en-US" sz="2800" dirty="0">
              <a:solidFill>
                <a:schemeClr val="tx1"/>
              </a:solidFill>
              <a:latin typeface="標楷體" panose="03000509000000000000" pitchFamily="65" charset="-120"/>
              <a:ea typeface="標楷體" panose="03000509000000000000" pitchFamily="65" charset="-120"/>
            </a:endParaRPr>
          </a:p>
        </p:txBody>
      </p:sp>
      <p:sp>
        <p:nvSpPr>
          <p:cNvPr id="14" name="矩形 13"/>
          <p:cNvSpPr/>
          <p:nvPr/>
        </p:nvSpPr>
        <p:spPr>
          <a:xfrm>
            <a:off x="384811" y="5029835"/>
            <a:ext cx="2373630" cy="730885"/>
          </a:xfrm>
          <a:prstGeom prst="rect">
            <a:avLst/>
          </a:prstGeom>
          <a:solidFill>
            <a:srgbClr val="F1D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tx1"/>
                </a:solidFill>
                <a:latin typeface="標楷體" panose="03000509000000000000" pitchFamily="65" charset="-120"/>
                <a:ea typeface="標楷體" panose="03000509000000000000" pitchFamily="65" charset="-120"/>
              </a:rPr>
              <a:t>母嬰親善機</a:t>
            </a:r>
            <a:r>
              <a:rPr lang="zh-TW" altLang="en-US" sz="2800" dirty="0">
                <a:solidFill>
                  <a:schemeClr val="tx1"/>
                </a:solidFill>
                <a:latin typeface="標楷體" panose="03000509000000000000" pitchFamily="65" charset="-120"/>
                <a:ea typeface="標楷體" panose="03000509000000000000" pitchFamily="65" charset="-120"/>
              </a:rPr>
              <a:t>構</a:t>
            </a:r>
          </a:p>
        </p:txBody>
      </p:sp>
      <p:sp>
        <p:nvSpPr>
          <p:cNvPr id="15" name="矩形 14"/>
          <p:cNvSpPr/>
          <p:nvPr/>
        </p:nvSpPr>
        <p:spPr>
          <a:xfrm>
            <a:off x="2777490" y="5029835"/>
            <a:ext cx="2463165" cy="73088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tx1"/>
                </a:solidFill>
                <a:latin typeface="標楷體" panose="03000509000000000000" pitchFamily="65" charset="-120"/>
                <a:ea typeface="標楷體" panose="03000509000000000000" pitchFamily="65" charset="-120"/>
              </a:rPr>
              <a:t>健康促進學校</a:t>
            </a:r>
            <a:endParaRPr lang="zh-TW" altLang="en-US" sz="2800" dirty="0">
              <a:solidFill>
                <a:schemeClr val="tx1"/>
              </a:solidFill>
              <a:latin typeface="標楷體" panose="03000509000000000000" pitchFamily="65" charset="-120"/>
              <a:ea typeface="標楷體" panose="03000509000000000000" pitchFamily="65" charset="-120"/>
            </a:endParaRPr>
          </a:p>
        </p:txBody>
      </p:sp>
      <p:sp>
        <p:nvSpPr>
          <p:cNvPr id="16" name="矩形 15"/>
          <p:cNvSpPr/>
          <p:nvPr/>
        </p:nvSpPr>
        <p:spPr>
          <a:xfrm>
            <a:off x="5261610" y="5029835"/>
            <a:ext cx="1794510" cy="73088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tx1"/>
                </a:solidFill>
                <a:latin typeface="標楷體" panose="03000509000000000000" pitchFamily="65" charset="-120"/>
                <a:ea typeface="標楷體" panose="03000509000000000000" pitchFamily="65" charset="-120"/>
              </a:rPr>
              <a:t>健康職場</a:t>
            </a:r>
            <a:endParaRPr lang="zh-TW" altLang="en-US" sz="2800" dirty="0">
              <a:solidFill>
                <a:schemeClr val="tx1"/>
              </a:solidFill>
              <a:latin typeface="標楷體" panose="03000509000000000000" pitchFamily="65" charset="-120"/>
              <a:ea typeface="標楷體" panose="03000509000000000000" pitchFamily="65" charset="-120"/>
            </a:endParaRPr>
          </a:p>
        </p:txBody>
      </p:sp>
      <p:sp>
        <p:nvSpPr>
          <p:cNvPr id="17" name="矩形 16"/>
          <p:cNvSpPr/>
          <p:nvPr/>
        </p:nvSpPr>
        <p:spPr>
          <a:xfrm>
            <a:off x="7056121" y="5029835"/>
            <a:ext cx="1459230" cy="730885"/>
          </a:xfrm>
          <a:prstGeom prst="rect">
            <a:avLst/>
          </a:prstGeom>
          <a:solidFill>
            <a:srgbClr val="C988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smtClean="0">
                <a:solidFill>
                  <a:schemeClr val="tx1"/>
                </a:solidFill>
                <a:latin typeface="標楷體" panose="03000509000000000000" pitchFamily="65" charset="-120"/>
                <a:ea typeface="標楷體" panose="03000509000000000000" pitchFamily="65" charset="-120"/>
              </a:rPr>
              <a:t>高齡友善城市</a:t>
            </a:r>
            <a:endParaRPr lang="zh-TW" altLang="en-US" sz="2400" dirty="0">
              <a:solidFill>
                <a:schemeClr val="tx1"/>
              </a:solidFill>
              <a:latin typeface="標楷體" panose="03000509000000000000" pitchFamily="65" charset="-120"/>
              <a:ea typeface="標楷體" panose="03000509000000000000" pitchFamily="65" charset="-120"/>
            </a:endParaRPr>
          </a:p>
        </p:txBody>
      </p:sp>
      <p:sp>
        <p:nvSpPr>
          <p:cNvPr id="18" name="矩形 17"/>
          <p:cNvSpPr/>
          <p:nvPr/>
        </p:nvSpPr>
        <p:spPr>
          <a:xfrm>
            <a:off x="5852161" y="5896277"/>
            <a:ext cx="2663190" cy="629298"/>
          </a:xfrm>
          <a:prstGeom prst="rect">
            <a:avLst/>
          </a:prstGeom>
          <a:solidFill>
            <a:srgbClr val="C988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smtClean="0">
                <a:solidFill>
                  <a:schemeClr val="tx1"/>
                </a:solidFill>
                <a:latin typeface="標楷體" panose="03000509000000000000" pitchFamily="65" charset="-120"/>
                <a:ea typeface="標楷體" panose="03000509000000000000" pitchFamily="65" charset="-120"/>
              </a:rPr>
              <a:t>高齡友善照護機構</a:t>
            </a:r>
            <a:endParaRPr lang="zh-TW" altLang="en-US" sz="2400" dirty="0">
              <a:solidFill>
                <a:schemeClr val="tx1"/>
              </a:solidFill>
              <a:latin typeface="標楷體" panose="03000509000000000000" pitchFamily="65" charset="-120"/>
              <a:ea typeface="標楷體" panose="03000509000000000000" pitchFamily="65" charset="-120"/>
            </a:endParaRPr>
          </a:p>
        </p:txBody>
      </p:sp>
      <p:pic>
        <p:nvPicPr>
          <p:cNvPr id="19" name="Picture 7" descr="BH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575" y="76200"/>
            <a:ext cx="6064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投影片編號版面配置區 19"/>
          <p:cNvSpPr>
            <a:spLocks noGrp="1"/>
          </p:cNvSpPr>
          <p:nvPr>
            <p:ph type="sldNum" sz="quarter" idx="12"/>
          </p:nvPr>
        </p:nvSpPr>
        <p:spPr/>
        <p:txBody>
          <a:bodyPr/>
          <a:lstStyle/>
          <a:p>
            <a:fld id="{A36E6B7E-3405-4ABC-8F0A-11CAAA034E4E}" type="slidenum">
              <a:rPr lang="zh-TW" altLang="en-US" smtClean="0"/>
              <a:pPr/>
              <a:t>31</a:t>
            </a:fld>
            <a:endParaRPr lang="zh-TW" altLang="en-US" dirty="0"/>
          </a:p>
        </p:txBody>
      </p:sp>
    </p:spTree>
    <p:extLst>
      <p:ext uri="{BB962C8B-B14F-4D97-AF65-F5344CB8AC3E}">
        <p14:creationId xmlns:p14="http://schemas.microsoft.com/office/powerpoint/2010/main" val="6294814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44624"/>
            <a:ext cx="7715200" cy="1143000"/>
          </a:xfrm>
        </p:spPr>
        <p:txBody>
          <a:bodyPr>
            <a:normAutofit/>
          </a:bodyPr>
          <a:lstStyle/>
          <a:p>
            <a:pPr algn="ctr" fontAlgn="base">
              <a:lnSpc>
                <a:spcPct val="125000"/>
              </a:lnSpc>
              <a:spcBef>
                <a:spcPct val="20000"/>
              </a:spcBef>
              <a:spcAft>
                <a:spcPct val="0"/>
              </a:spcAft>
            </a:pPr>
            <a:r>
              <a:rPr lang="en-US" altLang="zh-TW" sz="4000" b="1"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4000" b="1" dirty="0">
                <a:latin typeface="Times New Roman" panose="02020603050405020304" pitchFamily="18" charset="0"/>
                <a:ea typeface="標楷體" panose="03000509000000000000" pitchFamily="65" charset="-120"/>
                <a:cs typeface="Times New Roman" panose="02020603050405020304" pitchFamily="18" charset="0"/>
              </a:rPr>
              <a:t> 職場健康</a:t>
            </a:r>
            <a:r>
              <a:rPr lang="zh-TW" altLang="en-US" sz="4000" b="1" dirty="0" smtClean="0">
                <a:latin typeface="Times New Roman" panose="02020603050405020304" pitchFamily="18" charset="0"/>
                <a:ea typeface="標楷體" panose="03000509000000000000" pitchFamily="65" charset="-120"/>
                <a:cs typeface="Times New Roman" panose="02020603050405020304" pitchFamily="18" charset="0"/>
              </a:rPr>
              <a:t>促進</a:t>
            </a:r>
            <a:endParaRPr lang="zh-TW" altLang="en-US" sz="4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內容版面配置區 5"/>
          <p:cNvSpPr>
            <a:spLocks noGrp="1"/>
          </p:cNvSpPr>
          <p:nvPr>
            <p:ph idx="1"/>
          </p:nvPr>
        </p:nvSpPr>
        <p:spPr/>
        <p:txBody>
          <a:bodyPr/>
          <a:lstStyle/>
          <a:p>
            <a:endParaRPr lang="zh-TW" altLang="en-US"/>
          </a:p>
        </p:txBody>
      </p:sp>
      <p:pic>
        <p:nvPicPr>
          <p:cNvPr id="7" name="Picture 5"/>
          <p:cNvPicPr>
            <a:picLocks noChangeAspect="1" noChangeArrowheads="1"/>
          </p:cNvPicPr>
          <p:nvPr/>
        </p:nvPicPr>
        <p:blipFill>
          <a:blip r:embed="rId3"/>
          <a:srcRect/>
          <a:stretch>
            <a:fillRect/>
          </a:stretch>
        </p:blipFill>
        <p:spPr bwMode="auto">
          <a:xfrm>
            <a:off x="685800" y="1124744"/>
            <a:ext cx="8077200" cy="4756150"/>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fld id="{A36E6B7E-3405-4ABC-8F0A-11CAAA034E4E}" type="slidenum">
              <a:rPr lang="zh-TW" altLang="en-US" smtClean="0"/>
              <a:pPr/>
              <a:t>32</a:t>
            </a:fld>
            <a:endParaRPr lang="zh-TW" altLang="en-US" dirty="0"/>
          </a:p>
        </p:txBody>
      </p:sp>
    </p:spTree>
    <p:extLst>
      <p:ext uri="{BB962C8B-B14F-4D97-AF65-F5344CB8AC3E}">
        <p14:creationId xmlns:p14="http://schemas.microsoft.com/office/powerpoint/2010/main" val="2190777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233055"/>
            <a:ext cx="7886700" cy="2084201"/>
          </a:xfrm>
        </p:spPr>
        <p:txBody>
          <a:bodyPr>
            <a:normAutofit fontScale="90000"/>
          </a:bodyPr>
          <a:lstStyle/>
          <a:p>
            <a:pPr algn="ctr">
              <a:lnSpc>
                <a:spcPct val="150000"/>
              </a:lnSpc>
            </a:pPr>
            <a:r>
              <a:rPr lang="en-US" altLang="zh-TW" sz="4800" dirty="0">
                <a:latin typeface="Times New Roman" panose="02020603050405020304" pitchFamily="18" charset="0"/>
                <a:ea typeface="標楷體" panose="03000509000000000000" pitchFamily="65" charset="-120"/>
              </a:rPr>
              <a:t>《</a:t>
            </a:r>
            <a:r>
              <a:rPr lang="zh-TW" altLang="en-US" sz="4800" dirty="0" smtClean="0">
                <a:latin typeface="Times New Roman" panose="02020603050405020304" pitchFamily="18" charset="0"/>
                <a:ea typeface="標楷體" panose="03000509000000000000" pitchFamily="65" charset="-120"/>
              </a:rPr>
              <a:t>健康職</a:t>
            </a:r>
            <a:r>
              <a:rPr lang="zh-TW" altLang="en-US" sz="4800" dirty="0">
                <a:latin typeface="Times New Roman" panose="02020603050405020304" pitchFamily="18" charset="0"/>
                <a:ea typeface="標楷體" panose="03000509000000000000" pitchFamily="65" charset="-120"/>
              </a:rPr>
              <a:t>場</a:t>
            </a:r>
            <a:r>
              <a:rPr lang="zh-CN" altLang="en-US" sz="4800" dirty="0" smtClean="0">
                <a:latin typeface="Times New Roman" panose="02020603050405020304" pitchFamily="18" charset="0"/>
                <a:ea typeface="標楷體" panose="03000509000000000000" pitchFamily="65" charset="-120"/>
              </a:rPr>
              <a:t>全球</a:t>
            </a:r>
            <a:r>
              <a:rPr lang="zh-CN" altLang="en-US" sz="4800" dirty="0">
                <a:latin typeface="Times New Roman" panose="02020603050405020304" pitchFamily="18" charset="0"/>
                <a:ea typeface="標楷體" panose="03000509000000000000" pitchFamily="65" charset="-120"/>
              </a:rPr>
              <a:t>工作框架</a:t>
            </a:r>
            <a:r>
              <a:rPr lang="en-US" altLang="zh-CN" sz="4800" dirty="0">
                <a:latin typeface="Times New Roman" panose="02020603050405020304" pitchFamily="18" charset="0"/>
                <a:ea typeface="標楷體" panose="03000509000000000000" pitchFamily="65" charset="-120"/>
              </a:rPr>
              <a:t>》</a:t>
            </a:r>
            <a:r>
              <a:rPr lang="en-US" altLang="zh-TW" sz="4800" dirty="0">
                <a:latin typeface="Times New Roman" panose="02020603050405020304" pitchFamily="18" charset="0"/>
                <a:ea typeface="標楷體" panose="03000509000000000000" pitchFamily="65" charset="-120"/>
              </a:rPr>
              <a:t> </a:t>
            </a:r>
            <a:br>
              <a:rPr lang="en-US" altLang="zh-TW" sz="4800" dirty="0">
                <a:latin typeface="Times New Roman" panose="02020603050405020304" pitchFamily="18" charset="0"/>
                <a:ea typeface="標楷體" panose="03000509000000000000" pitchFamily="65" charset="-120"/>
              </a:rPr>
            </a:br>
            <a:r>
              <a:rPr lang="zh-TW" altLang="en-US" sz="4000" dirty="0" smtClean="0">
                <a:latin typeface="Times New Roman" panose="02020603050405020304" pitchFamily="18" charset="0"/>
                <a:ea typeface="標楷體" panose="03000509000000000000" pitchFamily="65" charset="-120"/>
              </a:rPr>
              <a:t>勞工</a:t>
            </a:r>
            <a:r>
              <a:rPr lang="zh-CN" altLang="en-US" sz="4000" dirty="0" smtClean="0">
                <a:latin typeface="Times New Roman" panose="02020603050405020304" pitchFamily="18" charset="0"/>
                <a:ea typeface="標楷體" panose="03000509000000000000" pitchFamily="65" charset="-120"/>
              </a:rPr>
              <a:t>健康</a:t>
            </a:r>
            <a:r>
              <a:rPr lang="zh-CN" altLang="en-US" sz="4000" dirty="0">
                <a:latin typeface="Times New Roman" panose="02020603050405020304" pitchFamily="18" charset="0"/>
                <a:ea typeface="標楷體" panose="03000509000000000000" pitchFamily="65" charset="-120"/>
              </a:rPr>
              <a:t>：全球行</a:t>
            </a:r>
            <a:r>
              <a:rPr lang="zh-TW" altLang="en-US" sz="4000" dirty="0">
                <a:latin typeface="Times New Roman" panose="02020603050405020304" pitchFamily="18" charset="0"/>
                <a:ea typeface="標楷體" panose="03000509000000000000" pitchFamily="65" charset="-120"/>
              </a:rPr>
              <a:t>動計劃</a:t>
            </a:r>
            <a:r>
              <a:rPr lang="en-US" altLang="zh-TW" sz="4000" dirty="0">
                <a:latin typeface="Times New Roman" panose="02020603050405020304" pitchFamily="18" charset="0"/>
                <a:ea typeface="標楷體" panose="03000509000000000000" pitchFamily="65" charset="-120"/>
              </a:rPr>
              <a:t>(2008-2017)</a:t>
            </a:r>
          </a:p>
        </p:txBody>
      </p:sp>
      <p:sp>
        <p:nvSpPr>
          <p:cNvPr id="3" name="內容版面配置區 2"/>
          <p:cNvSpPr>
            <a:spLocks noGrp="1"/>
          </p:cNvSpPr>
          <p:nvPr>
            <p:ph idx="1"/>
          </p:nvPr>
        </p:nvSpPr>
        <p:spPr>
          <a:xfrm>
            <a:off x="883920" y="4725144"/>
            <a:ext cx="7631430" cy="1411143"/>
          </a:xfrm>
        </p:spPr>
        <p:txBody>
          <a:bodyPr>
            <a:normAutofit fontScale="77500" lnSpcReduction="20000"/>
          </a:bodyPr>
          <a:lstStyle/>
          <a:p>
            <a:pPr marL="0" indent="0">
              <a:lnSpc>
                <a:spcPct val="150000"/>
              </a:lnSpc>
              <a:spcBef>
                <a:spcPct val="50000"/>
              </a:spcBef>
              <a:buNone/>
            </a:pPr>
            <a:r>
              <a:rPr lang="zh-TW" altLang="en-US" sz="3500" dirty="0">
                <a:latin typeface="標楷體" panose="03000509000000000000" pitchFamily="65" charset="-120"/>
                <a:ea typeface="標楷體" panose="03000509000000000000" pitchFamily="65" charset="-120"/>
              </a:rPr>
              <a:t>沒有勞工健康 就沒有企業的財富</a:t>
            </a:r>
          </a:p>
          <a:p>
            <a:pPr marL="0" indent="0" algn="r">
              <a:lnSpc>
                <a:spcPct val="150000"/>
              </a:lnSpc>
              <a:spcBef>
                <a:spcPct val="50000"/>
              </a:spcBef>
              <a:buNone/>
            </a:pPr>
            <a:r>
              <a:rPr lang="zh-TW" altLang="en-US" dirty="0">
                <a:latin typeface="Times New Roman" panose="02020603050405020304" pitchFamily="18" charset="0"/>
                <a:ea typeface="標楷體" panose="03000509000000000000" pitchFamily="65" charset="-120"/>
              </a:rPr>
              <a:t>－世界衛生組織 </a:t>
            </a:r>
            <a:r>
              <a:rPr lang="en-US" altLang="zh-TW" dirty="0">
                <a:latin typeface="Times New Roman" panose="02020603050405020304" pitchFamily="18" charset="0"/>
                <a:ea typeface="標楷體" panose="03000509000000000000" pitchFamily="65" charset="-120"/>
              </a:rPr>
              <a:t>Maria </a:t>
            </a:r>
            <a:r>
              <a:rPr lang="en-US" altLang="zh-TW" dirty="0" err="1">
                <a:latin typeface="Times New Roman" panose="02020603050405020304" pitchFamily="18" charset="0"/>
                <a:ea typeface="標楷體" panose="03000509000000000000" pitchFamily="65" charset="-120"/>
              </a:rPr>
              <a:t>Nwira</a:t>
            </a:r>
            <a:r>
              <a:rPr lang="zh-TW" altLang="en-US" dirty="0">
                <a:latin typeface="Times New Roman" panose="02020603050405020304" pitchFamily="18" charset="0"/>
                <a:ea typeface="標楷體" panose="03000509000000000000" pitchFamily="65" charset="-120"/>
              </a:rPr>
              <a:t>博士</a:t>
            </a:r>
          </a:p>
          <a:p>
            <a:endParaRPr lang="zh-TW" alt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142" y="362709"/>
            <a:ext cx="2286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5"/>
          <p:cNvSpPr>
            <a:spLocks noGrp="1"/>
          </p:cNvSpPr>
          <p:nvPr>
            <p:ph type="sldNum" sz="quarter" idx="12"/>
          </p:nvPr>
        </p:nvSpPr>
        <p:spPr/>
        <p:txBody>
          <a:bodyPr/>
          <a:lstStyle/>
          <a:p>
            <a:fld id="{A36E6B7E-3405-4ABC-8F0A-11CAAA034E4E}" type="slidenum">
              <a:rPr lang="zh-TW" altLang="en-US" smtClean="0"/>
              <a:pPr/>
              <a:t>33</a:t>
            </a:fld>
            <a:endParaRPr lang="zh-TW" altLang="en-US" dirty="0"/>
          </a:p>
        </p:txBody>
      </p:sp>
    </p:spTree>
    <p:extLst>
      <p:ext uri="{BB962C8B-B14F-4D97-AF65-F5344CB8AC3E}">
        <p14:creationId xmlns:p14="http://schemas.microsoft.com/office/powerpoint/2010/main" val="19698223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97" y="1340768"/>
            <a:ext cx="4455110" cy="4861543"/>
          </a:xfrm>
          <a:prstGeom prst="rect">
            <a:avLst/>
          </a:prstGeom>
          <a:ln w="28575">
            <a:solidFill>
              <a:schemeClr val="tx1"/>
            </a:solidFill>
          </a:ln>
        </p:spPr>
      </p:pic>
      <p:sp>
        <p:nvSpPr>
          <p:cNvPr id="16" name="手繪多邊形 15"/>
          <p:cNvSpPr/>
          <p:nvPr/>
        </p:nvSpPr>
        <p:spPr>
          <a:xfrm>
            <a:off x="5452131" y="58034"/>
            <a:ext cx="3691869" cy="3566503"/>
          </a:xfrm>
          <a:custGeom>
            <a:avLst/>
            <a:gdLst>
              <a:gd name="connsiteX0" fmla="*/ 0 w 3691869"/>
              <a:gd name="connsiteY0" fmla="*/ 1783252 h 3566503"/>
              <a:gd name="connsiteX1" fmla="*/ 1845935 w 3691869"/>
              <a:gd name="connsiteY1" fmla="*/ 0 h 3566503"/>
              <a:gd name="connsiteX2" fmla="*/ 3691870 w 3691869"/>
              <a:gd name="connsiteY2" fmla="*/ 1783252 h 3566503"/>
              <a:gd name="connsiteX3" fmla="*/ 1845935 w 3691869"/>
              <a:gd name="connsiteY3" fmla="*/ 3566504 h 3566503"/>
              <a:gd name="connsiteX4" fmla="*/ 0 w 3691869"/>
              <a:gd name="connsiteY4" fmla="*/ 1783252 h 356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869" h="3566503">
                <a:moveTo>
                  <a:pt x="0" y="1783252"/>
                </a:moveTo>
                <a:cubicBezTo>
                  <a:pt x="0" y="798389"/>
                  <a:pt x="826453" y="0"/>
                  <a:pt x="1845935" y="0"/>
                </a:cubicBezTo>
                <a:cubicBezTo>
                  <a:pt x="2865417" y="0"/>
                  <a:pt x="3691870" y="798389"/>
                  <a:pt x="3691870" y="1783252"/>
                </a:cubicBezTo>
                <a:cubicBezTo>
                  <a:pt x="3691870" y="2768115"/>
                  <a:pt x="2865417" y="3566504"/>
                  <a:pt x="1845935" y="3566504"/>
                </a:cubicBezTo>
                <a:cubicBezTo>
                  <a:pt x="826453" y="3566504"/>
                  <a:pt x="0" y="2768115"/>
                  <a:pt x="0" y="1783252"/>
                </a:cubicBezTo>
                <a:close/>
              </a:path>
            </a:pathLst>
          </a:custGeom>
          <a:solidFill>
            <a:schemeClr val="accent5">
              <a:lumMod val="20000"/>
              <a:lumOff val="80000"/>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76222" tIns="557862" rIns="576222" bIns="557862" numCol="1" spcCol="1270" anchor="ctr" anchorCtr="0">
            <a:noAutofit/>
          </a:bodyPr>
          <a:lstStyle/>
          <a:p>
            <a:pPr lvl="0" algn="ctr" defTabSz="1244600">
              <a:lnSpc>
                <a:spcPct val="90000"/>
              </a:lnSpc>
              <a:spcBef>
                <a:spcPct val="0"/>
              </a:spcBef>
              <a:spcAft>
                <a:spcPct val="35000"/>
              </a:spcAft>
            </a:pPr>
            <a:endParaRPr lang="en-US" altLang="zh-TW" sz="3600" dirty="0">
              <a:latin typeface="標楷體" panose="03000509000000000000" pitchFamily="65" charset="-120"/>
              <a:ea typeface="標楷體" panose="03000509000000000000" pitchFamily="65" charset="-120"/>
            </a:endParaRPr>
          </a:p>
          <a:p>
            <a:pPr lvl="0" algn="ctr" defTabSz="1244600">
              <a:lnSpc>
                <a:spcPct val="90000"/>
              </a:lnSpc>
              <a:spcBef>
                <a:spcPct val="0"/>
              </a:spcBef>
              <a:spcAft>
                <a:spcPct val="35000"/>
              </a:spcAft>
            </a:pPr>
            <a:endParaRPr lang="en-US" altLang="zh-TW" sz="3600" dirty="0" smtClean="0">
              <a:latin typeface="標楷體" panose="03000509000000000000" pitchFamily="65" charset="-120"/>
              <a:ea typeface="標楷體" panose="03000509000000000000" pitchFamily="65" charset="-120"/>
            </a:endParaRPr>
          </a:p>
          <a:p>
            <a:pPr algn="ctr" defTabSz="1244600">
              <a:lnSpc>
                <a:spcPct val="90000"/>
              </a:lnSpc>
              <a:spcBef>
                <a:spcPct val="0"/>
              </a:spcBef>
              <a:spcAft>
                <a:spcPct val="35000"/>
              </a:spcAft>
            </a:pPr>
            <a:r>
              <a:rPr lang="zh-TW" altLang="en-US" sz="3600" dirty="0">
                <a:latin typeface="標楷體" panose="03000509000000000000" pitchFamily="65" charset="-120"/>
                <a:ea typeface="標楷體" panose="03000509000000000000" pitchFamily="65" charset="-120"/>
              </a:rPr>
              <a:t>個人健康</a:t>
            </a:r>
            <a:endParaRPr lang="en-US" altLang="zh-TW" sz="3600" dirty="0">
              <a:latin typeface="標楷體" panose="03000509000000000000" pitchFamily="65" charset="-120"/>
              <a:ea typeface="標楷體" panose="03000509000000000000" pitchFamily="65" charset="-120"/>
            </a:endParaRPr>
          </a:p>
          <a:p>
            <a:pPr algn="ctr" defTabSz="1244600">
              <a:lnSpc>
                <a:spcPct val="90000"/>
              </a:lnSpc>
              <a:spcBef>
                <a:spcPct val="0"/>
              </a:spcBef>
              <a:spcAft>
                <a:spcPct val="35000"/>
              </a:spcAft>
            </a:pPr>
            <a:r>
              <a:rPr lang="zh-TW" altLang="en-US" sz="3600" dirty="0">
                <a:latin typeface="標楷體" panose="03000509000000000000" pitchFamily="65" charset="-120"/>
                <a:ea typeface="標楷體" panose="03000509000000000000" pitchFamily="65" charset="-120"/>
              </a:rPr>
              <a:t>資源</a:t>
            </a:r>
            <a:endParaRPr lang="en-US" altLang="zh-TW" sz="3600" dirty="0">
              <a:latin typeface="標楷體" panose="03000509000000000000" pitchFamily="65" charset="-120"/>
              <a:ea typeface="標楷體" panose="03000509000000000000" pitchFamily="65" charset="-120"/>
            </a:endParaRPr>
          </a:p>
          <a:p>
            <a:pPr lvl="0" algn="ctr" defTabSz="1244600">
              <a:lnSpc>
                <a:spcPct val="90000"/>
              </a:lnSpc>
              <a:spcBef>
                <a:spcPct val="0"/>
              </a:spcBef>
              <a:spcAft>
                <a:spcPct val="35000"/>
              </a:spcAft>
            </a:pPr>
            <a:endParaRPr lang="en-US" altLang="zh-TW" sz="2800" kern="1200" dirty="0">
              <a:latin typeface="標楷體" panose="03000509000000000000" pitchFamily="65" charset="-120"/>
              <a:ea typeface="標楷體" panose="03000509000000000000" pitchFamily="65" charset="-120"/>
            </a:endParaRPr>
          </a:p>
          <a:p>
            <a:pPr lvl="0" algn="ctr" defTabSz="1244600">
              <a:lnSpc>
                <a:spcPct val="90000"/>
              </a:lnSpc>
              <a:spcBef>
                <a:spcPct val="0"/>
              </a:spcBef>
              <a:spcAft>
                <a:spcPct val="35000"/>
              </a:spcAft>
            </a:pPr>
            <a:endParaRPr lang="en-US" altLang="zh-TW" sz="2800" kern="1200" dirty="0">
              <a:latin typeface="標楷體" panose="03000509000000000000" pitchFamily="65" charset="-120"/>
              <a:ea typeface="標楷體" panose="03000509000000000000" pitchFamily="65" charset="-120"/>
            </a:endParaRPr>
          </a:p>
          <a:p>
            <a:pPr lvl="0" algn="ctr" defTabSz="1244600">
              <a:lnSpc>
                <a:spcPct val="90000"/>
              </a:lnSpc>
              <a:spcBef>
                <a:spcPct val="0"/>
              </a:spcBef>
              <a:spcAft>
                <a:spcPct val="35000"/>
              </a:spcAft>
            </a:pPr>
            <a:endParaRPr lang="zh-TW" altLang="en-US" sz="2800" kern="1200" dirty="0">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6273" y="3542704"/>
            <a:ext cx="4964283" cy="2474491"/>
          </a:xfrm>
          <a:prstGeom prst="rect">
            <a:avLst/>
          </a:prstGeom>
          <a:ln w="28575">
            <a:solidFill>
              <a:srgbClr val="00B0F0"/>
            </a:solidFill>
          </a:ln>
        </p:spPr>
      </p:pic>
      <p:sp>
        <p:nvSpPr>
          <p:cNvPr id="6" name="矩形 5"/>
          <p:cNvSpPr/>
          <p:nvPr/>
        </p:nvSpPr>
        <p:spPr>
          <a:xfrm>
            <a:off x="1856123" y="0"/>
            <a:ext cx="3877985" cy="1569660"/>
          </a:xfrm>
          <a:prstGeom prst="rect">
            <a:avLst/>
          </a:prstGeom>
        </p:spPr>
        <p:txBody>
          <a:bodyPr wrap="none">
            <a:spAutoFit/>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2010</a:t>
            </a:r>
            <a:r>
              <a:rPr lang="zh-TW" altLang="zh-TW" sz="3200"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世界衛生組織</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a:r>
            <a:b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br>
            <a:r>
              <a:rPr lang="zh-TW" altLang="zh-TW" sz="3200" dirty="0">
                <a:latin typeface="Times New Roman" panose="02020603050405020304" pitchFamily="18" charset="0"/>
                <a:ea typeface="標楷體" panose="03000509000000000000" pitchFamily="65" charset="-120"/>
                <a:cs typeface="Times New Roman" panose="02020603050405020304" pitchFamily="18" charset="0"/>
              </a:rPr>
              <a:t>健康職場推動</a:t>
            </a:r>
            <a:r>
              <a:rPr lang="zh-TW" altLang="zh-TW" sz="3200" dirty="0" smtClean="0">
                <a:latin typeface="Times New Roman" panose="02020603050405020304" pitchFamily="18" charset="0"/>
                <a:ea typeface="標楷體" panose="03000509000000000000" pitchFamily="65" charset="-120"/>
                <a:cs typeface="Times New Roman" panose="02020603050405020304" pitchFamily="18" charset="0"/>
              </a:rPr>
              <a:t>模式</a:t>
            </a:r>
            <a:endPar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endParaRPr lang="zh-TW" altLang="en-US" sz="3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70" y="58034"/>
            <a:ext cx="1779853" cy="58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12"/>
          </p:nvPr>
        </p:nvSpPr>
        <p:spPr>
          <a:xfrm>
            <a:off x="3795115" y="6202311"/>
            <a:ext cx="2133600" cy="365125"/>
          </a:xfrm>
        </p:spPr>
        <p:txBody>
          <a:bodyPr/>
          <a:lstStyle/>
          <a:p>
            <a:fld id="{A36E6B7E-3405-4ABC-8F0A-11CAAA034E4E}" type="slidenum">
              <a:rPr lang="zh-TW" altLang="en-US" smtClean="0"/>
              <a:pPr/>
              <a:t>34</a:t>
            </a:fld>
            <a:endParaRPr lang="zh-TW" altLang="en-US" dirty="0"/>
          </a:p>
        </p:txBody>
      </p:sp>
    </p:spTree>
    <p:extLst>
      <p:ext uri="{BB962C8B-B14F-4D97-AF65-F5344CB8AC3E}">
        <p14:creationId xmlns:p14="http://schemas.microsoft.com/office/powerpoint/2010/main" val="3484825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8"/>
          <p:cNvPicPr>
            <a:picLocks noGrp="1" noChangeAspect="1"/>
          </p:cNvPicPr>
          <p:nvPr/>
        </p:nvPicPr>
        <p:blipFill rotWithShape="1">
          <a:blip r:embed="rId3" cstate="email">
            <a:extLst>
              <a:ext uri="{28A0092B-C50C-407E-A947-70E740481C1C}">
                <a14:useLocalDpi xmlns:a14="http://schemas.microsoft.com/office/drawing/2010/main"/>
              </a:ext>
            </a:extLst>
          </a:blip>
          <a:srcRect/>
          <a:stretch/>
        </p:blipFill>
        <p:spPr>
          <a:xfrm>
            <a:off x="192265" y="477338"/>
            <a:ext cx="4120655" cy="2746518"/>
          </a:xfrm>
          <a:prstGeom prst="rect">
            <a:avLst/>
          </a:prstGeom>
          <a:ln w="38100">
            <a:solidFill>
              <a:schemeClr val="tx1"/>
            </a:solidFill>
          </a:ln>
        </p:spPr>
      </p:pic>
      <p:pic>
        <p:nvPicPr>
          <p:cNvPr id="3" name="Picture 3" descr="F:\璨揚\Resized\IMAG0212.jpg"/>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663440" y="472901"/>
            <a:ext cx="4282440" cy="27509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 name="圖片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2265" y="3443975"/>
            <a:ext cx="4120655" cy="3296524"/>
          </a:xfrm>
          <a:prstGeom prst="rect">
            <a:avLst/>
          </a:prstGeom>
        </p:spPr>
      </p:pic>
      <p:grpSp>
        <p:nvGrpSpPr>
          <p:cNvPr id="7" name="群組 6"/>
          <p:cNvGrpSpPr/>
          <p:nvPr/>
        </p:nvGrpSpPr>
        <p:grpSpPr>
          <a:xfrm>
            <a:off x="4663440" y="3443975"/>
            <a:ext cx="4278894" cy="3236295"/>
            <a:chOff x="4663440" y="3352074"/>
            <a:chExt cx="4278894" cy="3236295"/>
          </a:xfrm>
        </p:grpSpPr>
        <p:pic>
          <p:nvPicPr>
            <p:cNvPr id="5" name="圖片 4"/>
            <p:cNvPicPr>
              <a:picLocks noChangeAspect="1"/>
            </p:cNvPicPr>
            <p:nvPr/>
          </p:nvPicPr>
          <p:blipFill rotWithShape="1">
            <a:blip r:embed="rId6" cstate="email">
              <a:extLst>
                <a:ext uri="{28A0092B-C50C-407E-A947-70E740481C1C}">
                  <a14:useLocalDpi xmlns:a14="http://schemas.microsoft.com/office/drawing/2010/main"/>
                </a:ext>
              </a:extLst>
            </a:blip>
            <a:srcRect b="43349"/>
            <a:stretch/>
          </p:blipFill>
          <p:spPr>
            <a:xfrm>
              <a:off x="4663440" y="3352074"/>
              <a:ext cx="4278894" cy="3236295"/>
            </a:xfrm>
            <a:prstGeom prst="rect">
              <a:avLst/>
            </a:prstGeom>
            <a:ln w="38100">
              <a:solidFill>
                <a:schemeClr val="tx1"/>
              </a:solidFill>
            </a:ln>
          </p:spPr>
        </p:pic>
        <p:sp>
          <p:nvSpPr>
            <p:cNvPr id="6" name="爆炸 1 5"/>
            <p:cNvSpPr/>
            <p:nvPr/>
          </p:nvSpPr>
          <p:spPr>
            <a:xfrm>
              <a:off x="4822521" y="4045907"/>
              <a:ext cx="989556" cy="70145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投影片編號版面配置區 8"/>
          <p:cNvSpPr>
            <a:spLocks noGrp="1"/>
          </p:cNvSpPr>
          <p:nvPr>
            <p:ph type="sldNum" sz="quarter" idx="12"/>
          </p:nvPr>
        </p:nvSpPr>
        <p:spPr>
          <a:xfrm>
            <a:off x="6553200" y="6448251"/>
            <a:ext cx="2133600" cy="365125"/>
          </a:xfrm>
        </p:spPr>
        <p:txBody>
          <a:bodyPr/>
          <a:lstStyle/>
          <a:p>
            <a:fld id="{A36E6B7E-3405-4ABC-8F0A-11CAAA034E4E}" type="slidenum">
              <a:rPr lang="zh-TW" altLang="en-US" smtClean="0"/>
              <a:pPr/>
              <a:t>35</a:t>
            </a:fld>
            <a:endParaRPr lang="zh-TW" altLang="en-US" dirty="0"/>
          </a:p>
        </p:txBody>
      </p:sp>
    </p:spTree>
    <p:extLst>
      <p:ext uri="{BB962C8B-B14F-4D97-AF65-F5344CB8AC3E}">
        <p14:creationId xmlns:p14="http://schemas.microsoft.com/office/powerpoint/2010/main" val="403592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222887" y="186767"/>
            <a:ext cx="4282440" cy="3245545"/>
            <a:chOff x="233573" y="304800"/>
            <a:chExt cx="4686602" cy="3947160"/>
          </a:xfrm>
        </p:grpSpPr>
        <p:pic>
          <p:nvPicPr>
            <p:cNvPr id="2" name="圖片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5761" y="484749"/>
              <a:ext cx="4478214" cy="2706913"/>
            </a:xfrm>
            <a:prstGeom prst="rect">
              <a:avLst/>
            </a:prstGeom>
            <a:ln w="38100">
              <a:solidFill>
                <a:srgbClr val="0070C0"/>
              </a:solidFill>
            </a:ln>
          </p:spPr>
        </p:pic>
        <p:pic>
          <p:nvPicPr>
            <p:cNvPr id="4" name="圖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573" y="304800"/>
              <a:ext cx="4686602" cy="3947160"/>
            </a:xfrm>
            <a:prstGeom prst="rect">
              <a:avLst/>
            </a:prstGeom>
          </p:spPr>
        </p:pic>
      </p:grpSp>
      <p:pic>
        <p:nvPicPr>
          <p:cNvPr id="6" name="圖片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9872" y="183684"/>
            <a:ext cx="4331504" cy="3248628"/>
          </a:xfrm>
          <a:prstGeom prst="rect">
            <a:avLst/>
          </a:prstGeom>
          <a:ln w="38100">
            <a:solidFill>
              <a:schemeClr val="tx1"/>
            </a:solidFill>
          </a:ln>
        </p:spPr>
      </p:pic>
      <p:pic>
        <p:nvPicPr>
          <p:cNvPr id="11" name="Picture 2" descr="樓梯美化"/>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83131" y="3685949"/>
            <a:ext cx="4282440" cy="295338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2" name="圖片 1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10037" y="3685948"/>
            <a:ext cx="4271339" cy="2953389"/>
          </a:xfrm>
          <a:prstGeom prst="rect">
            <a:avLst/>
          </a:prstGeom>
          <a:ln w="38100">
            <a:solidFill>
              <a:schemeClr val="tx1"/>
            </a:solidFill>
          </a:ln>
        </p:spPr>
      </p:pic>
      <p:sp>
        <p:nvSpPr>
          <p:cNvPr id="7" name="投影片編號版面配置區 6"/>
          <p:cNvSpPr>
            <a:spLocks noGrp="1"/>
          </p:cNvSpPr>
          <p:nvPr>
            <p:ph type="sldNum" sz="quarter" idx="12"/>
          </p:nvPr>
        </p:nvSpPr>
        <p:spPr/>
        <p:txBody>
          <a:bodyPr/>
          <a:lstStyle/>
          <a:p>
            <a:fld id="{A36E6B7E-3405-4ABC-8F0A-11CAAA034E4E}" type="slidenum">
              <a:rPr lang="zh-TW" altLang="en-US" smtClean="0"/>
              <a:pPr/>
              <a:t>36</a:t>
            </a:fld>
            <a:endParaRPr lang="zh-TW" altLang="en-US" dirty="0"/>
          </a:p>
        </p:txBody>
      </p:sp>
    </p:spTree>
    <p:extLst>
      <p:ext uri="{BB962C8B-B14F-4D97-AF65-F5344CB8AC3E}">
        <p14:creationId xmlns:p14="http://schemas.microsoft.com/office/powerpoint/2010/main" val="157804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168454" y="-27384"/>
            <a:ext cx="4339650" cy="1754326"/>
          </a:xfrm>
          <a:prstGeom prst="rect">
            <a:avLst/>
          </a:prstGeom>
        </p:spPr>
        <p:txBody>
          <a:bodyPr wrap="none">
            <a:spAutoFit/>
          </a:bodyPr>
          <a:lstStyle/>
          <a:p>
            <a:pPr algn="ct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2010</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世界衛生組織</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
            </a:r>
            <a:b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b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健康職場推動</a:t>
            </a:r>
            <a:r>
              <a:rPr lang="zh-TW" altLang="zh-TW" sz="3600" dirty="0" smtClean="0">
                <a:latin typeface="Times New Roman" panose="02020603050405020304" pitchFamily="18" charset="0"/>
                <a:ea typeface="標楷體" panose="03000509000000000000" pitchFamily="65" charset="-120"/>
                <a:cs typeface="Times New Roman" panose="02020603050405020304" pitchFamily="18" charset="0"/>
              </a:rPr>
              <a:t>模式</a:t>
            </a:r>
            <a:endParaRPr lang="en-US" altLang="zh-TW" sz="3600"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36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八個</a:t>
            </a:r>
            <a:r>
              <a:rPr lang="zh-TW" altLang="en-US" sz="36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步驟</a:t>
            </a:r>
          </a:p>
        </p:txBody>
      </p:sp>
      <p:grpSp>
        <p:nvGrpSpPr>
          <p:cNvPr id="2" name="群組 1"/>
          <p:cNvGrpSpPr/>
          <p:nvPr/>
        </p:nvGrpSpPr>
        <p:grpSpPr>
          <a:xfrm>
            <a:off x="2881353" y="1972556"/>
            <a:ext cx="4278644" cy="3770064"/>
            <a:chOff x="3380117" y="1376810"/>
            <a:chExt cx="4278644" cy="3770064"/>
          </a:xfrm>
        </p:grpSpPr>
        <p:sp>
          <p:nvSpPr>
            <p:cNvPr id="7" name="甜甜圈 4"/>
            <p:cNvSpPr/>
            <p:nvPr/>
          </p:nvSpPr>
          <p:spPr>
            <a:xfrm>
              <a:off x="3855395" y="1565437"/>
              <a:ext cx="3328089" cy="3356597"/>
            </a:xfrm>
            <a:prstGeom prst="donut">
              <a:avLst>
                <a:gd name="adj" fmla="val 4516"/>
              </a:avLst>
            </a:prstGeom>
            <a:solidFill>
              <a:schemeClr val="accent3">
                <a:lumMod val="40000"/>
                <a:lumOff val="60000"/>
              </a:schemeClr>
            </a:solidFill>
            <a:ln w="25400" cap="flat" cmpd="sng" algn="ctr">
              <a:solidFill>
                <a:srgbClr val="918415">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endParaRPr>
            </a:p>
          </p:txBody>
        </p:sp>
        <p:sp>
          <p:nvSpPr>
            <p:cNvPr id="22" name="手繪多邊形 21"/>
            <p:cNvSpPr/>
            <p:nvPr/>
          </p:nvSpPr>
          <p:spPr>
            <a:xfrm>
              <a:off x="4958407" y="1376810"/>
              <a:ext cx="1049382" cy="524691"/>
            </a:xfrm>
            <a:custGeom>
              <a:avLst/>
              <a:gdLst>
                <a:gd name="connsiteX0" fmla="*/ 0 w 1049382"/>
                <a:gd name="connsiteY0" fmla="*/ 87450 h 524691"/>
                <a:gd name="connsiteX1" fmla="*/ 87450 w 1049382"/>
                <a:gd name="connsiteY1" fmla="*/ 0 h 524691"/>
                <a:gd name="connsiteX2" fmla="*/ 961932 w 1049382"/>
                <a:gd name="connsiteY2" fmla="*/ 0 h 524691"/>
                <a:gd name="connsiteX3" fmla="*/ 1049382 w 1049382"/>
                <a:gd name="connsiteY3" fmla="*/ 87450 h 524691"/>
                <a:gd name="connsiteX4" fmla="*/ 1049382 w 1049382"/>
                <a:gd name="connsiteY4" fmla="*/ 437241 h 524691"/>
                <a:gd name="connsiteX5" fmla="*/ 961932 w 1049382"/>
                <a:gd name="connsiteY5" fmla="*/ 524691 h 524691"/>
                <a:gd name="connsiteX6" fmla="*/ 87450 w 1049382"/>
                <a:gd name="connsiteY6" fmla="*/ 524691 h 524691"/>
                <a:gd name="connsiteX7" fmla="*/ 0 w 1049382"/>
                <a:gd name="connsiteY7" fmla="*/ 437241 h 524691"/>
                <a:gd name="connsiteX8" fmla="*/ 0 w 1049382"/>
                <a:gd name="connsiteY8" fmla="*/ 87450 h 52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382" h="524691">
                  <a:moveTo>
                    <a:pt x="0" y="87450"/>
                  </a:moveTo>
                  <a:cubicBezTo>
                    <a:pt x="0" y="39153"/>
                    <a:pt x="39153" y="0"/>
                    <a:pt x="87450" y="0"/>
                  </a:cubicBezTo>
                  <a:lnTo>
                    <a:pt x="961932" y="0"/>
                  </a:lnTo>
                  <a:cubicBezTo>
                    <a:pt x="1010229" y="0"/>
                    <a:pt x="1049382" y="39153"/>
                    <a:pt x="1049382" y="87450"/>
                  </a:cubicBezTo>
                  <a:lnTo>
                    <a:pt x="1049382" y="437241"/>
                  </a:lnTo>
                  <a:cubicBezTo>
                    <a:pt x="1049382" y="485538"/>
                    <a:pt x="1010229" y="524691"/>
                    <a:pt x="961932" y="524691"/>
                  </a:cubicBezTo>
                  <a:lnTo>
                    <a:pt x="87450" y="524691"/>
                  </a:lnTo>
                  <a:cubicBezTo>
                    <a:pt x="39153" y="524691"/>
                    <a:pt x="0" y="485538"/>
                    <a:pt x="0" y="437241"/>
                  </a:cubicBezTo>
                  <a:lnTo>
                    <a:pt x="0" y="8745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17053" tIns="117053" rIns="117053" bIns="117053" numCol="1" spcCol="1270" anchor="ctr" anchorCtr="0">
              <a:noAutofit/>
            </a:bodyPr>
            <a:lstStyle/>
            <a:p>
              <a:pPr lvl="0" algn="ctr" defTabSz="1066800">
                <a:lnSpc>
                  <a:spcPct val="90000"/>
                </a:lnSpc>
                <a:spcBef>
                  <a:spcPct val="0"/>
                </a:spcBef>
                <a:spcAft>
                  <a:spcPct val="35000"/>
                </a:spcAft>
                <a:buNone/>
              </a:pPr>
              <a:r>
                <a:rPr lang="zh-TW" altLang="en-US" sz="24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啟動</a:t>
              </a:r>
              <a:endPar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p:txBody>
        </p:sp>
        <p:sp>
          <p:nvSpPr>
            <p:cNvPr id="23" name="手繪多邊形 22"/>
            <p:cNvSpPr/>
            <p:nvPr/>
          </p:nvSpPr>
          <p:spPr>
            <a:xfrm>
              <a:off x="6343184" y="2012741"/>
              <a:ext cx="1049382" cy="524691"/>
            </a:xfrm>
            <a:custGeom>
              <a:avLst/>
              <a:gdLst>
                <a:gd name="connsiteX0" fmla="*/ 0 w 1049382"/>
                <a:gd name="connsiteY0" fmla="*/ 87450 h 524691"/>
                <a:gd name="connsiteX1" fmla="*/ 87450 w 1049382"/>
                <a:gd name="connsiteY1" fmla="*/ 0 h 524691"/>
                <a:gd name="connsiteX2" fmla="*/ 961932 w 1049382"/>
                <a:gd name="connsiteY2" fmla="*/ 0 h 524691"/>
                <a:gd name="connsiteX3" fmla="*/ 1049382 w 1049382"/>
                <a:gd name="connsiteY3" fmla="*/ 87450 h 524691"/>
                <a:gd name="connsiteX4" fmla="*/ 1049382 w 1049382"/>
                <a:gd name="connsiteY4" fmla="*/ 437241 h 524691"/>
                <a:gd name="connsiteX5" fmla="*/ 961932 w 1049382"/>
                <a:gd name="connsiteY5" fmla="*/ 524691 h 524691"/>
                <a:gd name="connsiteX6" fmla="*/ 87450 w 1049382"/>
                <a:gd name="connsiteY6" fmla="*/ 524691 h 524691"/>
                <a:gd name="connsiteX7" fmla="*/ 0 w 1049382"/>
                <a:gd name="connsiteY7" fmla="*/ 437241 h 524691"/>
                <a:gd name="connsiteX8" fmla="*/ 0 w 1049382"/>
                <a:gd name="connsiteY8" fmla="*/ 87450 h 52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382" h="524691">
                  <a:moveTo>
                    <a:pt x="0" y="87450"/>
                  </a:moveTo>
                  <a:cubicBezTo>
                    <a:pt x="0" y="39153"/>
                    <a:pt x="39153" y="0"/>
                    <a:pt x="87450" y="0"/>
                  </a:cubicBezTo>
                  <a:lnTo>
                    <a:pt x="961932" y="0"/>
                  </a:lnTo>
                  <a:cubicBezTo>
                    <a:pt x="1010229" y="0"/>
                    <a:pt x="1049382" y="39153"/>
                    <a:pt x="1049382" y="87450"/>
                  </a:cubicBezTo>
                  <a:lnTo>
                    <a:pt x="1049382" y="437241"/>
                  </a:lnTo>
                  <a:cubicBezTo>
                    <a:pt x="1049382" y="485538"/>
                    <a:pt x="1010229" y="524691"/>
                    <a:pt x="961932" y="524691"/>
                  </a:cubicBezTo>
                  <a:lnTo>
                    <a:pt x="87450" y="524691"/>
                  </a:lnTo>
                  <a:cubicBezTo>
                    <a:pt x="39153" y="524691"/>
                    <a:pt x="0" y="485538"/>
                    <a:pt x="0" y="437241"/>
                  </a:cubicBezTo>
                  <a:lnTo>
                    <a:pt x="0" y="8745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17053" tIns="117053" rIns="117053" bIns="117053" numCol="1" spcCol="1270" anchor="ctr" anchorCtr="0">
              <a:noAutofit/>
            </a:bodyPr>
            <a:lstStyle/>
            <a:p>
              <a:pPr lvl="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重組</a:t>
              </a:r>
            </a:p>
          </p:txBody>
        </p:sp>
        <p:sp>
          <p:nvSpPr>
            <p:cNvPr id="24" name="手繪多邊形 23"/>
            <p:cNvSpPr/>
            <p:nvPr/>
          </p:nvSpPr>
          <p:spPr>
            <a:xfrm>
              <a:off x="6636380" y="2986469"/>
              <a:ext cx="1022381" cy="502302"/>
            </a:xfrm>
            <a:custGeom>
              <a:avLst/>
              <a:gdLst>
                <a:gd name="connsiteX0" fmla="*/ 0 w 1022381"/>
                <a:gd name="connsiteY0" fmla="*/ 83719 h 502302"/>
                <a:gd name="connsiteX1" fmla="*/ 83719 w 1022381"/>
                <a:gd name="connsiteY1" fmla="*/ 0 h 502302"/>
                <a:gd name="connsiteX2" fmla="*/ 938662 w 1022381"/>
                <a:gd name="connsiteY2" fmla="*/ 0 h 502302"/>
                <a:gd name="connsiteX3" fmla="*/ 1022381 w 1022381"/>
                <a:gd name="connsiteY3" fmla="*/ 83719 h 502302"/>
                <a:gd name="connsiteX4" fmla="*/ 1022381 w 1022381"/>
                <a:gd name="connsiteY4" fmla="*/ 418583 h 502302"/>
                <a:gd name="connsiteX5" fmla="*/ 938662 w 1022381"/>
                <a:gd name="connsiteY5" fmla="*/ 502302 h 502302"/>
                <a:gd name="connsiteX6" fmla="*/ 83719 w 1022381"/>
                <a:gd name="connsiteY6" fmla="*/ 502302 h 502302"/>
                <a:gd name="connsiteX7" fmla="*/ 0 w 1022381"/>
                <a:gd name="connsiteY7" fmla="*/ 418583 h 502302"/>
                <a:gd name="connsiteX8" fmla="*/ 0 w 1022381"/>
                <a:gd name="connsiteY8" fmla="*/ 83719 h 5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381" h="502302">
                  <a:moveTo>
                    <a:pt x="0" y="83719"/>
                  </a:moveTo>
                  <a:cubicBezTo>
                    <a:pt x="0" y="37482"/>
                    <a:pt x="37482" y="0"/>
                    <a:pt x="83719" y="0"/>
                  </a:cubicBezTo>
                  <a:lnTo>
                    <a:pt x="938662" y="0"/>
                  </a:lnTo>
                  <a:cubicBezTo>
                    <a:pt x="984899" y="0"/>
                    <a:pt x="1022381" y="37482"/>
                    <a:pt x="1022381" y="83719"/>
                  </a:cubicBezTo>
                  <a:lnTo>
                    <a:pt x="1022381" y="418583"/>
                  </a:lnTo>
                  <a:cubicBezTo>
                    <a:pt x="1022381" y="464820"/>
                    <a:pt x="984899" y="502302"/>
                    <a:pt x="938662" y="502302"/>
                  </a:cubicBezTo>
                  <a:lnTo>
                    <a:pt x="83719" y="502302"/>
                  </a:lnTo>
                  <a:cubicBezTo>
                    <a:pt x="37482" y="502302"/>
                    <a:pt x="0" y="464820"/>
                    <a:pt x="0" y="418583"/>
                  </a:cubicBezTo>
                  <a:lnTo>
                    <a:pt x="0" y="83719"/>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15960" tIns="115960" rIns="115960" bIns="115960" numCol="1" spcCol="1270" anchor="ctr" anchorCtr="0">
              <a:noAutofit/>
            </a:bodyPr>
            <a:lstStyle/>
            <a:p>
              <a:pPr lvl="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評估</a:t>
              </a:r>
            </a:p>
          </p:txBody>
        </p:sp>
        <p:sp>
          <p:nvSpPr>
            <p:cNvPr id="25" name="手繪多邊形 24"/>
            <p:cNvSpPr/>
            <p:nvPr/>
          </p:nvSpPr>
          <p:spPr>
            <a:xfrm>
              <a:off x="6187715" y="3994353"/>
              <a:ext cx="1049382" cy="524691"/>
            </a:xfrm>
            <a:custGeom>
              <a:avLst/>
              <a:gdLst>
                <a:gd name="connsiteX0" fmla="*/ 0 w 1049382"/>
                <a:gd name="connsiteY0" fmla="*/ 87450 h 524691"/>
                <a:gd name="connsiteX1" fmla="*/ 87450 w 1049382"/>
                <a:gd name="connsiteY1" fmla="*/ 0 h 524691"/>
                <a:gd name="connsiteX2" fmla="*/ 961932 w 1049382"/>
                <a:gd name="connsiteY2" fmla="*/ 0 h 524691"/>
                <a:gd name="connsiteX3" fmla="*/ 1049382 w 1049382"/>
                <a:gd name="connsiteY3" fmla="*/ 87450 h 524691"/>
                <a:gd name="connsiteX4" fmla="*/ 1049382 w 1049382"/>
                <a:gd name="connsiteY4" fmla="*/ 437241 h 524691"/>
                <a:gd name="connsiteX5" fmla="*/ 961932 w 1049382"/>
                <a:gd name="connsiteY5" fmla="*/ 524691 h 524691"/>
                <a:gd name="connsiteX6" fmla="*/ 87450 w 1049382"/>
                <a:gd name="connsiteY6" fmla="*/ 524691 h 524691"/>
                <a:gd name="connsiteX7" fmla="*/ 0 w 1049382"/>
                <a:gd name="connsiteY7" fmla="*/ 437241 h 524691"/>
                <a:gd name="connsiteX8" fmla="*/ 0 w 1049382"/>
                <a:gd name="connsiteY8" fmla="*/ 87450 h 52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382" h="524691">
                  <a:moveTo>
                    <a:pt x="0" y="87450"/>
                  </a:moveTo>
                  <a:cubicBezTo>
                    <a:pt x="0" y="39153"/>
                    <a:pt x="39153" y="0"/>
                    <a:pt x="87450" y="0"/>
                  </a:cubicBezTo>
                  <a:lnTo>
                    <a:pt x="961932" y="0"/>
                  </a:lnTo>
                  <a:cubicBezTo>
                    <a:pt x="1010229" y="0"/>
                    <a:pt x="1049382" y="39153"/>
                    <a:pt x="1049382" y="87450"/>
                  </a:cubicBezTo>
                  <a:lnTo>
                    <a:pt x="1049382" y="437241"/>
                  </a:lnTo>
                  <a:cubicBezTo>
                    <a:pt x="1049382" y="485538"/>
                    <a:pt x="1010229" y="524691"/>
                    <a:pt x="961932" y="524691"/>
                  </a:cubicBezTo>
                  <a:lnTo>
                    <a:pt x="87450" y="524691"/>
                  </a:lnTo>
                  <a:cubicBezTo>
                    <a:pt x="39153" y="524691"/>
                    <a:pt x="0" y="485538"/>
                    <a:pt x="0" y="437241"/>
                  </a:cubicBezTo>
                  <a:lnTo>
                    <a:pt x="0" y="8745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17053" tIns="117053" rIns="117053" bIns="117053" numCol="1" spcCol="1270" anchor="ctr" anchorCtr="0">
              <a:noAutofit/>
            </a:bodyPr>
            <a:lstStyle/>
            <a:p>
              <a:pPr lvl="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排序</a:t>
              </a:r>
            </a:p>
          </p:txBody>
        </p:sp>
        <p:sp>
          <p:nvSpPr>
            <p:cNvPr id="26" name="手繪多邊形 25"/>
            <p:cNvSpPr/>
            <p:nvPr/>
          </p:nvSpPr>
          <p:spPr>
            <a:xfrm>
              <a:off x="4958407" y="4622183"/>
              <a:ext cx="1049382" cy="524691"/>
            </a:xfrm>
            <a:custGeom>
              <a:avLst/>
              <a:gdLst>
                <a:gd name="connsiteX0" fmla="*/ 0 w 1049382"/>
                <a:gd name="connsiteY0" fmla="*/ 87450 h 524691"/>
                <a:gd name="connsiteX1" fmla="*/ 87450 w 1049382"/>
                <a:gd name="connsiteY1" fmla="*/ 0 h 524691"/>
                <a:gd name="connsiteX2" fmla="*/ 961932 w 1049382"/>
                <a:gd name="connsiteY2" fmla="*/ 0 h 524691"/>
                <a:gd name="connsiteX3" fmla="*/ 1049382 w 1049382"/>
                <a:gd name="connsiteY3" fmla="*/ 87450 h 524691"/>
                <a:gd name="connsiteX4" fmla="*/ 1049382 w 1049382"/>
                <a:gd name="connsiteY4" fmla="*/ 437241 h 524691"/>
                <a:gd name="connsiteX5" fmla="*/ 961932 w 1049382"/>
                <a:gd name="connsiteY5" fmla="*/ 524691 h 524691"/>
                <a:gd name="connsiteX6" fmla="*/ 87450 w 1049382"/>
                <a:gd name="connsiteY6" fmla="*/ 524691 h 524691"/>
                <a:gd name="connsiteX7" fmla="*/ 0 w 1049382"/>
                <a:gd name="connsiteY7" fmla="*/ 437241 h 524691"/>
                <a:gd name="connsiteX8" fmla="*/ 0 w 1049382"/>
                <a:gd name="connsiteY8" fmla="*/ 87450 h 52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382" h="524691">
                  <a:moveTo>
                    <a:pt x="0" y="87450"/>
                  </a:moveTo>
                  <a:cubicBezTo>
                    <a:pt x="0" y="39153"/>
                    <a:pt x="39153" y="0"/>
                    <a:pt x="87450" y="0"/>
                  </a:cubicBezTo>
                  <a:lnTo>
                    <a:pt x="961932" y="0"/>
                  </a:lnTo>
                  <a:cubicBezTo>
                    <a:pt x="1010229" y="0"/>
                    <a:pt x="1049382" y="39153"/>
                    <a:pt x="1049382" y="87450"/>
                  </a:cubicBezTo>
                  <a:lnTo>
                    <a:pt x="1049382" y="437241"/>
                  </a:lnTo>
                  <a:cubicBezTo>
                    <a:pt x="1049382" y="485538"/>
                    <a:pt x="1010229" y="524691"/>
                    <a:pt x="961932" y="524691"/>
                  </a:cubicBezTo>
                  <a:lnTo>
                    <a:pt x="87450" y="524691"/>
                  </a:lnTo>
                  <a:cubicBezTo>
                    <a:pt x="39153" y="524691"/>
                    <a:pt x="0" y="485538"/>
                    <a:pt x="0" y="437241"/>
                  </a:cubicBezTo>
                  <a:lnTo>
                    <a:pt x="0" y="8745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17053" tIns="117053" rIns="117053" bIns="117053" numCol="1" spcCol="1270" anchor="ctr" anchorCtr="0">
              <a:noAutofit/>
            </a:bodyPr>
            <a:lstStyle/>
            <a:p>
              <a:pPr lvl="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計畫</a:t>
              </a:r>
            </a:p>
          </p:txBody>
        </p:sp>
        <p:sp>
          <p:nvSpPr>
            <p:cNvPr id="27" name="手繪多邊形 26"/>
            <p:cNvSpPr/>
            <p:nvPr/>
          </p:nvSpPr>
          <p:spPr>
            <a:xfrm>
              <a:off x="3836173" y="3994355"/>
              <a:ext cx="1049382" cy="524691"/>
            </a:xfrm>
            <a:custGeom>
              <a:avLst/>
              <a:gdLst>
                <a:gd name="connsiteX0" fmla="*/ 0 w 1049382"/>
                <a:gd name="connsiteY0" fmla="*/ 87450 h 524691"/>
                <a:gd name="connsiteX1" fmla="*/ 87450 w 1049382"/>
                <a:gd name="connsiteY1" fmla="*/ 0 h 524691"/>
                <a:gd name="connsiteX2" fmla="*/ 961932 w 1049382"/>
                <a:gd name="connsiteY2" fmla="*/ 0 h 524691"/>
                <a:gd name="connsiteX3" fmla="*/ 1049382 w 1049382"/>
                <a:gd name="connsiteY3" fmla="*/ 87450 h 524691"/>
                <a:gd name="connsiteX4" fmla="*/ 1049382 w 1049382"/>
                <a:gd name="connsiteY4" fmla="*/ 437241 h 524691"/>
                <a:gd name="connsiteX5" fmla="*/ 961932 w 1049382"/>
                <a:gd name="connsiteY5" fmla="*/ 524691 h 524691"/>
                <a:gd name="connsiteX6" fmla="*/ 87450 w 1049382"/>
                <a:gd name="connsiteY6" fmla="*/ 524691 h 524691"/>
                <a:gd name="connsiteX7" fmla="*/ 0 w 1049382"/>
                <a:gd name="connsiteY7" fmla="*/ 437241 h 524691"/>
                <a:gd name="connsiteX8" fmla="*/ 0 w 1049382"/>
                <a:gd name="connsiteY8" fmla="*/ 87450 h 52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382" h="524691">
                  <a:moveTo>
                    <a:pt x="0" y="87450"/>
                  </a:moveTo>
                  <a:cubicBezTo>
                    <a:pt x="0" y="39153"/>
                    <a:pt x="39153" y="0"/>
                    <a:pt x="87450" y="0"/>
                  </a:cubicBezTo>
                  <a:lnTo>
                    <a:pt x="961932" y="0"/>
                  </a:lnTo>
                  <a:cubicBezTo>
                    <a:pt x="1010229" y="0"/>
                    <a:pt x="1049382" y="39153"/>
                    <a:pt x="1049382" y="87450"/>
                  </a:cubicBezTo>
                  <a:lnTo>
                    <a:pt x="1049382" y="437241"/>
                  </a:lnTo>
                  <a:cubicBezTo>
                    <a:pt x="1049382" y="485538"/>
                    <a:pt x="1010229" y="524691"/>
                    <a:pt x="961932" y="524691"/>
                  </a:cubicBezTo>
                  <a:lnTo>
                    <a:pt x="87450" y="524691"/>
                  </a:lnTo>
                  <a:cubicBezTo>
                    <a:pt x="39153" y="524691"/>
                    <a:pt x="0" y="485538"/>
                    <a:pt x="0" y="437241"/>
                  </a:cubicBezTo>
                  <a:lnTo>
                    <a:pt x="0" y="8745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17053" tIns="117053" rIns="117053" bIns="117053" numCol="1" spcCol="1270" anchor="ctr" anchorCtr="0">
              <a:noAutofit/>
            </a:bodyPr>
            <a:lstStyle/>
            <a:p>
              <a:pPr lvl="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執行</a:t>
              </a:r>
            </a:p>
          </p:txBody>
        </p:sp>
        <p:sp>
          <p:nvSpPr>
            <p:cNvPr id="28" name="手繪多邊形 27"/>
            <p:cNvSpPr/>
            <p:nvPr/>
          </p:nvSpPr>
          <p:spPr>
            <a:xfrm>
              <a:off x="3380117" y="2998423"/>
              <a:ext cx="962734" cy="524691"/>
            </a:xfrm>
            <a:custGeom>
              <a:avLst/>
              <a:gdLst>
                <a:gd name="connsiteX0" fmla="*/ 0 w 962734"/>
                <a:gd name="connsiteY0" fmla="*/ 87450 h 524691"/>
                <a:gd name="connsiteX1" fmla="*/ 87450 w 962734"/>
                <a:gd name="connsiteY1" fmla="*/ 0 h 524691"/>
                <a:gd name="connsiteX2" fmla="*/ 875284 w 962734"/>
                <a:gd name="connsiteY2" fmla="*/ 0 h 524691"/>
                <a:gd name="connsiteX3" fmla="*/ 962734 w 962734"/>
                <a:gd name="connsiteY3" fmla="*/ 87450 h 524691"/>
                <a:gd name="connsiteX4" fmla="*/ 962734 w 962734"/>
                <a:gd name="connsiteY4" fmla="*/ 437241 h 524691"/>
                <a:gd name="connsiteX5" fmla="*/ 875284 w 962734"/>
                <a:gd name="connsiteY5" fmla="*/ 524691 h 524691"/>
                <a:gd name="connsiteX6" fmla="*/ 87450 w 962734"/>
                <a:gd name="connsiteY6" fmla="*/ 524691 h 524691"/>
                <a:gd name="connsiteX7" fmla="*/ 0 w 962734"/>
                <a:gd name="connsiteY7" fmla="*/ 437241 h 524691"/>
                <a:gd name="connsiteX8" fmla="*/ 0 w 962734"/>
                <a:gd name="connsiteY8" fmla="*/ 87450 h 52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734" h="524691">
                  <a:moveTo>
                    <a:pt x="0" y="87450"/>
                  </a:moveTo>
                  <a:cubicBezTo>
                    <a:pt x="0" y="39153"/>
                    <a:pt x="39153" y="0"/>
                    <a:pt x="87450" y="0"/>
                  </a:cubicBezTo>
                  <a:lnTo>
                    <a:pt x="875284" y="0"/>
                  </a:lnTo>
                  <a:cubicBezTo>
                    <a:pt x="923581" y="0"/>
                    <a:pt x="962734" y="39153"/>
                    <a:pt x="962734" y="87450"/>
                  </a:cubicBezTo>
                  <a:lnTo>
                    <a:pt x="962734" y="437241"/>
                  </a:lnTo>
                  <a:cubicBezTo>
                    <a:pt x="962734" y="485538"/>
                    <a:pt x="923581" y="524691"/>
                    <a:pt x="875284" y="524691"/>
                  </a:cubicBezTo>
                  <a:lnTo>
                    <a:pt x="87450" y="524691"/>
                  </a:lnTo>
                  <a:cubicBezTo>
                    <a:pt x="39153" y="524691"/>
                    <a:pt x="0" y="485538"/>
                    <a:pt x="0" y="437241"/>
                  </a:cubicBezTo>
                  <a:lnTo>
                    <a:pt x="0" y="8745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17053" tIns="117053" rIns="117053" bIns="117053" numCol="1" spcCol="1270" anchor="ctr" anchorCtr="0">
              <a:noAutofit/>
            </a:bodyPr>
            <a:lstStyle/>
            <a:p>
              <a:pPr lvl="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評價</a:t>
              </a:r>
            </a:p>
          </p:txBody>
        </p:sp>
        <p:sp>
          <p:nvSpPr>
            <p:cNvPr id="29" name="手繪多邊形 28"/>
            <p:cNvSpPr/>
            <p:nvPr/>
          </p:nvSpPr>
          <p:spPr>
            <a:xfrm>
              <a:off x="3728612" y="1995970"/>
              <a:ext cx="1049382" cy="524691"/>
            </a:xfrm>
            <a:custGeom>
              <a:avLst/>
              <a:gdLst>
                <a:gd name="connsiteX0" fmla="*/ 0 w 1049382"/>
                <a:gd name="connsiteY0" fmla="*/ 87450 h 524691"/>
                <a:gd name="connsiteX1" fmla="*/ 87450 w 1049382"/>
                <a:gd name="connsiteY1" fmla="*/ 0 h 524691"/>
                <a:gd name="connsiteX2" fmla="*/ 961932 w 1049382"/>
                <a:gd name="connsiteY2" fmla="*/ 0 h 524691"/>
                <a:gd name="connsiteX3" fmla="*/ 1049382 w 1049382"/>
                <a:gd name="connsiteY3" fmla="*/ 87450 h 524691"/>
                <a:gd name="connsiteX4" fmla="*/ 1049382 w 1049382"/>
                <a:gd name="connsiteY4" fmla="*/ 437241 h 524691"/>
                <a:gd name="connsiteX5" fmla="*/ 961932 w 1049382"/>
                <a:gd name="connsiteY5" fmla="*/ 524691 h 524691"/>
                <a:gd name="connsiteX6" fmla="*/ 87450 w 1049382"/>
                <a:gd name="connsiteY6" fmla="*/ 524691 h 524691"/>
                <a:gd name="connsiteX7" fmla="*/ 0 w 1049382"/>
                <a:gd name="connsiteY7" fmla="*/ 437241 h 524691"/>
                <a:gd name="connsiteX8" fmla="*/ 0 w 1049382"/>
                <a:gd name="connsiteY8" fmla="*/ 87450 h 52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382" h="524691">
                  <a:moveTo>
                    <a:pt x="0" y="87450"/>
                  </a:moveTo>
                  <a:cubicBezTo>
                    <a:pt x="0" y="39153"/>
                    <a:pt x="39153" y="0"/>
                    <a:pt x="87450" y="0"/>
                  </a:cubicBezTo>
                  <a:lnTo>
                    <a:pt x="961932" y="0"/>
                  </a:lnTo>
                  <a:cubicBezTo>
                    <a:pt x="1010229" y="0"/>
                    <a:pt x="1049382" y="39153"/>
                    <a:pt x="1049382" y="87450"/>
                  </a:cubicBezTo>
                  <a:lnTo>
                    <a:pt x="1049382" y="437241"/>
                  </a:lnTo>
                  <a:cubicBezTo>
                    <a:pt x="1049382" y="485538"/>
                    <a:pt x="1010229" y="524691"/>
                    <a:pt x="961932" y="524691"/>
                  </a:cubicBezTo>
                  <a:lnTo>
                    <a:pt x="87450" y="524691"/>
                  </a:lnTo>
                  <a:cubicBezTo>
                    <a:pt x="39153" y="524691"/>
                    <a:pt x="0" y="485538"/>
                    <a:pt x="0" y="437241"/>
                  </a:cubicBezTo>
                  <a:lnTo>
                    <a:pt x="0" y="8745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17053" tIns="117053" rIns="117053" bIns="117053" numCol="1" spcCol="1270" anchor="ctr" anchorCtr="0">
              <a:noAutofit/>
            </a:bodyPr>
            <a:lstStyle/>
            <a:p>
              <a:pPr lvl="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改進</a:t>
              </a:r>
            </a:p>
          </p:txBody>
        </p:sp>
        <p:sp>
          <p:nvSpPr>
            <p:cNvPr id="12" name="等腰三角形 11"/>
            <p:cNvSpPr/>
            <p:nvPr/>
          </p:nvSpPr>
          <p:spPr>
            <a:xfrm rot="4434942" flipH="1">
              <a:off x="4773305" y="1589174"/>
              <a:ext cx="391040" cy="323397"/>
            </a:xfrm>
            <a:prstGeom prst="triangle">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投影片編號版面配置區 3"/>
          <p:cNvSpPr>
            <a:spLocks noGrp="1"/>
          </p:cNvSpPr>
          <p:nvPr>
            <p:ph type="sldNum" sz="quarter" idx="12"/>
          </p:nvPr>
        </p:nvSpPr>
        <p:spPr>
          <a:xfrm>
            <a:off x="6553200" y="6165304"/>
            <a:ext cx="2133600" cy="365125"/>
          </a:xfrm>
        </p:spPr>
        <p:txBody>
          <a:bodyPr/>
          <a:lstStyle/>
          <a:p>
            <a:fld id="{A36E6B7E-3405-4ABC-8F0A-11CAAA034E4E}" type="slidenum">
              <a:rPr lang="zh-TW" altLang="en-US" smtClean="0"/>
              <a:pPr/>
              <a:t>37</a:t>
            </a:fld>
            <a:endParaRPr lang="zh-TW" altLang="en-US" dirty="0"/>
          </a:p>
        </p:txBody>
      </p:sp>
    </p:spTree>
    <p:extLst>
      <p:ext uri="{BB962C8B-B14F-4D97-AF65-F5344CB8AC3E}">
        <p14:creationId xmlns:p14="http://schemas.microsoft.com/office/powerpoint/2010/main" val="25046048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3206772" y="1812360"/>
            <a:ext cx="3817483" cy="3752236"/>
            <a:chOff x="4356698" y="2066673"/>
            <a:chExt cx="2419018" cy="2396714"/>
          </a:xfrm>
        </p:grpSpPr>
        <p:sp>
          <p:nvSpPr>
            <p:cNvPr id="3" name="手繪多邊形 2"/>
            <p:cNvSpPr/>
            <p:nvPr/>
          </p:nvSpPr>
          <p:spPr>
            <a:xfrm>
              <a:off x="4356698" y="2066673"/>
              <a:ext cx="2419018" cy="2396714"/>
            </a:xfrm>
            <a:custGeom>
              <a:avLst/>
              <a:gdLst>
                <a:gd name="connsiteX0" fmla="*/ 0 w 2419018"/>
                <a:gd name="connsiteY0" fmla="*/ 1198357 h 2396714"/>
                <a:gd name="connsiteX1" fmla="*/ 1209509 w 2419018"/>
                <a:gd name="connsiteY1" fmla="*/ 0 h 2396714"/>
                <a:gd name="connsiteX2" fmla="*/ 2419018 w 2419018"/>
                <a:gd name="connsiteY2" fmla="*/ 1198357 h 2396714"/>
                <a:gd name="connsiteX3" fmla="*/ 1209509 w 2419018"/>
                <a:gd name="connsiteY3" fmla="*/ 2396714 h 2396714"/>
                <a:gd name="connsiteX4" fmla="*/ 0 w 2419018"/>
                <a:gd name="connsiteY4" fmla="*/ 1198357 h 239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018" h="2396714">
                  <a:moveTo>
                    <a:pt x="0" y="1198357"/>
                  </a:moveTo>
                  <a:cubicBezTo>
                    <a:pt x="0" y="536523"/>
                    <a:pt x="541516" y="0"/>
                    <a:pt x="1209509" y="0"/>
                  </a:cubicBezTo>
                  <a:cubicBezTo>
                    <a:pt x="1877502" y="0"/>
                    <a:pt x="2419018" y="536523"/>
                    <a:pt x="2419018" y="1198357"/>
                  </a:cubicBezTo>
                  <a:cubicBezTo>
                    <a:pt x="2419018" y="1860191"/>
                    <a:pt x="1877502" y="2396714"/>
                    <a:pt x="1209509" y="2396714"/>
                  </a:cubicBezTo>
                  <a:cubicBezTo>
                    <a:pt x="541516" y="2396714"/>
                    <a:pt x="0" y="1860191"/>
                    <a:pt x="0" y="1198357"/>
                  </a:cubicBez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16487" tIns="413221" rIns="416487" bIns="413221" numCol="1" spcCol="1270" anchor="ctr" anchorCtr="0">
              <a:noAutofit/>
            </a:bodyPr>
            <a:lstStyle/>
            <a:p>
              <a:pPr lvl="0" algn="ctr" defTabSz="2178050">
                <a:lnSpc>
                  <a:spcPct val="90000"/>
                </a:lnSpc>
                <a:spcBef>
                  <a:spcPct val="0"/>
                </a:spcBef>
                <a:spcAft>
                  <a:spcPct val="35000"/>
                </a:spcAft>
              </a:pPr>
              <a:endParaRPr lang="zh-TW" altLang="en-US" sz="4900" kern="1200">
                <a:latin typeface="標楷體" panose="03000509000000000000" pitchFamily="65" charset="-120"/>
                <a:ea typeface="標楷體" panose="03000509000000000000" pitchFamily="65" charset="-120"/>
              </a:endParaRPr>
            </a:p>
          </p:txBody>
        </p:sp>
        <p:sp>
          <p:nvSpPr>
            <p:cNvPr id="10" name="文字方塊 9"/>
            <p:cNvSpPr txBox="1"/>
            <p:nvPr/>
          </p:nvSpPr>
          <p:spPr>
            <a:xfrm>
              <a:off x="4497656" y="2419505"/>
              <a:ext cx="2161755" cy="37352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zh-TW" altLang="en-US"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rPr>
                <a:t>領導階層的投入</a:t>
              </a:r>
            </a:p>
          </p:txBody>
        </p:sp>
        <p:sp>
          <p:nvSpPr>
            <p:cNvPr id="11" name="文字方塊 10"/>
            <p:cNvSpPr txBox="1"/>
            <p:nvPr/>
          </p:nvSpPr>
          <p:spPr>
            <a:xfrm>
              <a:off x="4684285" y="3802616"/>
              <a:ext cx="1763843" cy="37352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zh-TW" altLang="en-US"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rPr>
                <a:t>工作者的參與</a:t>
              </a:r>
            </a:p>
          </p:txBody>
        </p:sp>
        <p:sp>
          <p:nvSpPr>
            <p:cNvPr id="12" name="橢圓 11"/>
            <p:cNvSpPr/>
            <p:nvPr/>
          </p:nvSpPr>
          <p:spPr>
            <a:xfrm>
              <a:off x="4900391" y="3054707"/>
              <a:ext cx="1356287" cy="487248"/>
            </a:xfrm>
            <a:prstGeom prst="ellipse">
              <a:avLst/>
            </a:prstGeom>
            <a:solidFill>
              <a:srgbClr val="FFFF00"/>
            </a:solidFill>
            <a:ln w="3810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endParaRPr>
            </a:p>
          </p:txBody>
        </p:sp>
        <p:sp>
          <p:nvSpPr>
            <p:cNvPr id="13" name="文字方塊 12"/>
            <p:cNvSpPr txBox="1"/>
            <p:nvPr/>
          </p:nvSpPr>
          <p:spPr>
            <a:xfrm>
              <a:off x="4987132" y="3079811"/>
              <a:ext cx="1239566" cy="373521"/>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zh-TW" altLang="en-US"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rPr>
                <a:t>倫理價值</a:t>
              </a:r>
            </a:p>
          </p:txBody>
        </p:sp>
      </p:grpSp>
      <p:sp>
        <p:nvSpPr>
          <p:cNvPr id="15" name="矩形 14"/>
          <p:cNvSpPr/>
          <p:nvPr/>
        </p:nvSpPr>
        <p:spPr>
          <a:xfrm>
            <a:off x="1024438" y="-27384"/>
            <a:ext cx="4339650" cy="1754326"/>
          </a:xfrm>
          <a:prstGeom prst="rect">
            <a:avLst/>
          </a:prstGeom>
        </p:spPr>
        <p:txBody>
          <a:bodyPr wrap="none">
            <a:spAutoFit/>
          </a:bodyPr>
          <a:lstStyle/>
          <a:p>
            <a:pPr algn="ct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2010</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世界衛生組織</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
            </a:r>
            <a:b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b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健康職場推動</a:t>
            </a:r>
            <a:r>
              <a:rPr lang="zh-TW" altLang="zh-TW" sz="3600" dirty="0" smtClean="0">
                <a:latin typeface="Times New Roman" panose="02020603050405020304" pitchFamily="18" charset="0"/>
                <a:ea typeface="標楷體" panose="03000509000000000000" pitchFamily="65" charset="-120"/>
                <a:cs typeface="Times New Roman" panose="02020603050405020304" pitchFamily="18" charset="0"/>
              </a:rPr>
              <a:t>模式</a:t>
            </a:r>
            <a:endParaRPr lang="en-US" altLang="zh-TW" sz="3600"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36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核心價值</a:t>
            </a:r>
          </a:p>
        </p:txBody>
      </p:sp>
      <p:sp>
        <p:nvSpPr>
          <p:cNvPr id="5" name="投影片編號版面配置區 4"/>
          <p:cNvSpPr>
            <a:spLocks noGrp="1"/>
          </p:cNvSpPr>
          <p:nvPr>
            <p:ph type="sldNum" sz="quarter" idx="12"/>
          </p:nvPr>
        </p:nvSpPr>
        <p:spPr>
          <a:xfrm>
            <a:off x="6553200" y="6165304"/>
            <a:ext cx="2133600" cy="365125"/>
          </a:xfrm>
        </p:spPr>
        <p:txBody>
          <a:bodyPr/>
          <a:lstStyle/>
          <a:p>
            <a:fld id="{A36E6B7E-3405-4ABC-8F0A-11CAAA034E4E}" type="slidenum">
              <a:rPr lang="zh-TW" altLang="en-US" smtClean="0"/>
              <a:pPr/>
              <a:t>38</a:t>
            </a:fld>
            <a:endParaRPr lang="zh-TW" altLang="en-US" dirty="0"/>
          </a:p>
        </p:txBody>
      </p:sp>
    </p:spTree>
    <p:extLst>
      <p:ext uri="{BB962C8B-B14F-4D97-AF65-F5344CB8AC3E}">
        <p14:creationId xmlns:p14="http://schemas.microsoft.com/office/powerpoint/2010/main" val="10755313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a:xfrm>
            <a:off x="1547664" y="274638"/>
            <a:ext cx="7416824" cy="1143000"/>
          </a:xfrm>
        </p:spPr>
        <p:txBody>
          <a:bodyPr/>
          <a:lstStyle/>
          <a:p>
            <a:pPr eaLnBrk="1" hangingPunct="1"/>
            <a:r>
              <a:rPr lang="zh-TW" altLang="en-US" b="1" dirty="0" smtClean="0">
                <a:solidFill>
                  <a:schemeClr val="tx1"/>
                </a:solidFill>
                <a:latin typeface="Times New Roman" panose="02020603050405020304" pitchFamily="18" charset="0"/>
                <a:ea typeface="標楷體" panose="03000509000000000000" pitchFamily="65" charset="-120"/>
              </a:rPr>
              <a:t>職場健康促進活動：</a:t>
            </a:r>
            <a:r>
              <a:rPr lang="en-US" altLang="zh-TW" b="1" dirty="0" smtClean="0">
                <a:solidFill>
                  <a:schemeClr val="tx1"/>
                </a:solidFill>
                <a:latin typeface="Times New Roman" panose="02020603050405020304" pitchFamily="18" charset="0"/>
                <a:ea typeface="標楷體" panose="03000509000000000000" pitchFamily="65" charset="-120"/>
              </a:rPr>
              <a:t>2006 vs 2016</a:t>
            </a:r>
          </a:p>
        </p:txBody>
      </p:sp>
      <p:graphicFrame>
        <p:nvGraphicFramePr>
          <p:cNvPr id="35843" name="Object 4"/>
          <p:cNvGraphicFramePr>
            <a:graphicFrameLocks noGrp="1" noChangeAspect="1"/>
          </p:cNvGraphicFramePr>
          <p:nvPr>
            <p:ph idx="1"/>
            <p:extLst>
              <p:ext uri="{D42A27DB-BD31-4B8C-83A1-F6EECF244321}">
                <p14:modId xmlns:p14="http://schemas.microsoft.com/office/powerpoint/2010/main" val="2713588061"/>
              </p:ext>
            </p:extLst>
          </p:nvPr>
        </p:nvGraphicFramePr>
        <p:xfrm>
          <a:off x="155575" y="1196752"/>
          <a:ext cx="8755063" cy="5029200"/>
        </p:xfrm>
        <a:graphic>
          <a:graphicData uri="http://schemas.openxmlformats.org/presentationml/2006/ole">
            <mc:AlternateContent xmlns:mc="http://schemas.openxmlformats.org/markup-compatibility/2006">
              <mc:Choice xmlns:v="urn:schemas-microsoft-com:vml" Requires="v">
                <p:oleObj spid="_x0000_s1032" name="圖表" r:id="rId4" imgW="4297707" imgH="2468880" progId="Excel.Chart.8">
                  <p:embed/>
                </p:oleObj>
              </mc:Choice>
              <mc:Fallback>
                <p:oleObj name="圖表" r:id="rId4" imgW="4297707" imgH="246888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1196752"/>
                        <a:ext cx="87550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5844" name="Picture 7" descr="BHP"/>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41086" y="76200"/>
            <a:ext cx="6064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fld id="{A36E6B7E-3405-4ABC-8F0A-11CAAA034E4E}" type="slidenum">
              <a:rPr lang="zh-TW" altLang="en-US" smtClean="0"/>
              <a:pPr/>
              <a:t>39</a:t>
            </a:fld>
            <a:endParaRPr lang="zh-TW" altLang="en-US" dirty="0"/>
          </a:p>
        </p:txBody>
      </p:sp>
    </p:spTree>
    <p:extLst>
      <p:ext uri="{BB962C8B-B14F-4D97-AF65-F5344CB8AC3E}">
        <p14:creationId xmlns:p14="http://schemas.microsoft.com/office/powerpoint/2010/main" val="397438313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fontAlgn="base">
              <a:lnSpc>
                <a:spcPct val="125000"/>
              </a:lnSpc>
              <a:spcBef>
                <a:spcPct val="20000"/>
              </a:spcBef>
              <a:spcAft>
                <a:spcPct val="0"/>
              </a:spcAft>
            </a:pPr>
            <a:r>
              <a:rPr lang="zh-TW" altLang="en-US" b="1" dirty="0" smtClean="0">
                <a:latin typeface="標楷體" panose="03000509000000000000" pitchFamily="65" charset="-120"/>
                <a:ea typeface="標楷體" panose="03000509000000000000" pitchFamily="65" charset="-120"/>
              </a:rPr>
              <a:t>壹、職業</a:t>
            </a:r>
            <a:r>
              <a:rPr lang="zh-TW" altLang="en-US" b="1" dirty="0">
                <a:latin typeface="標楷體" panose="03000509000000000000" pitchFamily="65" charset="-120"/>
                <a:ea typeface="標楷體" panose="03000509000000000000" pitchFamily="65" charset="-120"/>
              </a:rPr>
              <a:t>災害</a:t>
            </a:r>
            <a:r>
              <a:rPr lang="zh-TW" altLang="en-US" b="1" dirty="0" smtClean="0">
                <a:latin typeface="標楷體" panose="03000509000000000000" pitchFamily="65" charset="-120"/>
                <a:ea typeface="標楷體" panose="03000509000000000000" pitchFamily="65" charset="-120"/>
              </a:rPr>
              <a:t>通報</a:t>
            </a:r>
            <a:endParaRPr lang="en-US" altLang="zh-TW"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a:bodyPr>
          <a:lstStyle/>
          <a:p>
            <a:pPr marL="0" indent="0" fontAlgn="base">
              <a:lnSpc>
                <a:spcPct val="125000"/>
              </a:lnSpc>
              <a:spcBef>
                <a:spcPct val="20000"/>
              </a:spcBef>
              <a:spcAft>
                <a:spcPct val="0"/>
              </a:spcAft>
              <a:buNone/>
            </a:pP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職業災害統計</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系統</a:t>
            </a:r>
            <a:endPar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fontAlgn="base">
              <a:lnSpc>
                <a:spcPct val="125000"/>
              </a:lnSpc>
              <a:spcBef>
                <a:spcPct val="20000"/>
              </a:spcBef>
              <a:spcAft>
                <a:spcPct val="0"/>
              </a:spcAft>
              <a:buNone/>
            </a:pP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重大職災通報</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fontAlgn="base">
              <a:lnSpc>
                <a:spcPct val="125000"/>
              </a:lnSpc>
              <a:spcBef>
                <a:spcPct val="20000"/>
              </a:spcBef>
              <a:spcAft>
                <a:spcPct val="0"/>
              </a:spcAft>
              <a:buNone/>
            </a:pPr>
            <a:endPar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4</a:t>
            </a:fld>
            <a:endParaRPr lang="zh-TW" altLang="en-US" dirty="0"/>
          </a:p>
        </p:txBody>
      </p:sp>
    </p:spTree>
    <p:extLst>
      <p:ext uri="{BB962C8B-B14F-4D97-AF65-F5344CB8AC3E}">
        <p14:creationId xmlns:p14="http://schemas.microsoft.com/office/powerpoint/2010/main" val="874039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p:cNvSpPr>
          <p:nvPr>
            <p:ph type="title"/>
          </p:nvPr>
        </p:nvSpPr>
        <p:spPr>
          <a:xfrm>
            <a:off x="628650" y="365127"/>
            <a:ext cx="7886700" cy="943602"/>
          </a:xfrm>
        </p:spPr>
        <p:txBody>
          <a:bodyPr>
            <a:normAutofit/>
          </a:bodyPr>
          <a:lstStyle/>
          <a:p>
            <a:r>
              <a:rPr lang="zh-TW" altLang="en-US" sz="4000" dirty="0" smtClean="0">
                <a:latin typeface="Times New Roman" pitchFamily="18" charset="0"/>
                <a:ea typeface="標楷體" pitchFamily="65" charset="-120"/>
              </a:rPr>
              <a:t>我國職</a:t>
            </a:r>
            <a:r>
              <a:rPr lang="zh-TW" altLang="en-US" sz="4000" dirty="0">
                <a:latin typeface="Times New Roman" pitchFamily="18" charset="0"/>
                <a:ea typeface="標楷體" pitchFamily="65" charset="-120"/>
              </a:rPr>
              <a:t>場</a:t>
            </a:r>
            <a:r>
              <a:rPr lang="zh-TW" altLang="en-US" sz="4000" dirty="0" smtClean="0">
                <a:latin typeface="Times New Roman" pitchFamily="18" charset="0"/>
                <a:ea typeface="標楷體" pitchFamily="65" charset="-120"/>
              </a:rPr>
              <a:t>健康促進的演進</a:t>
            </a:r>
            <a:r>
              <a:rPr lang="zh-TW" altLang="en-US" sz="4000" dirty="0" smtClean="0">
                <a:solidFill>
                  <a:srgbClr val="000000"/>
                </a:solidFill>
                <a:latin typeface="Times New Roman" pitchFamily="18" charset="0"/>
                <a:ea typeface="標楷體" pitchFamily="65" charset="-120"/>
              </a:rPr>
              <a:t> </a:t>
            </a:r>
          </a:p>
        </p:txBody>
      </p:sp>
      <p:grpSp>
        <p:nvGrpSpPr>
          <p:cNvPr id="32" name="群組 31"/>
          <p:cNvGrpSpPr/>
          <p:nvPr/>
        </p:nvGrpSpPr>
        <p:grpSpPr>
          <a:xfrm>
            <a:off x="1257300" y="1772079"/>
            <a:ext cx="3034175" cy="1469769"/>
            <a:chOff x="1257300" y="1772079"/>
            <a:chExt cx="3034175" cy="1469769"/>
          </a:xfrm>
        </p:grpSpPr>
        <p:grpSp>
          <p:nvGrpSpPr>
            <p:cNvPr id="24" name="群組 23"/>
            <p:cNvGrpSpPr/>
            <p:nvPr/>
          </p:nvGrpSpPr>
          <p:grpSpPr>
            <a:xfrm>
              <a:off x="1650913" y="1772079"/>
              <a:ext cx="2640562" cy="1049368"/>
              <a:chOff x="1891766" y="2271425"/>
              <a:chExt cx="2640562" cy="1049368"/>
            </a:xfrm>
          </p:grpSpPr>
          <p:pic>
            <p:nvPicPr>
              <p:cNvPr id="9" name="圖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1766" y="2414260"/>
                <a:ext cx="744506" cy="744506"/>
              </a:xfrm>
              <a:prstGeom prst="rect">
                <a:avLst/>
              </a:prstGeom>
            </p:spPr>
          </p:pic>
          <p:sp>
            <p:nvSpPr>
              <p:cNvPr id="13" name="AutoShape 4"/>
              <p:cNvSpPr>
                <a:spLocks noChangeArrowheads="1"/>
              </p:cNvSpPr>
              <p:nvPr/>
            </p:nvSpPr>
            <p:spPr bwMode="auto">
              <a:xfrm rot="16200000">
                <a:off x="2795190" y="2567509"/>
                <a:ext cx="533400" cy="4572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zh-TW" altLang="en-US"/>
              </a:p>
            </p:txBody>
          </p:sp>
          <p:pic>
            <p:nvPicPr>
              <p:cNvPr id="10" name="圖片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3477915" y="2271425"/>
                <a:ext cx="1054413" cy="1049368"/>
              </a:xfrm>
              <a:prstGeom prst="rect">
                <a:avLst/>
              </a:prstGeom>
            </p:spPr>
          </p:pic>
        </p:grpSp>
        <p:sp>
          <p:nvSpPr>
            <p:cNvPr id="30" name="Rectangle 3"/>
            <p:cNvSpPr txBox="1">
              <a:spLocks/>
            </p:cNvSpPr>
            <p:nvPr/>
          </p:nvSpPr>
          <p:spPr>
            <a:xfrm>
              <a:off x="1257300" y="2781625"/>
              <a:ext cx="2872740" cy="4602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smtClean="0">
                  <a:latin typeface="Times New Roman" pitchFamily="18" charset="0"/>
                  <a:ea typeface="標楷體" pitchFamily="65" charset="-120"/>
                </a:rPr>
                <a:t>從檢查到促進</a:t>
              </a:r>
              <a:endParaRPr lang="en-US" altLang="zh-TW" dirty="0" smtClean="0">
                <a:latin typeface="Times New Roman" pitchFamily="18" charset="0"/>
                <a:ea typeface="標楷體" pitchFamily="65" charset="-120"/>
              </a:endParaRPr>
            </a:p>
          </p:txBody>
        </p:sp>
      </p:grpSp>
      <p:grpSp>
        <p:nvGrpSpPr>
          <p:cNvPr id="35" name="群組 34"/>
          <p:cNvGrpSpPr/>
          <p:nvPr/>
        </p:nvGrpSpPr>
        <p:grpSpPr>
          <a:xfrm>
            <a:off x="338752" y="3398875"/>
            <a:ext cx="3215499" cy="1575233"/>
            <a:chOff x="338752" y="3292195"/>
            <a:chExt cx="3215499" cy="1575233"/>
          </a:xfrm>
        </p:grpSpPr>
        <p:grpSp>
          <p:nvGrpSpPr>
            <p:cNvPr id="27" name="群組 26"/>
            <p:cNvGrpSpPr/>
            <p:nvPr/>
          </p:nvGrpSpPr>
          <p:grpSpPr>
            <a:xfrm>
              <a:off x="601004" y="3292195"/>
              <a:ext cx="2953247" cy="1292510"/>
              <a:chOff x="601004" y="3734155"/>
              <a:chExt cx="2953247" cy="1292510"/>
            </a:xfrm>
          </p:grpSpPr>
          <p:pic>
            <p:nvPicPr>
              <p:cNvPr id="20" name="圖片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004" y="3873554"/>
                <a:ext cx="1049909" cy="1049909"/>
              </a:xfrm>
              <a:prstGeom prst="rect">
                <a:avLst/>
              </a:prstGeom>
            </p:spPr>
          </p:pic>
          <p:sp>
            <p:nvSpPr>
              <p:cNvPr id="26" name="AutoShape 4"/>
              <p:cNvSpPr>
                <a:spLocks noChangeArrowheads="1"/>
              </p:cNvSpPr>
              <p:nvPr/>
            </p:nvSpPr>
            <p:spPr bwMode="auto">
              <a:xfrm rot="16200000">
                <a:off x="1634659" y="4264327"/>
                <a:ext cx="533400" cy="4572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zh-TW" altLang="en-US"/>
              </a:p>
            </p:txBody>
          </p:sp>
          <p:pic>
            <p:nvPicPr>
              <p:cNvPr id="23" name="圖片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61741" y="3734155"/>
                <a:ext cx="1292510" cy="1292510"/>
              </a:xfrm>
              <a:prstGeom prst="rect">
                <a:avLst/>
              </a:prstGeom>
            </p:spPr>
          </p:pic>
        </p:grpSp>
        <p:sp>
          <p:nvSpPr>
            <p:cNvPr id="31" name="Rectangle 3"/>
            <p:cNvSpPr txBox="1">
              <a:spLocks/>
            </p:cNvSpPr>
            <p:nvPr/>
          </p:nvSpPr>
          <p:spPr>
            <a:xfrm>
              <a:off x="338752" y="4426345"/>
              <a:ext cx="2668013" cy="4410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smtClean="0">
                  <a:latin typeface="Times New Roman" pitchFamily="18" charset="0"/>
                  <a:ea typeface="標楷體" pitchFamily="65" charset="-120"/>
                </a:rPr>
                <a:t>從治療到預防</a:t>
              </a:r>
              <a:endParaRPr lang="en-US" altLang="zh-TW" dirty="0" smtClean="0">
                <a:latin typeface="Times New Roman" pitchFamily="18" charset="0"/>
                <a:ea typeface="標楷體" pitchFamily="65" charset="-120"/>
              </a:endParaRPr>
            </a:p>
          </p:txBody>
        </p:sp>
      </p:grpSp>
      <p:grpSp>
        <p:nvGrpSpPr>
          <p:cNvPr id="34" name="群組 33"/>
          <p:cNvGrpSpPr/>
          <p:nvPr/>
        </p:nvGrpSpPr>
        <p:grpSpPr>
          <a:xfrm>
            <a:off x="4649428" y="1764499"/>
            <a:ext cx="4123398" cy="1617530"/>
            <a:chOff x="4740868" y="1764499"/>
            <a:chExt cx="4123398" cy="1617530"/>
          </a:xfrm>
        </p:grpSpPr>
        <p:grpSp>
          <p:nvGrpSpPr>
            <p:cNvPr id="17" name="群組 16"/>
            <p:cNvGrpSpPr/>
            <p:nvPr/>
          </p:nvGrpSpPr>
          <p:grpSpPr>
            <a:xfrm>
              <a:off x="5142944" y="1764499"/>
              <a:ext cx="2508763" cy="940074"/>
              <a:chOff x="931082" y="3727068"/>
              <a:chExt cx="2508763" cy="940074"/>
            </a:xfrm>
          </p:grpSpPr>
          <p:sp>
            <p:nvSpPr>
              <p:cNvPr id="8" name="AutoShape 4"/>
              <p:cNvSpPr>
                <a:spLocks noChangeArrowheads="1"/>
              </p:cNvSpPr>
              <p:nvPr/>
            </p:nvSpPr>
            <p:spPr bwMode="auto">
              <a:xfrm rot="16200000">
                <a:off x="1824913" y="4009493"/>
                <a:ext cx="533400" cy="4572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zh-TW" altLang="en-US"/>
              </a:p>
            </p:txBody>
          </p:sp>
          <p:pic>
            <p:nvPicPr>
              <p:cNvPr id="4" name="圖片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1082" y="3809045"/>
                <a:ext cx="858097" cy="858097"/>
              </a:xfrm>
              <a:prstGeom prst="rect">
                <a:avLst/>
              </a:prstGeom>
            </p:spPr>
          </p:pic>
          <p:pic>
            <p:nvPicPr>
              <p:cNvPr id="7" name="圖片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61557" y="3727068"/>
                <a:ext cx="978288" cy="940074"/>
              </a:xfrm>
              <a:prstGeom prst="rect">
                <a:avLst/>
              </a:prstGeom>
            </p:spPr>
          </p:pic>
        </p:grpSp>
        <p:sp>
          <p:nvSpPr>
            <p:cNvPr id="33" name="Rectangle 3"/>
            <p:cNvSpPr txBox="1">
              <a:spLocks/>
            </p:cNvSpPr>
            <p:nvPr/>
          </p:nvSpPr>
          <p:spPr>
            <a:xfrm>
              <a:off x="4740868" y="2731970"/>
              <a:ext cx="4123398" cy="65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a:latin typeface="Times New Roman" pitchFamily="18" charset="0"/>
                  <a:ea typeface="標楷體" pitchFamily="65" charset="-120"/>
                </a:rPr>
                <a:t>從短期參與到長期效益</a:t>
              </a:r>
            </a:p>
          </p:txBody>
        </p:sp>
      </p:grpSp>
      <p:grpSp>
        <p:nvGrpSpPr>
          <p:cNvPr id="37" name="群組 36"/>
          <p:cNvGrpSpPr/>
          <p:nvPr/>
        </p:nvGrpSpPr>
        <p:grpSpPr>
          <a:xfrm>
            <a:off x="5909601" y="3325282"/>
            <a:ext cx="3107390" cy="1605065"/>
            <a:chOff x="5435617" y="3295808"/>
            <a:chExt cx="3107390" cy="1605065"/>
          </a:xfrm>
        </p:grpSpPr>
        <p:grpSp>
          <p:nvGrpSpPr>
            <p:cNvPr id="22" name="群組 21"/>
            <p:cNvGrpSpPr/>
            <p:nvPr/>
          </p:nvGrpSpPr>
          <p:grpSpPr>
            <a:xfrm>
              <a:off x="5782118" y="3295808"/>
              <a:ext cx="2760889" cy="1182821"/>
              <a:chOff x="1811111" y="5294866"/>
              <a:chExt cx="2760889" cy="1182821"/>
            </a:xfrm>
          </p:grpSpPr>
          <p:pic>
            <p:nvPicPr>
              <p:cNvPr id="14" name="圖片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61311" y="5294866"/>
                <a:ext cx="1110689" cy="1110689"/>
              </a:xfrm>
              <a:prstGeom prst="rect">
                <a:avLst/>
              </a:prstGeom>
            </p:spPr>
          </p:pic>
          <p:pic>
            <p:nvPicPr>
              <p:cNvPr id="15" name="圖片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11111" y="5576426"/>
                <a:ext cx="901261" cy="901261"/>
              </a:xfrm>
              <a:prstGeom prst="rect">
                <a:avLst/>
              </a:prstGeom>
            </p:spPr>
          </p:pic>
          <p:sp>
            <p:nvSpPr>
              <p:cNvPr id="21" name="AutoShape 4"/>
              <p:cNvSpPr>
                <a:spLocks noChangeArrowheads="1"/>
              </p:cNvSpPr>
              <p:nvPr/>
            </p:nvSpPr>
            <p:spPr bwMode="auto">
              <a:xfrm rot="16200000">
                <a:off x="2774406" y="5891435"/>
                <a:ext cx="533400" cy="4572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zh-TW" altLang="en-US"/>
              </a:p>
            </p:txBody>
          </p:sp>
        </p:grpSp>
        <p:sp>
          <p:nvSpPr>
            <p:cNvPr id="36" name="矩形 35"/>
            <p:cNvSpPr/>
            <p:nvPr/>
          </p:nvSpPr>
          <p:spPr>
            <a:xfrm>
              <a:off x="5435617" y="4420742"/>
              <a:ext cx="2824646" cy="480131"/>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zh-TW" altLang="en-US" sz="2800" dirty="0" smtClean="0">
                  <a:latin typeface="Times New Roman" pitchFamily="18" charset="0"/>
                  <a:ea typeface="標楷體" pitchFamily="65" charset="-120"/>
                </a:rPr>
                <a:t>從被動到主動</a:t>
              </a:r>
              <a:endParaRPr lang="zh-TW" altLang="en-US" sz="2800" dirty="0">
                <a:latin typeface="Times New Roman" pitchFamily="18" charset="0"/>
                <a:ea typeface="標楷體" pitchFamily="65" charset="-120"/>
              </a:endParaRPr>
            </a:p>
          </p:txBody>
        </p:sp>
      </p:grpSp>
      <p:sp>
        <p:nvSpPr>
          <p:cNvPr id="69634" name="Rectangle 3"/>
          <p:cNvSpPr>
            <a:spLocks noGrp="1"/>
          </p:cNvSpPr>
          <p:nvPr>
            <p:ph type="body" idx="1"/>
          </p:nvPr>
        </p:nvSpPr>
        <p:spPr>
          <a:xfrm>
            <a:off x="1902959" y="5721905"/>
            <a:ext cx="4679020" cy="516463"/>
          </a:xfrm>
        </p:spPr>
        <p:txBody>
          <a:bodyPr>
            <a:normAutofit fontScale="85000" lnSpcReduction="10000"/>
          </a:bodyPr>
          <a:lstStyle/>
          <a:p>
            <a:r>
              <a:rPr lang="zh-TW" altLang="en-US" dirty="0">
                <a:latin typeface="Times New Roman" pitchFamily="18" charset="0"/>
                <a:ea typeface="標楷體" pitchFamily="65" charset="-120"/>
              </a:rPr>
              <a:t>從個別行為到組織及制度面</a:t>
            </a:r>
          </a:p>
          <a:p>
            <a:endParaRPr lang="zh-TW" altLang="en-US" dirty="0">
              <a:latin typeface="Times New Roman" pitchFamily="18" charset="0"/>
              <a:ea typeface="標楷體" pitchFamily="65" charset="-120"/>
            </a:endParaRPr>
          </a:p>
        </p:txBody>
      </p:sp>
      <p:grpSp>
        <p:nvGrpSpPr>
          <p:cNvPr id="39" name="群組 38"/>
          <p:cNvGrpSpPr/>
          <p:nvPr/>
        </p:nvGrpSpPr>
        <p:grpSpPr>
          <a:xfrm>
            <a:off x="3155308" y="4581128"/>
            <a:ext cx="2979131" cy="1174877"/>
            <a:chOff x="3227002" y="4742631"/>
            <a:chExt cx="2979131" cy="1174877"/>
          </a:xfrm>
        </p:grpSpPr>
        <p:sp>
          <p:nvSpPr>
            <p:cNvPr id="69635" name="AutoShape 4"/>
            <p:cNvSpPr>
              <a:spLocks noChangeArrowheads="1"/>
            </p:cNvSpPr>
            <p:nvPr/>
          </p:nvSpPr>
          <p:spPr bwMode="auto">
            <a:xfrm rot="16200000">
              <a:off x="4014506" y="5274968"/>
              <a:ext cx="533400" cy="4572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zh-TW" altLang="en-US"/>
            </a:p>
          </p:txBody>
        </p:sp>
        <p:pic>
          <p:nvPicPr>
            <p:cNvPr id="6" name="圖片 5"/>
            <p:cNvPicPr>
              <a:picLocks noChangeAspect="1"/>
            </p:cNvPicPr>
            <p:nvPr/>
          </p:nvPicPr>
          <p:blipFill rotWithShape="1">
            <a:blip r:embed="rId11" cstate="email">
              <a:extLst>
                <a:ext uri="{28A0092B-C50C-407E-A947-70E740481C1C}">
                  <a14:useLocalDpi xmlns:a14="http://schemas.microsoft.com/office/drawing/2010/main"/>
                </a:ext>
              </a:extLst>
            </a:blip>
            <a:srcRect l="-2302"/>
            <a:stretch/>
          </p:blipFill>
          <p:spPr>
            <a:xfrm>
              <a:off x="3227002" y="5033041"/>
              <a:ext cx="645441" cy="738923"/>
            </a:xfrm>
            <a:prstGeom prst="rect">
              <a:avLst/>
            </a:prstGeom>
          </p:spPr>
        </p:pic>
        <p:pic>
          <p:nvPicPr>
            <p:cNvPr id="12" name="圖片 11"/>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651150" y="4742631"/>
              <a:ext cx="1554983" cy="1174877"/>
            </a:xfrm>
            <a:prstGeom prst="rect">
              <a:avLst/>
            </a:prstGeom>
          </p:spPr>
        </p:pic>
      </p:gr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40</a:t>
            </a:fld>
            <a:endParaRPr lang="zh-TW" altLang="en-US" dirty="0"/>
          </a:p>
        </p:txBody>
      </p:sp>
    </p:spTree>
    <p:extLst>
      <p:ext uri="{BB962C8B-B14F-4D97-AF65-F5344CB8AC3E}">
        <p14:creationId xmlns:p14="http://schemas.microsoft.com/office/powerpoint/2010/main" val="263565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63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3"/>
          <p:cNvSpPr>
            <a:spLocks noGrp="1" noChangeArrowheads="1"/>
          </p:cNvSpPr>
          <p:nvPr>
            <p:ph type="subTitle" idx="1"/>
          </p:nvPr>
        </p:nvSpPr>
        <p:spPr>
          <a:xfrm>
            <a:off x="1123950" y="3134281"/>
            <a:ext cx="6858000" cy="1655762"/>
          </a:xfrm>
        </p:spPr>
        <p:txBody>
          <a:bodyPr/>
          <a:lstStyle/>
          <a:p>
            <a:pPr eaLnBrk="1" hangingPunct="1">
              <a:spcBef>
                <a:spcPct val="0"/>
              </a:spcBef>
            </a:pPr>
            <a:endParaRPr lang="zh-TW" altLang="zh-TW" smtClean="0"/>
          </a:p>
        </p:txBody>
      </p:sp>
      <p:sp>
        <p:nvSpPr>
          <p:cNvPr id="8" name="投影片編號版面配置區 7"/>
          <p:cNvSpPr>
            <a:spLocks noGrp="1"/>
          </p:cNvSpPr>
          <p:nvPr>
            <p:ph type="sldNum" sz="quarter" idx="12"/>
          </p:nvPr>
        </p:nvSpPr>
        <p:spPr/>
        <p:txBody>
          <a:bodyPr/>
          <a:lstStyle/>
          <a:p>
            <a:pPr>
              <a:defRPr/>
            </a:pPr>
            <a:fld id="{47CDF7B0-066F-42B8-AEE9-94D51A8B044E}" type="slidenum">
              <a:rPr lang="en-US" altLang="zh-TW"/>
              <a:pPr>
                <a:defRPr/>
              </a:pPr>
              <a:t>41</a:t>
            </a:fld>
            <a:endParaRPr lang="en-US" altLang="zh-TW"/>
          </a:p>
        </p:txBody>
      </p:sp>
      <p:sp>
        <p:nvSpPr>
          <p:cNvPr id="122883" name="Rectangle 2"/>
          <p:cNvSpPr>
            <a:spLocks noGrp="1" noChangeArrowheads="1"/>
          </p:cNvSpPr>
          <p:nvPr>
            <p:ph type="ctrTitle"/>
          </p:nvPr>
        </p:nvSpPr>
        <p:spPr>
          <a:xfrm>
            <a:off x="615950" y="795578"/>
            <a:ext cx="7918450" cy="1304449"/>
          </a:xfrm>
        </p:spPr>
        <p:txBody>
          <a:bodyPr>
            <a:noAutofit/>
          </a:bodyPr>
          <a:lstStyle/>
          <a:p>
            <a:r>
              <a:rPr lang="zh-TW" altLang="en-US" sz="4000" dirty="0">
                <a:latin typeface="Times New Roman" pitchFamily="18" charset="0"/>
                <a:ea typeface="標楷體" pitchFamily="65" charset="-120"/>
              </a:rPr>
              <a:t>「健康職</a:t>
            </a:r>
            <a:r>
              <a:rPr lang="zh-TW" altLang="en-US" sz="4000" dirty="0" smtClean="0">
                <a:latin typeface="Times New Roman" pitchFamily="18" charset="0"/>
                <a:ea typeface="標楷體" pitchFamily="65" charset="-120"/>
              </a:rPr>
              <a:t>場輔導」</a:t>
            </a:r>
            <a:r>
              <a:rPr lang="en-US" altLang="zh-TW" sz="4000" dirty="0" smtClean="0">
                <a:latin typeface="Times New Roman" pitchFamily="18" charset="0"/>
                <a:ea typeface="標楷體" pitchFamily="65" charset="-120"/>
              </a:rPr>
              <a:t/>
            </a:r>
            <a:br>
              <a:rPr lang="en-US" altLang="zh-TW" sz="4000" dirty="0" smtClean="0">
                <a:latin typeface="Times New Roman" pitchFamily="18" charset="0"/>
                <a:ea typeface="標楷體" pitchFamily="65" charset="-120"/>
              </a:rPr>
            </a:br>
            <a:r>
              <a:rPr lang="zh-TW" altLang="en-US" sz="4000" dirty="0" smtClean="0">
                <a:latin typeface="Times New Roman" pitchFamily="18" charset="0"/>
                <a:ea typeface="標楷體" pitchFamily="65" charset="-120"/>
              </a:rPr>
              <a:t>「健康職場自主認證」</a:t>
            </a:r>
          </a:p>
        </p:txBody>
      </p:sp>
      <p:pic>
        <p:nvPicPr>
          <p:cNvPr id="122884" name="Picture 4" descr="logo-健康促進標章"/>
          <p:cNvPicPr>
            <a:picLocks noChangeAspect="1" noChangeArrowheads="1"/>
          </p:cNvPicPr>
          <p:nvPr/>
        </p:nvPicPr>
        <p:blipFill>
          <a:blip r:embed="rId3"/>
          <a:srcRect/>
          <a:stretch>
            <a:fillRect/>
          </a:stretch>
        </p:blipFill>
        <p:spPr bwMode="auto">
          <a:xfrm>
            <a:off x="6018213" y="2573893"/>
            <a:ext cx="2497137" cy="2520950"/>
          </a:xfrm>
          <a:prstGeom prst="rect">
            <a:avLst/>
          </a:prstGeom>
          <a:noFill/>
          <a:ln w="9525">
            <a:noFill/>
            <a:miter lim="800000"/>
            <a:headEnd/>
            <a:tailEnd/>
          </a:ln>
        </p:spPr>
      </p:pic>
      <p:pic>
        <p:nvPicPr>
          <p:cNvPr id="122885" name="Picture 5" descr="logo-菸害防制標章"/>
          <p:cNvPicPr>
            <a:picLocks noChangeAspect="1" noChangeArrowheads="1"/>
          </p:cNvPicPr>
          <p:nvPr/>
        </p:nvPicPr>
        <p:blipFill>
          <a:blip r:embed="rId4"/>
          <a:srcRect/>
          <a:stretch>
            <a:fillRect/>
          </a:stretch>
        </p:blipFill>
        <p:spPr bwMode="auto">
          <a:xfrm>
            <a:off x="436562" y="2573893"/>
            <a:ext cx="2520951" cy="2520950"/>
          </a:xfrm>
          <a:prstGeom prst="rect">
            <a:avLst/>
          </a:prstGeom>
          <a:noFill/>
          <a:ln w="9525">
            <a:noFill/>
            <a:miter lim="800000"/>
            <a:headEnd/>
            <a:tailEnd/>
          </a:ln>
        </p:spPr>
      </p:pic>
      <p:pic>
        <p:nvPicPr>
          <p:cNvPr id="122886" name="Picture 7" descr="logo-1"/>
          <p:cNvPicPr>
            <a:picLocks noChangeAspect="1" noChangeArrowheads="1"/>
          </p:cNvPicPr>
          <p:nvPr/>
        </p:nvPicPr>
        <p:blipFill>
          <a:blip r:embed="rId5"/>
          <a:srcRect/>
          <a:stretch>
            <a:fillRect/>
          </a:stretch>
        </p:blipFill>
        <p:spPr bwMode="auto">
          <a:xfrm>
            <a:off x="3257550" y="2580243"/>
            <a:ext cx="2590800" cy="2468563"/>
          </a:xfrm>
          <a:prstGeom prst="rect">
            <a:avLst/>
          </a:prstGeom>
          <a:noFill/>
          <a:ln w="9525">
            <a:noFill/>
            <a:miter lim="800000"/>
            <a:headEnd/>
            <a:tailEnd/>
          </a:ln>
        </p:spPr>
      </p:pic>
      <p:sp>
        <p:nvSpPr>
          <p:cNvPr id="122887" name="Rectangle 8"/>
          <p:cNvSpPr>
            <a:spLocks noChangeArrowheads="1"/>
          </p:cNvSpPr>
          <p:nvPr/>
        </p:nvSpPr>
        <p:spPr bwMode="auto">
          <a:xfrm>
            <a:off x="3499167" y="5110220"/>
            <a:ext cx="2107565" cy="707886"/>
          </a:xfrm>
          <a:prstGeom prst="rect">
            <a:avLst/>
          </a:prstGeom>
          <a:noFill/>
          <a:ln w="9525">
            <a:noFill/>
            <a:miter lim="800000"/>
            <a:headEnd/>
            <a:tailEnd/>
          </a:ln>
        </p:spPr>
        <p:txBody>
          <a:bodyPr wrap="square">
            <a:spAutoFit/>
          </a:bodyPr>
          <a:lstStyle/>
          <a:p>
            <a:r>
              <a:rPr lang="zh-TW" altLang="en-US" sz="2000" dirty="0">
                <a:latin typeface="Times New Roman" pitchFamily="18" charset="0"/>
                <a:ea typeface="標楷體" pitchFamily="65" charset="-120"/>
              </a:rPr>
              <a:t>健康職場認證－</a:t>
            </a:r>
            <a:endParaRPr lang="en-US" altLang="zh-TW" sz="2000" dirty="0">
              <a:latin typeface="Times New Roman" pitchFamily="18" charset="0"/>
              <a:ea typeface="標楷體" pitchFamily="65" charset="-120"/>
            </a:endParaRPr>
          </a:p>
          <a:p>
            <a:r>
              <a:rPr lang="zh-TW" altLang="en-US" sz="2000" dirty="0">
                <a:latin typeface="Times New Roman" pitchFamily="18" charset="0"/>
                <a:ea typeface="標楷體" pitchFamily="65" charset="-120"/>
              </a:rPr>
              <a:t>　健康啟動標章</a:t>
            </a:r>
          </a:p>
        </p:txBody>
      </p:sp>
      <p:sp>
        <p:nvSpPr>
          <p:cNvPr id="122888" name="Text Box 9"/>
          <p:cNvSpPr txBox="1">
            <a:spLocks noChangeArrowheads="1"/>
          </p:cNvSpPr>
          <p:nvPr/>
        </p:nvSpPr>
        <p:spPr bwMode="auto">
          <a:xfrm>
            <a:off x="617220" y="5818106"/>
            <a:ext cx="2209800" cy="307777"/>
          </a:xfrm>
          <a:prstGeom prst="rect">
            <a:avLst/>
          </a:prstGeom>
          <a:noFill/>
          <a:ln w="9525">
            <a:noFill/>
            <a:miter lim="800000"/>
            <a:headEnd/>
            <a:tailEnd/>
          </a:ln>
        </p:spPr>
        <p:txBody>
          <a:bodyPr>
            <a:spAutoFit/>
          </a:bodyPr>
          <a:lstStyle/>
          <a:p>
            <a:pPr>
              <a:spcBef>
                <a:spcPct val="50000"/>
              </a:spcBef>
            </a:pPr>
            <a:r>
              <a:rPr lang="zh-TW" altLang="en-US" sz="1400" dirty="0" smtClean="0">
                <a:latin typeface="Times New Roman" pitchFamily="18" charset="0"/>
                <a:ea typeface="標楷體" pitchFamily="65" charset="-120"/>
              </a:rPr>
              <a:t>註</a:t>
            </a:r>
            <a:r>
              <a:rPr lang="zh-TW" altLang="en-US" sz="1400" dirty="0">
                <a:latin typeface="Times New Roman" pitchFamily="18" charset="0"/>
                <a:ea typeface="標楷體" pitchFamily="65" charset="-120"/>
              </a:rPr>
              <a:t>：</a:t>
            </a:r>
            <a:r>
              <a:rPr lang="en-US" altLang="zh-TW" sz="1400" dirty="0" smtClean="0">
                <a:latin typeface="Times New Roman" pitchFamily="18" charset="0"/>
                <a:ea typeface="標楷體" pitchFamily="65" charset="-120"/>
              </a:rPr>
              <a:t>104</a:t>
            </a:r>
            <a:r>
              <a:rPr lang="zh-TW" altLang="en-US" sz="1400" dirty="0" smtClean="0">
                <a:latin typeface="Times New Roman" pitchFamily="18" charset="0"/>
                <a:ea typeface="標楷體" pitchFamily="65" charset="-120"/>
              </a:rPr>
              <a:t>年度起暫停</a:t>
            </a:r>
            <a:r>
              <a:rPr lang="zh-TW" altLang="en-US" sz="1400" dirty="0">
                <a:latin typeface="Times New Roman" pitchFamily="18" charset="0"/>
                <a:ea typeface="標楷體" pitchFamily="65" charset="-120"/>
              </a:rPr>
              <a:t>辦理</a:t>
            </a:r>
          </a:p>
        </p:txBody>
      </p:sp>
      <p:pic>
        <p:nvPicPr>
          <p:cNvPr id="2" name="圖片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0020" y="164625"/>
            <a:ext cx="2667000" cy="952500"/>
          </a:xfrm>
          <a:prstGeom prst="rect">
            <a:avLst/>
          </a:prstGeom>
        </p:spPr>
      </p:pic>
      <p:sp>
        <p:nvSpPr>
          <p:cNvPr id="12" name="Rectangle 8"/>
          <p:cNvSpPr>
            <a:spLocks noChangeArrowheads="1"/>
          </p:cNvSpPr>
          <p:nvPr/>
        </p:nvSpPr>
        <p:spPr bwMode="auto">
          <a:xfrm>
            <a:off x="663614" y="5053626"/>
            <a:ext cx="2113439" cy="707886"/>
          </a:xfrm>
          <a:prstGeom prst="rect">
            <a:avLst/>
          </a:prstGeom>
          <a:noFill/>
          <a:ln w="9525">
            <a:noFill/>
            <a:miter lim="800000"/>
            <a:headEnd/>
            <a:tailEnd/>
          </a:ln>
        </p:spPr>
        <p:txBody>
          <a:bodyPr wrap="square">
            <a:spAutoFit/>
          </a:bodyPr>
          <a:lstStyle/>
          <a:p>
            <a:r>
              <a:rPr lang="zh-TW" altLang="en-US" sz="2000" dirty="0" smtClean="0">
                <a:latin typeface="Times New Roman" pitchFamily="18" charset="0"/>
                <a:ea typeface="標楷體" pitchFamily="65" charset="-120"/>
              </a:rPr>
              <a:t>健康</a:t>
            </a:r>
            <a:r>
              <a:rPr lang="zh-TW" altLang="en-US" sz="2000" dirty="0">
                <a:latin typeface="Times New Roman" pitchFamily="18" charset="0"/>
                <a:ea typeface="標楷體" pitchFamily="65" charset="-120"/>
              </a:rPr>
              <a:t>職場</a:t>
            </a:r>
            <a:r>
              <a:rPr lang="zh-TW" altLang="en-US" sz="2000" dirty="0" smtClean="0">
                <a:latin typeface="Times New Roman" pitchFamily="18" charset="0"/>
                <a:ea typeface="標楷體" pitchFamily="65" charset="-120"/>
              </a:rPr>
              <a:t>認證－</a:t>
            </a:r>
            <a:endParaRPr lang="en-US" altLang="zh-TW" sz="2000" dirty="0" smtClean="0">
              <a:latin typeface="Times New Roman" pitchFamily="18" charset="0"/>
              <a:ea typeface="標楷體" pitchFamily="65" charset="-120"/>
            </a:endParaRPr>
          </a:p>
          <a:p>
            <a:r>
              <a:rPr lang="zh-TW" altLang="en-US" sz="2000" dirty="0" smtClean="0">
                <a:latin typeface="Times New Roman" pitchFamily="18" charset="0"/>
                <a:ea typeface="標楷體" pitchFamily="65" charset="-120"/>
              </a:rPr>
              <a:t>　菸</a:t>
            </a:r>
            <a:r>
              <a:rPr lang="zh-TW" altLang="en-US" sz="2000" dirty="0">
                <a:latin typeface="Times New Roman" pitchFamily="18" charset="0"/>
                <a:ea typeface="標楷體" pitchFamily="65" charset="-120"/>
              </a:rPr>
              <a:t>害防制標</a:t>
            </a:r>
            <a:r>
              <a:rPr lang="zh-TW" altLang="en-US" sz="2000" dirty="0" smtClean="0">
                <a:latin typeface="Times New Roman" pitchFamily="18" charset="0"/>
                <a:ea typeface="標楷體" pitchFamily="65" charset="-120"/>
              </a:rPr>
              <a:t>章</a:t>
            </a:r>
            <a:endParaRPr lang="zh-TW" altLang="en-US" sz="2000" dirty="0">
              <a:latin typeface="Times New Roman" pitchFamily="18" charset="0"/>
              <a:ea typeface="標楷體" pitchFamily="65" charset="-120"/>
            </a:endParaRPr>
          </a:p>
        </p:txBody>
      </p:sp>
      <p:sp>
        <p:nvSpPr>
          <p:cNvPr id="14" name="Rectangle 8"/>
          <p:cNvSpPr>
            <a:spLocks noChangeArrowheads="1"/>
          </p:cNvSpPr>
          <p:nvPr/>
        </p:nvSpPr>
        <p:spPr bwMode="auto">
          <a:xfrm>
            <a:off x="6190059" y="5110220"/>
            <a:ext cx="2153444" cy="707886"/>
          </a:xfrm>
          <a:prstGeom prst="rect">
            <a:avLst/>
          </a:prstGeom>
          <a:noFill/>
          <a:ln w="9525">
            <a:noFill/>
            <a:miter lim="800000"/>
            <a:headEnd/>
            <a:tailEnd/>
          </a:ln>
        </p:spPr>
        <p:txBody>
          <a:bodyPr wrap="square">
            <a:spAutoFit/>
          </a:bodyPr>
          <a:lstStyle/>
          <a:p>
            <a:r>
              <a:rPr lang="zh-TW" altLang="en-US" sz="2000" dirty="0">
                <a:latin typeface="Times New Roman" pitchFamily="18" charset="0"/>
                <a:ea typeface="標楷體" pitchFamily="65" charset="-120"/>
              </a:rPr>
              <a:t>健康職場認證－</a:t>
            </a:r>
            <a:endParaRPr lang="en-US" altLang="zh-TW" sz="2000" dirty="0">
              <a:latin typeface="Times New Roman" pitchFamily="18" charset="0"/>
              <a:ea typeface="標楷體" pitchFamily="65" charset="-120"/>
            </a:endParaRPr>
          </a:p>
          <a:p>
            <a:r>
              <a:rPr lang="zh-TW" altLang="en-US" sz="2000" dirty="0">
                <a:latin typeface="Times New Roman" pitchFamily="18" charset="0"/>
                <a:ea typeface="標楷體" pitchFamily="65" charset="-120"/>
              </a:rPr>
              <a:t>　健康促進標章</a:t>
            </a:r>
          </a:p>
        </p:txBody>
      </p:sp>
    </p:spTree>
    <p:extLst>
      <p:ext uri="{BB962C8B-B14F-4D97-AF65-F5344CB8AC3E}">
        <p14:creationId xmlns:p14="http://schemas.microsoft.com/office/powerpoint/2010/main" val="25293989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39"/>
          <p:cNvSpPr/>
          <p:nvPr/>
        </p:nvSpPr>
        <p:spPr bwMode="auto">
          <a:xfrm>
            <a:off x="254001" y="1412776"/>
            <a:ext cx="8576045" cy="5104241"/>
          </a:xfrm>
          <a:prstGeom prst="roundRect">
            <a:avLst/>
          </a:prstGeom>
          <a:solidFill>
            <a:schemeClr val="accent5">
              <a:lumMod val="20000"/>
              <a:lumOff val="80000"/>
            </a:schemeClr>
          </a:solidFill>
          <a:effectLst>
            <a:outerShdw blurRad="76200" dir="13500000" sy="23000" kx="1200000" algn="br" rotWithShape="0">
              <a:prstClr val="black">
                <a:alpha val="20000"/>
              </a:prstClr>
            </a:outerShd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257175" indent="-257175">
              <a:lnSpc>
                <a:spcPct val="120000"/>
              </a:lnSpc>
              <a:spcBef>
                <a:spcPts val="0"/>
              </a:spcBef>
              <a:buFont typeface="+mj-lt"/>
              <a:buAutoNum type="arabicPeriod"/>
            </a:pPr>
            <a:r>
              <a:rPr lang="zh-TW" altLang="zh-TW" sz="2800" u="sng"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身體活動</a:t>
            </a:r>
            <a:endParaRPr lang="zh-TW"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57175" indent="-257175">
              <a:lnSpc>
                <a:spcPct val="120000"/>
              </a:lnSpc>
              <a:spcBef>
                <a:spcPts val="0"/>
              </a:spcBef>
              <a:buFont typeface="+mj-lt"/>
              <a:buAutoNum type="arabicPeriod"/>
            </a:pPr>
            <a:r>
              <a:rPr lang="zh-TW" altLang="zh-TW" sz="2800" u="sng"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健康飲食</a:t>
            </a: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57175" indent="-257175">
              <a:lnSpc>
                <a:spcPct val="120000"/>
              </a:lnSpc>
              <a:spcBef>
                <a:spcPts val="0"/>
              </a:spcBef>
              <a:buFont typeface="+mj-lt"/>
              <a:buAutoNum type="arabicPeriod"/>
            </a:pPr>
            <a:r>
              <a:rPr lang="zh-TW" altLang="zh-TW" sz="2800" u="sng"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健康體位管理</a:t>
            </a: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57175" indent="-257175">
              <a:lnSpc>
                <a:spcPct val="120000"/>
              </a:lnSpc>
              <a:spcBef>
                <a:spcPts val="0"/>
              </a:spcBef>
              <a:buFont typeface="+mj-lt"/>
              <a:buAutoNum type="arabicPeriod"/>
            </a:pPr>
            <a:r>
              <a:rPr lang="zh-TW" altLang="zh-TW" sz="2800" u="sng"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菸害暨檳榔防制</a:t>
            </a: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57175" indent="-257175">
              <a:lnSpc>
                <a:spcPct val="120000"/>
              </a:lnSpc>
              <a:spcBef>
                <a:spcPts val="0"/>
              </a:spcBef>
              <a:buFont typeface="+mj-lt"/>
              <a:buAutoNum type="arabicPeriod"/>
            </a:pPr>
            <a:r>
              <a:rPr lang="zh-TW"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推動員工參與</a:t>
            </a:r>
            <a:r>
              <a:rPr lang="zh-TW" altLang="zh-TW" sz="2800" u="sng"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四癌篩檢</a:t>
            </a:r>
            <a:endParaRPr lang="zh-TW"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57175" indent="-257175">
              <a:lnSpc>
                <a:spcPct val="120000"/>
              </a:lnSpc>
              <a:spcBef>
                <a:spcPts val="0"/>
              </a:spcBef>
              <a:buFont typeface="+mj-lt"/>
              <a:buAutoNum type="arabicPeriod"/>
            </a:pPr>
            <a:r>
              <a:rPr lang="zh-TW"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強化</a:t>
            </a:r>
            <a:r>
              <a:rPr lang="zh-TW" altLang="zh-TW" sz="2800" u="sng"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婦女職場健康促進</a:t>
            </a:r>
            <a:r>
              <a:rPr lang="zh-TW"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議題</a:t>
            </a: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57175" indent="-257175">
              <a:lnSpc>
                <a:spcPct val="120000"/>
              </a:lnSpc>
              <a:spcBef>
                <a:spcPts val="0"/>
              </a:spcBef>
              <a:buFont typeface="+mj-lt"/>
              <a:buAutoNum type="arabicPeriod"/>
            </a:pPr>
            <a:r>
              <a:rPr lang="zh-TW"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輔導推動</a:t>
            </a:r>
            <a:r>
              <a:rPr lang="zh-TW" altLang="zh-TW" sz="2800" u="sng"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成人預防保健服務</a:t>
            </a:r>
            <a:endParaRPr lang="zh-TW"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57175" indent="-257175">
              <a:lnSpc>
                <a:spcPct val="120000"/>
              </a:lnSpc>
              <a:spcBef>
                <a:spcPts val="0"/>
              </a:spcBef>
              <a:buFont typeface="+mj-lt"/>
              <a:buAutoNum type="arabicPeriod"/>
            </a:pPr>
            <a:r>
              <a:rPr lang="zh-TW" altLang="zh-TW" sz="2800" u="sng"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慢性疾病管理</a:t>
            </a: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57175" indent="-257175">
              <a:lnSpc>
                <a:spcPct val="120000"/>
              </a:lnSpc>
              <a:spcBef>
                <a:spcPts val="0"/>
              </a:spcBef>
              <a:buFont typeface="+mj-lt"/>
              <a:buAutoNum type="arabicPeriod"/>
            </a:pPr>
            <a:r>
              <a:rPr lang="zh-TW" altLang="zh-TW" sz="2800" u="sng"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心理輔導</a:t>
            </a: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ctr">
              <a:defRPr/>
            </a:pPr>
            <a:endParaRPr lang="zh-TW" altLang="en-US" sz="1350" dirty="0"/>
          </a:p>
        </p:txBody>
      </p:sp>
      <p:sp>
        <p:nvSpPr>
          <p:cNvPr id="1331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557213" indent="-214313">
              <a:defRPr kumimoji="1">
                <a:solidFill>
                  <a:schemeClr val="tx1"/>
                </a:solidFill>
                <a:latin typeface="Arial" panose="020B0604020202020204" pitchFamily="34" charset="0"/>
                <a:ea typeface="新細明體" panose="02020500000000000000" pitchFamily="18" charset="-120"/>
              </a:defRPr>
            </a:lvl2pPr>
            <a:lvl3pPr marL="857250" indent="-171450">
              <a:defRPr kumimoji="1">
                <a:solidFill>
                  <a:schemeClr val="tx1"/>
                </a:solidFill>
                <a:latin typeface="Arial" panose="020B0604020202020204" pitchFamily="34" charset="0"/>
                <a:ea typeface="新細明體" panose="02020500000000000000" pitchFamily="18" charset="-120"/>
              </a:defRPr>
            </a:lvl3pPr>
            <a:lvl4pPr marL="1200150" indent="-171450">
              <a:defRPr kumimoji="1">
                <a:solidFill>
                  <a:schemeClr val="tx1"/>
                </a:solidFill>
                <a:latin typeface="Arial" panose="020B0604020202020204" pitchFamily="34" charset="0"/>
                <a:ea typeface="新細明體" panose="02020500000000000000" pitchFamily="18" charset="-120"/>
              </a:defRPr>
            </a:lvl4pPr>
            <a:lvl5pPr marL="1543050" indent="-171450">
              <a:defRPr kumimoji="1">
                <a:solidFill>
                  <a:schemeClr val="tx1"/>
                </a:solidFill>
                <a:latin typeface="Arial" panose="020B0604020202020204" pitchFamily="34" charset="0"/>
                <a:ea typeface="新細明體" panose="02020500000000000000" pitchFamily="18" charset="-120"/>
              </a:defRPr>
            </a:lvl5pPr>
            <a:lvl6pPr marL="1885950" indent="-171450" defTabSz="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228850" indent="-171450" defTabSz="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571750" indent="-171450" defTabSz="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2914650" indent="-171450" defTabSz="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DFF4595-D724-492D-9000-879E28D6C185}" type="slidenum">
              <a:rPr kumimoji="0" lang="zh-TW" altLang="en-US">
                <a:solidFill>
                  <a:srgbClr val="898989"/>
                </a:solidFill>
                <a:latin typeface="Calibri" panose="020F0502020204030204" pitchFamily="34" charset="0"/>
              </a:rPr>
              <a:pPr/>
              <a:t>42</a:t>
            </a:fld>
            <a:endParaRPr kumimoji="0" lang="zh-TW" altLang="en-US">
              <a:solidFill>
                <a:srgbClr val="898989"/>
              </a:solidFill>
              <a:latin typeface="Calibri" panose="020F0502020204030204" pitchFamily="34" charset="0"/>
            </a:endParaRPr>
          </a:p>
        </p:txBody>
      </p:sp>
      <p:sp>
        <p:nvSpPr>
          <p:cNvPr id="9" name="標題 1"/>
          <p:cNvSpPr txBox="1">
            <a:spLocks/>
          </p:cNvSpPr>
          <p:nvPr/>
        </p:nvSpPr>
        <p:spPr bwMode="auto">
          <a:xfrm rot="16200000">
            <a:off x="4822430" y="-2798670"/>
            <a:ext cx="1155325" cy="7128794"/>
          </a:xfrm>
          <a:prstGeom prst="rect">
            <a:avLst/>
          </a:prstGeom>
          <a:solidFill>
            <a:schemeClr val="accent2">
              <a:lumMod val="40000"/>
              <a:lumOff val="60000"/>
            </a:schemeClr>
          </a:solidFill>
          <a:ln w="9525">
            <a:noFill/>
            <a:miter lim="800000"/>
            <a:headEnd/>
            <a:tailEnd/>
          </a:ln>
          <a:scene3d>
            <a:camera prst="orthographicFront"/>
            <a:lightRig rig="threePt" dir="t"/>
          </a:scene3d>
          <a:sp3d>
            <a:bevelT w="165100" prst="coolSlant"/>
          </a:sp3d>
        </p:spPr>
        <p:txBody>
          <a:bodyPr vert="vert" anchor="ctr"/>
          <a:lstStyle/>
          <a:p>
            <a:pPr algn="ctr" defTabSz="685800">
              <a:lnSpc>
                <a:spcPct val="90000"/>
              </a:lnSpc>
              <a:defRPr/>
            </a:pP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106</a:t>
            </a:r>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年度 國民健康署 </a:t>
            </a:r>
            <a:r>
              <a:rPr lang="zh-TW" altLang="zh-TW" sz="3200" b="1" dirty="0">
                <a:latin typeface="Times New Roman" panose="02020603050405020304" pitchFamily="18" charset="0"/>
                <a:ea typeface="標楷體" panose="03000509000000000000" pitchFamily="65" charset="-120"/>
                <a:cs typeface="Times New Roman" panose="02020603050405020304" pitchFamily="18" charset="0"/>
              </a:rPr>
              <a:t>健康職</a:t>
            </a:r>
            <a:r>
              <a:rPr lang="zh-TW"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場</a:t>
            </a:r>
            <a:r>
              <a:rPr lang="zh-TW" altLang="en-US" sz="3200" b="1" dirty="0" smtClean="0">
                <a:latin typeface="Times New Roman" panose="02020603050405020304" pitchFamily="18" charset="0"/>
                <a:ea typeface="標楷體" panose="03000509000000000000" pitchFamily="65" charset="-120"/>
                <a:cs typeface="Times New Roman" panose="02020603050405020304" pitchFamily="18" charset="0"/>
              </a:rPr>
              <a:t>促進項目</a:t>
            </a:r>
            <a:endParaRPr lang="en-US" altLang="zh-TW" sz="32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 name="Picture 7" descr="BH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3247" y="47991"/>
            <a:ext cx="6064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3913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Rot="1" noChangeArrowheads="1"/>
          </p:cNvSpPr>
          <p:nvPr>
            <p:ph idx="1"/>
          </p:nvPr>
        </p:nvSpPr>
        <p:spPr>
          <a:xfrm>
            <a:off x="2023672" y="1727738"/>
            <a:ext cx="6663922" cy="4490491"/>
          </a:xfrm>
        </p:spPr>
        <p:txBody>
          <a:bodyPr>
            <a:normAutofit/>
          </a:bodyPr>
          <a:lstStyle/>
          <a:p>
            <a:pPr marL="0" indent="0">
              <a:lnSpc>
                <a:spcPct val="120000"/>
              </a:lnSpc>
              <a:spcBef>
                <a:spcPts val="0"/>
              </a:spcBef>
              <a:buNone/>
            </a:pPr>
            <a:r>
              <a:rPr lang="zh-TW" altLang="en-US" dirty="0">
                <a:latin typeface="標楷體" panose="03000509000000000000" pitchFamily="65" charset="-120"/>
                <a:ea typeface="標楷體" panose="03000509000000000000" pitchFamily="65" charset="-120"/>
              </a:rPr>
              <a:t>長期活動不足</a:t>
            </a:r>
            <a:r>
              <a:rPr lang="zh-TW" altLang="en-US" dirty="0" smtClean="0">
                <a:latin typeface="標楷體" panose="03000509000000000000" pitchFamily="65" charset="-120"/>
                <a:ea typeface="標楷體" panose="03000509000000000000" pitchFamily="65" charset="-120"/>
              </a:rPr>
              <a:t>的變化</a:t>
            </a:r>
            <a:endParaRPr lang="en-US" altLang="zh-TW" dirty="0">
              <a:latin typeface="標楷體" panose="03000509000000000000" pitchFamily="65" charset="-120"/>
              <a:ea typeface="標楷體" panose="03000509000000000000" pitchFamily="65" charset="-120"/>
            </a:endParaRPr>
          </a:p>
          <a:p>
            <a:pPr lvl="1">
              <a:lnSpc>
                <a:spcPct val="120000"/>
              </a:lnSpc>
              <a:spcBef>
                <a:spcPts val="0"/>
              </a:spcBef>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心血管系統功能下降</a:t>
            </a:r>
          </a:p>
          <a:p>
            <a:pPr lvl="1">
              <a:lnSpc>
                <a:spcPct val="120000"/>
              </a:lnSpc>
              <a:spcBef>
                <a:spcPts val="0"/>
              </a:spcBef>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呼吸系統功能下降</a:t>
            </a:r>
          </a:p>
          <a:p>
            <a:pPr lvl="1">
              <a:lnSpc>
                <a:spcPct val="120000"/>
              </a:lnSpc>
              <a:spcBef>
                <a:spcPts val="0"/>
              </a:spcBef>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骨骼肌肉系統退化</a:t>
            </a:r>
          </a:p>
          <a:p>
            <a:pPr lvl="1">
              <a:lnSpc>
                <a:spcPct val="120000"/>
              </a:lnSpc>
              <a:spcBef>
                <a:spcPts val="0"/>
              </a:spcBef>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腸胃系統之功能降低</a:t>
            </a:r>
          </a:p>
          <a:p>
            <a:pPr lvl="1">
              <a:lnSpc>
                <a:spcPct val="120000"/>
              </a:lnSpc>
              <a:spcBef>
                <a:spcPts val="0"/>
              </a:spcBef>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血中脂蛋白升高</a:t>
            </a:r>
          </a:p>
          <a:p>
            <a:pPr lvl="1">
              <a:lnSpc>
                <a:spcPct val="120000"/>
              </a:lnSpc>
              <a:spcBef>
                <a:spcPts val="0"/>
              </a:spcBef>
              <a:buFont typeface="Wingdings" panose="05000000000000000000" pitchFamily="2" charset="2"/>
              <a:buChar char="ü"/>
            </a:pPr>
            <a:r>
              <a:rPr lang="zh-TW" altLang="en-US" sz="2800" dirty="0">
                <a:latin typeface="標楷體" panose="03000509000000000000" pitchFamily="65" charset="-120"/>
                <a:ea typeface="標楷體" panose="03000509000000000000" pitchFamily="65" charset="-120"/>
              </a:rPr>
              <a:t>心理憂鬱及</a:t>
            </a:r>
            <a:r>
              <a:rPr lang="zh-TW" altLang="en-US" sz="2800" dirty="0" smtClean="0">
                <a:latin typeface="標楷體" panose="03000509000000000000" pitchFamily="65" charset="-120"/>
                <a:ea typeface="標楷體" panose="03000509000000000000" pitchFamily="65" charset="-120"/>
              </a:rPr>
              <a:t>焦慮</a:t>
            </a:r>
            <a:endParaRPr lang="zh-TW" altLang="en-US" sz="2800" dirty="0">
              <a:latin typeface="標楷體" panose="03000509000000000000" pitchFamily="65" charset="-120"/>
              <a:ea typeface="標楷體" panose="03000509000000000000" pitchFamily="65" charset="-120"/>
            </a:endParaRPr>
          </a:p>
        </p:txBody>
      </p:sp>
      <p:sp>
        <p:nvSpPr>
          <p:cNvPr id="20483"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ea typeface="標楷體" panose="03000509000000000000" pitchFamily="65" charset="-120"/>
              </a:defRPr>
            </a:lvl1pPr>
            <a:lvl2pPr marL="742950" indent="-285750" eaLnBrk="0" hangingPunct="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ea typeface="標楷體" panose="03000509000000000000" pitchFamily="65" charset="-120"/>
              </a:defRPr>
            </a:lvl2pPr>
            <a:lvl3pPr marL="1143000" indent="-228600" eaLnBrk="0" hangingPunct="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ea typeface="標楷體" panose="03000509000000000000" pitchFamily="65" charset="-120"/>
              </a:defRPr>
            </a:lvl3pPr>
            <a:lvl4pPr marL="1600200" indent="-228600" eaLnBrk="0" hangingPunct="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ea typeface="標楷體" panose="03000509000000000000" pitchFamily="65" charset="-120"/>
              </a:defRPr>
            </a:lvl4pPr>
            <a:lvl5pPr marL="2057400" indent="-228600" eaLnBrk="0" hangingPunct="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ea typeface="標楷體" panose="03000509000000000000" pitchFamily="65" charset="-120"/>
              </a:defRPr>
            </a:lvl9pPr>
          </a:lstStyle>
          <a:p>
            <a:pPr eaLnBrk="1" hangingPunct="1">
              <a:spcBef>
                <a:spcPct val="0"/>
              </a:spcBef>
              <a:buClrTx/>
              <a:buSzTx/>
              <a:buFontTx/>
              <a:buNone/>
            </a:pPr>
            <a:fld id="{8CC5DCA7-374E-4822-9C53-ADB4852E4D97}" type="slidenum">
              <a:rPr lang="en-US" altLang="zh-TW" sz="1000">
                <a:latin typeface="Arial" panose="020B0604020202020204" pitchFamily="34" charset="0"/>
              </a:rPr>
              <a:pPr eaLnBrk="1" hangingPunct="1">
                <a:spcBef>
                  <a:spcPct val="0"/>
                </a:spcBef>
                <a:buClrTx/>
                <a:buSzTx/>
                <a:buFontTx/>
                <a:buNone/>
              </a:pPr>
              <a:t>43</a:t>
            </a:fld>
            <a:endParaRPr lang="en-US" altLang="zh-TW" sz="1000">
              <a:latin typeface="Arial" panose="020B0604020202020204" pitchFamily="34" charset="0"/>
            </a:endParaRPr>
          </a:p>
        </p:txBody>
      </p:sp>
      <p:sp>
        <p:nvSpPr>
          <p:cNvPr id="20484" name="Rectangle 2"/>
          <p:cNvSpPr>
            <a:spLocks noGrp="1" noRot="1" noChangeArrowheads="1"/>
          </p:cNvSpPr>
          <p:nvPr>
            <p:ph type="title"/>
          </p:nvPr>
        </p:nvSpPr>
        <p:spPr>
          <a:xfrm>
            <a:off x="915194" y="446616"/>
            <a:ext cx="7772400" cy="1143000"/>
          </a:xfrm>
        </p:spPr>
        <p:txBody>
          <a:bodyPr>
            <a:normAutofit/>
          </a:bodyPr>
          <a:lstStyle/>
          <a:p>
            <a:r>
              <a:rPr lang="en-US" altLang="zh-TW" sz="4000" b="1" dirty="0">
                <a:latin typeface="Times New Roman" panose="02020603050405020304" pitchFamily="18" charset="0"/>
                <a:cs typeface="Times New Roman" panose="02020603050405020304" pitchFamily="18" charset="0"/>
              </a:rPr>
              <a:t>1.</a:t>
            </a:r>
            <a:r>
              <a:rPr lang="zh-TW" altLang="zh-TW" sz="4000" b="1" dirty="0">
                <a:latin typeface="Times New Roman" panose="02020603050405020304" pitchFamily="18" charset="0"/>
                <a:ea typeface="標楷體" panose="03000509000000000000" pitchFamily="65" charset="-120"/>
                <a:cs typeface="Times New Roman" panose="02020603050405020304" pitchFamily="18" charset="0"/>
              </a:rPr>
              <a:t>身體活動</a:t>
            </a:r>
            <a:endParaRPr lang="zh-TW" altLang="en-US" sz="40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88184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673381"/>
            <a:ext cx="7886700" cy="1017308"/>
          </a:xfrm>
        </p:spPr>
        <p:txBody>
          <a:bodyPr>
            <a:normAutofit/>
          </a:bodyPr>
          <a:lstStyle/>
          <a:p>
            <a:pPr>
              <a:lnSpc>
                <a:spcPct val="120000"/>
              </a:lnSpc>
              <a:spcBef>
                <a:spcPts val="0"/>
              </a:spcBef>
            </a:pPr>
            <a:r>
              <a:rPr lang="zh-TW" altLang="en-US" sz="4000" b="1" dirty="0">
                <a:latin typeface="Times New Roman" panose="02020603050405020304" pitchFamily="18" charset="0"/>
                <a:ea typeface="標楷體" panose="03000509000000000000" pitchFamily="65" charset="-120"/>
                <a:cs typeface="Times New Roman" panose="02020603050405020304" pitchFamily="18" charset="0"/>
              </a:rPr>
              <a:t>體適能 </a:t>
            </a:r>
            <a:r>
              <a:rPr lang="en-US" altLang="zh-TW" sz="4000" b="1" dirty="0">
                <a:latin typeface="Times New Roman" panose="02020603050405020304" pitchFamily="18" charset="0"/>
                <a:ea typeface="標楷體" panose="03000509000000000000" pitchFamily="65" charset="-120"/>
                <a:cs typeface="Times New Roman" panose="02020603050405020304" pitchFamily="18" charset="0"/>
              </a:rPr>
              <a:t>(Physical Fitness)</a:t>
            </a:r>
          </a:p>
        </p:txBody>
      </p:sp>
      <p:sp>
        <p:nvSpPr>
          <p:cNvPr id="6" name="內容版面配置區 5"/>
          <p:cNvSpPr>
            <a:spLocks noGrp="1"/>
          </p:cNvSpPr>
          <p:nvPr>
            <p:ph idx="1"/>
          </p:nvPr>
        </p:nvSpPr>
        <p:spPr/>
        <p:txBody>
          <a:bodyPr>
            <a:normAutofit/>
          </a:bodyPr>
          <a:lstStyle/>
          <a:p>
            <a:pPr>
              <a:lnSpc>
                <a:spcPct val="120000"/>
              </a:lnSpc>
              <a:spcBef>
                <a:spcPts val="0"/>
              </a:spcBef>
            </a:pPr>
            <a:r>
              <a:rPr lang="zh-TW" altLang="en-US" dirty="0" smtClean="0">
                <a:latin typeface="標楷體" panose="03000509000000000000" pitchFamily="65" charset="-120"/>
                <a:ea typeface="標楷體" panose="03000509000000000000" pitchFamily="65" charset="-120"/>
              </a:rPr>
              <a:t>指</a:t>
            </a:r>
            <a:r>
              <a:rPr lang="zh-TW" altLang="en-US" dirty="0">
                <a:latin typeface="標楷體" panose="03000509000000000000" pitchFamily="65" charset="-120"/>
                <a:ea typeface="標楷體" panose="03000509000000000000" pitchFamily="65" charset="-120"/>
              </a:rPr>
              <a:t>身體具備某種程度的能力，足以安全而有效地應付日常生活中身體所承受的衝擊和負荷，免於過度疲勞，並有體力享受休閒及娛樂活動的</a:t>
            </a:r>
            <a:r>
              <a:rPr lang="zh-TW" altLang="en-US" dirty="0" smtClean="0">
                <a:latin typeface="標楷體" panose="03000509000000000000" pitchFamily="65" charset="-120"/>
                <a:ea typeface="標楷體" panose="03000509000000000000" pitchFamily="65" charset="-120"/>
              </a:rPr>
              <a:t>能力</a:t>
            </a:r>
            <a:endParaRPr lang="en-US" altLang="zh-TW" dirty="0" smtClean="0">
              <a:latin typeface="標楷體" panose="03000509000000000000" pitchFamily="65" charset="-120"/>
              <a:ea typeface="標楷體" panose="03000509000000000000" pitchFamily="65" charset="-120"/>
            </a:endParaRPr>
          </a:p>
          <a:p>
            <a:pPr>
              <a:lnSpc>
                <a:spcPct val="120000"/>
              </a:lnSpc>
              <a:spcBef>
                <a:spcPts val="0"/>
              </a:spcBef>
            </a:pPr>
            <a:endParaRPr lang="en-US" altLang="zh-TW" dirty="0">
              <a:latin typeface="標楷體" panose="03000509000000000000" pitchFamily="65" charset="-120"/>
              <a:ea typeface="標楷體" panose="03000509000000000000" pitchFamily="65" charset="-120"/>
            </a:endParaRPr>
          </a:p>
          <a:p>
            <a:pPr marL="228600" lvl="1">
              <a:lnSpc>
                <a:spcPct val="120000"/>
              </a:lnSpc>
              <a:spcBef>
                <a:spcPts val="0"/>
              </a:spcBef>
            </a:pPr>
            <a:r>
              <a:rPr lang="zh-TW" altLang="en-US" sz="2800" u="sng" dirty="0">
                <a:latin typeface="標楷體" panose="03000509000000000000" pitchFamily="65" charset="-120"/>
                <a:ea typeface="標楷體" panose="03000509000000000000" pitchFamily="65" charset="-120"/>
              </a:rPr>
              <a:t>心肺耐力</a:t>
            </a:r>
            <a:r>
              <a:rPr lang="zh-TW" altLang="en-US" sz="2800" dirty="0">
                <a:latin typeface="標楷體" panose="03000509000000000000" pitchFamily="65" charset="-120"/>
                <a:ea typeface="標楷體" panose="03000509000000000000" pitchFamily="65" charset="-120"/>
              </a:rPr>
              <a:t>、</a:t>
            </a:r>
            <a:r>
              <a:rPr lang="zh-TW" altLang="en-US" sz="2800" u="sng" dirty="0">
                <a:latin typeface="標楷體" panose="03000509000000000000" pitchFamily="65" charset="-120"/>
                <a:ea typeface="標楷體" panose="03000509000000000000" pitchFamily="65" charset="-120"/>
              </a:rPr>
              <a:t>肌力與肌耐力</a:t>
            </a:r>
            <a:r>
              <a:rPr lang="zh-TW" altLang="en-US" sz="2800" dirty="0">
                <a:latin typeface="標楷體" panose="03000509000000000000" pitchFamily="65" charset="-120"/>
                <a:ea typeface="標楷體" panose="03000509000000000000" pitchFamily="65" charset="-120"/>
              </a:rPr>
              <a:t>、</a:t>
            </a:r>
            <a:r>
              <a:rPr lang="zh-TW" altLang="en-US" sz="2800" u="sng" dirty="0">
                <a:latin typeface="標楷體" panose="03000509000000000000" pitchFamily="65" charset="-120"/>
                <a:ea typeface="標楷體" panose="03000509000000000000" pitchFamily="65" charset="-120"/>
              </a:rPr>
              <a:t>柔軟度</a:t>
            </a:r>
            <a:r>
              <a:rPr lang="zh-TW" altLang="en-US" sz="2800" dirty="0">
                <a:latin typeface="標楷體" panose="03000509000000000000" pitchFamily="65" charset="-120"/>
                <a:ea typeface="標楷體" panose="03000509000000000000" pitchFamily="65" charset="-120"/>
              </a:rPr>
              <a:t>、身體組成</a:t>
            </a:r>
            <a:endParaRPr lang="en-US" altLang="zh-TW" sz="2800" dirty="0">
              <a:latin typeface="標楷體" panose="03000509000000000000" pitchFamily="65" charset="-120"/>
              <a:ea typeface="標楷體" panose="03000509000000000000" pitchFamily="65" charset="-120"/>
            </a:endParaRPr>
          </a:p>
          <a:p>
            <a:pPr>
              <a:lnSpc>
                <a:spcPct val="120000"/>
              </a:lnSpc>
              <a:spcBef>
                <a:spcPts val="0"/>
              </a:spcBef>
            </a:pPr>
            <a:endParaRPr lang="en-US" altLang="zh-TW" dirty="0" smtClean="0">
              <a:latin typeface="標楷體" panose="03000509000000000000" pitchFamily="65" charset="-120"/>
              <a:ea typeface="標楷體" panose="03000509000000000000" pitchFamily="65" charset="-120"/>
            </a:endParaRPr>
          </a:p>
          <a:p>
            <a:pPr>
              <a:lnSpc>
                <a:spcPct val="120000"/>
              </a:lnSpc>
              <a:spcBef>
                <a:spcPts val="0"/>
              </a:spcBef>
            </a:pPr>
            <a:endParaRPr lang="en-US" altLang="zh-TW"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83600" y="56870"/>
            <a:ext cx="3560855" cy="616511"/>
          </a:xfrm>
          <a:prstGeom prst="rect">
            <a:avLst/>
          </a:prstGeom>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44</a:t>
            </a:fld>
            <a:endParaRPr lang="zh-TW" altLang="en-US" dirty="0"/>
          </a:p>
        </p:txBody>
      </p:sp>
    </p:spTree>
    <p:extLst>
      <p:ext uri="{BB962C8B-B14F-4D97-AF65-F5344CB8AC3E}">
        <p14:creationId xmlns:p14="http://schemas.microsoft.com/office/powerpoint/2010/main" val="23895037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b="1" dirty="0" smtClean="0">
                <a:latin typeface="Times New Roman" panose="02020603050405020304" pitchFamily="18" charset="0"/>
                <a:ea typeface="標楷體" panose="03000509000000000000" pitchFamily="65" charset="-120"/>
                <a:cs typeface="Times New Roman" panose="02020603050405020304" pitchFamily="18" charset="0"/>
              </a:rPr>
              <a:t>如何訓練心</a:t>
            </a:r>
            <a:r>
              <a:rPr lang="zh-TW" altLang="en-US" sz="4000" b="1" dirty="0">
                <a:latin typeface="Times New Roman" panose="02020603050405020304" pitchFamily="18" charset="0"/>
                <a:ea typeface="標楷體" panose="03000509000000000000" pitchFamily="65" charset="-120"/>
                <a:cs typeface="Times New Roman" panose="02020603050405020304" pitchFamily="18" charset="0"/>
              </a:rPr>
              <a:t>肺適能</a:t>
            </a:r>
            <a:endParaRPr lang="zh-TW" altLang="en-US" sz="4000"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lnSpcReduction="10000"/>
          </a:bodyPr>
          <a:lstStyle/>
          <a:p>
            <a:pPr>
              <a:lnSpc>
                <a:spcPct val="110000"/>
              </a:lnSpc>
              <a:spcBef>
                <a:spcPts val="600"/>
              </a:spcBef>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每次運動時間</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10000"/>
              </a:lnSpc>
              <a:spcBef>
                <a:spcPts val="600"/>
              </a:spcBef>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熱身期：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分鐘，</a:t>
            </a:r>
            <a:r>
              <a:rPr lang="zh-TW" altLang="zh-TW" sz="2800" u="sng" dirty="0">
                <a:latin typeface="標楷體" panose="03000509000000000000" pitchFamily="65" charset="-120"/>
                <a:ea typeface="標楷體" panose="03000509000000000000" pitchFamily="65" charset="-120"/>
              </a:rPr>
              <a:t>柔軟操</a:t>
            </a:r>
            <a:r>
              <a:rPr lang="zh-TW" altLang="zh-TW" sz="2800" dirty="0">
                <a:latin typeface="標楷體" panose="03000509000000000000" pitchFamily="65" charset="-120"/>
                <a:ea typeface="標楷體" panose="03000509000000000000" pitchFamily="65" charset="-120"/>
              </a:rPr>
              <a:t>或慢跑</a:t>
            </a:r>
            <a:r>
              <a:rPr lang="zh-TW" altLang="zh-TW" sz="2800" dirty="0" smtClean="0">
                <a:latin typeface="標楷體" panose="03000509000000000000" pitchFamily="65" charset="-120"/>
                <a:ea typeface="標楷體" panose="03000509000000000000" pitchFamily="65" charset="-120"/>
              </a:rPr>
              <a:t>、走路</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10000"/>
              </a:lnSpc>
              <a:spcBef>
                <a:spcPts val="600"/>
              </a:spcBef>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運動期：</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分鐘，</a:t>
            </a:r>
            <a:r>
              <a:rPr lang="zh-TW" altLang="zh-TW" sz="2800" u="sng" dirty="0" smtClean="0">
                <a:latin typeface="標楷體" panose="03000509000000000000" pitchFamily="65" charset="-120"/>
                <a:ea typeface="標楷體" panose="03000509000000000000" pitchFamily="65" charset="-120"/>
              </a:rPr>
              <a:t>有</a:t>
            </a:r>
            <a:r>
              <a:rPr lang="zh-TW" altLang="zh-TW" sz="2800" u="sng" dirty="0">
                <a:latin typeface="標楷體" panose="03000509000000000000" pitchFamily="65" charset="-120"/>
                <a:ea typeface="標楷體" panose="03000509000000000000" pitchFamily="65" charset="-120"/>
              </a:rPr>
              <a:t>氧</a:t>
            </a:r>
            <a:r>
              <a:rPr lang="zh-TW" altLang="zh-TW" sz="2800" u="sng" dirty="0" smtClean="0">
                <a:latin typeface="標楷體" panose="03000509000000000000" pitchFamily="65" charset="-120"/>
                <a:ea typeface="標楷體" panose="03000509000000000000" pitchFamily="65" charset="-120"/>
              </a:rPr>
              <a:t>運動</a:t>
            </a:r>
            <a:endParaRPr lang="en-US" altLang="zh-TW" sz="2800" u="sng" dirty="0" smtClean="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10000"/>
              </a:lnSpc>
              <a:spcBef>
                <a:spcPts val="600"/>
              </a:spcBef>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緩和期：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分鐘，</a:t>
            </a:r>
            <a:r>
              <a:rPr lang="zh-TW" altLang="zh-TW" sz="2800" u="sng" dirty="0" smtClean="0">
                <a:latin typeface="標楷體" panose="03000509000000000000" pitchFamily="65" charset="-120"/>
                <a:ea typeface="標楷體" panose="03000509000000000000" pitchFamily="65" charset="-120"/>
              </a:rPr>
              <a:t>伸展</a:t>
            </a:r>
            <a:r>
              <a:rPr lang="zh-TW" altLang="zh-TW" sz="2800" u="sng" dirty="0">
                <a:latin typeface="標楷體" panose="03000509000000000000" pitchFamily="65" charset="-120"/>
                <a:ea typeface="標楷體" panose="03000509000000000000" pitchFamily="65" charset="-120"/>
              </a:rPr>
              <a:t>操</a:t>
            </a:r>
            <a:r>
              <a:rPr lang="zh-TW" altLang="zh-TW" sz="2800" dirty="0">
                <a:latin typeface="標楷體" panose="03000509000000000000" pitchFamily="65" charset="-120"/>
                <a:ea typeface="標楷體" panose="03000509000000000000" pitchFamily="65" charset="-120"/>
              </a:rPr>
              <a:t>及</a:t>
            </a:r>
            <a:r>
              <a:rPr lang="zh-TW" altLang="zh-TW" sz="2800" dirty="0" smtClean="0">
                <a:latin typeface="標楷體" panose="03000509000000000000" pitchFamily="65" charset="-120"/>
                <a:ea typeface="標楷體" panose="03000509000000000000" pitchFamily="65" charset="-120"/>
              </a:rPr>
              <a:t>走路</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spcBef>
                <a:spcPts val="600"/>
              </a:spcBef>
            </a:pP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spcBef>
                <a:spcPts val="600"/>
              </a:spcBef>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運動</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頻率</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10000"/>
              </a:lnSpc>
              <a:spcBef>
                <a:spcPts val="600"/>
              </a:spcBef>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每週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至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天</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10000"/>
              </a:lnSpc>
              <a:spcBef>
                <a:spcPts val="600"/>
              </a:spcBef>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每天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至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次</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10000"/>
              </a:lnSpc>
              <a:spcBef>
                <a:spcPts val="600"/>
              </a:spcBef>
            </a:pP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BA44344F-0840-4BA8-9707-6BA0D32C5617}" type="slidenum">
              <a:rPr lang="en-US" altLang="zh-TW"/>
              <a:pPr>
                <a:defRPr/>
              </a:pPr>
              <a:t>45</a:t>
            </a:fld>
            <a:endParaRPr lang="en-US" altLang="zh-TW"/>
          </a:p>
        </p:txBody>
      </p:sp>
      <p:pic>
        <p:nvPicPr>
          <p:cNvPr id="5" name="圖片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83600" y="56870"/>
            <a:ext cx="3560855" cy="616511"/>
          </a:xfrm>
          <a:prstGeom prst="rect">
            <a:avLst/>
          </a:prstGeom>
        </p:spPr>
      </p:pic>
    </p:spTree>
    <p:extLst>
      <p:ext uri="{BB962C8B-B14F-4D97-AF65-F5344CB8AC3E}">
        <p14:creationId xmlns:p14="http://schemas.microsoft.com/office/powerpoint/2010/main" val="21944690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運動高風險族群</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628650" y="1340768"/>
            <a:ext cx="7886700" cy="4815019"/>
          </a:xfrm>
        </p:spPr>
        <p:txBody>
          <a:bodyPr>
            <a:normAutofit fontScale="85000" lnSpcReduction="10000"/>
          </a:bodyPr>
          <a:lstStyle/>
          <a:p>
            <a:pPr>
              <a:lnSpc>
                <a:spcPct val="120000"/>
              </a:lnSpc>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個人病史</a:t>
            </a:r>
            <a:endParaRPr lang="en-US" altLang="zh-TW" sz="2400" b="1" dirty="0" smtClean="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20000"/>
              </a:lnSpc>
            </a:pP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心臟</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疾病、</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新陳代謝</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疾病、</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肺</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疾病</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危</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險</a:t>
            </a: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症狀</a:t>
            </a:r>
            <a:endParaRPr lang="en-US" altLang="zh-TW" sz="2400" b="1" dirty="0" smtClean="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20000"/>
              </a:lnSpc>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運動時胸悶、暈眩、心律不整、服用心臟藥物、雙腳水腫、不明原因呼吸急促、步行時下肢抽痛</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20000"/>
              </a:lnSpc>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下顎頸胸上肢等處可能因缺血而引發的不適或疼痛</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運動</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前應接受醫師</a:t>
            </a:r>
            <a:r>
              <a:rPr lang="zh-TW" altLang="en-US" sz="2400" u="sng" dirty="0">
                <a:latin typeface="Times New Roman" panose="02020603050405020304" pitchFamily="18" charset="0"/>
                <a:ea typeface="標楷體" panose="03000509000000000000" pitchFamily="65" charset="-120"/>
                <a:cs typeface="Times New Roman" panose="02020603050405020304" pitchFamily="18" charset="0"/>
              </a:rPr>
              <a:t>詳細檢查</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400" u="sng" dirty="0">
                <a:latin typeface="Times New Roman" panose="02020603050405020304" pitchFamily="18" charset="0"/>
                <a:ea typeface="標楷體" panose="03000509000000000000" pitchFamily="65" charset="-120"/>
                <a:cs typeface="Times New Roman" panose="02020603050405020304" pitchFamily="18" charset="0"/>
              </a:rPr>
              <a:t>協助</a:t>
            </a:r>
            <a:r>
              <a:rPr lang="zh-TW" altLang="en-US" sz="2400" u="sng" dirty="0" smtClean="0">
                <a:latin typeface="Times New Roman" panose="02020603050405020304" pitchFamily="18" charset="0"/>
                <a:ea typeface="標楷體" panose="03000509000000000000" pitchFamily="65" charset="-120"/>
                <a:cs typeface="Times New Roman" panose="02020603050405020304" pitchFamily="18" charset="0"/>
              </a:rPr>
              <a:t>規劃</a:t>
            </a:r>
            <a:endParaRPr lang="en-US" altLang="zh-TW" sz="2400" u="sng"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其他</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20000"/>
              </a:lnSpc>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懷孕、</a:t>
            </a:r>
            <a:r>
              <a:rPr lang="zh-TW" altLang="en-US" u="sng" dirty="0" smtClean="0">
                <a:latin typeface="Times New Roman" panose="02020603050405020304" pitchFamily="18" charset="0"/>
                <a:ea typeface="標楷體" panose="03000509000000000000" pitchFamily="65" charset="-120"/>
                <a:cs typeface="Times New Roman" panose="02020603050405020304" pitchFamily="18" charset="0"/>
              </a:rPr>
              <a:t>肌肉骨骼疾患</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u="sng" dirty="0" smtClean="0">
                <a:latin typeface="Times New Roman" panose="02020603050405020304" pitchFamily="18" charset="0"/>
                <a:ea typeface="標楷體" panose="03000509000000000000" pitchFamily="65" charset="-120"/>
                <a:cs typeface="Times New Roman" panose="02020603050405020304" pitchFamily="18" charset="0"/>
              </a:rPr>
              <a:t>藥物</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、擔心安全</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20000"/>
              </a:lnSpc>
            </a:pP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lvl="1" indent="0" algn="r">
              <a:lnSpc>
                <a:spcPct val="120000"/>
              </a:lnSpc>
              <a:buNone/>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美國運動醫學學會</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ACSM</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及美國心臟協會</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AHA</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46</a:t>
            </a:fld>
            <a:endParaRPr lang="zh-TW" altLang="en-US" dirty="0"/>
          </a:p>
        </p:txBody>
      </p:sp>
    </p:spTree>
    <p:extLst>
      <p:ext uri="{BB962C8B-B14F-4D97-AF65-F5344CB8AC3E}">
        <p14:creationId xmlns:p14="http://schemas.microsoft.com/office/powerpoint/2010/main" val="14886075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b="1" dirty="0">
                <a:latin typeface="Times New Roman" panose="02020603050405020304" pitchFamily="18" charset="0"/>
                <a:ea typeface="標楷體" panose="03000509000000000000" pitchFamily="65" charset="-120"/>
                <a:cs typeface="Times New Roman" panose="02020603050405020304" pitchFamily="18" charset="0"/>
              </a:rPr>
              <a:t>肌力與肌耐力</a:t>
            </a:r>
          </a:p>
        </p:txBody>
      </p:sp>
      <p:sp>
        <p:nvSpPr>
          <p:cNvPr id="3" name="內容版面配置區 2"/>
          <p:cNvSpPr>
            <a:spLocks noGrp="1"/>
          </p:cNvSpPr>
          <p:nvPr>
            <p:ph idx="1"/>
          </p:nvPr>
        </p:nvSpPr>
        <p:spPr>
          <a:xfrm>
            <a:off x="457200" y="1340768"/>
            <a:ext cx="8229600" cy="4525963"/>
          </a:xfrm>
        </p:spPr>
        <p:txBody>
          <a:bodyPr>
            <a:noAutofit/>
          </a:bodyPr>
          <a:lstStyle/>
          <a:p>
            <a:r>
              <a:rPr lang="zh-TW" altLang="en-US" sz="2800" dirty="0" smtClean="0">
                <a:latin typeface="標楷體" panose="03000509000000000000" pitchFamily="65" charset="-120"/>
                <a:ea typeface="標楷體" panose="03000509000000000000" pitchFamily="65" charset="-120"/>
              </a:rPr>
              <a:t>促進健康、預防</a:t>
            </a:r>
            <a:r>
              <a:rPr lang="zh-TW" altLang="en-US" sz="2800" dirty="0">
                <a:latin typeface="標楷體" panose="03000509000000000000" pitchFamily="65" charset="-120"/>
                <a:ea typeface="標楷體" panose="03000509000000000000" pitchFamily="65" charset="-120"/>
              </a:rPr>
              <a:t>傷害</a:t>
            </a:r>
            <a:r>
              <a:rPr lang="zh-TW" altLang="en-US" sz="2800" dirty="0" smtClean="0">
                <a:latin typeface="標楷體" panose="03000509000000000000" pitchFamily="65" charset="-120"/>
                <a:ea typeface="標楷體" panose="03000509000000000000" pitchFamily="65" charset="-120"/>
              </a:rPr>
              <a:t>、提高工作效率</a:t>
            </a:r>
            <a:endParaRPr lang="en-US" altLang="zh-TW" sz="2800" dirty="0" smtClean="0">
              <a:latin typeface="標楷體" panose="03000509000000000000" pitchFamily="65" charset="-120"/>
              <a:ea typeface="標楷體" panose="03000509000000000000" pitchFamily="65" charset="-120"/>
            </a:endParaRPr>
          </a:p>
          <a:p>
            <a:pPr lvl="1"/>
            <a:r>
              <a:rPr lang="zh-TW" altLang="en-US" sz="2800" dirty="0" smtClean="0">
                <a:latin typeface="標楷體" panose="03000509000000000000" pitchFamily="65" charset="-120"/>
                <a:ea typeface="標楷體" panose="03000509000000000000" pitchFamily="65" charset="-120"/>
              </a:rPr>
              <a:t>衰退時容易產生肌肉疲勞及疼痛</a:t>
            </a:r>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肌力</a:t>
            </a:r>
            <a:endParaRPr lang="zh-TW" altLang="en-US" sz="2800" dirty="0">
              <a:latin typeface="標楷體" panose="03000509000000000000" pitchFamily="65" charset="-120"/>
              <a:ea typeface="標楷體" panose="03000509000000000000" pitchFamily="65" charset="-120"/>
            </a:endParaRPr>
          </a:p>
          <a:p>
            <a:pPr lvl="1"/>
            <a:r>
              <a:rPr lang="zh-TW" altLang="en-US" sz="2800" dirty="0" smtClean="0">
                <a:latin typeface="標楷體" panose="03000509000000000000" pitchFamily="65" charset="-120"/>
                <a:ea typeface="標楷體" panose="03000509000000000000" pitchFamily="65" charset="-120"/>
              </a:rPr>
              <a:t>對抗</a:t>
            </a:r>
            <a:r>
              <a:rPr lang="zh-TW" altLang="en-US" sz="2800" dirty="0">
                <a:latin typeface="標楷體" panose="03000509000000000000" pitchFamily="65" charset="-120"/>
                <a:ea typeface="標楷體" panose="03000509000000000000" pitchFamily="65" charset="-120"/>
              </a:rPr>
              <a:t>某種阻力</a:t>
            </a:r>
            <a:r>
              <a:rPr lang="zh-TW" altLang="en-US" sz="2800" dirty="0" smtClean="0">
                <a:latin typeface="標楷體" panose="03000509000000000000" pitchFamily="65" charset="-120"/>
                <a:ea typeface="標楷體" panose="03000509000000000000" pitchFamily="65" charset="-120"/>
              </a:rPr>
              <a:t>時發出的力量</a:t>
            </a:r>
            <a:endParaRPr lang="en-US" altLang="zh-TW" sz="2800" dirty="0" smtClean="0">
              <a:latin typeface="標楷體" panose="03000509000000000000" pitchFamily="65" charset="-120"/>
              <a:ea typeface="標楷體" panose="03000509000000000000" pitchFamily="65" charset="-120"/>
            </a:endParaRPr>
          </a:p>
          <a:p>
            <a:pPr lvl="1"/>
            <a:r>
              <a:rPr lang="zh-TW" altLang="en-US" sz="2800" dirty="0" smtClean="0">
                <a:latin typeface="標楷體" panose="03000509000000000000" pitchFamily="65" charset="-120"/>
                <a:ea typeface="標楷體" panose="03000509000000000000" pitchFamily="65" charset="-120"/>
              </a:rPr>
              <a:t>一次</a:t>
            </a:r>
            <a:r>
              <a:rPr lang="zh-TW" altLang="en-US" sz="2800" dirty="0">
                <a:latin typeface="標楷體" panose="03000509000000000000" pitchFamily="65" charset="-120"/>
                <a:ea typeface="標楷體" panose="03000509000000000000" pitchFamily="65" charset="-120"/>
              </a:rPr>
              <a:t>收縮</a:t>
            </a:r>
            <a:r>
              <a:rPr lang="zh-TW" altLang="en-US" sz="2800" dirty="0" smtClean="0">
                <a:latin typeface="標楷體" panose="03000509000000000000" pitchFamily="65" charset="-120"/>
                <a:ea typeface="標楷體" panose="03000509000000000000" pitchFamily="65" charset="-120"/>
              </a:rPr>
              <a:t>時能</a:t>
            </a:r>
            <a:r>
              <a:rPr lang="zh-TW" altLang="en-US" sz="2800" dirty="0">
                <a:latin typeface="標楷體" panose="03000509000000000000" pitchFamily="65" charset="-120"/>
                <a:ea typeface="標楷體" panose="03000509000000000000" pitchFamily="65" charset="-120"/>
              </a:rPr>
              <a:t>產生的最大</a:t>
            </a:r>
            <a:r>
              <a:rPr lang="zh-TW" altLang="en-US" sz="2800" dirty="0" smtClean="0">
                <a:latin typeface="標楷體" panose="03000509000000000000" pitchFamily="65" charset="-120"/>
                <a:ea typeface="標楷體" panose="03000509000000000000" pitchFamily="65" charset="-120"/>
              </a:rPr>
              <a:t>力量</a:t>
            </a:r>
            <a:endParaRPr lang="zh-TW" altLang="en-US" sz="2800" dirty="0">
              <a:latin typeface="標楷體" panose="03000509000000000000" pitchFamily="65" charset="-120"/>
              <a:ea typeface="標楷體" panose="03000509000000000000" pitchFamily="65" charset="-120"/>
            </a:endParaRPr>
          </a:p>
          <a:p>
            <a:endParaRPr lang="zh-TW" altLang="en-US" sz="2800" dirty="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肌耐力</a:t>
            </a:r>
            <a:endParaRPr lang="zh-TW" altLang="en-US" sz="2800" dirty="0">
              <a:latin typeface="標楷體" panose="03000509000000000000" pitchFamily="65" charset="-120"/>
              <a:ea typeface="標楷體" panose="03000509000000000000" pitchFamily="65" charset="-120"/>
            </a:endParaRPr>
          </a:p>
          <a:p>
            <a:pPr lvl="1"/>
            <a:r>
              <a:rPr lang="zh-TW" altLang="en-US" sz="2800" dirty="0" smtClean="0">
                <a:latin typeface="標楷體" panose="03000509000000000000" pitchFamily="65" charset="-120"/>
                <a:ea typeface="標楷體" panose="03000509000000000000" pitchFamily="65" charset="-120"/>
              </a:rPr>
              <a:t>維持某</a:t>
            </a:r>
            <a:r>
              <a:rPr lang="zh-TW" altLang="en-US" sz="2800" dirty="0">
                <a:latin typeface="標楷體" panose="03000509000000000000" pitchFamily="65" charset="-120"/>
                <a:ea typeface="標楷體" panose="03000509000000000000" pitchFamily="65" charset="-120"/>
              </a:rPr>
              <a:t>種肌力時，能持續用力的時</a:t>
            </a:r>
            <a:r>
              <a:rPr lang="zh-TW" altLang="en-US" sz="2800" dirty="0" smtClean="0">
                <a:latin typeface="標楷體" panose="03000509000000000000" pitchFamily="65" charset="-120"/>
                <a:ea typeface="標楷體" panose="03000509000000000000" pitchFamily="65" charset="-120"/>
              </a:rPr>
              <a:t>間或次數</a:t>
            </a:r>
            <a:endParaRPr lang="zh-TW" altLang="en-US" sz="2800" dirty="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83600" y="56870"/>
            <a:ext cx="3560855" cy="616511"/>
          </a:xfrm>
          <a:prstGeom prst="rect">
            <a:avLst/>
          </a:prstGeom>
        </p:spPr>
      </p:pic>
      <p:sp>
        <p:nvSpPr>
          <p:cNvPr id="6" name="投影片編號版面配置區 5"/>
          <p:cNvSpPr>
            <a:spLocks noGrp="1"/>
          </p:cNvSpPr>
          <p:nvPr>
            <p:ph type="sldNum" sz="quarter" idx="12"/>
          </p:nvPr>
        </p:nvSpPr>
        <p:spPr/>
        <p:txBody>
          <a:bodyPr/>
          <a:lstStyle/>
          <a:p>
            <a:fld id="{A36E6B7E-3405-4ABC-8F0A-11CAAA034E4E}" type="slidenum">
              <a:rPr lang="zh-TW" altLang="en-US" smtClean="0"/>
              <a:pPr/>
              <a:t>47</a:t>
            </a:fld>
            <a:endParaRPr lang="zh-TW" altLang="en-US" dirty="0"/>
          </a:p>
        </p:txBody>
      </p:sp>
    </p:spTree>
    <p:extLst>
      <p:ext uri="{BB962C8B-B14F-4D97-AF65-F5344CB8AC3E}">
        <p14:creationId xmlns:p14="http://schemas.microsoft.com/office/powerpoint/2010/main" val="12683823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574576"/>
            <a:ext cx="7772400" cy="838200"/>
          </a:xfrm>
        </p:spPr>
        <p:txBody>
          <a:bodyPr>
            <a:normAutofit/>
          </a:bodyPr>
          <a:lstStyle/>
          <a:p>
            <a:pPr marL="228600" indent="-228600">
              <a:spcBef>
                <a:spcPts val="1000"/>
              </a:spcBef>
              <a:buFont typeface="Arial" panose="020B0604020202020204" pitchFamily="34" charset="0"/>
              <a:buChar char="•"/>
            </a:pPr>
            <a:r>
              <a:rPr lang="zh-TW" altLang="en-US" sz="4000" b="1" dirty="0">
                <a:solidFill>
                  <a:srgbClr val="000066"/>
                </a:solidFill>
                <a:latin typeface="+mn-lt"/>
                <a:ea typeface="華康楷書體W3" pitchFamily="65" charset="-120"/>
                <a:cs typeface="+mn-cs"/>
              </a:rPr>
              <a:t>柔軟度</a:t>
            </a:r>
          </a:p>
        </p:txBody>
      </p:sp>
      <p:sp>
        <p:nvSpPr>
          <p:cNvPr id="67587" name="Rectangle 3"/>
          <p:cNvSpPr>
            <a:spLocks noGrp="1" noChangeArrowheads="1"/>
          </p:cNvSpPr>
          <p:nvPr>
            <p:ph type="body" idx="1"/>
          </p:nvPr>
        </p:nvSpPr>
        <p:spPr>
          <a:xfrm>
            <a:off x="685800" y="1447800"/>
            <a:ext cx="7772400" cy="4953000"/>
          </a:xfrm>
        </p:spPr>
        <p:txBody>
          <a:bodyPr>
            <a:noAutofit/>
          </a:bodyPr>
          <a:lstStyle/>
          <a:p>
            <a:r>
              <a:rPr lang="zh-TW" altLang="en-US" dirty="0" smtClean="0">
                <a:ea typeface="華康楷書體W3" pitchFamily="65" charset="-120"/>
              </a:rPr>
              <a:t>關節</a:t>
            </a:r>
            <a:r>
              <a:rPr lang="zh-TW" altLang="en-US" dirty="0">
                <a:ea typeface="華康楷書體W3" pitchFamily="65" charset="-120"/>
              </a:rPr>
              <a:t>的最大活動範圍，使四肢和軀幹充分伸展而不會感到疼痛感</a:t>
            </a:r>
            <a:r>
              <a:rPr lang="zh-TW" altLang="en-US" dirty="0" smtClean="0">
                <a:ea typeface="華康楷書體W3" pitchFamily="65" charset="-120"/>
              </a:rPr>
              <a:t>的能力</a:t>
            </a:r>
            <a:endParaRPr lang="en-US" altLang="zh-TW" dirty="0" smtClean="0">
              <a:ea typeface="華康楷書體W3" pitchFamily="65" charset="-120"/>
            </a:endParaRPr>
          </a:p>
          <a:p>
            <a:endParaRPr lang="en-US" altLang="zh-TW" dirty="0" smtClean="0">
              <a:ea typeface="華康楷書體W3" pitchFamily="65" charset="-120"/>
            </a:endParaRPr>
          </a:p>
          <a:p>
            <a:r>
              <a:rPr lang="zh-TW" altLang="en-US" dirty="0" smtClean="0">
                <a:ea typeface="華康楷書體W3" pitchFamily="65" charset="-120"/>
              </a:rPr>
              <a:t>良好</a:t>
            </a:r>
            <a:r>
              <a:rPr lang="zh-TW" altLang="en-US" dirty="0">
                <a:ea typeface="華康楷書體W3" pitchFamily="65" charset="-120"/>
              </a:rPr>
              <a:t>柔軟度的人，肢體的活動範圍較大，肌肉不易拉傷，關節也較不易</a:t>
            </a:r>
            <a:r>
              <a:rPr lang="zh-TW" altLang="en-US" dirty="0" smtClean="0">
                <a:ea typeface="華康楷書體W3" pitchFamily="65" charset="-120"/>
              </a:rPr>
              <a:t>扭傷</a:t>
            </a:r>
            <a:endParaRPr lang="en-US" altLang="zh-TW" dirty="0" smtClean="0">
              <a:ea typeface="華康楷書體W3" pitchFamily="65" charset="-120"/>
            </a:endParaRPr>
          </a:p>
          <a:p>
            <a:r>
              <a:rPr lang="zh-TW" altLang="en-US" dirty="0" smtClean="0">
                <a:ea typeface="華康楷書體W3" pitchFamily="65" charset="-120"/>
              </a:rPr>
              <a:t>柔軟</a:t>
            </a:r>
            <a:r>
              <a:rPr lang="zh-TW" altLang="en-US" dirty="0">
                <a:ea typeface="華康楷書體W3" pitchFamily="65" charset="-120"/>
              </a:rPr>
              <a:t>度</a:t>
            </a:r>
            <a:r>
              <a:rPr lang="zh-TW" altLang="en-US" dirty="0" smtClean="0">
                <a:ea typeface="華康楷書體W3" pitchFamily="65" charset="-120"/>
              </a:rPr>
              <a:t>不好</a:t>
            </a:r>
            <a:r>
              <a:rPr lang="zh-TW" altLang="en-US" dirty="0">
                <a:ea typeface="華康楷書體W3" pitchFamily="65" charset="-120"/>
              </a:rPr>
              <a:t>，</a:t>
            </a:r>
            <a:r>
              <a:rPr lang="zh-TW" altLang="en-US" dirty="0" smtClean="0">
                <a:ea typeface="華康楷書體W3" pitchFamily="65" charset="-120"/>
              </a:rPr>
              <a:t>會造成下</a:t>
            </a:r>
            <a:r>
              <a:rPr lang="zh-TW" altLang="en-US" dirty="0">
                <a:ea typeface="華康楷書體W3" pitchFamily="65" charset="-120"/>
              </a:rPr>
              <a:t>背痛及肩頸</a:t>
            </a:r>
            <a:r>
              <a:rPr lang="zh-TW" altLang="en-US" dirty="0" smtClean="0">
                <a:ea typeface="華康楷書體W3" pitchFamily="65" charset="-120"/>
              </a:rPr>
              <a:t>疼痛</a:t>
            </a:r>
            <a:endParaRPr lang="en-US" altLang="zh-TW" dirty="0" smtClean="0">
              <a:ea typeface="華康楷書體W3" pitchFamily="65" charset="-120"/>
            </a:endParaRPr>
          </a:p>
          <a:p>
            <a:endParaRPr lang="en-US" altLang="zh-TW" dirty="0" smtClean="0">
              <a:ea typeface="華康楷書體W3" pitchFamily="65" charset="-120"/>
            </a:endParaRPr>
          </a:p>
          <a:p>
            <a:r>
              <a:rPr lang="zh-TW" altLang="en-US" dirty="0" smtClean="0">
                <a:ea typeface="華康楷書體W3" pitchFamily="65" charset="-120"/>
              </a:rPr>
              <a:t>不</a:t>
            </a:r>
            <a:r>
              <a:rPr lang="zh-TW" altLang="en-US" dirty="0">
                <a:ea typeface="華康楷書體W3" pitchFamily="65" charset="-120"/>
              </a:rPr>
              <a:t>常運動是造成柔軟度降低的主</a:t>
            </a:r>
            <a:r>
              <a:rPr lang="zh-TW" altLang="en-US" dirty="0" smtClean="0">
                <a:ea typeface="華康楷書體W3" pitchFamily="65" charset="-120"/>
              </a:rPr>
              <a:t>因</a:t>
            </a:r>
            <a:endParaRPr lang="zh-TW" altLang="en-US" dirty="0">
              <a:ea typeface="華康楷書體W3" pitchFamily="65" charset="-120"/>
            </a:endParaRPr>
          </a:p>
        </p:txBody>
      </p:sp>
      <p:pic>
        <p:nvPicPr>
          <p:cNvPr id="4" name="圖片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83600" y="76185"/>
            <a:ext cx="3560855" cy="616511"/>
          </a:xfrm>
          <a:prstGeom prst="rect">
            <a:avLst/>
          </a:prstGeom>
        </p:spPr>
      </p:pic>
      <p:sp>
        <p:nvSpPr>
          <p:cNvPr id="3" name="投影片編號版面配置區 2"/>
          <p:cNvSpPr>
            <a:spLocks noGrp="1"/>
          </p:cNvSpPr>
          <p:nvPr>
            <p:ph type="sldNum" sz="quarter" idx="12"/>
          </p:nvPr>
        </p:nvSpPr>
        <p:spPr/>
        <p:txBody>
          <a:bodyPr/>
          <a:lstStyle/>
          <a:p>
            <a:fld id="{A36E6B7E-3405-4ABC-8F0A-11CAAA034E4E}" type="slidenum">
              <a:rPr lang="zh-TW" altLang="en-US" smtClean="0"/>
              <a:pPr/>
              <a:t>48</a:t>
            </a:fld>
            <a:endParaRPr lang="zh-TW" altLang="en-US" dirty="0"/>
          </a:p>
        </p:txBody>
      </p:sp>
    </p:spTree>
    <p:extLst>
      <p:ext uri="{BB962C8B-B14F-4D97-AF65-F5344CB8AC3E}">
        <p14:creationId xmlns:p14="http://schemas.microsoft.com/office/powerpoint/2010/main" val="37908766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b="1" dirty="0" smtClean="0">
                <a:latin typeface="Times New Roman" panose="02020603050405020304" pitchFamily="18" charset="0"/>
                <a:ea typeface="標楷體" panose="03000509000000000000" pitchFamily="65" charset="-120"/>
                <a:cs typeface="Times New Roman" panose="02020603050405020304" pitchFamily="18" charset="0"/>
              </a:rPr>
              <a:t>好的開始 － 健走</a:t>
            </a:r>
            <a:endParaRPr lang="zh-TW" altLang="en-US" sz="4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464695" y="1340768"/>
            <a:ext cx="8050655" cy="4351338"/>
          </a:xfrm>
        </p:spPr>
        <p:txBody>
          <a:bodyPr>
            <a:noAutofit/>
          </a:bodyPr>
          <a:lstStyle/>
          <a:p>
            <a:pPr>
              <a:lnSpc>
                <a:spcPts val="4000"/>
              </a:lnSpc>
              <a:spcBef>
                <a:spcPts val="0"/>
              </a:spcBef>
              <a:buFont typeface="Wingdings" panose="05000000000000000000" pitchFamily="2" charset="2"/>
              <a:buChar char="u"/>
              <a:defRPr/>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降低</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血壓、降低中風機率、降低心血管疾病羅患率</a:t>
            </a:r>
          </a:p>
          <a:p>
            <a:pPr marL="0" indent="0" algn="r">
              <a:lnSpc>
                <a:spcPts val="4000"/>
              </a:lnSpc>
              <a:spcBef>
                <a:spcPts val="0"/>
              </a:spcBef>
              <a:buNone/>
              <a:defRP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Tully</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等人</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2005</a:t>
            </a:r>
          </a:p>
          <a:p>
            <a:pPr>
              <a:lnSpc>
                <a:spcPts val="4000"/>
              </a:lnSpc>
              <a:spcBef>
                <a:spcPts val="0"/>
              </a:spcBef>
              <a:buFont typeface="Wingdings" panose="05000000000000000000" pitchFamily="2" charset="2"/>
              <a:buChar char="u"/>
              <a:defRPr/>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適合體能較</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差、中老年人或是體重較重者</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ts val="4000"/>
              </a:lnSpc>
              <a:spcBef>
                <a:spcPts val="0"/>
              </a:spcBef>
              <a:buFont typeface="Wingdings" panose="05000000000000000000" pitchFamily="2" charset="2"/>
              <a:buChar char="ü"/>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每週健</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走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次、每次</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分鐘</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ts val="4000"/>
              </a:lnSpc>
              <a:spcBef>
                <a:spcPts val="0"/>
              </a:spcBef>
              <a:buFont typeface="Wingdings" panose="05000000000000000000" pitchFamily="2" charset="2"/>
              <a:buChar char="ü"/>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強度：每</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小時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4.8</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至</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6.4</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公里 </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lvl="1">
              <a:lnSpc>
                <a:spcPts val="4000"/>
              </a:lnSpc>
              <a:spcBef>
                <a:spcPts val="0"/>
              </a:spcBef>
              <a:buFont typeface="Wingdings" panose="05000000000000000000" pitchFamily="2" charset="2"/>
              <a:buChar char="ü"/>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400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公尺操場</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圈</a:t>
            </a:r>
            <a:r>
              <a:rPr lang="zh-TW" altLang="en-US"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？分鐘</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4000"/>
              </a:lnSpc>
              <a:spcBef>
                <a:spcPts val="0"/>
              </a:spcBef>
              <a:buFont typeface="Wingdings" panose="05000000000000000000" pitchFamily="2" charset="2"/>
              <a:buChar char="u"/>
              <a:defRPr/>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規劃</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lvl="1">
              <a:lnSpc>
                <a:spcPts val="4000"/>
              </a:lnSpc>
              <a:spcBef>
                <a:spcPts val="0"/>
              </a:spcBef>
              <a:buFont typeface="Wingdings" panose="05000000000000000000" pitchFamily="2" charset="2"/>
              <a:buChar char="ü"/>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初期：可交談的運動強度，至少</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分鐘</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ts val="4000"/>
              </a:lnSpc>
              <a:spcBef>
                <a:spcPts val="0"/>
              </a:spcBef>
              <a:buFont typeface="Wingdings" panose="05000000000000000000" pitchFamily="2" charset="2"/>
              <a:buChar char="ü"/>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進階：在一小時內，走更遠距離</a:t>
            </a:r>
          </a:p>
        </p:txBody>
      </p:sp>
      <p:pic>
        <p:nvPicPr>
          <p:cNvPr id="4" name="圖片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83600" y="56870"/>
            <a:ext cx="3560855" cy="616511"/>
          </a:xfrm>
          <a:prstGeom prst="rect">
            <a:avLst/>
          </a:prstGeom>
        </p:spPr>
      </p:pic>
      <p:sp>
        <p:nvSpPr>
          <p:cNvPr id="6" name="投影片編號版面配置區 5"/>
          <p:cNvSpPr>
            <a:spLocks noGrp="1"/>
          </p:cNvSpPr>
          <p:nvPr>
            <p:ph type="sldNum" sz="quarter" idx="12"/>
          </p:nvPr>
        </p:nvSpPr>
        <p:spPr/>
        <p:txBody>
          <a:bodyPr/>
          <a:lstStyle/>
          <a:p>
            <a:fld id="{A36E6B7E-3405-4ABC-8F0A-11CAAA034E4E}" type="slidenum">
              <a:rPr lang="zh-TW" altLang="en-US" smtClean="0"/>
              <a:pPr/>
              <a:t>49</a:t>
            </a:fld>
            <a:endParaRPr lang="zh-TW" altLang="en-US" dirty="0"/>
          </a:p>
        </p:txBody>
      </p:sp>
    </p:spTree>
    <p:extLst>
      <p:ext uri="{BB962C8B-B14F-4D97-AF65-F5344CB8AC3E}">
        <p14:creationId xmlns:p14="http://schemas.microsoft.com/office/powerpoint/2010/main" val="4002096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44624"/>
            <a:ext cx="7715200" cy="1143000"/>
          </a:xfrm>
        </p:spPr>
        <p:txBody>
          <a:bodyPr>
            <a:normAutofit/>
          </a:bodyPr>
          <a:lstStyle/>
          <a:p>
            <a:r>
              <a:rPr lang="zh-TW" altLang="en-US" sz="4000" b="1" dirty="0" smtClean="0">
                <a:latin typeface="標楷體" panose="03000509000000000000" pitchFamily="65" charset="-120"/>
                <a:ea typeface="標楷體" panose="03000509000000000000" pitchFamily="65" charset="-120"/>
              </a:rPr>
              <a:t>學校</a:t>
            </a:r>
            <a:r>
              <a:rPr lang="zh-TW" altLang="en-US" sz="4000" b="1" dirty="0">
                <a:latin typeface="標楷體" panose="03000509000000000000" pitchFamily="65" charset="-120"/>
                <a:ea typeface="標楷體" panose="03000509000000000000" pitchFamily="65" charset="-120"/>
              </a:rPr>
              <a:t>安全衛生</a:t>
            </a:r>
            <a:r>
              <a:rPr lang="zh-TW" altLang="en-US" sz="4000" b="1" dirty="0" smtClean="0">
                <a:latin typeface="標楷體" panose="03000509000000000000" pitchFamily="65" charset="-120"/>
                <a:ea typeface="標楷體" panose="03000509000000000000" pitchFamily="65" charset="-120"/>
              </a:rPr>
              <a:t>資訊網</a:t>
            </a:r>
            <a:r>
              <a:rPr lang="zh-TW" altLang="en-US" sz="4000" b="1" dirty="0">
                <a:latin typeface="標楷體" panose="03000509000000000000" pitchFamily="65" charset="-120"/>
                <a:ea typeface="標楷體" panose="03000509000000000000" pitchFamily="65" charset="-120"/>
              </a:rPr>
              <a:t>－</a:t>
            </a:r>
            <a:r>
              <a:rPr lang="zh-TW" altLang="en-US" sz="4000" b="1" dirty="0" smtClean="0">
                <a:latin typeface="標楷體" panose="03000509000000000000" pitchFamily="65" charset="-120"/>
                <a:ea typeface="標楷體" panose="03000509000000000000" pitchFamily="65" charset="-120"/>
              </a:rPr>
              <a:t>職災通報</a:t>
            </a:r>
            <a:endParaRPr lang="zh-TW" altLang="en-US" sz="4000"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628650" y="908720"/>
            <a:ext cx="8164830" cy="5472608"/>
          </a:xfrm>
        </p:spPr>
        <p:txBody>
          <a:bodyPr>
            <a:noAutofit/>
          </a:bodyPr>
          <a:lstStyle/>
          <a:p>
            <a:pPr>
              <a:lnSpc>
                <a:spcPct val="120000"/>
              </a:lnSpc>
              <a:spcBef>
                <a:spcPts val="0"/>
              </a:spcBef>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hlinkClick r:id="rId3"/>
              </a:rPr>
              <a:t>教育部學校安全衛生</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hlinkClick r:id="rId3"/>
              </a:rPr>
              <a:t>資訊網</a:t>
            </a:r>
            <a:endPar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20000"/>
              </a:lnSpc>
              <a:spcBef>
                <a:spcPts val="0"/>
              </a:spcBef>
            </a:pPr>
            <a:r>
              <a:rPr lang="zh-TW" altLang="en-US" sz="2600" u="sng" dirty="0" smtClean="0">
                <a:latin typeface="Times New Roman" panose="02020603050405020304" pitchFamily="18" charset="0"/>
                <a:ea typeface="標楷體" panose="03000509000000000000" pitchFamily="65" charset="-120"/>
                <a:cs typeface="Times New Roman" panose="02020603050405020304" pitchFamily="18" charset="0"/>
              </a:rPr>
              <a:t>教育部</a:t>
            </a:r>
            <a:r>
              <a:rPr lang="zh-TW" altLang="en-US" sz="2600" b="1" u="sng" dirty="0" smtClean="0">
                <a:latin typeface="Times New Roman" panose="02020603050405020304" pitchFamily="18" charset="0"/>
                <a:ea typeface="標楷體" panose="03000509000000000000" pitchFamily="65" charset="-120"/>
                <a:cs typeface="Times New Roman" panose="02020603050405020304" pitchFamily="18" charset="0"/>
              </a:rPr>
              <a:t>職業</a:t>
            </a:r>
            <a:r>
              <a:rPr lang="zh-TW" altLang="en-US" sz="2600" b="1" u="sng" dirty="0">
                <a:latin typeface="Times New Roman" panose="02020603050405020304" pitchFamily="18" charset="0"/>
                <a:ea typeface="標楷體" panose="03000509000000000000" pitchFamily="65" charset="-120"/>
                <a:cs typeface="Times New Roman" panose="02020603050405020304" pitchFamily="18" charset="0"/>
              </a:rPr>
              <a:t>災害月報</a:t>
            </a:r>
            <a:r>
              <a:rPr lang="zh-TW" altLang="en-US" sz="2600" u="sng" dirty="0">
                <a:latin typeface="Times New Roman" panose="02020603050405020304" pitchFamily="18" charset="0"/>
                <a:ea typeface="標楷體" panose="03000509000000000000" pitchFamily="65" charset="-120"/>
                <a:cs typeface="Times New Roman" panose="02020603050405020304" pitchFamily="18" charset="0"/>
              </a:rPr>
              <a:t>系統自</a:t>
            </a:r>
            <a:r>
              <a:rPr lang="en-US" altLang="zh-TW" sz="2600" u="sng" dirty="0">
                <a:latin typeface="Times New Roman" panose="02020603050405020304" pitchFamily="18" charset="0"/>
                <a:ea typeface="標楷體" panose="03000509000000000000" pitchFamily="65" charset="-120"/>
                <a:cs typeface="Times New Roman" panose="02020603050405020304" pitchFamily="18" charset="0"/>
              </a:rPr>
              <a:t>104</a:t>
            </a:r>
            <a:r>
              <a:rPr lang="zh-TW" altLang="en-US" sz="2600" u="sng"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600" u="sng"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600" u="sng" dirty="0">
                <a:latin typeface="Times New Roman" panose="02020603050405020304" pitchFamily="18" charset="0"/>
                <a:ea typeface="標楷體" panose="03000509000000000000" pitchFamily="65" charset="-120"/>
                <a:cs typeface="Times New Roman" panose="02020603050405020304" pitchFamily="18" charset="0"/>
              </a:rPr>
              <a:t>月起</a:t>
            </a:r>
            <a:r>
              <a:rPr lang="zh-TW" altLang="en-US" sz="2600" u="sng" dirty="0" smtClean="0">
                <a:latin typeface="Times New Roman" panose="02020603050405020304" pitchFamily="18" charset="0"/>
                <a:ea typeface="標楷體" panose="03000509000000000000" pitchFamily="65" charset="-120"/>
                <a:cs typeface="Times New Roman" panose="02020603050405020304" pitchFamily="18" charset="0"/>
              </a:rPr>
              <a:t>暫停填報</a:t>
            </a:r>
            <a:r>
              <a:rPr lang="zh-TW" altLang="en-US" sz="2600" u="sng"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u="sng" dirty="0" smtClean="0">
                <a:latin typeface="Times New Roman" panose="02020603050405020304" pitchFamily="18" charset="0"/>
                <a:ea typeface="標楷體" panose="03000509000000000000" pitchFamily="65" charset="-120"/>
                <a:cs typeface="Times New Roman" panose="02020603050405020304" pitchFamily="18" charset="0"/>
              </a:rPr>
              <a:t>但需依「</a:t>
            </a:r>
            <a:r>
              <a:rPr lang="zh-TW" altLang="en-US" sz="2600" u="sng" dirty="0">
                <a:latin typeface="Times New Roman" panose="02020603050405020304" pitchFamily="18" charset="0"/>
                <a:ea typeface="標楷體" panose="03000509000000000000" pitchFamily="65" charset="-120"/>
                <a:cs typeface="Times New Roman" panose="02020603050405020304" pitchFamily="18" charset="0"/>
              </a:rPr>
              <a:t>職業安全衛生法</a:t>
            </a:r>
            <a:r>
              <a:rPr lang="zh-TW" altLang="en-US" sz="2600" u="sng"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u="sng"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申報職安署</a:t>
            </a:r>
            <a:r>
              <a:rPr lang="zh-TW" altLang="en-US" sz="2600" b="1" u="sng"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職業</a:t>
            </a:r>
            <a:r>
              <a:rPr lang="zh-TW" altLang="en-US" sz="26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災害月</a:t>
            </a:r>
            <a:r>
              <a:rPr lang="zh-TW" altLang="en-US" sz="2600" b="1" u="sng"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報</a:t>
            </a:r>
            <a:r>
              <a:rPr lang="zh-TW" altLang="en-US" sz="2600" u="sng"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表</a:t>
            </a:r>
            <a:endParaRPr lang="en-US" altLang="zh-TW" sz="2600"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20000"/>
              </a:lnSpc>
              <a:spcBef>
                <a:spcPts val="0"/>
              </a:spcBef>
            </a:pPr>
            <a:r>
              <a:rPr lang="zh-TW" altLang="en-US" sz="2600" b="1" u="sng"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災害</a:t>
            </a:r>
            <a:r>
              <a:rPr lang="zh-TW" altLang="en-US" sz="26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通報系統</a:t>
            </a:r>
            <a:r>
              <a:rPr lang="zh-TW" altLang="en-US" sz="2600" b="1" u="sng" dirty="0">
                <a:latin typeface="Times New Roman" panose="02020603050405020304" pitchFamily="18" charset="0"/>
                <a:ea typeface="標楷體" panose="03000509000000000000" pitchFamily="65" charset="-120"/>
                <a:cs typeface="Times New Roman" panose="02020603050405020304" pitchFamily="18" charset="0"/>
              </a:rPr>
              <a:t>（重大事故、其它</a:t>
            </a:r>
            <a:r>
              <a:rPr lang="zh-TW" altLang="en-US" sz="2600" b="1" u="sng" dirty="0" smtClean="0">
                <a:latin typeface="Times New Roman" panose="02020603050405020304" pitchFamily="18" charset="0"/>
                <a:ea typeface="標楷體" panose="03000509000000000000" pitchFamily="65" charset="-120"/>
                <a:cs typeface="Times New Roman" panose="02020603050405020304" pitchFamily="18" charset="0"/>
              </a:rPr>
              <a:t>事故）</a:t>
            </a:r>
            <a:endParaRPr lang="en-US" altLang="zh-TW" sz="2600" u="sng"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20000"/>
              </a:lnSpc>
              <a:spcBef>
                <a:spcPts val="0"/>
              </a:spcBef>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危險</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機械設備系統（</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每年</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月及</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月）</a:t>
            </a:r>
            <a:endPar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20000"/>
              </a:lnSpc>
              <a:spcBef>
                <a:spcPts val="0"/>
              </a:spcBef>
            </a:pP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學校</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基線資料（</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每年</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月及</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月）</a:t>
            </a:r>
            <a:endPar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spcBef>
                <a:spcPts val="0"/>
              </a:spcBef>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請</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於「職業安全衛生署」</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網站下載報名書</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，以了解填報程序與登入「密碼」相關事宜</a:t>
            </a:r>
            <a:b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hlinkClick r:id="rId4" tooltip="另開新視窗：填報說明書"/>
              </a:rPr>
              <a:t>https://injury.osha.gov.tw/simple_manual.doc</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spcBef>
                <a:spcPts val="0"/>
              </a:spcBef>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各</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校請於</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每月</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日前</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填妥上月份資料，</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謝謝配合</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請</a:t>
            </a:r>
            <a:endParaRPr lang="zh-TW" altLang="en-US" sz="22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20000"/>
              </a:lnSpc>
              <a:spcBef>
                <a:spcPts val="0"/>
              </a:spcBef>
              <a:buNone/>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■勞動</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部職業安全衛生署</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hlinkClick r:id="rId5" tooltip="另開新視窗：勞動部職業安全衛生署【職業災害統計網路填報系統】"/>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hlinkClick r:id="rId5" tooltip="另開新視窗：勞動部職業安全衛生署【職業災害統計網路填報系統】"/>
              </a:rPr>
              <a:t>職業災害統計網路填報系統</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hlinkClick r:id="rId5" tooltip="另開新視窗：勞動部職業安全衛生署【職業災害統計網路填報系統】"/>
              </a:rPr>
              <a:t>】</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5</a:t>
            </a:fld>
            <a:endParaRPr lang="zh-TW" altLang="en-US" dirty="0"/>
          </a:p>
        </p:txBody>
      </p:sp>
    </p:spTree>
    <p:extLst>
      <p:ext uri="{BB962C8B-B14F-4D97-AF65-F5344CB8AC3E}">
        <p14:creationId xmlns:p14="http://schemas.microsoft.com/office/powerpoint/2010/main" val="14831030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8"/>
          <p:cNvPicPr>
            <a:picLocks noGrp="1" noChangeAspect="1"/>
          </p:cNvPicPr>
          <p:nvPr/>
        </p:nvPicPr>
        <p:blipFill rotWithShape="1">
          <a:blip r:embed="rId3" cstate="email">
            <a:extLst>
              <a:ext uri="{28A0092B-C50C-407E-A947-70E740481C1C}">
                <a14:useLocalDpi xmlns:a14="http://schemas.microsoft.com/office/drawing/2010/main"/>
              </a:ext>
            </a:extLst>
          </a:blip>
          <a:srcRect/>
          <a:stretch/>
        </p:blipFill>
        <p:spPr>
          <a:xfrm>
            <a:off x="192265" y="117298"/>
            <a:ext cx="4120655" cy="2746518"/>
          </a:xfrm>
          <a:prstGeom prst="rect">
            <a:avLst/>
          </a:prstGeom>
          <a:ln w="38100">
            <a:solidFill>
              <a:schemeClr val="tx1"/>
            </a:solidFill>
          </a:ln>
        </p:spPr>
      </p:pic>
      <p:pic>
        <p:nvPicPr>
          <p:cNvPr id="3" name="Picture 3" descr="F:\璨揚\Resized\IMAG0212.jpg"/>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663440" y="112861"/>
            <a:ext cx="4282440" cy="27509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 name="圖片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2265" y="3083935"/>
            <a:ext cx="4120655" cy="3296524"/>
          </a:xfrm>
          <a:prstGeom prst="rect">
            <a:avLst/>
          </a:prstGeom>
        </p:spPr>
      </p:pic>
      <p:grpSp>
        <p:nvGrpSpPr>
          <p:cNvPr id="7" name="群組 6"/>
          <p:cNvGrpSpPr/>
          <p:nvPr/>
        </p:nvGrpSpPr>
        <p:grpSpPr>
          <a:xfrm>
            <a:off x="4663440" y="3083935"/>
            <a:ext cx="4278894" cy="3236295"/>
            <a:chOff x="4663440" y="3352074"/>
            <a:chExt cx="4278894" cy="3236295"/>
          </a:xfrm>
        </p:grpSpPr>
        <p:pic>
          <p:nvPicPr>
            <p:cNvPr id="5" name="圖片 4"/>
            <p:cNvPicPr>
              <a:picLocks noChangeAspect="1"/>
            </p:cNvPicPr>
            <p:nvPr/>
          </p:nvPicPr>
          <p:blipFill rotWithShape="1">
            <a:blip r:embed="rId6" cstate="email">
              <a:extLst>
                <a:ext uri="{28A0092B-C50C-407E-A947-70E740481C1C}">
                  <a14:useLocalDpi xmlns:a14="http://schemas.microsoft.com/office/drawing/2010/main"/>
                </a:ext>
              </a:extLst>
            </a:blip>
            <a:srcRect b="43349"/>
            <a:stretch/>
          </p:blipFill>
          <p:spPr>
            <a:xfrm>
              <a:off x="4663440" y="3352074"/>
              <a:ext cx="4278894" cy="3236295"/>
            </a:xfrm>
            <a:prstGeom prst="rect">
              <a:avLst/>
            </a:prstGeom>
            <a:ln w="38100">
              <a:solidFill>
                <a:schemeClr val="tx1"/>
              </a:solidFill>
            </a:ln>
          </p:spPr>
        </p:pic>
        <p:sp>
          <p:nvSpPr>
            <p:cNvPr id="6" name="爆炸 1 5"/>
            <p:cNvSpPr/>
            <p:nvPr/>
          </p:nvSpPr>
          <p:spPr>
            <a:xfrm>
              <a:off x="4822521" y="4045907"/>
              <a:ext cx="989556" cy="70145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投影片編號版面配置區 8"/>
          <p:cNvSpPr>
            <a:spLocks noGrp="1"/>
          </p:cNvSpPr>
          <p:nvPr>
            <p:ph type="sldNum" sz="quarter" idx="12"/>
          </p:nvPr>
        </p:nvSpPr>
        <p:spPr>
          <a:xfrm>
            <a:off x="6686872" y="6237312"/>
            <a:ext cx="2133600" cy="365125"/>
          </a:xfrm>
        </p:spPr>
        <p:txBody>
          <a:bodyPr/>
          <a:lstStyle/>
          <a:p>
            <a:fld id="{A36E6B7E-3405-4ABC-8F0A-11CAAA034E4E}" type="slidenum">
              <a:rPr lang="zh-TW" altLang="en-US" smtClean="0"/>
              <a:pPr/>
              <a:t>50</a:t>
            </a:fld>
            <a:endParaRPr lang="zh-TW" altLang="en-US" dirty="0"/>
          </a:p>
        </p:txBody>
      </p:sp>
    </p:spTree>
    <p:extLst>
      <p:ext uri="{BB962C8B-B14F-4D97-AF65-F5344CB8AC3E}">
        <p14:creationId xmlns:p14="http://schemas.microsoft.com/office/powerpoint/2010/main" val="205826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p:nvPr>
        </p:nvSpPr>
        <p:spPr>
          <a:xfrm>
            <a:off x="1115615" y="637443"/>
            <a:ext cx="6523435" cy="715108"/>
          </a:xfrm>
        </p:spPr>
        <p:txBody>
          <a:bodyPr>
            <a:normAutofit/>
          </a:bodyPr>
          <a:lstStyle/>
          <a:p>
            <a:pPr algn="l"/>
            <a:r>
              <a:rPr lang="zh-TW" altLang="en-US" sz="4000" b="1" dirty="0" smtClean="0">
                <a:latin typeface="標楷體" panose="03000509000000000000" pitchFamily="65" charset="-120"/>
                <a:ea typeface="標楷體" panose="03000509000000000000" pitchFamily="65" charset="-120"/>
              </a:rPr>
              <a:t>伸展操活動</a:t>
            </a:r>
          </a:p>
        </p:txBody>
      </p:sp>
      <p:pic>
        <p:nvPicPr>
          <p:cNvPr id="39939" name="內容版面配置區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31531" y="2249952"/>
            <a:ext cx="4037135" cy="3364523"/>
          </a:xfrm>
        </p:spPr>
      </p:pic>
      <p:pic>
        <p:nvPicPr>
          <p:cNvPr id="39940" name="圖片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4835" y="2242625"/>
            <a:ext cx="4132385" cy="336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fld id="{A36E6B7E-3405-4ABC-8F0A-11CAAA034E4E}" type="slidenum">
              <a:rPr lang="zh-TW" altLang="en-US" smtClean="0"/>
              <a:pPr/>
              <a:t>51</a:t>
            </a:fld>
            <a:endParaRPr lang="zh-TW" altLang="en-US" dirty="0"/>
          </a:p>
        </p:txBody>
      </p:sp>
    </p:spTree>
    <p:extLst>
      <p:ext uri="{BB962C8B-B14F-4D97-AF65-F5344CB8AC3E}">
        <p14:creationId xmlns:p14="http://schemas.microsoft.com/office/powerpoint/2010/main" val="31989240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cstate="email">
            <a:extLst>
              <a:ext uri="{28A0092B-C50C-407E-A947-70E740481C1C}">
                <a14:useLocalDpi xmlns:a14="http://schemas.microsoft.com/office/drawing/2010/main"/>
              </a:ext>
            </a:extLst>
          </a:blip>
          <a:srcRect t="24932" b="18285"/>
          <a:stretch/>
        </p:blipFill>
        <p:spPr>
          <a:xfrm>
            <a:off x="638961" y="476672"/>
            <a:ext cx="7797212" cy="3386382"/>
          </a:xfrm>
          <a:prstGeom prst="rect">
            <a:avLst/>
          </a:prstGeom>
        </p:spPr>
      </p:pic>
      <p:pic>
        <p:nvPicPr>
          <p:cNvPr id="3" name="圖片 2"/>
          <p:cNvPicPr>
            <a:picLocks noChangeAspect="1"/>
          </p:cNvPicPr>
          <p:nvPr/>
        </p:nvPicPr>
        <p:blipFill rotWithShape="1">
          <a:blip r:embed="rId4" cstate="email">
            <a:extLst>
              <a:ext uri="{28A0092B-C50C-407E-A947-70E740481C1C}">
                <a14:useLocalDpi xmlns:a14="http://schemas.microsoft.com/office/drawing/2010/main"/>
              </a:ext>
            </a:extLst>
          </a:blip>
          <a:srcRect t="30499" b="9211"/>
          <a:stretch/>
        </p:blipFill>
        <p:spPr>
          <a:xfrm>
            <a:off x="4379271" y="3933056"/>
            <a:ext cx="4056902" cy="2432012"/>
          </a:xfrm>
          <a:prstGeom prst="rect">
            <a:avLst/>
          </a:prstGeom>
        </p:spPr>
      </p:pic>
      <p:pic>
        <p:nvPicPr>
          <p:cNvPr id="4" name="圖片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961" y="3933056"/>
            <a:ext cx="1937795" cy="2432012"/>
          </a:xfrm>
          <a:prstGeom prst="rect">
            <a:avLst/>
          </a:prstGeom>
        </p:spPr>
      </p:pic>
      <p:sp>
        <p:nvSpPr>
          <p:cNvPr id="6" name="投影片編號版面配置區 5"/>
          <p:cNvSpPr>
            <a:spLocks noGrp="1"/>
          </p:cNvSpPr>
          <p:nvPr>
            <p:ph type="sldNum" sz="quarter" idx="12"/>
          </p:nvPr>
        </p:nvSpPr>
        <p:spPr>
          <a:xfrm>
            <a:off x="6553200" y="6232227"/>
            <a:ext cx="2133600" cy="365125"/>
          </a:xfrm>
        </p:spPr>
        <p:txBody>
          <a:bodyPr/>
          <a:lstStyle/>
          <a:p>
            <a:fld id="{A36E6B7E-3405-4ABC-8F0A-11CAAA034E4E}" type="slidenum">
              <a:rPr lang="zh-TW" altLang="en-US" smtClean="0"/>
              <a:pPr/>
              <a:t>52</a:t>
            </a:fld>
            <a:endParaRPr lang="zh-TW" altLang="en-US" dirty="0"/>
          </a:p>
        </p:txBody>
      </p:sp>
    </p:spTree>
    <p:extLst>
      <p:ext uri="{BB962C8B-B14F-4D97-AF65-F5344CB8AC3E}">
        <p14:creationId xmlns:p14="http://schemas.microsoft.com/office/powerpoint/2010/main" val="4276756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樓梯美化"/>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020" y="234315"/>
            <a:ext cx="3970411" cy="297780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www.tainan.gov.tw/tainan/warehouse/%7B48394379-72EF-40ED-B753-381466A6DEF3%7D/樓梯美化2(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020" y="3356992"/>
            <a:ext cx="4017301" cy="280831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07194" y="234315"/>
            <a:ext cx="3985113" cy="5930989"/>
          </a:xfrm>
          <a:prstGeom prst="rect">
            <a:avLst/>
          </a:prstGeom>
          <a:noFill/>
          <a:ln w="38100">
            <a:solidFill>
              <a:schemeClr val="tx1"/>
            </a:solidFill>
          </a:ln>
        </p:spPr>
      </p:pic>
      <p:sp>
        <p:nvSpPr>
          <p:cNvPr id="4" name="投影片編號版面配置區 3"/>
          <p:cNvSpPr>
            <a:spLocks noGrp="1"/>
          </p:cNvSpPr>
          <p:nvPr>
            <p:ph type="sldNum" sz="quarter" idx="12"/>
          </p:nvPr>
        </p:nvSpPr>
        <p:spPr>
          <a:xfrm>
            <a:off x="6614864" y="6237312"/>
            <a:ext cx="2133600" cy="365125"/>
          </a:xfrm>
        </p:spPr>
        <p:txBody>
          <a:bodyPr/>
          <a:lstStyle/>
          <a:p>
            <a:fld id="{A36E6B7E-3405-4ABC-8F0A-11CAAA034E4E}" type="slidenum">
              <a:rPr lang="zh-TW" altLang="en-US" smtClean="0"/>
              <a:pPr/>
              <a:t>53</a:t>
            </a:fld>
            <a:endParaRPr lang="zh-TW" altLang="en-US" dirty="0"/>
          </a:p>
        </p:txBody>
      </p:sp>
    </p:spTree>
    <p:extLst>
      <p:ext uri="{BB962C8B-B14F-4D97-AF65-F5344CB8AC3E}">
        <p14:creationId xmlns:p14="http://schemas.microsoft.com/office/powerpoint/2010/main" val="9469612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p:cNvSpPr txBox="1"/>
          <p:nvPr/>
        </p:nvSpPr>
        <p:spPr>
          <a:xfrm>
            <a:off x="1414703" y="838012"/>
            <a:ext cx="1717137" cy="369332"/>
          </a:xfrm>
          <a:prstGeom prst="rect">
            <a:avLst/>
          </a:prstGeom>
          <a:noFill/>
        </p:spPr>
        <p:txBody>
          <a:bodyPr wrap="none" rtlCol="0">
            <a:spAutoFit/>
          </a:bodyPr>
          <a:lstStyle/>
          <a:p>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&lt; </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體適能檢測 </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&gt;</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p:cNvSpPr txBox="1"/>
          <p:nvPr/>
        </p:nvSpPr>
        <p:spPr>
          <a:xfrm>
            <a:off x="159537" y="1207018"/>
            <a:ext cx="646331" cy="369332"/>
          </a:xfrm>
          <a:prstGeom prst="rect">
            <a:avLst/>
          </a:prstGeom>
          <a:noFill/>
        </p:spPr>
        <p:txBody>
          <a:bodyPr wrap="none" rtlCol="0">
            <a:spAutoFit/>
          </a:bodyPr>
          <a:lstStyle/>
          <a:p>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前測</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文字方塊 15"/>
          <p:cNvSpPr txBox="1"/>
          <p:nvPr/>
        </p:nvSpPr>
        <p:spPr>
          <a:xfrm>
            <a:off x="137765" y="4851667"/>
            <a:ext cx="3310522" cy="369332"/>
          </a:xfrm>
          <a:prstGeom prst="rect">
            <a:avLst/>
          </a:prstGeom>
          <a:noFill/>
        </p:spPr>
        <p:txBody>
          <a:bodyPr wrap="none" rtlCol="0">
            <a:spAutoFit/>
          </a:bodyPr>
          <a:lstStyle/>
          <a:p>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前後測差異 </a:t>
            </a:r>
            <a:r>
              <a:rPr lang="en-US" altLang="zh-TW" sz="14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dirty="0" smtClean="0">
                <a:latin typeface="Times New Roman" panose="02020603050405020304" pitchFamily="18" charset="0"/>
                <a:ea typeface="標楷體" panose="03000509000000000000" pitchFamily="65" charset="-120"/>
                <a:cs typeface="Times New Roman" panose="02020603050405020304" pitchFamily="18" charset="0"/>
              </a:rPr>
              <a:t>前後皆參與人數：</a:t>
            </a:r>
            <a:r>
              <a:rPr lang="en-US" altLang="zh-TW" sz="1400" b="1" dirty="0" smtClean="0">
                <a:latin typeface="Times New Roman" panose="02020603050405020304" pitchFamily="18" charset="0"/>
                <a:ea typeface="標楷體" panose="03000509000000000000" pitchFamily="65" charset="-120"/>
                <a:cs typeface="Times New Roman" panose="02020603050405020304" pitchFamily="18" charset="0"/>
              </a:rPr>
              <a:t>29</a:t>
            </a:r>
            <a:r>
              <a:rPr lang="zh-TW" altLang="en-US" sz="1400" b="1" dirty="0" smtClean="0">
                <a:latin typeface="Times New Roman" panose="02020603050405020304" pitchFamily="18" charset="0"/>
                <a:ea typeface="標楷體" panose="03000509000000000000" pitchFamily="65" charset="-120"/>
                <a:cs typeface="Times New Roman" panose="02020603050405020304" pitchFamily="18" charset="0"/>
              </a:rPr>
              <a:t>位</a:t>
            </a:r>
            <a:r>
              <a:rPr lang="en-US" altLang="zh-TW" sz="1400"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2" name="文字方塊 21"/>
          <p:cNvSpPr txBox="1"/>
          <p:nvPr/>
        </p:nvSpPr>
        <p:spPr>
          <a:xfrm>
            <a:off x="2490332" y="1207018"/>
            <a:ext cx="646331" cy="369332"/>
          </a:xfrm>
          <a:prstGeom prst="rect">
            <a:avLst/>
          </a:prstGeom>
          <a:noFill/>
        </p:spPr>
        <p:txBody>
          <a:bodyPr wrap="none" rtlCol="0">
            <a:spAutoFit/>
          </a:bodyPr>
          <a:lstStyle/>
          <a:p>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後測</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p:cNvSpPr txBox="1"/>
          <p:nvPr/>
        </p:nvSpPr>
        <p:spPr>
          <a:xfrm>
            <a:off x="0" y="0"/>
            <a:ext cx="9144000" cy="703269"/>
          </a:xfrm>
          <a:prstGeom prst="rect">
            <a:avLst/>
          </a:prstGeom>
          <a:noFill/>
        </p:spPr>
        <p:txBody>
          <a:bodyPr wrap="square" rtlCol="0">
            <a:spAutoFit/>
          </a:bodyPr>
          <a:lstStyle/>
          <a:p>
            <a:pPr algn="ctr">
              <a:lnSpc>
                <a:spcPct val="150000"/>
              </a:lnSpc>
            </a:pPr>
            <a:r>
              <a:rPr lang="zh-TW" altLang="en-US" sz="3000" b="1" dirty="0">
                <a:latin typeface="Times New Roman" panose="02020603050405020304" pitchFamily="18" charset="0"/>
                <a:ea typeface="標楷體" panose="03000509000000000000" pitchFamily="65" charset="-120"/>
                <a:cs typeface="Times New Roman" panose="02020603050405020304" pitchFamily="18" charset="0"/>
              </a:rPr>
              <a:t>職場健康促進－身體活動</a:t>
            </a:r>
          </a:p>
        </p:txBody>
      </p:sp>
      <p:pic>
        <p:nvPicPr>
          <p:cNvPr id="5" name="圖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077" y="5263709"/>
            <a:ext cx="4947339" cy="1405651"/>
          </a:xfrm>
          <a:prstGeom prst="rect">
            <a:avLst/>
          </a:prstGeom>
          <a:ln>
            <a:solidFill>
              <a:schemeClr val="tx1"/>
            </a:solidFill>
          </a:ln>
        </p:spPr>
      </p:pic>
      <p:pic>
        <p:nvPicPr>
          <p:cNvPr id="7" name="圖片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2077" y="1619060"/>
            <a:ext cx="2170307" cy="3046276"/>
          </a:xfrm>
          <a:prstGeom prst="rect">
            <a:avLst/>
          </a:prstGeom>
        </p:spPr>
      </p:pic>
      <p:pic>
        <p:nvPicPr>
          <p:cNvPr id="8" name="圖片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90162" y="1619060"/>
            <a:ext cx="3057142" cy="2475074"/>
          </a:xfrm>
          <a:prstGeom prst="rect">
            <a:avLst/>
          </a:prstGeom>
        </p:spPr>
      </p:pic>
      <p:grpSp>
        <p:nvGrpSpPr>
          <p:cNvPr id="3" name="群組 2"/>
          <p:cNvGrpSpPr/>
          <p:nvPr/>
        </p:nvGrpSpPr>
        <p:grpSpPr>
          <a:xfrm>
            <a:off x="5723506" y="836712"/>
            <a:ext cx="3224550" cy="5428911"/>
            <a:chOff x="5723506" y="1233426"/>
            <a:chExt cx="3224550" cy="5428911"/>
          </a:xfrm>
        </p:grpSpPr>
        <p:sp>
          <p:nvSpPr>
            <p:cNvPr id="9" name="文字方塊 8"/>
            <p:cNvSpPr txBox="1"/>
            <p:nvPr/>
          </p:nvSpPr>
          <p:spPr>
            <a:xfrm>
              <a:off x="7717972" y="2383971"/>
              <a:ext cx="184731" cy="369332"/>
            </a:xfrm>
            <a:prstGeom prst="rect">
              <a:avLst/>
            </a:prstGeom>
            <a:noFill/>
          </p:spPr>
          <p:txBody>
            <a:bodyPr wrap="none" rtlCol="0">
              <a:spAutoFit/>
            </a:bodyPr>
            <a:lstStyle/>
            <a:p>
              <a:endParaRPr lang="zh-TW" altLang="en-US" dirty="0"/>
            </a:p>
          </p:txBody>
        </p:sp>
        <p:pic>
          <p:nvPicPr>
            <p:cNvPr id="12" name="圖片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80398" y="1645468"/>
              <a:ext cx="3067658" cy="5016869"/>
            </a:xfrm>
            <a:prstGeom prst="rect">
              <a:avLst/>
            </a:prstGeom>
            <a:ln>
              <a:solidFill>
                <a:schemeClr val="tx1"/>
              </a:solidFill>
            </a:ln>
          </p:spPr>
        </p:pic>
        <p:sp>
          <p:nvSpPr>
            <p:cNvPr id="18" name="文字方塊 17"/>
            <p:cNvSpPr txBox="1"/>
            <p:nvPr/>
          </p:nvSpPr>
          <p:spPr>
            <a:xfrm>
              <a:off x="5723506" y="1233426"/>
              <a:ext cx="3106175" cy="369332"/>
            </a:xfrm>
            <a:prstGeom prst="rect">
              <a:avLst/>
            </a:prstGeom>
            <a:noFill/>
          </p:spPr>
          <p:txBody>
            <a:bodyPr wrap="square" rtlCol="0">
              <a:spAutoFit/>
            </a:bodyPr>
            <a:lstStyle/>
            <a:p>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介入措施：辦理減重夏令營</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文字方塊 1"/>
            <p:cNvSpPr txBox="1"/>
            <p:nvPr/>
          </p:nvSpPr>
          <p:spPr>
            <a:xfrm>
              <a:off x="6760464" y="1804416"/>
              <a:ext cx="2069217" cy="109728"/>
            </a:xfrm>
            <a:prstGeom prst="rect">
              <a:avLst/>
            </a:prstGeom>
            <a:solidFill>
              <a:schemeClr val="bg1"/>
            </a:solidFill>
          </p:spPr>
          <p:txBody>
            <a:bodyPr wrap="square" rtlCol="0">
              <a:spAutoFit/>
            </a:bodyPr>
            <a:lstStyle/>
            <a:p>
              <a:endParaRPr lang="zh-TW" altLang="en-US" dirty="0"/>
            </a:p>
          </p:txBody>
        </p:sp>
        <p:sp>
          <p:nvSpPr>
            <p:cNvPr id="15" name="文字方塊 14"/>
            <p:cNvSpPr txBox="1"/>
            <p:nvPr/>
          </p:nvSpPr>
          <p:spPr>
            <a:xfrm>
              <a:off x="6486144" y="1901989"/>
              <a:ext cx="2286000" cy="127979"/>
            </a:xfrm>
            <a:prstGeom prst="rect">
              <a:avLst/>
            </a:prstGeom>
            <a:solidFill>
              <a:schemeClr val="bg1"/>
            </a:solidFill>
          </p:spPr>
          <p:txBody>
            <a:bodyPr wrap="square" rtlCol="0">
              <a:noAutofit/>
            </a:bodyPr>
            <a:lstStyle/>
            <a:p>
              <a:endParaRPr lang="zh-TW" altLang="en-US" sz="1200" dirty="0"/>
            </a:p>
          </p:txBody>
        </p:sp>
        <p:sp>
          <p:nvSpPr>
            <p:cNvPr id="17" name="文字方塊 16"/>
            <p:cNvSpPr txBox="1"/>
            <p:nvPr/>
          </p:nvSpPr>
          <p:spPr>
            <a:xfrm>
              <a:off x="6706065" y="1987286"/>
              <a:ext cx="1895391" cy="183379"/>
            </a:xfrm>
            <a:prstGeom prst="rect">
              <a:avLst/>
            </a:prstGeom>
            <a:solidFill>
              <a:schemeClr val="bg1"/>
            </a:solidFill>
          </p:spPr>
          <p:txBody>
            <a:bodyPr wrap="square" rtlCol="0">
              <a:spAutoFit/>
            </a:bodyPr>
            <a:lstStyle/>
            <a:p>
              <a:endParaRPr lang="zh-TW" altLang="en-US" dirty="0"/>
            </a:p>
          </p:txBody>
        </p:sp>
        <p:sp>
          <p:nvSpPr>
            <p:cNvPr id="19" name="文字方塊 18"/>
            <p:cNvSpPr txBox="1"/>
            <p:nvPr/>
          </p:nvSpPr>
          <p:spPr>
            <a:xfrm>
              <a:off x="6497355" y="2140234"/>
              <a:ext cx="2286000" cy="127979"/>
            </a:xfrm>
            <a:prstGeom prst="rect">
              <a:avLst/>
            </a:prstGeom>
            <a:solidFill>
              <a:schemeClr val="bg1"/>
            </a:solidFill>
          </p:spPr>
          <p:txBody>
            <a:bodyPr wrap="square" rtlCol="0">
              <a:noAutofit/>
            </a:bodyPr>
            <a:lstStyle/>
            <a:p>
              <a:endParaRPr lang="zh-TW" altLang="en-US" sz="1200" dirty="0"/>
            </a:p>
          </p:txBody>
        </p:sp>
      </p:grpSp>
      <p:sp>
        <p:nvSpPr>
          <p:cNvPr id="10" name="投影片編號版面配置區 9"/>
          <p:cNvSpPr>
            <a:spLocks noGrp="1"/>
          </p:cNvSpPr>
          <p:nvPr>
            <p:ph type="sldNum" sz="quarter" idx="12"/>
          </p:nvPr>
        </p:nvSpPr>
        <p:spPr/>
        <p:txBody>
          <a:bodyPr/>
          <a:lstStyle/>
          <a:p>
            <a:fld id="{A36E6B7E-3405-4ABC-8F0A-11CAAA034E4E}" type="slidenum">
              <a:rPr lang="zh-TW" altLang="en-US" smtClean="0"/>
              <a:pPr/>
              <a:t>54</a:t>
            </a:fld>
            <a:endParaRPr lang="zh-TW" altLang="en-US" dirty="0"/>
          </a:p>
        </p:txBody>
      </p:sp>
    </p:spTree>
    <p:extLst>
      <p:ext uri="{BB962C8B-B14F-4D97-AF65-F5344CB8AC3E}">
        <p14:creationId xmlns:p14="http://schemas.microsoft.com/office/powerpoint/2010/main" val="42830293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116632"/>
            <a:ext cx="7715200" cy="1143000"/>
          </a:xfrm>
        </p:spPr>
        <p:txBody>
          <a:bodyPr>
            <a:normAutofit/>
          </a:bodyPr>
          <a:lstStyle/>
          <a:p>
            <a:r>
              <a:rPr lang="en-US" altLang="zh-TW" sz="4000" b="1" dirty="0">
                <a:latin typeface="Times New Roman" panose="02020603050405020304" pitchFamily="18" charset="0"/>
                <a:ea typeface="標楷體" panose="03000509000000000000" pitchFamily="65" charset="-120"/>
                <a:cs typeface="Times New Roman" panose="02020603050405020304" pitchFamily="18" charset="0"/>
              </a:rPr>
              <a:t>2.</a:t>
            </a:r>
            <a:r>
              <a:rPr lang="zh-TW" altLang="zh-TW" sz="4000" b="1" dirty="0">
                <a:latin typeface="Times New Roman" panose="02020603050405020304" pitchFamily="18" charset="0"/>
                <a:ea typeface="標楷體" panose="03000509000000000000" pitchFamily="65" charset="-120"/>
                <a:cs typeface="Times New Roman" panose="02020603050405020304" pitchFamily="18" charset="0"/>
              </a:rPr>
              <a:t>健康飲食</a:t>
            </a:r>
            <a:endParaRPr lang="zh-TW" altLang="en-US" sz="40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3688" y="1047861"/>
            <a:ext cx="5543601" cy="5568960"/>
          </a:xfrm>
          <a:prstGeom prst="rect">
            <a:avLst/>
          </a:prstGeom>
        </p:spPr>
      </p:pic>
      <p:sp>
        <p:nvSpPr>
          <p:cNvPr id="6" name="投影片編號版面配置區 5"/>
          <p:cNvSpPr>
            <a:spLocks noGrp="1"/>
          </p:cNvSpPr>
          <p:nvPr>
            <p:ph type="sldNum" sz="quarter" idx="12"/>
          </p:nvPr>
        </p:nvSpPr>
        <p:spPr>
          <a:xfrm>
            <a:off x="7010400" y="6093296"/>
            <a:ext cx="2133600" cy="365125"/>
          </a:xfrm>
        </p:spPr>
        <p:txBody>
          <a:bodyPr/>
          <a:lstStyle/>
          <a:p>
            <a:fld id="{A36E6B7E-3405-4ABC-8F0A-11CAAA034E4E}" type="slidenum">
              <a:rPr lang="zh-TW" altLang="en-US" smtClean="0"/>
              <a:pPr/>
              <a:t>55</a:t>
            </a:fld>
            <a:endParaRPr lang="zh-TW" altLang="en-US" dirty="0"/>
          </a:p>
        </p:txBody>
      </p:sp>
    </p:spTree>
    <p:extLst>
      <p:ext uri="{BB962C8B-B14F-4D97-AF65-F5344CB8AC3E}">
        <p14:creationId xmlns:p14="http://schemas.microsoft.com/office/powerpoint/2010/main" val="3627620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4101" y="44624"/>
            <a:ext cx="4347090" cy="6620807"/>
          </a:xfrm>
          <a:prstGeom prst="rect">
            <a:avLst/>
          </a:prstGeom>
        </p:spPr>
      </p:pic>
      <p:pic>
        <p:nvPicPr>
          <p:cNvPr id="7" name="圖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6223" y="44624"/>
            <a:ext cx="4079631" cy="6626310"/>
          </a:xfrm>
          <a:prstGeom prst="rect">
            <a:avLst/>
          </a:prstGeom>
        </p:spPr>
      </p:pic>
      <p:sp>
        <p:nvSpPr>
          <p:cNvPr id="3" name="投影片編號版面配置區 2"/>
          <p:cNvSpPr>
            <a:spLocks noGrp="1"/>
          </p:cNvSpPr>
          <p:nvPr>
            <p:ph type="sldNum" sz="quarter" idx="12"/>
          </p:nvPr>
        </p:nvSpPr>
        <p:spPr/>
        <p:txBody>
          <a:bodyPr/>
          <a:lstStyle/>
          <a:p>
            <a:fld id="{A36E6B7E-3405-4ABC-8F0A-11CAAA034E4E}" type="slidenum">
              <a:rPr lang="zh-TW" altLang="en-US" smtClean="0"/>
              <a:pPr/>
              <a:t>56</a:t>
            </a:fld>
            <a:endParaRPr lang="zh-TW" altLang="en-US" dirty="0"/>
          </a:p>
        </p:txBody>
      </p:sp>
    </p:spTree>
    <p:extLst>
      <p:ext uri="{BB962C8B-B14F-4D97-AF65-F5344CB8AC3E}">
        <p14:creationId xmlns:p14="http://schemas.microsoft.com/office/powerpoint/2010/main" val="7449180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676" y="441006"/>
            <a:ext cx="8803595" cy="5045394"/>
          </a:xfrm>
          <a:prstGeom prst="rect">
            <a:avLst/>
          </a:prstGeom>
        </p:spPr>
      </p:pic>
      <p:sp>
        <p:nvSpPr>
          <p:cNvPr id="4" name="投影片編號版面配置區 3"/>
          <p:cNvSpPr>
            <a:spLocks noGrp="1"/>
          </p:cNvSpPr>
          <p:nvPr>
            <p:ph type="sldNum" sz="quarter" idx="12"/>
          </p:nvPr>
        </p:nvSpPr>
        <p:spPr>
          <a:xfrm>
            <a:off x="6553200" y="6237312"/>
            <a:ext cx="2133600" cy="365125"/>
          </a:xfrm>
        </p:spPr>
        <p:txBody>
          <a:bodyPr/>
          <a:lstStyle/>
          <a:p>
            <a:fld id="{A36E6B7E-3405-4ABC-8F0A-11CAAA034E4E}" type="slidenum">
              <a:rPr lang="zh-TW" altLang="en-US" smtClean="0"/>
              <a:pPr/>
              <a:t>57</a:t>
            </a:fld>
            <a:endParaRPr lang="zh-TW" altLang="en-US" dirty="0"/>
          </a:p>
        </p:txBody>
      </p:sp>
    </p:spTree>
    <p:extLst>
      <p:ext uri="{BB962C8B-B14F-4D97-AF65-F5344CB8AC3E}">
        <p14:creationId xmlns:p14="http://schemas.microsoft.com/office/powerpoint/2010/main" val="7926951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6310" y="116632"/>
            <a:ext cx="4990235" cy="6062753"/>
          </a:xfrm>
          <a:prstGeom prst="rect">
            <a:avLst/>
          </a:prstGeom>
        </p:spPr>
      </p:pic>
      <p:pic>
        <p:nvPicPr>
          <p:cNvPr id="4" name="圖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489" y="1124745"/>
            <a:ext cx="3829640" cy="5256584"/>
          </a:xfrm>
          <a:prstGeom prst="rect">
            <a:avLst/>
          </a:prstGeom>
        </p:spPr>
      </p:pic>
      <p:sp>
        <p:nvSpPr>
          <p:cNvPr id="5" name="投影片編號版面配置區 4"/>
          <p:cNvSpPr>
            <a:spLocks noGrp="1"/>
          </p:cNvSpPr>
          <p:nvPr>
            <p:ph type="sldNum" sz="quarter" idx="12"/>
          </p:nvPr>
        </p:nvSpPr>
        <p:spPr>
          <a:xfrm>
            <a:off x="6553200" y="6237312"/>
            <a:ext cx="2133600" cy="365125"/>
          </a:xfrm>
        </p:spPr>
        <p:txBody>
          <a:bodyPr/>
          <a:lstStyle/>
          <a:p>
            <a:fld id="{A36E6B7E-3405-4ABC-8F0A-11CAAA034E4E}" type="slidenum">
              <a:rPr lang="zh-TW" altLang="en-US" smtClean="0"/>
              <a:pPr/>
              <a:t>58</a:t>
            </a:fld>
            <a:endParaRPr lang="zh-TW" altLang="en-US" dirty="0"/>
          </a:p>
        </p:txBody>
      </p:sp>
    </p:spTree>
    <p:extLst>
      <p:ext uri="{BB962C8B-B14F-4D97-AF65-F5344CB8AC3E}">
        <p14:creationId xmlns:p14="http://schemas.microsoft.com/office/powerpoint/2010/main" val="32997523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38051" cy="6858000"/>
          </a:xfrm>
          <a:prstGeom prst="rect">
            <a:avLst/>
          </a:prstGeom>
        </p:spPr>
      </p:pic>
      <p:sp>
        <p:nvSpPr>
          <p:cNvPr id="4" name="投影片編號版面配置區 3"/>
          <p:cNvSpPr>
            <a:spLocks noGrp="1"/>
          </p:cNvSpPr>
          <p:nvPr>
            <p:ph type="sldNum" sz="quarter" idx="12"/>
          </p:nvPr>
        </p:nvSpPr>
        <p:spPr/>
        <p:txBody>
          <a:bodyPr/>
          <a:lstStyle/>
          <a:p>
            <a:fld id="{A36E6B7E-3405-4ABC-8F0A-11CAAA034E4E}" type="slidenum">
              <a:rPr lang="zh-TW" altLang="en-US" smtClean="0"/>
              <a:pPr/>
              <a:t>59</a:t>
            </a:fld>
            <a:endParaRPr lang="zh-TW" altLang="en-US" dirty="0"/>
          </a:p>
        </p:txBody>
      </p:sp>
    </p:spTree>
    <p:extLst>
      <p:ext uri="{BB962C8B-B14F-4D97-AF65-F5344CB8AC3E}">
        <p14:creationId xmlns:p14="http://schemas.microsoft.com/office/powerpoint/2010/main" val="17351495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44624"/>
            <a:ext cx="8229600" cy="792162"/>
          </a:xfrm>
        </p:spPr>
        <p:txBody>
          <a:bodyPr>
            <a:normAutofit/>
          </a:bodyPr>
          <a:lstStyle/>
          <a:p>
            <a:pPr algn="ctr"/>
            <a:r>
              <a:rPr lang="zh-TW" altLang="en-US" sz="4000" dirty="0" smtClean="0">
                <a:latin typeface="Times New Roman" panose="02020603050405020304" pitchFamily="18" charset="0"/>
                <a:ea typeface="標楷體" panose="03000509000000000000" pitchFamily="65" charset="-120"/>
                <a:cs typeface="Times New Roman" panose="02020603050405020304" pitchFamily="18" charset="0"/>
              </a:rPr>
              <a:t>我國職業災害</a:t>
            </a:r>
            <a:r>
              <a:rPr lang="en-US" altLang="zh-TW" sz="40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000" dirty="0" smtClean="0">
                <a:latin typeface="Times New Roman" panose="02020603050405020304" pitchFamily="18" charset="0"/>
                <a:ea typeface="標楷體" panose="03000509000000000000" pitchFamily="65" charset="-120"/>
                <a:cs typeface="Times New Roman" panose="02020603050405020304" pitchFamily="18" charset="0"/>
              </a:rPr>
              <a:t>傷病監測系統</a:t>
            </a:r>
            <a:endParaRPr lang="zh-TW" altLang="en-US" sz="4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7524" name="Text Box 4"/>
          <p:cNvSpPr txBox="1">
            <a:spLocks noChangeArrowheads="1"/>
          </p:cNvSpPr>
          <p:nvPr/>
        </p:nvSpPr>
        <p:spPr bwMode="auto">
          <a:xfrm>
            <a:off x="114300" y="3632047"/>
            <a:ext cx="1333500"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TW" altLang="en-US" dirty="0">
                <a:latin typeface="Times New Roman" panose="02020603050405020304" pitchFamily="18" charset="0"/>
                <a:ea typeface="標楷體" panose="03000509000000000000" pitchFamily="65" charset="-120"/>
              </a:rPr>
              <a:t>職業</a:t>
            </a:r>
            <a:endParaRPr lang="en-US" altLang="zh-TW" dirty="0">
              <a:latin typeface="Times New Roman" panose="02020603050405020304" pitchFamily="18" charset="0"/>
              <a:ea typeface="標楷體" panose="03000509000000000000" pitchFamily="65" charset="-120"/>
            </a:endParaRPr>
          </a:p>
          <a:p>
            <a:pPr algn="ctr"/>
            <a:r>
              <a:rPr lang="zh-TW" altLang="en-US" dirty="0">
                <a:latin typeface="Times New Roman" panose="02020603050405020304" pitchFamily="18" charset="0"/>
                <a:ea typeface="標楷體" panose="03000509000000000000" pitchFamily="65" charset="-120"/>
              </a:rPr>
              <a:t>傷害或疾病</a:t>
            </a:r>
          </a:p>
        </p:txBody>
      </p:sp>
      <p:sp>
        <p:nvSpPr>
          <p:cNvPr id="107526" name="Text Box 6"/>
          <p:cNvSpPr txBox="1">
            <a:spLocks noChangeArrowheads="1"/>
          </p:cNvSpPr>
          <p:nvPr/>
        </p:nvSpPr>
        <p:spPr bwMode="auto">
          <a:xfrm>
            <a:off x="1708786" y="3148167"/>
            <a:ext cx="685800"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TW" altLang="en-US">
                <a:latin typeface="Times New Roman" panose="02020603050405020304" pitchFamily="18" charset="0"/>
                <a:ea typeface="標楷體" panose="03000509000000000000" pitchFamily="65" charset="-120"/>
              </a:rPr>
              <a:t>報告雇主</a:t>
            </a:r>
          </a:p>
        </p:txBody>
      </p:sp>
      <p:sp>
        <p:nvSpPr>
          <p:cNvPr id="107528" name="Text Box 8"/>
          <p:cNvSpPr txBox="1">
            <a:spLocks noChangeArrowheads="1"/>
          </p:cNvSpPr>
          <p:nvPr/>
        </p:nvSpPr>
        <p:spPr bwMode="auto">
          <a:xfrm>
            <a:off x="2796958" y="4116050"/>
            <a:ext cx="1257300"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TW" altLang="en-US" dirty="0">
                <a:latin typeface="Times New Roman" panose="02020603050405020304" pitchFamily="18" charset="0"/>
                <a:ea typeface="標楷體" panose="03000509000000000000" pitchFamily="65" charset="-120"/>
              </a:rPr>
              <a:t>醫師診斷職業</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傷</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病</a:t>
            </a:r>
          </a:p>
        </p:txBody>
      </p:sp>
      <p:sp>
        <p:nvSpPr>
          <p:cNvPr id="107529" name="Text Box 9"/>
          <p:cNvSpPr txBox="1">
            <a:spLocks noChangeArrowheads="1"/>
          </p:cNvSpPr>
          <p:nvPr/>
        </p:nvSpPr>
        <p:spPr bwMode="auto">
          <a:xfrm>
            <a:off x="1708786" y="4108841"/>
            <a:ext cx="685800"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TW" altLang="en-US" dirty="0">
                <a:latin typeface="Times New Roman" panose="02020603050405020304" pitchFamily="18" charset="0"/>
                <a:ea typeface="標楷體" panose="03000509000000000000" pitchFamily="65" charset="-120"/>
              </a:rPr>
              <a:t>就醫治療</a:t>
            </a:r>
          </a:p>
        </p:txBody>
      </p:sp>
      <p:sp>
        <p:nvSpPr>
          <p:cNvPr id="107530" name="Text Box 10"/>
          <p:cNvSpPr txBox="1">
            <a:spLocks noChangeArrowheads="1"/>
          </p:cNvSpPr>
          <p:nvPr/>
        </p:nvSpPr>
        <p:spPr bwMode="auto">
          <a:xfrm>
            <a:off x="6791783" y="3164061"/>
            <a:ext cx="2028126"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TW" altLang="en-US" dirty="0">
                <a:latin typeface="Times New Roman" panose="02020603050405020304" pitchFamily="18" charset="0"/>
                <a:ea typeface="標楷體" panose="03000509000000000000" pitchFamily="65" charset="-120"/>
              </a:rPr>
              <a:t>勞保</a:t>
            </a:r>
            <a:r>
              <a:rPr lang="zh-TW" altLang="en-US" dirty="0" smtClean="0">
                <a:latin typeface="Times New Roman" panose="02020603050405020304" pitchFamily="18" charset="0"/>
                <a:ea typeface="標楷體" panose="03000509000000000000" pitchFamily="65" charset="-120"/>
              </a:rPr>
              <a:t>局</a:t>
            </a:r>
            <a:endParaRPr lang="en-US" altLang="zh-TW" dirty="0" smtClean="0">
              <a:latin typeface="Times New Roman" panose="02020603050405020304" pitchFamily="18" charset="0"/>
              <a:ea typeface="標楷體" panose="03000509000000000000" pitchFamily="65" charset="-120"/>
            </a:endParaRPr>
          </a:p>
          <a:p>
            <a:pPr algn="ctr"/>
            <a:r>
              <a:rPr lang="zh-TW" altLang="en-US" b="1" dirty="0" smtClean="0">
                <a:latin typeface="Times New Roman" panose="02020603050405020304" pitchFamily="18" charset="0"/>
                <a:ea typeface="標楷體" panose="03000509000000000000" pitchFamily="65" charset="-120"/>
              </a:rPr>
              <a:t>職業傷病補償統計</a:t>
            </a:r>
            <a:endParaRPr lang="zh-TW" altLang="en-US" b="1" dirty="0">
              <a:latin typeface="Times New Roman" panose="02020603050405020304" pitchFamily="18" charset="0"/>
              <a:ea typeface="標楷體" panose="03000509000000000000" pitchFamily="65" charset="-120"/>
            </a:endParaRPr>
          </a:p>
        </p:txBody>
      </p:sp>
      <p:sp>
        <p:nvSpPr>
          <p:cNvPr id="107531" name="Text Box 11"/>
          <p:cNvSpPr txBox="1">
            <a:spLocks noChangeArrowheads="1"/>
          </p:cNvSpPr>
          <p:nvPr/>
        </p:nvSpPr>
        <p:spPr bwMode="auto">
          <a:xfrm>
            <a:off x="4279934" y="3153901"/>
            <a:ext cx="1143000"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TW" altLang="en-US" dirty="0" smtClean="0">
                <a:latin typeface="Times New Roman" panose="02020603050405020304" pitchFamily="18" charset="0"/>
                <a:ea typeface="標楷體" panose="03000509000000000000" pitchFamily="65" charset="-120"/>
              </a:rPr>
              <a:t>申請勞保</a:t>
            </a:r>
            <a:endParaRPr lang="en-US" altLang="zh-TW" dirty="0" smtClean="0">
              <a:latin typeface="Times New Roman" panose="02020603050405020304" pitchFamily="18" charset="0"/>
              <a:ea typeface="標楷體" panose="03000509000000000000" pitchFamily="65" charset="-120"/>
            </a:endParaRPr>
          </a:p>
          <a:p>
            <a:pPr algn="ctr"/>
            <a:r>
              <a:rPr lang="zh-TW" altLang="en-US" dirty="0" smtClean="0">
                <a:latin typeface="Times New Roman" panose="02020603050405020304" pitchFamily="18" charset="0"/>
                <a:ea typeface="標楷體" panose="03000509000000000000" pitchFamily="65" charset="-120"/>
              </a:rPr>
              <a:t>傷病給付</a:t>
            </a:r>
            <a:endParaRPr lang="zh-TW" altLang="en-US" dirty="0">
              <a:latin typeface="Times New Roman" panose="02020603050405020304" pitchFamily="18" charset="0"/>
              <a:ea typeface="標楷體" panose="03000509000000000000" pitchFamily="65" charset="-120"/>
            </a:endParaRPr>
          </a:p>
        </p:txBody>
      </p:sp>
      <p:sp>
        <p:nvSpPr>
          <p:cNvPr id="107533" name="Text Box 13"/>
          <p:cNvSpPr txBox="1">
            <a:spLocks noChangeArrowheads="1"/>
          </p:cNvSpPr>
          <p:nvPr/>
        </p:nvSpPr>
        <p:spPr bwMode="auto">
          <a:xfrm>
            <a:off x="6791783" y="1770070"/>
            <a:ext cx="2028126" cy="646331"/>
          </a:xfrm>
          <a:prstGeom prst="rect">
            <a:avLst/>
          </a:prstGeom>
          <a:solidFill>
            <a:srgbClr val="FD877B"/>
          </a:solidFill>
          <a:ln w="9525">
            <a:solidFill>
              <a:schemeClr val="tx1"/>
            </a:solidFill>
            <a:miter lim="800000"/>
            <a:headEnd/>
            <a:tailEnd/>
          </a:ln>
          <a:effectLst/>
        </p:spPr>
        <p:txBody>
          <a:bodyPr wrap="square">
            <a:spAutoFit/>
          </a:bodyPr>
          <a:lstStyle/>
          <a:p>
            <a:pPr algn="ctr"/>
            <a:r>
              <a:rPr lang="zh-TW" altLang="en-US" dirty="0">
                <a:latin typeface="Times New Roman" panose="02020603050405020304" pitchFamily="18" charset="0"/>
                <a:ea typeface="標楷體" panose="03000509000000000000" pitchFamily="65" charset="-120"/>
              </a:rPr>
              <a:t>職安署</a:t>
            </a:r>
            <a:r>
              <a:rPr lang="zh-TW" altLang="en-US" b="1" dirty="0">
                <a:latin typeface="Times New Roman" panose="02020603050405020304" pitchFamily="18" charset="0"/>
                <a:ea typeface="標楷體" panose="03000509000000000000" pitchFamily="65" charset="-120"/>
              </a:rPr>
              <a:t>事業單位</a:t>
            </a:r>
            <a:endParaRPr lang="en-US" altLang="zh-TW" dirty="0">
              <a:latin typeface="Times New Roman" panose="02020603050405020304" pitchFamily="18" charset="0"/>
              <a:ea typeface="標楷體" panose="03000509000000000000" pitchFamily="65" charset="-120"/>
            </a:endParaRPr>
          </a:p>
          <a:p>
            <a:pPr algn="ctr"/>
            <a:r>
              <a:rPr lang="zh-TW" altLang="en-US" b="1" dirty="0">
                <a:latin typeface="Times New Roman" panose="02020603050405020304" pitchFamily="18" charset="0"/>
                <a:ea typeface="標楷體" panose="03000509000000000000" pitchFamily="65" charset="-120"/>
              </a:rPr>
              <a:t>職業災害統計通報</a:t>
            </a:r>
            <a:endParaRPr lang="en-US" altLang="zh-TW" b="1" dirty="0">
              <a:latin typeface="Times New Roman" panose="02020603050405020304" pitchFamily="18" charset="0"/>
              <a:ea typeface="標楷體" panose="03000509000000000000" pitchFamily="65" charset="-120"/>
            </a:endParaRPr>
          </a:p>
        </p:txBody>
      </p:sp>
      <p:sp>
        <p:nvSpPr>
          <p:cNvPr id="107534" name="Text Box 14"/>
          <p:cNvSpPr txBox="1">
            <a:spLocks noChangeArrowheads="1"/>
          </p:cNvSpPr>
          <p:nvPr/>
        </p:nvSpPr>
        <p:spPr bwMode="auto">
          <a:xfrm>
            <a:off x="4851435" y="1770070"/>
            <a:ext cx="1618814" cy="646331"/>
          </a:xfrm>
          <a:prstGeom prst="rect">
            <a:avLst/>
          </a:prstGeom>
          <a:solidFill>
            <a:srgbClr val="FD877B"/>
          </a:solidFill>
          <a:ln w="9525">
            <a:solidFill>
              <a:schemeClr val="tx1"/>
            </a:solidFill>
            <a:miter lim="800000"/>
            <a:headEnd/>
            <a:tailEnd/>
          </a:ln>
          <a:effectLst/>
        </p:spPr>
        <p:txBody>
          <a:bodyPr wrap="square">
            <a:spAutoFit/>
          </a:bodyPr>
          <a:lstStyle/>
          <a:p>
            <a:pPr algn="ctr"/>
            <a:r>
              <a:rPr lang="zh-TW" altLang="en-US" dirty="0">
                <a:latin typeface="Times New Roman" panose="02020603050405020304" pitchFamily="18" charset="0"/>
                <a:ea typeface="標楷體" panose="03000509000000000000" pitchFamily="65" charset="-120"/>
              </a:rPr>
              <a:t>每月通報</a:t>
            </a:r>
          </a:p>
          <a:p>
            <a:pPr algn="ctr"/>
            <a:r>
              <a:rPr lang="zh-TW" altLang="en-US" dirty="0">
                <a:latin typeface="Times New Roman" panose="02020603050405020304" pitchFamily="18" charset="0"/>
                <a:ea typeface="標楷體" panose="03000509000000000000" pitchFamily="65" charset="-120"/>
              </a:rPr>
              <a:t>勞動</a:t>
            </a:r>
            <a:r>
              <a:rPr lang="zh-TW" altLang="en-US" dirty="0" smtClean="0">
                <a:latin typeface="Times New Roman" panose="02020603050405020304" pitchFamily="18" charset="0"/>
                <a:ea typeface="標楷體" panose="03000509000000000000" pitchFamily="65" charset="-120"/>
              </a:rPr>
              <a:t>檢查機構</a:t>
            </a:r>
            <a:endParaRPr lang="zh-TW" altLang="en-US" dirty="0">
              <a:latin typeface="Times New Roman" panose="02020603050405020304" pitchFamily="18" charset="0"/>
              <a:ea typeface="標楷體" panose="03000509000000000000" pitchFamily="65" charset="-120"/>
            </a:endParaRPr>
          </a:p>
        </p:txBody>
      </p:sp>
      <p:sp>
        <p:nvSpPr>
          <p:cNvPr id="107535" name="Text Box 15"/>
          <p:cNvSpPr txBox="1">
            <a:spLocks noChangeArrowheads="1"/>
          </p:cNvSpPr>
          <p:nvPr/>
        </p:nvSpPr>
        <p:spPr bwMode="auto">
          <a:xfrm>
            <a:off x="6470249" y="4916661"/>
            <a:ext cx="2349660" cy="646331"/>
          </a:xfrm>
          <a:prstGeom prst="rect">
            <a:avLst/>
          </a:prstGeom>
          <a:solidFill>
            <a:srgbClr val="FFFFCC"/>
          </a:solidFill>
          <a:ln w="9525">
            <a:solidFill>
              <a:schemeClr val="tx1"/>
            </a:solidFill>
            <a:miter lim="800000"/>
            <a:headEnd/>
            <a:tailEnd/>
          </a:ln>
          <a:effectLst/>
        </p:spPr>
        <p:txBody>
          <a:bodyPr wrap="square">
            <a:spAutoFit/>
          </a:bodyPr>
          <a:lstStyle>
            <a:defPPr>
              <a:defRPr lang="zh-TW"/>
            </a:defPPr>
            <a:lvl1pPr algn="ctr">
              <a:spcBef>
                <a:spcPct val="50000"/>
              </a:spcBef>
              <a:defRPr>
                <a:latin typeface="Times New Roman" panose="02020603050405020304" pitchFamily="18" charset="0"/>
                <a:ea typeface="標楷體" panose="03000509000000000000" pitchFamily="65" charset="-120"/>
              </a:defRPr>
            </a:lvl1pPr>
          </a:lstStyle>
          <a:p>
            <a:pPr>
              <a:spcBef>
                <a:spcPts val="0"/>
              </a:spcBef>
            </a:pPr>
            <a:r>
              <a:rPr lang="zh-TW" altLang="en-US" dirty="0" smtClean="0"/>
              <a:t>職</a:t>
            </a:r>
            <a:r>
              <a:rPr lang="zh-TW" altLang="en-US" dirty="0"/>
              <a:t>安署</a:t>
            </a:r>
            <a:endParaRPr lang="en-US" altLang="zh-TW" dirty="0"/>
          </a:p>
          <a:p>
            <a:pPr>
              <a:spcBef>
                <a:spcPts val="0"/>
              </a:spcBef>
            </a:pPr>
            <a:r>
              <a:rPr lang="zh-TW" altLang="zh-TW" b="1" i="1" dirty="0" smtClean="0"/>
              <a:t>職業</a:t>
            </a:r>
            <a:r>
              <a:rPr lang="zh-TW" altLang="en-US" b="1" i="1" dirty="0" smtClean="0"/>
              <a:t>傷</a:t>
            </a:r>
            <a:r>
              <a:rPr lang="zh-TW" altLang="zh-TW" b="1" i="1" dirty="0" smtClean="0"/>
              <a:t>病通報</a:t>
            </a:r>
            <a:r>
              <a:rPr lang="zh-TW" altLang="en-US" b="1" i="1" dirty="0" smtClean="0"/>
              <a:t>系統</a:t>
            </a:r>
            <a:endParaRPr lang="zh-TW" altLang="en-US" b="1" i="1" dirty="0"/>
          </a:p>
        </p:txBody>
      </p:sp>
      <p:sp>
        <p:nvSpPr>
          <p:cNvPr id="107536" name="Text Box 16"/>
          <p:cNvSpPr txBox="1">
            <a:spLocks noChangeArrowheads="1"/>
          </p:cNvSpPr>
          <p:nvPr/>
        </p:nvSpPr>
        <p:spPr bwMode="auto">
          <a:xfrm>
            <a:off x="5412133" y="4122131"/>
            <a:ext cx="2076689"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TW" altLang="en-US" dirty="0">
                <a:latin typeface="Times New Roman" panose="02020603050405020304" pitchFamily="18" charset="0"/>
                <a:ea typeface="標楷體" panose="03000509000000000000" pitchFamily="65" charset="-120"/>
              </a:rPr>
              <a:t>勞保</a:t>
            </a:r>
            <a:r>
              <a:rPr lang="zh-TW" altLang="en-US" dirty="0" smtClean="0">
                <a:latin typeface="Times New Roman" panose="02020603050405020304" pitchFamily="18" charset="0"/>
                <a:ea typeface="標楷體" panose="03000509000000000000" pitchFamily="65" charset="-120"/>
              </a:rPr>
              <a:t>門診</a:t>
            </a:r>
            <a:r>
              <a:rPr lang="en-US" altLang="zh-TW" dirty="0" smtClean="0">
                <a:latin typeface="Times New Roman" panose="02020603050405020304" pitchFamily="18" charset="0"/>
                <a:ea typeface="標楷體" panose="03000509000000000000" pitchFamily="65" charset="-120"/>
              </a:rPr>
              <a:t>/</a:t>
            </a:r>
            <a:r>
              <a:rPr lang="zh-TW" altLang="en-US" dirty="0" smtClean="0">
                <a:latin typeface="Times New Roman" panose="02020603050405020304" pitchFamily="18" charset="0"/>
                <a:ea typeface="標楷體" panose="03000509000000000000" pitchFamily="65" charset="-120"/>
              </a:rPr>
              <a:t>住院</a:t>
            </a:r>
            <a:r>
              <a:rPr lang="zh-TW" altLang="en-US" dirty="0">
                <a:latin typeface="Times New Roman" panose="02020603050405020304" pitchFamily="18" charset="0"/>
                <a:ea typeface="標楷體" panose="03000509000000000000" pitchFamily="65" charset="-120"/>
              </a:rPr>
              <a:t>補助</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健保代辦</a:t>
            </a:r>
            <a:r>
              <a:rPr lang="en-US" altLang="zh-TW" dirty="0">
                <a:latin typeface="Times New Roman" panose="02020603050405020304" pitchFamily="18" charset="0"/>
                <a:ea typeface="標楷體" panose="03000509000000000000" pitchFamily="65" charset="-120"/>
              </a:rPr>
              <a:t>)</a:t>
            </a:r>
          </a:p>
        </p:txBody>
      </p:sp>
      <p:cxnSp>
        <p:nvCxnSpPr>
          <p:cNvPr id="107539" name="AutoShape 19"/>
          <p:cNvCxnSpPr>
            <a:cxnSpLocks noChangeShapeType="1"/>
            <a:stCxn id="107528" idx="3"/>
            <a:endCxn id="107536" idx="1"/>
          </p:cNvCxnSpPr>
          <p:nvPr/>
        </p:nvCxnSpPr>
        <p:spPr bwMode="auto">
          <a:xfrm>
            <a:off x="4054258" y="4439216"/>
            <a:ext cx="1357875" cy="835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540" name="AutoShape 20"/>
          <p:cNvCxnSpPr>
            <a:cxnSpLocks noChangeShapeType="1"/>
            <a:stCxn id="107529" idx="3"/>
            <a:endCxn id="107528" idx="1"/>
          </p:cNvCxnSpPr>
          <p:nvPr/>
        </p:nvCxnSpPr>
        <p:spPr bwMode="auto">
          <a:xfrm>
            <a:off x="2394586" y="4434279"/>
            <a:ext cx="402372" cy="49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541" name="AutoShape 21"/>
          <p:cNvCxnSpPr>
            <a:cxnSpLocks noChangeShapeType="1"/>
            <a:stCxn id="107534" idx="3"/>
            <a:endCxn id="107533" idx="1"/>
          </p:cNvCxnSpPr>
          <p:nvPr/>
        </p:nvCxnSpPr>
        <p:spPr bwMode="auto">
          <a:xfrm>
            <a:off x="6470249" y="2093236"/>
            <a:ext cx="32153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542" name="AutoShape 22"/>
          <p:cNvCxnSpPr>
            <a:cxnSpLocks noChangeShapeType="1"/>
            <a:stCxn id="53" idx="3"/>
            <a:endCxn id="107534" idx="1"/>
          </p:cNvCxnSpPr>
          <p:nvPr/>
        </p:nvCxnSpPr>
        <p:spPr bwMode="auto">
          <a:xfrm>
            <a:off x="4491990" y="2091897"/>
            <a:ext cx="359445" cy="133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543" name="AutoShape 23"/>
          <p:cNvCxnSpPr>
            <a:cxnSpLocks noChangeShapeType="1"/>
            <a:stCxn id="107526" idx="3"/>
            <a:endCxn id="107560" idx="1"/>
          </p:cNvCxnSpPr>
          <p:nvPr/>
        </p:nvCxnSpPr>
        <p:spPr bwMode="auto">
          <a:xfrm>
            <a:off x="2394586" y="3473605"/>
            <a:ext cx="353308" cy="63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7546" name="Text Box 26"/>
          <p:cNvSpPr txBox="1">
            <a:spLocks noChangeArrowheads="1"/>
          </p:cNvSpPr>
          <p:nvPr/>
        </p:nvSpPr>
        <p:spPr bwMode="auto">
          <a:xfrm>
            <a:off x="3842791" y="4916661"/>
            <a:ext cx="2381491" cy="646331"/>
          </a:xfrm>
          <a:prstGeom prst="rect">
            <a:avLst/>
          </a:prstGeom>
          <a:solidFill>
            <a:srgbClr val="FFFFCC"/>
          </a:solidFill>
          <a:ln w="9525">
            <a:solidFill>
              <a:schemeClr val="tx1"/>
            </a:solidFill>
            <a:miter lim="800000"/>
            <a:headEnd/>
            <a:tailEnd/>
          </a:ln>
          <a:effectLst/>
        </p:spPr>
        <p:txBody>
          <a:bodyPr wrap="square">
            <a:spAutoFit/>
          </a:bodyPr>
          <a:lstStyle/>
          <a:p>
            <a:pPr algn="ctr">
              <a:spcBef>
                <a:spcPct val="50000"/>
              </a:spcBef>
            </a:pPr>
            <a:r>
              <a:rPr lang="zh-TW" altLang="en-US" dirty="0" smtClean="0">
                <a:latin typeface="Times New Roman" panose="02020603050405020304" pitchFamily="18" charset="0"/>
                <a:ea typeface="標楷體" panose="03000509000000000000" pitchFamily="65" charset="-120"/>
              </a:rPr>
              <a:t>職業傷病防治中心及防治網路醫師通報</a:t>
            </a:r>
            <a:endParaRPr lang="zh-TW" altLang="en-US" dirty="0">
              <a:latin typeface="Times New Roman" panose="02020603050405020304" pitchFamily="18" charset="0"/>
              <a:ea typeface="標楷體" panose="03000509000000000000" pitchFamily="65" charset="-120"/>
            </a:endParaRPr>
          </a:p>
        </p:txBody>
      </p:sp>
      <p:cxnSp>
        <p:nvCxnSpPr>
          <p:cNvPr id="107547" name="AutoShape 27"/>
          <p:cNvCxnSpPr>
            <a:cxnSpLocks noChangeShapeType="1"/>
            <a:stCxn id="107546" idx="3"/>
            <a:endCxn id="107535" idx="1"/>
          </p:cNvCxnSpPr>
          <p:nvPr/>
        </p:nvCxnSpPr>
        <p:spPr bwMode="auto">
          <a:xfrm>
            <a:off x="6224282" y="5239827"/>
            <a:ext cx="245967"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548" name="AutoShape 28"/>
          <p:cNvCxnSpPr>
            <a:cxnSpLocks noChangeShapeType="1"/>
            <a:stCxn id="107531" idx="3"/>
            <a:endCxn id="107530" idx="1"/>
          </p:cNvCxnSpPr>
          <p:nvPr/>
        </p:nvCxnSpPr>
        <p:spPr bwMode="auto">
          <a:xfrm>
            <a:off x="5422934" y="3477067"/>
            <a:ext cx="1368849" cy="1016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549" name="AutoShape 29"/>
          <p:cNvCxnSpPr>
            <a:cxnSpLocks noChangeShapeType="1"/>
            <a:stCxn id="107560" idx="3"/>
            <a:endCxn id="107531" idx="1"/>
          </p:cNvCxnSpPr>
          <p:nvPr/>
        </p:nvCxnSpPr>
        <p:spPr bwMode="auto">
          <a:xfrm>
            <a:off x="3993621" y="3474240"/>
            <a:ext cx="286313" cy="28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552" name="AutoShape 32"/>
          <p:cNvCxnSpPr>
            <a:cxnSpLocks noChangeShapeType="1"/>
            <a:stCxn id="107524" idx="2"/>
            <a:endCxn id="107529" idx="1"/>
          </p:cNvCxnSpPr>
          <p:nvPr/>
        </p:nvCxnSpPr>
        <p:spPr bwMode="auto">
          <a:xfrm rot="16200000" flipH="1">
            <a:off x="1166968" y="3892460"/>
            <a:ext cx="155901" cy="927736"/>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554" name="AutoShape 34"/>
          <p:cNvCxnSpPr>
            <a:cxnSpLocks noChangeShapeType="1"/>
            <a:stCxn id="107528" idx="2"/>
            <a:endCxn id="107546" idx="1"/>
          </p:cNvCxnSpPr>
          <p:nvPr/>
        </p:nvCxnSpPr>
        <p:spPr bwMode="auto">
          <a:xfrm rot="16200000" flipH="1">
            <a:off x="3431036" y="4828072"/>
            <a:ext cx="487606" cy="335903"/>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7555" name="Text Box 35"/>
          <p:cNvSpPr txBox="1">
            <a:spLocks noChangeArrowheads="1"/>
          </p:cNvSpPr>
          <p:nvPr/>
        </p:nvSpPr>
        <p:spPr bwMode="auto">
          <a:xfrm>
            <a:off x="6470249" y="5759305"/>
            <a:ext cx="2349660" cy="634755"/>
          </a:xfrm>
          <a:prstGeom prst="rect">
            <a:avLst/>
          </a:prstGeom>
          <a:solidFill>
            <a:srgbClr val="FFFFCC"/>
          </a:solidFill>
          <a:ln w="9525">
            <a:solidFill>
              <a:schemeClr val="tx1"/>
            </a:solidFill>
            <a:miter lim="800000"/>
            <a:headEnd/>
            <a:tailEnd/>
          </a:ln>
          <a:effectLst/>
        </p:spPr>
        <p:txBody>
          <a:bodyPr wrap="square" anchor="ctr">
            <a:noAutofit/>
          </a:bodyPr>
          <a:lstStyle>
            <a:defPPr>
              <a:defRPr lang="zh-TW"/>
            </a:defPPr>
            <a:lvl1pPr algn="ctr">
              <a:spcBef>
                <a:spcPct val="50000"/>
              </a:spcBef>
              <a:defRPr>
                <a:latin typeface="Times New Roman" panose="02020603050405020304" pitchFamily="18" charset="0"/>
                <a:ea typeface="標楷體" panose="03000509000000000000" pitchFamily="65" charset="-120"/>
              </a:defRPr>
            </a:lvl1pPr>
          </a:lstStyle>
          <a:p>
            <a:pPr>
              <a:spcBef>
                <a:spcPts val="0"/>
              </a:spcBef>
            </a:pPr>
            <a:r>
              <a:rPr lang="zh-TW" altLang="en-US" b="1" dirty="0" smtClean="0"/>
              <a:t>實驗室</a:t>
            </a:r>
            <a:r>
              <a:rPr lang="zh-TW" altLang="en-US" dirty="0" smtClean="0"/>
              <a:t>通報</a:t>
            </a:r>
            <a:r>
              <a:rPr lang="zh-TW" altLang="en-US" dirty="0"/>
              <a:t>系統</a:t>
            </a:r>
          </a:p>
        </p:txBody>
      </p:sp>
      <p:sp>
        <p:nvSpPr>
          <p:cNvPr id="107556" name="Text Box 36"/>
          <p:cNvSpPr txBox="1">
            <a:spLocks noChangeArrowheads="1"/>
          </p:cNvSpPr>
          <p:nvPr/>
        </p:nvSpPr>
        <p:spPr bwMode="auto">
          <a:xfrm>
            <a:off x="3842791" y="5747730"/>
            <a:ext cx="2381491" cy="646331"/>
          </a:xfrm>
          <a:prstGeom prst="rect">
            <a:avLst/>
          </a:prstGeom>
          <a:solidFill>
            <a:srgbClr val="FFFFCC"/>
          </a:solidFill>
          <a:ln w="9525">
            <a:solidFill>
              <a:schemeClr val="tx1"/>
            </a:solidFill>
            <a:miter lim="800000"/>
            <a:headEnd/>
            <a:tailEnd/>
          </a:ln>
          <a:effectLst/>
        </p:spPr>
        <p:txBody>
          <a:bodyPr wrap="square">
            <a:spAutoFit/>
          </a:bodyPr>
          <a:lstStyle/>
          <a:p>
            <a:pPr algn="ctr"/>
            <a:r>
              <a:rPr lang="zh-TW" altLang="en-US" dirty="0">
                <a:latin typeface="Times New Roman" panose="02020603050405020304" pitchFamily="18" charset="0"/>
                <a:ea typeface="標楷體" panose="03000509000000000000" pitchFamily="65" charset="-120"/>
              </a:rPr>
              <a:t>醫療院所</a:t>
            </a:r>
            <a:endParaRPr lang="en-US" altLang="zh-TW" dirty="0">
              <a:latin typeface="Times New Roman" panose="02020603050405020304" pitchFamily="18" charset="0"/>
              <a:ea typeface="標楷體" panose="03000509000000000000" pitchFamily="65" charset="-120"/>
            </a:endParaRPr>
          </a:p>
          <a:p>
            <a:pPr algn="ctr"/>
            <a:r>
              <a:rPr lang="zh-TW" altLang="en-US" dirty="0">
                <a:latin typeface="Times New Roman" panose="02020603050405020304" pitchFamily="18" charset="0"/>
                <a:ea typeface="標楷體" panose="03000509000000000000" pitchFamily="65" charset="-120"/>
              </a:rPr>
              <a:t>實驗室通報</a:t>
            </a:r>
          </a:p>
        </p:txBody>
      </p:sp>
      <p:cxnSp>
        <p:nvCxnSpPr>
          <p:cNvPr id="107557" name="AutoShape 37"/>
          <p:cNvCxnSpPr>
            <a:cxnSpLocks noChangeShapeType="1"/>
            <a:stCxn id="107556" idx="3"/>
            <a:endCxn id="107555" idx="1"/>
          </p:cNvCxnSpPr>
          <p:nvPr/>
        </p:nvCxnSpPr>
        <p:spPr bwMode="auto">
          <a:xfrm>
            <a:off x="6224282" y="6070896"/>
            <a:ext cx="245967" cy="57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558" name="AutoShape 38"/>
          <p:cNvCxnSpPr>
            <a:cxnSpLocks noChangeShapeType="1"/>
            <a:stCxn id="107528" idx="2"/>
            <a:endCxn id="107556" idx="1"/>
          </p:cNvCxnSpPr>
          <p:nvPr/>
        </p:nvCxnSpPr>
        <p:spPr bwMode="auto">
          <a:xfrm rot="16200000" flipH="1">
            <a:off x="3015502" y="5243606"/>
            <a:ext cx="1318675" cy="335903"/>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7560" name="Text Box 40"/>
          <p:cNvSpPr txBox="1">
            <a:spLocks noChangeArrowheads="1"/>
          </p:cNvSpPr>
          <p:nvPr/>
        </p:nvSpPr>
        <p:spPr bwMode="auto">
          <a:xfrm>
            <a:off x="2747894" y="3148802"/>
            <a:ext cx="1245727"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TW" altLang="en-US" dirty="0">
                <a:latin typeface="Times New Roman" panose="02020603050405020304" pitchFamily="18" charset="0"/>
                <a:ea typeface="標楷體" panose="03000509000000000000" pitchFamily="65" charset="-120"/>
              </a:rPr>
              <a:t>工時</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損失</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4</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天</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07561" name="AutoShape 41"/>
          <p:cNvCxnSpPr>
            <a:cxnSpLocks noChangeShapeType="1"/>
            <a:stCxn id="107526" idx="3"/>
            <a:endCxn id="53" idx="1"/>
          </p:cNvCxnSpPr>
          <p:nvPr/>
        </p:nvCxnSpPr>
        <p:spPr bwMode="auto">
          <a:xfrm flipV="1">
            <a:off x="2394586" y="2091897"/>
            <a:ext cx="363144" cy="138170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AutoShape 32"/>
          <p:cNvCxnSpPr>
            <a:cxnSpLocks noChangeShapeType="1"/>
            <a:stCxn id="107524" idx="0"/>
            <a:endCxn id="107526" idx="1"/>
          </p:cNvCxnSpPr>
          <p:nvPr/>
        </p:nvCxnSpPr>
        <p:spPr bwMode="auto">
          <a:xfrm rot="5400000" flipH="1" flipV="1">
            <a:off x="1165697" y="3088958"/>
            <a:ext cx="158442" cy="927736"/>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AutoShape 32"/>
          <p:cNvCxnSpPr>
            <a:cxnSpLocks noChangeShapeType="1"/>
            <a:stCxn id="107528" idx="3"/>
            <a:endCxn id="107531" idx="2"/>
          </p:cNvCxnSpPr>
          <p:nvPr/>
        </p:nvCxnSpPr>
        <p:spPr bwMode="auto">
          <a:xfrm flipV="1">
            <a:off x="4054258" y="3800232"/>
            <a:ext cx="797176" cy="638984"/>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AutoShape 32"/>
          <p:cNvCxnSpPr>
            <a:cxnSpLocks noChangeShapeType="1"/>
            <a:stCxn id="107536" idx="3"/>
            <a:endCxn id="107530" idx="2"/>
          </p:cNvCxnSpPr>
          <p:nvPr/>
        </p:nvCxnSpPr>
        <p:spPr bwMode="auto">
          <a:xfrm flipV="1">
            <a:off x="7488822" y="3810392"/>
            <a:ext cx="530987" cy="616857"/>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 Box 11"/>
          <p:cNvSpPr txBox="1">
            <a:spLocks noChangeArrowheads="1"/>
          </p:cNvSpPr>
          <p:nvPr/>
        </p:nvSpPr>
        <p:spPr bwMode="auto">
          <a:xfrm>
            <a:off x="5525770" y="2524421"/>
            <a:ext cx="1143000"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TW" altLang="en-US" dirty="0" smtClean="0">
                <a:latin typeface="Times New Roman" panose="02020603050405020304" pitchFamily="18" charset="0"/>
                <a:ea typeface="標楷體" panose="03000509000000000000" pitchFamily="65" charset="-120"/>
              </a:rPr>
              <a:t>失能給付</a:t>
            </a:r>
            <a:endParaRPr lang="en-US" altLang="zh-TW" dirty="0" smtClean="0">
              <a:latin typeface="Times New Roman" panose="02020603050405020304" pitchFamily="18" charset="0"/>
              <a:ea typeface="標楷體" panose="03000509000000000000" pitchFamily="65" charset="-120"/>
            </a:endParaRPr>
          </a:p>
          <a:p>
            <a:pPr algn="ctr"/>
            <a:r>
              <a:rPr lang="zh-TW" altLang="en-US" dirty="0" smtClean="0">
                <a:latin typeface="Times New Roman" panose="02020603050405020304" pitchFamily="18" charset="0"/>
                <a:ea typeface="標楷體" panose="03000509000000000000" pitchFamily="65" charset="-120"/>
              </a:rPr>
              <a:t>死亡給</a:t>
            </a:r>
            <a:r>
              <a:rPr lang="zh-TW" altLang="en-US" dirty="0">
                <a:latin typeface="Times New Roman" panose="02020603050405020304" pitchFamily="18" charset="0"/>
                <a:ea typeface="標楷體" panose="03000509000000000000" pitchFamily="65" charset="-120"/>
              </a:rPr>
              <a:t>付</a:t>
            </a:r>
          </a:p>
        </p:txBody>
      </p:sp>
      <p:cxnSp>
        <p:nvCxnSpPr>
          <p:cNvPr id="36" name="AutoShape 32"/>
          <p:cNvCxnSpPr>
            <a:cxnSpLocks noChangeShapeType="1"/>
            <a:stCxn id="107531" idx="0"/>
            <a:endCxn id="35" idx="1"/>
          </p:cNvCxnSpPr>
          <p:nvPr/>
        </p:nvCxnSpPr>
        <p:spPr bwMode="auto">
          <a:xfrm rot="5400000" flipH="1" flipV="1">
            <a:off x="5035445" y="2663576"/>
            <a:ext cx="306314" cy="674336"/>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32"/>
          <p:cNvCxnSpPr>
            <a:cxnSpLocks noChangeShapeType="1"/>
            <a:stCxn id="35" idx="3"/>
            <a:endCxn id="107530" idx="0"/>
          </p:cNvCxnSpPr>
          <p:nvPr/>
        </p:nvCxnSpPr>
        <p:spPr bwMode="auto">
          <a:xfrm>
            <a:off x="6668770" y="2847587"/>
            <a:ext cx="1137076" cy="316474"/>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Text Box 40"/>
          <p:cNvSpPr txBox="1">
            <a:spLocks noChangeArrowheads="1"/>
          </p:cNvSpPr>
          <p:nvPr/>
        </p:nvSpPr>
        <p:spPr bwMode="auto">
          <a:xfrm>
            <a:off x="2757730" y="1768731"/>
            <a:ext cx="1734260" cy="646331"/>
          </a:xfrm>
          <a:prstGeom prst="rect">
            <a:avLst/>
          </a:prstGeom>
          <a:solidFill>
            <a:srgbClr val="FD877B"/>
          </a:solidFill>
          <a:ln w="9525">
            <a:solidFill>
              <a:schemeClr val="tx1"/>
            </a:solidFill>
            <a:miter lim="800000"/>
            <a:headEnd/>
            <a:tailEnd/>
          </a:ln>
          <a:effectLst/>
        </p:spPr>
        <p:txBody>
          <a:bodyPr wrap="square">
            <a:spAutoFit/>
          </a:bodyPr>
          <a:lstStyle/>
          <a:p>
            <a:pPr algn="ctr">
              <a:spcBef>
                <a:spcPct val="50000"/>
              </a:spcBef>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企業</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50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人</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以上工時</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損失</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天</a:t>
            </a:r>
          </a:p>
        </p:txBody>
      </p:sp>
      <p:sp>
        <p:nvSpPr>
          <p:cNvPr id="57" name="Text Box 40"/>
          <p:cNvSpPr txBox="1">
            <a:spLocks noChangeArrowheads="1"/>
          </p:cNvSpPr>
          <p:nvPr/>
        </p:nvSpPr>
        <p:spPr bwMode="auto">
          <a:xfrm>
            <a:off x="2747894" y="1027080"/>
            <a:ext cx="1744096" cy="646331"/>
          </a:xfrm>
          <a:prstGeom prst="rect">
            <a:avLst/>
          </a:prstGeom>
          <a:solidFill>
            <a:srgbClr val="FFC000"/>
          </a:solidFill>
          <a:ln w="9525">
            <a:solidFill>
              <a:schemeClr val="tx1"/>
            </a:solidFill>
            <a:miter lim="800000"/>
            <a:headEnd/>
            <a:tailEnd/>
          </a:ln>
          <a:effectLst/>
        </p:spPr>
        <p:txBody>
          <a:bodyPr wrap="square">
            <a:spAutoFit/>
          </a:bodyPr>
          <a:lstStyle/>
          <a:p>
            <a:pPr algn="ctr"/>
            <a:r>
              <a:rPr lang="zh-TW" altLang="en-US" dirty="0">
                <a:latin typeface="Times New Roman" panose="02020603050405020304" pitchFamily="18" charset="0"/>
                <a:ea typeface="標楷體" panose="03000509000000000000" pitchFamily="65" charset="-120"/>
                <a:cs typeface="Times New Roman" panose="02020603050405020304" pitchFamily="18" charset="0"/>
              </a:rPr>
              <a:t>勞工</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死</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傷</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住院</a:t>
            </a:r>
          </a:p>
        </p:txBody>
      </p:sp>
      <p:sp>
        <p:nvSpPr>
          <p:cNvPr id="58" name="Text Box 13"/>
          <p:cNvSpPr txBox="1">
            <a:spLocks noChangeArrowheads="1"/>
          </p:cNvSpPr>
          <p:nvPr/>
        </p:nvSpPr>
        <p:spPr bwMode="auto">
          <a:xfrm>
            <a:off x="6791783" y="1031232"/>
            <a:ext cx="2028126" cy="646331"/>
          </a:xfrm>
          <a:prstGeom prst="rect">
            <a:avLst/>
          </a:prstGeom>
          <a:solidFill>
            <a:srgbClr val="FFC000"/>
          </a:solidFill>
          <a:ln w="9525">
            <a:solidFill>
              <a:schemeClr val="tx1"/>
            </a:solidFill>
            <a:miter lim="800000"/>
            <a:headEnd/>
            <a:tailEnd/>
          </a:ln>
          <a:effectLst/>
        </p:spPr>
        <p:txBody>
          <a:bodyPr wrap="square">
            <a:spAutoFit/>
          </a:bodyPr>
          <a:lstStyle/>
          <a:p>
            <a:pPr algn="ctr"/>
            <a:r>
              <a:rPr lang="zh-TW" altLang="en-US" dirty="0" smtClean="0">
                <a:latin typeface="Times New Roman" panose="02020603050405020304" pitchFamily="18" charset="0"/>
                <a:ea typeface="標楷體" panose="03000509000000000000" pitchFamily="65" charset="-120"/>
              </a:rPr>
              <a:t>職</a:t>
            </a:r>
            <a:r>
              <a:rPr lang="zh-TW" altLang="en-US" dirty="0">
                <a:latin typeface="Times New Roman" panose="02020603050405020304" pitchFamily="18" charset="0"/>
                <a:ea typeface="標楷體" panose="03000509000000000000" pitchFamily="65" charset="-120"/>
              </a:rPr>
              <a:t>安</a:t>
            </a:r>
            <a:r>
              <a:rPr lang="zh-TW" altLang="en-US" dirty="0" smtClean="0">
                <a:latin typeface="Times New Roman" panose="02020603050405020304" pitchFamily="18" charset="0"/>
                <a:ea typeface="標楷體" panose="03000509000000000000" pitchFamily="65" charset="-120"/>
              </a:rPr>
              <a:t>署</a:t>
            </a:r>
            <a:r>
              <a:rPr lang="zh-TW" altLang="en-US" b="1" dirty="0">
                <a:latin typeface="Times New Roman" panose="02020603050405020304" pitchFamily="18" charset="0"/>
                <a:ea typeface="標楷體" panose="03000509000000000000" pitchFamily="65" charset="-120"/>
              </a:rPr>
              <a:t>事業單位</a:t>
            </a:r>
            <a:endParaRPr lang="en-US" altLang="zh-TW" dirty="0">
              <a:latin typeface="Times New Roman" panose="02020603050405020304" pitchFamily="18" charset="0"/>
              <a:ea typeface="標楷體" panose="03000509000000000000" pitchFamily="65" charset="-120"/>
            </a:endParaRPr>
          </a:p>
          <a:p>
            <a:pPr algn="ctr"/>
            <a:r>
              <a:rPr lang="zh-TW" altLang="en-US" b="1" dirty="0" smtClean="0">
                <a:latin typeface="Times New Roman" panose="02020603050405020304" pitchFamily="18" charset="0"/>
                <a:ea typeface="標楷體" panose="03000509000000000000" pitchFamily="65" charset="-120"/>
              </a:rPr>
              <a:t>重大職</a:t>
            </a:r>
            <a:r>
              <a:rPr lang="zh-TW" altLang="en-US" b="1" dirty="0">
                <a:latin typeface="Times New Roman" panose="02020603050405020304" pitchFamily="18" charset="0"/>
                <a:ea typeface="標楷體" panose="03000509000000000000" pitchFamily="65" charset="-120"/>
              </a:rPr>
              <a:t>災通報</a:t>
            </a:r>
            <a:endParaRPr lang="en-US" altLang="zh-TW" b="1" dirty="0">
              <a:latin typeface="Times New Roman" panose="02020603050405020304" pitchFamily="18" charset="0"/>
              <a:ea typeface="標楷體" panose="03000509000000000000" pitchFamily="65" charset="-120"/>
            </a:endParaRPr>
          </a:p>
        </p:txBody>
      </p:sp>
      <p:sp>
        <p:nvSpPr>
          <p:cNvPr id="59" name="Text Box 14"/>
          <p:cNvSpPr txBox="1">
            <a:spLocks noChangeArrowheads="1"/>
          </p:cNvSpPr>
          <p:nvPr/>
        </p:nvSpPr>
        <p:spPr bwMode="auto">
          <a:xfrm>
            <a:off x="4851434" y="1031232"/>
            <a:ext cx="1652248" cy="646331"/>
          </a:xfrm>
          <a:prstGeom prst="rect">
            <a:avLst/>
          </a:prstGeom>
          <a:solidFill>
            <a:srgbClr val="FFC000"/>
          </a:solidFill>
          <a:ln w="9525">
            <a:solidFill>
              <a:schemeClr val="tx1"/>
            </a:solidFill>
            <a:miter lim="800000"/>
            <a:headEnd/>
            <a:tailEnd/>
          </a:ln>
          <a:effectLst/>
        </p:spPr>
        <p:txBody>
          <a:bodyPr wrap="square">
            <a:spAutoFit/>
          </a:bodyPr>
          <a:lstStyle/>
          <a:p>
            <a:pPr algn="ctr"/>
            <a:r>
              <a:rPr lang="en-US" altLang="zh-TW" dirty="0" smtClean="0">
                <a:latin typeface="Times New Roman" panose="02020603050405020304" pitchFamily="18" charset="0"/>
                <a:ea typeface="標楷體" panose="03000509000000000000" pitchFamily="65" charset="-120"/>
              </a:rPr>
              <a:t>8</a:t>
            </a:r>
            <a:r>
              <a:rPr lang="zh-TW" altLang="en-US" dirty="0" smtClean="0">
                <a:latin typeface="Times New Roman" panose="02020603050405020304" pitchFamily="18" charset="0"/>
                <a:ea typeface="標楷體" panose="03000509000000000000" pitchFamily="65" charset="-120"/>
              </a:rPr>
              <a:t>小時內</a:t>
            </a:r>
            <a:endParaRPr lang="en-US" altLang="zh-TW" dirty="0" smtClean="0">
              <a:latin typeface="Times New Roman" panose="02020603050405020304" pitchFamily="18" charset="0"/>
              <a:ea typeface="標楷體" panose="03000509000000000000" pitchFamily="65" charset="-120"/>
            </a:endParaRPr>
          </a:p>
          <a:p>
            <a:pPr algn="ctr"/>
            <a:r>
              <a:rPr lang="zh-TW" altLang="en-US" dirty="0" smtClean="0">
                <a:latin typeface="Times New Roman" panose="02020603050405020304" pitchFamily="18" charset="0"/>
                <a:ea typeface="標楷體" panose="03000509000000000000" pitchFamily="65" charset="-120"/>
              </a:rPr>
              <a:t>通報勞檢機構</a:t>
            </a:r>
            <a:endParaRPr lang="zh-TW" altLang="en-US" dirty="0">
              <a:latin typeface="Times New Roman" panose="02020603050405020304" pitchFamily="18" charset="0"/>
              <a:ea typeface="標楷體" panose="03000509000000000000" pitchFamily="65" charset="-120"/>
            </a:endParaRPr>
          </a:p>
        </p:txBody>
      </p:sp>
      <p:cxnSp>
        <p:nvCxnSpPr>
          <p:cNvPr id="60" name="AutoShape 21"/>
          <p:cNvCxnSpPr>
            <a:cxnSpLocks noChangeShapeType="1"/>
            <a:stCxn id="59" idx="3"/>
            <a:endCxn id="58" idx="1"/>
          </p:cNvCxnSpPr>
          <p:nvPr/>
        </p:nvCxnSpPr>
        <p:spPr bwMode="auto">
          <a:xfrm>
            <a:off x="6503682" y="1354398"/>
            <a:ext cx="288101"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AutoShape 22"/>
          <p:cNvCxnSpPr>
            <a:cxnSpLocks noChangeShapeType="1"/>
            <a:stCxn id="57" idx="3"/>
            <a:endCxn id="59" idx="1"/>
          </p:cNvCxnSpPr>
          <p:nvPr/>
        </p:nvCxnSpPr>
        <p:spPr bwMode="auto">
          <a:xfrm>
            <a:off x="4491990" y="1350246"/>
            <a:ext cx="359444" cy="415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AutoShape 41"/>
          <p:cNvCxnSpPr>
            <a:cxnSpLocks noChangeShapeType="1"/>
            <a:stCxn id="107526" idx="3"/>
            <a:endCxn id="57" idx="1"/>
          </p:cNvCxnSpPr>
          <p:nvPr/>
        </p:nvCxnSpPr>
        <p:spPr bwMode="auto">
          <a:xfrm flipV="1">
            <a:off x="2394586" y="1350246"/>
            <a:ext cx="353308" cy="2123359"/>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投影片編號版面配置區 2"/>
          <p:cNvSpPr>
            <a:spLocks noGrp="1"/>
          </p:cNvSpPr>
          <p:nvPr>
            <p:ph type="sldNum" sz="quarter" idx="12"/>
          </p:nvPr>
        </p:nvSpPr>
        <p:spPr>
          <a:xfrm>
            <a:off x="3707904" y="6309320"/>
            <a:ext cx="2133600" cy="365125"/>
          </a:xfrm>
        </p:spPr>
        <p:txBody>
          <a:bodyPr/>
          <a:lstStyle/>
          <a:p>
            <a:fld id="{A36E6B7E-3405-4ABC-8F0A-11CAAA034E4E}" type="slidenum">
              <a:rPr lang="zh-TW" altLang="en-US" smtClean="0"/>
              <a:pPr/>
              <a:t>6</a:t>
            </a:fld>
            <a:endParaRPr lang="zh-TW" altLang="en-US" dirty="0"/>
          </a:p>
        </p:txBody>
      </p:sp>
    </p:spTree>
    <p:extLst>
      <p:ext uri="{BB962C8B-B14F-4D97-AF65-F5344CB8AC3E}">
        <p14:creationId xmlns:p14="http://schemas.microsoft.com/office/powerpoint/2010/main" val="381659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5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75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75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5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75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755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755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75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75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75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75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7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33" grpId="0" animBg="1"/>
      <p:bldP spid="107534" grpId="0" animBg="1"/>
      <p:bldP spid="107535" grpId="0" animBg="1"/>
      <p:bldP spid="107546" grpId="0" animBg="1"/>
      <p:bldP spid="107555" grpId="0" animBg="1"/>
      <p:bldP spid="107556" grpId="0" animBg="1"/>
      <p:bldP spid="53" grpId="0" animBg="1"/>
      <p:bldP spid="57" grpId="0" animBg="1"/>
      <p:bldP spid="58" grpId="0" animBg="1"/>
      <p:bldP spid="5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zh-TW" sz="4000" b="1" dirty="0">
                <a:latin typeface="Times New Roman" panose="02020603050405020304" pitchFamily="18" charset="0"/>
                <a:ea typeface="標楷體" panose="03000509000000000000" pitchFamily="65" charset="-120"/>
                <a:cs typeface="Times New Roman" panose="02020603050405020304" pitchFamily="18" charset="0"/>
              </a:rPr>
              <a:t>健康體位管理</a:t>
            </a:r>
            <a:endParaRPr lang="zh-TW" altLang="en-US" sz="4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4">
            <a:hlinkClick r:id="rId3" action="ppaction://hlinkfile"/>
          </p:cNvPr>
          <p:cNvSpPr>
            <a:spLocks noChangeArrowheads="1"/>
          </p:cNvSpPr>
          <p:nvPr/>
        </p:nvSpPr>
        <p:spPr bwMode="auto">
          <a:xfrm>
            <a:off x="1692275" y="4301490"/>
            <a:ext cx="5627688" cy="1036638"/>
          </a:xfrm>
          <a:prstGeom prst="rect">
            <a:avLst/>
          </a:prstGeom>
          <a:solidFill>
            <a:srgbClr val="F8F16C"/>
          </a:solidFill>
          <a:ln w="9525">
            <a:noFill/>
            <a:miter lim="800000"/>
            <a:headEnd/>
            <a:tailEnd/>
          </a:ln>
          <a:effectLst/>
        </p:spPr>
        <p:txBody>
          <a:bodyPr/>
          <a:lstStyle/>
          <a:p>
            <a:pPr marL="342900" indent="-342900">
              <a:spcBef>
                <a:spcPct val="20000"/>
              </a:spcBef>
              <a:buClr>
                <a:schemeClr val="hlink"/>
              </a:buClr>
              <a:buFont typeface="Wingdings" pitchFamily="2" charset="2"/>
              <a:buBlip>
                <a:blip r:embed="rId4"/>
              </a:buBlip>
              <a:defRPr/>
            </a:pPr>
            <a:r>
              <a:rPr lang="zh-TW" altLang="en-US" sz="5400" dirty="0" smtClean="0">
                <a:solidFill>
                  <a:srgbClr val="FF3300"/>
                </a:solidFill>
                <a:effectLst>
                  <a:outerShdw blurRad="38100" dist="38100" dir="2700000" algn="tl">
                    <a:srgbClr val="000000"/>
                  </a:outerShdw>
                </a:effectLst>
                <a:latin typeface="Arial" charset="0"/>
                <a:ea typeface="標楷體" pitchFamily="65" charset="-120"/>
              </a:rPr>
              <a:t>食物吸收的</a:t>
            </a:r>
            <a:r>
              <a:rPr lang="zh-TW" altLang="en-US" sz="5400" dirty="0">
                <a:solidFill>
                  <a:srgbClr val="FF3300"/>
                </a:solidFill>
                <a:effectLst>
                  <a:outerShdw blurRad="38100" dist="38100" dir="2700000" algn="tl">
                    <a:srgbClr val="000000"/>
                  </a:outerShdw>
                </a:effectLst>
                <a:latin typeface="Arial" charset="0"/>
                <a:ea typeface="標楷體" pitchFamily="65" charset="-120"/>
              </a:rPr>
              <a:t>熱量</a:t>
            </a:r>
          </a:p>
        </p:txBody>
      </p:sp>
      <p:sp>
        <p:nvSpPr>
          <p:cNvPr id="5" name="Rectangle 11">
            <a:hlinkClick r:id="rId5" action="ppaction://hlinkfile"/>
          </p:cNvPr>
          <p:cNvSpPr>
            <a:spLocks noChangeArrowheads="1"/>
          </p:cNvSpPr>
          <p:nvPr/>
        </p:nvSpPr>
        <p:spPr bwMode="auto">
          <a:xfrm>
            <a:off x="1692275" y="2868612"/>
            <a:ext cx="5627688" cy="1036638"/>
          </a:xfrm>
          <a:prstGeom prst="rect">
            <a:avLst/>
          </a:prstGeom>
          <a:solidFill>
            <a:srgbClr val="FF3300"/>
          </a:solidFill>
          <a:ln w="9525">
            <a:noFill/>
            <a:miter lim="800000"/>
            <a:headEnd/>
            <a:tailEnd/>
          </a:ln>
          <a:effectLst/>
        </p:spPr>
        <p:txBody>
          <a:bodyPr/>
          <a:lstStyle/>
          <a:p>
            <a:pPr marL="342900" indent="-342900">
              <a:spcBef>
                <a:spcPct val="20000"/>
              </a:spcBef>
              <a:buClr>
                <a:schemeClr val="hlink"/>
              </a:buClr>
              <a:buFont typeface="Wingdings" pitchFamily="2" charset="2"/>
              <a:buBlip>
                <a:blip r:embed="rId4"/>
              </a:buBlip>
              <a:defRPr/>
            </a:pPr>
            <a:r>
              <a:rPr lang="zh-TW" altLang="en-US" sz="5400" dirty="0" smtClean="0">
                <a:solidFill>
                  <a:srgbClr val="F8F16C"/>
                </a:solidFill>
                <a:effectLst>
                  <a:outerShdw blurRad="38100" dist="38100" dir="2700000" algn="tl">
                    <a:srgbClr val="000000"/>
                  </a:outerShdw>
                </a:effectLst>
                <a:latin typeface="Arial" charset="0"/>
                <a:ea typeface="標楷體" pitchFamily="65" charset="-120"/>
              </a:rPr>
              <a:t>運動消耗</a:t>
            </a:r>
            <a:r>
              <a:rPr lang="zh-TW" altLang="en-US" sz="5400" dirty="0">
                <a:solidFill>
                  <a:srgbClr val="F8F16C"/>
                </a:solidFill>
                <a:effectLst>
                  <a:outerShdw blurRad="38100" dist="38100" dir="2700000" algn="tl">
                    <a:srgbClr val="000000"/>
                  </a:outerShdw>
                </a:effectLst>
                <a:latin typeface="Arial" charset="0"/>
                <a:ea typeface="標楷體" pitchFamily="65" charset="-120"/>
              </a:rPr>
              <a:t>的熱量</a:t>
            </a:r>
          </a:p>
        </p:txBody>
      </p:sp>
      <p:sp>
        <p:nvSpPr>
          <p:cNvPr id="6" name="投影片編號版面配置區 5"/>
          <p:cNvSpPr>
            <a:spLocks noGrp="1"/>
          </p:cNvSpPr>
          <p:nvPr>
            <p:ph type="sldNum" sz="quarter" idx="12"/>
          </p:nvPr>
        </p:nvSpPr>
        <p:spPr/>
        <p:txBody>
          <a:bodyPr/>
          <a:lstStyle/>
          <a:p>
            <a:fld id="{A36E6B7E-3405-4ABC-8F0A-11CAAA034E4E}" type="slidenum">
              <a:rPr lang="zh-TW" altLang="en-US" smtClean="0"/>
              <a:pPr/>
              <a:t>60</a:t>
            </a:fld>
            <a:endParaRPr lang="zh-TW" altLang="en-US" dirty="0"/>
          </a:p>
        </p:txBody>
      </p:sp>
    </p:spTree>
    <p:extLst>
      <p:ext uri="{BB962C8B-B14F-4D97-AF65-F5344CB8AC3E}">
        <p14:creationId xmlns:p14="http://schemas.microsoft.com/office/powerpoint/2010/main" val="27315591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編號版面配置區 1"/>
          <p:cNvSpPr>
            <a:spLocks noGrp="1"/>
          </p:cNvSpPr>
          <p:nvPr>
            <p:ph type="sldNum" sz="quarter" idx="12"/>
          </p:nvPr>
        </p:nvSpPr>
        <p:spPr bwMode="auto">
          <a:xfrm>
            <a:off x="6812840" y="6198765"/>
            <a:ext cx="2133600" cy="365125"/>
          </a:xfrm>
          <a:ln>
            <a:miter lim="800000"/>
            <a:headEnd/>
            <a:tailEnd/>
          </a:ln>
        </p:spPr>
        <p:txBody>
          <a:bodyPr wrap="square" lIns="91440" tIns="45720" rIns="91440" bIns="45720" numCol="1" anchorCtr="0" compatLnSpc="1">
            <a:prstTxWarp prst="textNoShape">
              <a:avLst/>
            </a:prstTxWarp>
          </a:bodyPr>
          <a:lstStyle/>
          <a:p>
            <a:pPr>
              <a:defRPr/>
            </a:pPr>
            <a:fld id="{5CE8B58A-66F4-4FAB-B06F-203AC0D28A28}" type="slidenum">
              <a:rPr lang="en-US" altLang="zh-TW"/>
              <a:pPr>
                <a:defRPr/>
              </a:pPr>
              <a:t>61</a:t>
            </a:fld>
            <a:endParaRPr lang="en-US" altLang="zh-TW"/>
          </a:p>
        </p:txBody>
      </p:sp>
      <p:grpSp>
        <p:nvGrpSpPr>
          <p:cNvPr id="3" name="群組 2"/>
          <p:cNvGrpSpPr/>
          <p:nvPr/>
        </p:nvGrpSpPr>
        <p:grpSpPr>
          <a:xfrm>
            <a:off x="323528" y="274320"/>
            <a:ext cx="8424936" cy="5818976"/>
            <a:chOff x="0" y="-6350"/>
            <a:chExt cx="8972550" cy="6535738"/>
          </a:xfrm>
          <a:solidFill>
            <a:schemeClr val="bg1"/>
          </a:solidFill>
        </p:grpSpPr>
        <p:pic>
          <p:nvPicPr>
            <p:cNvPr id="340994" name="圖表 2"/>
            <p:cNvPicPr>
              <a:picLocks noChangeArrowheads="1"/>
            </p:cNvPicPr>
            <p:nvPr/>
          </p:nvPicPr>
          <p:blipFill>
            <a:blip r:embed="rId3"/>
            <a:srcRect/>
            <a:stretch>
              <a:fillRect/>
            </a:stretch>
          </p:blipFill>
          <p:spPr bwMode="auto">
            <a:xfrm>
              <a:off x="0" y="-6350"/>
              <a:ext cx="8972550" cy="6535738"/>
            </a:xfrm>
            <a:prstGeom prst="rect">
              <a:avLst/>
            </a:prstGeom>
            <a:grpFill/>
            <a:ln w="9525">
              <a:noFill/>
              <a:miter lim="800000"/>
              <a:headEnd/>
              <a:tailEnd/>
            </a:ln>
          </p:spPr>
        </p:pic>
        <p:sp>
          <p:nvSpPr>
            <p:cNvPr id="2" name="文字方塊 1"/>
            <p:cNvSpPr txBox="1"/>
            <p:nvPr/>
          </p:nvSpPr>
          <p:spPr>
            <a:xfrm>
              <a:off x="2667000" y="0"/>
              <a:ext cx="685800" cy="548640"/>
            </a:xfrm>
            <a:prstGeom prst="rect">
              <a:avLst/>
            </a:prstGeom>
            <a:grpFill/>
          </p:spPr>
          <p:txBody>
            <a:bodyPr wrap="square" rtlCol="0">
              <a:spAutoFit/>
            </a:bodyPr>
            <a:lstStyle/>
            <a:p>
              <a:endParaRPr lang="zh-TW" altLang="en-US" dirty="0"/>
            </a:p>
          </p:txBody>
        </p:sp>
      </p:grpSp>
    </p:spTree>
    <p:extLst>
      <p:ext uri="{BB962C8B-B14F-4D97-AF65-F5344CB8AC3E}">
        <p14:creationId xmlns:p14="http://schemas.microsoft.com/office/powerpoint/2010/main" val="22450124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hangingPunct="1">
              <a:defRPr/>
            </a:pPr>
            <a:r>
              <a:rPr lang="zh-TW" altLang="en-US" sz="4000" b="1" dirty="0" smtClean="0">
                <a:latin typeface="標楷體" pitchFamily="65" charset="-120"/>
                <a:ea typeface="標楷體" pitchFamily="65" charset="-120"/>
              </a:rPr>
              <a:t>注意事項</a:t>
            </a:r>
          </a:p>
        </p:txBody>
      </p:sp>
      <p:sp>
        <p:nvSpPr>
          <p:cNvPr id="19459" name="Rectangle 3"/>
          <p:cNvSpPr>
            <a:spLocks noGrp="1" noChangeArrowheads="1"/>
          </p:cNvSpPr>
          <p:nvPr>
            <p:ph type="body" idx="1"/>
          </p:nvPr>
        </p:nvSpPr>
        <p:spPr>
          <a:xfrm>
            <a:off x="395288" y="1412776"/>
            <a:ext cx="8507412" cy="4198620"/>
          </a:xfrm>
        </p:spPr>
        <p:txBody>
          <a:bodyPr>
            <a:normAutofit lnSpcReduction="10000"/>
          </a:bodyPr>
          <a:lstStyle/>
          <a:p>
            <a:pPr eaLnBrk="1" hangingPunct="1">
              <a:defRPr/>
            </a:pPr>
            <a:r>
              <a:rPr lang="zh-TW" altLang="en-US" dirty="0" smtClean="0">
                <a:latin typeface="標楷體" pitchFamily="65" charset="-120"/>
                <a:ea typeface="標楷體" pitchFamily="65" charset="-120"/>
              </a:rPr>
              <a:t>每日飲食攝取熱量不可低於基本代謝熱量，食物要均衡攝取</a:t>
            </a:r>
          </a:p>
          <a:p>
            <a:pPr eaLnBrk="1" hangingPunct="1">
              <a:defRPr/>
            </a:pPr>
            <a:r>
              <a:rPr lang="zh-TW" altLang="en-US" dirty="0" smtClean="0">
                <a:latin typeface="標楷體" pitchFamily="65" charset="-120"/>
                <a:ea typeface="標楷體" pitchFamily="65" charset="-120"/>
              </a:rPr>
              <a:t>選擇中、低強度的運動</a:t>
            </a:r>
          </a:p>
          <a:p>
            <a:pPr eaLnBrk="1" hangingPunct="1">
              <a:defRPr/>
            </a:pPr>
            <a:r>
              <a:rPr lang="zh-TW" altLang="en-US" dirty="0" smtClean="0">
                <a:latin typeface="標楷體" pitchFamily="65" charset="-120"/>
                <a:ea typeface="標楷體" pitchFamily="65" charset="-120"/>
              </a:rPr>
              <a:t>良好的行為控制，不要因某一天運動量增加，而容許自己增加熱量</a:t>
            </a:r>
          </a:p>
          <a:p>
            <a:pPr eaLnBrk="1" hangingPunct="1">
              <a:defRPr/>
            </a:pPr>
            <a:r>
              <a:rPr lang="zh-TW" altLang="en-US" dirty="0" smtClean="0">
                <a:latin typeface="標楷體" pitchFamily="65" charset="-120"/>
                <a:ea typeface="標楷體" pitchFamily="65" charset="-120"/>
              </a:rPr>
              <a:t>避免應酬，以免破壞既訂飲食計畫</a:t>
            </a:r>
          </a:p>
          <a:p>
            <a:pPr eaLnBrk="1" hangingPunct="1">
              <a:defRPr/>
            </a:pPr>
            <a:r>
              <a:rPr lang="zh-TW" altLang="en-US" dirty="0" smtClean="0">
                <a:latin typeface="標楷體" pitchFamily="65" charset="-120"/>
                <a:ea typeface="標楷體" pitchFamily="65" charset="-120"/>
              </a:rPr>
              <a:t>三餐定時，避免零食</a:t>
            </a:r>
          </a:p>
          <a:p>
            <a:pPr eaLnBrk="1" hangingPunct="1">
              <a:defRPr/>
            </a:pPr>
            <a:r>
              <a:rPr lang="zh-TW" altLang="en-US" dirty="0" smtClean="0">
                <a:latin typeface="標楷體" pitchFamily="65" charset="-120"/>
                <a:ea typeface="標楷體" pitchFamily="65" charset="-120"/>
              </a:rPr>
              <a:t>長期控制體重，勿有太大波動</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62</a:t>
            </a:fld>
            <a:endParaRPr lang="zh-TW" altLang="en-US" dirty="0"/>
          </a:p>
        </p:txBody>
      </p:sp>
    </p:spTree>
    <p:extLst>
      <p:ext uri="{BB962C8B-B14F-4D97-AF65-F5344CB8AC3E}">
        <p14:creationId xmlns:p14="http://schemas.microsoft.com/office/powerpoint/2010/main" val="32332458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b="1" dirty="0">
                <a:latin typeface="Times New Roman" panose="02020603050405020304" pitchFamily="18" charset="0"/>
                <a:ea typeface="標楷體" panose="03000509000000000000" pitchFamily="65" charset="-120"/>
                <a:cs typeface="Times New Roman" panose="02020603050405020304" pitchFamily="18" charset="0"/>
              </a:rPr>
              <a:t>4.</a:t>
            </a:r>
            <a:r>
              <a:rPr lang="zh-TW" altLang="zh-TW" sz="4000" b="1" dirty="0">
                <a:latin typeface="Times New Roman" panose="02020603050405020304" pitchFamily="18" charset="0"/>
                <a:ea typeface="標楷體" panose="03000509000000000000" pitchFamily="65" charset="-120"/>
                <a:cs typeface="Times New Roman" panose="02020603050405020304" pitchFamily="18" charset="0"/>
              </a:rPr>
              <a:t>菸害暨檳榔防制</a:t>
            </a:r>
            <a:endParaRPr lang="zh-TW" altLang="en-US" sz="40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圖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6446" y="1268760"/>
            <a:ext cx="7072132" cy="5001287"/>
          </a:xfrm>
          <a:prstGeom prst="rect">
            <a:avLst/>
          </a:prstGeom>
          <a:ln>
            <a:solidFill>
              <a:schemeClr val="tx1"/>
            </a:solidFill>
          </a:ln>
        </p:spPr>
      </p:pic>
      <p:sp>
        <p:nvSpPr>
          <p:cNvPr id="6" name="投影片編號版面配置區 5"/>
          <p:cNvSpPr>
            <a:spLocks noGrp="1"/>
          </p:cNvSpPr>
          <p:nvPr>
            <p:ph type="sldNum" sz="quarter" idx="12"/>
          </p:nvPr>
        </p:nvSpPr>
        <p:spPr/>
        <p:txBody>
          <a:bodyPr/>
          <a:lstStyle/>
          <a:p>
            <a:fld id="{A36E6B7E-3405-4ABC-8F0A-11CAAA034E4E}" type="slidenum">
              <a:rPr lang="zh-TW" altLang="en-US" smtClean="0"/>
              <a:pPr/>
              <a:t>63</a:t>
            </a:fld>
            <a:endParaRPr lang="zh-TW" altLang="en-US" dirty="0"/>
          </a:p>
        </p:txBody>
      </p:sp>
    </p:spTree>
    <p:extLst>
      <p:ext uri="{BB962C8B-B14F-4D97-AF65-F5344CB8AC3E}">
        <p14:creationId xmlns:p14="http://schemas.microsoft.com/office/powerpoint/2010/main" val="27926252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032" y="1412776"/>
            <a:ext cx="7778188" cy="4213185"/>
          </a:xfrm>
          <a:prstGeom prst="rect">
            <a:avLst/>
          </a:prstGeom>
        </p:spPr>
      </p:pic>
      <p:sp>
        <p:nvSpPr>
          <p:cNvPr id="3" name="標題 2"/>
          <p:cNvSpPr>
            <a:spLocks noGrp="1"/>
          </p:cNvSpPr>
          <p:nvPr>
            <p:ph type="title"/>
          </p:nvPr>
        </p:nvSpPr>
        <p:spPr/>
        <p:txBody>
          <a:bodyPr>
            <a:normAutofit/>
          </a:bodyPr>
          <a:lstStyle/>
          <a:p>
            <a:r>
              <a:rPr lang="zh-TW" altLang="en-US" sz="4000" b="1" dirty="0" smtClean="0">
                <a:latin typeface="標楷體" panose="03000509000000000000" pitchFamily="65" charset="-120"/>
                <a:ea typeface="標楷體" panose="03000509000000000000" pitchFamily="65" charset="-120"/>
              </a:rPr>
              <a:t>醫師衛教課程</a:t>
            </a:r>
            <a:endParaRPr lang="zh-TW" altLang="en-US" sz="4000" b="1" dirty="0">
              <a:latin typeface="標楷體" panose="03000509000000000000" pitchFamily="65" charset="-120"/>
              <a:ea typeface="標楷體" panose="03000509000000000000" pitchFamily="65" charset="-120"/>
            </a:endParaRPr>
          </a:p>
        </p:txBody>
      </p:sp>
      <p:sp>
        <p:nvSpPr>
          <p:cNvPr id="6" name="投影片編號版面配置區 5"/>
          <p:cNvSpPr>
            <a:spLocks noGrp="1"/>
          </p:cNvSpPr>
          <p:nvPr>
            <p:ph type="sldNum" sz="quarter" idx="12"/>
          </p:nvPr>
        </p:nvSpPr>
        <p:spPr/>
        <p:txBody>
          <a:bodyPr/>
          <a:lstStyle/>
          <a:p>
            <a:fld id="{A36E6B7E-3405-4ABC-8F0A-11CAAA034E4E}" type="slidenum">
              <a:rPr lang="zh-TW" altLang="en-US" smtClean="0"/>
              <a:pPr/>
              <a:t>64</a:t>
            </a:fld>
            <a:endParaRPr lang="zh-TW" altLang="en-US" dirty="0"/>
          </a:p>
        </p:txBody>
      </p:sp>
    </p:spTree>
    <p:extLst>
      <p:ext uri="{BB962C8B-B14F-4D97-AF65-F5344CB8AC3E}">
        <p14:creationId xmlns:p14="http://schemas.microsoft.com/office/powerpoint/2010/main" val="34105946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title"/>
          </p:nvPr>
        </p:nvSpPr>
        <p:spPr/>
        <p:txBody>
          <a:bodyPr>
            <a:normAutofit/>
          </a:bodyPr>
          <a:lstStyle/>
          <a:p>
            <a:pPr eaLnBrk="1" hangingPunct="1"/>
            <a:r>
              <a:rPr lang="zh-TW" altLang="en-US" sz="4000" b="1" dirty="0" smtClean="0">
                <a:solidFill>
                  <a:srgbClr val="6B6262"/>
                </a:solidFill>
                <a:latin typeface="Times New Roman" pitchFamily="18" charset="0"/>
                <a:ea typeface="標楷體" pitchFamily="65" charset="-120"/>
              </a:rPr>
              <a:t>員工戒菸協助方案</a:t>
            </a:r>
          </a:p>
        </p:txBody>
      </p:sp>
      <p:sp>
        <p:nvSpPr>
          <p:cNvPr id="315394" name="Rectangle 3"/>
          <p:cNvSpPr>
            <a:spLocks noGrp="1" noChangeArrowheads="1"/>
          </p:cNvSpPr>
          <p:nvPr>
            <p:ph type="body" idx="1"/>
          </p:nvPr>
        </p:nvSpPr>
        <p:spPr>
          <a:xfrm>
            <a:off x="457200" y="1412776"/>
            <a:ext cx="8229600" cy="4525963"/>
          </a:xfrm>
        </p:spPr>
        <p:txBody>
          <a:bodyPr>
            <a:normAutofit/>
          </a:bodyPr>
          <a:lstStyle/>
          <a:p>
            <a:pPr eaLnBrk="1" hangingPunct="1"/>
            <a:r>
              <a:rPr lang="zh-TW" altLang="en-US" dirty="0" smtClean="0">
                <a:latin typeface="Times New Roman" pitchFamily="18" charset="0"/>
                <a:ea typeface="標楷體" pitchFamily="65" charset="-120"/>
              </a:rPr>
              <a:t>具體有效之方案</a:t>
            </a:r>
          </a:p>
          <a:p>
            <a:pPr lvl="1" eaLnBrk="1" hangingPunct="1"/>
            <a:r>
              <a:rPr lang="zh-TW" altLang="en-US" sz="2800" dirty="0" smtClean="0">
                <a:latin typeface="Times New Roman" pitchFamily="18" charset="0"/>
                <a:ea typeface="標楷體" pitchFamily="65" charset="-120"/>
              </a:rPr>
              <a:t>醫師的諮商與戒菸建議</a:t>
            </a:r>
          </a:p>
          <a:p>
            <a:pPr lvl="1" eaLnBrk="1" hangingPunct="1"/>
            <a:r>
              <a:rPr lang="zh-TW" altLang="en-US" sz="2800" dirty="0" smtClean="0">
                <a:latin typeface="Times New Roman" pitchFamily="18" charset="0"/>
                <a:ea typeface="標楷體" pitchFamily="65" charset="-120"/>
              </a:rPr>
              <a:t>戒菸班</a:t>
            </a:r>
          </a:p>
          <a:p>
            <a:pPr lvl="1" eaLnBrk="1" hangingPunct="1"/>
            <a:r>
              <a:rPr lang="zh-TW" altLang="en-US" sz="2800" dirty="0" smtClean="0">
                <a:latin typeface="Times New Roman" pitchFamily="18" charset="0"/>
                <a:ea typeface="標楷體" pitchFamily="65" charset="-120"/>
              </a:rPr>
              <a:t>個別戒菸諮商</a:t>
            </a:r>
          </a:p>
          <a:p>
            <a:pPr lvl="1" eaLnBrk="1" hangingPunct="1"/>
            <a:r>
              <a:rPr lang="zh-TW" altLang="en-US" sz="2800" dirty="0" smtClean="0">
                <a:latin typeface="Times New Roman" pitchFamily="18" charset="0"/>
                <a:ea typeface="標楷體" pitchFamily="65" charset="-120"/>
              </a:rPr>
              <a:t>尼古丁貼片與相關藥物治療</a:t>
            </a:r>
          </a:p>
          <a:p>
            <a:pPr eaLnBrk="1" hangingPunct="1"/>
            <a:endParaRPr lang="en-US" altLang="zh-TW" dirty="0" smtClean="0">
              <a:latin typeface="Times New Roman" pitchFamily="18" charset="0"/>
              <a:ea typeface="標楷體" pitchFamily="65" charset="-120"/>
            </a:endParaRPr>
          </a:p>
          <a:p>
            <a:pPr eaLnBrk="1" hangingPunct="1"/>
            <a:r>
              <a:rPr lang="zh-TW" altLang="en-US" dirty="0" smtClean="0">
                <a:latin typeface="Times New Roman" pitchFamily="18" charset="0"/>
                <a:ea typeface="標楷體" pitchFamily="65" charset="-120"/>
              </a:rPr>
              <a:t>較缺乏具體證據之方案</a:t>
            </a:r>
          </a:p>
          <a:p>
            <a:pPr lvl="1" eaLnBrk="1" hangingPunct="1"/>
            <a:r>
              <a:rPr lang="zh-TW" altLang="en-US" sz="2800" dirty="0" smtClean="0">
                <a:latin typeface="Times New Roman" pitchFamily="18" charset="0"/>
                <a:ea typeface="標楷體" pitchFamily="65" charset="-120"/>
              </a:rPr>
              <a:t>單純的戒菸文宣或海報</a:t>
            </a:r>
          </a:p>
        </p:txBody>
      </p:sp>
      <p:sp>
        <p:nvSpPr>
          <p:cNvPr id="5" name="投影片編號版面配置區 4"/>
          <p:cNvSpPr>
            <a:spLocks noGrp="1"/>
          </p:cNvSpPr>
          <p:nvPr>
            <p:ph type="sldNum" sz="quarter" idx="12"/>
          </p:nvPr>
        </p:nvSpPr>
        <p:spPr/>
        <p:txBody>
          <a:bodyPr/>
          <a:lstStyle/>
          <a:p>
            <a:pPr>
              <a:defRPr/>
            </a:pPr>
            <a:fld id="{E0E75303-FC92-45B2-90E8-243328FFFEEC}" type="slidenum">
              <a:rPr lang="en-US" altLang="zh-TW"/>
              <a:pPr>
                <a:defRPr/>
              </a:pPr>
              <a:t>65</a:t>
            </a:fld>
            <a:endParaRPr lang="en-US" altLang="zh-TW"/>
          </a:p>
        </p:txBody>
      </p:sp>
      <p:pic>
        <p:nvPicPr>
          <p:cNvPr id="6" name="圖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3869" y="2881800"/>
            <a:ext cx="1709436" cy="3021800"/>
          </a:xfrm>
          <a:prstGeom prst="rect">
            <a:avLst/>
          </a:prstGeom>
        </p:spPr>
      </p:pic>
    </p:spTree>
    <p:extLst>
      <p:ext uri="{BB962C8B-B14F-4D97-AF65-F5344CB8AC3E}">
        <p14:creationId xmlns:p14="http://schemas.microsoft.com/office/powerpoint/2010/main" val="3635289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88640"/>
            <a:ext cx="7886700" cy="859517"/>
          </a:xfrm>
        </p:spPr>
        <p:txBody>
          <a:bodyPr>
            <a:normAutofit/>
          </a:bodyPr>
          <a:lstStyle/>
          <a:p>
            <a:r>
              <a:rPr lang="en-US" altLang="zh-TW" sz="4000" b="1" dirty="0">
                <a:latin typeface="Times New Roman" panose="02020603050405020304" pitchFamily="18" charset="0"/>
                <a:ea typeface="標楷體" panose="03000509000000000000" pitchFamily="65" charset="-120"/>
                <a:cs typeface="Times New Roman" panose="02020603050405020304" pitchFamily="18" charset="0"/>
              </a:rPr>
              <a:t>5.</a:t>
            </a:r>
            <a:r>
              <a:rPr lang="zh-TW" altLang="zh-TW" sz="4000" b="1" dirty="0">
                <a:latin typeface="Times New Roman" panose="02020603050405020304" pitchFamily="18" charset="0"/>
                <a:ea typeface="標楷體" panose="03000509000000000000" pitchFamily="65" charset="-120"/>
                <a:cs typeface="Times New Roman" panose="02020603050405020304" pitchFamily="18" charset="0"/>
              </a:rPr>
              <a:t>推動員工參與四癌篩檢</a:t>
            </a:r>
            <a:endParaRPr lang="zh-TW" altLang="en-US" sz="40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96" y="1129831"/>
            <a:ext cx="9145895" cy="5683545"/>
          </a:xfrm>
          <a:prstGeom prst="rect">
            <a:avLst/>
          </a:prstGeom>
        </p:spPr>
      </p:pic>
      <p:sp>
        <p:nvSpPr>
          <p:cNvPr id="4" name="投影片編號版面配置區 3"/>
          <p:cNvSpPr>
            <a:spLocks noGrp="1"/>
          </p:cNvSpPr>
          <p:nvPr>
            <p:ph type="sldNum" sz="quarter" idx="12"/>
          </p:nvPr>
        </p:nvSpPr>
        <p:spPr/>
        <p:txBody>
          <a:bodyPr/>
          <a:lstStyle/>
          <a:p>
            <a:fld id="{A36E6B7E-3405-4ABC-8F0A-11CAAA034E4E}" type="slidenum">
              <a:rPr lang="zh-TW" altLang="en-US" smtClean="0"/>
              <a:pPr/>
              <a:t>66</a:t>
            </a:fld>
            <a:endParaRPr lang="zh-TW" altLang="en-US" dirty="0"/>
          </a:p>
        </p:txBody>
      </p:sp>
    </p:spTree>
    <p:extLst>
      <p:ext uri="{BB962C8B-B14F-4D97-AF65-F5344CB8AC3E}">
        <p14:creationId xmlns:p14="http://schemas.microsoft.com/office/powerpoint/2010/main" val="16497761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3648" y="836713"/>
            <a:ext cx="6385468" cy="5184576"/>
          </a:xfrm>
          <a:prstGeom prst="rect">
            <a:avLst/>
          </a:prstGeom>
        </p:spPr>
      </p:pic>
      <p:sp>
        <p:nvSpPr>
          <p:cNvPr id="2" name="標題 1"/>
          <p:cNvSpPr>
            <a:spLocks noGrp="1"/>
          </p:cNvSpPr>
          <p:nvPr>
            <p:ph type="title"/>
          </p:nvPr>
        </p:nvSpPr>
        <p:spPr>
          <a:xfrm>
            <a:off x="1040542" y="1"/>
            <a:ext cx="7344816" cy="980728"/>
          </a:xfrm>
        </p:spPr>
        <p:txBody>
          <a:bodyPr>
            <a:normAutofit/>
          </a:bodyPr>
          <a:lstStyle/>
          <a:p>
            <a:r>
              <a:rPr lang="en-US" altLang="zh-TW" sz="3600" b="1" dirty="0">
                <a:latin typeface="Times New Roman" panose="02020603050405020304" pitchFamily="18" charset="0"/>
                <a:ea typeface="標楷體" panose="03000509000000000000" pitchFamily="65" charset="-120"/>
                <a:cs typeface="Times New Roman" panose="02020603050405020304" pitchFamily="18" charset="0"/>
              </a:rPr>
              <a:t>6</a:t>
            </a:r>
            <a:r>
              <a:rPr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婦女</a:t>
            </a:r>
            <a:r>
              <a:rPr lang="zh-TW" altLang="zh-TW" sz="3600" b="1" dirty="0">
                <a:latin typeface="Times New Roman" panose="02020603050405020304" pitchFamily="18" charset="0"/>
                <a:ea typeface="標楷體" panose="03000509000000000000" pitchFamily="65" charset="-120"/>
                <a:cs typeface="Times New Roman" panose="02020603050405020304" pitchFamily="18" charset="0"/>
              </a:rPr>
              <a:t>職</a:t>
            </a:r>
            <a:r>
              <a:rPr lang="zh-TW" altLang="zh-TW" sz="3600" b="1" dirty="0" smtClean="0">
                <a:latin typeface="Times New Roman" panose="02020603050405020304" pitchFamily="18" charset="0"/>
                <a:ea typeface="標楷體" panose="03000509000000000000" pitchFamily="65" charset="-120"/>
                <a:cs typeface="Times New Roman" panose="02020603050405020304" pitchFamily="18" charset="0"/>
              </a:rPr>
              <a:t>場健康促進</a:t>
            </a:r>
            <a:endParaRPr lang="zh-TW" altLang="en-US" sz="3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a:xfrm>
            <a:off x="6804248" y="6165304"/>
            <a:ext cx="2133600" cy="365125"/>
          </a:xfrm>
        </p:spPr>
        <p:txBody>
          <a:bodyPr/>
          <a:lstStyle/>
          <a:p>
            <a:fld id="{A36E6B7E-3405-4ABC-8F0A-11CAAA034E4E}" type="slidenum">
              <a:rPr lang="zh-TW" altLang="en-US" smtClean="0"/>
              <a:pPr/>
              <a:t>67</a:t>
            </a:fld>
            <a:endParaRPr lang="zh-TW" altLang="en-US" dirty="0"/>
          </a:p>
        </p:txBody>
      </p:sp>
    </p:spTree>
    <p:extLst>
      <p:ext uri="{BB962C8B-B14F-4D97-AF65-F5344CB8AC3E}">
        <p14:creationId xmlns:p14="http://schemas.microsoft.com/office/powerpoint/2010/main" val="39433276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b="1" dirty="0" smtClean="0">
                <a:latin typeface="標楷體" panose="03000509000000000000" pitchFamily="65" charset="-120"/>
                <a:ea typeface="標楷體" panose="03000509000000000000" pitchFamily="65" charset="-120"/>
              </a:rPr>
              <a:t>哺乳室</a:t>
            </a:r>
            <a:endParaRPr lang="zh-TW" altLang="en-US" sz="4000" b="1" dirty="0">
              <a:latin typeface="標楷體" panose="03000509000000000000" pitchFamily="65" charset="-120"/>
              <a:ea typeface="標楷體" panose="03000509000000000000" pitchFamily="65" charset="-120"/>
            </a:endParaRPr>
          </a:p>
        </p:txBody>
      </p:sp>
      <p:grpSp>
        <p:nvGrpSpPr>
          <p:cNvPr id="8" name="群組 7"/>
          <p:cNvGrpSpPr/>
          <p:nvPr/>
        </p:nvGrpSpPr>
        <p:grpSpPr>
          <a:xfrm>
            <a:off x="403572" y="1298179"/>
            <a:ext cx="8111778" cy="4621210"/>
            <a:chOff x="792480" y="1690688"/>
            <a:chExt cx="8187386" cy="4486274"/>
          </a:xfrm>
        </p:grpSpPr>
        <p:pic>
          <p:nvPicPr>
            <p:cNvPr id="5" name="圖片 4"/>
            <p:cNvPicPr>
              <a:picLocks noChangeAspect="1"/>
            </p:cNvPicPr>
            <p:nvPr/>
          </p:nvPicPr>
          <p:blipFill>
            <a:blip r:embed="rId3"/>
            <a:stretch>
              <a:fillRect/>
            </a:stretch>
          </p:blipFill>
          <p:spPr>
            <a:xfrm>
              <a:off x="792480" y="1690688"/>
              <a:ext cx="4481469" cy="4481469"/>
            </a:xfrm>
            <a:prstGeom prst="rect">
              <a:avLst/>
            </a:prstGeom>
          </p:spPr>
        </p:pic>
        <p:pic>
          <p:nvPicPr>
            <p:cNvPr id="6" name="圖片 5"/>
            <p:cNvPicPr>
              <a:picLocks noChangeAspect="1"/>
            </p:cNvPicPr>
            <p:nvPr/>
          </p:nvPicPr>
          <p:blipFill>
            <a:blip r:embed="rId4"/>
            <a:stretch>
              <a:fillRect/>
            </a:stretch>
          </p:blipFill>
          <p:spPr>
            <a:xfrm>
              <a:off x="4493593" y="1690689"/>
              <a:ext cx="4486273" cy="4486273"/>
            </a:xfrm>
            <a:prstGeom prst="rect">
              <a:avLst/>
            </a:prstGeom>
          </p:spPr>
        </p:pic>
      </p:grpSp>
      <p:pic>
        <p:nvPicPr>
          <p:cNvPr id="7" name="Picture 2" descr="C:\Users\0928\Desktop\新增資料夾 (2)\1439369542575.jp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37738" r="15285" b="25103"/>
          <a:stretch/>
        </p:blipFill>
        <p:spPr bwMode="auto">
          <a:xfrm>
            <a:off x="6067567" y="140906"/>
            <a:ext cx="2672862" cy="33601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投影片編號版面配置區 8"/>
          <p:cNvSpPr>
            <a:spLocks noGrp="1"/>
          </p:cNvSpPr>
          <p:nvPr>
            <p:ph type="sldNum" sz="quarter" idx="12"/>
          </p:nvPr>
        </p:nvSpPr>
        <p:spPr/>
        <p:txBody>
          <a:bodyPr/>
          <a:lstStyle/>
          <a:p>
            <a:fld id="{A36E6B7E-3405-4ABC-8F0A-11CAAA034E4E}" type="slidenum">
              <a:rPr lang="zh-TW" altLang="en-US" smtClean="0"/>
              <a:pPr/>
              <a:t>68</a:t>
            </a:fld>
            <a:endParaRPr lang="zh-TW" altLang="en-US" dirty="0"/>
          </a:p>
        </p:txBody>
      </p:sp>
    </p:spTree>
    <p:extLst>
      <p:ext uri="{BB962C8B-B14F-4D97-AF65-F5344CB8AC3E}">
        <p14:creationId xmlns:p14="http://schemas.microsoft.com/office/powerpoint/2010/main" val="39235645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44624"/>
            <a:ext cx="7715200" cy="1143000"/>
          </a:xfrm>
        </p:spPr>
        <p:txBody>
          <a:bodyPr>
            <a:normAutofit/>
          </a:bodyPr>
          <a:lstStyle/>
          <a:p>
            <a:r>
              <a:rPr lang="en-US" altLang="zh-TW" sz="4000" b="1" dirty="0">
                <a:latin typeface="Times New Roman" panose="02020603050405020304" pitchFamily="18" charset="0"/>
                <a:ea typeface="標楷體" panose="03000509000000000000" pitchFamily="65" charset="-120"/>
                <a:cs typeface="Times New Roman" panose="02020603050405020304" pitchFamily="18" charset="0"/>
              </a:rPr>
              <a:t>7</a:t>
            </a:r>
            <a: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成人</a:t>
            </a:r>
            <a:r>
              <a:rPr lang="zh-TW" altLang="zh-TW" sz="4000" b="1" dirty="0">
                <a:latin typeface="Times New Roman" panose="02020603050405020304" pitchFamily="18" charset="0"/>
                <a:ea typeface="標楷體" panose="03000509000000000000" pitchFamily="65" charset="-120"/>
                <a:cs typeface="Times New Roman" panose="02020603050405020304" pitchFamily="18" charset="0"/>
              </a:rPr>
              <a:t>預防保健服務</a:t>
            </a:r>
            <a:endParaRPr lang="zh-TW" altLang="en-US" sz="40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 y="1340768"/>
            <a:ext cx="3252470" cy="4464366"/>
          </a:xfrm>
          <a:prstGeom prst="rect">
            <a:avLst/>
          </a:prstGeom>
          <a:ln w="28575">
            <a:solidFill>
              <a:srgbClr val="00B0F0"/>
            </a:solidFill>
          </a:ln>
        </p:spPr>
      </p:pic>
      <p:pic>
        <p:nvPicPr>
          <p:cNvPr id="5" name="圖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4350" y="3284984"/>
            <a:ext cx="4283590" cy="2745739"/>
          </a:xfrm>
          <a:prstGeom prst="rect">
            <a:avLst/>
          </a:prstGeom>
          <a:ln w="38100">
            <a:solidFill>
              <a:schemeClr val="accent1">
                <a:lumMod val="75000"/>
              </a:schemeClr>
            </a:solidFill>
          </a:ln>
        </p:spPr>
      </p:pic>
      <p:sp>
        <p:nvSpPr>
          <p:cNvPr id="7" name="投影片編號版面配置區 6"/>
          <p:cNvSpPr>
            <a:spLocks noGrp="1"/>
          </p:cNvSpPr>
          <p:nvPr>
            <p:ph type="sldNum" sz="quarter" idx="12"/>
          </p:nvPr>
        </p:nvSpPr>
        <p:spPr/>
        <p:txBody>
          <a:bodyPr/>
          <a:lstStyle/>
          <a:p>
            <a:fld id="{A36E6B7E-3405-4ABC-8F0A-11CAAA034E4E}" type="slidenum">
              <a:rPr lang="zh-TW" altLang="en-US" smtClean="0"/>
              <a:pPr/>
              <a:t>69</a:t>
            </a:fld>
            <a:endParaRPr lang="zh-TW" altLang="en-US" dirty="0"/>
          </a:p>
        </p:txBody>
      </p:sp>
    </p:spTree>
    <p:extLst>
      <p:ext uri="{BB962C8B-B14F-4D97-AF65-F5344CB8AC3E}">
        <p14:creationId xmlns:p14="http://schemas.microsoft.com/office/powerpoint/2010/main" val="2331535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p:nvPr/>
        </p:nvPicPr>
        <p:blipFill>
          <a:blip r:embed="rId3"/>
          <a:stretch>
            <a:fillRect/>
          </a:stretch>
        </p:blipFill>
        <p:spPr>
          <a:xfrm>
            <a:off x="1588" y="1020532"/>
            <a:ext cx="9144000" cy="6224892"/>
          </a:xfrm>
          <a:prstGeom prst="rect">
            <a:avLst/>
          </a:prstGeom>
        </p:spPr>
      </p:pic>
      <p:pic>
        <p:nvPicPr>
          <p:cNvPr id="4" name="圖片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40552" y="559059"/>
            <a:ext cx="3419872" cy="2454586"/>
          </a:xfrm>
          <a:prstGeom prst="rect">
            <a:avLst/>
          </a:prstGeom>
          <a:ln>
            <a:solidFill>
              <a:srgbClr val="C00000"/>
            </a:solidFill>
          </a:ln>
        </p:spPr>
      </p:pic>
      <p:sp>
        <p:nvSpPr>
          <p:cNvPr id="2" name="標題 1"/>
          <p:cNvSpPr>
            <a:spLocks noGrp="1"/>
          </p:cNvSpPr>
          <p:nvPr>
            <p:ph type="title"/>
          </p:nvPr>
        </p:nvSpPr>
        <p:spPr>
          <a:xfrm>
            <a:off x="1281084" y="48131"/>
            <a:ext cx="5685442" cy="901043"/>
          </a:xfrm>
          <a:solidFill>
            <a:srgbClr val="DCF0C6"/>
          </a:solidFill>
        </p:spPr>
        <p:txBody>
          <a:bodyPr>
            <a:noAutofit/>
          </a:bodyPr>
          <a:lstStyle/>
          <a:p>
            <a:pPr algn="ctr"/>
            <a:r>
              <a:rPr lang="zh-TW" altLang="en-US" sz="2400" b="1" dirty="0">
                <a:latin typeface="標楷體" panose="03000509000000000000" pitchFamily="65" charset="-120"/>
                <a:ea typeface="標楷體" panose="03000509000000000000" pitchFamily="65" charset="-120"/>
              </a:rPr>
              <a:t>職業災害統計網路填報</a:t>
            </a:r>
            <a:r>
              <a:rPr lang="zh-TW" altLang="en-US" sz="2400" b="1" dirty="0" smtClean="0">
                <a:latin typeface="標楷體" panose="03000509000000000000" pitchFamily="65" charset="-120"/>
                <a:ea typeface="標楷體" panose="03000509000000000000" pitchFamily="65" charset="-120"/>
              </a:rPr>
              <a:t>系統</a:t>
            </a:r>
            <a:r>
              <a:rPr lang="en-US" altLang="zh-TW" sz="2000" dirty="0">
                <a:latin typeface="標楷體" panose="03000509000000000000" pitchFamily="65" charset="-120"/>
                <a:ea typeface="標楷體" panose="03000509000000000000" pitchFamily="65" charset="-120"/>
              </a:rPr>
              <a:t/>
            </a:r>
            <a:br>
              <a:rPr lang="en-US" altLang="zh-TW" sz="2000" dirty="0">
                <a:latin typeface="標楷體" panose="03000509000000000000" pitchFamily="65" charset="-120"/>
                <a:ea typeface="標楷體" panose="03000509000000000000" pitchFamily="65" charset="-120"/>
              </a:rPr>
            </a:b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(Occupational Injury)      https</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://injury.osha.gov.tw/</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內容版面配置區 4"/>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7328332" y="200306"/>
            <a:ext cx="1497736" cy="1497736"/>
          </a:xfrm>
        </p:spPr>
      </p:pic>
      <p:sp>
        <p:nvSpPr>
          <p:cNvPr id="6" name="投影片編號版面配置區 5"/>
          <p:cNvSpPr>
            <a:spLocks noGrp="1"/>
          </p:cNvSpPr>
          <p:nvPr>
            <p:ph type="sldNum" sz="quarter" idx="12"/>
          </p:nvPr>
        </p:nvSpPr>
        <p:spPr>
          <a:xfrm>
            <a:off x="7010400" y="6309320"/>
            <a:ext cx="2133600" cy="365125"/>
          </a:xfrm>
        </p:spPr>
        <p:txBody>
          <a:bodyPr/>
          <a:lstStyle/>
          <a:p>
            <a:fld id="{A36E6B7E-3405-4ABC-8F0A-11CAAA034E4E}" type="slidenum">
              <a:rPr lang="zh-TW" altLang="en-US" smtClean="0"/>
              <a:pPr/>
              <a:t>7</a:t>
            </a:fld>
            <a:endParaRPr lang="zh-TW" altLang="en-US" dirty="0"/>
          </a:p>
        </p:txBody>
      </p:sp>
    </p:spTree>
    <p:extLst>
      <p:ext uri="{BB962C8B-B14F-4D97-AF65-F5344CB8AC3E}">
        <p14:creationId xmlns:p14="http://schemas.microsoft.com/office/powerpoint/2010/main" val="24519151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圖表 1"/>
          <p:cNvGraphicFramePr>
            <a:graphicFrameLocks noGrp="1"/>
          </p:cNvGraphicFramePr>
          <p:nvPr>
            <p:extLst>
              <p:ext uri="{D42A27DB-BD31-4B8C-83A1-F6EECF244321}">
                <p14:modId xmlns:p14="http://schemas.microsoft.com/office/powerpoint/2010/main" val="18281998"/>
              </p:ext>
            </p:extLst>
          </p:nvPr>
        </p:nvGraphicFramePr>
        <p:xfrm>
          <a:off x="539552" y="1292736"/>
          <a:ext cx="7930078" cy="4584536"/>
        </p:xfrm>
        <a:graphic>
          <a:graphicData uri="http://schemas.openxmlformats.org/presentationml/2006/ole">
            <mc:AlternateContent xmlns:mc="http://schemas.openxmlformats.org/markup-compatibility/2006">
              <mc:Choice xmlns:v="urn:schemas-microsoft-com:vml" Requires="v">
                <p:oleObj spid="_x0000_s2056" name="Chart" r:id="rId4" imgW="9254530" imgH="5584420" progId="Excel.Chart.8">
                  <p:embed/>
                </p:oleObj>
              </mc:Choice>
              <mc:Fallback>
                <p:oleObj name="Chart" r:id="rId4" imgW="9254530" imgH="5584420"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292736"/>
                        <a:ext cx="7930078" cy="4584536"/>
                      </a:xfrm>
                      <a:prstGeom prst="rect">
                        <a:avLst/>
                      </a:prstGeom>
                      <a:noFill/>
                      <a:ln>
                        <a:noFill/>
                      </a:ln>
                    </p:spPr>
                  </p:pic>
                </p:oleObj>
              </mc:Fallback>
            </mc:AlternateContent>
          </a:graphicData>
        </a:graphic>
      </p:graphicFrame>
      <p:sp>
        <p:nvSpPr>
          <p:cNvPr id="53251" name="標題 1"/>
          <p:cNvSpPr>
            <a:spLocks noGrp="1"/>
          </p:cNvSpPr>
          <p:nvPr>
            <p:ph type="title"/>
          </p:nvPr>
        </p:nvSpPr>
        <p:spPr>
          <a:xfrm>
            <a:off x="628650" y="218124"/>
            <a:ext cx="7429500" cy="1155064"/>
          </a:xfrm>
        </p:spPr>
        <p:txBody>
          <a:bodyPr>
            <a:normAutofit/>
          </a:bodyPr>
          <a:lstStyle/>
          <a:p>
            <a:r>
              <a:rPr lang="en-US" altLang="zh-TW" sz="3600" b="1" dirty="0">
                <a:latin typeface="Times New Roman" panose="02020603050405020304" pitchFamily="18" charset="0"/>
                <a:ea typeface="標楷體" panose="03000509000000000000" pitchFamily="65" charset="-120"/>
                <a:cs typeface="Times New Roman" panose="02020603050405020304" pitchFamily="18" charset="0"/>
              </a:rPr>
              <a:t>8.</a:t>
            </a:r>
            <a:r>
              <a:rPr lang="zh-TW" altLang="zh-TW" sz="3600" b="1" dirty="0">
                <a:latin typeface="Times New Roman" panose="02020603050405020304" pitchFamily="18" charset="0"/>
                <a:ea typeface="標楷體" panose="03000509000000000000" pitchFamily="65" charset="-120"/>
                <a:cs typeface="Times New Roman" panose="02020603050405020304" pitchFamily="18" charset="0"/>
              </a:rPr>
              <a:t>慢性疾病管理</a:t>
            </a:r>
            <a:endParaRPr lang="zh-TW" altLang="en-US" sz="3600" b="1" dirty="0" smtClean="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70</a:t>
            </a:fld>
            <a:endParaRPr lang="zh-TW" altLang="en-US" dirty="0"/>
          </a:p>
        </p:txBody>
      </p:sp>
    </p:spTree>
    <p:extLst>
      <p:ext uri="{BB962C8B-B14F-4D97-AF65-F5344CB8AC3E}">
        <p14:creationId xmlns:p14="http://schemas.microsoft.com/office/powerpoint/2010/main" val="25530272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28650" y="116632"/>
            <a:ext cx="7886700" cy="823594"/>
          </a:xfrm>
        </p:spPr>
        <p:txBody>
          <a:bodyPr>
            <a:normAutofit/>
          </a:bodyPr>
          <a:lstStyle/>
          <a:p>
            <a:r>
              <a:rPr lang="zh-TW" altLang="en-US" sz="3600" b="1" dirty="0" smtClean="0">
                <a:ea typeface="標楷體" panose="03000509000000000000" pitchFamily="65" charset="-120"/>
              </a:rPr>
              <a:t>健康檢查－</a:t>
            </a:r>
            <a:r>
              <a:rPr lang="zh-TW" altLang="en-US" sz="3600" b="1" dirty="0">
                <a:ea typeface="標楷體" panose="03000509000000000000" pitchFamily="65" charset="-120"/>
              </a:rPr>
              <a:t>個案</a:t>
            </a:r>
            <a:r>
              <a:rPr lang="zh-TW" altLang="en-US" sz="3600" b="1" dirty="0" smtClean="0">
                <a:ea typeface="標楷體" panose="03000509000000000000" pitchFamily="65" charset="-120"/>
              </a:rPr>
              <a:t>管理流程</a:t>
            </a:r>
            <a:endParaRPr lang="zh-TW" altLang="zh-TW" sz="3600" dirty="0" smtClean="0"/>
          </a:p>
        </p:txBody>
      </p:sp>
      <p:pic>
        <p:nvPicPr>
          <p:cNvPr id="55300"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729"/>
          <a:stretch/>
        </p:blipFill>
        <p:spPr bwMode="auto">
          <a:xfrm>
            <a:off x="525780" y="1124744"/>
            <a:ext cx="8294692" cy="540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525780" y="1257300"/>
            <a:ext cx="228600" cy="369332"/>
          </a:xfrm>
          <a:prstGeom prst="rect">
            <a:avLst/>
          </a:prstGeom>
          <a:solidFill>
            <a:schemeClr val="bg1"/>
          </a:solidFill>
        </p:spPr>
        <p:txBody>
          <a:bodyPr wrap="square" rtlCol="0">
            <a:spAutoFit/>
          </a:bodyPr>
          <a:lstStyle/>
          <a:p>
            <a:endParaRPr lang="zh-TW" altLang="en-US" dirty="0"/>
          </a:p>
        </p:txBody>
      </p:sp>
      <p:sp>
        <p:nvSpPr>
          <p:cNvPr id="4" name="投影片編號版面配置區 3"/>
          <p:cNvSpPr>
            <a:spLocks noGrp="1"/>
          </p:cNvSpPr>
          <p:nvPr>
            <p:ph type="sldNum" sz="quarter" idx="12"/>
          </p:nvPr>
        </p:nvSpPr>
        <p:spPr>
          <a:xfrm>
            <a:off x="6804248" y="6237312"/>
            <a:ext cx="2133600" cy="365125"/>
          </a:xfrm>
        </p:spPr>
        <p:txBody>
          <a:bodyPr/>
          <a:lstStyle/>
          <a:p>
            <a:fld id="{A36E6B7E-3405-4ABC-8F0A-11CAAA034E4E}" type="slidenum">
              <a:rPr lang="zh-TW" altLang="en-US" smtClean="0"/>
              <a:pPr/>
              <a:t>71</a:t>
            </a:fld>
            <a:endParaRPr lang="zh-TW" altLang="en-US" dirty="0"/>
          </a:p>
        </p:txBody>
      </p:sp>
    </p:spTree>
    <p:extLst>
      <p:ext uri="{BB962C8B-B14F-4D97-AF65-F5344CB8AC3E}">
        <p14:creationId xmlns:p14="http://schemas.microsoft.com/office/powerpoint/2010/main" val="7025489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28650" y="116632"/>
            <a:ext cx="7886700" cy="812164"/>
          </a:xfrm>
        </p:spPr>
        <p:txBody>
          <a:bodyPr>
            <a:normAutofit/>
          </a:bodyPr>
          <a:lstStyle/>
          <a:p>
            <a:r>
              <a:rPr lang="zh-TW" altLang="en-US" sz="3600" b="1" dirty="0" smtClean="0">
                <a:ea typeface="標楷體" panose="03000509000000000000" pitchFamily="65" charset="-120"/>
              </a:rPr>
              <a:t>健康檢查－個案管理</a:t>
            </a:r>
            <a:endParaRPr lang="zh-TW" altLang="zh-TW" sz="3600" dirty="0" smtClean="0"/>
          </a:p>
        </p:txBody>
      </p:sp>
      <p:sp>
        <p:nvSpPr>
          <p:cNvPr id="54275" name="Rectangle 3"/>
          <p:cNvSpPr>
            <a:spLocks noGrp="1" noChangeArrowheads="1"/>
          </p:cNvSpPr>
          <p:nvPr>
            <p:ph type="body" idx="1"/>
          </p:nvPr>
        </p:nvSpPr>
        <p:spPr/>
        <p:txBody>
          <a:bodyPr/>
          <a:lstStyle/>
          <a:p>
            <a:pPr eaLnBrk="1" hangingPunct="1"/>
            <a:endParaRPr lang="zh-TW" altLang="zh-TW" smtClean="0"/>
          </a:p>
        </p:txBody>
      </p:sp>
      <p:pic>
        <p:nvPicPr>
          <p:cNvPr id="54276"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892581"/>
            <a:ext cx="9144000" cy="5272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7" name="Rectangle 5" descr="實心菱形"/>
          <p:cNvSpPr>
            <a:spLocks noChangeArrowheads="1"/>
          </p:cNvSpPr>
          <p:nvPr/>
        </p:nvSpPr>
        <p:spPr bwMode="auto">
          <a:xfrm>
            <a:off x="228600" y="4724400"/>
            <a:ext cx="2514600" cy="1676400"/>
          </a:xfrm>
          <a:prstGeom prst="rect">
            <a:avLst/>
          </a:prstGeom>
          <a:blipFill dpi="0" rotWithShape="0">
            <a:blip r:embed="rId4" cstate="email">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3" name="投影片編號版面配置區 2"/>
          <p:cNvSpPr>
            <a:spLocks noGrp="1"/>
          </p:cNvSpPr>
          <p:nvPr>
            <p:ph type="sldNum" sz="quarter" idx="12"/>
          </p:nvPr>
        </p:nvSpPr>
        <p:spPr>
          <a:xfrm>
            <a:off x="3563888" y="6376243"/>
            <a:ext cx="2133600" cy="365125"/>
          </a:xfrm>
        </p:spPr>
        <p:txBody>
          <a:bodyPr/>
          <a:lstStyle/>
          <a:p>
            <a:fld id="{A36E6B7E-3405-4ABC-8F0A-11CAAA034E4E}" type="slidenum">
              <a:rPr lang="zh-TW" altLang="en-US" smtClean="0"/>
              <a:pPr/>
              <a:t>72</a:t>
            </a:fld>
            <a:endParaRPr lang="zh-TW" altLang="en-US" dirty="0"/>
          </a:p>
        </p:txBody>
      </p:sp>
    </p:spTree>
    <p:extLst>
      <p:ext uri="{BB962C8B-B14F-4D97-AF65-F5344CB8AC3E}">
        <p14:creationId xmlns:p14="http://schemas.microsoft.com/office/powerpoint/2010/main" val="9543945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28650" y="365127"/>
            <a:ext cx="7886700" cy="738203"/>
          </a:xfrm>
        </p:spPr>
        <p:txBody>
          <a:bodyPr>
            <a:normAutofit/>
          </a:bodyPr>
          <a:lstStyle/>
          <a:p>
            <a:r>
              <a:rPr lang="zh-TW" altLang="en-US" sz="3600" b="1" dirty="0">
                <a:ea typeface="標楷體" panose="03000509000000000000" pitchFamily="65" charset="-120"/>
              </a:rPr>
              <a:t>健康檢查</a:t>
            </a:r>
            <a:r>
              <a:rPr lang="zh-TW" altLang="en-US" sz="3600" b="1" dirty="0" smtClean="0">
                <a:ea typeface="標楷體" panose="03000509000000000000" pitchFamily="65" charset="-120"/>
              </a:rPr>
              <a:t>－個案追蹤衛教</a:t>
            </a:r>
            <a:endParaRPr lang="zh-TW" altLang="zh-TW" sz="3600" dirty="0" smtClean="0"/>
          </a:p>
        </p:txBody>
      </p:sp>
      <p:grpSp>
        <p:nvGrpSpPr>
          <p:cNvPr id="2" name="群組 1"/>
          <p:cNvGrpSpPr/>
          <p:nvPr/>
        </p:nvGrpSpPr>
        <p:grpSpPr>
          <a:xfrm>
            <a:off x="229372" y="1268760"/>
            <a:ext cx="8015036" cy="4244092"/>
            <a:chOff x="300942" y="1371600"/>
            <a:chExt cx="8507392" cy="4800600"/>
          </a:xfrm>
        </p:grpSpPr>
        <p:pic>
          <p:nvPicPr>
            <p:cNvPr id="57348"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784" t="12727" r="4178"/>
            <a:stretch/>
          </p:blipFill>
          <p:spPr bwMode="auto">
            <a:xfrm>
              <a:off x="300942" y="1371600"/>
              <a:ext cx="850739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5" descr="實心菱形"/>
            <p:cNvSpPr>
              <a:spLocks noChangeArrowheads="1"/>
            </p:cNvSpPr>
            <p:nvPr/>
          </p:nvSpPr>
          <p:spPr bwMode="auto">
            <a:xfrm>
              <a:off x="533400" y="1676400"/>
              <a:ext cx="3810000" cy="381000"/>
            </a:xfrm>
            <a:prstGeom prst="rect">
              <a:avLst/>
            </a:prstGeom>
            <a:blipFill dpi="0" rotWithShape="0">
              <a:blip r:embed="rId4" cstate="email">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57350" name="Rectangle 6" descr="實心菱形"/>
            <p:cNvSpPr>
              <a:spLocks noChangeArrowheads="1"/>
            </p:cNvSpPr>
            <p:nvPr/>
          </p:nvSpPr>
          <p:spPr bwMode="auto">
            <a:xfrm>
              <a:off x="5562600" y="3048000"/>
              <a:ext cx="533400" cy="152400"/>
            </a:xfrm>
            <a:prstGeom prst="rect">
              <a:avLst/>
            </a:prstGeom>
            <a:blipFill dpi="0" rotWithShape="0">
              <a:blip r:embed="rId4" cstate="email">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57351" name="Rectangle 7" descr="實心菱形"/>
            <p:cNvSpPr>
              <a:spLocks noChangeArrowheads="1"/>
            </p:cNvSpPr>
            <p:nvPr/>
          </p:nvSpPr>
          <p:spPr bwMode="auto">
            <a:xfrm>
              <a:off x="6400800" y="3048000"/>
              <a:ext cx="685800" cy="152400"/>
            </a:xfrm>
            <a:prstGeom prst="rect">
              <a:avLst/>
            </a:prstGeom>
            <a:blipFill dpi="0" rotWithShape="0">
              <a:blip r:embed="rId4" cstate="email">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57352" name="Rectangle 8" descr="實心菱形"/>
            <p:cNvSpPr>
              <a:spLocks noChangeArrowheads="1"/>
            </p:cNvSpPr>
            <p:nvPr/>
          </p:nvSpPr>
          <p:spPr bwMode="auto">
            <a:xfrm>
              <a:off x="5105400" y="3657600"/>
              <a:ext cx="457200" cy="228600"/>
            </a:xfrm>
            <a:prstGeom prst="rect">
              <a:avLst/>
            </a:prstGeom>
            <a:blipFill dpi="0" rotWithShape="0">
              <a:blip r:embed="rId4" cstate="email">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57353" name="Rectangle 9" descr="實心菱形"/>
            <p:cNvSpPr>
              <a:spLocks noChangeArrowheads="1"/>
            </p:cNvSpPr>
            <p:nvPr/>
          </p:nvSpPr>
          <p:spPr bwMode="auto">
            <a:xfrm>
              <a:off x="7391400" y="3657600"/>
              <a:ext cx="685800" cy="228600"/>
            </a:xfrm>
            <a:prstGeom prst="rect">
              <a:avLst/>
            </a:prstGeom>
            <a:blipFill dpi="0" rotWithShape="0">
              <a:blip r:embed="rId4" cstate="email">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57354" name="Rectangle 10" descr="實心菱形"/>
            <p:cNvSpPr>
              <a:spLocks noChangeArrowheads="1"/>
            </p:cNvSpPr>
            <p:nvPr/>
          </p:nvSpPr>
          <p:spPr bwMode="auto">
            <a:xfrm>
              <a:off x="6450330" y="3932397"/>
              <a:ext cx="685800" cy="228600"/>
            </a:xfrm>
            <a:prstGeom prst="rect">
              <a:avLst/>
            </a:prstGeom>
            <a:blipFill dpi="0" rotWithShape="0">
              <a:blip r:embed="rId4" cstate="email">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57355" name="Rectangle 11" descr="實心菱形"/>
            <p:cNvSpPr>
              <a:spLocks noChangeArrowheads="1"/>
            </p:cNvSpPr>
            <p:nvPr/>
          </p:nvSpPr>
          <p:spPr bwMode="auto">
            <a:xfrm>
              <a:off x="5638800" y="4572000"/>
              <a:ext cx="533400" cy="228600"/>
            </a:xfrm>
            <a:prstGeom prst="rect">
              <a:avLst/>
            </a:prstGeom>
            <a:blipFill dpi="0" rotWithShape="0">
              <a:blip r:embed="rId4" cstate="email">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57356" name="Rectangle 12" descr="實心菱形"/>
            <p:cNvSpPr>
              <a:spLocks noChangeArrowheads="1"/>
            </p:cNvSpPr>
            <p:nvPr/>
          </p:nvSpPr>
          <p:spPr bwMode="auto">
            <a:xfrm>
              <a:off x="6477000" y="4572000"/>
              <a:ext cx="533400" cy="228600"/>
            </a:xfrm>
            <a:prstGeom prst="rect">
              <a:avLst/>
            </a:prstGeom>
            <a:blipFill dpi="0" rotWithShape="0">
              <a:blip r:embed="rId4" cstate="email">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13" name="Rectangle 10" descr="實心菱形"/>
            <p:cNvSpPr>
              <a:spLocks noChangeArrowheads="1"/>
            </p:cNvSpPr>
            <p:nvPr/>
          </p:nvSpPr>
          <p:spPr bwMode="auto">
            <a:xfrm>
              <a:off x="6017894" y="3636328"/>
              <a:ext cx="851535" cy="249871"/>
            </a:xfrm>
            <a:prstGeom prst="rect">
              <a:avLst/>
            </a:prstGeom>
            <a:blipFill dpi="0" rotWithShape="0">
              <a:blip r:embed="rId4" cstate="email">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14" name="Rectangle 10" descr="實心菱形"/>
            <p:cNvSpPr>
              <a:spLocks noChangeArrowheads="1"/>
            </p:cNvSpPr>
            <p:nvPr/>
          </p:nvSpPr>
          <p:spPr bwMode="auto">
            <a:xfrm>
              <a:off x="4607242" y="4466987"/>
              <a:ext cx="521018" cy="210026"/>
            </a:xfrm>
            <a:prstGeom prst="rect">
              <a:avLst/>
            </a:prstGeom>
            <a:blipFill dpi="0" rotWithShape="0">
              <a:blip r:embed="rId4" cstate="email">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grpSp>
      <p:pic>
        <p:nvPicPr>
          <p:cNvPr id="16"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34667" t="21002" r="36940" b="53530"/>
          <a:stretch/>
        </p:blipFill>
        <p:spPr bwMode="auto">
          <a:xfrm>
            <a:off x="5412554" y="4638093"/>
            <a:ext cx="2269072" cy="167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投影片編號版面配置區 3"/>
          <p:cNvSpPr>
            <a:spLocks noGrp="1"/>
          </p:cNvSpPr>
          <p:nvPr>
            <p:ph type="sldNum" sz="quarter" idx="12"/>
          </p:nvPr>
        </p:nvSpPr>
        <p:spPr>
          <a:xfrm>
            <a:off x="6909478" y="6184183"/>
            <a:ext cx="2133600" cy="365125"/>
          </a:xfrm>
        </p:spPr>
        <p:txBody>
          <a:bodyPr/>
          <a:lstStyle/>
          <a:p>
            <a:fld id="{A36E6B7E-3405-4ABC-8F0A-11CAAA034E4E}" type="slidenum">
              <a:rPr lang="zh-TW" altLang="en-US" smtClean="0"/>
              <a:pPr/>
              <a:t>73</a:t>
            </a:fld>
            <a:endParaRPr lang="zh-TW" altLang="en-US" dirty="0"/>
          </a:p>
        </p:txBody>
      </p:sp>
    </p:spTree>
    <p:extLst>
      <p:ext uri="{BB962C8B-B14F-4D97-AF65-F5344CB8AC3E}">
        <p14:creationId xmlns:p14="http://schemas.microsoft.com/office/powerpoint/2010/main" val="27729758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845770" y="188640"/>
            <a:ext cx="7326630" cy="705103"/>
          </a:xfrm>
        </p:spPr>
        <p:txBody>
          <a:bodyPr>
            <a:normAutofit/>
          </a:bodyPr>
          <a:lstStyle/>
          <a:p>
            <a:r>
              <a:rPr lang="zh-TW" altLang="en-US" sz="3600" b="1" dirty="0">
                <a:ea typeface="標楷體" panose="03000509000000000000" pitchFamily="65" charset="-120"/>
              </a:rPr>
              <a:t>健康檢查</a:t>
            </a:r>
            <a:r>
              <a:rPr lang="zh-TW" altLang="en-US" sz="3600" b="1" dirty="0" smtClean="0">
                <a:ea typeface="標楷體" panose="03000509000000000000" pitchFamily="65" charset="-120"/>
              </a:rPr>
              <a:t>－檔案管理</a:t>
            </a:r>
            <a:endParaRPr lang="zh-TW" altLang="zh-TW" sz="3600" dirty="0" smtClean="0"/>
          </a:p>
        </p:txBody>
      </p:sp>
      <p:grpSp>
        <p:nvGrpSpPr>
          <p:cNvPr id="4" name="群組 3"/>
          <p:cNvGrpSpPr/>
          <p:nvPr/>
        </p:nvGrpSpPr>
        <p:grpSpPr>
          <a:xfrm>
            <a:off x="410322" y="1150923"/>
            <a:ext cx="8122920" cy="5662453"/>
            <a:chOff x="392430" y="1027907"/>
            <a:chExt cx="8122920" cy="5662453"/>
          </a:xfrm>
        </p:grpSpPr>
        <p:grpSp>
          <p:nvGrpSpPr>
            <p:cNvPr id="2" name="群組 1"/>
            <p:cNvGrpSpPr/>
            <p:nvPr/>
          </p:nvGrpSpPr>
          <p:grpSpPr>
            <a:xfrm>
              <a:off x="392430" y="1027907"/>
              <a:ext cx="8122920" cy="5662453"/>
              <a:chOff x="147737" y="752623"/>
              <a:chExt cx="8625840" cy="5911850"/>
            </a:xfrm>
          </p:grpSpPr>
          <p:pic>
            <p:nvPicPr>
              <p:cNvPr id="5837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666" t="12418" r="4000"/>
              <a:stretch/>
            </p:blipFill>
            <p:spPr bwMode="auto">
              <a:xfrm>
                <a:off x="147737" y="752623"/>
                <a:ext cx="8625840"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3" name="Rectangle 5" descr="實心菱形"/>
              <p:cNvSpPr>
                <a:spLocks noChangeArrowheads="1"/>
              </p:cNvSpPr>
              <p:nvPr/>
            </p:nvSpPr>
            <p:spPr bwMode="auto">
              <a:xfrm>
                <a:off x="2350625" y="5567423"/>
                <a:ext cx="762000" cy="292040"/>
              </a:xfrm>
              <a:prstGeom prst="rect">
                <a:avLst/>
              </a:prstGeom>
              <a:blipFill dpi="0" rotWithShape="0">
                <a:blip r:embed="rId4" cstate="email">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6" name="Rectangle 5" descr="實心菱形"/>
              <p:cNvSpPr>
                <a:spLocks noChangeArrowheads="1"/>
              </p:cNvSpPr>
              <p:nvPr/>
            </p:nvSpPr>
            <p:spPr bwMode="auto">
              <a:xfrm>
                <a:off x="3089475" y="1601819"/>
                <a:ext cx="440803" cy="261705"/>
              </a:xfrm>
              <a:prstGeom prst="rect">
                <a:avLst/>
              </a:prstGeom>
              <a:blipFill dpi="0" rotWithShape="0">
                <a:blip r:embed="rId4" cstate="email">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7" name="Rectangle 5" descr="實心菱形"/>
              <p:cNvSpPr>
                <a:spLocks noChangeArrowheads="1"/>
              </p:cNvSpPr>
              <p:nvPr/>
            </p:nvSpPr>
            <p:spPr bwMode="auto">
              <a:xfrm>
                <a:off x="4847155" y="2516219"/>
                <a:ext cx="842445" cy="84741"/>
              </a:xfrm>
              <a:prstGeom prst="rect">
                <a:avLst/>
              </a:prstGeom>
              <a:blipFill dpi="0" rotWithShape="0">
                <a:blip r:embed="rId4" cstate="email">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grpSp>
        <p:sp>
          <p:nvSpPr>
            <p:cNvPr id="3" name="文字方塊 2"/>
            <p:cNvSpPr txBox="1"/>
            <p:nvPr/>
          </p:nvSpPr>
          <p:spPr>
            <a:xfrm>
              <a:off x="3535680" y="1070229"/>
              <a:ext cx="4191000" cy="545211"/>
            </a:xfrm>
            <a:prstGeom prst="rect">
              <a:avLst/>
            </a:prstGeom>
            <a:solidFill>
              <a:srgbClr val="C081FF"/>
            </a:solidFill>
          </p:spPr>
          <p:txBody>
            <a:bodyPr wrap="square" rtlCol="0">
              <a:spAutoFit/>
            </a:bodyPr>
            <a:lstStyle/>
            <a:p>
              <a:endParaRPr lang="zh-TW" altLang="en-US" dirty="0"/>
            </a:p>
          </p:txBody>
        </p:sp>
      </p:grpSp>
      <p:sp>
        <p:nvSpPr>
          <p:cNvPr id="8" name="投影片編號版面配置區 7"/>
          <p:cNvSpPr>
            <a:spLocks noGrp="1"/>
          </p:cNvSpPr>
          <p:nvPr>
            <p:ph type="sldNum" sz="quarter" idx="12"/>
          </p:nvPr>
        </p:nvSpPr>
        <p:spPr>
          <a:xfrm>
            <a:off x="6411960" y="6448251"/>
            <a:ext cx="2133600" cy="365125"/>
          </a:xfrm>
        </p:spPr>
        <p:txBody>
          <a:bodyPr/>
          <a:lstStyle/>
          <a:p>
            <a:fld id="{A36E6B7E-3405-4ABC-8F0A-11CAAA034E4E}" type="slidenum">
              <a:rPr lang="zh-TW" altLang="en-US" smtClean="0"/>
              <a:pPr/>
              <a:t>74</a:t>
            </a:fld>
            <a:endParaRPr lang="zh-TW" altLang="en-US" dirty="0"/>
          </a:p>
        </p:txBody>
      </p:sp>
    </p:spTree>
    <p:extLst>
      <p:ext uri="{BB962C8B-B14F-4D97-AF65-F5344CB8AC3E}">
        <p14:creationId xmlns:p14="http://schemas.microsoft.com/office/powerpoint/2010/main" val="8570355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9.</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心理輔導</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9119" y="4357194"/>
            <a:ext cx="8645762" cy="2307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 name="圖片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7680" y="1335782"/>
            <a:ext cx="4597201" cy="2809236"/>
          </a:xfrm>
          <a:prstGeom prst="rect">
            <a:avLst/>
          </a:prstGeom>
        </p:spPr>
      </p:pic>
      <p:sp>
        <p:nvSpPr>
          <p:cNvPr id="6" name="投影片編號版面配置區 5"/>
          <p:cNvSpPr>
            <a:spLocks noGrp="1"/>
          </p:cNvSpPr>
          <p:nvPr>
            <p:ph type="sldNum" sz="quarter" idx="12"/>
          </p:nvPr>
        </p:nvSpPr>
        <p:spPr/>
        <p:txBody>
          <a:bodyPr/>
          <a:lstStyle/>
          <a:p>
            <a:fld id="{A36E6B7E-3405-4ABC-8F0A-11CAAA034E4E}" type="slidenum">
              <a:rPr lang="zh-TW" altLang="en-US" smtClean="0"/>
              <a:pPr/>
              <a:t>75</a:t>
            </a:fld>
            <a:endParaRPr lang="zh-TW" altLang="en-US" dirty="0"/>
          </a:p>
        </p:txBody>
      </p:sp>
    </p:spTree>
    <p:extLst>
      <p:ext uri="{BB962C8B-B14F-4D97-AF65-F5344CB8AC3E}">
        <p14:creationId xmlns:p14="http://schemas.microsoft.com/office/powerpoint/2010/main" val="24706228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16632"/>
            <a:ext cx="7886700" cy="888205"/>
          </a:xfrm>
        </p:spPr>
        <p:txBody>
          <a:bodyPr>
            <a:normAutofit/>
          </a:bodyPr>
          <a:lstStyle/>
          <a:p>
            <a:r>
              <a:rPr lang="zh-TW" altLang="en-US" sz="4000" dirty="0" smtClean="0">
                <a:latin typeface="標楷體" panose="03000509000000000000" pitchFamily="65" charset="-120"/>
                <a:ea typeface="標楷體" panose="03000509000000000000" pitchFamily="65" charset="-120"/>
              </a:rPr>
              <a:t>演講課</a:t>
            </a:r>
            <a:r>
              <a:rPr lang="zh-TW" altLang="en-US" sz="4000" dirty="0">
                <a:latin typeface="標楷體" panose="03000509000000000000" pitchFamily="65" charset="-120"/>
                <a:ea typeface="標楷體" panose="03000509000000000000" pitchFamily="65" charset="-120"/>
              </a:rPr>
              <a:t>程</a:t>
            </a:r>
          </a:p>
        </p:txBody>
      </p:sp>
      <p:sp>
        <p:nvSpPr>
          <p:cNvPr id="3" name="內容版面配置區 2"/>
          <p:cNvSpPr>
            <a:spLocks noGrp="1"/>
          </p:cNvSpPr>
          <p:nvPr>
            <p:ph idx="1"/>
          </p:nvPr>
        </p:nvSpPr>
        <p:spPr/>
        <p:txBody>
          <a:bodyPr/>
          <a:lstStyle/>
          <a:p>
            <a:endParaRPr lang="zh-TW" altLang="en-US"/>
          </a:p>
        </p:txBody>
      </p:sp>
      <p:grpSp>
        <p:nvGrpSpPr>
          <p:cNvPr id="4" name="群組 3"/>
          <p:cNvGrpSpPr/>
          <p:nvPr/>
        </p:nvGrpSpPr>
        <p:grpSpPr>
          <a:xfrm>
            <a:off x="114300" y="1196752"/>
            <a:ext cx="8915400" cy="5344021"/>
            <a:chOff x="152400" y="523875"/>
            <a:chExt cx="8915400" cy="5495925"/>
          </a:xfrm>
        </p:grpSpPr>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t="6735" r="3365"/>
            <a:stretch>
              <a:fillRect/>
            </a:stretch>
          </p:blipFill>
          <p:spPr bwMode="auto">
            <a:xfrm>
              <a:off x="152400" y="523875"/>
              <a:ext cx="8915400"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descr="實心菱形"/>
            <p:cNvSpPr>
              <a:spLocks noChangeArrowheads="1"/>
            </p:cNvSpPr>
            <p:nvPr/>
          </p:nvSpPr>
          <p:spPr bwMode="auto">
            <a:xfrm>
              <a:off x="533400" y="4648200"/>
              <a:ext cx="1676400" cy="762000"/>
            </a:xfrm>
            <a:prstGeom prst="rect">
              <a:avLst/>
            </a:prstGeom>
            <a:solidFill>
              <a:schemeClr val="bg1"/>
            </a:solidFill>
            <a:ln>
              <a:noFill/>
            </a:ln>
            <a:effec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grpSp>
      <p:sp>
        <p:nvSpPr>
          <p:cNvPr id="8" name="投影片編號版面配置區 7"/>
          <p:cNvSpPr>
            <a:spLocks noGrp="1"/>
          </p:cNvSpPr>
          <p:nvPr>
            <p:ph type="sldNum" sz="quarter" idx="12"/>
          </p:nvPr>
        </p:nvSpPr>
        <p:spPr>
          <a:xfrm>
            <a:off x="6732240" y="6414789"/>
            <a:ext cx="2133600" cy="365125"/>
          </a:xfrm>
        </p:spPr>
        <p:txBody>
          <a:bodyPr/>
          <a:lstStyle/>
          <a:p>
            <a:fld id="{A36E6B7E-3405-4ABC-8F0A-11CAAA034E4E}" type="slidenum">
              <a:rPr lang="zh-TW" altLang="en-US" smtClean="0"/>
              <a:pPr/>
              <a:t>76</a:t>
            </a:fld>
            <a:endParaRPr lang="zh-TW" altLang="en-US" dirty="0"/>
          </a:p>
        </p:txBody>
      </p:sp>
    </p:spTree>
    <p:extLst>
      <p:ext uri="{BB962C8B-B14F-4D97-AF65-F5344CB8AC3E}">
        <p14:creationId xmlns:p14="http://schemas.microsoft.com/office/powerpoint/2010/main" val="30503358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44624"/>
            <a:ext cx="7715200" cy="1143000"/>
          </a:xfrm>
        </p:spPr>
        <p:txBody>
          <a:bodyPr>
            <a:normAutofit/>
          </a:bodyPr>
          <a:lstStyle/>
          <a:p>
            <a:r>
              <a:rPr lang="zh-TW" altLang="en-US" sz="4000" b="1" dirty="0" smtClean="0">
                <a:latin typeface="標楷體" panose="03000509000000000000" pitchFamily="65" charset="-120"/>
                <a:ea typeface="標楷體" panose="03000509000000000000" pitchFamily="65" charset="-120"/>
              </a:rPr>
              <a:t>員工協助方案</a:t>
            </a:r>
            <a:endParaRPr lang="zh-TW" altLang="en-US" sz="4000" b="1" dirty="0">
              <a:latin typeface="標楷體" panose="03000509000000000000" pitchFamily="65" charset="-120"/>
              <a:ea typeface="標楷體" panose="03000509000000000000" pitchFamily="65" charset="-120"/>
            </a:endParaRPr>
          </a:p>
        </p:txBody>
      </p:sp>
      <p:grpSp>
        <p:nvGrpSpPr>
          <p:cNvPr id="12" name="群組 11"/>
          <p:cNvGrpSpPr/>
          <p:nvPr/>
        </p:nvGrpSpPr>
        <p:grpSpPr>
          <a:xfrm>
            <a:off x="1082040" y="1196752"/>
            <a:ext cx="7122906" cy="4920571"/>
            <a:chOff x="1082040" y="1600045"/>
            <a:chExt cx="7122906" cy="4920571"/>
          </a:xfrm>
        </p:grpSpPr>
        <p:pic>
          <p:nvPicPr>
            <p:cNvPr id="5" name="圖片 4"/>
            <p:cNvPicPr>
              <a:picLocks noChangeAspect="1"/>
            </p:cNvPicPr>
            <p:nvPr/>
          </p:nvPicPr>
          <p:blipFill>
            <a:blip r:embed="rId3"/>
            <a:stretch>
              <a:fillRect/>
            </a:stretch>
          </p:blipFill>
          <p:spPr>
            <a:xfrm>
              <a:off x="1082040" y="1600045"/>
              <a:ext cx="7122906" cy="4910907"/>
            </a:xfrm>
            <a:prstGeom prst="rect">
              <a:avLst/>
            </a:prstGeom>
          </p:spPr>
        </p:pic>
        <p:sp>
          <p:nvSpPr>
            <p:cNvPr id="6" name="文字方塊 5"/>
            <p:cNvSpPr txBox="1"/>
            <p:nvPr/>
          </p:nvSpPr>
          <p:spPr>
            <a:xfrm>
              <a:off x="6222505" y="6205955"/>
              <a:ext cx="1982441" cy="314661"/>
            </a:xfrm>
            <a:prstGeom prst="rect">
              <a:avLst/>
            </a:prstGeom>
            <a:solidFill>
              <a:schemeClr val="accent4">
                <a:lumMod val="60000"/>
                <a:lumOff val="40000"/>
              </a:schemeClr>
            </a:solidFill>
          </p:spPr>
          <p:txBody>
            <a:bodyPr wrap="square" rtlCol="0">
              <a:spAutoFit/>
            </a:bodyPr>
            <a:lstStyle/>
            <a:p>
              <a:endParaRPr lang="zh-TW" altLang="en-US" dirty="0"/>
            </a:p>
          </p:txBody>
        </p:sp>
        <p:sp>
          <p:nvSpPr>
            <p:cNvPr id="7" name="文字方塊 6"/>
            <p:cNvSpPr txBox="1"/>
            <p:nvPr/>
          </p:nvSpPr>
          <p:spPr>
            <a:xfrm>
              <a:off x="4038327" y="6201135"/>
              <a:ext cx="1210332" cy="281437"/>
            </a:xfrm>
            <a:prstGeom prst="rect">
              <a:avLst/>
            </a:prstGeom>
            <a:solidFill>
              <a:schemeClr val="accent4">
                <a:lumMod val="60000"/>
                <a:lumOff val="40000"/>
              </a:schemeClr>
            </a:solidFill>
          </p:spPr>
          <p:txBody>
            <a:bodyPr wrap="square" rtlCol="0">
              <a:noAutofit/>
            </a:bodyPr>
            <a:lstStyle/>
            <a:p>
              <a:endParaRPr lang="zh-TW" altLang="en-US" dirty="0"/>
            </a:p>
          </p:txBody>
        </p:sp>
        <p:sp>
          <p:nvSpPr>
            <p:cNvPr id="8" name="文字方塊 7"/>
            <p:cNvSpPr txBox="1"/>
            <p:nvPr/>
          </p:nvSpPr>
          <p:spPr>
            <a:xfrm>
              <a:off x="4864116" y="3786276"/>
              <a:ext cx="1095063" cy="143099"/>
            </a:xfrm>
            <a:prstGeom prst="rect">
              <a:avLst/>
            </a:prstGeom>
            <a:solidFill>
              <a:schemeClr val="accent5">
                <a:lumMod val="20000"/>
                <a:lumOff val="80000"/>
              </a:schemeClr>
            </a:solidFill>
          </p:spPr>
          <p:txBody>
            <a:bodyPr wrap="square" rtlCol="0">
              <a:noAutofit/>
            </a:bodyPr>
            <a:lstStyle/>
            <a:p>
              <a:endParaRPr lang="zh-TW" altLang="en-US" dirty="0"/>
            </a:p>
          </p:txBody>
        </p:sp>
        <p:sp>
          <p:nvSpPr>
            <p:cNvPr id="9" name="文字方塊 8"/>
            <p:cNvSpPr txBox="1"/>
            <p:nvPr/>
          </p:nvSpPr>
          <p:spPr>
            <a:xfrm>
              <a:off x="5285441" y="3910789"/>
              <a:ext cx="552627" cy="144709"/>
            </a:xfrm>
            <a:prstGeom prst="rect">
              <a:avLst/>
            </a:prstGeom>
            <a:solidFill>
              <a:schemeClr val="accent5">
                <a:lumMod val="20000"/>
                <a:lumOff val="80000"/>
              </a:schemeClr>
            </a:solidFill>
          </p:spPr>
          <p:txBody>
            <a:bodyPr wrap="square" rtlCol="0">
              <a:noAutofit/>
            </a:bodyPr>
            <a:lstStyle/>
            <a:p>
              <a:endParaRPr lang="zh-TW" altLang="en-US" dirty="0"/>
            </a:p>
          </p:txBody>
        </p:sp>
        <p:sp>
          <p:nvSpPr>
            <p:cNvPr id="10" name="文字方塊 9"/>
            <p:cNvSpPr txBox="1"/>
            <p:nvPr/>
          </p:nvSpPr>
          <p:spPr>
            <a:xfrm>
              <a:off x="5585327" y="5206881"/>
              <a:ext cx="1886119" cy="86312"/>
            </a:xfrm>
            <a:prstGeom prst="rect">
              <a:avLst/>
            </a:prstGeom>
            <a:solidFill>
              <a:schemeClr val="accent5">
                <a:lumMod val="20000"/>
                <a:lumOff val="80000"/>
              </a:schemeClr>
            </a:solidFill>
          </p:spPr>
          <p:txBody>
            <a:bodyPr wrap="square" rtlCol="0">
              <a:noAutofit/>
            </a:bodyPr>
            <a:lstStyle/>
            <a:p>
              <a:endParaRPr lang="zh-TW" altLang="en-US" dirty="0"/>
            </a:p>
          </p:txBody>
        </p:sp>
        <p:sp>
          <p:nvSpPr>
            <p:cNvPr id="11" name="文字方塊 10"/>
            <p:cNvSpPr txBox="1"/>
            <p:nvPr/>
          </p:nvSpPr>
          <p:spPr>
            <a:xfrm>
              <a:off x="2934685" y="3767690"/>
              <a:ext cx="456659" cy="143099"/>
            </a:xfrm>
            <a:prstGeom prst="rect">
              <a:avLst/>
            </a:prstGeom>
            <a:solidFill>
              <a:schemeClr val="accent6">
                <a:lumMod val="60000"/>
                <a:lumOff val="40000"/>
              </a:schemeClr>
            </a:solidFill>
          </p:spPr>
          <p:txBody>
            <a:bodyPr wrap="square" rtlCol="0">
              <a:noAutofit/>
            </a:bodyPr>
            <a:lstStyle/>
            <a:p>
              <a:endParaRPr lang="zh-TW" altLang="en-US" dirty="0"/>
            </a:p>
          </p:txBody>
        </p:sp>
      </p:grpSp>
      <p:sp>
        <p:nvSpPr>
          <p:cNvPr id="13" name="投影片編號版面配置區 12"/>
          <p:cNvSpPr>
            <a:spLocks noGrp="1"/>
          </p:cNvSpPr>
          <p:nvPr>
            <p:ph type="sldNum" sz="quarter" idx="12"/>
          </p:nvPr>
        </p:nvSpPr>
        <p:spPr/>
        <p:txBody>
          <a:bodyPr/>
          <a:lstStyle/>
          <a:p>
            <a:fld id="{A36E6B7E-3405-4ABC-8F0A-11CAAA034E4E}" type="slidenum">
              <a:rPr lang="zh-TW" altLang="en-US" smtClean="0"/>
              <a:pPr/>
              <a:t>77</a:t>
            </a:fld>
            <a:endParaRPr lang="zh-TW" altLang="en-US" dirty="0"/>
          </a:p>
        </p:txBody>
      </p:sp>
    </p:spTree>
    <p:extLst>
      <p:ext uri="{BB962C8B-B14F-4D97-AF65-F5344CB8AC3E}">
        <p14:creationId xmlns:p14="http://schemas.microsoft.com/office/powerpoint/2010/main" val="717462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2"/>
          <p:cNvSpPr>
            <a:spLocks noGrp="1" noChangeArrowheads="1"/>
          </p:cNvSpPr>
          <p:nvPr>
            <p:ph type="title"/>
          </p:nvPr>
        </p:nvSpPr>
        <p:spPr/>
        <p:txBody>
          <a:bodyPr>
            <a:normAutofit/>
          </a:bodyPr>
          <a:lstStyle/>
          <a:p>
            <a:pPr eaLnBrk="1" hangingPunct="1"/>
            <a:r>
              <a:rPr lang="zh-TW" altLang="en-US" sz="4000" dirty="0" smtClean="0">
                <a:latin typeface="Times New Roman" pitchFamily="18" charset="0"/>
                <a:ea typeface="標楷體" pitchFamily="65" charset="-120"/>
              </a:rPr>
              <a:t>參考資料</a:t>
            </a:r>
          </a:p>
        </p:txBody>
      </p:sp>
      <p:sp>
        <p:nvSpPr>
          <p:cNvPr id="485378" name="Rectangle 3"/>
          <p:cNvSpPr>
            <a:spLocks noGrp="1" noChangeArrowheads="1"/>
          </p:cNvSpPr>
          <p:nvPr>
            <p:ph type="body" idx="1"/>
          </p:nvPr>
        </p:nvSpPr>
        <p:spPr/>
        <p:txBody>
          <a:bodyPr>
            <a:normAutofit/>
          </a:bodyPr>
          <a:lstStyle/>
          <a:p>
            <a:pPr>
              <a:lnSpc>
                <a:spcPct val="120000"/>
              </a:lnSpc>
              <a:spcBef>
                <a:spcPts val="0"/>
              </a:spcBef>
            </a:pPr>
            <a:r>
              <a:rPr lang="zh-TW" altLang="en-US" sz="2400" dirty="0" smtClean="0">
                <a:latin typeface="Times New Roman" pitchFamily="18" charset="0"/>
                <a:ea typeface="標楷體" pitchFamily="65" charset="-120"/>
              </a:rPr>
              <a:t>教育部－學校</a:t>
            </a:r>
            <a:r>
              <a:rPr lang="zh-TW" altLang="en-US" sz="2400" dirty="0">
                <a:latin typeface="Times New Roman" pitchFamily="18" charset="0"/>
                <a:ea typeface="標楷體" pitchFamily="65" charset="-120"/>
              </a:rPr>
              <a:t>安全衛生</a:t>
            </a:r>
            <a:r>
              <a:rPr lang="zh-TW" altLang="en-US" sz="2400" dirty="0" smtClean="0">
                <a:latin typeface="Times New Roman" pitchFamily="18" charset="0"/>
                <a:ea typeface="標楷體" pitchFamily="65" charset="-120"/>
              </a:rPr>
              <a:t>資訊網</a:t>
            </a:r>
            <a:endParaRPr lang="en-US" altLang="zh-TW" sz="2400" dirty="0" smtClean="0">
              <a:latin typeface="Times New Roman" pitchFamily="18" charset="0"/>
              <a:ea typeface="標楷體" pitchFamily="65" charset="-120"/>
            </a:endParaRPr>
          </a:p>
          <a:p>
            <a:pPr>
              <a:lnSpc>
                <a:spcPct val="120000"/>
              </a:lnSpc>
              <a:spcBef>
                <a:spcPts val="0"/>
              </a:spcBef>
            </a:pPr>
            <a:r>
              <a:rPr lang="zh-TW" altLang="en-US" sz="2400" dirty="0" smtClean="0">
                <a:latin typeface="Times New Roman" pitchFamily="18" charset="0"/>
                <a:ea typeface="標楷體" pitchFamily="65" charset="-120"/>
              </a:rPr>
              <a:t>教育部體育署－體適能網站</a:t>
            </a:r>
            <a:endParaRPr lang="en-US" altLang="zh-TW" sz="2400" dirty="0" smtClean="0">
              <a:latin typeface="Times New Roman" pitchFamily="18" charset="0"/>
              <a:ea typeface="標楷體" pitchFamily="65" charset="-120"/>
            </a:endParaRPr>
          </a:p>
          <a:p>
            <a:pPr>
              <a:lnSpc>
                <a:spcPct val="120000"/>
              </a:lnSpc>
              <a:spcBef>
                <a:spcPts val="0"/>
              </a:spcBef>
            </a:pPr>
            <a:r>
              <a:rPr lang="zh-TW" altLang="en-US" sz="2400" dirty="0" smtClean="0">
                <a:latin typeface="Times New Roman" pitchFamily="18" charset="0"/>
                <a:ea typeface="標楷體" pitchFamily="65" charset="-120"/>
              </a:rPr>
              <a:t>勞動</a:t>
            </a:r>
            <a:r>
              <a:rPr lang="zh-TW" altLang="en-US" sz="2400" dirty="0">
                <a:latin typeface="Times New Roman" pitchFamily="18" charset="0"/>
                <a:ea typeface="標楷體" pitchFamily="65" charset="-120"/>
              </a:rPr>
              <a:t>部職業安全</a:t>
            </a:r>
            <a:r>
              <a:rPr lang="zh-TW" altLang="en-US" sz="2400" dirty="0" smtClean="0">
                <a:latin typeface="Times New Roman" pitchFamily="18" charset="0"/>
                <a:ea typeface="標楷體" pitchFamily="65" charset="-120"/>
              </a:rPr>
              <a:t>衛生署網站</a:t>
            </a:r>
            <a:endParaRPr lang="en-US" altLang="zh-TW" sz="2400" dirty="0">
              <a:latin typeface="Times New Roman" pitchFamily="18" charset="0"/>
              <a:ea typeface="標楷體" pitchFamily="65" charset="-120"/>
            </a:endParaRPr>
          </a:p>
          <a:p>
            <a:pPr>
              <a:lnSpc>
                <a:spcPct val="120000"/>
              </a:lnSpc>
              <a:spcBef>
                <a:spcPts val="0"/>
              </a:spcBef>
            </a:pPr>
            <a:r>
              <a:rPr lang="zh-TW" altLang="en-US" sz="2400" dirty="0">
                <a:latin typeface="Times New Roman" pitchFamily="18" charset="0"/>
                <a:ea typeface="標楷體" pitchFamily="65" charset="-120"/>
              </a:rPr>
              <a:t>衛生福利部國民健康</a:t>
            </a:r>
            <a:r>
              <a:rPr lang="zh-TW" altLang="en-US" sz="2400" dirty="0" smtClean="0">
                <a:latin typeface="Times New Roman" pitchFamily="18" charset="0"/>
                <a:ea typeface="標楷體" pitchFamily="65" charset="-120"/>
              </a:rPr>
              <a:t>署－健康</a:t>
            </a:r>
            <a:r>
              <a:rPr lang="zh-TW" altLang="en-US" sz="2400" dirty="0">
                <a:latin typeface="Times New Roman" pitchFamily="18" charset="0"/>
                <a:ea typeface="標楷體" pitchFamily="65" charset="-120"/>
              </a:rPr>
              <a:t>久久網站</a:t>
            </a:r>
          </a:p>
          <a:p>
            <a:pPr>
              <a:lnSpc>
                <a:spcPct val="120000"/>
              </a:lnSpc>
              <a:spcBef>
                <a:spcPts val="0"/>
              </a:spcBef>
            </a:pPr>
            <a:endParaRPr lang="en-US" altLang="zh-TW" sz="2400" dirty="0" smtClean="0">
              <a:latin typeface="Times New Roman" pitchFamily="18" charset="0"/>
              <a:ea typeface="標楷體" pitchFamily="65" charset="-120"/>
            </a:endParaRPr>
          </a:p>
          <a:p>
            <a:pPr>
              <a:lnSpc>
                <a:spcPct val="120000"/>
              </a:lnSpc>
              <a:spcBef>
                <a:spcPts val="0"/>
              </a:spcBef>
            </a:pPr>
            <a:r>
              <a:rPr lang="en-US" altLang="zh-TW" sz="2400" dirty="0" smtClean="0">
                <a:latin typeface="Times New Roman" pitchFamily="18" charset="0"/>
                <a:ea typeface="標楷體" pitchFamily="65" charset="-120"/>
              </a:rPr>
              <a:t>2010</a:t>
            </a:r>
            <a:r>
              <a:rPr lang="zh-TW" altLang="en-US" sz="2400" dirty="0" smtClean="0">
                <a:latin typeface="Times New Roman" pitchFamily="18" charset="0"/>
                <a:ea typeface="標楷體" pitchFamily="65" charset="-120"/>
              </a:rPr>
              <a:t>年世界衛生組織</a:t>
            </a:r>
            <a:r>
              <a:rPr lang="en-US" altLang="zh-TW" sz="2400" dirty="0" smtClean="0">
                <a:latin typeface="Times New Roman" pitchFamily="18" charset="0"/>
                <a:ea typeface="標楷體" pitchFamily="65" charset="-120"/>
              </a:rPr>
              <a:t>《</a:t>
            </a:r>
            <a:r>
              <a:rPr lang="zh-TW" altLang="en-US" sz="2400" dirty="0">
                <a:latin typeface="Times New Roman" pitchFamily="18" charset="0"/>
                <a:ea typeface="標楷體" pitchFamily="65" charset="-120"/>
              </a:rPr>
              <a:t>健康職場</a:t>
            </a:r>
            <a:r>
              <a:rPr lang="zh-CN" altLang="en-US" sz="2400" dirty="0">
                <a:latin typeface="Times New Roman" pitchFamily="18" charset="0"/>
                <a:ea typeface="標楷體" pitchFamily="65" charset="-120"/>
              </a:rPr>
              <a:t>全球工作框架</a:t>
            </a:r>
            <a:r>
              <a:rPr lang="en-US" altLang="zh-CN" sz="2400" dirty="0" smtClean="0">
                <a:latin typeface="Times New Roman" pitchFamily="18" charset="0"/>
                <a:ea typeface="標楷體" pitchFamily="65" charset="-120"/>
              </a:rPr>
              <a:t>》</a:t>
            </a:r>
          </a:p>
          <a:p>
            <a:pPr marL="0" indent="0">
              <a:lnSpc>
                <a:spcPct val="120000"/>
              </a:lnSpc>
              <a:spcBef>
                <a:spcPts val="0"/>
              </a:spcBef>
              <a:buNone/>
            </a:pPr>
            <a:r>
              <a:rPr lang="zh-TW" altLang="en-US" sz="2400" dirty="0">
                <a:latin typeface="Times New Roman" pitchFamily="18" charset="0"/>
                <a:ea typeface="標楷體" pitchFamily="65" charset="-120"/>
              </a:rPr>
              <a:t>　</a:t>
            </a:r>
            <a:r>
              <a:rPr lang="zh-TW" altLang="en-US" sz="2400" dirty="0" smtClean="0">
                <a:latin typeface="Times New Roman" pitchFamily="18" charset="0"/>
                <a:ea typeface="標楷體" pitchFamily="65" charset="-120"/>
              </a:rPr>
              <a:t>勞工</a:t>
            </a:r>
            <a:r>
              <a:rPr lang="zh-CN" altLang="en-US" sz="2400" dirty="0">
                <a:latin typeface="Times New Roman" pitchFamily="18" charset="0"/>
                <a:ea typeface="標楷體" pitchFamily="65" charset="-120"/>
              </a:rPr>
              <a:t>健康：全球行</a:t>
            </a:r>
            <a:r>
              <a:rPr lang="zh-TW" altLang="en-US" sz="2400" dirty="0">
                <a:latin typeface="Times New Roman" pitchFamily="18" charset="0"/>
                <a:ea typeface="標楷體" pitchFamily="65" charset="-120"/>
              </a:rPr>
              <a:t>動計劃</a:t>
            </a:r>
            <a:r>
              <a:rPr lang="en-US" altLang="zh-TW" sz="2400" dirty="0">
                <a:latin typeface="Times New Roman" pitchFamily="18" charset="0"/>
                <a:ea typeface="標楷體" pitchFamily="65" charset="-120"/>
              </a:rPr>
              <a:t>(2008-2017</a:t>
            </a:r>
            <a:r>
              <a:rPr lang="en-US" altLang="zh-TW" sz="2400" dirty="0" smtClean="0">
                <a:latin typeface="Times New Roman" pitchFamily="18" charset="0"/>
                <a:ea typeface="標楷體" pitchFamily="65" charset="-120"/>
              </a:rPr>
              <a:t>)</a:t>
            </a:r>
          </a:p>
          <a:p>
            <a:pPr>
              <a:lnSpc>
                <a:spcPct val="120000"/>
              </a:lnSpc>
              <a:spcBef>
                <a:spcPts val="0"/>
              </a:spcBef>
            </a:pPr>
            <a:endParaRPr lang="zh-TW" altLang="en-US" sz="2400" dirty="0" smtClean="0">
              <a:solidFill>
                <a:schemeClr val="tx2"/>
              </a:solidFill>
              <a:latin typeface="Times New Roman" pitchFamily="18" charset="0"/>
              <a:ea typeface="標楷體" pitchFamily="65" charset="-120"/>
            </a:endParaRPr>
          </a:p>
        </p:txBody>
      </p:sp>
      <p:sp>
        <p:nvSpPr>
          <p:cNvPr id="5" name="投影片編號版面配置區 4"/>
          <p:cNvSpPr>
            <a:spLocks noGrp="1"/>
          </p:cNvSpPr>
          <p:nvPr>
            <p:ph type="sldNum" sz="quarter" idx="12"/>
          </p:nvPr>
        </p:nvSpPr>
        <p:spPr/>
        <p:txBody>
          <a:bodyPr/>
          <a:lstStyle/>
          <a:p>
            <a:pPr>
              <a:defRPr/>
            </a:pPr>
            <a:fld id="{AED0B04A-7BEA-42D4-B441-C2F8E398FAFC}" type="slidenum">
              <a:rPr lang="en-US" altLang="zh-TW"/>
              <a:pPr>
                <a:defRPr/>
              </a:pPr>
              <a:t>78</a:t>
            </a:fld>
            <a:endParaRPr lang="en-US" altLang="zh-TW"/>
          </a:p>
        </p:txBody>
      </p:sp>
    </p:spTree>
    <p:extLst>
      <p:ext uri="{BB962C8B-B14F-4D97-AF65-F5344CB8AC3E}">
        <p14:creationId xmlns:p14="http://schemas.microsoft.com/office/powerpoint/2010/main" val="36143260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資料來源</a:t>
            </a:r>
            <a:endParaRPr lang="zh-TW" altLang="en-US" dirty="0"/>
          </a:p>
        </p:txBody>
      </p:sp>
      <p:sp>
        <p:nvSpPr>
          <p:cNvPr id="3" name="內容版面配置區 2"/>
          <p:cNvSpPr>
            <a:spLocks noGrp="1"/>
          </p:cNvSpPr>
          <p:nvPr>
            <p:ph idx="1"/>
          </p:nvPr>
        </p:nvSpPr>
        <p:spPr/>
        <p:txBody>
          <a:bodyPr/>
          <a:lstStyle/>
          <a:p>
            <a:r>
              <a:rPr lang="zh-TW" altLang="en-US" dirty="0" smtClean="0"/>
              <a:t>編撰者</a:t>
            </a:r>
            <a:r>
              <a:rPr lang="en-US" altLang="zh-TW" dirty="0" smtClean="0"/>
              <a:t>:</a:t>
            </a:r>
            <a:r>
              <a:rPr lang="zh-TW" altLang="en-US" dirty="0" smtClean="0"/>
              <a:t>長榮大學團隊</a:t>
            </a:r>
            <a:r>
              <a:rPr lang="en-US" altLang="zh-TW" dirty="0" smtClean="0"/>
              <a:t>-</a:t>
            </a:r>
            <a:r>
              <a:rPr lang="zh-TW" altLang="en-US" smtClean="0"/>
              <a:t>吳政龍醫師</a:t>
            </a:r>
            <a:endParaRPr lang="zh-TW" altLang="en-US"/>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79</a:t>
            </a:fld>
            <a:endParaRPr lang="zh-TW" altLang="en-US" dirty="0"/>
          </a:p>
        </p:txBody>
      </p:sp>
    </p:spTree>
    <p:extLst>
      <p:ext uri="{BB962C8B-B14F-4D97-AF65-F5344CB8AC3E}">
        <p14:creationId xmlns:p14="http://schemas.microsoft.com/office/powerpoint/2010/main" val="3218659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7"/>
            <a:ext cx="7886700" cy="1162732"/>
          </a:xfrm>
        </p:spPr>
        <p:txBody>
          <a:bodyPr>
            <a:normAutofit/>
          </a:bodyPr>
          <a:lstStyle/>
          <a:p>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職業災害統計網路填報</a:t>
            </a: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系統</a:t>
            </a:r>
            <a: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壹</a:t>
            </a:r>
            <a:r>
              <a:rPr lang="zh-TW"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定義</a:t>
            </a:r>
            <a:r>
              <a:rPr lang="en-US"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ㄧ、職業災害</a:t>
            </a:r>
            <a:endParaRPr lang="zh-TW" altLang="en-US" sz="4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內容版面配置區 8"/>
          <p:cNvSpPr>
            <a:spLocks noGrp="1"/>
          </p:cNvSpPr>
          <p:nvPr>
            <p:ph idx="1"/>
          </p:nvPr>
        </p:nvSpPr>
        <p:spPr>
          <a:xfrm>
            <a:off x="628649" y="1556792"/>
            <a:ext cx="8182841" cy="4351338"/>
          </a:xfrm>
        </p:spPr>
        <p:txBody>
          <a:bodyPr>
            <a:noAutofit/>
          </a:bodyPr>
          <a:lstStyle/>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有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I</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任何之一項</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致使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II) 造成 (III) 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任何之一結果均應為「職業災害」</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含</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「執行職務」所發生之交通事故</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b="1" u="sng" dirty="0" smtClean="0">
                <a:latin typeface="Times New Roman" panose="02020603050405020304" pitchFamily="18" charset="0"/>
                <a:ea typeface="標楷體" panose="03000509000000000000" pitchFamily="65" charset="-120"/>
                <a:cs typeface="Times New Roman" panose="02020603050405020304" pitchFamily="18" charset="0"/>
              </a:rPr>
              <a:t>(I)</a:t>
            </a:r>
            <a:r>
              <a:rPr lang="zh-TW" altLang="en-US" sz="2400" b="1" u="sng" dirty="0" smtClean="0">
                <a:latin typeface="Times New Roman" panose="02020603050405020304" pitchFamily="18" charset="0"/>
                <a:ea typeface="標楷體" panose="03000509000000000000" pitchFamily="65" charset="-120"/>
                <a:cs typeface="Times New Roman" panose="02020603050405020304" pitchFamily="18" charset="0"/>
              </a:rPr>
              <a:t> 起因</a:t>
            </a:r>
            <a:endParaRPr lang="en-US" altLang="zh-TW" sz="2400" b="1" u="sng" dirty="0" smtClean="0">
              <a:latin typeface="Times New Roman" panose="02020603050405020304" pitchFamily="18" charset="0"/>
              <a:ea typeface="標楷體" panose="03000509000000000000" pitchFamily="65" charset="-120"/>
              <a:cs typeface="Times New Roman" panose="02020603050405020304" pitchFamily="18" charset="0"/>
            </a:endParaRPr>
          </a:p>
          <a:p>
            <a:pPr lvl="1"/>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.勞動場所之包括建築物、</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機械</a:t>
            </a:r>
            <a:r>
              <a:rPr lang="zh-TW" altLang="en-US" dirty="0" smtClean="0">
                <a:solidFill>
                  <a:srgbClr val="FF0000"/>
                </a:solidFill>
              </a:rPr>
              <a:t>、</a:t>
            </a:r>
            <a:r>
              <a:rPr lang="zh-TW" altLang="en-US" dirty="0">
                <a:solidFill>
                  <a:srgbClr val="FF0000"/>
                </a:solidFill>
              </a:rPr>
              <a:t>設備</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原料、材料、化學品、氣體、蒸氣、粉塵等</a:t>
            </a:r>
          </a:p>
          <a:p>
            <a:pPr lvl="1"/>
            <a:r>
              <a:rPr lang="zh-TW" altLang="en-US" dirty="0">
                <a:latin typeface="Times New Roman" panose="02020603050405020304" pitchFamily="18" charset="0"/>
                <a:ea typeface="標楷體" panose="03000509000000000000" pitchFamily="65" charset="-120"/>
                <a:cs typeface="Times New Roman" panose="02020603050405020304" pitchFamily="18" charset="0"/>
              </a:rPr>
              <a:t>2.作業活動</a:t>
            </a:r>
          </a:p>
          <a:p>
            <a:pPr lvl="1"/>
            <a:r>
              <a:rPr lang="zh-TW" altLang="en-US" dirty="0">
                <a:latin typeface="Times New Roman" panose="02020603050405020304" pitchFamily="18" charset="0"/>
                <a:ea typeface="標楷體" panose="03000509000000000000" pitchFamily="65" charset="-120"/>
                <a:cs typeface="Times New Roman" panose="02020603050405020304" pitchFamily="18" charset="0"/>
              </a:rPr>
              <a:t>3.其他職業上</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原因 </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b="1" u="sng" dirty="0" smtClean="0">
                <a:latin typeface="Times New Roman" panose="02020603050405020304" pitchFamily="18" charset="0"/>
                <a:ea typeface="標楷體" panose="03000509000000000000" pitchFamily="65" charset="-120"/>
                <a:cs typeface="Times New Roman" panose="02020603050405020304" pitchFamily="18" charset="0"/>
              </a:rPr>
              <a:t>(II)</a:t>
            </a:r>
            <a:r>
              <a:rPr lang="zh-TW" altLang="en-US" sz="2400" b="1" u="sng" dirty="0" smtClean="0">
                <a:latin typeface="Times New Roman" panose="02020603050405020304" pitchFamily="18" charset="0"/>
                <a:ea typeface="標楷體" panose="03000509000000000000" pitchFamily="65" charset="-120"/>
                <a:cs typeface="Times New Roman" panose="02020603050405020304" pitchFamily="18" charset="0"/>
              </a:rPr>
              <a:t>  對象</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勞工（職安法定義含工作者）</a:t>
            </a:r>
            <a:endPar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b="1" u="sng" dirty="0" smtClean="0">
                <a:latin typeface="Times New Roman" panose="02020603050405020304" pitchFamily="18" charset="0"/>
                <a:ea typeface="標楷體" panose="03000509000000000000" pitchFamily="65" charset="-120"/>
                <a:cs typeface="Times New Roman" panose="02020603050405020304" pitchFamily="18" charset="0"/>
              </a:rPr>
              <a:t>(III)</a:t>
            </a:r>
            <a:r>
              <a:rPr lang="zh-TW" altLang="en-US" sz="2400" b="1" u="sng" dirty="0" smtClean="0">
                <a:latin typeface="Times New Roman" panose="02020603050405020304" pitchFamily="18" charset="0"/>
                <a:ea typeface="標楷體" panose="03000509000000000000" pitchFamily="65" charset="-120"/>
                <a:cs typeface="Times New Roman" panose="02020603050405020304" pitchFamily="18" charset="0"/>
              </a:rPr>
              <a:t> 結果</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：疾病、傷害、失能、死亡</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8</a:t>
            </a:fld>
            <a:endParaRPr lang="zh-TW" altLang="en-US" dirty="0"/>
          </a:p>
        </p:txBody>
      </p:sp>
    </p:spTree>
    <p:extLst>
      <p:ext uri="{BB962C8B-B14F-4D97-AF65-F5344CB8AC3E}">
        <p14:creationId xmlns:p14="http://schemas.microsoft.com/office/powerpoint/2010/main" val="4038355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16632"/>
            <a:ext cx="7886700" cy="1151158"/>
          </a:xfrm>
        </p:spPr>
        <p:txBody>
          <a:bodyPr>
            <a:normAutofit/>
          </a:bodyPr>
          <a:lstStyle/>
          <a:p>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職業災害統計網路填報</a:t>
            </a: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系統</a:t>
            </a:r>
            <a: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4000" b="1"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壹</a:t>
            </a:r>
            <a:r>
              <a:rPr lang="zh-TW"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定義</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二、</a:t>
            </a:r>
            <a:r>
              <a:rPr lang="zh-TW" altLang="zh-TW"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工作者 </a:t>
            </a:r>
            <a:endParaRPr lang="zh-TW" altLang="en-US" sz="3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內容版面配置區 8"/>
          <p:cNvSpPr>
            <a:spLocks noGrp="1"/>
          </p:cNvSpPr>
          <p:nvPr>
            <p:ph idx="1"/>
          </p:nvPr>
        </p:nvSpPr>
        <p:spPr>
          <a:xfrm>
            <a:off x="628650" y="1196752"/>
            <a:ext cx="8182841" cy="5779398"/>
          </a:xfrm>
        </p:spPr>
        <p:txBody>
          <a:bodyPr>
            <a:noAutofit/>
          </a:bodyPr>
          <a:lstStyle/>
          <a:p>
            <a:pPr marL="1441450" lvl="1" indent="-1441450">
              <a:lnSpc>
                <a:spcPct val="120000"/>
              </a:lnSpc>
              <a:spcBef>
                <a:spcPts val="600"/>
              </a:spcBef>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一</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u="sng" dirty="0" smtClean="0">
                <a:latin typeface="Times New Roman" panose="02020603050405020304" pitchFamily="18" charset="0"/>
                <a:ea typeface="標楷體" panose="03000509000000000000" pitchFamily="65" charset="-120"/>
                <a:cs typeface="Times New Roman" panose="02020603050405020304" pitchFamily="18" charset="0"/>
              </a:rPr>
              <a:t>勞工</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：謂受僱從事工作獲致</a:t>
            </a:r>
            <a:r>
              <a:rPr lang="zh-TW" altLang="en-US" b="1" u="sng" dirty="0" smtClean="0">
                <a:latin typeface="Times New Roman" panose="02020603050405020304" pitchFamily="18" charset="0"/>
                <a:ea typeface="標楷體" panose="03000509000000000000" pitchFamily="65" charset="-120"/>
                <a:cs typeface="Times New Roman" panose="02020603050405020304" pitchFamily="18" charset="0"/>
              </a:rPr>
              <a:t>工資</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者。亦即構成勞工之要件有二，一為受僱從事工作，一為因工作而獲得工資。除雇主之外，凡屬勞心或勞力者均為勞工。</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20000"/>
              </a:lnSpc>
              <a:spcBef>
                <a:spcPts val="600"/>
              </a:spcBef>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工資：勞工因工作由雇主給付之報酬，不論：</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20000"/>
              </a:lnSpc>
              <a:spcBef>
                <a:spcPts val="600"/>
              </a:spcBef>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以工資、薪津、津貼、獎金、其他任何名義；</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20000"/>
              </a:lnSpc>
              <a:spcBef>
                <a:spcPts val="600"/>
              </a:spcBef>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按計時、計日、計月、計件；</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1441450" lvl="1" indent="-1441450">
              <a:lnSpc>
                <a:spcPct val="120000"/>
              </a:lnSpc>
              <a:spcBef>
                <a:spcPts val="600"/>
              </a:spcBef>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以現金或實物等給與者均屬之。</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9</a:t>
            </a:fld>
            <a:endParaRPr lang="zh-TW" altLang="en-US" dirty="0"/>
          </a:p>
        </p:txBody>
      </p:sp>
    </p:spTree>
    <p:extLst>
      <p:ext uri="{BB962C8B-B14F-4D97-AF65-F5344CB8AC3E}">
        <p14:creationId xmlns:p14="http://schemas.microsoft.com/office/powerpoint/2010/main" val="14507436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813</TotalTime>
  <Words>5844</Words>
  <Application>Microsoft Office PowerPoint</Application>
  <PresentationFormat>如螢幕大小 (4:3)</PresentationFormat>
  <Paragraphs>894</Paragraphs>
  <Slides>79</Slides>
  <Notes>74</Notes>
  <HiddenSlides>0</HiddenSlides>
  <MMClips>0</MMClips>
  <ScaleCrop>false</ScaleCrop>
  <HeadingPairs>
    <vt:vector size="6" baseType="variant">
      <vt:variant>
        <vt:lpstr>佈景主題</vt:lpstr>
      </vt:variant>
      <vt:variant>
        <vt:i4>1</vt:i4>
      </vt:variant>
      <vt:variant>
        <vt:lpstr>內嵌 OLE 伺服程式</vt:lpstr>
      </vt:variant>
      <vt:variant>
        <vt:i4>2</vt:i4>
      </vt:variant>
      <vt:variant>
        <vt:lpstr>投影片標題</vt:lpstr>
      </vt:variant>
      <vt:variant>
        <vt:i4>79</vt:i4>
      </vt:variant>
    </vt:vector>
  </HeadingPairs>
  <TitlesOfParts>
    <vt:vector size="82" baseType="lpstr">
      <vt:lpstr>Office 佈景主題</vt:lpstr>
      <vt:lpstr>圖表</vt:lpstr>
      <vt:lpstr>Chart</vt:lpstr>
      <vt:lpstr>PowerPoint 簡報</vt:lpstr>
      <vt:lpstr>本教材中所有投影片內容(含文字檔及圖檔)著作權皆屬於本部所有。  一、種子師資：對任一單張投影片之教材須完整擷取進行授課，不得將任一單張投影片內容任意進行修改及編輯。  二、作為一般授課使用之參考資料時需標註引用出處。</vt:lpstr>
      <vt:lpstr>內   容</vt:lpstr>
      <vt:lpstr>壹、職業災害通報</vt:lpstr>
      <vt:lpstr>學校安全衛生資訊網－職災通報</vt:lpstr>
      <vt:lpstr>我國職業災害/傷病監測系統</vt:lpstr>
      <vt:lpstr>職業災害統計網路填報系統 (Occupational Injury)      https://injury.osha.gov.tw/</vt:lpstr>
      <vt:lpstr>職業災害統計網路填報系統 壹、定義   ㄧ、職業災害</vt:lpstr>
      <vt:lpstr>職業災害統計網路填報系統 壹、定義   二、工作者 </vt:lpstr>
      <vt:lpstr>職業災害統計網路填報系統 壹、定義   二、工作者 </vt:lpstr>
      <vt:lpstr>職業災害統計網路填報系統 壹、定義   三、失能傷害</vt:lpstr>
      <vt:lpstr>勞工發生職災的體能變化曲線</vt:lpstr>
      <vt:lpstr>職業災害統計網路填報系統 壹、定義   三、失能傷害</vt:lpstr>
      <vt:lpstr>職業災害統計網路填報系統 壹、定義   三、失能傷害</vt:lpstr>
      <vt:lpstr>職業災害統計網路填報系統 壹、定義   四、失能傷害損失日數</vt:lpstr>
      <vt:lpstr>職業災害統計網路填報系統 壹、定義   四、失能傷害損失日數</vt:lpstr>
      <vt:lpstr>職業災害統計網路填報系統 壹、定義   四、失能傷害損失日數</vt:lpstr>
      <vt:lpstr>職業災害統計網路填報系統 壹、定義   四、失能傷害損失日數</vt:lpstr>
      <vt:lpstr>職業災害統計網路填報系統 壹、定義   四、失能傷害損失日數</vt:lpstr>
      <vt:lpstr>職業災害統計網路填報系統 壹、定義   五、總經歷工時</vt:lpstr>
      <vt:lpstr>教育服務業職業災害通報－通報來源 </vt:lpstr>
      <vt:lpstr>104年教育服務業職業災害通報</vt:lpstr>
      <vt:lpstr>1.2 重大職災通報</vt:lpstr>
      <vt:lpstr>PowerPoint 簡報</vt:lpstr>
      <vt:lpstr>PowerPoint 簡報</vt:lpstr>
      <vt:lpstr>貳、職場健康促進</vt:lpstr>
      <vt:lpstr>2.1 什麼是健康促進</vt:lpstr>
      <vt:lpstr>影響健康因素之分析 </vt:lpstr>
      <vt:lpstr>健康促進的定義</vt:lpstr>
      <vt:lpstr>食物荒漠：肥胖的流浪漢？</vt:lpstr>
      <vt:lpstr>全場域支持性環境 </vt:lpstr>
      <vt:lpstr>2.2 職場健康促進</vt:lpstr>
      <vt:lpstr>《健康職場全球工作框架》  勞工健康：全球行動計劃(2008-2017)</vt:lpstr>
      <vt:lpstr>PowerPoint 簡報</vt:lpstr>
      <vt:lpstr>PowerPoint 簡報</vt:lpstr>
      <vt:lpstr>PowerPoint 簡報</vt:lpstr>
      <vt:lpstr>PowerPoint 簡報</vt:lpstr>
      <vt:lpstr>PowerPoint 簡報</vt:lpstr>
      <vt:lpstr>職場健康促進活動：2006 vs 2016</vt:lpstr>
      <vt:lpstr>我國職場健康促進的演進 </vt:lpstr>
      <vt:lpstr>「健康職場輔導」 「健康職場自主認證」</vt:lpstr>
      <vt:lpstr>PowerPoint 簡報</vt:lpstr>
      <vt:lpstr>1.身體活動</vt:lpstr>
      <vt:lpstr>體適能 (Physical Fitness)</vt:lpstr>
      <vt:lpstr>如何訓練心肺適能</vt:lpstr>
      <vt:lpstr>運動高風險族群</vt:lpstr>
      <vt:lpstr>肌力與肌耐力</vt:lpstr>
      <vt:lpstr>柔軟度</vt:lpstr>
      <vt:lpstr>好的開始 － 健走</vt:lpstr>
      <vt:lpstr>PowerPoint 簡報</vt:lpstr>
      <vt:lpstr>伸展操活動</vt:lpstr>
      <vt:lpstr>PowerPoint 簡報</vt:lpstr>
      <vt:lpstr>PowerPoint 簡報</vt:lpstr>
      <vt:lpstr>PowerPoint 簡報</vt:lpstr>
      <vt:lpstr>2.健康飲食</vt:lpstr>
      <vt:lpstr>PowerPoint 簡報</vt:lpstr>
      <vt:lpstr>PowerPoint 簡報</vt:lpstr>
      <vt:lpstr>PowerPoint 簡報</vt:lpstr>
      <vt:lpstr>PowerPoint 簡報</vt:lpstr>
      <vt:lpstr>3.健康體位管理</vt:lpstr>
      <vt:lpstr>PowerPoint 簡報</vt:lpstr>
      <vt:lpstr>注意事項</vt:lpstr>
      <vt:lpstr>4.菸害暨檳榔防制</vt:lpstr>
      <vt:lpstr>醫師衛教課程</vt:lpstr>
      <vt:lpstr>員工戒菸協助方案</vt:lpstr>
      <vt:lpstr>5.推動員工參與四癌篩檢</vt:lpstr>
      <vt:lpstr>6.婦女職場健康促進</vt:lpstr>
      <vt:lpstr>哺乳室</vt:lpstr>
      <vt:lpstr>7.成人預防保健服務</vt:lpstr>
      <vt:lpstr>8.慢性疾病管理</vt:lpstr>
      <vt:lpstr>健康檢查－個案管理流程</vt:lpstr>
      <vt:lpstr>健康檢查－個案管理</vt:lpstr>
      <vt:lpstr>健康檢查－個案追蹤衛教</vt:lpstr>
      <vt:lpstr>健康檢查－檔案管理</vt:lpstr>
      <vt:lpstr>9.心理輔導</vt:lpstr>
      <vt:lpstr>演講課程</vt:lpstr>
      <vt:lpstr>員工協助方案</vt:lpstr>
      <vt:lpstr>參考資料</vt:lpstr>
      <vt:lpstr>資料來源</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ytdai</dc:creator>
  <cp:lastModifiedBy>User</cp:lastModifiedBy>
  <cp:revision>63</cp:revision>
  <dcterms:created xsi:type="dcterms:W3CDTF">2017-04-04T09:35:48Z</dcterms:created>
  <dcterms:modified xsi:type="dcterms:W3CDTF">2018-07-11T06:47:48Z</dcterms:modified>
</cp:coreProperties>
</file>