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65" r:id="rId2"/>
    <p:sldId id="36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729" autoAdjust="0"/>
  </p:normalViewPr>
  <p:slideViewPr>
    <p:cSldViewPr>
      <p:cViewPr>
        <p:scale>
          <a:sx n="60" d="100"/>
          <a:sy n="60" d="100"/>
        </p:scale>
        <p:origin x="-492" y="-198"/>
      </p:cViewPr>
      <p:guideLst>
        <p:guide orient="horz" pos="2160"/>
        <p:guide pos="2880"/>
      </p:guideLst>
    </p:cSldViewPr>
  </p:slideViewPr>
  <p:outlineViewPr>
    <p:cViewPr>
      <p:scale>
        <a:sx n="33" d="100"/>
        <a:sy n="33" d="100"/>
      </p:scale>
      <p:origin x="0" y="4084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157676-6E92-4321-B884-0E84DD484729}" type="doc">
      <dgm:prSet loTypeId="urn:microsoft.com/office/officeart/2005/8/layout/matrix3" loCatId="matrix" qsTypeId="urn:microsoft.com/office/officeart/2005/8/quickstyle/simple2" qsCatId="simple" csTypeId="urn:microsoft.com/office/officeart/2005/8/colors/accent3_4" csCatId="accent3" phldr="1"/>
      <dgm:spPr/>
      <dgm:t>
        <a:bodyPr/>
        <a:lstStyle/>
        <a:p>
          <a:endParaRPr lang="zh-TW" altLang="en-US"/>
        </a:p>
      </dgm:t>
    </dgm:pt>
    <dgm:pt modelId="{9EE03554-276A-4503-9792-98CB336D46D1}">
      <dgm:prSet phldrT="[文字]" custT="1"/>
      <dgm:spPr>
        <a:solidFill>
          <a:srgbClr val="00B0F0"/>
        </a:solidFill>
        <a:ln w="38100">
          <a:solidFill>
            <a:srgbClr val="002060"/>
          </a:solidFill>
        </a:ln>
      </dgm:spPr>
      <dgm:t>
        <a:bodyPr/>
        <a:lstStyle/>
        <a:p>
          <a:pPr algn="ctr">
            <a:spcBef>
              <a:spcPts val="20"/>
            </a:spcBef>
            <a:spcAft>
              <a:spcPts val="20"/>
            </a:spcAft>
          </a:pPr>
          <a:r>
            <a:rPr lang="zh-TW" altLang="en-US" sz="1600" b="1" dirty="0" smtClean="0">
              <a:solidFill>
                <a:schemeClr val="tx1"/>
              </a:solidFill>
              <a:latin typeface="微軟正黑體" pitchFamily="34" charset="-120"/>
              <a:ea typeface="微軟正黑體" pitchFamily="34" charset="-120"/>
            </a:rPr>
            <a:t>承攬商安衛承諾書合約書規範</a:t>
          </a:r>
          <a:endParaRPr lang="en-US" altLang="zh-TW" sz="1600" b="1" dirty="0" smtClean="0">
            <a:solidFill>
              <a:schemeClr val="tx1"/>
            </a:solidFill>
            <a:latin typeface="微軟正黑體" pitchFamily="34" charset="-120"/>
            <a:ea typeface="微軟正黑體" pitchFamily="34" charset="-120"/>
          </a:endParaRPr>
        </a:p>
      </dgm:t>
    </dgm:pt>
    <dgm:pt modelId="{E6EA3E8C-E919-4DE1-8AA2-B22A3B4808AE}" type="parTrans" cxnId="{7C60AB9B-5CBA-40C7-801F-B39C2DC612CE}">
      <dgm:prSet/>
      <dgm:spPr/>
      <dgm:t>
        <a:bodyPr/>
        <a:lstStyle/>
        <a:p>
          <a:endParaRPr lang="zh-TW" altLang="en-US"/>
        </a:p>
      </dgm:t>
    </dgm:pt>
    <dgm:pt modelId="{DBEF1174-EB23-424D-8F0E-3755F1F944E5}" type="sibTrans" cxnId="{7C60AB9B-5CBA-40C7-801F-B39C2DC612CE}">
      <dgm:prSet/>
      <dgm:spPr/>
      <dgm:t>
        <a:bodyPr/>
        <a:lstStyle/>
        <a:p>
          <a:endParaRPr lang="zh-TW" altLang="en-US"/>
        </a:p>
      </dgm:t>
    </dgm:pt>
    <dgm:pt modelId="{844B4566-C34B-4F9B-807B-FA385A55B224}">
      <dgm:prSet phldrT="[文字]" custT="1"/>
      <dgm:spPr>
        <a:solidFill>
          <a:srgbClr val="FFE89F"/>
        </a:solidFill>
        <a:ln>
          <a:solidFill>
            <a:schemeClr val="accent4">
              <a:lumMod val="50000"/>
              <a:lumOff val="50000"/>
            </a:schemeClr>
          </a:solidFill>
        </a:ln>
      </dgm:spPr>
      <dgm:t>
        <a:bodyPr/>
        <a:lstStyle/>
        <a:p>
          <a:pPr algn="ctr">
            <a:spcBef>
              <a:spcPts val="20"/>
            </a:spcBef>
            <a:spcAft>
              <a:spcPts val="20"/>
            </a:spcAft>
          </a:pPr>
          <a:r>
            <a:rPr lang="zh-TW" altLang="zh-TW" sz="1600" b="1" dirty="0" smtClean="0">
              <a:solidFill>
                <a:schemeClr val="tx1"/>
              </a:solidFill>
            </a:rPr>
            <a:t>安衛教育訓練、危害告知</a:t>
          </a:r>
          <a:endParaRPr lang="zh-TW" altLang="en-US" sz="1600" b="1" dirty="0">
            <a:solidFill>
              <a:schemeClr val="tx1"/>
            </a:solidFill>
            <a:latin typeface="微軟正黑體" pitchFamily="34" charset="-120"/>
            <a:ea typeface="微軟正黑體" pitchFamily="34" charset="-120"/>
          </a:endParaRPr>
        </a:p>
      </dgm:t>
    </dgm:pt>
    <dgm:pt modelId="{32D5EAE0-1071-44CF-B8C1-6DA8C6DBCC5E}" type="parTrans" cxnId="{7F0C11B8-1C3A-434D-AFDF-AC17E1BC4535}">
      <dgm:prSet/>
      <dgm:spPr/>
      <dgm:t>
        <a:bodyPr/>
        <a:lstStyle/>
        <a:p>
          <a:endParaRPr lang="zh-TW" altLang="en-US"/>
        </a:p>
      </dgm:t>
    </dgm:pt>
    <dgm:pt modelId="{0307510F-CB75-448A-A499-A548CDE8866A}" type="sibTrans" cxnId="{7F0C11B8-1C3A-434D-AFDF-AC17E1BC4535}">
      <dgm:prSet/>
      <dgm:spPr/>
      <dgm:t>
        <a:bodyPr/>
        <a:lstStyle/>
        <a:p>
          <a:endParaRPr lang="zh-TW" altLang="en-US"/>
        </a:p>
      </dgm:t>
    </dgm:pt>
    <dgm:pt modelId="{894C0A4F-1CF2-45EE-97A0-31571C618A5F}">
      <dgm:prSet custT="1"/>
      <dgm:spPr>
        <a:solidFill>
          <a:srgbClr val="FFCCCC"/>
        </a:solidFill>
        <a:ln>
          <a:noFill/>
        </a:ln>
      </dgm:spPr>
      <dgm:t>
        <a:bodyPr/>
        <a:lstStyle/>
        <a:p>
          <a:r>
            <a:rPr lang="zh-TW" altLang="en-US" sz="1600" b="1" dirty="0" smtClean="0">
              <a:solidFill>
                <a:schemeClr val="tx1"/>
              </a:solidFill>
            </a:rPr>
            <a:t>安衛查核缺失改善予罰款</a:t>
          </a:r>
          <a:endParaRPr lang="zh-TW" altLang="en-US" sz="1600" dirty="0"/>
        </a:p>
      </dgm:t>
    </dgm:pt>
    <dgm:pt modelId="{695700E4-0DFF-4DB6-BB40-07CDD704D194}" type="parTrans" cxnId="{441E99A1-C3E7-4300-A662-E970C7FEF44F}">
      <dgm:prSet/>
      <dgm:spPr/>
      <dgm:t>
        <a:bodyPr/>
        <a:lstStyle/>
        <a:p>
          <a:endParaRPr lang="zh-TW" altLang="en-US"/>
        </a:p>
      </dgm:t>
    </dgm:pt>
    <dgm:pt modelId="{763620E7-3395-49D2-A8BA-762DB1D594D8}" type="sibTrans" cxnId="{441E99A1-C3E7-4300-A662-E970C7FEF44F}">
      <dgm:prSet/>
      <dgm:spPr/>
      <dgm:t>
        <a:bodyPr/>
        <a:lstStyle/>
        <a:p>
          <a:endParaRPr lang="zh-TW" altLang="en-US"/>
        </a:p>
      </dgm:t>
    </dgm:pt>
    <dgm:pt modelId="{4DA268E8-683B-492F-895E-93D23E352077}">
      <dgm:prSet/>
      <dgm:spPr>
        <a:solidFill>
          <a:srgbClr val="FFC000"/>
        </a:solidFill>
        <a:ln>
          <a:solidFill>
            <a:srgbClr val="91CEF7"/>
          </a:solidFill>
        </a:ln>
      </dgm:spPr>
      <dgm:t>
        <a:bodyPr/>
        <a:lstStyle/>
        <a:p>
          <a:endParaRPr lang="zh-TW" altLang="en-US"/>
        </a:p>
      </dgm:t>
    </dgm:pt>
    <dgm:pt modelId="{CEB4290D-76F3-436F-9DFD-999B3E632777}" type="sibTrans" cxnId="{5CE43405-E5B7-4EB8-B562-14EF897A20C4}">
      <dgm:prSet/>
      <dgm:spPr/>
      <dgm:t>
        <a:bodyPr/>
        <a:lstStyle/>
        <a:p>
          <a:endParaRPr lang="zh-TW" altLang="en-US"/>
        </a:p>
      </dgm:t>
    </dgm:pt>
    <dgm:pt modelId="{44BAD20F-623E-4DC1-9328-D8794B28B1D7}" type="parTrans" cxnId="{5CE43405-E5B7-4EB8-B562-14EF897A20C4}">
      <dgm:prSet/>
      <dgm:spPr/>
      <dgm:t>
        <a:bodyPr/>
        <a:lstStyle/>
        <a:p>
          <a:endParaRPr lang="zh-TW" altLang="en-US"/>
        </a:p>
      </dgm:t>
    </dgm:pt>
    <dgm:pt modelId="{C797EF00-7C1D-4A45-A1F3-BA44A8D97777}" type="pres">
      <dgm:prSet presAssocID="{12157676-6E92-4321-B884-0E84DD484729}" presName="matrix" presStyleCnt="0">
        <dgm:presLayoutVars>
          <dgm:chMax val="1"/>
          <dgm:dir/>
          <dgm:resizeHandles val="exact"/>
        </dgm:presLayoutVars>
      </dgm:prSet>
      <dgm:spPr/>
      <dgm:t>
        <a:bodyPr/>
        <a:lstStyle/>
        <a:p>
          <a:endParaRPr lang="zh-TW" altLang="en-US"/>
        </a:p>
      </dgm:t>
    </dgm:pt>
    <dgm:pt modelId="{85813719-99F9-4FC8-B210-0A6D178BC667}" type="pres">
      <dgm:prSet presAssocID="{12157676-6E92-4321-B884-0E84DD484729}" presName="diamond" presStyleLbl="bgShp" presStyleIdx="0" presStyleCnt="1" custScaleX="107889" custLinFactNeighborX="-12792" custLinFactNeighborY="-6442"/>
      <dgm:spPr>
        <a:solidFill>
          <a:srgbClr val="66FFFF"/>
        </a:solidFill>
      </dgm:spPr>
      <dgm:t>
        <a:bodyPr/>
        <a:lstStyle/>
        <a:p>
          <a:endParaRPr lang="zh-TW" altLang="en-US"/>
        </a:p>
      </dgm:t>
    </dgm:pt>
    <dgm:pt modelId="{73ECCC14-F3F0-4085-8870-576B8410D60E}" type="pres">
      <dgm:prSet presAssocID="{12157676-6E92-4321-B884-0E84DD484729}" presName="quad1" presStyleLbl="node1" presStyleIdx="0" presStyleCnt="4" custScaleX="314433" custScaleY="37546" custLinFactNeighborX="48872" custLinFactNeighborY="4131">
        <dgm:presLayoutVars>
          <dgm:chMax val="0"/>
          <dgm:chPref val="0"/>
          <dgm:bulletEnabled val="1"/>
        </dgm:presLayoutVars>
      </dgm:prSet>
      <dgm:spPr/>
      <dgm:t>
        <a:bodyPr/>
        <a:lstStyle/>
        <a:p>
          <a:endParaRPr lang="zh-TW" altLang="en-US"/>
        </a:p>
      </dgm:t>
    </dgm:pt>
    <dgm:pt modelId="{71F1CF9B-C88F-41C4-92A2-3450547BC9BB}" type="pres">
      <dgm:prSet presAssocID="{12157676-6E92-4321-B884-0E84DD484729}" presName="quad2" presStyleLbl="node1" presStyleIdx="1" presStyleCnt="4" custAng="0" custScaleX="317285" custScaleY="36550" custLinFactNeighborX="-57145" custLinFactNeighborY="89601">
        <dgm:presLayoutVars>
          <dgm:chMax val="0"/>
          <dgm:chPref val="0"/>
          <dgm:bulletEnabled val="1"/>
        </dgm:presLayoutVars>
      </dgm:prSet>
      <dgm:spPr/>
      <dgm:t>
        <a:bodyPr/>
        <a:lstStyle/>
        <a:p>
          <a:endParaRPr lang="zh-TW" altLang="en-US"/>
        </a:p>
      </dgm:t>
    </dgm:pt>
    <dgm:pt modelId="{E08BB8E3-79F0-4518-9940-B839C5480085}" type="pres">
      <dgm:prSet presAssocID="{12157676-6E92-4321-B884-0E84DD484729}" presName="quad3" presStyleLbl="node1" presStyleIdx="2" presStyleCnt="4" custFlipVert="1" custFlipHor="1" custScaleX="223150" custScaleY="41125" custLinFactNeighborX="65295" custLinFactNeighborY="60256">
        <dgm:presLayoutVars>
          <dgm:chMax val="0"/>
          <dgm:chPref val="0"/>
          <dgm:bulletEnabled val="1"/>
        </dgm:presLayoutVars>
      </dgm:prSet>
      <dgm:spPr/>
      <dgm:t>
        <a:bodyPr/>
        <a:lstStyle/>
        <a:p>
          <a:endParaRPr lang="zh-TW" altLang="en-US"/>
        </a:p>
      </dgm:t>
    </dgm:pt>
    <dgm:pt modelId="{CB165908-6364-4528-AF25-F43EBBADCE98}" type="pres">
      <dgm:prSet presAssocID="{12157676-6E92-4321-B884-0E84DD484729}" presName="quad4" presStyleLbl="node1" presStyleIdx="3" presStyleCnt="4" custFlipHor="0" custScaleX="326821" custScaleY="40959" custLinFactNeighborX="-54582" custLinFactNeighborY="60256">
        <dgm:presLayoutVars>
          <dgm:chMax val="0"/>
          <dgm:chPref val="0"/>
          <dgm:bulletEnabled val="1"/>
        </dgm:presLayoutVars>
      </dgm:prSet>
      <dgm:spPr/>
      <dgm:t>
        <a:bodyPr/>
        <a:lstStyle/>
        <a:p>
          <a:endParaRPr lang="zh-TW" altLang="en-US"/>
        </a:p>
      </dgm:t>
    </dgm:pt>
  </dgm:ptLst>
  <dgm:cxnLst>
    <dgm:cxn modelId="{7C60AB9B-5CBA-40C7-801F-B39C2DC612CE}" srcId="{12157676-6E92-4321-B884-0E84DD484729}" destId="{9EE03554-276A-4503-9792-98CB336D46D1}" srcOrd="0" destOrd="0" parTransId="{E6EA3E8C-E919-4DE1-8AA2-B22A3B4808AE}" sibTransId="{DBEF1174-EB23-424D-8F0E-3755F1F944E5}"/>
    <dgm:cxn modelId="{FF614CE2-84D2-49AE-A3D2-2A125D87273E}" type="presOf" srcId="{4DA268E8-683B-492F-895E-93D23E352077}" destId="{E08BB8E3-79F0-4518-9940-B839C5480085}" srcOrd="0" destOrd="0" presId="urn:microsoft.com/office/officeart/2005/8/layout/matrix3"/>
    <dgm:cxn modelId="{5CE43405-E5B7-4EB8-B562-14EF897A20C4}" srcId="{12157676-6E92-4321-B884-0E84DD484729}" destId="{4DA268E8-683B-492F-895E-93D23E352077}" srcOrd="2" destOrd="0" parTransId="{44BAD20F-623E-4DC1-9328-D8794B28B1D7}" sibTransId="{CEB4290D-76F3-436F-9DFD-999B3E632777}"/>
    <dgm:cxn modelId="{DD592803-0391-4A48-8B14-13C4738D7025}" type="presOf" srcId="{9EE03554-276A-4503-9792-98CB336D46D1}" destId="{73ECCC14-F3F0-4085-8870-576B8410D60E}" srcOrd="0" destOrd="0" presId="urn:microsoft.com/office/officeart/2005/8/layout/matrix3"/>
    <dgm:cxn modelId="{7F0C11B8-1C3A-434D-AFDF-AC17E1BC4535}" srcId="{12157676-6E92-4321-B884-0E84DD484729}" destId="{844B4566-C34B-4F9B-807B-FA385A55B224}" srcOrd="1" destOrd="0" parTransId="{32D5EAE0-1071-44CF-B8C1-6DA8C6DBCC5E}" sibTransId="{0307510F-CB75-448A-A499-A548CDE8866A}"/>
    <dgm:cxn modelId="{98878838-56CA-4789-836D-509B1C3CA712}" type="presOf" srcId="{12157676-6E92-4321-B884-0E84DD484729}" destId="{C797EF00-7C1D-4A45-A1F3-BA44A8D97777}" srcOrd="0" destOrd="0" presId="urn:microsoft.com/office/officeart/2005/8/layout/matrix3"/>
    <dgm:cxn modelId="{6DDB8E07-0822-4D7F-8D1A-69D6CBD99BCF}" type="presOf" srcId="{844B4566-C34B-4F9B-807B-FA385A55B224}" destId="{71F1CF9B-C88F-41C4-92A2-3450547BC9BB}" srcOrd="0" destOrd="0" presId="urn:microsoft.com/office/officeart/2005/8/layout/matrix3"/>
    <dgm:cxn modelId="{A5F354CF-D8DE-48AE-A984-858A9E478EEB}" type="presOf" srcId="{894C0A4F-1CF2-45EE-97A0-31571C618A5F}" destId="{CB165908-6364-4528-AF25-F43EBBADCE98}" srcOrd="0" destOrd="0" presId="urn:microsoft.com/office/officeart/2005/8/layout/matrix3"/>
    <dgm:cxn modelId="{441E99A1-C3E7-4300-A662-E970C7FEF44F}" srcId="{12157676-6E92-4321-B884-0E84DD484729}" destId="{894C0A4F-1CF2-45EE-97A0-31571C618A5F}" srcOrd="3" destOrd="0" parTransId="{695700E4-0DFF-4DB6-BB40-07CDD704D194}" sibTransId="{763620E7-3395-49D2-A8BA-762DB1D594D8}"/>
    <dgm:cxn modelId="{E6820BCB-C292-4CF6-885A-F8692C0A7A13}" type="presParOf" srcId="{C797EF00-7C1D-4A45-A1F3-BA44A8D97777}" destId="{85813719-99F9-4FC8-B210-0A6D178BC667}" srcOrd="0" destOrd="0" presId="urn:microsoft.com/office/officeart/2005/8/layout/matrix3"/>
    <dgm:cxn modelId="{2311DD11-2DB8-4540-8F3F-F9856CCC5AA6}" type="presParOf" srcId="{C797EF00-7C1D-4A45-A1F3-BA44A8D97777}" destId="{73ECCC14-F3F0-4085-8870-576B8410D60E}" srcOrd="1" destOrd="0" presId="urn:microsoft.com/office/officeart/2005/8/layout/matrix3"/>
    <dgm:cxn modelId="{9D8BD34A-E40B-48F1-8B4E-766654694505}" type="presParOf" srcId="{C797EF00-7C1D-4A45-A1F3-BA44A8D97777}" destId="{71F1CF9B-C88F-41C4-92A2-3450547BC9BB}" srcOrd="2" destOrd="0" presId="urn:microsoft.com/office/officeart/2005/8/layout/matrix3"/>
    <dgm:cxn modelId="{FCAD10D8-99CB-4633-BA00-D889AF93CF5E}" type="presParOf" srcId="{C797EF00-7C1D-4A45-A1F3-BA44A8D97777}" destId="{E08BB8E3-79F0-4518-9940-B839C5480085}" srcOrd="3" destOrd="0" presId="urn:microsoft.com/office/officeart/2005/8/layout/matrix3"/>
    <dgm:cxn modelId="{8E4C2C4C-3E1B-468E-83E8-652C4A41D416}" type="presParOf" srcId="{C797EF00-7C1D-4A45-A1F3-BA44A8D97777}" destId="{CB165908-6364-4528-AF25-F43EBBADCE98}" srcOrd="4" destOrd="0" presId="urn:microsoft.com/office/officeart/2005/8/layout/matrix3"/>
  </dgm:cxnLst>
  <dgm:bg>
    <a:solidFill>
      <a:schemeClr val="bg2">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157676-6E92-4321-B884-0E84DD484729}" type="doc">
      <dgm:prSet loTypeId="urn:microsoft.com/office/officeart/2005/8/layout/matrix3" loCatId="matrix" qsTypeId="urn:microsoft.com/office/officeart/2005/8/quickstyle/simple2" qsCatId="simple" csTypeId="urn:microsoft.com/office/officeart/2005/8/colors/accent3_4" csCatId="accent3" phldr="1"/>
      <dgm:spPr/>
      <dgm:t>
        <a:bodyPr/>
        <a:lstStyle/>
        <a:p>
          <a:endParaRPr lang="zh-TW" altLang="en-US"/>
        </a:p>
      </dgm:t>
    </dgm:pt>
    <dgm:pt modelId="{9EE03554-276A-4503-9792-98CB336D46D1}">
      <dgm:prSet phldrT="[文字]" custT="1"/>
      <dgm:spPr>
        <a:solidFill>
          <a:srgbClr val="66FFFF"/>
        </a:solidFill>
        <a:ln>
          <a:solidFill>
            <a:srgbClr val="002060"/>
          </a:solidFill>
        </a:ln>
      </dgm:spPr>
      <dgm:t>
        <a:bodyPr/>
        <a:lstStyle/>
        <a:p>
          <a:pPr algn="ctr">
            <a:spcBef>
              <a:spcPts val="20"/>
            </a:spcBef>
            <a:spcAft>
              <a:spcPts val="20"/>
            </a:spcAft>
          </a:pPr>
          <a:r>
            <a:rPr lang="zh-TW" altLang="en-US" sz="1800" b="1" dirty="0" smtClean="0">
              <a:solidFill>
                <a:schemeClr val="tx1"/>
              </a:solidFill>
              <a:latin typeface="微軟正黑體" pitchFamily="34" charset="-120"/>
              <a:ea typeface="微軟正黑體" pitchFamily="34" charset="-120"/>
            </a:rPr>
            <a:t>採購申請（辦公資訊系統）</a:t>
          </a:r>
          <a:endParaRPr lang="en-US" altLang="zh-TW" sz="1800" b="1" dirty="0" smtClean="0">
            <a:solidFill>
              <a:schemeClr val="tx1"/>
            </a:solidFill>
            <a:latin typeface="微軟正黑體" pitchFamily="34" charset="-120"/>
            <a:ea typeface="微軟正黑體" pitchFamily="34" charset="-120"/>
          </a:endParaRPr>
        </a:p>
      </dgm:t>
    </dgm:pt>
    <dgm:pt modelId="{E6EA3E8C-E919-4DE1-8AA2-B22A3B4808AE}" type="parTrans" cxnId="{7C60AB9B-5CBA-40C7-801F-B39C2DC612CE}">
      <dgm:prSet/>
      <dgm:spPr/>
      <dgm:t>
        <a:bodyPr/>
        <a:lstStyle/>
        <a:p>
          <a:endParaRPr lang="zh-TW" altLang="en-US"/>
        </a:p>
      </dgm:t>
    </dgm:pt>
    <dgm:pt modelId="{DBEF1174-EB23-424D-8F0E-3755F1F944E5}" type="sibTrans" cxnId="{7C60AB9B-5CBA-40C7-801F-B39C2DC612CE}">
      <dgm:prSet/>
      <dgm:spPr/>
      <dgm:t>
        <a:bodyPr/>
        <a:lstStyle/>
        <a:p>
          <a:endParaRPr lang="zh-TW" altLang="en-US"/>
        </a:p>
      </dgm:t>
    </dgm:pt>
    <dgm:pt modelId="{844B4566-C34B-4F9B-807B-FA385A55B224}">
      <dgm:prSet phldrT="[文字]" custT="1"/>
      <dgm:spPr>
        <a:solidFill>
          <a:srgbClr val="FFFF00"/>
        </a:solidFill>
        <a:ln>
          <a:solidFill>
            <a:schemeClr val="accent4">
              <a:lumMod val="50000"/>
              <a:lumOff val="50000"/>
            </a:schemeClr>
          </a:solidFill>
        </a:ln>
      </dgm:spPr>
      <dgm:t>
        <a:bodyPr/>
        <a:lstStyle/>
        <a:p>
          <a:pPr algn="ctr">
            <a:spcBef>
              <a:spcPts val="20"/>
            </a:spcBef>
            <a:spcAft>
              <a:spcPts val="20"/>
            </a:spcAft>
          </a:pPr>
          <a:r>
            <a:rPr lang="zh-TW" altLang="en-US" sz="1600" b="1" dirty="0" smtClean="0">
              <a:solidFill>
                <a:schemeClr val="tx1"/>
              </a:solidFill>
              <a:latin typeface="微軟正黑體" pitchFamily="34" charset="-120"/>
              <a:ea typeface="微軟正黑體" pitchFamily="34" charset="-120"/>
            </a:rPr>
            <a:t>環境安全衛生管理中心審核</a:t>
          </a:r>
          <a:endParaRPr lang="zh-TW" altLang="en-US" sz="1600" b="1" dirty="0">
            <a:solidFill>
              <a:schemeClr val="tx1"/>
            </a:solidFill>
            <a:latin typeface="微軟正黑體" pitchFamily="34" charset="-120"/>
            <a:ea typeface="微軟正黑體" pitchFamily="34" charset="-120"/>
          </a:endParaRPr>
        </a:p>
      </dgm:t>
    </dgm:pt>
    <dgm:pt modelId="{32D5EAE0-1071-44CF-B8C1-6DA8C6DBCC5E}" type="parTrans" cxnId="{7F0C11B8-1C3A-434D-AFDF-AC17E1BC4535}">
      <dgm:prSet/>
      <dgm:spPr/>
      <dgm:t>
        <a:bodyPr/>
        <a:lstStyle/>
        <a:p>
          <a:endParaRPr lang="zh-TW" altLang="en-US"/>
        </a:p>
      </dgm:t>
    </dgm:pt>
    <dgm:pt modelId="{0307510F-CB75-448A-A499-A548CDE8866A}" type="sibTrans" cxnId="{7F0C11B8-1C3A-434D-AFDF-AC17E1BC4535}">
      <dgm:prSet/>
      <dgm:spPr/>
      <dgm:t>
        <a:bodyPr/>
        <a:lstStyle/>
        <a:p>
          <a:endParaRPr lang="zh-TW" altLang="en-US"/>
        </a:p>
      </dgm:t>
    </dgm:pt>
    <dgm:pt modelId="{AA3FC7CD-8B75-4C14-A0A5-26B587C68C52}">
      <dgm:prSet phldrT="[文字]" custT="1"/>
      <dgm:spPr>
        <a:solidFill>
          <a:srgbClr val="00B0F0"/>
        </a:solidFill>
        <a:ln>
          <a:solidFill>
            <a:srgbClr val="CC00CC"/>
          </a:solidFill>
        </a:ln>
      </dgm:spPr>
      <dgm:t>
        <a:bodyPr/>
        <a:lstStyle/>
        <a:p>
          <a:pPr algn="ctr">
            <a:spcBef>
              <a:spcPts val="20"/>
            </a:spcBef>
            <a:spcAft>
              <a:spcPts val="20"/>
            </a:spcAft>
          </a:pPr>
          <a:r>
            <a:rPr lang="zh-TW" altLang="en-US" sz="1800" b="1" dirty="0" smtClean="0">
              <a:solidFill>
                <a:schemeClr val="tx1"/>
              </a:solidFill>
              <a:latin typeface="微軟正黑體" pitchFamily="34" charset="-120"/>
              <a:ea typeface="微軟正黑體" pitchFamily="34" charset="-120"/>
            </a:rPr>
            <a:t>風險評估危害鑑別管制</a:t>
          </a:r>
          <a:endParaRPr lang="en-US" altLang="zh-TW" sz="1800" b="1" dirty="0" smtClean="0">
            <a:solidFill>
              <a:schemeClr val="tx1"/>
            </a:solidFill>
            <a:latin typeface="微軟正黑體" pitchFamily="34" charset="-120"/>
            <a:ea typeface="微軟正黑體" pitchFamily="34" charset="-120"/>
          </a:endParaRPr>
        </a:p>
      </dgm:t>
    </dgm:pt>
    <dgm:pt modelId="{D5F8CB7D-C035-45E9-8FBF-84B1A24FFC99}" type="parTrans" cxnId="{6F773DA9-A7EE-4EDF-AB2C-41756C0A79F8}">
      <dgm:prSet/>
      <dgm:spPr/>
      <dgm:t>
        <a:bodyPr/>
        <a:lstStyle/>
        <a:p>
          <a:endParaRPr lang="zh-TW" altLang="en-US"/>
        </a:p>
      </dgm:t>
    </dgm:pt>
    <dgm:pt modelId="{7C738982-27B0-4C3D-A0AD-07BD33419D7C}" type="sibTrans" cxnId="{6F773DA9-A7EE-4EDF-AB2C-41756C0A79F8}">
      <dgm:prSet/>
      <dgm:spPr/>
      <dgm:t>
        <a:bodyPr/>
        <a:lstStyle/>
        <a:p>
          <a:endParaRPr lang="zh-TW" altLang="en-US"/>
        </a:p>
      </dgm:t>
    </dgm:pt>
    <dgm:pt modelId="{ACEA4C74-DBDC-406E-BEBC-1C63289A3C1D}">
      <dgm:prSet phldrT="[文字]" custT="1"/>
      <dgm:spPr>
        <a:solidFill>
          <a:schemeClr val="accent5">
            <a:lumMod val="75000"/>
          </a:schemeClr>
        </a:solidFill>
        <a:ln>
          <a:solidFill>
            <a:srgbClr val="996600"/>
          </a:solidFill>
        </a:ln>
      </dgm:spPr>
      <dgm:t>
        <a:bodyPr/>
        <a:lstStyle/>
        <a:p>
          <a:endParaRPr lang="zh-TW" altLang="en-US"/>
        </a:p>
      </dgm:t>
    </dgm:pt>
    <dgm:pt modelId="{2F5D3897-8F6A-4C8F-A078-99B021476D58}" type="parTrans" cxnId="{692E0706-541B-4212-842F-7B82932BEFEC}">
      <dgm:prSet/>
      <dgm:spPr/>
      <dgm:t>
        <a:bodyPr/>
        <a:lstStyle/>
        <a:p>
          <a:endParaRPr lang="zh-TW" altLang="en-US"/>
        </a:p>
      </dgm:t>
    </dgm:pt>
    <dgm:pt modelId="{5657EE50-D4F9-467A-BF58-0EDD65A387E3}" type="sibTrans" cxnId="{692E0706-541B-4212-842F-7B82932BEFEC}">
      <dgm:prSet/>
      <dgm:spPr/>
      <dgm:t>
        <a:bodyPr/>
        <a:lstStyle/>
        <a:p>
          <a:endParaRPr lang="zh-TW" altLang="en-US"/>
        </a:p>
      </dgm:t>
    </dgm:pt>
    <dgm:pt modelId="{898BEBED-8FE5-49AA-85C5-23B882C262D9}">
      <dgm:prSet/>
      <dgm:spPr/>
      <dgm:t>
        <a:bodyPr/>
        <a:lstStyle/>
        <a:p>
          <a:endParaRPr lang="zh-TW" altLang="en-US" dirty="0"/>
        </a:p>
      </dgm:t>
    </dgm:pt>
    <dgm:pt modelId="{1BFFF2BB-ECC8-4B15-A26E-B8854EF1D306}" type="parTrans" cxnId="{98D719FD-1CD0-4BBD-A3D7-0D9378A82561}">
      <dgm:prSet/>
      <dgm:spPr/>
      <dgm:t>
        <a:bodyPr/>
        <a:lstStyle/>
        <a:p>
          <a:endParaRPr lang="zh-TW" altLang="en-US"/>
        </a:p>
      </dgm:t>
    </dgm:pt>
    <dgm:pt modelId="{82D8D8C5-129B-4818-ABFC-83CD3CFF28C6}" type="sibTrans" cxnId="{98D719FD-1CD0-4BBD-A3D7-0D9378A82561}">
      <dgm:prSet/>
      <dgm:spPr/>
      <dgm:t>
        <a:bodyPr/>
        <a:lstStyle/>
        <a:p>
          <a:endParaRPr lang="zh-TW" altLang="en-US"/>
        </a:p>
      </dgm:t>
    </dgm:pt>
    <dgm:pt modelId="{0047C442-DAE1-4C8A-A43A-E287B948AFA5}">
      <dgm:prSet/>
      <dgm:spPr/>
      <dgm:t>
        <a:bodyPr/>
        <a:lstStyle/>
        <a:p>
          <a:endParaRPr lang="zh-TW" altLang="en-US" dirty="0"/>
        </a:p>
      </dgm:t>
    </dgm:pt>
    <dgm:pt modelId="{BF978DFE-4B64-4268-A6CA-3084F281AB5A}" type="parTrans" cxnId="{26025D39-359C-4D0D-8827-D3C524E2F8C8}">
      <dgm:prSet/>
      <dgm:spPr/>
      <dgm:t>
        <a:bodyPr/>
        <a:lstStyle/>
        <a:p>
          <a:endParaRPr lang="zh-TW" altLang="en-US"/>
        </a:p>
      </dgm:t>
    </dgm:pt>
    <dgm:pt modelId="{C1F2979D-91AC-4338-AB92-EC0CB708177F}" type="sibTrans" cxnId="{26025D39-359C-4D0D-8827-D3C524E2F8C8}">
      <dgm:prSet/>
      <dgm:spPr/>
      <dgm:t>
        <a:bodyPr/>
        <a:lstStyle/>
        <a:p>
          <a:endParaRPr lang="zh-TW" altLang="en-US"/>
        </a:p>
      </dgm:t>
    </dgm:pt>
    <dgm:pt modelId="{EE0D3A51-6A26-47ED-98FC-1F0B028600D6}">
      <dgm:prSet/>
      <dgm:spPr/>
      <dgm:t>
        <a:bodyPr/>
        <a:lstStyle/>
        <a:p>
          <a:endParaRPr lang="zh-TW" altLang="en-US" dirty="0"/>
        </a:p>
      </dgm:t>
    </dgm:pt>
    <dgm:pt modelId="{B4843F9F-3613-418C-BC48-6970D1F58FFC}" type="parTrans" cxnId="{3C304ED5-0DDB-4A59-969B-024FDF99EB02}">
      <dgm:prSet/>
      <dgm:spPr/>
      <dgm:t>
        <a:bodyPr/>
        <a:lstStyle/>
        <a:p>
          <a:endParaRPr lang="zh-TW" altLang="en-US"/>
        </a:p>
      </dgm:t>
    </dgm:pt>
    <dgm:pt modelId="{0AFCADAC-1EB5-491F-B8A2-E6874599FB07}" type="sibTrans" cxnId="{3C304ED5-0DDB-4A59-969B-024FDF99EB02}">
      <dgm:prSet/>
      <dgm:spPr/>
      <dgm:t>
        <a:bodyPr/>
        <a:lstStyle/>
        <a:p>
          <a:endParaRPr lang="zh-TW" altLang="en-US"/>
        </a:p>
      </dgm:t>
    </dgm:pt>
    <dgm:pt modelId="{FF1995F0-1C28-4E35-BF68-8CAD4E8A4879}">
      <dgm:prSet/>
      <dgm:spPr/>
      <dgm:t>
        <a:bodyPr/>
        <a:lstStyle/>
        <a:p>
          <a:endParaRPr lang="zh-TW" altLang="en-US" dirty="0"/>
        </a:p>
      </dgm:t>
    </dgm:pt>
    <dgm:pt modelId="{6104DDEE-32FD-4785-88BF-5E238BAABCBE}" type="parTrans" cxnId="{F94EF393-E0A0-4646-97A2-882FAE0227D5}">
      <dgm:prSet/>
      <dgm:spPr/>
      <dgm:t>
        <a:bodyPr/>
        <a:lstStyle/>
        <a:p>
          <a:endParaRPr lang="zh-TW" altLang="en-US"/>
        </a:p>
      </dgm:t>
    </dgm:pt>
    <dgm:pt modelId="{AFF71E27-F89E-447E-9B81-BCF260DFFCFC}" type="sibTrans" cxnId="{F94EF393-E0A0-4646-97A2-882FAE0227D5}">
      <dgm:prSet/>
      <dgm:spPr/>
      <dgm:t>
        <a:bodyPr/>
        <a:lstStyle/>
        <a:p>
          <a:endParaRPr lang="zh-TW" altLang="en-US"/>
        </a:p>
      </dgm:t>
    </dgm:pt>
    <dgm:pt modelId="{D19EBAB8-952D-4CBF-89FF-83FC362DB1A2}">
      <dgm:prSet custT="1"/>
      <dgm:spPr>
        <a:solidFill>
          <a:schemeClr val="accent2">
            <a:lumMod val="20000"/>
            <a:lumOff val="80000"/>
          </a:schemeClr>
        </a:solidFill>
      </dgm:spPr>
      <dgm:t>
        <a:bodyPr/>
        <a:lstStyle/>
        <a:p>
          <a:r>
            <a:rPr lang="zh-TW" altLang="en-US" sz="1800" b="1" dirty="0" smtClean="0">
              <a:solidFill>
                <a:schemeClr val="tx1"/>
              </a:solidFill>
            </a:rPr>
            <a:t>登錄系統建檔管理</a:t>
          </a:r>
          <a:endParaRPr lang="zh-TW" altLang="en-US" sz="1800" b="1" dirty="0">
            <a:solidFill>
              <a:schemeClr val="tx1"/>
            </a:solidFill>
          </a:endParaRPr>
        </a:p>
      </dgm:t>
    </dgm:pt>
    <dgm:pt modelId="{2E41CFAF-22CC-423C-8131-EFB0CCBC869C}" type="parTrans" cxnId="{B1465A04-0C33-40CA-8624-35D1104CAB02}">
      <dgm:prSet/>
      <dgm:spPr/>
      <dgm:t>
        <a:bodyPr/>
        <a:lstStyle/>
        <a:p>
          <a:endParaRPr lang="zh-TW" altLang="en-US"/>
        </a:p>
      </dgm:t>
    </dgm:pt>
    <dgm:pt modelId="{ED444900-E67C-429D-92C2-C1D9E81A9D95}" type="sibTrans" cxnId="{B1465A04-0C33-40CA-8624-35D1104CAB02}">
      <dgm:prSet/>
      <dgm:spPr/>
      <dgm:t>
        <a:bodyPr/>
        <a:lstStyle/>
        <a:p>
          <a:endParaRPr lang="zh-TW" altLang="en-US"/>
        </a:p>
      </dgm:t>
    </dgm:pt>
    <dgm:pt modelId="{C797EF00-7C1D-4A45-A1F3-BA44A8D97777}" type="pres">
      <dgm:prSet presAssocID="{12157676-6E92-4321-B884-0E84DD484729}" presName="matrix" presStyleCnt="0">
        <dgm:presLayoutVars>
          <dgm:chMax val="1"/>
          <dgm:dir/>
          <dgm:resizeHandles val="exact"/>
        </dgm:presLayoutVars>
      </dgm:prSet>
      <dgm:spPr/>
      <dgm:t>
        <a:bodyPr/>
        <a:lstStyle/>
        <a:p>
          <a:endParaRPr lang="zh-TW" altLang="en-US"/>
        </a:p>
      </dgm:t>
    </dgm:pt>
    <dgm:pt modelId="{85813719-99F9-4FC8-B210-0A6D178BC667}" type="pres">
      <dgm:prSet presAssocID="{12157676-6E92-4321-B884-0E84DD484729}" presName="diamond" presStyleLbl="bgShp" presStyleIdx="0" presStyleCnt="1" custScaleX="107889" custLinFactNeighborX="-15425"/>
      <dgm:spPr>
        <a:solidFill>
          <a:schemeClr val="bg1"/>
        </a:solidFill>
      </dgm:spPr>
      <dgm:t>
        <a:bodyPr/>
        <a:lstStyle/>
        <a:p>
          <a:endParaRPr lang="zh-TW" altLang="en-US"/>
        </a:p>
      </dgm:t>
    </dgm:pt>
    <dgm:pt modelId="{73ECCC14-F3F0-4085-8870-576B8410D60E}" type="pres">
      <dgm:prSet presAssocID="{12157676-6E92-4321-B884-0E84DD484729}" presName="quad1" presStyleLbl="node1" presStyleIdx="0" presStyleCnt="4" custScaleX="272367" custScaleY="39631" custLinFactNeighborX="40456" custLinFactNeighborY="-24359">
        <dgm:presLayoutVars>
          <dgm:chMax val="0"/>
          <dgm:chPref val="0"/>
          <dgm:bulletEnabled val="1"/>
        </dgm:presLayoutVars>
      </dgm:prSet>
      <dgm:spPr/>
      <dgm:t>
        <a:bodyPr/>
        <a:lstStyle/>
        <a:p>
          <a:endParaRPr lang="zh-TW" altLang="en-US"/>
        </a:p>
      </dgm:t>
    </dgm:pt>
    <dgm:pt modelId="{71F1CF9B-C88F-41C4-92A2-3450547BC9BB}" type="pres">
      <dgm:prSet presAssocID="{12157676-6E92-4321-B884-0E84DD484729}" presName="quad2" presStyleLbl="node1" presStyleIdx="1" presStyleCnt="4" custScaleX="283090" custScaleY="38634" custLinFactNeighborX="-63484" custLinFactNeighborY="50688">
        <dgm:presLayoutVars>
          <dgm:chMax val="0"/>
          <dgm:chPref val="0"/>
          <dgm:bulletEnabled val="1"/>
        </dgm:presLayoutVars>
      </dgm:prSet>
      <dgm:spPr/>
      <dgm:t>
        <a:bodyPr/>
        <a:lstStyle/>
        <a:p>
          <a:endParaRPr lang="zh-TW" altLang="en-US"/>
        </a:p>
      </dgm:t>
    </dgm:pt>
    <dgm:pt modelId="{E08BB8E3-79F0-4518-9940-B839C5480085}" type="pres">
      <dgm:prSet presAssocID="{12157676-6E92-4321-B884-0E84DD484729}" presName="quad3" presStyleLbl="node1" presStyleIdx="2" presStyleCnt="4" custFlipHor="1" custScaleX="279689" custScaleY="35137" custLinFactNeighborX="49317" custLinFactNeighborY="18043">
        <dgm:presLayoutVars>
          <dgm:chMax val="0"/>
          <dgm:chPref val="0"/>
          <dgm:bulletEnabled val="1"/>
        </dgm:presLayoutVars>
      </dgm:prSet>
      <dgm:spPr/>
      <dgm:t>
        <a:bodyPr/>
        <a:lstStyle/>
        <a:p>
          <a:endParaRPr lang="zh-TW" altLang="en-US"/>
        </a:p>
      </dgm:t>
    </dgm:pt>
    <dgm:pt modelId="{CB165908-6364-4528-AF25-F43EBBADCE98}" type="pres">
      <dgm:prSet presAssocID="{12157676-6E92-4321-B884-0E84DD484729}" presName="quad4" presStyleLbl="node1" presStyleIdx="3" presStyleCnt="4" custScaleX="285180" custScaleY="30265" custLinFactY="31685" custLinFactNeighborX="-49501" custLinFactNeighborY="100000">
        <dgm:presLayoutVars>
          <dgm:chMax val="0"/>
          <dgm:chPref val="0"/>
          <dgm:bulletEnabled val="1"/>
        </dgm:presLayoutVars>
      </dgm:prSet>
      <dgm:spPr/>
      <dgm:t>
        <a:bodyPr/>
        <a:lstStyle/>
        <a:p>
          <a:endParaRPr lang="zh-TW" altLang="en-US"/>
        </a:p>
      </dgm:t>
    </dgm:pt>
  </dgm:ptLst>
  <dgm:cxnLst>
    <dgm:cxn modelId="{F94EF393-E0A0-4646-97A2-882FAE0227D5}" srcId="{12157676-6E92-4321-B884-0E84DD484729}" destId="{FF1995F0-1C28-4E35-BF68-8CAD4E8A4879}" srcOrd="8" destOrd="0" parTransId="{6104DDEE-32FD-4785-88BF-5E238BAABCBE}" sibTransId="{AFF71E27-F89E-447E-9B81-BCF260DFFCFC}"/>
    <dgm:cxn modelId="{44BE60EC-4AF9-4FBC-A5AA-C24EB2937762}" type="presOf" srcId="{12157676-6E92-4321-B884-0E84DD484729}" destId="{C797EF00-7C1D-4A45-A1F3-BA44A8D97777}" srcOrd="0" destOrd="0" presId="urn:microsoft.com/office/officeart/2005/8/layout/matrix3"/>
    <dgm:cxn modelId="{26025D39-359C-4D0D-8827-D3C524E2F8C8}" srcId="{12157676-6E92-4321-B884-0E84DD484729}" destId="{0047C442-DAE1-4C8A-A43A-E287B948AFA5}" srcOrd="6" destOrd="0" parTransId="{BF978DFE-4B64-4268-A6CA-3084F281AB5A}" sibTransId="{C1F2979D-91AC-4338-AB92-EC0CB708177F}"/>
    <dgm:cxn modelId="{B88862B9-121F-4E98-8E4E-AA6109A2A1A6}" type="presOf" srcId="{D19EBAB8-952D-4CBF-89FF-83FC362DB1A2}" destId="{CB165908-6364-4528-AF25-F43EBBADCE98}" srcOrd="0" destOrd="0" presId="urn:microsoft.com/office/officeart/2005/8/layout/matrix3"/>
    <dgm:cxn modelId="{98D719FD-1CD0-4BBD-A3D7-0D9378A82561}" srcId="{12157676-6E92-4321-B884-0E84DD484729}" destId="{898BEBED-8FE5-49AA-85C5-23B882C262D9}" srcOrd="5" destOrd="0" parTransId="{1BFFF2BB-ECC8-4B15-A26E-B8854EF1D306}" sibTransId="{82D8D8C5-129B-4818-ABFC-83CD3CFF28C6}"/>
    <dgm:cxn modelId="{B1465A04-0C33-40CA-8624-35D1104CAB02}" srcId="{12157676-6E92-4321-B884-0E84DD484729}" destId="{D19EBAB8-952D-4CBF-89FF-83FC362DB1A2}" srcOrd="3" destOrd="0" parTransId="{2E41CFAF-22CC-423C-8131-EFB0CCBC869C}" sibTransId="{ED444900-E67C-429D-92C2-C1D9E81A9D95}"/>
    <dgm:cxn modelId="{7C60AB9B-5CBA-40C7-801F-B39C2DC612CE}" srcId="{12157676-6E92-4321-B884-0E84DD484729}" destId="{9EE03554-276A-4503-9792-98CB336D46D1}" srcOrd="0" destOrd="0" parTransId="{E6EA3E8C-E919-4DE1-8AA2-B22A3B4808AE}" sibTransId="{DBEF1174-EB23-424D-8F0E-3755F1F944E5}"/>
    <dgm:cxn modelId="{6F773DA9-A7EE-4EDF-AB2C-41756C0A79F8}" srcId="{12157676-6E92-4321-B884-0E84DD484729}" destId="{AA3FC7CD-8B75-4C14-A0A5-26B587C68C52}" srcOrd="2" destOrd="0" parTransId="{D5F8CB7D-C035-45E9-8FBF-84B1A24FFC99}" sibTransId="{7C738982-27B0-4C3D-A0AD-07BD33419D7C}"/>
    <dgm:cxn modelId="{692E0706-541B-4212-842F-7B82932BEFEC}" srcId="{12157676-6E92-4321-B884-0E84DD484729}" destId="{ACEA4C74-DBDC-406E-BEBC-1C63289A3C1D}" srcOrd="4" destOrd="0" parTransId="{2F5D3897-8F6A-4C8F-A078-99B021476D58}" sibTransId="{5657EE50-D4F9-467A-BF58-0EDD65A387E3}"/>
    <dgm:cxn modelId="{13534399-33AA-48C3-8F46-9FA86E32DE93}" type="presOf" srcId="{9EE03554-276A-4503-9792-98CB336D46D1}" destId="{73ECCC14-F3F0-4085-8870-576B8410D60E}" srcOrd="0" destOrd="0" presId="urn:microsoft.com/office/officeart/2005/8/layout/matrix3"/>
    <dgm:cxn modelId="{3C304ED5-0DDB-4A59-969B-024FDF99EB02}" srcId="{12157676-6E92-4321-B884-0E84DD484729}" destId="{EE0D3A51-6A26-47ED-98FC-1F0B028600D6}" srcOrd="7" destOrd="0" parTransId="{B4843F9F-3613-418C-BC48-6970D1F58FFC}" sibTransId="{0AFCADAC-1EB5-491F-B8A2-E6874599FB07}"/>
    <dgm:cxn modelId="{94F4B502-3581-487A-AB0E-C641AC4E9BD6}" type="presOf" srcId="{844B4566-C34B-4F9B-807B-FA385A55B224}" destId="{71F1CF9B-C88F-41C4-92A2-3450547BC9BB}" srcOrd="0" destOrd="0" presId="urn:microsoft.com/office/officeart/2005/8/layout/matrix3"/>
    <dgm:cxn modelId="{CFDE14F8-6B70-4F4C-A14C-23CE4DC31B65}" type="presOf" srcId="{AA3FC7CD-8B75-4C14-A0A5-26B587C68C52}" destId="{E08BB8E3-79F0-4518-9940-B839C5480085}" srcOrd="0" destOrd="0" presId="urn:microsoft.com/office/officeart/2005/8/layout/matrix3"/>
    <dgm:cxn modelId="{7F0C11B8-1C3A-434D-AFDF-AC17E1BC4535}" srcId="{12157676-6E92-4321-B884-0E84DD484729}" destId="{844B4566-C34B-4F9B-807B-FA385A55B224}" srcOrd="1" destOrd="0" parTransId="{32D5EAE0-1071-44CF-B8C1-6DA8C6DBCC5E}" sibTransId="{0307510F-CB75-448A-A499-A548CDE8866A}"/>
    <dgm:cxn modelId="{2F9B6B29-184A-4E9F-8134-599B86DC8D86}" type="presParOf" srcId="{C797EF00-7C1D-4A45-A1F3-BA44A8D97777}" destId="{85813719-99F9-4FC8-B210-0A6D178BC667}" srcOrd="0" destOrd="0" presId="urn:microsoft.com/office/officeart/2005/8/layout/matrix3"/>
    <dgm:cxn modelId="{41037AFD-854A-4714-A853-936DAC9E3D8D}" type="presParOf" srcId="{C797EF00-7C1D-4A45-A1F3-BA44A8D97777}" destId="{73ECCC14-F3F0-4085-8870-576B8410D60E}" srcOrd="1" destOrd="0" presId="urn:microsoft.com/office/officeart/2005/8/layout/matrix3"/>
    <dgm:cxn modelId="{26314968-EA74-48FE-820E-86AB0E29054F}" type="presParOf" srcId="{C797EF00-7C1D-4A45-A1F3-BA44A8D97777}" destId="{71F1CF9B-C88F-41C4-92A2-3450547BC9BB}" srcOrd="2" destOrd="0" presId="urn:microsoft.com/office/officeart/2005/8/layout/matrix3"/>
    <dgm:cxn modelId="{415509F3-A604-4D53-BCA2-145D92BB8ADD}" type="presParOf" srcId="{C797EF00-7C1D-4A45-A1F3-BA44A8D97777}" destId="{E08BB8E3-79F0-4518-9940-B839C5480085}" srcOrd="3" destOrd="0" presId="urn:microsoft.com/office/officeart/2005/8/layout/matrix3"/>
    <dgm:cxn modelId="{8AB39EEC-7FCB-4D3D-85C1-CD7DE3B3A3CA}" type="presParOf" srcId="{C797EF00-7C1D-4A45-A1F3-BA44A8D97777}" destId="{CB165908-6364-4528-AF25-F43EBBADCE98}" srcOrd="4" destOrd="0" presId="urn:microsoft.com/office/officeart/2005/8/layout/matrix3"/>
  </dgm:cxnLst>
  <dgm:bg>
    <a:solidFill>
      <a:srgbClr val="FFC000"/>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88DDA9-8478-40FD-B648-61A05F88C878}" type="doc">
      <dgm:prSet loTypeId="urn:microsoft.com/office/officeart/2005/8/layout/chevron1" loCatId="process" qsTypeId="urn:microsoft.com/office/officeart/2005/8/quickstyle/simple1" qsCatId="simple" csTypeId="urn:microsoft.com/office/officeart/2005/8/colors/accent1_2" csCatId="accent1" phldr="1"/>
      <dgm:spPr/>
    </dgm:pt>
    <dgm:pt modelId="{B018228C-B86F-40E3-B443-620CF7AAEC43}">
      <dgm:prSet phldrT="[文字]"/>
      <dgm:spPr>
        <a:solidFill>
          <a:srgbClr val="6600FF"/>
        </a:solidFill>
      </dgm:spPr>
      <dgm:t>
        <a:bodyPr/>
        <a:lstStyle/>
        <a:p>
          <a:pPr>
            <a:spcAft>
              <a:spcPts val="0"/>
            </a:spcAft>
          </a:pPr>
          <a:r>
            <a:rPr lang="zh-TW" altLang="en-US" dirty="0" smtClean="0"/>
            <a:t>新增</a:t>
          </a:r>
          <a:endParaRPr lang="en-US" altLang="zh-TW" dirty="0" smtClean="0"/>
        </a:p>
        <a:p>
          <a:pPr>
            <a:spcAft>
              <a:spcPts val="0"/>
            </a:spcAft>
          </a:pPr>
          <a:r>
            <a:rPr lang="zh-TW" altLang="en-US" dirty="0" smtClean="0"/>
            <a:t>設備</a:t>
          </a:r>
          <a:endParaRPr lang="zh-TW" altLang="en-US" dirty="0"/>
        </a:p>
      </dgm:t>
    </dgm:pt>
    <dgm:pt modelId="{2484583F-20C8-418C-9271-931655FC1BD5}" type="parTrans" cxnId="{1A7B4637-8D6F-4F5F-AA4B-EF00039D3D4E}">
      <dgm:prSet/>
      <dgm:spPr/>
      <dgm:t>
        <a:bodyPr/>
        <a:lstStyle/>
        <a:p>
          <a:endParaRPr lang="zh-TW" altLang="en-US"/>
        </a:p>
      </dgm:t>
    </dgm:pt>
    <dgm:pt modelId="{496725BD-9363-4715-A7C6-8935D984C805}" type="sibTrans" cxnId="{1A7B4637-8D6F-4F5F-AA4B-EF00039D3D4E}">
      <dgm:prSet/>
      <dgm:spPr/>
      <dgm:t>
        <a:bodyPr/>
        <a:lstStyle/>
        <a:p>
          <a:endParaRPr lang="zh-TW" altLang="en-US"/>
        </a:p>
      </dgm:t>
    </dgm:pt>
    <dgm:pt modelId="{E6B8FB3E-6519-4643-B547-A296C6CF0589}">
      <dgm:prSet phldrT="[文字]"/>
      <dgm:spPr>
        <a:solidFill>
          <a:srgbClr val="FF9900"/>
        </a:solidFill>
      </dgm:spPr>
      <dgm:t>
        <a:bodyPr/>
        <a:lstStyle/>
        <a:p>
          <a:pPr>
            <a:spcAft>
              <a:spcPts val="0"/>
            </a:spcAft>
          </a:pPr>
          <a:r>
            <a:rPr lang="zh-TW" altLang="en-US" dirty="0" smtClean="0"/>
            <a:t>設定存置地點</a:t>
          </a:r>
          <a:endParaRPr lang="zh-TW" altLang="en-US" dirty="0"/>
        </a:p>
      </dgm:t>
    </dgm:pt>
    <dgm:pt modelId="{AB3336DA-9D0E-4EC2-8A8C-C2F4AFFF8EA9}" type="parTrans" cxnId="{79C4D096-F403-453A-A0D0-C28F5F8D4C57}">
      <dgm:prSet/>
      <dgm:spPr/>
      <dgm:t>
        <a:bodyPr/>
        <a:lstStyle/>
        <a:p>
          <a:endParaRPr lang="zh-TW" altLang="en-US"/>
        </a:p>
      </dgm:t>
    </dgm:pt>
    <dgm:pt modelId="{48FEE597-8CD5-4B5F-91E1-BCD05A62B235}" type="sibTrans" cxnId="{79C4D096-F403-453A-A0D0-C28F5F8D4C57}">
      <dgm:prSet/>
      <dgm:spPr/>
      <dgm:t>
        <a:bodyPr/>
        <a:lstStyle/>
        <a:p>
          <a:endParaRPr lang="zh-TW" altLang="en-US"/>
        </a:p>
      </dgm:t>
    </dgm:pt>
    <dgm:pt modelId="{AF0EAEAD-6C21-4A21-B817-22BB419D1952}">
      <dgm:prSet phldrT="[文字]"/>
      <dgm:spPr>
        <a:solidFill>
          <a:srgbClr val="002060"/>
        </a:solidFill>
      </dgm:spPr>
      <dgm:t>
        <a:bodyPr/>
        <a:lstStyle/>
        <a:p>
          <a:pPr>
            <a:spcAft>
              <a:spcPts val="0"/>
            </a:spcAft>
          </a:pPr>
          <a:r>
            <a:rPr lang="zh-TW" altLang="en-US" dirty="0" smtClean="0"/>
            <a:t>維護</a:t>
          </a:r>
          <a:endParaRPr lang="en-US" altLang="zh-TW" dirty="0" smtClean="0"/>
        </a:p>
        <a:p>
          <a:pPr>
            <a:spcAft>
              <a:spcPts val="0"/>
            </a:spcAft>
          </a:pPr>
          <a:r>
            <a:rPr lang="zh-TW" altLang="en-US" dirty="0" smtClean="0"/>
            <a:t>更新</a:t>
          </a:r>
          <a:endParaRPr lang="zh-TW" altLang="en-US" dirty="0"/>
        </a:p>
      </dgm:t>
    </dgm:pt>
    <dgm:pt modelId="{3A5105D5-F517-4A7E-9CA0-04BB04582442}" type="parTrans" cxnId="{D9D8A1BF-ECEB-4782-8AC1-DDA0EC954537}">
      <dgm:prSet/>
      <dgm:spPr/>
      <dgm:t>
        <a:bodyPr/>
        <a:lstStyle/>
        <a:p>
          <a:endParaRPr lang="zh-TW" altLang="en-US"/>
        </a:p>
      </dgm:t>
    </dgm:pt>
    <dgm:pt modelId="{BB58FEA0-B510-41CD-BD5F-C1C813FEC90F}" type="sibTrans" cxnId="{D9D8A1BF-ECEB-4782-8AC1-DDA0EC954537}">
      <dgm:prSet/>
      <dgm:spPr/>
      <dgm:t>
        <a:bodyPr/>
        <a:lstStyle/>
        <a:p>
          <a:endParaRPr lang="zh-TW" altLang="en-US"/>
        </a:p>
      </dgm:t>
    </dgm:pt>
    <dgm:pt modelId="{70F66C38-1D70-44DE-A89D-9CD8CFE87231}">
      <dgm:prSet phldrT="[文字]"/>
      <dgm:spPr>
        <a:solidFill>
          <a:srgbClr val="FF5050"/>
        </a:solidFill>
      </dgm:spPr>
      <dgm:t>
        <a:bodyPr/>
        <a:lstStyle/>
        <a:p>
          <a:pPr>
            <a:spcAft>
              <a:spcPts val="0"/>
            </a:spcAft>
          </a:pPr>
          <a:r>
            <a:rPr lang="zh-TW" altLang="en-US" dirty="0" smtClean="0"/>
            <a:t>報表</a:t>
          </a:r>
          <a:endParaRPr lang="en-US" altLang="zh-TW" dirty="0" smtClean="0"/>
        </a:p>
        <a:p>
          <a:pPr>
            <a:spcAft>
              <a:spcPts val="0"/>
            </a:spcAft>
          </a:pPr>
          <a:r>
            <a:rPr lang="zh-TW" altLang="en-US" dirty="0" smtClean="0"/>
            <a:t>匯出</a:t>
          </a:r>
          <a:endParaRPr lang="zh-TW" altLang="en-US" dirty="0"/>
        </a:p>
      </dgm:t>
    </dgm:pt>
    <dgm:pt modelId="{0177D355-815E-4F9E-BC90-A3CF316DD46A}" type="parTrans" cxnId="{CF694045-0885-492D-ACD9-F2AF29DDAA3C}">
      <dgm:prSet/>
      <dgm:spPr/>
      <dgm:t>
        <a:bodyPr/>
        <a:lstStyle/>
        <a:p>
          <a:endParaRPr lang="zh-TW" altLang="en-US"/>
        </a:p>
      </dgm:t>
    </dgm:pt>
    <dgm:pt modelId="{EBBC455F-CCED-4C20-B883-6978D769A54B}" type="sibTrans" cxnId="{CF694045-0885-492D-ACD9-F2AF29DDAA3C}">
      <dgm:prSet/>
      <dgm:spPr/>
      <dgm:t>
        <a:bodyPr/>
        <a:lstStyle/>
        <a:p>
          <a:endParaRPr lang="zh-TW" altLang="en-US"/>
        </a:p>
      </dgm:t>
    </dgm:pt>
    <dgm:pt modelId="{FAE2F6E6-04B9-46D0-B1FB-C24DE63F7314}" type="pres">
      <dgm:prSet presAssocID="{A188DDA9-8478-40FD-B648-61A05F88C878}" presName="Name0" presStyleCnt="0">
        <dgm:presLayoutVars>
          <dgm:dir/>
          <dgm:animLvl val="lvl"/>
          <dgm:resizeHandles val="exact"/>
        </dgm:presLayoutVars>
      </dgm:prSet>
      <dgm:spPr/>
    </dgm:pt>
    <dgm:pt modelId="{FE9D19C9-06A8-4DA7-9556-D0A2956AC00B}" type="pres">
      <dgm:prSet presAssocID="{B018228C-B86F-40E3-B443-620CF7AAEC43}" presName="parTxOnly" presStyleLbl="node1" presStyleIdx="0" presStyleCnt="4">
        <dgm:presLayoutVars>
          <dgm:chMax val="0"/>
          <dgm:chPref val="0"/>
          <dgm:bulletEnabled val="1"/>
        </dgm:presLayoutVars>
      </dgm:prSet>
      <dgm:spPr/>
      <dgm:t>
        <a:bodyPr/>
        <a:lstStyle/>
        <a:p>
          <a:endParaRPr lang="zh-TW" altLang="en-US"/>
        </a:p>
      </dgm:t>
    </dgm:pt>
    <dgm:pt modelId="{E6507530-F69F-4F01-93B3-3131F92A0A0C}" type="pres">
      <dgm:prSet presAssocID="{496725BD-9363-4715-A7C6-8935D984C805}" presName="parTxOnlySpace" presStyleCnt="0"/>
      <dgm:spPr/>
    </dgm:pt>
    <dgm:pt modelId="{2259AEB3-C590-4AD6-8ED8-64AAADC2066F}" type="pres">
      <dgm:prSet presAssocID="{E6B8FB3E-6519-4643-B547-A296C6CF0589}" presName="parTxOnly" presStyleLbl="node1" presStyleIdx="1" presStyleCnt="4">
        <dgm:presLayoutVars>
          <dgm:chMax val="0"/>
          <dgm:chPref val="0"/>
          <dgm:bulletEnabled val="1"/>
        </dgm:presLayoutVars>
      </dgm:prSet>
      <dgm:spPr/>
      <dgm:t>
        <a:bodyPr/>
        <a:lstStyle/>
        <a:p>
          <a:endParaRPr lang="zh-TW" altLang="en-US"/>
        </a:p>
      </dgm:t>
    </dgm:pt>
    <dgm:pt modelId="{A78BE56B-15E6-4957-A7F7-3BFB713EBC99}" type="pres">
      <dgm:prSet presAssocID="{48FEE597-8CD5-4B5F-91E1-BCD05A62B235}" presName="parTxOnlySpace" presStyleCnt="0"/>
      <dgm:spPr/>
    </dgm:pt>
    <dgm:pt modelId="{D25696E8-ADA7-4525-91ED-1921C96D865B}" type="pres">
      <dgm:prSet presAssocID="{AF0EAEAD-6C21-4A21-B817-22BB419D1952}" presName="parTxOnly" presStyleLbl="node1" presStyleIdx="2" presStyleCnt="4">
        <dgm:presLayoutVars>
          <dgm:chMax val="0"/>
          <dgm:chPref val="0"/>
          <dgm:bulletEnabled val="1"/>
        </dgm:presLayoutVars>
      </dgm:prSet>
      <dgm:spPr/>
      <dgm:t>
        <a:bodyPr/>
        <a:lstStyle/>
        <a:p>
          <a:endParaRPr lang="zh-TW" altLang="en-US"/>
        </a:p>
      </dgm:t>
    </dgm:pt>
    <dgm:pt modelId="{D346972F-0FC4-4BCF-B786-31E952ABB3E7}" type="pres">
      <dgm:prSet presAssocID="{BB58FEA0-B510-41CD-BD5F-C1C813FEC90F}" presName="parTxOnlySpace" presStyleCnt="0"/>
      <dgm:spPr/>
    </dgm:pt>
    <dgm:pt modelId="{1EA38BE1-7071-432C-A98E-6071307561C2}" type="pres">
      <dgm:prSet presAssocID="{70F66C38-1D70-44DE-A89D-9CD8CFE87231}" presName="parTxOnly" presStyleLbl="node1" presStyleIdx="3" presStyleCnt="4">
        <dgm:presLayoutVars>
          <dgm:chMax val="0"/>
          <dgm:chPref val="0"/>
          <dgm:bulletEnabled val="1"/>
        </dgm:presLayoutVars>
      </dgm:prSet>
      <dgm:spPr/>
      <dgm:t>
        <a:bodyPr/>
        <a:lstStyle/>
        <a:p>
          <a:endParaRPr lang="zh-TW" altLang="en-US"/>
        </a:p>
      </dgm:t>
    </dgm:pt>
  </dgm:ptLst>
  <dgm:cxnLst>
    <dgm:cxn modelId="{3F94C48B-F228-498F-8B0D-83F5280FE8D9}" type="presOf" srcId="{B018228C-B86F-40E3-B443-620CF7AAEC43}" destId="{FE9D19C9-06A8-4DA7-9556-D0A2956AC00B}" srcOrd="0" destOrd="0" presId="urn:microsoft.com/office/officeart/2005/8/layout/chevron1"/>
    <dgm:cxn modelId="{2868A3AC-E9F5-4F9E-9E8E-F0CB50F6070B}" type="presOf" srcId="{E6B8FB3E-6519-4643-B547-A296C6CF0589}" destId="{2259AEB3-C590-4AD6-8ED8-64AAADC2066F}" srcOrd="0" destOrd="0" presId="urn:microsoft.com/office/officeart/2005/8/layout/chevron1"/>
    <dgm:cxn modelId="{E9A8DF79-EA56-42B1-B860-6CFF7D479F21}" type="presOf" srcId="{70F66C38-1D70-44DE-A89D-9CD8CFE87231}" destId="{1EA38BE1-7071-432C-A98E-6071307561C2}" srcOrd="0" destOrd="0" presId="urn:microsoft.com/office/officeart/2005/8/layout/chevron1"/>
    <dgm:cxn modelId="{D5CB79D2-DC36-45FA-BD3A-7E7223F7E7B0}" type="presOf" srcId="{A188DDA9-8478-40FD-B648-61A05F88C878}" destId="{FAE2F6E6-04B9-46D0-B1FB-C24DE63F7314}" srcOrd="0" destOrd="0" presId="urn:microsoft.com/office/officeart/2005/8/layout/chevron1"/>
    <dgm:cxn modelId="{CF694045-0885-492D-ACD9-F2AF29DDAA3C}" srcId="{A188DDA9-8478-40FD-B648-61A05F88C878}" destId="{70F66C38-1D70-44DE-A89D-9CD8CFE87231}" srcOrd="3" destOrd="0" parTransId="{0177D355-815E-4F9E-BC90-A3CF316DD46A}" sibTransId="{EBBC455F-CCED-4C20-B883-6978D769A54B}"/>
    <dgm:cxn modelId="{D9D8A1BF-ECEB-4782-8AC1-DDA0EC954537}" srcId="{A188DDA9-8478-40FD-B648-61A05F88C878}" destId="{AF0EAEAD-6C21-4A21-B817-22BB419D1952}" srcOrd="2" destOrd="0" parTransId="{3A5105D5-F517-4A7E-9CA0-04BB04582442}" sibTransId="{BB58FEA0-B510-41CD-BD5F-C1C813FEC90F}"/>
    <dgm:cxn modelId="{79C4D096-F403-453A-A0D0-C28F5F8D4C57}" srcId="{A188DDA9-8478-40FD-B648-61A05F88C878}" destId="{E6B8FB3E-6519-4643-B547-A296C6CF0589}" srcOrd="1" destOrd="0" parTransId="{AB3336DA-9D0E-4EC2-8A8C-C2F4AFFF8EA9}" sibTransId="{48FEE597-8CD5-4B5F-91E1-BCD05A62B235}"/>
    <dgm:cxn modelId="{566A6CDF-2EFD-4761-8CE3-AC2B0A2A41AF}" type="presOf" srcId="{AF0EAEAD-6C21-4A21-B817-22BB419D1952}" destId="{D25696E8-ADA7-4525-91ED-1921C96D865B}" srcOrd="0" destOrd="0" presId="urn:microsoft.com/office/officeart/2005/8/layout/chevron1"/>
    <dgm:cxn modelId="{1A7B4637-8D6F-4F5F-AA4B-EF00039D3D4E}" srcId="{A188DDA9-8478-40FD-B648-61A05F88C878}" destId="{B018228C-B86F-40E3-B443-620CF7AAEC43}" srcOrd="0" destOrd="0" parTransId="{2484583F-20C8-418C-9271-931655FC1BD5}" sibTransId="{496725BD-9363-4715-A7C6-8935D984C805}"/>
    <dgm:cxn modelId="{F43C5921-28AB-470D-9347-F7536D642DC8}" type="presParOf" srcId="{FAE2F6E6-04B9-46D0-B1FB-C24DE63F7314}" destId="{FE9D19C9-06A8-4DA7-9556-D0A2956AC00B}" srcOrd="0" destOrd="0" presId="urn:microsoft.com/office/officeart/2005/8/layout/chevron1"/>
    <dgm:cxn modelId="{7E56FB96-8FF8-4BC6-B23B-2576F632C1E0}" type="presParOf" srcId="{FAE2F6E6-04B9-46D0-B1FB-C24DE63F7314}" destId="{E6507530-F69F-4F01-93B3-3131F92A0A0C}" srcOrd="1" destOrd="0" presId="urn:microsoft.com/office/officeart/2005/8/layout/chevron1"/>
    <dgm:cxn modelId="{D455673F-67C5-4CAB-B58D-1BB3B320AC0B}" type="presParOf" srcId="{FAE2F6E6-04B9-46D0-B1FB-C24DE63F7314}" destId="{2259AEB3-C590-4AD6-8ED8-64AAADC2066F}" srcOrd="2" destOrd="0" presId="urn:microsoft.com/office/officeart/2005/8/layout/chevron1"/>
    <dgm:cxn modelId="{84617A4C-7F6C-4616-960D-C639E477AEF0}" type="presParOf" srcId="{FAE2F6E6-04B9-46D0-B1FB-C24DE63F7314}" destId="{A78BE56B-15E6-4957-A7F7-3BFB713EBC99}" srcOrd="3" destOrd="0" presId="urn:microsoft.com/office/officeart/2005/8/layout/chevron1"/>
    <dgm:cxn modelId="{5DED5C8C-F927-4F13-A4E5-E2092B942C9B}" type="presParOf" srcId="{FAE2F6E6-04B9-46D0-B1FB-C24DE63F7314}" destId="{D25696E8-ADA7-4525-91ED-1921C96D865B}" srcOrd="4" destOrd="0" presId="urn:microsoft.com/office/officeart/2005/8/layout/chevron1"/>
    <dgm:cxn modelId="{B9B30347-A271-4160-88A6-9E6C985FB8AA}" type="presParOf" srcId="{FAE2F6E6-04B9-46D0-B1FB-C24DE63F7314}" destId="{D346972F-0FC4-4BCF-B786-31E952ABB3E7}" srcOrd="5" destOrd="0" presId="urn:microsoft.com/office/officeart/2005/8/layout/chevron1"/>
    <dgm:cxn modelId="{0FAF0175-4FC7-4082-A7E5-F66D65183A33}" type="presParOf" srcId="{FAE2F6E6-04B9-46D0-B1FB-C24DE63F7314}" destId="{1EA38BE1-7071-432C-A98E-6071307561C2}"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813719-99F9-4FC8-B210-0A6D178BC667}">
      <dsp:nvSpPr>
        <dsp:cNvPr id="0" name=""/>
        <dsp:cNvSpPr/>
      </dsp:nvSpPr>
      <dsp:spPr>
        <a:xfrm>
          <a:off x="0" y="0"/>
          <a:ext cx="2874482" cy="2664295"/>
        </a:xfrm>
        <a:prstGeom prst="diamond">
          <a:avLst/>
        </a:prstGeom>
        <a:solidFill>
          <a:srgbClr val="66FFFF"/>
        </a:solidFill>
        <a:ln>
          <a:noFill/>
        </a:ln>
        <a:effectLst/>
      </dsp:spPr>
      <dsp:style>
        <a:lnRef idx="0">
          <a:scrgbClr r="0" g="0" b="0"/>
        </a:lnRef>
        <a:fillRef idx="1">
          <a:scrgbClr r="0" g="0" b="0"/>
        </a:fillRef>
        <a:effectRef idx="0">
          <a:scrgbClr r="0" g="0" b="0"/>
        </a:effectRef>
        <a:fontRef idx="minor"/>
      </dsp:style>
    </dsp:sp>
    <dsp:sp modelId="{73ECCC14-F3F0-4085-8870-576B8410D60E}">
      <dsp:nvSpPr>
        <dsp:cNvPr id="0" name=""/>
        <dsp:cNvSpPr/>
      </dsp:nvSpPr>
      <dsp:spPr>
        <a:xfrm>
          <a:off x="36731" y="296032"/>
          <a:ext cx="3267196" cy="390131"/>
        </a:xfrm>
        <a:prstGeom prst="roundRect">
          <a:avLst/>
        </a:prstGeom>
        <a:solidFill>
          <a:srgbClr val="00B0F0"/>
        </a:solidFill>
        <a:ln w="38100" cap="flat" cmpd="sng" algn="ctr">
          <a:solidFill>
            <a:srgbClr val="00206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ts val="20"/>
            </a:spcAft>
          </a:pPr>
          <a:r>
            <a:rPr lang="zh-TW" altLang="en-US" sz="1600" b="1" kern="1200" dirty="0" smtClean="0">
              <a:solidFill>
                <a:schemeClr val="tx1"/>
              </a:solidFill>
              <a:latin typeface="微軟正黑體" pitchFamily="34" charset="-120"/>
              <a:ea typeface="微軟正黑體" pitchFamily="34" charset="-120"/>
            </a:rPr>
            <a:t>承攬商安衛承諾書合約書規範</a:t>
          </a:r>
          <a:endParaRPr lang="en-US" altLang="zh-TW" sz="1600" b="1" kern="1200" dirty="0" smtClean="0">
            <a:solidFill>
              <a:schemeClr val="tx1"/>
            </a:solidFill>
            <a:latin typeface="微軟正黑體" pitchFamily="34" charset="-120"/>
            <a:ea typeface="微軟正黑體" pitchFamily="34" charset="-120"/>
          </a:endParaRPr>
        </a:p>
      </dsp:txBody>
      <dsp:txXfrm>
        <a:off x="55776" y="315077"/>
        <a:ext cx="3229106" cy="352041"/>
      </dsp:txXfrm>
    </dsp:sp>
    <dsp:sp modelId="{71F1CF9B-C88F-41C4-92A2-3450547BC9BB}">
      <dsp:nvSpPr>
        <dsp:cNvPr id="0" name=""/>
        <dsp:cNvSpPr/>
      </dsp:nvSpPr>
      <dsp:spPr>
        <a:xfrm>
          <a:off x="39322" y="1184130"/>
          <a:ext cx="3296830" cy="379782"/>
        </a:xfrm>
        <a:prstGeom prst="roundRect">
          <a:avLst/>
        </a:prstGeom>
        <a:solidFill>
          <a:srgbClr val="FFE89F"/>
        </a:solidFill>
        <a:ln w="38100" cap="flat" cmpd="sng" algn="ctr">
          <a:solidFill>
            <a:schemeClr val="accent4">
              <a:lumMod val="50000"/>
              <a:lumOff val="5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ts val="20"/>
            </a:spcAft>
          </a:pPr>
          <a:r>
            <a:rPr lang="zh-TW" altLang="zh-TW" sz="1600" b="1" kern="1200" dirty="0" smtClean="0">
              <a:solidFill>
                <a:schemeClr val="tx1"/>
              </a:solidFill>
            </a:rPr>
            <a:t>安衛教育訓練、危害告知</a:t>
          </a:r>
          <a:endParaRPr lang="zh-TW" altLang="en-US" sz="1600" b="1" kern="1200" dirty="0">
            <a:solidFill>
              <a:schemeClr val="tx1"/>
            </a:solidFill>
            <a:latin typeface="微軟正黑體" pitchFamily="34" charset="-120"/>
            <a:ea typeface="微軟正黑體" pitchFamily="34" charset="-120"/>
          </a:endParaRPr>
        </a:p>
      </dsp:txBody>
      <dsp:txXfrm>
        <a:off x="57861" y="1202669"/>
        <a:ext cx="3259752" cy="342704"/>
      </dsp:txXfrm>
    </dsp:sp>
    <dsp:sp modelId="{E08BB8E3-79F0-4518-9940-B839C5480085}">
      <dsp:nvSpPr>
        <dsp:cNvPr id="0" name=""/>
        <dsp:cNvSpPr/>
      </dsp:nvSpPr>
      <dsp:spPr>
        <a:xfrm flipH="1" flipV="1">
          <a:off x="681628" y="1998217"/>
          <a:ext cx="2318696" cy="427319"/>
        </a:xfrm>
        <a:prstGeom prst="roundRect">
          <a:avLst/>
        </a:prstGeom>
        <a:solidFill>
          <a:srgbClr val="FFC000"/>
        </a:solidFill>
        <a:ln w="38100" cap="flat" cmpd="sng" algn="ctr">
          <a:solidFill>
            <a:srgbClr val="91CEF7"/>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zh-TW" altLang="en-US" sz="1700" kern="1200"/>
        </a:p>
      </dsp:txBody>
      <dsp:txXfrm rot="10800000">
        <a:off x="702488" y="2019077"/>
        <a:ext cx="2276976" cy="385599"/>
      </dsp:txXfrm>
    </dsp:sp>
    <dsp:sp modelId="{CB165908-6364-4528-AF25-F43EBBADCE98}">
      <dsp:nvSpPr>
        <dsp:cNvPr id="0" name=""/>
        <dsp:cNvSpPr/>
      </dsp:nvSpPr>
      <dsp:spPr>
        <a:xfrm>
          <a:off x="16410" y="1998217"/>
          <a:ext cx="3395916" cy="425594"/>
        </a:xfrm>
        <a:prstGeom prst="roundRect">
          <a:avLst/>
        </a:prstGeom>
        <a:solidFill>
          <a:srgbClr val="FFCCCC"/>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1"/>
              </a:solidFill>
            </a:rPr>
            <a:t>安衛查核缺失改善予罰款</a:t>
          </a:r>
          <a:endParaRPr lang="zh-TW" altLang="en-US" sz="1600" kern="1200" dirty="0"/>
        </a:p>
      </dsp:txBody>
      <dsp:txXfrm>
        <a:off x="37186" y="2018993"/>
        <a:ext cx="3354364" cy="384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813719-99F9-4FC8-B210-0A6D178BC667}">
      <dsp:nvSpPr>
        <dsp:cNvPr id="0" name=""/>
        <dsp:cNvSpPr/>
      </dsp:nvSpPr>
      <dsp:spPr>
        <a:xfrm>
          <a:off x="0" y="0"/>
          <a:ext cx="3185237" cy="2952328"/>
        </a:xfrm>
        <a:prstGeom prst="diamond">
          <a:avLst/>
        </a:prstGeom>
        <a:solidFill>
          <a:schemeClr val="bg1"/>
        </a:solidFill>
        <a:ln>
          <a:noFill/>
        </a:ln>
        <a:effectLst/>
      </dsp:spPr>
      <dsp:style>
        <a:lnRef idx="0">
          <a:scrgbClr r="0" g="0" b="0"/>
        </a:lnRef>
        <a:fillRef idx="1">
          <a:scrgbClr r="0" g="0" b="0"/>
        </a:fillRef>
        <a:effectRef idx="0">
          <a:scrgbClr r="0" g="0" b="0"/>
        </a:effectRef>
        <a:fontRef idx="minor"/>
      </dsp:style>
    </dsp:sp>
    <dsp:sp modelId="{73ECCC14-F3F0-4085-8870-576B8410D60E}">
      <dsp:nvSpPr>
        <dsp:cNvPr id="0" name=""/>
        <dsp:cNvSpPr/>
      </dsp:nvSpPr>
      <dsp:spPr>
        <a:xfrm>
          <a:off x="16186" y="0"/>
          <a:ext cx="3136055" cy="456314"/>
        </a:xfrm>
        <a:prstGeom prst="roundRect">
          <a:avLst/>
        </a:prstGeom>
        <a:solidFill>
          <a:srgbClr val="66FFFF"/>
        </a:solidFill>
        <a:ln w="38100" cap="flat" cmpd="sng" algn="ctr">
          <a:solidFill>
            <a:srgbClr val="00206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20"/>
            </a:spcAft>
          </a:pPr>
          <a:r>
            <a:rPr lang="zh-TW" altLang="en-US" sz="1800" b="1" kern="1200" dirty="0" smtClean="0">
              <a:solidFill>
                <a:schemeClr val="tx1"/>
              </a:solidFill>
              <a:latin typeface="微軟正黑體" pitchFamily="34" charset="-120"/>
              <a:ea typeface="微軟正黑體" pitchFamily="34" charset="-120"/>
            </a:rPr>
            <a:t>採購申請（辦公資訊系統）</a:t>
          </a:r>
          <a:endParaRPr lang="en-US" altLang="zh-TW" sz="1800" b="1" kern="1200" dirty="0" smtClean="0">
            <a:solidFill>
              <a:schemeClr val="tx1"/>
            </a:solidFill>
            <a:latin typeface="微軟正黑體" pitchFamily="34" charset="-120"/>
            <a:ea typeface="微軟正黑體" pitchFamily="34" charset="-120"/>
          </a:endParaRPr>
        </a:p>
      </dsp:txBody>
      <dsp:txXfrm>
        <a:off x="38461" y="22275"/>
        <a:ext cx="3091505" cy="411764"/>
      </dsp:txXfrm>
    </dsp:sp>
    <dsp:sp modelId="{71F1CF9B-C88F-41C4-92A2-3450547BC9BB}">
      <dsp:nvSpPr>
        <dsp:cNvPr id="0" name=""/>
        <dsp:cNvSpPr/>
      </dsp:nvSpPr>
      <dsp:spPr>
        <a:xfrm>
          <a:off x="0" y="864096"/>
          <a:ext cx="3259520" cy="444834"/>
        </a:xfrm>
        <a:prstGeom prst="roundRect">
          <a:avLst/>
        </a:prstGeom>
        <a:solidFill>
          <a:srgbClr val="FFFF00"/>
        </a:solidFill>
        <a:ln w="38100" cap="flat" cmpd="sng" algn="ctr">
          <a:solidFill>
            <a:schemeClr val="accent4">
              <a:lumMod val="50000"/>
              <a:lumOff val="5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ts val="20"/>
            </a:spcAft>
          </a:pPr>
          <a:r>
            <a:rPr lang="zh-TW" altLang="en-US" sz="1600" b="1" kern="1200" dirty="0" smtClean="0">
              <a:solidFill>
                <a:schemeClr val="tx1"/>
              </a:solidFill>
              <a:latin typeface="微軟正黑體" pitchFamily="34" charset="-120"/>
              <a:ea typeface="微軟正黑體" pitchFamily="34" charset="-120"/>
            </a:rPr>
            <a:t>環境安全衛生管理中心審核</a:t>
          </a:r>
          <a:endParaRPr lang="zh-TW" altLang="en-US" sz="1600" b="1" kern="1200" dirty="0">
            <a:solidFill>
              <a:schemeClr val="tx1"/>
            </a:solidFill>
            <a:latin typeface="微軟正黑體" pitchFamily="34" charset="-120"/>
            <a:ea typeface="微軟正黑體" pitchFamily="34" charset="-120"/>
          </a:endParaRPr>
        </a:p>
      </dsp:txBody>
      <dsp:txXfrm>
        <a:off x="21715" y="885811"/>
        <a:ext cx="3216090" cy="401404"/>
      </dsp:txXfrm>
    </dsp:sp>
    <dsp:sp modelId="{E08BB8E3-79F0-4518-9940-B839C5480085}">
      <dsp:nvSpPr>
        <dsp:cNvPr id="0" name=""/>
        <dsp:cNvSpPr/>
      </dsp:nvSpPr>
      <dsp:spPr>
        <a:xfrm flipH="1">
          <a:off x="76059" y="1728197"/>
          <a:ext cx="3220361" cy="404570"/>
        </a:xfrm>
        <a:prstGeom prst="roundRect">
          <a:avLst/>
        </a:prstGeom>
        <a:solidFill>
          <a:srgbClr val="00B0F0"/>
        </a:solidFill>
        <a:ln w="38100" cap="flat" cmpd="sng" algn="ctr">
          <a:solidFill>
            <a:srgbClr val="CC00CC"/>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20"/>
            </a:spcAft>
          </a:pPr>
          <a:r>
            <a:rPr lang="zh-TW" altLang="en-US" sz="1800" b="1" kern="1200" dirty="0" smtClean="0">
              <a:solidFill>
                <a:schemeClr val="tx1"/>
              </a:solidFill>
              <a:latin typeface="微軟正黑體" pitchFamily="34" charset="-120"/>
              <a:ea typeface="微軟正黑體" pitchFamily="34" charset="-120"/>
            </a:rPr>
            <a:t>風險評估危害鑑別管制</a:t>
          </a:r>
          <a:endParaRPr lang="en-US" altLang="zh-TW" sz="1800" b="1" kern="1200" dirty="0" smtClean="0">
            <a:solidFill>
              <a:schemeClr val="tx1"/>
            </a:solidFill>
            <a:latin typeface="微軟正黑體" pitchFamily="34" charset="-120"/>
            <a:ea typeface="微軟正黑體" pitchFamily="34" charset="-120"/>
          </a:endParaRPr>
        </a:p>
      </dsp:txBody>
      <dsp:txXfrm>
        <a:off x="95808" y="1747946"/>
        <a:ext cx="3180863" cy="365072"/>
      </dsp:txXfrm>
    </dsp:sp>
    <dsp:sp modelId="{CB165908-6364-4528-AF25-F43EBBADCE98}">
      <dsp:nvSpPr>
        <dsp:cNvPr id="0" name=""/>
        <dsp:cNvSpPr/>
      </dsp:nvSpPr>
      <dsp:spPr>
        <a:xfrm>
          <a:off x="146626" y="2603854"/>
          <a:ext cx="3283585" cy="348473"/>
        </a:xfrm>
        <a:prstGeom prst="roundRect">
          <a:avLst/>
        </a:prstGeom>
        <a:solidFill>
          <a:schemeClr val="accent2">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TW" altLang="en-US" sz="1800" b="1" kern="1200" dirty="0" smtClean="0">
              <a:solidFill>
                <a:schemeClr val="tx1"/>
              </a:solidFill>
            </a:rPr>
            <a:t>登錄系統建檔管理</a:t>
          </a:r>
          <a:endParaRPr lang="zh-TW" altLang="en-US" sz="1800" b="1" kern="1200" dirty="0">
            <a:solidFill>
              <a:schemeClr val="tx1"/>
            </a:solidFill>
          </a:endParaRPr>
        </a:p>
      </dsp:txBody>
      <dsp:txXfrm>
        <a:off x="163637" y="2620865"/>
        <a:ext cx="3249563" cy="3144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D19C9-06A8-4DA7-9556-D0A2956AC00B}">
      <dsp:nvSpPr>
        <dsp:cNvPr id="0" name=""/>
        <dsp:cNvSpPr/>
      </dsp:nvSpPr>
      <dsp:spPr>
        <a:xfrm>
          <a:off x="3757" y="462619"/>
          <a:ext cx="2187401" cy="874960"/>
        </a:xfrm>
        <a:prstGeom prst="chevron">
          <a:avLst/>
        </a:prstGeom>
        <a:solidFill>
          <a:srgbClr val="66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ts val="0"/>
            </a:spcAft>
          </a:pPr>
          <a:r>
            <a:rPr lang="zh-TW" altLang="en-US" sz="2600" kern="1200" dirty="0" smtClean="0"/>
            <a:t>新增</a:t>
          </a:r>
          <a:endParaRPr lang="en-US" altLang="zh-TW" sz="2600" kern="1200" dirty="0" smtClean="0"/>
        </a:p>
        <a:p>
          <a:pPr lvl="0" algn="ctr" defTabSz="1155700">
            <a:lnSpc>
              <a:spcPct val="90000"/>
            </a:lnSpc>
            <a:spcBef>
              <a:spcPct val="0"/>
            </a:spcBef>
            <a:spcAft>
              <a:spcPts val="0"/>
            </a:spcAft>
          </a:pPr>
          <a:r>
            <a:rPr lang="zh-TW" altLang="en-US" sz="2600" kern="1200" dirty="0" smtClean="0"/>
            <a:t>設備</a:t>
          </a:r>
          <a:endParaRPr lang="zh-TW" altLang="en-US" sz="2600" kern="1200" dirty="0"/>
        </a:p>
      </dsp:txBody>
      <dsp:txXfrm>
        <a:off x="441237" y="462619"/>
        <a:ext cx="1312441" cy="874960"/>
      </dsp:txXfrm>
    </dsp:sp>
    <dsp:sp modelId="{2259AEB3-C590-4AD6-8ED8-64AAADC2066F}">
      <dsp:nvSpPr>
        <dsp:cNvPr id="0" name=""/>
        <dsp:cNvSpPr/>
      </dsp:nvSpPr>
      <dsp:spPr>
        <a:xfrm>
          <a:off x="1972418" y="462619"/>
          <a:ext cx="2187401" cy="874960"/>
        </a:xfrm>
        <a:prstGeom prst="chevron">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ts val="0"/>
            </a:spcAft>
          </a:pPr>
          <a:r>
            <a:rPr lang="zh-TW" altLang="en-US" sz="2600" kern="1200" dirty="0" smtClean="0"/>
            <a:t>設定存置地點</a:t>
          </a:r>
          <a:endParaRPr lang="zh-TW" altLang="en-US" sz="2600" kern="1200" dirty="0"/>
        </a:p>
      </dsp:txBody>
      <dsp:txXfrm>
        <a:off x="2409898" y="462619"/>
        <a:ext cx="1312441" cy="874960"/>
      </dsp:txXfrm>
    </dsp:sp>
    <dsp:sp modelId="{D25696E8-ADA7-4525-91ED-1921C96D865B}">
      <dsp:nvSpPr>
        <dsp:cNvPr id="0" name=""/>
        <dsp:cNvSpPr/>
      </dsp:nvSpPr>
      <dsp:spPr>
        <a:xfrm>
          <a:off x="3941079" y="462619"/>
          <a:ext cx="2187401" cy="874960"/>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ts val="0"/>
            </a:spcAft>
          </a:pPr>
          <a:r>
            <a:rPr lang="zh-TW" altLang="en-US" sz="2600" kern="1200" dirty="0" smtClean="0"/>
            <a:t>維護</a:t>
          </a:r>
          <a:endParaRPr lang="en-US" altLang="zh-TW" sz="2600" kern="1200" dirty="0" smtClean="0"/>
        </a:p>
        <a:p>
          <a:pPr lvl="0" algn="ctr" defTabSz="1155700">
            <a:lnSpc>
              <a:spcPct val="90000"/>
            </a:lnSpc>
            <a:spcBef>
              <a:spcPct val="0"/>
            </a:spcBef>
            <a:spcAft>
              <a:spcPts val="0"/>
            </a:spcAft>
          </a:pPr>
          <a:r>
            <a:rPr lang="zh-TW" altLang="en-US" sz="2600" kern="1200" dirty="0" smtClean="0"/>
            <a:t>更新</a:t>
          </a:r>
          <a:endParaRPr lang="zh-TW" altLang="en-US" sz="2600" kern="1200" dirty="0"/>
        </a:p>
      </dsp:txBody>
      <dsp:txXfrm>
        <a:off x="4378559" y="462619"/>
        <a:ext cx="1312441" cy="874960"/>
      </dsp:txXfrm>
    </dsp:sp>
    <dsp:sp modelId="{1EA38BE1-7071-432C-A98E-6071307561C2}">
      <dsp:nvSpPr>
        <dsp:cNvPr id="0" name=""/>
        <dsp:cNvSpPr/>
      </dsp:nvSpPr>
      <dsp:spPr>
        <a:xfrm>
          <a:off x="5909741" y="462619"/>
          <a:ext cx="2187401" cy="874960"/>
        </a:xfrm>
        <a:prstGeom prst="chevron">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ts val="0"/>
            </a:spcAft>
          </a:pPr>
          <a:r>
            <a:rPr lang="zh-TW" altLang="en-US" sz="2600" kern="1200" dirty="0" smtClean="0"/>
            <a:t>報表</a:t>
          </a:r>
          <a:endParaRPr lang="en-US" altLang="zh-TW" sz="2600" kern="1200" dirty="0" smtClean="0"/>
        </a:p>
        <a:p>
          <a:pPr lvl="0" algn="ctr" defTabSz="1155700">
            <a:lnSpc>
              <a:spcPct val="90000"/>
            </a:lnSpc>
            <a:spcBef>
              <a:spcPct val="0"/>
            </a:spcBef>
            <a:spcAft>
              <a:spcPts val="0"/>
            </a:spcAft>
          </a:pPr>
          <a:r>
            <a:rPr lang="zh-TW" altLang="en-US" sz="2600" kern="1200" dirty="0" smtClean="0"/>
            <a:t>匯出</a:t>
          </a:r>
          <a:endParaRPr lang="zh-TW" altLang="en-US" sz="2600" kern="1200" dirty="0"/>
        </a:p>
      </dsp:txBody>
      <dsp:txXfrm>
        <a:off x="6347221" y="462619"/>
        <a:ext cx="1312441" cy="87496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標楷體" panose="03000509000000000000" pitchFamily="65" charset="-120"/>
              </a:defRPr>
            </a:lvl1pPr>
          </a:lstStyle>
          <a:p>
            <a:endParaRPr lang="zh-TW" altLang="en-US" dirty="0"/>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標楷體" panose="03000509000000000000" pitchFamily="65" charset="-120"/>
              </a:defRPr>
            </a:lvl1pPr>
          </a:lstStyle>
          <a:p>
            <a:fld id="{5A8767ED-7600-4CEB-A97D-B8C094C1CB4B}" type="datetimeFigureOut">
              <a:rPr lang="zh-TW" altLang="en-US" smtClean="0"/>
              <a:pPr/>
              <a:t>2017/12/25</a:t>
            </a:fld>
            <a:endParaRPr lang="zh-TW" altLang="en-US" dirty="0"/>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標楷體" panose="03000509000000000000" pitchFamily="65" charset="-120"/>
              </a:defRPr>
            </a:lvl1pPr>
          </a:lstStyle>
          <a:p>
            <a:fld id="{42A9114D-2A06-434D-8397-A0458236F01F}" type="slidenum">
              <a:rPr lang="zh-TW" altLang="en-US" smtClean="0"/>
              <a:pPr/>
              <a:t>‹#›</a:t>
            </a:fld>
            <a:endParaRPr lang="zh-TW" altLang="en-US" dirty="0"/>
          </a:p>
        </p:txBody>
      </p:sp>
    </p:spTree>
    <p:extLst>
      <p:ext uri="{BB962C8B-B14F-4D97-AF65-F5344CB8AC3E}">
        <p14:creationId xmlns:p14="http://schemas.microsoft.com/office/powerpoint/2010/main" val="210006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標楷體" panose="03000509000000000000" pitchFamily="65" charset="-120"/>
        <a:cs typeface="+mn-cs"/>
      </a:defRPr>
    </a:lvl1pPr>
    <a:lvl2pPr marL="457200" algn="l" defTabSz="914400" rtl="0" eaLnBrk="1" latinLnBrk="0" hangingPunct="1">
      <a:defRPr sz="1200" kern="1200">
        <a:solidFill>
          <a:schemeClr val="tx1"/>
        </a:solidFill>
        <a:latin typeface="+mn-lt"/>
        <a:ea typeface="標楷體" panose="03000509000000000000" pitchFamily="65" charset="-120"/>
        <a:cs typeface="+mn-cs"/>
      </a:defRPr>
    </a:lvl2pPr>
    <a:lvl3pPr marL="914400" algn="l" defTabSz="914400" rtl="0" eaLnBrk="1" latinLnBrk="0" hangingPunct="1">
      <a:defRPr sz="1200" kern="1200">
        <a:solidFill>
          <a:schemeClr val="tx1"/>
        </a:solidFill>
        <a:latin typeface="+mn-lt"/>
        <a:ea typeface="標楷體" panose="03000509000000000000" pitchFamily="65" charset="-120"/>
        <a:cs typeface="+mn-cs"/>
      </a:defRPr>
    </a:lvl3pPr>
    <a:lvl4pPr marL="1371600" algn="l" defTabSz="914400" rtl="0" eaLnBrk="1" latinLnBrk="0" hangingPunct="1">
      <a:defRPr sz="1200" kern="1200">
        <a:solidFill>
          <a:schemeClr val="tx1"/>
        </a:solidFill>
        <a:latin typeface="+mn-lt"/>
        <a:ea typeface="標楷體" panose="03000509000000000000" pitchFamily="65" charset="-120"/>
        <a:cs typeface="+mn-cs"/>
      </a:defRPr>
    </a:lvl4pPr>
    <a:lvl5pPr marL="1828800" algn="l" defTabSz="914400" rtl="0" eaLnBrk="1" latinLnBrk="0" hangingPunct="1">
      <a:defRPr sz="1200" kern="1200">
        <a:solidFill>
          <a:schemeClr val="tx1"/>
        </a:solidFill>
        <a:latin typeface="+mn-lt"/>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B88A713-4AEA-4995-85C9-9CE35C8F9EA3}" type="slidenum">
              <a:rPr lang="en-US" altLang="zh-TW" smtClean="0">
                <a:solidFill>
                  <a:srgbClr val="000000"/>
                </a:solidFill>
              </a:rPr>
              <a:pPr/>
              <a:t>3</a:t>
            </a:fld>
            <a:endParaRPr lang="en-US" altLang="zh-TW" smtClean="0">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defTabSz="882305" eaLnBrk="1" hangingPunct="1">
              <a:defRPr/>
            </a:pPr>
            <a:r>
              <a:rPr lang="zh-TW" altLang="en-US" dirty="0" smtClean="0"/>
              <a:t>教材的設計概念：參照安全衛生管理系統，規範稽核時應辦事項，因各校屬性、類型不同，運作機制有別，所提供的範例可調整參用。</a:t>
            </a:r>
          </a:p>
          <a:p>
            <a:pPr defTabSz="882305" eaLnBrk="1" hangingPunct="1">
              <a:defRPr/>
            </a:pPr>
            <a:r>
              <a:rPr lang="zh-TW" altLang="en-US" dirty="0" smtClean="0"/>
              <a:t>教材說明</a:t>
            </a:r>
            <a:r>
              <a:rPr lang="en-US" altLang="zh-TW" dirty="0" smtClean="0"/>
              <a:t>: </a:t>
            </a:r>
            <a:r>
              <a:rPr lang="zh-TW" altLang="en-US" dirty="0" smtClean="0"/>
              <a:t>從實務角度介紹</a:t>
            </a:r>
            <a:r>
              <a:rPr lang="zh-TW" altLang="en-US" strike="sngStrike" dirty="0" smtClean="0"/>
              <a:t>實驗</a:t>
            </a:r>
            <a:r>
              <a:rPr lang="zh-TW" altLang="en-US" b="1" u="sng" dirty="0" smtClean="0"/>
              <a:t>工作場所</a:t>
            </a:r>
            <a:r>
              <a:rPr lang="zh-TW" altLang="en-US" strike="sngStrike" dirty="0" smtClean="0"/>
              <a:t>室</a:t>
            </a:r>
            <a:r>
              <a:rPr lang="zh-TW" altLang="en-US" dirty="0" smtClean="0"/>
              <a:t>稽核</a:t>
            </a:r>
            <a:r>
              <a:rPr lang="en-US" altLang="zh-TW" b="1" u="sng" dirty="0" smtClean="0"/>
              <a:t>(</a:t>
            </a:r>
            <a:r>
              <a:rPr lang="zh-TW" altLang="en-US" b="1" u="sng" dirty="0" smtClean="0"/>
              <a:t>對於學校營繕相關安全衛生實務，本部另訂管理辦法及研習資料</a:t>
            </a:r>
            <a:r>
              <a:rPr lang="en-US" altLang="zh-TW" b="1" u="sng" dirty="0" smtClean="0"/>
              <a:t>)</a:t>
            </a:r>
            <a:r>
              <a:rPr lang="zh-TW" altLang="en-US" dirty="0" smtClean="0"/>
              <a:t>。</a:t>
            </a:r>
          </a:p>
          <a:p>
            <a:pPr defTabSz="882305" eaLnBrk="1" hangingPunct="1">
              <a:defRPr/>
            </a:pPr>
            <a:r>
              <a:rPr lang="zh-TW" altLang="en-US" dirty="0" smtClean="0"/>
              <a:t>教材目的</a:t>
            </a:r>
            <a:r>
              <a:rPr lang="en-US" altLang="zh-TW" dirty="0" smtClean="0"/>
              <a:t>: </a:t>
            </a:r>
            <a:r>
              <a:rPr lang="zh-TW" altLang="en-US" dirty="0" smtClean="0"/>
              <a:t>藉由本課程之學習，使上課學員對於</a:t>
            </a:r>
            <a:r>
              <a:rPr lang="zh-TW" altLang="en-US" strike="sngStrike" dirty="0" smtClean="0"/>
              <a:t>實驗</a:t>
            </a:r>
            <a:r>
              <a:rPr lang="zh-TW" altLang="en-US" b="1" u="sng" dirty="0" smtClean="0"/>
              <a:t>工作場所</a:t>
            </a:r>
            <a:r>
              <a:rPr lang="zh-TW" altLang="en-US" strike="sngStrike" dirty="0" smtClean="0"/>
              <a:t>室</a:t>
            </a:r>
            <a:r>
              <a:rPr lang="zh-TW" altLang="en-US" b="1" u="sng" strike="noStrike" dirty="0" smtClean="0"/>
              <a:t>及</a:t>
            </a:r>
            <a:r>
              <a:rPr lang="zh-TW" altLang="en-US" b="1" u="sng" dirty="0" smtClean="0"/>
              <a:t>適用職業安全衛生法設施與作業</a:t>
            </a:r>
            <a:r>
              <a:rPr lang="zh-TW" altLang="en-US" dirty="0" smtClean="0"/>
              <a:t>之查核實務面有更深之瞭解。</a:t>
            </a:r>
          </a:p>
          <a:p>
            <a:pPr defTabSz="882305" eaLnBrk="1" hangingPunct="1">
              <a:defRPr/>
            </a:pPr>
            <a:r>
              <a:rPr lang="zh-TW" altLang="en-US" dirty="0" smtClean="0"/>
              <a:t>本教材製作、修訂於</a:t>
            </a:r>
            <a:r>
              <a:rPr lang="en-US" altLang="zh-TW" dirty="0" smtClean="0"/>
              <a:t>106/3</a:t>
            </a:r>
            <a:r>
              <a:rPr lang="en-US" altLang="zh-TW" strike="sngStrike" dirty="0" smtClean="0"/>
              <a:t>104/10</a:t>
            </a:r>
          </a:p>
          <a:p>
            <a:pPr defTabSz="882305" eaLnBrk="1" hangingPunct="1">
              <a:defRPr/>
            </a:pPr>
            <a:endParaRPr lang="en-US" altLang="zh-TW" dirty="0" smtClean="0"/>
          </a:p>
          <a:p>
            <a:pPr defTabSz="882305" eaLnBrk="1" hangingPunct="1">
              <a:defRPr/>
            </a:pPr>
            <a:r>
              <a:rPr lang="en-US" altLang="zh-TW" dirty="0" smtClean="0"/>
              <a:t>※</a:t>
            </a:r>
            <a:r>
              <a:rPr lang="zh-TW" altLang="en-US" dirty="0" smtClean="0"/>
              <a:t>種子師資培訓營教師授課提醒：</a:t>
            </a:r>
          </a:p>
          <a:p>
            <a:pPr defTabSz="882305" eaLnBrk="1" hangingPunct="1">
              <a:defRPr/>
            </a:pPr>
            <a:r>
              <a:rPr lang="zh-TW" altLang="en-US" dirty="0" smtClean="0"/>
              <a:t>教材對象</a:t>
            </a:r>
            <a:r>
              <a:rPr lang="en-US" altLang="zh-TW" dirty="0" smtClean="0"/>
              <a:t>: </a:t>
            </a:r>
          </a:p>
          <a:p>
            <a:pPr defTabSz="882305" eaLnBrk="1" hangingPunct="1">
              <a:defRPr/>
            </a:pPr>
            <a:r>
              <a:rPr lang="en-US" altLang="zh-TW" dirty="0" smtClean="0"/>
              <a:t>     1.</a:t>
            </a:r>
            <a:r>
              <a:rPr lang="zh-TW" altLang="en-US" b="1" u="sng" dirty="0" smtClean="0"/>
              <a:t>各級學校</a:t>
            </a:r>
            <a:r>
              <a:rPr lang="zh-TW" altLang="en-US" dirty="0" smtClean="0"/>
              <a:t>安衛相關業務之教師與行政人員。</a:t>
            </a:r>
          </a:p>
          <a:p>
            <a:pPr defTabSz="882305" eaLnBrk="1" hangingPunct="1">
              <a:defRPr/>
            </a:pPr>
            <a:r>
              <a:rPr lang="zh-TW" altLang="en-US" dirty="0" smtClean="0"/>
              <a:t>     </a:t>
            </a:r>
            <a:r>
              <a:rPr lang="en-US" altLang="zh-TW" dirty="0" smtClean="0"/>
              <a:t>2.</a:t>
            </a:r>
            <a:r>
              <a:rPr lang="zh-TW" altLang="en-US" dirty="0" smtClean="0"/>
              <a:t>大專院校及高工高職實驗場所</a:t>
            </a:r>
            <a:r>
              <a:rPr lang="zh-TW" altLang="en-US" strike="sngStrike" dirty="0" smtClean="0"/>
              <a:t>室</a:t>
            </a:r>
            <a:r>
              <a:rPr lang="zh-TW" altLang="en-US" dirty="0" smtClean="0"/>
              <a:t>教師</a:t>
            </a:r>
            <a:r>
              <a:rPr lang="zh-TW" altLang="en-US" b="0" u="none" dirty="0" smtClean="0"/>
              <a:t>、研究助理</a:t>
            </a:r>
            <a:r>
              <a:rPr lang="zh-TW" altLang="en-US" b="1" u="sng" dirty="0" smtClean="0"/>
              <a:t>與領有薪資之職員工</a:t>
            </a:r>
            <a:r>
              <a:rPr lang="zh-TW" altLang="en-US" dirty="0" smtClean="0"/>
              <a:t>與學生。 </a:t>
            </a:r>
          </a:p>
          <a:p>
            <a:pPr defTabSz="882305" eaLnBrk="1" hangingPunct="1">
              <a:defRPr/>
            </a:pPr>
            <a:r>
              <a:rPr lang="zh-TW" altLang="en-US" dirty="0" smtClean="0"/>
              <a:t>     </a:t>
            </a:r>
            <a:r>
              <a:rPr lang="en-US" altLang="zh-TW" dirty="0" smtClean="0"/>
              <a:t>3.</a:t>
            </a:r>
            <a:r>
              <a:rPr lang="zh-TW" altLang="en-US" b="1" u="sng" dirty="0" smtClean="0"/>
              <a:t>國中小學校安衛相關業務之教師與領有薪資之職員工等行政人員。</a:t>
            </a:r>
          </a:p>
          <a:p>
            <a:pPr defTabSz="882305" eaLnBrk="1" hangingPunct="1">
              <a:defRPr/>
            </a:pPr>
            <a:endParaRPr lang="zh-TW" altLang="en-US" dirty="0" smtClean="0">
              <a:solidFill>
                <a:srgbClr val="CC0000"/>
              </a:solidFill>
              <a:latin typeface="標楷體" pitchFamily="65" charset="-120"/>
              <a:ea typeface="標楷體" pitchFamily="65" charset="-120"/>
            </a:endParaRPr>
          </a:p>
          <a:p>
            <a:pPr defTabSz="882305" eaLnBrk="1" hangingPunct="1">
              <a:defRPr/>
            </a:pPr>
            <a:endParaRPr lang="zh-TW" altLang="en-US" dirty="0">
              <a:solidFill>
                <a:srgbClr val="CC0000"/>
              </a:solidFill>
              <a:latin typeface="標楷體" pitchFamily="65" charset="-120"/>
              <a:ea typeface="標楷體" pitchFamily="65" charset="-120"/>
            </a:endParaRPr>
          </a:p>
        </p:txBody>
      </p:sp>
    </p:spTree>
    <p:extLst>
      <p:ext uri="{BB962C8B-B14F-4D97-AF65-F5344CB8AC3E}">
        <p14:creationId xmlns:p14="http://schemas.microsoft.com/office/powerpoint/2010/main" val="3583085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教學目標</a:t>
            </a:r>
            <a:r>
              <a:rPr lang="en-US" altLang="zh-TW" dirty="0" smtClean="0"/>
              <a:t>:</a:t>
            </a:r>
            <a:r>
              <a:rPr lang="zh-TW" altLang="en-US" dirty="0" smtClean="0"/>
              <a:t>建立一套共用的風險評估準則以免各單位標準不一產生評估結果落差</a:t>
            </a:r>
            <a:endParaRPr lang="en-US" altLang="zh-TW" dirty="0" smtClean="0"/>
          </a:p>
          <a:p>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14</a:t>
            </a:fld>
            <a:endParaRPr lang="en-US" altLang="zh-TW" dirty="0"/>
          </a:p>
        </p:txBody>
      </p:sp>
    </p:spTree>
    <p:extLst>
      <p:ext uri="{BB962C8B-B14F-4D97-AF65-F5344CB8AC3E}">
        <p14:creationId xmlns:p14="http://schemas.microsoft.com/office/powerpoint/2010/main" val="389467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miter lim="800000"/>
            <a:headEnd/>
            <a:tailEnd/>
          </a:ln>
        </p:spPr>
        <p:txBody>
          <a:bodyPr/>
          <a:lstStyle/>
          <a:p>
            <a:pPr defTabSz="952766"/>
            <a:fld id="{3C28CF53-AEA3-4C93-B891-F3E1F6C5E93E}" type="slidenum">
              <a:rPr lang="en-US" altLang="zh-TW" smtClean="0"/>
              <a:pPr defTabSz="952766"/>
              <a:t>15</a:t>
            </a:fld>
            <a:endParaRPr lang="en-US" altLang="zh-TW" smtClean="0"/>
          </a:p>
        </p:txBody>
      </p:sp>
      <p:sp>
        <p:nvSpPr>
          <p:cNvPr id="125955" name="Rectangle 7"/>
          <p:cNvSpPr txBox="1">
            <a:spLocks noGrp="1" noChangeArrowheads="1"/>
          </p:cNvSpPr>
          <p:nvPr/>
        </p:nvSpPr>
        <p:spPr bwMode="auto">
          <a:xfrm>
            <a:off x="3885996" y="8685879"/>
            <a:ext cx="2972005" cy="458123"/>
          </a:xfrm>
          <a:prstGeom prst="rect">
            <a:avLst/>
          </a:prstGeom>
          <a:noFill/>
          <a:ln w="12700">
            <a:noFill/>
            <a:miter lim="800000"/>
            <a:headEnd type="none" w="sm" len="sm"/>
            <a:tailEnd type="none" w="sm" len="sm"/>
          </a:ln>
        </p:spPr>
        <p:txBody>
          <a:bodyPr lIns="95534" tIns="47766" rIns="95534" bIns="47766" anchor="b"/>
          <a:lstStyle/>
          <a:p>
            <a:pPr algn="r" defTabSz="952766"/>
            <a:fld id="{1CC1C90B-A212-4EFA-B30D-107BDC476E16}" type="slidenum">
              <a:rPr lang="en-US" altLang="zh-TW" sz="1300" b="0">
                <a:latin typeface="Times New Roman" pitchFamily="18" charset="0"/>
                <a:ea typeface="新細明體" pitchFamily="18" charset="-120"/>
              </a:rPr>
              <a:pPr algn="r" defTabSz="952766"/>
              <a:t>15</a:t>
            </a:fld>
            <a:endParaRPr lang="en-US" altLang="zh-TW" sz="1300" b="0">
              <a:latin typeface="Times New Roman" pitchFamily="18" charset="0"/>
              <a:ea typeface="新細明體" pitchFamily="18" charset="-120"/>
            </a:endParaRPr>
          </a:p>
        </p:txBody>
      </p:sp>
      <p:sp>
        <p:nvSpPr>
          <p:cNvPr id="125956" name="Rectangle 2"/>
          <p:cNvSpPr>
            <a:spLocks noGrp="1" noRot="1" noChangeAspect="1" noChangeArrowheads="1" noTextEdit="1"/>
          </p:cNvSpPr>
          <p:nvPr>
            <p:ph type="sldImg"/>
          </p:nvPr>
        </p:nvSpPr>
        <p:spPr>
          <a:xfrm>
            <a:off x="1141413" y="684213"/>
            <a:ext cx="4576762" cy="3432175"/>
          </a:xfrm>
          <a:ln/>
        </p:spPr>
      </p:sp>
      <p:sp>
        <p:nvSpPr>
          <p:cNvPr id="125957" name="Rectangle 3"/>
          <p:cNvSpPr>
            <a:spLocks noGrp="1" noChangeArrowheads="1"/>
          </p:cNvSpPr>
          <p:nvPr>
            <p:ph type="body" idx="1"/>
          </p:nvPr>
        </p:nvSpPr>
        <p:spPr>
          <a:xfrm>
            <a:off x="687028" y="4342939"/>
            <a:ext cx="5483946" cy="4117424"/>
          </a:xfrm>
          <a:noFill/>
        </p:spPr>
        <p:txBody>
          <a:bodyPr lIns="95534" tIns="47766" rIns="95534" bIns="47766"/>
          <a:lstStyle/>
          <a:p>
            <a:pPr eaLnBrk="1" hangingPunct="1"/>
            <a:r>
              <a:rPr lang="zh-TW" altLang="en-US" dirty="0" smtClean="0"/>
              <a:t>教學目標</a:t>
            </a:r>
            <a:r>
              <a:rPr lang="en-US" altLang="zh-TW" dirty="0" smtClean="0"/>
              <a:t>:</a:t>
            </a:r>
          </a:p>
          <a:p>
            <a:pPr eaLnBrk="1" hangingPunct="1"/>
            <a:r>
              <a:rPr lang="zh-TW" altLang="en-US" dirty="0" smtClean="0"/>
              <a:t>為滿足安全</a:t>
            </a:r>
            <a:r>
              <a:rPr lang="zh-TW" altLang="en-US" dirty="0"/>
              <a:t>衛生管理之要求，進而對各項活動、設施及製程中所涉及之物料機具設備、人員作業方式所可能衍生之物理性、化學性、生物性及人因工程性等，各類型可能造成安全衛生之</a:t>
            </a:r>
            <a:r>
              <a:rPr lang="zh-TW" altLang="en-US" dirty="0" smtClean="0"/>
              <a:t>危害之</a:t>
            </a:r>
            <a:r>
              <a:rPr lang="zh-TW" altLang="en-US" dirty="0"/>
              <a:t>風險加以評鑑，並以持續改善對其產生或可能產生</a:t>
            </a:r>
            <a:r>
              <a:rPr lang="zh-TW" altLang="en-US" dirty="0" smtClean="0"/>
              <a:t>的安</a:t>
            </a:r>
            <a:r>
              <a:rPr lang="zh-TW" altLang="en-US" dirty="0"/>
              <a:t>衛風險進行危害識別、登錄與鑑定控制，以符合安全衛生法令，並降低對人員健康及安全之衝擊</a:t>
            </a:r>
            <a:r>
              <a:rPr lang="zh-TW" altLang="en-US" dirty="0" smtClean="0"/>
              <a:t>。</a:t>
            </a:r>
            <a:endParaRPr lang="zh-TW" altLang="en-US" dirty="0"/>
          </a:p>
          <a:p>
            <a:pPr eaLnBrk="1" hangingPunct="1"/>
            <a:r>
              <a:rPr lang="zh-TW" altLang="en-US" dirty="0"/>
              <a:t>教材</a:t>
            </a:r>
            <a:r>
              <a:rPr lang="zh-TW" altLang="en-US" dirty="0" smtClean="0"/>
              <a:t>說明：</a:t>
            </a:r>
            <a:endParaRPr lang="en-US" altLang="zh-TW" dirty="0"/>
          </a:p>
          <a:p>
            <a:pPr eaLnBrk="1" hangingPunct="1"/>
            <a:r>
              <a:rPr lang="zh-TW" altLang="en-US" dirty="0"/>
              <a:t>各單位依上述之機率權重（</a:t>
            </a:r>
            <a:r>
              <a:rPr lang="en-US" altLang="zh-TW" dirty="0"/>
              <a:t>R</a:t>
            </a:r>
            <a:r>
              <a:rPr lang="zh-TW" altLang="en-US" dirty="0"/>
              <a:t>）與嚴重程度（</a:t>
            </a:r>
            <a:r>
              <a:rPr lang="en-US" altLang="zh-TW" dirty="0"/>
              <a:t>S</a:t>
            </a:r>
            <a:r>
              <a:rPr lang="zh-TW" altLang="en-US" dirty="0"/>
              <a:t>）之權重相互對照，得其風險</a:t>
            </a:r>
            <a:r>
              <a:rPr lang="zh-TW" altLang="en-US" dirty="0" smtClean="0"/>
              <a:t>等級降低</a:t>
            </a:r>
            <a:r>
              <a:rPr lang="zh-TW" altLang="en-US" dirty="0"/>
              <a:t>風險採取之控制措施 </a:t>
            </a:r>
            <a:r>
              <a:rPr lang="en-US" altLang="zh-TW" dirty="0"/>
              <a:t>: </a:t>
            </a:r>
            <a:r>
              <a:rPr lang="zh-TW" altLang="en-US" dirty="0" smtClean="0"/>
              <a:t>優先</a:t>
            </a:r>
            <a:r>
              <a:rPr lang="zh-TW" altLang="en-US" dirty="0"/>
              <a:t>順序</a:t>
            </a:r>
            <a:r>
              <a:rPr lang="en-US" altLang="zh-TW" dirty="0"/>
              <a:t>(A)</a:t>
            </a:r>
            <a:r>
              <a:rPr lang="zh-TW" altLang="en-US" dirty="0"/>
              <a:t>消除</a:t>
            </a:r>
            <a:r>
              <a:rPr lang="en-US" altLang="zh-TW" dirty="0"/>
              <a:t>(B)</a:t>
            </a:r>
            <a:r>
              <a:rPr lang="zh-TW" altLang="en-US" dirty="0"/>
              <a:t>取代</a:t>
            </a:r>
            <a:r>
              <a:rPr lang="en-US" altLang="zh-TW" dirty="0"/>
              <a:t>(C) </a:t>
            </a:r>
            <a:r>
              <a:rPr lang="zh-TW" altLang="en-US" dirty="0"/>
              <a:t>工程控制 </a:t>
            </a:r>
            <a:r>
              <a:rPr lang="en-US" altLang="zh-TW" dirty="0"/>
              <a:t>(D)</a:t>
            </a:r>
            <a:r>
              <a:rPr lang="zh-TW" altLang="en-US" dirty="0"/>
              <a:t>標誌、警告、管理控制</a:t>
            </a:r>
            <a:r>
              <a:rPr lang="en-US" altLang="zh-TW" dirty="0"/>
              <a:t>(E)</a:t>
            </a:r>
            <a:r>
              <a:rPr lang="zh-TW" altLang="en-US" dirty="0"/>
              <a:t>個人防護具。</a:t>
            </a:r>
          </a:p>
          <a:p>
            <a:pPr eaLnBrk="1" hangingPunct="1"/>
            <a:endParaRPr lang="en-US" altLang="zh-TW" dirty="0"/>
          </a:p>
          <a:p>
            <a:pPr eaLnBrk="1" hangingPunct="1"/>
            <a:endParaRPr lang="zh-TW" altLang="en-US" dirty="0"/>
          </a:p>
        </p:txBody>
      </p:sp>
    </p:spTree>
    <p:extLst>
      <p:ext uri="{BB962C8B-B14F-4D97-AF65-F5344CB8AC3E}">
        <p14:creationId xmlns:p14="http://schemas.microsoft.com/office/powerpoint/2010/main" val="2222788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教學目標</a:t>
            </a:r>
            <a:r>
              <a:rPr lang="en-US" altLang="zh-TW" dirty="0" smtClean="0"/>
              <a:t>:</a:t>
            </a:r>
            <a:r>
              <a:rPr lang="zh-TW" altLang="en-US" dirty="0" smtClean="0"/>
              <a:t>預估其完成後的殘餘風險，是否達成預計目標。</a:t>
            </a:r>
          </a:p>
          <a:p>
            <a:r>
              <a:rPr lang="zh-TW" altLang="en-US" dirty="0" smtClean="0"/>
              <a:t>教材說明</a:t>
            </a:r>
            <a:r>
              <a:rPr lang="en-US" altLang="zh-TW" dirty="0" smtClean="0"/>
              <a:t>:</a:t>
            </a:r>
            <a:r>
              <a:rPr lang="zh-TW" altLang="en-US" dirty="0" smtClean="0"/>
              <a:t>實際行控制措施後，須確認其控制成效是否與預期相同</a:t>
            </a:r>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16</a:t>
            </a:fld>
            <a:endParaRPr lang="en-US" altLang="zh-TW" dirty="0"/>
          </a:p>
        </p:txBody>
      </p:sp>
    </p:spTree>
    <p:extLst>
      <p:ext uri="{BB962C8B-B14F-4D97-AF65-F5344CB8AC3E}">
        <p14:creationId xmlns:p14="http://schemas.microsoft.com/office/powerpoint/2010/main" val="749937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miter lim="800000"/>
            <a:headEnd/>
            <a:tailEnd/>
          </a:ln>
        </p:spPr>
        <p:txBody>
          <a:bodyPr/>
          <a:lstStyle/>
          <a:p>
            <a:pPr defTabSz="952766"/>
            <a:fld id="{7972B867-E477-45C1-894A-2D8260A0A760}" type="slidenum">
              <a:rPr lang="en-US" altLang="zh-TW" smtClean="0"/>
              <a:pPr defTabSz="952766"/>
              <a:t>17</a:t>
            </a:fld>
            <a:endParaRPr lang="en-US" altLang="zh-TW" smtClean="0"/>
          </a:p>
        </p:txBody>
      </p:sp>
      <p:sp>
        <p:nvSpPr>
          <p:cNvPr id="126979" name="Rectangle 7"/>
          <p:cNvSpPr txBox="1">
            <a:spLocks noGrp="1" noChangeArrowheads="1"/>
          </p:cNvSpPr>
          <p:nvPr/>
        </p:nvSpPr>
        <p:spPr bwMode="auto">
          <a:xfrm>
            <a:off x="3885996" y="8685879"/>
            <a:ext cx="2972005" cy="458123"/>
          </a:xfrm>
          <a:prstGeom prst="rect">
            <a:avLst/>
          </a:prstGeom>
          <a:noFill/>
          <a:ln w="12700">
            <a:noFill/>
            <a:miter lim="800000"/>
            <a:headEnd type="none" w="sm" len="sm"/>
            <a:tailEnd type="none" w="sm" len="sm"/>
          </a:ln>
        </p:spPr>
        <p:txBody>
          <a:bodyPr lIns="95534" tIns="47766" rIns="95534" bIns="47766" anchor="b"/>
          <a:lstStyle/>
          <a:p>
            <a:pPr algn="r" defTabSz="952766"/>
            <a:fld id="{E1A345FD-94F3-44FB-BC04-FE42F458CAB7}" type="slidenum">
              <a:rPr lang="en-US" altLang="zh-TW" sz="1300" b="0">
                <a:latin typeface="Times New Roman" pitchFamily="18" charset="0"/>
                <a:ea typeface="新細明體" pitchFamily="18" charset="-120"/>
              </a:rPr>
              <a:pPr algn="r" defTabSz="952766"/>
              <a:t>17</a:t>
            </a:fld>
            <a:endParaRPr lang="en-US" altLang="zh-TW" sz="1300" b="0">
              <a:latin typeface="Times New Roman" pitchFamily="18" charset="0"/>
              <a:ea typeface="新細明體" pitchFamily="18" charset="-120"/>
            </a:endParaRPr>
          </a:p>
        </p:txBody>
      </p:sp>
      <p:sp>
        <p:nvSpPr>
          <p:cNvPr id="126980" name="Rectangle 2"/>
          <p:cNvSpPr>
            <a:spLocks noGrp="1" noRot="1" noChangeAspect="1" noChangeArrowheads="1" noTextEdit="1"/>
          </p:cNvSpPr>
          <p:nvPr>
            <p:ph type="sldImg"/>
          </p:nvPr>
        </p:nvSpPr>
        <p:spPr>
          <a:xfrm>
            <a:off x="1141413" y="684213"/>
            <a:ext cx="4576762" cy="3432175"/>
          </a:xfrm>
          <a:ln/>
        </p:spPr>
      </p:sp>
      <p:sp>
        <p:nvSpPr>
          <p:cNvPr id="126981" name="Rectangle 3"/>
          <p:cNvSpPr>
            <a:spLocks noGrp="1" noChangeArrowheads="1"/>
          </p:cNvSpPr>
          <p:nvPr>
            <p:ph type="body" idx="1"/>
          </p:nvPr>
        </p:nvSpPr>
        <p:spPr>
          <a:xfrm>
            <a:off x="687028" y="4342939"/>
            <a:ext cx="5483946" cy="4117424"/>
          </a:xfrm>
          <a:noFill/>
        </p:spPr>
        <p:txBody>
          <a:bodyPr lIns="95534" tIns="47766" rIns="95534" bIns="47766"/>
          <a:lstStyle/>
          <a:p>
            <a:pPr eaLnBrk="1" hangingPunct="1"/>
            <a:r>
              <a:rPr lang="zh-TW" altLang="en-US" dirty="0" smtClean="0"/>
              <a:t>教學目標</a:t>
            </a:r>
            <a:r>
              <a:rPr lang="en-US" altLang="zh-TW" dirty="0" smtClean="0"/>
              <a:t>:</a:t>
            </a:r>
          </a:p>
          <a:p>
            <a:pPr eaLnBrk="1" hangingPunct="1"/>
            <a:r>
              <a:rPr lang="zh-TW" altLang="en-US" dirty="0" smtClean="0"/>
              <a:t>確保工程承攬商遵守各項勞安衛法規及注意施工安全，避免造成人體及財物損失或對環境造成危害。</a:t>
            </a:r>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t>教材說明：</a:t>
            </a:r>
          </a:p>
          <a:p>
            <a:pPr eaLnBrk="1" hangingPunct="1"/>
            <a:r>
              <a:rPr lang="zh-TW" altLang="en-US" dirty="0" smtClean="0"/>
              <a:t>使用單位於採購、租賃機械、器具、設備、物料、原料及個人防護具，及營繕工程之施工、規劃、設計及監造時，能充分考量其安裝程序均符合安全衛生相關法令規章，以期達到安全第一之理念。控制及處理有關請購、採購之業務，使採購相關業務達適時、適量及符合安衛要求之目的。並明訂單位權責、授權範圍、作業程序、作業表單，以增進作業效率，並做為依循辦法。</a:t>
            </a:r>
          </a:p>
        </p:txBody>
      </p:sp>
    </p:spTree>
    <p:extLst>
      <p:ext uri="{BB962C8B-B14F-4D97-AF65-F5344CB8AC3E}">
        <p14:creationId xmlns:p14="http://schemas.microsoft.com/office/powerpoint/2010/main" val="1097811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教學目標</a:t>
            </a:r>
            <a:r>
              <a:rPr lang="en-US" altLang="zh-TW" dirty="0" smtClean="0"/>
              <a:t>:</a:t>
            </a:r>
          </a:p>
          <a:p>
            <a:r>
              <a:rPr lang="zh-TW" altLang="en-US" dirty="0" smtClean="0"/>
              <a:t>建立管理責任及執行管理責任所需資源，以支援組織環境管理系統與安全衛生管理（</a:t>
            </a:r>
            <a:r>
              <a:rPr lang="en-US" altLang="zh-TW" dirty="0" smtClean="0"/>
              <a:t>ISO 14001+OHSAS 18001</a:t>
            </a:r>
            <a:r>
              <a:rPr lang="zh-TW" altLang="en-US" dirty="0" smtClean="0"/>
              <a:t>）之施行。</a:t>
            </a:r>
          </a:p>
          <a:p>
            <a:r>
              <a:rPr lang="zh-TW" altLang="en-US" dirty="0" smtClean="0"/>
              <a:t>教材說明：</a:t>
            </a:r>
          </a:p>
          <a:p>
            <a:r>
              <a:rPr lang="zh-TW" altLang="en-US" dirty="0" smtClean="0"/>
              <a:t>使用單位於採購、租賃機械、器具、設備、物料、原料及個人防護具，及營繕工程之施工、規劃、設計及監造時，能充分考量其安裝程序均符合安全衛生相關法令規章，以期達到安全第一之理念。控制及處理有關請購、採購之業務，使採購相關業務達適時、適量及符合安衛要求之目的。並明訂單位權責、授權範圍、作業程序、作業表單，以增進作業效率，並做為依循辦法。</a:t>
            </a:r>
          </a:p>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18</a:t>
            </a:fld>
            <a:endParaRPr lang="en-US" altLang="zh-TW" dirty="0"/>
          </a:p>
        </p:txBody>
      </p:sp>
    </p:spTree>
    <p:extLst>
      <p:ext uri="{BB962C8B-B14F-4D97-AF65-F5344CB8AC3E}">
        <p14:creationId xmlns:p14="http://schemas.microsoft.com/office/powerpoint/2010/main" val="346607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教學目標</a:t>
            </a:r>
            <a:r>
              <a:rPr lang="en-US" altLang="zh-TW" dirty="0" smtClean="0"/>
              <a:t>:</a:t>
            </a:r>
            <a:r>
              <a:rPr lang="zh-TW" altLang="en-US" dirty="0" smtClean="0"/>
              <a:t>透過製程、教研工作方法等加以評估分析可能產生的危害，並加以改善。</a:t>
            </a:r>
            <a:endParaRPr lang="en-US" altLang="zh-TW" dirty="0" smtClean="0"/>
          </a:p>
          <a:p>
            <a:r>
              <a:rPr lang="zh-TW" altLang="en-US" dirty="0" smtClean="0"/>
              <a:t>教材說明：</a:t>
            </a:r>
            <a:endParaRPr lang="en-US" altLang="zh-TW" dirty="0" smtClean="0"/>
          </a:p>
          <a:p>
            <a:r>
              <a:rPr lang="zh-TW" altLang="en-US" dirty="0" smtClean="0"/>
              <a:t>確保避免造成財產或設備損失及對造成不利之衝擊，對所有之作業變更進行管理，以防止因操作、設備、工作流程或使用之化學品變更時，針對變更作業可能產生潛在的安全衛生衝擊，在變更前先經評估、簽核，執行改善措施；並對變更後受潛在危害影響的人員進行溝通與教育訓練，以降低變更作業所產生的風險。</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19</a:t>
            </a:fld>
            <a:endParaRPr lang="en-US" altLang="zh-TW" dirty="0"/>
          </a:p>
        </p:txBody>
      </p:sp>
    </p:spTree>
    <p:extLst>
      <p:ext uri="{BB962C8B-B14F-4D97-AF65-F5344CB8AC3E}">
        <p14:creationId xmlns:p14="http://schemas.microsoft.com/office/powerpoint/2010/main" val="44030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教學目標</a:t>
            </a:r>
            <a:r>
              <a:rPr lang="en-US" altLang="zh-TW"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透過建立書面化程序，以定期監督及量測方式管理造成「安全、衛生衝擊的作業或活動」，以衡量安衛管理系統執行績效。</a:t>
            </a:r>
            <a:endParaRPr lang="en-US" altLang="zh-TW" dirty="0" smtClean="0"/>
          </a:p>
          <a:p>
            <a:r>
              <a:rPr lang="zh-TW" altLang="en-US" dirty="0" smtClean="0"/>
              <a:t>教材說明：</a:t>
            </a:r>
            <a:endParaRPr lang="en-US" altLang="zh-TW" dirty="0" smtClean="0"/>
          </a:p>
          <a:p>
            <a:r>
              <a:rPr lang="zh-TW" altLang="en-US" dirty="0" smtClean="0"/>
              <a:t>項目得視需求，可包含主動性績效（如：管理方案達成率、法規符合程度及訓練人數）及被動性績效（如：意外事件及其他事件）</a:t>
            </a:r>
            <a:r>
              <a:rPr lang="en-US" altLang="zh-TW" dirty="0" smtClean="0"/>
              <a:t>﹐</a:t>
            </a:r>
            <a:r>
              <a:rPr lang="zh-TW" altLang="en-US" dirty="0" smtClean="0"/>
              <a:t>發現之異常，包括意外事故</a:t>
            </a:r>
            <a:r>
              <a:rPr lang="en-US" altLang="zh-TW" dirty="0" smtClean="0"/>
              <a:t>(</a:t>
            </a:r>
            <a:r>
              <a:rPr lang="zh-TW" altLang="en-US" dirty="0" smtClean="0"/>
              <a:t>意外事件及虛驚事件</a:t>
            </a:r>
            <a:r>
              <a:rPr lang="en-US" altLang="zh-TW" dirty="0" smtClean="0"/>
              <a:t>)</a:t>
            </a:r>
            <a:r>
              <a:rPr lang="zh-TW" altLang="en-US" dirty="0" smtClean="0"/>
              <a:t>、職業疾病、事故、進行矯正預防處理。</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20</a:t>
            </a:fld>
            <a:endParaRPr lang="en-US" altLang="zh-TW" dirty="0"/>
          </a:p>
        </p:txBody>
      </p:sp>
    </p:spTree>
    <p:extLst>
      <p:ext uri="{BB962C8B-B14F-4D97-AF65-F5344CB8AC3E}">
        <p14:creationId xmlns:p14="http://schemas.microsoft.com/office/powerpoint/2010/main" val="2722283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教學目標</a:t>
            </a:r>
            <a:r>
              <a:rPr lang="en-US" altLang="zh-TW" dirty="0" smtClean="0"/>
              <a:t>:</a:t>
            </a:r>
            <a:r>
              <a:rPr lang="zh-TW" altLang="en-US" dirty="0" smtClean="0"/>
              <a:t>健康管理策略加強及保障教職員工生之身心健康</a:t>
            </a:r>
            <a:r>
              <a:rPr lang="en-US" altLang="zh-TW" dirty="0" smtClean="0"/>
              <a:t>, </a:t>
            </a:r>
            <a:r>
              <a:rPr lang="zh-TW" altLang="en-US" dirty="0" smtClean="0"/>
              <a:t>為同仁之健康</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21</a:t>
            </a:fld>
            <a:endParaRPr lang="en-US" altLang="zh-TW" dirty="0"/>
          </a:p>
        </p:txBody>
      </p:sp>
    </p:spTree>
    <p:extLst>
      <p:ext uri="{BB962C8B-B14F-4D97-AF65-F5344CB8AC3E}">
        <p14:creationId xmlns:p14="http://schemas.microsoft.com/office/powerpoint/2010/main" val="356177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教學目標</a:t>
            </a:r>
            <a:r>
              <a:rPr lang="en-US" altLang="zh-TW" dirty="0" smtClean="0"/>
              <a:t>:</a:t>
            </a:r>
            <a:r>
              <a:rPr lang="zh-TW" altLang="en-US" dirty="0" smtClean="0"/>
              <a:t>健康管理策略加強及保障教職員工生之身心健康</a:t>
            </a:r>
            <a:r>
              <a:rPr lang="en-US" altLang="zh-TW" dirty="0" smtClean="0"/>
              <a:t>, </a:t>
            </a:r>
            <a:r>
              <a:rPr lang="zh-TW" altLang="en-US" dirty="0" smtClean="0"/>
              <a:t>為同仁之健康</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22</a:t>
            </a:fld>
            <a:endParaRPr lang="en-US" altLang="zh-TW" dirty="0"/>
          </a:p>
        </p:txBody>
      </p:sp>
    </p:spTree>
    <p:extLst>
      <p:ext uri="{BB962C8B-B14F-4D97-AF65-F5344CB8AC3E}">
        <p14:creationId xmlns:p14="http://schemas.microsoft.com/office/powerpoint/2010/main" val="1308701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教學目標</a:t>
            </a:r>
            <a:r>
              <a:rPr lang="en-US" altLang="zh-TW" dirty="0" smtClean="0"/>
              <a:t>:</a:t>
            </a:r>
            <a:r>
              <a:rPr lang="zh-TW" altLang="en-US" dirty="0" smtClean="0"/>
              <a:t>建立危險物及有害物運作準則，有效管理運作風險</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23</a:t>
            </a:fld>
            <a:endParaRPr lang="en-US" altLang="zh-TW" dirty="0"/>
          </a:p>
        </p:txBody>
      </p:sp>
    </p:spTree>
    <p:extLst>
      <p:ext uri="{BB962C8B-B14F-4D97-AF65-F5344CB8AC3E}">
        <p14:creationId xmlns:p14="http://schemas.microsoft.com/office/powerpoint/2010/main" val="309280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3224066-8E7F-4E59-AC94-FA63FA7F706E}" type="slidenum">
              <a:rPr lang="en-US" altLang="zh-TW" smtClean="0">
                <a:solidFill>
                  <a:srgbClr val="000000"/>
                </a:solidFill>
              </a:rPr>
              <a:pPr/>
              <a:t>4</a:t>
            </a:fld>
            <a:endParaRPr lang="en-US" altLang="zh-TW" smtClean="0">
              <a:solidFill>
                <a:srgbClr val="000000"/>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zh-TW" altLang="en-US" dirty="0" smtClean="0"/>
              <a:t>教學說明：</a:t>
            </a:r>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smtClean="0"/>
              <a:t>※</a:t>
            </a:r>
            <a:r>
              <a:rPr lang="zh-TW" altLang="en-US" dirty="0" smtClean="0"/>
              <a:t>通過培訓營認證教師使用此教材授課之教學說明：</a:t>
            </a:r>
            <a:r>
              <a:rPr lang="zh-TW" altLang="en-US" b="1" u="sng" dirty="0" smtClean="0"/>
              <a:t>本    版適用於具有勞動部指定適用職業安全衛生法之實驗場所之公私立大專校院、高中職校、國中小學。</a:t>
            </a:r>
            <a:endParaRPr lang="zh-TW" altLang="en-US" dirty="0" smtClean="0"/>
          </a:p>
          <a:p>
            <a:pPr eaLnBrk="1" hangingPunct="1"/>
            <a:r>
              <a:rPr lang="zh-TW" altLang="en-US" strike="sngStrike" dirty="0" smtClean="0"/>
              <a:t>初階</a:t>
            </a:r>
            <a:r>
              <a:rPr lang="en-US" altLang="zh-TW" strike="sngStrike" dirty="0" smtClean="0"/>
              <a:t>(</a:t>
            </a:r>
            <a:r>
              <a:rPr lang="zh-TW" altLang="en-US" strike="sngStrike" dirty="0" smtClean="0"/>
              <a:t>國民小學</a:t>
            </a:r>
            <a:r>
              <a:rPr lang="en-US" altLang="zh-TW" strike="sngStrike" dirty="0" smtClean="0"/>
              <a:t>)~P2-P5,P7-P19,P21-38,P43-46,P49-P53</a:t>
            </a:r>
          </a:p>
          <a:p>
            <a:pPr eaLnBrk="1" hangingPunct="1"/>
            <a:r>
              <a:rPr lang="zh-TW" altLang="en-US" strike="sngStrike" dirty="0" smtClean="0"/>
              <a:t>中階</a:t>
            </a:r>
            <a:r>
              <a:rPr lang="en-US" altLang="zh-TW" strike="sngStrike" dirty="0" smtClean="0"/>
              <a:t>(</a:t>
            </a:r>
            <a:r>
              <a:rPr lang="zh-TW" altLang="en-US" strike="sngStrike" dirty="0" smtClean="0"/>
              <a:t>高中</a:t>
            </a:r>
            <a:r>
              <a:rPr lang="en-US" altLang="zh-TW" strike="sngStrike" dirty="0" smtClean="0"/>
              <a:t>/</a:t>
            </a:r>
            <a:r>
              <a:rPr lang="zh-TW" altLang="en-US" strike="sngStrike" dirty="0" smtClean="0"/>
              <a:t>高工</a:t>
            </a:r>
            <a:r>
              <a:rPr lang="en-US" altLang="zh-TW" strike="sngStrike" dirty="0" smtClean="0"/>
              <a:t>)~P2-P5,P7-30,P32-P46,P49-P61</a:t>
            </a:r>
          </a:p>
          <a:p>
            <a:pPr eaLnBrk="1" hangingPunct="1"/>
            <a:r>
              <a:rPr lang="zh-TW" altLang="en-US" strike="sngStrike" dirty="0" smtClean="0"/>
              <a:t>高階</a:t>
            </a:r>
            <a:r>
              <a:rPr lang="en-US" altLang="zh-TW" strike="sngStrike" dirty="0" smtClean="0"/>
              <a:t>(</a:t>
            </a:r>
            <a:r>
              <a:rPr lang="zh-TW" altLang="en-US" strike="sngStrike" dirty="0" smtClean="0"/>
              <a:t>大專校院</a:t>
            </a:r>
            <a:r>
              <a:rPr lang="en-US" altLang="zh-TW" strike="sngStrike" dirty="0" smtClean="0"/>
              <a:t>)~P2-P61</a:t>
            </a:r>
          </a:p>
          <a:p>
            <a:pPr eaLnBrk="1" hangingPunct="1"/>
            <a:endParaRPr lang="en-US" altLang="zh-TW" dirty="0" smtClean="0"/>
          </a:p>
          <a:p>
            <a:pPr eaLnBrk="1" hangingPunct="1"/>
            <a:endParaRPr lang="zh-TW" altLang="zh-TW" dirty="0" smtClean="0"/>
          </a:p>
        </p:txBody>
      </p:sp>
    </p:spTree>
    <p:extLst>
      <p:ext uri="{BB962C8B-B14F-4D97-AF65-F5344CB8AC3E}">
        <p14:creationId xmlns:p14="http://schemas.microsoft.com/office/powerpoint/2010/main" val="3259415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zh-TW" altLang="en-US" dirty="0" smtClean="0"/>
              <a:t>教學目標</a:t>
            </a:r>
            <a:r>
              <a:rPr lang="en-US" altLang="zh-TW" dirty="0" smtClean="0"/>
              <a:t>:</a:t>
            </a:r>
          </a:p>
          <a:p>
            <a:pPr>
              <a:defRPr/>
            </a:pPr>
            <a:r>
              <a:rPr lang="zh-TW" altLang="zh-TW" sz="1200" b="1" dirty="0" smtClean="0">
                <a:solidFill>
                  <a:schemeClr val="bg1"/>
                </a:solidFill>
              </a:rPr>
              <a:t>實驗室帶課老師隨堂輔導各實驗室依廢液屬性進行分類，並依規定標示外，每年定期內、外稽核時進行稽核與輔導。</a:t>
            </a:r>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24</a:t>
            </a:fld>
            <a:endParaRPr lang="en-US" altLang="zh-TW" dirty="0"/>
          </a:p>
        </p:txBody>
      </p:sp>
    </p:spTree>
    <p:extLst>
      <p:ext uri="{BB962C8B-B14F-4D97-AF65-F5344CB8AC3E}">
        <p14:creationId xmlns:p14="http://schemas.microsoft.com/office/powerpoint/2010/main" val="1209928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教學目標</a:t>
            </a:r>
            <a:r>
              <a:rPr lang="en-US" altLang="zh-TW" dirty="0" smtClean="0"/>
              <a:t>:</a:t>
            </a:r>
            <a:r>
              <a:rPr lang="zh-TW" altLang="en-US" dirty="0" smtClean="0"/>
              <a:t>定期辦理學校實驗室相關人員內迅及外派合格訓練機構受訓，加強相關人員專業及安全衛生認知</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25</a:t>
            </a:fld>
            <a:endParaRPr lang="en-US" altLang="zh-TW" dirty="0"/>
          </a:p>
        </p:txBody>
      </p:sp>
    </p:spTree>
    <p:extLst>
      <p:ext uri="{BB962C8B-B14F-4D97-AF65-F5344CB8AC3E}">
        <p14:creationId xmlns:p14="http://schemas.microsoft.com/office/powerpoint/2010/main" val="96078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26</a:t>
            </a:fld>
            <a:endParaRPr lang="en-US" altLang="zh-TW" dirty="0"/>
          </a:p>
        </p:txBody>
      </p:sp>
    </p:spTree>
    <p:extLst>
      <p:ext uri="{BB962C8B-B14F-4D97-AF65-F5344CB8AC3E}">
        <p14:creationId xmlns:p14="http://schemas.microsoft.com/office/powerpoint/2010/main" val="2613446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圖像版面配置區 1"/>
          <p:cNvSpPr>
            <a:spLocks noGrp="1" noRot="1" noChangeAspect="1" noTextEdit="1"/>
          </p:cNvSpPr>
          <p:nvPr>
            <p:ph type="sldImg"/>
          </p:nvPr>
        </p:nvSpPr>
        <p:spPr>
          <a:ln/>
        </p:spPr>
      </p:sp>
      <p:sp>
        <p:nvSpPr>
          <p:cNvPr id="128003" name="備忘稿版面配置區 2"/>
          <p:cNvSpPr>
            <a:spLocks noGrp="1"/>
          </p:cNvSpPr>
          <p:nvPr>
            <p:ph type="body" idx="1"/>
          </p:nvPr>
        </p:nvSpPr>
        <p:spPr>
          <a:noFill/>
        </p:spPr>
        <p:txBody>
          <a:bodyPr/>
          <a:lstStyle/>
          <a:p>
            <a:r>
              <a:rPr lang="zh-TW" altLang="en-US" dirty="0" smtClean="0">
                <a:solidFill>
                  <a:srgbClr val="FF0000"/>
                </a:solidFill>
              </a:rPr>
              <a:t>教學目標</a:t>
            </a:r>
            <a:r>
              <a:rPr lang="en-US" altLang="zh-TW" dirty="0" smtClean="0">
                <a:solidFill>
                  <a:srgbClr val="FF0000"/>
                </a:solidFill>
              </a:rPr>
              <a:t>:</a:t>
            </a:r>
          </a:p>
          <a:p>
            <a:r>
              <a:rPr lang="zh-TW" altLang="en-US" dirty="0" smtClean="0">
                <a:solidFill>
                  <a:srgbClr val="FF0000"/>
                </a:solidFill>
              </a:rPr>
              <a:t>有效達成安全衛生管理需求，針對教職員工生、利害相關者、工作場所造成的安全衛生危害與風險，並以不可接受風險為基礎，落實安全衛生管理的目標。預防潛在的安全衛生變異，積極消除實際發生或潛在變異原因。</a:t>
            </a:r>
          </a:p>
          <a:p>
            <a:r>
              <a:rPr lang="zh-TW" altLang="en-US" dirty="0" smtClean="0">
                <a:solidFill>
                  <a:srgbClr val="FF0000"/>
                </a:solidFill>
              </a:rPr>
              <a:t>教材說明</a:t>
            </a:r>
            <a:r>
              <a:rPr lang="en-US" altLang="zh-TW" dirty="0" smtClean="0">
                <a:solidFill>
                  <a:srgbClr val="FF0000"/>
                </a:solidFill>
              </a:rPr>
              <a:t>:</a:t>
            </a:r>
          </a:p>
          <a:p>
            <a:r>
              <a:rPr lang="zh-TW" altLang="en-US" dirty="0" smtClean="0">
                <a:solidFill>
                  <a:srgbClr val="FF0000"/>
                </a:solidFill>
              </a:rPr>
              <a:t>依照</a:t>
            </a:r>
            <a:r>
              <a:rPr lang="zh-TW" altLang="en-US" b="1" dirty="0" smtClean="0">
                <a:solidFill>
                  <a:srgbClr val="FF0000"/>
                </a:solidFill>
              </a:rPr>
              <a:t>實驗室安全衛生管理事項</a:t>
            </a:r>
            <a:r>
              <a:rPr lang="zh-TW" altLang="en-US" dirty="0" smtClean="0">
                <a:solidFill>
                  <a:srgbClr val="FF0000"/>
                </a:solidFill>
              </a:rPr>
              <a:t>、配合觀察現場所</a:t>
            </a:r>
            <a:r>
              <a:rPr lang="zh-TW" altLang="en-US" b="1" dirty="0" smtClean="0">
                <a:solidFill>
                  <a:srgbClr val="FF0000"/>
                </a:solidFill>
              </a:rPr>
              <a:t>使用的實驗材料</a:t>
            </a:r>
            <a:r>
              <a:rPr lang="zh-TW" altLang="en-US" dirty="0" smtClean="0">
                <a:solidFill>
                  <a:srgbClr val="FF0000"/>
                </a:solidFill>
              </a:rPr>
              <a:t>、</a:t>
            </a:r>
            <a:r>
              <a:rPr lang="zh-TW" altLang="en-US" b="1" dirty="0" smtClean="0">
                <a:solidFill>
                  <a:srgbClr val="FF0000"/>
                </a:solidFill>
              </a:rPr>
              <a:t>儀器設備與實驗流程</a:t>
            </a:r>
            <a:r>
              <a:rPr lang="zh-TW" altLang="en-US" dirty="0" smtClean="0">
                <a:solidFill>
                  <a:srgbClr val="FF0000"/>
                </a:solidFill>
              </a:rPr>
              <a:t>，評估可能的危害類型與嚴重度，採取適當的危害預防措施。</a:t>
            </a:r>
            <a:endParaRPr lang="en-US" altLang="zh-TW" dirty="0" smtClean="0">
              <a:solidFill>
                <a:srgbClr val="FF0000"/>
              </a:solidFill>
            </a:endParaRPr>
          </a:p>
          <a:p>
            <a:endParaRPr lang="zh-TW" altLang="en-US" dirty="0" smtClean="0"/>
          </a:p>
        </p:txBody>
      </p:sp>
      <p:sp>
        <p:nvSpPr>
          <p:cNvPr id="128004" name="投影片編號版面配置區 3"/>
          <p:cNvSpPr>
            <a:spLocks noGrp="1"/>
          </p:cNvSpPr>
          <p:nvPr>
            <p:ph type="sldNum" sz="quarter" idx="5"/>
          </p:nvPr>
        </p:nvSpPr>
        <p:spPr>
          <a:noFill/>
          <a:ln>
            <a:miter lim="800000"/>
            <a:headEnd/>
            <a:tailEnd/>
          </a:ln>
        </p:spPr>
        <p:txBody>
          <a:bodyPr/>
          <a:lstStyle/>
          <a:p>
            <a:pPr defTabSz="952766"/>
            <a:fld id="{00001405-E8AD-4C09-B38F-ECE63B348802}" type="slidenum">
              <a:rPr lang="en-US" altLang="zh-TW" smtClean="0"/>
              <a:pPr defTabSz="952766"/>
              <a:t>31</a:t>
            </a:fld>
            <a:endParaRPr lang="en-US" altLang="zh-TW" smtClean="0"/>
          </a:p>
        </p:txBody>
      </p:sp>
    </p:spTree>
    <p:extLst>
      <p:ext uri="{BB962C8B-B14F-4D97-AF65-F5344CB8AC3E}">
        <p14:creationId xmlns:p14="http://schemas.microsoft.com/office/powerpoint/2010/main" val="892491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教學目標</a:t>
            </a:r>
            <a:r>
              <a:rPr lang="en-US" altLang="zh-TW" dirty="0" smtClean="0"/>
              <a:t>:</a:t>
            </a:r>
            <a:r>
              <a:rPr lang="zh-TW" altLang="en-US" dirty="0" smtClean="0"/>
              <a:t>實驗室相關危險物及有害物應建立文件化標準程序，以供人員遵循</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32</a:t>
            </a:fld>
            <a:endParaRPr lang="en-US" altLang="zh-TW" dirty="0"/>
          </a:p>
        </p:txBody>
      </p:sp>
    </p:spTree>
    <p:extLst>
      <p:ext uri="{BB962C8B-B14F-4D97-AF65-F5344CB8AC3E}">
        <p14:creationId xmlns:p14="http://schemas.microsoft.com/office/powerpoint/2010/main" val="1788975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教學目標</a:t>
            </a:r>
            <a:r>
              <a:rPr lang="en-US" altLang="zh-TW" dirty="0" smtClean="0"/>
              <a:t>:</a:t>
            </a:r>
            <a:r>
              <a:rPr lang="zh-TW" altLang="en-US" dirty="0" smtClean="0"/>
              <a:t>裝設化學物質之洩漏警報器時，應針對所儲存的化學物質的種類與特性（如爆炸上下限）選擇合適的設備。</a:t>
            </a:r>
          </a:p>
          <a:p>
            <a:r>
              <a:rPr lang="zh-TW" altLang="en-US" dirty="0" smtClean="0"/>
              <a:t>教材說明</a:t>
            </a:r>
            <a:r>
              <a:rPr lang="en-US" altLang="zh-TW" dirty="0" smtClean="0"/>
              <a:t>:</a:t>
            </a:r>
          </a:p>
          <a:p>
            <a:r>
              <a:rPr lang="en-US" altLang="zh-TW" dirty="0" smtClean="0"/>
              <a:t> </a:t>
            </a:r>
            <a:r>
              <a:rPr lang="zh-TW" altLang="en-US" dirty="0" smtClean="0"/>
              <a:t>防火防爆櫃裝設之連動排氣設施需要定期檢查與維護。</a:t>
            </a:r>
          </a:p>
          <a:p>
            <a:r>
              <a:rPr lang="zh-TW" altLang="en-US" dirty="0" smtClean="0"/>
              <a:t>安全衛生設施規則，雇主對於作業場所有易燃液體之蒸氣、可燃性氣體或爆燃性粉塵以外之可燃性粉塵滯留，而有爆炸、火災之虞者，應依危險特性採取通風、換氣、除塵等措施外，並依下列規定辦理：</a:t>
            </a:r>
          </a:p>
          <a:p>
            <a:r>
              <a:rPr lang="zh-TW" altLang="en-US" dirty="0" smtClean="0"/>
              <a:t>一、指定專人對於前述蒸氣、氣體之濃度，於作業前測定之。</a:t>
            </a:r>
          </a:p>
          <a:p>
            <a:r>
              <a:rPr lang="zh-TW" altLang="en-US" dirty="0" smtClean="0"/>
              <a:t>二、蒸氣或氣體之濃度達爆炸下限值之百分之三十以上時，應即刻使勞工退避至安全場所，並停止使用煙火及其他為點火源之虞之機具，並應加強通風。</a:t>
            </a:r>
          </a:p>
          <a:p>
            <a:r>
              <a:rPr lang="zh-TW" altLang="en-US" dirty="0" smtClean="0"/>
              <a:t>三、使用之電氣機械、器具或設備，應具有適合於其設置場所危險區域劃分使用之防爆性能構造。</a:t>
            </a:r>
          </a:p>
          <a:p>
            <a:r>
              <a:rPr lang="zh-TW" altLang="en-US" dirty="0" smtClean="0"/>
              <a:t>前項第三款所稱電氣機械、器具或設備，係指包括電動機、變壓器、連接裝置、開關、分電盤、配電盤等電流流通之機械、器具或設備及非屬配線或移動電線之其他類似設備。</a:t>
            </a:r>
          </a:p>
          <a:p>
            <a:r>
              <a:rPr lang="zh-TW" altLang="en-US" dirty="0" smtClean="0"/>
              <a:t>雇主對於有爆燃性粉塵存在，而有爆炸、火災之虞之場所，使用之電氣機械、器具或設備，應具有適合於其設置場所危險區域劃分使用之防爆性能構造。 </a:t>
            </a:r>
          </a:p>
          <a:p>
            <a:r>
              <a:rPr lang="zh-TW" altLang="en-US" dirty="0" smtClean="0"/>
              <a:t>雇主對於異類物品接觸有引起爆炸、火災、危險之虞者，應單獨儲放，搬運時應使用專用之運搬機械。但經採取防止接觸之設施者，不在此限。</a:t>
            </a:r>
          </a:p>
          <a:p>
            <a:r>
              <a:rPr lang="zh-TW" altLang="en-US" dirty="0" smtClean="0"/>
              <a:t>有機溶劑中毒預防規則雇主於室內儲藏有機溶劑或其混存物時，應使用備有栓蓋之堅固容器，以免有機溶劑或其混存物之溢出、漏洩、滲洩或擴散，該儲藏場所應依下列規定：一、防止與作業無關人員進入之措施。二、將有機溶劑蒸氣排除於室外。</a:t>
            </a:r>
          </a:p>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33</a:t>
            </a:fld>
            <a:endParaRPr lang="en-US" altLang="zh-TW" dirty="0"/>
          </a:p>
        </p:txBody>
      </p:sp>
    </p:spTree>
    <p:extLst>
      <p:ext uri="{BB962C8B-B14F-4D97-AF65-F5344CB8AC3E}">
        <p14:creationId xmlns:p14="http://schemas.microsoft.com/office/powerpoint/2010/main" val="2205990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4463" y="8685878"/>
            <a:ext cx="2972005" cy="456703"/>
          </a:xfrm>
          <a:prstGeom prst="rect">
            <a:avLst/>
          </a:prstGeom>
          <a:noFill/>
          <a:ln w="9525">
            <a:noFill/>
            <a:miter lim="800000"/>
            <a:headEnd/>
            <a:tailEnd/>
          </a:ln>
        </p:spPr>
        <p:txBody>
          <a:bodyPr lIns="95564" tIns="47783" rIns="95564" bIns="47783" anchor="b"/>
          <a:lstStyle/>
          <a:p>
            <a:pPr algn="r"/>
            <a:fld id="{6E254297-694C-4A72-979D-A5C1C0C6D9B8}" type="slidenum">
              <a:rPr lang="en-US" altLang="zh-TW" sz="1300"/>
              <a:pPr algn="r"/>
              <a:t>34</a:t>
            </a:fld>
            <a:endParaRPr lang="en-US" altLang="zh-TW" sz="13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lnSpc>
                <a:spcPct val="170000"/>
              </a:lnSpc>
            </a:pPr>
            <a:r>
              <a:rPr lang="zh-TW" altLang="en-US" dirty="0" smtClean="0"/>
              <a:t>教材說明</a:t>
            </a:r>
            <a:r>
              <a:rPr lang="en-US" altLang="zh-TW" dirty="0" smtClean="0"/>
              <a:t>: </a:t>
            </a:r>
          </a:p>
          <a:p>
            <a:pPr eaLnBrk="1" hangingPunct="1">
              <a:lnSpc>
                <a:spcPct val="170000"/>
              </a:lnSpc>
            </a:pPr>
            <a:r>
              <a:rPr lang="zh-TW" altLang="zh-TW" dirty="0" smtClean="0"/>
              <a:t>可燃性高壓氣體儲存場所，應設有可對應該氣體的洩漏偵測與警報設備</a:t>
            </a:r>
            <a:r>
              <a:rPr lang="zh-TW" altLang="en-US" dirty="0" smtClean="0"/>
              <a:t>。</a:t>
            </a:r>
          </a:p>
          <a:p>
            <a:pPr eaLnBrk="1" hangingPunct="1">
              <a:lnSpc>
                <a:spcPct val="120000"/>
              </a:lnSpc>
              <a:spcAft>
                <a:spcPct val="20000"/>
              </a:spcAft>
            </a:pPr>
            <a:r>
              <a:rPr lang="zh-TW" altLang="en-US" dirty="0" smtClean="0"/>
              <a:t>如儲存的化學物質為單一種類物質（如氫氣），則應裝設該物質的專用偵測器（如氫氣外洩偵測器）。</a:t>
            </a:r>
          </a:p>
          <a:p>
            <a:pPr eaLnBrk="1" hangingPunct="1">
              <a:lnSpc>
                <a:spcPct val="120000"/>
              </a:lnSpc>
              <a:spcAft>
                <a:spcPct val="20000"/>
              </a:spcAft>
            </a:pPr>
            <a:r>
              <a:rPr lang="zh-TW" altLang="en-US" dirty="0" smtClean="0"/>
              <a:t>通用型的偵測器（如可燃性氣體偵測器），應使用在儲存多種、不特定種類物質（如廢液儲存場）的場所。</a:t>
            </a:r>
          </a:p>
          <a:p>
            <a:pPr eaLnBrk="1" hangingPunct="1">
              <a:lnSpc>
                <a:spcPct val="120000"/>
              </a:lnSpc>
              <a:spcAft>
                <a:spcPct val="20000"/>
              </a:spcAft>
            </a:pPr>
            <a:r>
              <a:rPr lang="zh-TW" altLang="en-US" dirty="0" smtClean="0"/>
              <a:t>注意各種警報器會發出警報時之外洩濃度間的差異。</a:t>
            </a:r>
          </a:p>
          <a:p>
            <a:r>
              <a:rPr lang="zh-TW" altLang="en-US" b="1" dirty="0" smtClean="0"/>
              <a:t>安全衛生設施規則</a:t>
            </a:r>
            <a:r>
              <a:rPr lang="zh-TW" altLang="en-US" dirty="0" smtClean="0"/>
              <a:t>雇主對於化學設備或其附屬設備，為防止因爆炸、火災、洩漏等造成勞工之危害，應採取下列措施：</a:t>
            </a:r>
          </a:p>
          <a:p>
            <a:r>
              <a:rPr lang="zh-TW" altLang="en-US" dirty="0" smtClean="0"/>
              <a:t>一、確定為輸送原料、材料於化學設備或自該等設備卸收產品之有關閥、旋塞等之正常操作。</a:t>
            </a:r>
          </a:p>
          <a:p>
            <a:r>
              <a:rPr lang="zh-TW" altLang="en-US" dirty="0" smtClean="0"/>
              <a:t>二、確定冷卻、加熱、攪拌及壓縮等裝置之正常操作。</a:t>
            </a:r>
          </a:p>
          <a:p>
            <a:r>
              <a:rPr lang="zh-TW" altLang="en-US" dirty="0" smtClean="0"/>
              <a:t>三、保持溫度計、壓力計或其他計測裝置於正常操作功能。</a:t>
            </a:r>
          </a:p>
          <a:p>
            <a:r>
              <a:rPr lang="zh-TW" altLang="en-US" dirty="0" smtClean="0"/>
              <a:t>四、保持安全閥、緊急遮斷裝置、自動警報裝置或其他安全裝置於異常狀態時之有效運轉。</a:t>
            </a:r>
            <a:endParaRPr lang="en-US" altLang="zh-TW" dirty="0" smtClean="0"/>
          </a:p>
        </p:txBody>
      </p:sp>
    </p:spTree>
    <p:extLst>
      <p:ext uri="{BB962C8B-B14F-4D97-AF65-F5344CB8AC3E}">
        <p14:creationId xmlns:p14="http://schemas.microsoft.com/office/powerpoint/2010/main" val="2099831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重點說明：用電安全為現代生活或學校教研隨時存在的課題，認識電能對人體如何產生影響及感電造成的後果，喚起學員對用電安全的注重</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35</a:t>
            </a:fld>
            <a:endParaRPr lang="en-US" altLang="zh-TW" dirty="0"/>
          </a:p>
        </p:txBody>
      </p:sp>
    </p:spTree>
    <p:extLst>
      <p:ext uri="{BB962C8B-B14F-4D97-AF65-F5344CB8AC3E}">
        <p14:creationId xmlns:p14="http://schemas.microsoft.com/office/powerpoint/2010/main" val="2614973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miter lim="800000"/>
            <a:headEnd/>
            <a:tailEnd/>
          </a:ln>
        </p:spPr>
        <p:txBody>
          <a:bodyPr/>
          <a:lstStyle/>
          <a:p>
            <a:pPr defTabSz="952766"/>
            <a:fld id="{F5E850C9-FAAD-44D1-8751-25E49CABF1E6}" type="slidenum">
              <a:rPr lang="en-US" altLang="zh-TW" smtClean="0"/>
              <a:pPr defTabSz="952766"/>
              <a:t>36</a:t>
            </a:fld>
            <a:endParaRPr lang="en-US" altLang="zh-TW" smtClean="0"/>
          </a:p>
        </p:txBody>
      </p:sp>
      <p:sp>
        <p:nvSpPr>
          <p:cNvPr id="142339" name="Rectangle 7"/>
          <p:cNvSpPr txBox="1">
            <a:spLocks noGrp="1" noChangeArrowheads="1"/>
          </p:cNvSpPr>
          <p:nvPr/>
        </p:nvSpPr>
        <p:spPr bwMode="auto">
          <a:xfrm>
            <a:off x="3885996" y="8685879"/>
            <a:ext cx="2972005" cy="458123"/>
          </a:xfrm>
          <a:prstGeom prst="rect">
            <a:avLst/>
          </a:prstGeom>
          <a:noFill/>
          <a:ln w="12700">
            <a:noFill/>
            <a:miter lim="800000"/>
            <a:headEnd type="none" w="sm" len="sm"/>
            <a:tailEnd type="none" w="sm" len="sm"/>
          </a:ln>
        </p:spPr>
        <p:txBody>
          <a:bodyPr lIns="95534" tIns="47766" rIns="95534" bIns="47766" anchor="b"/>
          <a:lstStyle/>
          <a:p>
            <a:pPr algn="r" defTabSz="952766"/>
            <a:fld id="{2A72A884-C183-4F8C-9325-355F8CE74C8D}" type="slidenum">
              <a:rPr lang="en-US" altLang="zh-TW" sz="1300" b="0">
                <a:latin typeface="Times New Roman" pitchFamily="18" charset="0"/>
                <a:ea typeface="新細明體" pitchFamily="18" charset="-120"/>
              </a:rPr>
              <a:pPr algn="r" defTabSz="952766"/>
              <a:t>36</a:t>
            </a:fld>
            <a:endParaRPr lang="en-US" altLang="zh-TW" sz="1300" b="0">
              <a:latin typeface="Times New Roman" pitchFamily="18" charset="0"/>
              <a:ea typeface="新細明體" pitchFamily="18" charset="-120"/>
            </a:endParaRPr>
          </a:p>
        </p:txBody>
      </p:sp>
      <p:sp>
        <p:nvSpPr>
          <p:cNvPr id="142340" name="Rectangle 2"/>
          <p:cNvSpPr>
            <a:spLocks noGrp="1" noRot="1" noChangeAspect="1" noChangeArrowheads="1" noTextEdit="1"/>
          </p:cNvSpPr>
          <p:nvPr>
            <p:ph type="sldImg"/>
          </p:nvPr>
        </p:nvSpPr>
        <p:spPr>
          <a:xfrm>
            <a:off x="1141413" y="684213"/>
            <a:ext cx="4576762" cy="3432175"/>
          </a:xfrm>
          <a:ln/>
        </p:spPr>
      </p:sp>
      <p:sp>
        <p:nvSpPr>
          <p:cNvPr id="142341" name="Rectangle 3"/>
          <p:cNvSpPr>
            <a:spLocks noGrp="1" noChangeArrowheads="1"/>
          </p:cNvSpPr>
          <p:nvPr>
            <p:ph type="body" idx="1"/>
          </p:nvPr>
        </p:nvSpPr>
        <p:spPr>
          <a:xfrm>
            <a:off x="687028" y="4342939"/>
            <a:ext cx="5483946" cy="4117424"/>
          </a:xfrm>
          <a:noFill/>
        </p:spPr>
        <p:txBody>
          <a:bodyPr lIns="95534" tIns="47766" rIns="95534" bIns="47766"/>
          <a:lstStyle/>
          <a:p>
            <a:pPr eaLnBrk="1" hangingPunct="1"/>
            <a:r>
              <a:rPr lang="zh-TW" altLang="en-US" dirty="0" smtClean="0"/>
              <a:t>教學目標</a:t>
            </a:r>
            <a:r>
              <a:rPr lang="en-US" altLang="zh-TW" dirty="0" smtClean="0"/>
              <a:t>:</a:t>
            </a:r>
            <a:r>
              <a:rPr lang="zh-TW" altLang="en-US" dirty="0" smtClean="0"/>
              <a:t>學生操作機械應建立程序並實施機械紹被維護及管理</a:t>
            </a:r>
            <a:endParaRPr lang="en-US" altLang="zh-TW" dirty="0" smtClean="0"/>
          </a:p>
          <a:p>
            <a:pPr eaLnBrk="1" hangingPunct="1"/>
            <a:endParaRPr lang="zh-TW" altLang="zh-TW" dirty="0" smtClean="0"/>
          </a:p>
        </p:txBody>
      </p:sp>
    </p:spTree>
    <p:extLst>
      <p:ext uri="{BB962C8B-B14F-4D97-AF65-F5344CB8AC3E}">
        <p14:creationId xmlns:p14="http://schemas.microsoft.com/office/powerpoint/2010/main" val="3676202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505571" lvl="1" indent="-184643" eaLnBrk="1" hangingPunct="1">
              <a:lnSpc>
                <a:spcPct val="90000"/>
              </a:lnSpc>
              <a:buNone/>
            </a:pPr>
            <a:r>
              <a:rPr lang="zh-TW" altLang="en-US" sz="2215" b="1" dirty="0" smtClean="0">
                <a:latin typeface="標楷體" panose="03000509000000000000" pitchFamily="65" charset="-120"/>
              </a:rPr>
              <a:t>教學重點：認識研磨機，並應建立使用準準程序，</a:t>
            </a:r>
            <a:r>
              <a:rPr lang="zh-TW" altLang="en-US" sz="2215" b="1" dirty="0" smtClean="0"/>
              <a:t>規定研磨輪使用，除該研磨輪為側用外，</a:t>
            </a:r>
            <a:r>
              <a:rPr lang="zh-TW" altLang="en-US" sz="2215" b="1" dirty="0" smtClean="0">
                <a:solidFill>
                  <a:srgbClr val="FF9900"/>
                </a:solidFill>
              </a:rPr>
              <a:t>不得使用側面</a:t>
            </a:r>
            <a:r>
              <a:rPr lang="zh-TW" altLang="en-US" sz="2215" b="1" dirty="0" smtClean="0"/>
              <a:t>。</a:t>
            </a:r>
            <a:endParaRPr lang="zh-TW" altLang="en-US" sz="2215"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37</a:t>
            </a:fld>
            <a:endParaRPr lang="en-US" altLang="zh-TW" dirty="0"/>
          </a:p>
        </p:txBody>
      </p:sp>
    </p:spTree>
    <p:extLst>
      <p:ext uri="{BB962C8B-B14F-4D97-AF65-F5344CB8AC3E}">
        <p14:creationId xmlns:p14="http://schemas.microsoft.com/office/powerpoint/2010/main" val="45230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教學目標：</a:t>
            </a:r>
            <a:endParaRPr lang="en-US" altLang="zh-TW" dirty="0" smtClean="0"/>
          </a:p>
          <a:p>
            <a:r>
              <a:rPr lang="zh-TW" altLang="en-US" dirty="0" smtClean="0"/>
              <a:t>政策為最高管理階層對於學校相關安全衛生績效的整體期許與方向之正式陳述，並據此提供行動架構以及設定安全衛生目標，藉著制訂安衛政策，使安全衛生管理得以順利運作。</a:t>
            </a:r>
          </a:p>
          <a:p>
            <a:r>
              <a:rPr lang="zh-TW" altLang="en-US" dirty="0" smtClean="0"/>
              <a:t>教材說明</a:t>
            </a:r>
            <a:r>
              <a:rPr lang="en-US" altLang="zh-TW" dirty="0" smtClean="0"/>
              <a:t>: </a:t>
            </a:r>
            <a:r>
              <a:rPr lang="zh-TW" altLang="en-US" dirty="0" smtClean="0"/>
              <a:t>依學校特性及發展方向，訂定學校安全衛生相關政策，當安衛政策因安全衛生之風險變更、國際趨勢要求或學校運作之需求不適用時，亦須依前述方法修訂之。</a:t>
            </a:r>
          </a:p>
          <a:p>
            <a:r>
              <a:rPr lang="zh-TW" altLang="en-US" dirty="0" smtClean="0"/>
              <a:t>在界定安衛政策時，應確認符合下列之要求</a:t>
            </a:r>
            <a:r>
              <a:rPr lang="en-US" altLang="zh-TW" dirty="0" smtClean="0"/>
              <a:t>;</a:t>
            </a:r>
          </a:p>
          <a:p>
            <a:r>
              <a:rPr lang="en-US" altLang="zh-TW" dirty="0" smtClean="0"/>
              <a:t>A. </a:t>
            </a:r>
            <a:r>
              <a:rPr lang="zh-TW" altLang="en-US" dirty="0" smtClean="0"/>
              <a:t>對學校運作性質、規模及職業安全衛生風險的性質及規模是合宜的。</a:t>
            </a:r>
          </a:p>
          <a:p>
            <a:r>
              <a:rPr lang="en-US" altLang="zh-TW" dirty="0" smtClean="0"/>
              <a:t>B. </a:t>
            </a:r>
            <a:r>
              <a:rPr lang="zh-TW" altLang="en-US" dirty="0" smtClean="0"/>
              <a:t>對持續改善之承諾</a:t>
            </a:r>
            <a:r>
              <a:rPr lang="en-US" altLang="zh-TW" dirty="0" smtClean="0"/>
              <a:t>, </a:t>
            </a:r>
            <a:r>
              <a:rPr lang="zh-TW" altLang="en-US" dirty="0" smtClean="0"/>
              <a:t>以及對傷害與疾病預防，及持續改進職業安全衛生管理與績效之承諾。</a:t>
            </a:r>
          </a:p>
          <a:p>
            <a:r>
              <a:rPr lang="en-US" altLang="zh-TW" dirty="0" smtClean="0"/>
              <a:t>C. </a:t>
            </a:r>
            <a:r>
              <a:rPr lang="zh-TW" altLang="en-US" dirty="0" smtClean="0"/>
              <a:t>對符合相關的安全衛生法令規章以及校須遵守的其它要求事項之承諾。</a:t>
            </a:r>
          </a:p>
          <a:p>
            <a:r>
              <a:rPr lang="en-US" altLang="zh-TW" dirty="0" smtClean="0"/>
              <a:t>D. </a:t>
            </a:r>
            <a:r>
              <a:rPr lang="zh-TW" altLang="en-US" dirty="0" smtClean="0"/>
              <a:t>提供架構以設定及審查職業安全衛生目標。</a:t>
            </a:r>
          </a:p>
          <a:p>
            <a:r>
              <a:rPr lang="en-US" altLang="zh-TW" dirty="0" smtClean="0"/>
              <a:t>E. </a:t>
            </a:r>
            <a:r>
              <a:rPr lang="zh-TW" altLang="en-US" dirty="0" smtClean="0"/>
              <a:t>需文件化，並實施、維持及傳給所有教職員工生。</a:t>
            </a:r>
          </a:p>
          <a:p>
            <a:r>
              <a:rPr lang="en-US" altLang="zh-TW" dirty="0" smtClean="0"/>
              <a:t>F. </a:t>
            </a:r>
            <a:r>
              <a:rPr lang="zh-TW" altLang="en-US" dirty="0" smtClean="0"/>
              <a:t>向社會大眾及利害相關者公開。</a:t>
            </a:r>
          </a:p>
          <a:p>
            <a:r>
              <a:rPr lang="en-US" altLang="zh-TW" dirty="0" smtClean="0"/>
              <a:t>G. </a:t>
            </a:r>
            <a:r>
              <a:rPr lang="zh-TW" altLang="en-US" dirty="0" smtClean="0"/>
              <a:t>定期審查政策，以確保對學校的相關性及合宜性。</a:t>
            </a:r>
          </a:p>
          <a:p>
            <a:r>
              <a:rPr lang="en-US" altLang="zh-TW" dirty="0" smtClean="0"/>
              <a:t>H. </a:t>
            </a:r>
            <a:r>
              <a:rPr lang="zh-TW" altLang="en-US" dirty="0" smtClean="0"/>
              <a:t>傳達給在組織下之所有員工，並使其認知個人的職業安全及衛生義務。 </a:t>
            </a:r>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6</a:t>
            </a:fld>
            <a:endParaRPr lang="en-US" altLang="zh-TW" dirty="0"/>
          </a:p>
        </p:txBody>
      </p:sp>
    </p:spTree>
    <p:extLst>
      <p:ext uri="{BB962C8B-B14F-4D97-AF65-F5344CB8AC3E}">
        <p14:creationId xmlns:p14="http://schemas.microsoft.com/office/powerpoint/2010/main" val="1202029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smtClean="0">
                <a:latin typeface="標楷體" panose="03000509000000000000" pitchFamily="65" charset="-120"/>
                <a:ea typeface="標楷體" panose="03000509000000000000" pitchFamily="65" charset="-120"/>
              </a:rPr>
              <a:t>教學目標：學校有責任提供安全的機械給學生使用，學生發緊急事件時，能立即啟動安全控制措施</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38</a:t>
            </a:fld>
            <a:endParaRPr lang="en-US" altLang="zh-TW" dirty="0"/>
          </a:p>
        </p:txBody>
      </p:sp>
    </p:spTree>
    <p:extLst>
      <p:ext uri="{BB962C8B-B14F-4D97-AF65-F5344CB8AC3E}">
        <p14:creationId xmlns:p14="http://schemas.microsoft.com/office/powerpoint/2010/main" val="560721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dirty="0" smtClean="0">
                <a:latin typeface="標楷體" panose="03000509000000000000" pitchFamily="65" charset="-120"/>
                <a:ea typeface="標楷體" panose="03000509000000000000" pitchFamily="65" charset="-120"/>
              </a:rPr>
              <a:t>教學目標：學校有責任提供安全的機械給學生使用，避免學生在實習操作機械時受切割傷。</a:t>
            </a:r>
          </a:p>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39</a:t>
            </a:fld>
            <a:endParaRPr lang="en-US" altLang="zh-TW" dirty="0"/>
          </a:p>
        </p:txBody>
      </p:sp>
    </p:spTree>
    <p:extLst>
      <p:ext uri="{BB962C8B-B14F-4D97-AF65-F5344CB8AC3E}">
        <p14:creationId xmlns:p14="http://schemas.microsoft.com/office/powerpoint/2010/main" val="890448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重點提示</a:t>
            </a:r>
            <a:r>
              <a:rPr lang="en-US" altLang="zh-TW" dirty="0" smtClean="0"/>
              <a:t>:</a:t>
            </a:r>
            <a:r>
              <a:rPr lang="zh-TW" altLang="en-US" dirty="0" smtClean="0"/>
              <a:t>建立個人防護具清單並標示，放置使用者容易取用處，提供使用</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40</a:t>
            </a:fld>
            <a:endParaRPr lang="en-US" altLang="zh-TW" dirty="0"/>
          </a:p>
        </p:txBody>
      </p:sp>
    </p:spTree>
    <p:extLst>
      <p:ext uri="{BB962C8B-B14F-4D97-AF65-F5344CB8AC3E}">
        <p14:creationId xmlns:p14="http://schemas.microsoft.com/office/powerpoint/2010/main" val="1429164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重點提示</a:t>
            </a:r>
            <a:r>
              <a:rPr lang="en-US" altLang="zh-TW" dirty="0" smtClean="0"/>
              <a:t>:</a:t>
            </a:r>
          </a:p>
          <a:p>
            <a:r>
              <a:rPr lang="zh-TW" altLang="en-US" dirty="0" smtClean="0"/>
              <a:t>個人防護具以直接保護勞工，使其免於與有害因素接觸，消除或盡量降低其傷害程度，個人防護具乃勞工安全衛生防護最後一道防線，所產生之危害因子，影響員工之安全與健康。</a:t>
            </a:r>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41</a:t>
            </a:fld>
            <a:endParaRPr lang="en-US" altLang="zh-TW" dirty="0"/>
          </a:p>
        </p:txBody>
      </p:sp>
    </p:spTree>
    <p:extLst>
      <p:ext uri="{BB962C8B-B14F-4D97-AF65-F5344CB8AC3E}">
        <p14:creationId xmlns:p14="http://schemas.microsoft.com/office/powerpoint/2010/main" val="162944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重點說明：</a:t>
            </a:r>
            <a:r>
              <a:rPr lang="zh-TW" altLang="en-US" sz="1200" dirty="0" smtClean="0">
                <a:solidFill>
                  <a:schemeClr val="tx1"/>
                </a:solidFill>
                <a:latin typeface="微軟正黑體" pitchFamily="34" charset="-120"/>
                <a:ea typeface="微軟正黑體" pitchFamily="34" charset="-120"/>
              </a:rPr>
              <a:t>實驗室有害廢水納管全數收集處理後排放，定期檢測成分及清汙泥</a:t>
            </a:r>
          </a:p>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44</a:t>
            </a:fld>
            <a:endParaRPr lang="en-US" altLang="zh-TW" dirty="0"/>
          </a:p>
        </p:txBody>
      </p:sp>
    </p:spTree>
    <p:extLst>
      <p:ext uri="{BB962C8B-B14F-4D97-AF65-F5344CB8AC3E}">
        <p14:creationId xmlns:p14="http://schemas.microsoft.com/office/powerpoint/2010/main" val="1806017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45</a:t>
            </a:fld>
            <a:endParaRPr lang="en-US" altLang="zh-TW" dirty="0"/>
          </a:p>
        </p:txBody>
      </p:sp>
    </p:spTree>
    <p:extLst>
      <p:ext uri="{BB962C8B-B14F-4D97-AF65-F5344CB8AC3E}">
        <p14:creationId xmlns:p14="http://schemas.microsoft.com/office/powerpoint/2010/main" val="3570094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p:spPr>
        <p:txBody>
          <a:bodyPr/>
          <a:lstStyle/>
          <a:p>
            <a:pPr>
              <a:lnSpc>
                <a:spcPct val="80000"/>
              </a:lnSpc>
            </a:pPr>
            <a:endParaRPr lang="zh-TW" altLang="en-US" sz="900" dirty="0"/>
          </a:p>
        </p:txBody>
      </p:sp>
    </p:spTree>
    <p:extLst>
      <p:ext uri="{BB962C8B-B14F-4D97-AF65-F5344CB8AC3E}">
        <p14:creationId xmlns:p14="http://schemas.microsoft.com/office/powerpoint/2010/main" val="3367636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47</a:t>
            </a:fld>
            <a:endParaRPr lang="en-US" altLang="zh-TW" dirty="0"/>
          </a:p>
        </p:txBody>
      </p:sp>
    </p:spTree>
    <p:extLst>
      <p:ext uri="{BB962C8B-B14F-4D97-AF65-F5344CB8AC3E}">
        <p14:creationId xmlns:p14="http://schemas.microsoft.com/office/powerpoint/2010/main" val="1895997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49</a:t>
            </a:fld>
            <a:endParaRPr lang="en-US" altLang="zh-TW" dirty="0"/>
          </a:p>
        </p:txBody>
      </p:sp>
    </p:spTree>
    <p:extLst>
      <p:ext uri="{BB962C8B-B14F-4D97-AF65-F5344CB8AC3E}">
        <p14:creationId xmlns:p14="http://schemas.microsoft.com/office/powerpoint/2010/main" val="3749892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重點說明：完善的消防應變設施規劃配置，提供及時救災使用，可減低災情及損害</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51</a:t>
            </a:fld>
            <a:endParaRPr lang="en-US" altLang="zh-TW" dirty="0"/>
          </a:p>
        </p:txBody>
      </p:sp>
    </p:spTree>
    <p:extLst>
      <p:ext uri="{BB962C8B-B14F-4D97-AF65-F5344CB8AC3E}">
        <p14:creationId xmlns:p14="http://schemas.microsoft.com/office/powerpoint/2010/main" val="2924935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教學目標</a:t>
            </a:r>
            <a:r>
              <a:rPr lang="en-US" altLang="zh-TW" dirty="0" smtClean="0"/>
              <a:t>:</a:t>
            </a:r>
            <a:r>
              <a:rPr lang="zh-TW" altLang="en-US" dirty="0"/>
              <a:t>建立管理責任及執行管理責任所需資源，以支援</a:t>
            </a:r>
            <a:r>
              <a:rPr lang="zh-TW" altLang="en-US" dirty="0" smtClean="0"/>
              <a:t>組織安全</a:t>
            </a:r>
            <a:r>
              <a:rPr lang="zh-TW" altLang="en-US" dirty="0"/>
              <a:t>衛生</a:t>
            </a:r>
            <a:r>
              <a:rPr lang="zh-TW" altLang="en-US" dirty="0" smtClean="0"/>
              <a:t>管理之</a:t>
            </a:r>
            <a:r>
              <a:rPr lang="zh-TW" altLang="en-US" dirty="0"/>
              <a:t>施行。</a:t>
            </a:r>
          </a:p>
          <a:p>
            <a:r>
              <a:rPr lang="zh-TW" altLang="en-US" dirty="0"/>
              <a:t>教材說明</a:t>
            </a:r>
            <a:r>
              <a:rPr lang="en-US" altLang="zh-TW" dirty="0"/>
              <a:t>: </a:t>
            </a:r>
          </a:p>
          <a:p>
            <a:r>
              <a:rPr lang="zh-TW" altLang="zh-TW" dirty="0"/>
              <a:t>組織分工及權責劃分</a:t>
            </a:r>
            <a:r>
              <a:rPr lang="zh-TW" altLang="en-US" dirty="0"/>
              <a:t>確立相關人員負責</a:t>
            </a:r>
            <a:r>
              <a:rPr lang="zh-TW" altLang="en-US" dirty="0" smtClean="0"/>
              <a:t>本校安全</a:t>
            </a:r>
            <a:r>
              <a:rPr lang="zh-TW" altLang="en-US" dirty="0"/>
              <a:t>衛生</a:t>
            </a:r>
            <a:r>
              <a:rPr lang="zh-TW" altLang="en-US" dirty="0" smtClean="0"/>
              <a:t>管理之</a:t>
            </a:r>
            <a:r>
              <a:rPr lang="zh-TW" altLang="en-US" dirty="0"/>
              <a:t>權利與責任。</a:t>
            </a:r>
            <a:endParaRPr lang="zh-TW" altLang="en-US" b="0"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7</a:t>
            </a:fld>
            <a:endParaRPr lang="en-US" altLang="zh-TW" dirty="0"/>
          </a:p>
        </p:txBody>
      </p:sp>
    </p:spTree>
    <p:extLst>
      <p:ext uri="{BB962C8B-B14F-4D97-AF65-F5344CB8AC3E}">
        <p14:creationId xmlns:p14="http://schemas.microsoft.com/office/powerpoint/2010/main" val="1334900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a:ln/>
        </p:spPr>
      </p:sp>
      <p:sp>
        <p:nvSpPr>
          <p:cNvPr id="153603" name="備忘稿版面配置區 2"/>
          <p:cNvSpPr>
            <a:spLocks noGrp="1"/>
          </p:cNvSpPr>
          <p:nvPr>
            <p:ph type="body" idx="1"/>
          </p:nvPr>
        </p:nvSpPr>
        <p:spPr>
          <a:noFill/>
        </p:spPr>
        <p:txBody>
          <a:bodyPr/>
          <a:lstStyle/>
          <a:p>
            <a:r>
              <a:rPr lang="zh-TW" altLang="en-US" dirty="0" smtClean="0"/>
              <a:t>教材說明</a:t>
            </a:r>
            <a:r>
              <a:rPr lang="en-US" altLang="zh-TW" dirty="0" smtClean="0"/>
              <a:t>: </a:t>
            </a:r>
            <a:r>
              <a:rPr lang="zh-TW" altLang="en-US" dirty="0" smtClean="0"/>
              <a:t>完整規劃緊急應變組織架構及分工，緊急事故發生時，依職權分工啟動應變</a:t>
            </a:r>
          </a:p>
        </p:txBody>
      </p:sp>
      <p:sp>
        <p:nvSpPr>
          <p:cNvPr id="153604" name="投影片編號版面配置區 3"/>
          <p:cNvSpPr>
            <a:spLocks noGrp="1"/>
          </p:cNvSpPr>
          <p:nvPr>
            <p:ph type="sldNum" sz="quarter" idx="5"/>
          </p:nvPr>
        </p:nvSpPr>
        <p:spPr>
          <a:noFill/>
          <a:ln>
            <a:miter lim="800000"/>
            <a:headEnd/>
            <a:tailEnd/>
          </a:ln>
        </p:spPr>
        <p:txBody>
          <a:bodyPr/>
          <a:lstStyle/>
          <a:p>
            <a:pPr defTabSz="952766"/>
            <a:fld id="{8EF115CB-F577-4C2D-9D83-6C8D6672F4F5}" type="slidenum">
              <a:rPr lang="en-US" altLang="zh-TW" smtClean="0"/>
              <a:pPr defTabSz="952766"/>
              <a:t>52</a:t>
            </a:fld>
            <a:endParaRPr lang="en-US" altLang="zh-TW" smtClean="0"/>
          </a:p>
        </p:txBody>
      </p:sp>
      <p:sp>
        <p:nvSpPr>
          <p:cNvPr id="153605" name="頁首版面配置區 4"/>
          <p:cNvSpPr>
            <a:spLocks noGrp="1"/>
          </p:cNvSpPr>
          <p:nvPr>
            <p:ph type="hdr" sz="quarter"/>
          </p:nvPr>
        </p:nvSpPr>
        <p:spPr>
          <a:noFill/>
          <a:ln>
            <a:miter lim="800000"/>
            <a:headEnd/>
            <a:tailEnd/>
          </a:ln>
        </p:spPr>
        <p:txBody>
          <a:bodyPr/>
          <a:lstStyle/>
          <a:p>
            <a:pPr defTabSz="952766"/>
            <a:r>
              <a:rPr lang="zh-TW" altLang="en-US" smtClean="0"/>
              <a:t>校園複合型災害實驗室安全避難疏散演練</a:t>
            </a:r>
            <a:endParaRPr lang="en-US" altLang="zh-TW" smtClean="0"/>
          </a:p>
        </p:txBody>
      </p:sp>
      <p:sp>
        <p:nvSpPr>
          <p:cNvPr id="153606" name="日期版面配置區 5"/>
          <p:cNvSpPr>
            <a:spLocks noGrp="1"/>
          </p:cNvSpPr>
          <p:nvPr>
            <p:ph type="dt" sz="quarter" idx="1"/>
          </p:nvPr>
        </p:nvSpPr>
        <p:spPr>
          <a:noFill/>
          <a:ln>
            <a:miter lim="800000"/>
            <a:headEnd/>
            <a:tailEnd/>
          </a:ln>
        </p:spPr>
        <p:txBody>
          <a:bodyPr/>
          <a:lstStyle/>
          <a:p>
            <a:pPr defTabSz="952766"/>
            <a:r>
              <a:rPr lang="en-US" altLang="zh-TW" smtClean="0"/>
              <a:t>103/04/28</a:t>
            </a:r>
          </a:p>
        </p:txBody>
      </p:sp>
    </p:spTree>
    <p:extLst>
      <p:ext uri="{BB962C8B-B14F-4D97-AF65-F5344CB8AC3E}">
        <p14:creationId xmlns:p14="http://schemas.microsoft.com/office/powerpoint/2010/main" val="1239154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教學目標：教職員生定期參與緊急應變教育訓練及演練，提升人員緊急應變能力以降低災害發生時的損失</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53</a:t>
            </a:fld>
            <a:endParaRPr lang="en-US" altLang="zh-TW" dirty="0"/>
          </a:p>
        </p:txBody>
      </p:sp>
    </p:spTree>
    <p:extLst>
      <p:ext uri="{BB962C8B-B14F-4D97-AF65-F5344CB8AC3E}">
        <p14:creationId xmlns:p14="http://schemas.microsoft.com/office/powerpoint/2010/main" val="4191787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defTabSz="989013"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fld id="{CDD2A1C2-5267-4977-8257-F3E2100AE8DF}" type="slidenum">
              <a:rPr lang="en-US" altLang="zh-TW" sz="1300" b="0">
                <a:ea typeface="新細明體" panose="02020500000000000000" pitchFamily="18" charset="-120"/>
              </a:rPr>
              <a:pPr eaLnBrk="1" hangingPunct="1"/>
              <a:t>54</a:t>
            </a:fld>
            <a:endParaRPr lang="en-US" altLang="zh-TW" sz="1300" b="0">
              <a:ea typeface="新細明體" panose="02020500000000000000" pitchFamily="18" charset="-120"/>
            </a:endParaRPr>
          </a:p>
        </p:txBody>
      </p:sp>
      <p:sp>
        <p:nvSpPr>
          <p:cNvPr id="80899" name="Rectangle 7"/>
          <p:cNvSpPr txBox="1">
            <a:spLocks noGrp="1" noChangeArrowheads="1"/>
          </p:cNvSpPr>
          <p:nvPr/>
        </p:nvSpPr>
        <p:spPr bwMode="auto">
          <a:xfrm>
            <a:off x="4060026" y="8951002"/>
            <a:ext cx="3100674" cy="47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73" tIns="49037" rIns="98073" bIns="49037" anchor="b"/>
          <a:lstStyle>
            <a:lvl1pPr defTabSz="977900"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defTabSz="97790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r" eaLnBrk="1" hangingPunct="1"/>
            <a:fld id="{84157632-63A4-4FE4-86DF-E1AC79254DD4}" type="slidenum">
              <a:rPr lang="en-US" altLang="zh-TW" b="0">
                <a:ea typeface="微軟正黑體" panose="020B0604030504040204" pitchFamily="34" charset="-120"/>
              </a:rPr>
              <a:pPr algn="r" eaLnBrk="1" hangingPunct="1"/>
              <a:t>54</a:t>
            </a:fld>
            <a:endParaRPr lang="en-US" altLang="zh-TW" b="0">
              <a:ea typeface="微軟正黑體" panose="020B0604030504040204" pitchFamily="34" charset="-120"/>
            </a:endParaRPr>
          </a:p>
        </p:txBody>
      </p:sp>
      <p:sp>
        <p:nvSpPr>
          <p:cNvPr id="80900" name="Rectangle 2"/>
          <p:cNvSpPr>
            <a:spLocks noGrp="1" noRot="1" noChangeAspect="1" noChangeArrowheads="1" noTextEdit="1"/>
          </p:cNvSpPr>
          <p:nvPr>
            <p:ph type="sldImg"/>
          </p:nvPr>
        </p:nvSpPr>
        <p:spPr>
          <a:xfrm>
            <a:off x="1222375" y="704850"/>
            <a:ext cx="4721225" cy="3540125"/>
          </a:xfrm>
          <a:ln/>
        </p:spPr>
      </p:sp>
      <p:sp>
        <p:nvSpPr>
          <p:cNvPr id="80901" name="Rectangle 3"/>
          <p:cNvSpPr>
            <a:spLocks noGrp="1" noChangeArrowheads="1"/>
          </p:cNvSpPr>
          <p:nvPr>
            <p:ph type="body" idx="1"/>
          </p:nvPr>
        </p:nvSpPr>
        <p:spPr>
          <a:xfrm>
            <a:off x="719114" y="4476964"/>
            <a:ext cx="5724076" cy="4244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73" tIns="49037" rIns="98073" bIns="49037"/>
          <a:lstStyle/>
          <a:p>
            <a:pPr eaLnBrk="1" hangingPunct="1"/>
            <a:r>
              <a:rPr lang="zh-TW" altLang="en-US" dirty="0" smtClean="0"/>
              <a:t>建立並落實現場自主管理機制，預防職災發生</a:t>
            </a:r>
            <a:endParaRPr lang="zh-TW" altLang="zh-TW" dirty="0" smtClean="0"/>
          </a:p>
        </p:txBody>
      </p:sp>
    </p:spTree>
    <p:extLst>
      <p:ext uri="{BB962C8B-B14F-4D97-AF65-F5344CB8AC3E}">
        <p14:creationId xmlns:p14="http://schemas.microsoft.com/office/powerpoint/2010/main" val="298357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B88A713-4AEA-4995-85C9-9CE35C8F9EA3}" type="slidenum">
              <a:rPr lang="en-US" altLang="zh-TW" smtClean="0">
                <a:solidFill>
                  <a:srgbClr val="000000"/>
                </a:solidFill>
              </a:rPr>
              <a:pPr/>
              <a:t>55</a:t>
            </a:fld>
            <a:endParaRPr lang="en-US" altLang="zh-TW" smtClean="0">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defTabSz="882305" eaLnBrk="1" hangingPunct="1">
              <a:defRPr/>
            </a:pPr>
            <a:r>
              <a:rPr lang="zh-TW" altLang="en-US" dirty="0" smtClean="0"/>
              <a:t>教材的設計概念：參照安全衛生管理系統，規範稽核時應辦事項，因各校屬性、類型不同，運作機制有別，所提供的範例可調整參用。</a:t>
            </a:r>
          </a:p>
          <a:p>
            <a:pPr defTabSz="882305" eaLnBrk="1" hangingPunct="1">
              <a:defRPr/>
            </a:pPr>
            <a:r>
              <a:rPr lang="zh-TW" altLang="en-US" dirty="0" smtClean="0"/>
              <a:t>教材說明</a:t>
            </a:r>
            <a:r>
              <a:rPr lang="en-US" altLang="zh-TW" dirty="0" smtClean="0"/>
              <a:t>: </a:t>
            </a:r>
            <a:r>
              <a:rPr lang="zh-TW" altLang="en-US" dirty="0" smtClean="0"/>
              <a:t>從實務角度介紹</a:t>
            </a:r>
            <a:r>
              <a:rPr lang="zh-TW" altLang="en-US" strike="sngStrike" dirty="0" smtClean="0"/>
              <a:t>實驗</a:t>
            </a:r>
            <a:r>
              <a:rPr lang="zh-TW" altLang="en-US" b="1" u="sng" dirty="0" smtClean="0"/>
              <a:t>工作場所</a:t>
            </a:r>
            <a:r>
              <a:rPr lang="zh-TW" altLang="en-US" strike="sngStrike" dirty="0" smtClean="0"/>
              <a:t>室</a:t>
            </a:r>
            <a:r>
              <a:rPr lang="zh-TW" altLang="en-US" dirty="0" smtClean="0"/>
              <a:t>稽核</a:t>
            </a:r>
            <a:r>
              <a:rPr lang="en-US" altLang="zh-TW" b="1" u="sng" dirty="0" smtClean="0"/>
              <a:t>(</a:t>
            </a:r>
            <a:r>
              <a:rPr lang="zh-TW" altLang="en-US" b="1" u="sng" dirty="0" smtClean="0"/>
              <a:t>對於學校營繕相關安全衛生實務，本部另訂管理辦法及研習資料</a:t>
            </a:r>
            <a:r>
              <a:rPr lang="en-US" altLang="zh-TW" b="1" u="sng" dirty="0" smtClean="0"/>
              <a:t>)</a:t>
            </a:r>
            <a:r>
              <a:rPr lang="zh-TW" altLang="en-US" dirty="0" smtClean="0"/>
              <a:t>。</a:t>
            </a:r>
          </a:p>
          <a:p>
            <a:pPr defTabSz="882305" eaLnBrk="1" hangingPunct="1">
              <a:defRPr/>
            </a:pPr>
            <a:r>
              <a:rPr lang="zh-TW" altLang="en-US" dirty="0" smtClean="0"/>
              <a:t>教材目的</a:t>
            </a:r>
            <a:r>
              <a:rPr lang="en-US" altLang="zh-TW" dirty="0" smtClean="0"/>
              <a:t>: </a:t>
            </a:r>
            <a:r>
              <a:rPr lang="zh-TW" altLang="en-US" dirty="0" smtClean="0"/>
              <a:t>藉由本課程之學習，使上課學員對於</a:t>
            </a:r>
            <a:r>
              <a:rPr lang="zh-TW" altLang="en-US" strike="sngStrike" dirty="0" smtClean="0"/>
              <a:t>實驗</a:t>
            </a:r>
            <a:r>
              <a:rPr lang="zh-TW" altLang="en-US" b="1" u="sng" dirty="0" smtClean="0"/>
              <a:t>工作場所</a:t>
            </a:r>
            <a:r>
              <a:rPr lang="zh-TW" altLang="en-US" strike="sngStrike" dirty="0" smtClean="0"/>
              <a:t>室</a:t>
            </a:r>
            <a:r>
              <a:rPr lang="zh-TW" altLang="en-US" b="1" u="sng" strike="noStrike" dirty="0" smtClean="0"/>
              <a:t>及</a:t>
            </a:r>
            <a:r>
              <a:rPr lang="zh-TW" altLang="en-US" b="1" u="sng" dirty="0" smtClean="0"/>
              <a:t>適用職業安全衛生法設施與作業</a:t>
            </a:r>
            <a:r>
              <a:rPr lang="zh-TW" altLang="en-US" dirty="0" smtClean="0"/>
              <a:t>之查核實務面有更深之瞭解。</a:t>
            </a:r>
          </a:p>
          <a:p>
            <a:pPr defTabSz="882305" eaLnBrk="1" hangingPunct="1">
              <a:defRPr/>
            </a:pPr>
            <a:r>
              <a:rPr lang="zh-TW" altLang="en-US" dirty="0" smtClean="0"/>
              <a:t>本教材製作、修訂於</a:t>
            </a:r>
            <a:r>
              <a:rPr lang="en-US" altLang="zh-TW" dirty="0" smtClean="0"/>
              <a:t>106/3</a:t>
            </a:r>
            <a:r>
              <a:rPr lang="en-US" altLang="zh-TW" strike="sngStrike" dirty="0" smtClean="0"/>
              <a:t>104/10</a:t>
            </a:r>
          </a:p>
          <a:p>
            <a:pPr defTabSz="882305" eaLnBrk="1" hangingPunct="1">
              <a:defRPr/>
            </a:pPr>
            <a:endParaRPr lang="en-US" altLang="zh-TW" dirty="0" smtClean="0"/>
          </a:p>
          <a:p>
            <a:pPr defTabSz="882305" eaLnBrk="1" hangingPunct="1">
              <a:defRPr/>
            </a:pPr>
            <a:r>
              <a:rPr lang="en-US" altLang="zh-TW" dirty="0" smtClean="0"/>
              <a:t>※</a:t>
            </a:r>
            <a:r>
              <a:rPr lang="zh-TW" altLang="en-US" dirty="0" smtClean="0"/>
              <a:t>種子師資培訓營教師授課提醒：</a:t>
            </a:r>
          </a:p>
          <a:p>
            <a:pPr defTabSz="882305" eaLnBrk="1" hangingPunct="1">
              <a:defRPr/>
            </a:pPr>
            <a:r>
              <a:rPr lang="zh-TW" altLang="en-US" dirty="0" smtClean="0"/>
              <a:t>教材對象</a:t>
            </a:r>
            <a:r>
              <a:rPr lang="en-US" altLang="zh-TW" dirty="0" smtClean="0"/>
              <a:t>: </a:t>
            </a:r>
          </a:p>
          <a:p>
            <a:pPr defTabSz="882305" eaLnBrk="1" hangingPunct="1">
              <a:defRPr/>
            </a:pPr>
            <a:r>
              <a:rPr lang="en-US" altLang="zh-TW" dirty="0" smtClean="0"/>
              <a:t>     1.</a:t>
            </a:r>
            <a:r>
              <a:rPr lang="zh-TW" altLang="en-US" b="1" u="sng" dirty="0" smtClean="0"/>
              <a:t>各級學校</a:t>
            </a:r>
            <a:r>
              <a:rPr lang="zh-TW" altLang="en-US" dirty="0" smtClean="0"/>
              <a:t>安衛相關業務之教師與行政人員。</a:t>
            </a:r>
          </a:p>
          <a:p>
            <a:pPr defTabSz="882305" eaLnBrk="1" hangingPunct="1">
              <a:defRPr/>
            </a:pPr>
            <a:r>
              <a:rPr lang="zh-TW" altLang="en-US" dirty="0" smtClean="0"/>
              <a:t>     </a:t>
            </a:r>
            <a:r>
              <a:rPr lang="en-US" altLang="zh-TW" dirty="0" smtClean="0"/>
              <a:t>2.</a:t>
            </a:r>
            <a:r>
              <a:rPr lang="zh-TW" altLang="en-US" dirty="0" smtClean="0"/>
              <a:t>大專院校及高工高職實驗場所</a:t>
            </a:r>
            <a:r>
              <a:rPr lang="zh-TW" altLang="en-US" strike="sngStrike" dirty="0" smtClean="0"/>
              <a:t>室</a:t>
            </a:r>
            <a:r>
              <a:rPr lang="zh-TW" altLang="en-US" dirty="0" smtClean="0"/>
              <a:t>教師</a:t>
            </a:r>
            <a:r>
              <a:rPr lang="zh-TW" altLang="en-US" b="0" u="none" dirty="0" smtClean="0"/>
              <a:t>、研究助理</a:t>
            </a:r>
            <a:r>
              <a:rPr lang="zh-TW" altLang="en-US" b="1" u="sng" dirty="0" smtClean="0"/>
              <a:t>與領有薪資之職員工</a:t>
            </a:r>
            <a:r>
              <a:rPr lang="zh-TW" altLang="en-US" dirty="0" smtClean="0"/>
              <a:t>與學生。 </a:t>
            </a:r>
          </a:p>
          <a:p>
            <a:pPr defTabSz="882305" eaLnBrk="1" hangingPunct="1">
              <a:defRPr/>
            </a:pPr>
            <a:r>
              <a:rPr lang="zh-TW" altLang="en-US" dirty="0" smtClean="0"/>
              <a:t>     </a:t>
            </a:r>
            <a:r>
              <a:rPr lang="en-US" altLang="zh-TW" dirty="0" smtClean="0"/>
              <a:t>3.</a:t>
            </a:r>
            <a:r>
              <a:rPr lang="zh-TW" altLang="en-US" b="1" u="sng" dirty="0" smtClean="0"/>
              <a:t>國中小學校安衛相關業務之教師與領有薪資之職員工等行政人員。</a:t>
            </a:r>
          </a:p>
          <a:p>
            <a:pPr defTabSz="882305" eaLnBrk="1" hangingPunct="1">
              <a:defRPr/>
            </a:pPr>
            <a:endParaRPr lang="zh-TW" altLang="en-US" dirty="0" smtClean="0">
              <a:solidFill>
                <a:srgbClr val="CC0000"/>
              </a:solidFill>
              <a:latin typeface="標楷體" pitchFamily="65" charset="-120"/>
              <a:ea typeface="標楷體" pitchFamily="65" charset="-120"/>
            </a:endParaRPr>
          </a:p>
          <a:p>
            <a:pPr defTabSz="882305" eaLnBrk="1" hangingPunct="1">
              <a:defRPr/>
            </a:pPr>
            <a:endParaRPr lang="zh-TW" altLang="en-US" dirty="0">
              <a:solidFill>
                <a:srgbClr val="CC0000"/>
              </a:solidFill>
              <a:latin typeface="標楷體" pitchFamily="65" charset="-120"/>
              <a:ea typeface="標楷體" pitchFamily="65" charset="-120"/>
            </a:endParaRPr>
          </a:p>
        </p:txBody>
      </p:sp>
    </p:spTree>
    <p:extLst>
      <p:ext uri="{BB962C8B-B14F-4D97-AF65-F5344CB8AC3E}">
        <p14:creationId xmlns:p14="http://schemas.microsoft.com/office/powerpoint/2010/main" val="35830855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教學目標：</a:t>
            </a:r>
            <a:r>
              <a:rPr lang="zh-TW" altLang="zh-TW" dirty="0" smtClean="0"/>
              <a:t>依據監督量測、意外事故、防護具及急救箱管理與承攬商及外包商管理程序，各單位使用急救箱的藥品與器材，記錄「虛驚或意外事件明細表」報陳處理</a:t>
            </a:r>
            <a:r>
              <a:rPr lang="zh-TW" altLang="en-US" dirty="0" smtClean="0"/>
              <a:t>單位進行</a:t>
            </a:r>
            <a:r>
              <a:rPr lang="zh-TW" altLang="zh-TW" dirty="0" smtClean="0"/>
              <a:t>統計分析，調查彙整經危害鑑別後登錄教育部通報網站，安</a:t>
            </a:r>
            <a:r>
              <a:rPr lang="zh-TW" altLang="en-US" dirty="0" smtClean="0"/>
              <a:t>全衛生</a:t>
            </a:r>
            <a:r>
              <a:rPr lang="zh-TW" altLang="zh-TW" dirty="0" smtClean="0"/>
              <a:t>委員會召開會議審議，影響身心健康諮商中心及健康中心等協助</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56</a:t>
            </a:fld>
            <a:endParaRPr lang="en-US" altLang="zh-TW" dirty="0"/>
          </a:p>
        </p:txBody>
      </p:sp>
    </p:spTree>
    <p:extLst>
      <p:ext uri="{BB962C8B-B14F-4D97-AF65-F5344CB8AC3E}">
        <p14:creationId xmlns:p14="http://schemas.microsoft.com/office/powerpoint/2010/main" val="844601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defTabSz="989013"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defTabSz="989013"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defTabSz="989013"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fld id="{9DF66C08-F093-4FB1-BD01-F927CF7C8B7D}" type="slidenum">
              <a:rPr lang="en-US" altLang="zh-TW" sz="1300" b="0">
                <a:ea typeface="新細明體" panose="02020500000000000000" pitchFamily="18" charset="-120"/>
              </a:rPr>
              <a:pPr eaLnBrk="1" hangingPunct="1"/>
              <a:t>57</a:t>
            </a:fld>
            <a:endParaRPr lang="en-US" altLang="zh-TW" sz="1300" b="0">
              <a:ea typeface="新細明體" panose="02020500000000000000" pitchFamily="18" charset="-120"/>
            </a:endParaRPr>
          </a:p>
        </p:txBody>
      </p:sp>
      <p:sp>
        <p:nvSpPr>
          <p:cNvPr id="81923" name="投影片圖像版面配置區 1"/>
          <p:cNvSpPr>
            <a:spLocks noGrp="1" noRot="1" noChangeAspect="1" noTextEdit="1"/>
          </p:cNvSpPr>
          <p:nvPr>
            <p:ph type="sldImg"/>
          </p:nvPr>
        </p:nvSpPr>
        <p:spPr>
          <a:xfrm>
            <a:off x="1222375" y="704850"/>
            <a:ext cx="4721225" cy="3540125"/>
          </a:xfrm>
          <a:ln/>
        </p:spPr>
      </p:sp>
      <p:sp>
        <p:nvSpPr>
          <p:cNvPr id="81924" name="備忘稿版面配置區 2"/>
          <p:cNvSpPr>
            <a:spLocks noGrp="1"/>
          </p:cNvSpPr>
          <p:nvPr>
            <p:ph type="body" idx="1"/>
          </p:nvPr>
        </p:nvSpPr>
        <p:spPr>
          <a:xfrm>
            <a:off x="719114" y="4476964"/>
            <a:ext cx="5724076" cy="4244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73" tIns="49037" rIns="98073" bIns="49037"/>
          <a:lstStyle/>
          <a:p>
            <a:pPr eaLnBrk="1" hangingPunct="1"/>
            <a:r>
              <a:rPr lang="zh-TW" altLang="en-US" dirty="0" smtClean="0"/>
              <a:t>重點說明：自我檢核達成無災害管理機制，結合虛驚及意外事故，建立安全衛生管理績效</a:t>
            </a:r>
            <a:endParaRPr lang="en-US" altLang="zh-TW" dirty="0" smtClean="0"/>
          </a:p>
          <a:p>
            <a:pPr eaLnBrk="1" hangingPunct="1"/>
            <a:endParaRPr lang="zh-TW" altLang="zh-TW" dirty="0" smtClean="0"/>
          </a:p>
        </p:txBody>
      </p:sp>
      <p:sp>
        <p:nvSpPr>
          <p:cNvPr id="81925" name="投影片編號版面配置區 3"/>
          <p:cNvSpPr txBox="1">
            <a:spLocks noGrp="1"/>
          </p:cNvSpPr>
          <p:nvPr/>
        </p:nvSpPr>
        <p:spPr bwMode="auto">
          <a:xfrm>
            <a:off x="4060026" y="8951002"/>
            <a:ext cx="3100674" cy="47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73" tIns="49037" rIns="98073" bIns="49037" anchor="b"/>
          <a:lstStyle>
            <a:lvl1pPr defTabSz="977900"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defTabSz="97790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defTabSz="9779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defTabSz="977900"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r" eaLnBrk="1" hangingPunct="1"/>
            <a:fld id="{BDD91EA4-124D-455D-88BF-0A13C89F353D}" type="slidenum">
              <a:rPr lang="en-US" altLang="zh-TW" b="0">
                <a:ea typeface="微軟正黑體" panose="020B0604030504040204" pitchFamily="34" charset="-120"/>
              </a:rPr>
              <a:pPr algn="r" eaLnBrk="1" hangingPunct="1"/>
              <a:t>57</a:t>
            </a:fld>
            <a:endParaRPr lang="en-US" altLang="zh-TW" b="0">
              <a:ea typeface="微軟正黑體" panose="020B0604030504040204" pitchFamily="34" charset="-120"/>
            </a:endParaRPr>
          </a:p>
        </p:txBody>
      </p:sp>
    </p:spTree>
    <p:extLst>
      <p:ext uri="{BB962C8B-B14F-4D97-AF65-F5344CB8AC3E}">
        <p14:creationId xmlns:p14="http://schemas.microsoft.com/office/powerpoint/2010/main" val="242018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教學目標</a:t>
            </a:r>
            <a:r>
              <a:rPr lang="en-US" altLang="zh-TW" dirty="0" smtClean="0"/>
              <a:t>::</a:t>
            </a:r>
            <a:r>
              <a:rPr lang="zh-TW" altLang="en-US" dirty="0"/>
              <a:t>建立管理責任及執行管理責任所需資源，以支援</a:t>
            </a:r>
            <a:r>
              <a:rPr lang="zh-TW" altLang="en-US" dirty="0" smtClean="0"/>
              <a:t>組織安全</a:t>
            </a:r>
            <a:r>
              <a:rPr lang="zh-TW" altLang="en-US" dirty="0"/>
              <a:t>衛生</a:t>
            </a:r>
            <a:r>
              <a:rPr lang="zh-TW" altLang="en-US" dirty="0" smtClean="0"/>
              <a:t>管理之</a:t>
            </a:r>
            <a:r>
              <a:rPr lang="zh-TW" altLang="en-US" dirty="0"/>
              <a:t>施行。</a:t>
            </a:r>
          </a:p>
          <a:p>
            <a:r>
              <a:rPr lang="zh-TW" altLang="en-US" dirty="0"/>
              <a:t>教材</a:t>
            </a:r>
            <a:r>
              <a:rPr lang="zh-TW" altLang="en-US" dirty="0" smtClean="0"/>
              <a:t>說明：為</a:t>
            </a:r>
            <a:r>
              <a:rPr lang="zh-TW" altLang="en-US" dirty="0"/>
              <a:t>學校安全衛生最高諮詢組織，</a:t>
            </a:r>
            <a:r>
              <a:rPr lang="zh-TW" altLang="zh-TW" dirty="0"/>
              <a:t>組織分工及權責劃分</a:t>
            </a:r>
            <a:r>
              <a:rPr lang="zh-TW" altLang="en-US" dirty="0" smtClean="0"/>
              <a:t>針對安全</a:t>
            </a:r>
            <a:r>
              <a:rPr lang="zh-TW" altLang="en-US" dirty="0"/>
              <a:t>衛生</a:t>
            </a:r>
            <a:r>
              <a:rPr lang="zh-TW" altLang="en-US" dirty="0" smtClean="0"/>
              <a:t>管理之</a:t>
            </a:r>
            <a:r>
              <a:rPr lang="zh-TW" altLang="en-US" dirty="0"/>
              <a:t>相關角色、責任及權限之</a:t>
            </a:r>
            <a:r>
              <a:rPr lang="zh-TW" altLang="en-US" dirty="0" smtClean="0"/>
              <a:t>界定</a:t>
            </a:r>
            <a:endParaRPr lang="en-US" altLang="zh-TW" dirty="0" smtClean="0"/>
          </a:p>
          <a:p>
            <a:r>
              <a:rPr lang="zh-TW" altLang="en-US" b="1" u="sng" dirty="0" smtClean="0"/>
              <a:t>增加</a:t>
            </a:r>
            <a:r>
              <a:rPr lang="en-US" altLang="zh-TW" b="1" u="sng" dirty="0" smtClean="0"/>
              <a:t>(</a:t>
            </a:r>
            <a:r>
              <a:rPr lang="zh-TW" altLang="en-US" b="1" u="sng" dirty="0" smtClean="0"/>
              <a:t>對於未設置指定適用職安法實驗場所或人數為大設置安全衛生管理單位、委員會者</a:t>
            </a:r>
            <a:r>
              <a:rPr lang="zh-TW" altLang="en-US" sz="1200" b="1" u="sng" dirty="0" smtClean="0"/>
              <a:t>，由校長透過校務行政會議及指定單位或人員辦</a:t>
            </a:r>
            <a:r>
              <a:rPr kumimoji="1" lang="zh-TW" altLang="en-US" sz="1200" kern="1200" dirty="0" smtClean="0">
                <a:solidFill>
                  <a:schemeClr val="tx1"/>
                </a:solidFill>
                <a:latin typeface="Arial" pitchFamily="34" charset="0"/>
                <a:ea typeface="新細明體" pitchFamily="18" charset="-120"/>
                <a:cs typeface="+mn-cs"/>
              </a:rPr>
              <a:t>理</a:t>
            </a:r>
            <a:r>
              <a:rPr kumimoji="1" lang="en-US" altLang="zh-TW" sz="1200" kern="1200" dirty="0" smtClean="0">
                <a:solidFill>
                  <a:schemeClr val="tx1"/>
                </a:solidFill>
                <a:latin typeface="Arial" pitchFamily="34" charset="0"/>
                <a:ea typeface="新細明體" pitchFamily="18" charset="-120"/>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1200" kern="1200" dirty="0" smtClean="0">
                <a:solidFill>
                  <a:schemeClr val="tx1"/>
                </a:solidFill>
                <a:latin typeface="Arial" pitchFamily="34" charset="0"/>
                <a:ea typeface="新細明體" pitchFamily="18" charset="-120"/>
                <a:cs typeface="+mn-cs"/>
              </a:rPr>
              <a:t>刪去</a:t>
            </a:r>
            <a:r>
              <a:rPr kumimoji="1" lang="en-US" altLang="zh-TW" sz="1200" kern="1200" dirty="0" smtClean="0">
                <a:solidFill>
                  <a:schemeClr val="tx1"/>
                </a:solidFill>
                <a:latin typeface="Arial" pitchFamily="34" charset="0"/>
                <a:ea typeface="新細明體" pitchFamily="18" charset="-120"/>
                <a:cs typeface="+mn-cs"/>
              </a:rPr>
              <a:t>(</a:t>
            </a:r>
            <a:r>
              <a:rPr kumimoji="1" lang="zh-TW" altLang="zh-TW" sz="1200" kern="1200" dirty="0" smtClean="0">
                <a:solidFill>
                  <a:srgbClr val="3E3D2D"/>
                </a:solidFill>
                <a:latin typeface="+mj-ea"/>
                <a:ea typeface="新細明體" pitchFamily="18" charset="-120"/>
                <a:cs typeface="+mn-cs"/>
              </a:rPr>
              <a:t>推動</a:t>
            </a:r>
            <a:r>
              <a:rPr kumimoji="1" lang="zh-TW" altLang="en-US" sz="1200" kern="1200" dirty="0" smtClean="0">
                <a:solidFill>
                  <a:srgbClr val="3E3D2D"/>
                </a:solidFill>
                <a:latin typeface="+mj-ea"/>
                <a:ea typeface="新細明體" pitchFamily="18" charset="-120"/>
                <a:cs typeface="+mn-cs"/>
              </a:rPr>
              <a:t>安全衛生管理業務，建立學校安全衛生文化及提升</a:t>
            </a:r>
            <a:r>
              <a:rPr kumimoji="1" lang="zh-TW" altLang="zh-TW" sz="1200" b="1" kern="1200" dirty="0" smtClean="0">
                <a:solidFill>
                  <a:srgbClr val="FF0000"/>
                </a:solidFill>
                <a:latin typeface="+mj-ea"/>
                <a:ea typeface="新細明體" pitchFamily="18" charset="-120"/>
                <a:cs typeface="+mn-cs"/>
              </a:rPr>
              <a:t>教職員工生</a:t>
            </a:r>
            <a:r>
              <a:rPr kumimoji="1" lang="zh-TW" altLang="zh-TW" sz="1200" kern="1200" dirty="0" smtClean="0">
                <a:solidFill>
                  <a:srgbClr val="3E3D2D"/>
                </a:solidFill>
                <a:latin typeface="+mj-ea"/>
                <a:ea typeface="新細明體" pitchFamily="18" charset="-120"/>
                <a:cs typeface="+mn-cs"/>
              </a:rPr>
              <a:t>之</a:t>
            </a:r>
            <a:r>
              <a:rPr kumimoji="1" lang="zh-TW" altLang="en-US" sz="1200" kern="1200" dirty="0" smtClean="0">
                <a:solidFill>
                  <a:srgbClr val="3E3D2D"/>
                </a:solidFill>
                <a:latin typeface="+mj-ea"/>
                <a:ea typeface="新細明體" pitchFamily="18" charset="-120"/>
                <a:cs typeface="+mn-cs"/>
              </a:rPr>
              <a:t>安全衛生</a:t>
            </a:r>
            <a:r>
              <a:rPr kumimoji="1" lang="zh-TW" altLang="zh-TW" sz="1200" kern="1200" dirty="0" smtClean="0">
                <a:solidFill>
                  <a:srgbClr val="3E3D2D"/>
                </a:solidFill>
                <a:latin typeface="+mj-ea"/>
                <a:ea typeface="新細明體" pitchFamily="18" charset="-120"/>
                <a:cs typeface="+mn-cs"/>
              </a:rPr>
              <a:t>素養</a:t>
            </a:r>
            <a:r>
              <a:rPr kumimoji="1" lang="zh-TW" altLang="en-US" sz="1200" kern="1200" dirty="0" smtClean="0">
                <a:solidFill>
                  <a:srgbClr val="3E3D2D"/>
                </a:solidFill>
                <a:latin typeface="+mj-ea"/>
                <a:ea typeface="新細明體" pitchFamily="18" charset="-120"/>
                <a:cs typeface="+mn-cs"/>
              </a:rPr>
              <a:t>，</a:t>
            </a:r>
            <a:r>
              <a:rPr kumimoji="1" lang="zh-TW" altLang="zh-TW" sz="1200" kern="1200" dirty="0" smtClean="0">
                <a:solidFill>
                  <a:srgbClr val="3E3D2D"/>
                </a:solidFill>
                <a:latin typeface="+mj-ea"/>
                <a:ea typeface="新細明體" pitchFamily="18" charset="-120"/>
                <a:cs typeface="+mn-cs"/>
              </a:rPr>
              <a:t>落實</a:t>
            </a:r>
            <a:r>
              <a:rPr kumimoji="1" lang="zh-TW" altLang="en-US" sz="1200" kern="1200" dirty="0" smtClean="0">
                <a:solidFill>
                  <a:srgbClr val="3E3D2D"/>
                </a:solidFill>
                <a:latin typeface="+mj-ea"/>
                <a:ea typeface="新細明體" pitchFamily="18" charset="-120"/>
                <a:cs typeface="+mn-cs"/>
              </a:rPr>
              <a:t>安全衛生</a:t>
            </a:r>
            <a:r>
              <a:rPr kumimoji="1" lang="zh-TW" altLang="zh-TW" sz="1200" kern="1200" dirty="0" smtClean="0">
                <a:solidFill>
                  <a:srgbClr val="3E3D2D"/>
                </a:solidFill>
                <a:latin typeface="+mj-ea"/>
                <a:ea typeface="新細明體" pitchFamily="18" charset="-120"/>
                <a:cs typeface="+mn-cs"/>
              </a:rPr>
              <a:t>工作</a:t>
            </a:r>
            <a:r>
              <a:rPr kumimoji="1" lang="en-US" altLang="zh-TW" sz="1200" kern="1200" dirty="0" smtClean="0">
                <a:solidFill>
                  <a:schemeClr val="tx1"/>
                </a:solidFill>
                <a:latin typeface="Arial" pitchFamily="34" charset="0"/>
                <a:ea typeface="新細明體" pitchFamily="18" charset="-120"/>
                <a:cs typeface="+mn-cs"/>
              </a:rPr>
              <a:t>)</a:t>
            </a:r>
            <a:endParaRPr kumimoji="1" lang="zh-TW" altLang="en-US" sz="1200" kern="1200" dirty="0">
              <a:solidFill>
                <a:schemeClr val="tx1"/>
              </a:solidFill>
              <a:latin typeface="Arial" pitchFamily="34" charset="0"/>
              <a:ea typeface="新細明體" pitchFamily="18" charset="-120"/>
              <a:cs typeface="+mn-cs"/>
            </a:endParaRPr>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8</a:t>
            </a:fld>
            <a:endParaRPr lang="en-US" altLang="zh-TW" dirty="0"/>
          </a:p>
        </p:txBody>
      </p:sp>
    </p:spTree>
    <p:extLst>
      <p:ext uri="{BB962C8B-B14F-4D97-AF65-F5344CB8AC3E}">
        <p14:creationId xmlns:p14="http://schemas.microsoft.com/office/powerpoint/2010/main" val="47134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教學目標</a:t>
            </a:r>
            <a:r>
              <a:rPr lang="en-US" altLang="zh-TW" dirty="0" smtClean="0"/>
              <a:t>::</a:t>
            </a:r>
            <a:r>
              <a:rPr lang="zh-TW" altLang="en-US" dirty="0" smtClean="0"/>
              <a:t>各單位安全衛生聯絡員，協助各單位辦理安全衛生管理</a:t>
            </a:r>
            <a:r>
              <a:rPr lang="zh-TW" altLang="en-US" dirty="0"/>
              <a:t>責任及執行管理責任所需資源，以支援</a:t>
            </a:r>
            <a:r>
              <a:rPr lang="zh-TW" altLang="en-US" dirty="0" smtClean="0"/>
              <a:t>組織之</a:t>
            </a:r>
            <a:r>
              <a:rPr lang="zh-TW" altLang="en-US" dirty="0"/>
              <a:t>施行。</a:t>
            </a:r>
          </a:p>
          <a:p>
            <a:r>
              <a:rPr lang="zh-TW" altLang="en-US" dirty="0"/>
              <a:t>教材</a:t>
            </a:r>
            <a:r>
              <a:rPr lang="zh-TW" altLang="en-US" dirty="0" smtClean="0"/>
              <a:t>說明：</a:t>
            </a:r>
            <a:r>
              <a:rPr lang="zh-TW" altLang="zh-TW" dirty="0" smtClean="0"/>
              <a:t>組織</a:t>
            </a:r>
            <a:r>
              <a:rPr lang="zh-TW" altLang="zh-TW" dirty="0"/>
              <a:t>分工及權責</a:t>
            </a:r>
            <a:r>
              <a:rPr lang="zh-TW" altLang="zh-TW" dirty="0" smtClean="0"/>
              <a:t>劃分</a:t>
            </a:r>
            <a:endParaRPr lang="en-US" altLang="zh-TW" dirty="0" smtClean="0"/>
          </a:p>
          <a:p>
            <a:r>
              <a:rPr lang="en-US" altLang="zh-TW" b="0" dirty="0" smtClean="0"/>
              <a:t>a.</a:t>
            </a:r>
            <a:r>
              <a:rPr lang="zh-TW" altLang="en-US" b="0" dirty="0" smtClean="0"/>
              <a:t>各院系所推派一位人員負責各單位報安全衛生管理相關事務之與聯絡之業務窗口。</a:t>
            </a:r>
          </a:p>
          <a:p>
            <a:r>
              <a:rPr lang="en-US" altLang="zh-TW" b="0" dirty="0" smtClean="0"/>
              <a:t>b.</a:t>
            </a:r>
            <a:r>
              <a:rPr lang="zh-TW" altLang="en-US" b="0" dirty="0" smtClean="0"/>
              <a:t>安衛聯絡員需參加相關專業教育訓練。</a:t>
            </a:r>
          </a:p>
          <a:p>
            <a:endParaRPr lang="zh-TW" altLang="en-US" b="0"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9</a:t>
            </a:fld>
            <a:endParaRPr lang="en-US" altLang="zh-TW" dirty="0"/>
          </a:p>
        </p:txBody>
      </p:sp>
    </p:spTree>
    <p:extLst>
      <p:ext uri="{BB962C8B-B14F-4D97-AF65-F5344CB8AC3E}">
        <p14:creationId xmlns:p14="http://schemas.microsoft.com/office/powerpoint/2010/main" val="247056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教學目標</a:t>
            </a:r>
            <a:r>
              <a:rPr lang="en-US" altLang="zh-TW" dirty="0" smtClean="0"/>
              <a:t>:</a:t>
            </a:r>
            <a:endParaRPr lang="en-US" altLang="zh-TW" dirty="0"/>
          </a:p>
          <a:p>
            <a:r>
              <a:rPr lang="zh-TW" altLang="en-US" dirty="0"/>
              <a:t>為防止各實驗</a:t>
            </a:r>
            <a:r>
              <a:rPr lang="en-US" altLang="zh-TW" dirty="0"/>
              <a:t>(</a:t>
            </a:r>
            <a:r>
              <a:rPr lang="zh-TW" altLang="en-US" dirty="0"/>
              <a:t>習</a:t>
            </a:r>
            <a:r>
              <a:rPr lang="en-US" altLang="zh-TW" dirty="0"/>
              <a:t>)</a:t>
            </a:r>
            <a:r>
              <a:rPr lang="zh-TW" altLang="en-US" dirty="0"/>
              <a:t>室、實習工場、中心等工作場所之職業災害，持續落實加強安全防護措施，保障教職員工生安全與健康，以達成符合安全</a:t>
            </a:r>
            <a:r>
              <a:rPr lang="zh-TW" altLang="en-US" dirty="0" smtClean="0"/>
              <a:t>衛生災害預防目標。依據職業安全衛生法在於</a:t>
            </a:r>
            <a:r>
              <a:rPr lang="zh-TW" altLang="en-US" dirty="0"/>
              <a:t>執行勞工安全衛生事項，並要求相關單位人員應確實遵守。</a:t>
            </a:r>
            <a:endParaRPr lang="en-US" altLang="zh-TW" dirty="0"/>
          </a:p>
          <a:p>
            <a:r>
              <a:rPr lang="zh-TW" altLang="en-US" dirty="0" smtClean="0"/>
              <a:t>教材說明：</a:t>
            </a:r>
            <a:endParaRPr lang="en-US" altLang="zh-TW" dirty="0"/>
          </a:p>
          <a:p>
            <a:r>
              <a:rPr lang="zh-TW" altLang="zh-TW" kern="100" dirty="0">
                <a:solidFill>
                  <a:srgbClr val="000000"/>
                </a:solidFill>
                <a:cs typeface="Times New Roman" panose="02020603050405020304" pitchFamily="18" charset="0"/>
              </a:rPr>
              <a:t>勞工安全衛生管理規章及計畫之製作內容，仍應依政府機關（構）規模、特性訂定，並應用規劃（</a:t>
            </a:r>
            <a:r>
              <a:rPr lang="en-US" altLang="zh-TW" kern="100" dirty="0">
                <a:solidFill>
                  <a:srgbClr val="000000"/>
                </a:solidFill>
                <a:cs typeface="Times New Roman" panose="02020603050405020304" pitchFamily="18" charset="0"/>
              </a:rPr>
              <a:t>Plan</a:t>
            </a:r>
            <a:r>
              <a:rPr lang="zh-TW" altLang="zh-TW" kern="100" dirty="0">
                <a:solidFill>
                  <a:srgbClr val="000000"/>
                </a:solidFill>
                <a:cs typeface="Times New Roman" panose="02020603050405020304" pitchFamily="18" charset="0"/>
              </a:rPr>
              <a:t>）、實施（</a:t>
            </a:r>
            <a:r>
              <a:rPr lang="en-US" altLang="zh-TW" kern="100" dirty="0">
                <a:solidFill>
                  <a:srgbClr val="000000"/>
                </a:solidFill>
                <a:cs typeface="Times New Roman" panose="02020603050405020304" pitchFamily="18" charset="0"/>
              </a:rPr>
              <a:t>Do</a:t>
            </a:r>
            <a:r>
              <a:rPr lang="zh-TW" altLang="zh-TW" kern="100" dirty="0">
                <a:solidFill>
                  <a:srgbClr val="000000"/>
                </a:solidFill>
                <a:cs typeface="Times New Roman" panose="02020603050405020304" pitchFamily="18" charset="0"/>
              </a:rPr>
              <a:t>）、查核（</a:t>
            </a:r>
            <a:r>
              <a:rPr lang="en-US" altLang="zh-TW" kern="100" dirty="0">
                <a:solidFill>
                  <a:srgbClr val="000000"/>
                </a:solidFill>
                <a:cs typeface="Times New Roman" panose="02020603050405020304" pitchFamily="18" charset="0"/>
              </a:rPr>
              <a:t>Check</a:t>
            </a:r>
            <a:r>
              <a:rPr lang="zh-TW" altLang="zh-TW" kern="100" dirty="0">
                <a:solidFill>
                  <a:srgbClr val="000000"/>
                </a:solidFill>
                <a:cs typeface="Times New Roman" panose="02020603050405020304" pitchFamily="18" charset="0"/>
              </a:rPr>
              <a:t>）及改進（</a:t>
            </a:r>
            <a:r>
              <a:rPr lang="en-US" altLang="zh-TW" kern="100" dirty="0">
                <a:solidFill>
                  <a:srgbClr val="000000"/>
                </a:solidFill>
                <a:cs typeface="Times New Roman" panose="02020603050405020304" pitchFamily="18" charset="0"/>
              </a:rPr>
              <a:t>Action</a:t>
            </a:r>
            <a:r>
              <a:rPr lang="zh-TW" altLang="zh-TW" kern="100" dirty="0">
                <a:solidFill>
                  <a:srgbClr val="000000"/>
                </a:solidFill>
                <a:cs typeface="Times New Roman" panose="02020603050405020304" pitchFamily="18" charset="0"/>
              </a:rPr>
              <a:t>）的管理手法，實現安全衛生管理目標，並藉由持續不斷的體檢與發現問題，即時採取糾正措施，透過系統稽核制度，提昇安全衛生管理績效，有效防止職業</a:t>
            </a:r>
            <a:r>
              <a:rPr lang="zh-TW" altLang="zh-TW" kern="100" dirty="0" smtClean="0">
                <a:solidFill>
                  <a:srgbClr val="000000"/>
                </a:solidFill>
                <a:cs typeface="Times New Roman" panose="02020603050405020304" pitchFamily="18" charset="0"/>
              </a:rPr>
              <a:t>災害</a:t>
            </a:r>
            <a:endParaRPr lang="en-US" altLang="zh-TW"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11</a:t>
            </a:fld>
            <a:endParaRPr lang="en-US" altLang="zh-TW" dirty="0"/>
          </a:p>
        </p:txBody>
      </p:sp>
    </p:spTree>
    <p:extLst>
      <p:ext uri="{BB962C8B-B14F-4D97-AF65-F5344CB8AC3E}">
        <p14:creationId xmlns:p14="http://schemas.microsoft.com/office/powerpoint/2010/main" val="6237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教學目標</a:t>
            </a:r>
            <a:r>
              <a:rPr lang="en-US" altLang="zh-TW"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為防止各實驗</a:t>
            </a:r>
            <a:r>
              <a:rPr lang="en-US" altLang="zh-TW" dirty="0" smtClean="0"/>
              <a:t>(</a:t>
            </a:r>
            <a:r>
              <a:rPr lang="zh-TW" altLang="en-US" dirty="0" smtClean="0"/>
              <a:t>習</a:t>
            </a:r>
            <a:r>
              <a:rPr lang="en-US" altLang="zh-TW" dirty="0" smtClean="0"/>
              <a:t>)</a:t>
            </a:r>
            <a:r>
              <a:rPr lang="zh-TW" altLang="en-US" dirty="0" smtClean="0"/>
              <a:t>室、實習工場、中心等工作場所之職業災害，持續落實加強安全防護措施，執行勞工安全衛生事項，並要求相關單位人員應確實遵守，以保障教職員工生安全與健康，確保實驗室、試驗室、研究室、實習工場、試驗工場等場所</a:t>
            </a:r>
            <a:r>
              <a:rPr lang="en-US" altLang="zh-TW" dirty="0" smtClean="0"/>
              <a:t>(</a:t>
            </a:r>
            <a:r>
              <a:rPr lang="zh-TW" altLang="en-US" dirty="0" smtClean="0"/>
              <a:t>以上稱事業場所</a:t>
            </a:r>
            <a:r>
              <a:rPr lang="en-US" altLang="zh-TW" dirty="0" smtClean="0"/>
              <a:t>)</a:t>
            </a:r>
            <a:r>
              <a:rPr lang="zh-TW" altLang="en-US" dirty="0" smtClean="0"/>
              <a:t>安全運作，以達成符合安全衛生及工作環境零災害之理想目標。</a:t>
            </a:r>
            <a:endParaRPr lang="en-US" altLang="zh-TW"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教材說明：</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依學校政策、目標以訂定計畫項目及施細目並應包括計畫時程、實施方法：實施單位及人員完成期限、需用經費、績效考核與其他規定事項</a:t>
            </a:r>
            <a:endParaRPr lang="zh-TW" altLang="en-US"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12</a:t>
            </a:fld>
            <a:endParaRPr lang="en-US" altLang="zh-TW" dirty="0"/>
          </a:p>
        </p:txBody>
      </p:sp>
    </p:spTree>
    <p:extLst>
      <p:ext uri="{BB962C8B-B14F-4D97-AF65-F5344CB8AC3E}">
        <p14:creationId xmlns:p14="http://schemas.microsoft.com/office/powerpoint/2010/main" val="184536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教學目標</a:t>
            </a:r>
            <a:r>
              <a:rPr lang="en-US" altLang="zh-TW" dirty="0" smtClean="0"/>
              <a:t>:</a:t>
            </a:r>
          </a:p>
          <a:p>
            <a:r>
              <a:rPr lang="zh-TW" altLang="en-US" dirty="0" smtClean="0"/>
              <a:t>危害透過事先對可能潛在的風險進行鑑別，並採取有效改善方式，以符合安全衛生法令，並降低對人員健康及安全之衝擊。</a:t>
            </a:r>
            <a:endParaRPr lang="zh-TW" altLang="en-US" dirty="0"/>
          </a:p>
          <a:p>
            <a:r>
              <a:rPr lang="zh-TW" altLang="en-US" dirty="0"/>
              <a:t>教材</a:t>
            </a:r>
            <a:r>
              <a:rPr lang="zh-TW" altLang="en-US" dirty="0" smtClean="0"/>
              <a:t>說明：</a:t>
            </a:r>
            <a:endParaRPr lang="en-US" altLang="zh-TW" dirty="0" smtClean="0"/>
          </a:p>
          <a:p>
            <a:r>
              <a:rPr lang="zh-TW" altLang="en-US" dirty="0" smtClean="0"/>
              <a:t>風險</a:t>
            </a:r>
            <a:r>
              <a:rPr lang="zh-TW" altLang="en-US" dirty="0"/>
              <a:t>評估方法須採用行政院勞工委員會認可之</a:t>
            </a:r>
            <a:r>
              <a:rPr lang="zh-TW" altLang="en-US" dirty="0" smtClean="0"/>
              <a:t>方式，風險</a:t>
            </a:r>
            <a:r>
              <a:rPr lang="zh-TW" altLang="en-US" dirty="0"/>
              <a:t>評估可就各作業項目由事業單位內安全衛生業務人員及各相關單位分別實施</a:t>
            </a:r>
            <a:r>
              <a:rPr lang="zh-TW" altLang="zh-TW" dirty="0"/>
              <a:t>落實風險評估及緊急應變執行</a:t>
            </a:r>
            <a:r>
              <a:rPr lang="zh-TW" altLang="zh-TW" dirty="0" smtClean="0"/>
              <a:t>措施</a:t>
            </a:r>
            <a:r>
              <a:rPr lang="zh-TW" altLang="en-US" dirty="0" smtClean="0"/>
              <a:t>。</a:t>
            </a:r>
            <a:endParaRPr lang="zh-TW" altLang="en-US" b="0" dirty="0"/>
          </a:p>
        </p:txBody>
      </p:sp>
      <p:sp>
        <p:nvSpPr>
          <p:cNvPr id="4" name="投影片編號版面配置區 3"/>
          <p:cNvSpPr>
            <a:spLocks noGrp="1"/>
          </p:cNvSpPr>
          <p:nvPr>
            <p:ph type="sldNum" sz="quarter" idx="10"/>
          </p:nvPr>
        </p:nvSpPr>
        <p:spPr/>
        <p:txBody>
          <a:bodyPr/>
          <a:lstStyle/>
          <a:p>
            <a:pPr>
              <a:defRPr/>
            </a:pPr>
            <a:fld id="{C55B0811-7F2C-4C0D-BB79-FADC34E2365E}" type="slidenum">
              <a:rPr lang="en-US" altLang="zh-TW" smtClean="0"/>
              <a:pPr>
                <a:defRPr/>
              </a:pPr>
              <a:t>13</a:t>
            </a:fld>
            <a:endParaRPr lang="en-US" altLang="zh-TW" dirty="0"/>
          </a:p>
        </p:txBody>
      </p:sp>
    </p:spTree>
    <p:extLst>
      <p:ext uri="{BB962C8B-B14F-4D97-AF65-F5344CB8AC3E}">
        <p14:creationId xmlns:p14="http://schemas.microsoft.com/office/powerpoint/2010/main" val="2210160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hasCustomPrompt="1"/>
          </p:nvPr>
        </p:nvSpPr>
        <p:spPr>
          <a:xfrm>
            <a:off x="685800" y="2130425"/>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教育部校園職業安全衛生知能提升暨教育訓練推動計畫</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88C1B476-462F-4534-9252-10E30AF056E4}" type="datetime1">
              <a:rPr lang="zh-TW" altLang="en-US" smtClean="0"/>
              <a:t>2017/12/25</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6309320"/>
            <a:ext cx="9144000" cy="1463912"/>
          </a:xfrm>
          <a:prstGeom prst="rect">
            <a:avLst/>
          </a:prstGeom>
        </p:spPr>
      </p:pic>
      <p:pic>
        <p:nvPicPr>
          <p:cNvPr id="2050" name="Picture 2" descr="\\192.168.0.1\volume9\蘇佳瑩\套用公版教材\圖片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041" y="247095"/>
            <a:ext cx="852567" cy="861518"/>
          </a:xfrm>
          <a:prstGeom prst="rect">
            <a:avLst/>
          </a:prstGeom>
        </p:spPr>
      </p:pic>
    </p:spTree>
    <p:extLst>
      <p:ext uri="{BB962C8B-B14F-4D97-AF65-F5344CB8AC3E}">
        <p14:creationId xmlns:p14="http://schemas.microsoft.com/office/powerpoint/2010/main" val="12021130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A73F09D6-09C0-4994-8122-AF9E1AE2D602}" type="datetime1">
              <a:rPr lang="zh-TW" altLang="en-US" smtClean="0"/>
              <a:t>2017/12/25</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758880"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25776012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7E650620-A269-45F5-B6AA-DC8CB9538E73}" type="datetime1">
              <a:rPr lang="zh-TW" altLang="en-US" smtClean="0"/>
              <a:t>2017/12/25</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902896"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4383158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標題及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32A6562-38BD-42F7-BB98-C13116993952}" type="datetime1">
              <a:rPr lang="zh-TW" altLang="en-US" smtClean="0"/>
              <a:pPr/>
              <a:t>2017/12/25</a:t>
            </a:fld>
            <a:endParaRPr lang="zh-TW" altLang="en-US"/>
          </a:p>
        </p:txBody>
      </p:sp>
      <p:sp>
        <p:nvSpPr>
          <p:cNvPr id="5" name="頁尾版面配置區 4"/>
          <p:cNvSpPr>
            <a:spLocks noGrp="1"/>
          </p:cNvSpPr>
          <p:nvPr>
            <p:ph type="ftr" sz="quarter" idx="11"/>
          </p:nvPr>
        </p:nvSpPr>
        <p:spPr/>
        <p:txBody>
          <a:bodyPr/>
          <a:lstStyle/>
          <a:p>
            <a:r>
              <a:rPr lang="en-US" altLang="zh-TW" smtClean="0"/>
              <a:t>Hpliu</a:t>
            </a:r>
            <a:endParaRPr lang="zh-TW" altLang="en-US"/>
          </a:p>
        </p:txBody>
      </p:sp>
      <p:sp>
        <p:nvSpPr>
          <p:cNvPr id="6" name="投影片編號版面配置區 5"/>
          <p:cNvSpPr>
            <a:spLocks noGrp="1"/>
          </p:cNvSpPr>
          <p:nvPr>
            <p:ph type="sldNum" sz="quarter" idx="12"/>
          </p:nvPr>
        </p:nvSpPr>
        <p:spPr/>
        <p:txBody>
          <a:bodyPr/>
          <a:lstStyle/>
          <a:p>
            <a:fld id="{5120085A-5DBB-4432-81C6-0F66A6FEB2A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6178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32" name="Picture 2"/>
          <p:cNvPicPr>
            <a:picLocks noChangeAspect="1" noChangeArrowheads="1"/>
          </p:cNvPicPr>
          <p:nvPr userDrawn="1"/>
        </p:nvPicPr>
        <p:blipFill>
          <a:blip r:embed="rId2" cstate="print">
            <a:lum bright="70000" contrast="-70000"/>
          </a:blip>
          <a:srcRect/>
          <a:stretch>
            <a:fillRect/>
          </a:stretch>
        </p:blipFill>
        <p:spPr bwMode="auto">
          <a:xfrm>
            <a:off x="-32177" y="1272863"/>
            <a:ext cx="1606558" cy="5585136"/>
          </a:xfrm>
          <a:prstGeom prst="rect">
            <a:avLst/>
          </a:prstGeom>
          <a:solidFill>
            <a:schemeClr val="accent4">
              <a:lumMod val="20000"/>
              <a:lumOff val="80000"/>
            </a:schemeClr>
          </a:solidFill>
          <a:ln w="9525">
            <a:noFill/>
            <a:miter lim="800000"/>
            <a:headEnd/>
            <a:tailEnd/>
          </a:ln>
        </p:spPr>
      </p:pic>
      <p:sp>
        <p:nvSpPr>
          <p:cNvPr id="3" name="副標題 2"/>
          <p:cNvSpPr>
            <a:spLocks noGrp="1"/>
          </p:cNvSpPr>
          <p:nvPr>
            <p:ph type="subTitle" idx="1"/>
          </p:nvPr>
        </p:nvSpPr>
        <p:spPr>
          <a:xfrm>
            <a:off x="-32178" y="1412776"/>
            <a:ext cx="1584176" cy="2448272"/>
          </a:xfrm>
        </p:spPr>
        <p:txBody>
          <a:bodyPr/>
          <a:lstStyle>
            <a:lvl1pPr marL="0" indent="0" algn="ct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spcBef>
                <a:spcPct val="0"/>
              </a:spcBef>
              <a:defRPr/>
            </a:pPr>
            <a:endParaRPr lang="zh-TW" altLang="en-US" sz="2400" b="1" dirty="0">
              <a:solidFill>
                <a:schemeClr val="accent3">
                  <a:lumMod val="50000"/>
                </a:schemeClr>
              </a:solidFill>
              <a:latin typeface="+mn-ea"/>
            </a:endParaRPr>
          </a:p>
        </p:txBody>
      </p:sp>
      <p:sp>
        <p:nvSpPr>
          <p:cNvPr id="4" name="日期版面配置區 3"/>
          <p:cNvSpPr>
            <a:spLocks noGrp="1"/>
          </p:cNvSpPr>
          <p:nvPr>
            <p:ph type="dt" sz="half" idx="10"/>
          </p:nvPr>
        </p:nvSpPr>
        <p:spPr/>
        <p:txBody>
          <a:bodyPr/>
          <a:lstStyle/>
          <a:p>
            <a:fld id="{8AE67BA2-B023-4B40-A561-06CA8173DD81}" type="datetime1">
              <a:rPr lang="zh-TW" altLang="en-US" smtClean="0"/>
              <a:pPr/>
              <a:t>2017/12/25</a:t>
            </a:fld>
            <a:endParaRPr lang="zh-TW" altLang="en-US"/>
          </a:p>
        </p:txBody>
      </p:sp>
      <p:sp>
        <p:nvSpPr>
          <p:cNvPr id="6" name="投影片編號版面配置區 5"/>
          <p:cNvSpPr>
            <a:spLocks noGrp="1"/>
          </p:cNvSpPr>
          <p:nvPr>
            <p:ph type="sldNum" sz="quarter" idx="12"/>
          </p:nvPr>
        </p:nvSpPr>
        <p:spPr/>
        <p:txBody>
          <a:bodyPr/>
          <a:lstStyle/>
          <a:p>
            <a:fld id="{E6AD6F65-3471-4548-8A42-45A5DF74F2DC}" type="slidenum">
              <a:rPr lang="zh-TW" altLang="en-US" smtClean="0"/>
              <a:pPr/>
              <a:t>‹#›</a:t>
            </a:fld>
            <a:endParaRPr lang="zh-TW" altLang="en-US"/>
          </a:p>
        </p:txBody>
      </p:sp>
      <p:pic>
        <p:nvPicPr>
          <p:cNvPr id="36" name="Picture 15"/>
          <p:cNvPicPr>
            <a:picLocks noChangeAspect="1" noChangeArrowheads="1"/>
          </p:cNvPicPr>
          <p:nvPr userDrawn="1"/>
        </p:nvPicPr>
        <p:blipFill>
          <a:blip r:embed="rId3" cstate="print">
            <a:clrChange>
              <a:clrFrom>
                <a:srgbClr val="83921A"/>
              </a:clrFrom>
              <a:clrTo>
                <a:srgbClr val="83921A">
                  <a:alpha val="0"/>
                </a:srgbClr>
              </a:clrTo>
            </a:clrChange>
            <a:lum bright="70000" contrast="-40000"/>
          </a:blip>
          <a:srcRect/>
          <a:stretch>
            <a:fillRect/>
          </a:stretch>
        </p:blipFill>
        <p:spPr bwMode="auto">
          <a:xfrm>
            <a:off x="322457" y="253541"/>
            <a:ext cx="534601" cy="531834"/>
          </a:xfrm>
          <a:prstGeom prst="rect">
            <a:avLst/>
          </a:prstGeom>
          <a:noFill/>
          <a:ln w="9525">
            <a:noFill/>
            <a:miter lim="800000"/>
            <a:headEnd/>
            <a:tailEnd/>
          </a:ln>
          <a:effectLst>
            <a:outerShdw blurRad="50800" dist="50800" dir="5400000" algn="ctr" rotWithShape="0">
              <a:srgbClr val="000000"/>
            </a:outerShdw>
          </a:effectLst>
        </p:spPr>
      </p:pic>
      <p:grpSp>
        <p:nvGrpSpPr>
          <p:cNvPr id="37" name="群組 36"/>
          <p:cNvGrpSpPr/>
          <p:nvPr userDrawn="1"/>
        </p:nvGrpSpPr>
        <p:grpSpPr>
          <a:xfrm>
            <a:off x="1064161" y="250935"/>
            <a:ext cx="1347599" cy="532101"/>
            <a:chOff x="4855940" y="1647410"/>
            <a:chExt cx="2354109" cy="929522"/>
          </a:xfrm>
        </p:grpSpPr>
        <p:pic>
          <p:nvPicPr>
            <p:cNvPr id="38" name="Picture 3"/>
            <p:cNvPicPr>
              <a:picLocks noChangeAspect="1" noChangeArrowheads="1"/>
            </p:cNvPicPr>
            <p:nvPr/>
          </p:nvPicPr>
          <p:blipFill>
            <a:blip r:embed="rId4" cstate="print">
              <a:clrChange>
                <a:clrFrom>
                  <a:srgbClr val="83921A"/>
                </a:clrFrom>
                <a:clrTo>
                  <a:srgbClr val="83921A">
                    <a:alpha val="0"/>
                  </a:srgbClr>
                </a:clrTo>
              </a:clrChange>
            </a:blip>
            <a:srcRect/>
            <a:stretch>
              <a:fillRect/>
            </a:stretch>
          </p:blipFill>
          <p:spPr bwMode="auto">
            <a:xfrm>
              <a:off x="4855940" y="1647410"/>
              <a:ext cx="2354109" cy="656816"/>
            </a:xfrm>
            <a:prstGeom prst="rect">
              <a:avLst/>
            </a:prstGeom>
            <a:ln>
              <a:noFill/>
            </a:ln>
            <a:effectLst>
              <a:outerShdw blurRad="190500" algn="tl" rotWithShape="0">
                <a:srgbClr val="000000">
                  <a:alpha val="70000"/>
                </a:srgbClr>
              </a:outerShdw>
            </a:effectLst>
          </p:spPr>
        </p:pic>
        <p:pic>
          <p:nvPicPr>
            <p:cNvPr id="39" name="Picture 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855941" y="2390071"/>
              <a:ext cx="2354107" cy="186861"/>
            </a:xfrm>
            <a:prstGeom prst="rect">
              <a:avLst/>
            </a:prstGeom>
            <a:noFill/>
            <a:ln w="9525">
              <a:noFill/>
              <a:miter lim="800000"/>
              <a:headEnd/>
              <a:tailEnd/>
            </a:ln>
          </p:spPr>
        </p:pic>
      </p:grpSp>
      <p:pic>
        <p:nvPicPr>
          <p:cNvPr id="51" name="Picture 2"/>
          <p:cNvPicPr>
            <a:picLocks noChangeAspect="1" noChangeArrowheads="1"/>
          </p:cNvPicPr>
          <p:nvPr userDrawn="1"/>
        </p:nvPicPr>
        <p:blipFill>
          <a:blip r:embed="rId2" cstate="print">
            <a:lum bright="70000" contrast="-70000"/>
          </a:blip>
          <a:srcRect/>
          <a:stretch>
            <a:fillRect/>
          </a:stretch>
        </p:blipFill>
        <p:spPr bwMode="auto">
          <a:xfrm>
            <a:off x="-32177" y="1052736"/>
            <a:ext cx="2083897" cy="5805264"/>
          </a:xfrm>
          <a:prstGeom prst="rect">
            <a:avLst/>
          </a:prstGeom>
          <a:solidFill>
            <a:schemeClr val="accent4">
              <a:lumMod val="20000"/>
              <a:lumOff val="80000"/>
            </a:schemeClr>
          </a:solidFill>
          <a:ln w="9525">
            <a:noFill/>
            <a:miter lim="800000"/>
            <a:headEnd/>
            <a:tailEnd/>
          </a:ln>
        </p:spPr>
      </p:pic>
      <p:pic>
        <p:nvPicPr>
          <p:cNvPr id="55" name="Picture 15"/>
          <p:cNvPicPr>
            <a:picLocks noChangeAspect="1" noChangeArrowheads="1"/>
          </p:cNvPicPr>
          <p:nvPr userDrawn="1"/>
        </p:nvPicPr>
        <p:blipFill>
          <a:blip r:embed="rId3" cstate="print">
            <a:clrChange>
              <a:clrFrom>
                <a:srgbClr val="83921A"/>
              </a:clrFrom>
              <a:clrTo>
                <a:srgbClr val="83921A">
                  <a:alpha val="0"/>
                </a:srgbClr>
              </a:clrTo>
            </a:clrChange>
            <a:lum bright="70000" contrast="-40000"/>
          </a:blip>
          <a:srcRect/>
          <a:stretch>
            <a:fillRect/>
          </a:stretch>
        </p:blipFill>
        <p:spPr bwMode="auto">
          <a:xfrm>
            <a:off x="7020271" y="332656"/>
            <a:ext cx="534601" cy="531834"/>
          </a:xfrm>
          <a:prstGeom prst="rect">
            <a:avLst/>
          </a:prstGeom>
          <a:noFill/>
          <a:ln w="9525">
            <a:noFill/>
            <a:miter lim="800000"/>
            <a:headEnd/>
            <a:tailEnd/>
          </a:ln>
          <a:effectLst>
            <a:outerShdw blurRad="50800" dist="50800" dir="5400000" algn="ctr" rotWithShape="0">
              <a:srgbClr val="000000"/>
            </a:outerShdw>
          </a:effectLst>
        </p:spPr>
      </p:pic>
      <p:grpSp>
        <p:nvGrpSpPr>
          <p:cNvPr id="56" name="群組 55"/>
          <p:cNvGrpSpPr/>
          <p:nvPr userDrawn="1"/>
        </p:nvGrpSpPr>
        <p:grpSpPr>
          <a:xfrm>
            <a:off x="7554872" y="376619"/>
            <a:ext cx="1347599" cy="532101"/>
            <a:chOff x="4855940" y="1647410"/>
            <a:chExt cx="2354109" cy="929522"/>
          </a:xfrm>
        </p:grpSpPr>
        <p:pic>
          <p:nvPicPr>
            <p:cNvPr id="57" name="Picture 3"/>
            <p:cNvPicPr>
              <a:picLocks noChangeAspect="1" noChangeArrowheads="1"/>
            </p:cNvPicPr>
            <p:nvPr/>
          </p:nvPicPr>
          <p:blipFill>
            <a:blip r:embed="rId4" cstate="print">
              <a:clrChange>
                <a:clrFrom>
                  <a:srgbClr val="83921A"/>
                </a:clrFrom>
                <a:clrTo>
                  <a:srgbClr val="83921A">
                    <a:alpha val="0"/>
                  </a:srgbClr>
                </a:clrTo>
              </a:clrChange>
            </a:blip>
            <a:srcRect/>
            <a:stretch>
              <a:fillRect/>
            </a:stretch>
          </p:blipFill>
          <p:spPr bwMode="auto">
            <a:xfrm>
              <a:off x="4855940" y="1647410"/>
              <a:ext cx="2354109" cy="656816"/>
            </a:xfrm>
            <a:prstGeom prst="rect">
              <a:avLst/>
            </a:prstGeom>
            <a:ln>
              <a:noFill/>
            </a:ln>
            <a:effectLst>
              <a:outerShdw blurRad="190500" algn="tl" rotWithShape="0">
                <a:srgbClr val="000000">
                  <a:alpha val="70000"/>
                </a:srgbClr>
              </a:outerShdw>
            </a:effectLst>
          </p:spPr>
        </p:pic>
        <p:pic>
          <p:nvPicPr>
            <p:cNvPr id="58" name="Picture 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855941" y="2390071"/>
              <a:ext cx="2354107" cy="186861"/>
            </a:xfrm>
            <a:prstGeom prst="rect">
              <a:avLst/>
            </a:prstGeom>
            <a:noFill/>
            <a:ln w="9525">
              <a:noFill/>
              <a:miter lim="800000"/>
              <a:headEnd/>
              <a:tailEnd/>
            </a:ln>
          </p:spPr>
        </p:pic>
      </p:grpSp>
      <p:pic>
        <p:nvPicPr>
          <p:cNvPr id="2052" name="Picture 4" descr="C:\Users\minnie\Desktop\底圖2.jp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4714" y="-16475"/>
            <a:ext cx="9173487" cy="688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852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295400" y="533400"/>
            <a:ext cx="7086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295400" y="1905000"/>
            <a:ext cx="3581400" cy="41148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5029200" y="1905000"/>
            <a:ext cx="3581400" cy="19812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5029200" y="4038600"/>
            <a:ext cx="3581400" cy="19812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13"/>
          <p:cNvSpPr>
            <a:spLocks noGrp="1"/>
          </p:cNvSpPr>
          <p:nvPr>
            <p:ph type="dt" sz="half" idx="10"/>
          </p:nvPr>
        </p:nvSpPr>
        <p:spPr/>
        <p:txBody>
          <a:bodyPr/>
          <a:lstStyle>
            <a:lvl1pPr>
              <a:defRPr/>
            </a:lvl1pPr>
          </a:lstStyle>
          <a:p>
            <a:pPr>
              <a:defRPr/>
            </a:pPr>
            <a:fld id="{CB3E7E6E-5A51-4693-A460-055F528938E1}" type="datetime1">
              <a:rPr lang="zh-TW" altLang="en-US" smtClean="0"/>
              <a:pPr>
                <a:defRPr/>
              </a:pPr>
              <a:t>2017/12/25</a:t>
            </a:fld>
            <a:endParaRPr lang="en-US" altLang="zh-TW"/>
          </a:p>
        </p:txBody>
      </p:sp>
      <p:sp>
        <p:nvSpPr>
          <p:cNvPr id="7" name="頁尾版面配置區 2"/>
          <p:cNvSpPr>
            <a:spLocks noGrp="1"/>
          </p:cNvSpPr>
          <p:nvPr>
            <p:ph type="ftr" sz="quarter" idx="11"/>
          </p:nvPr>
        </p:nvSpPr>
        <p:spPr/>
        <p:txBody>
          <a:bodyPr/>
          <a:lstStyle>
            <a:lvl1pPr>
              <a:defRPr/>
            </a:lvl1pPr>
          </a:lstStyle>
          <a:p>
            <a:pPr>
              <a:defRPr/>
            </a:pPr>
            <a:r>
              <a:rPr lang="en-US" altLang="zh-TW" smtClean="0"/>
              <a:t>Hpliu</a:t>
            </a:r>
            <a:endParaRPr lang="en-US" altLang="zh-TW"/>
          </a:p>
        </p:txBody>
      </p:sp>
      <p:sp>
        <p:nvSpPr>
          <p:cNvPr id="8" name="投影片編號版面配置區 22"/>
          <p:cNvSpPr>
            <a:spLocks noGrp="1"/>
          </p:cNvSpPr>
          <p:nvPr>
            <p:ph type="sldNum" sz="quarter" idx="12"/>
          </p:nvPr>
        </p:nvSpPr>
        <p:spPr/>
        <p:txBody>
          <a:bodyPr/>
          <a:lstStyle>
            <a:lvl1pPr>
              <a:defRPr/>
            </a:lvl1pPr>
          </a:lstStyle>
          <a:p>
            <a:pPr>
              <a:defRPr/>
            </a:pPr>
            <a:fld id="{BC85F631-7B85-4039-B554-BFEB3F7EF434}" type="slidenum">
              <a:rPr lang="en-US" altLang="zh-TW"/>
              <a:pPr>
                <a:defRPr/>
              </a:pPr>
              <a:t>‹#›</a:t>
            </a:fld>
            <a:endParaRPr lang="en-US" altLang="zh-TW" dirty="0"/>
          </a:p>
        </p:txBody>
      </p:sp>
    </p:spTree>
    <p:extLst>
      <p:ext uri="{BB962C8B-B14F-4D97-AF65-F5344CB8AC3E}">
        <p14:creationId xmlns:p14="http://schemas.microsoft.com/office/powerpoint/2010/main" val="1134383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971600" y="78507"/>
            <a:ext cx="7715200" cy="1143000"/>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67544" y="1412776"/>
            <a:ext cx="8229600" cy="4525963"/>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a:xfrm>
            <a:off x="457200" y="6160219"/>
            <a:ext cx="2133600" cy="365125"/>
          </a:xfrm>
        </p:spPr>
        <p:txBody>
          <a:bodyPr/>
          <a:lstStyle>
            <a:lvl1pPr>
              <a:defRPr>
                <a:ea typeface="標楷體" panose="03000509000000000000" pitchFamily="65" charset="-120"/>
              </a:defRPr>
            </a:lvl1pPr>
          </a:lstStyle>
          <a:p>
            <a:fld id="{4F82E5B8-85D6-4EA8-B26D-4336800F89F2}" type="datetime1">
              <a:rPr lang="zh-TW" altLang="en-US" smtClean="0"/>
              <a:t>2017/12/25</a:t>
            </a:fld>
            <a:endParaRPr lang="zh-TW" altLang="en-US" dirty="0"/>
          </a:p>
        </p:txBody>
      </p:sp>
      <p:sp>
        <p:nvSpPr>
          <p:cNvPr id="5" name="頁尾版面配置區 4"/>
          <p:cNvSpPr>
            <a:spLocks noGrp="1"/>
          </p:cNvSpPr>
          <p:nvPr>
            <p:ph type="ftr" sz="quarter" idx="11"/>
          </p:nvPr>
        </p:nvSpPr>
        <p:spPr>
          <a:xfrm>
            <a:off x="6012160" y="6165304"/>
            <a:ext cx="2895600" cy="365125"/>
          </a:xfrm>
        </p:spPr>
        <p:txBody>
          <a:bodyPr/>
          <a:lstStyle>
            <a:lvl1pPr algn="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3491880"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472898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0CE4DC1C-B073-4B98-9DD5-D2C01D79FE5C}" type="datetime1">
              <a:rPr lang="zh-TW" altLang="en-US" smtClean="0"/>
              <a:t>2017/12/25</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902896"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5719653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CD7F8F4F-F89F-437E-A7B6-C64CE577D284}" type="datetime1">
              <a:rPr lang="zh-TW" altLang="en-US" smtClean="0"/>
              <a:t>2017/12/25</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830888"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6088788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ea typeface="標楷體" panose="03000509000000000000" pitchFamily="65" charset="-120"/>
              </a:defRPr>
            </a:lvl1pPr>
          </a:lstStyle>
          <a:p>
            <a:fld id="{A53053F9-4381-4198-BAA7-52EC65AB3F92}" type="datetime1">
              <a:rPr lang="zh-TW" altLang="en-US" smtClean="0"/>
              <a:t>2017/12/25</a:t>
            </a:fld>
            <a:endParaRPr lang="zh-TW" altLang="en-US" dirty="0"/>
          </a:p>
        </p:txBody>
      </p:sp>
      <p:sp>
        <p:nvSpPr>
          <p:cNvPr id="8" name="頁尾版面配置區 7"/>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9" name="投影片編號版面配置區 8"/>
          <p:cNvSpPr>
            <a:spLocks noGrp="1"/>
          </p:cNvSpPr>
          <p:nvPr>
            <p:ph type="sldNum" sz="quarter" idx="12"/>
          </p:nvPr>
        </p:nvSpPr>
        <p:spPr>
          <a:xfrm>
            <a:off x="6902896"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7488615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lvl1pPr>
              <a:defRPr>
                <a:ea typeface="標楷體" panose="03000509000000000000" pitchFamily="65" charset="-120"/>
              </a:defRPr>
            </a:lvl1pPr>
          </a:lstStyle>
          <a:p>
            <a:fld id="{5B0DD287-3065-4F1C-AB10-775D6575B99F}" type="datetime1">
              <a:rPr lang="zh-TW" altLang="en-US" smtClean="0"/>
              <a:t>2017/12/25</a:t>
            </a:fld>
            <a:endParaRPr lang="zh-TW" altLang="en-US" dirty="0"/>
          </a:p>
        </p:txBody>
      </p:sp>
      <p:sp>
        <p:nvSpPr>
          <p:cNvPr id="4" name="頁尾版面配置區 3"/>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5" name="投影片編號版面配置區 4"/>
          <p:cNvSpPr>
            <a:spLocks noGrp="1"/>
          </p:cNvSpPr>
          <p:nvPr>
            <p:ph type="sldNum" sz="quarter" idx="12"/>
          </p:nvPr>
        </p:nvSpPr>
        <p:spPr>
          <a:xfrm>
            <a:off x="6830888"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4860131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ea typeface="標楷體" panose="03000509000000000000" pitchFamily="65" charset="-120"/>
              </a:defRPr>
            </a:lvl1pPr>
          </a:lstStyle>
          <a:p>
            <a:fld id="{20EA032E-B739-4278-A189-13588E0B8102}" type="datetime1">
              <a:rPr lang="zh-TW" altLang="en-US" smtClean="0"/>
              <a:t>2017/12/25</a:t>
            </a:fld>
            <a:endParaRPr lang="zh-TW" altLang="en-US" dirty="0"/>
          </a:p>
        </p:txBody>
      </p:sp>
      <p:sp>
        <p:nvSpPr>
          <p:cNvPr id="3" name="頁尾版面配置區 2"/>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4" name="投影片編號版面配置區 3"/>
          <p:cNvSpPr>
            <a:spLocks noGrp="1"/>
          </p:cNvSpPr>
          <p:nvPr>
            <p:ph type="sldNum" sz="quarter" idx="12"/>
          </p:nvPr>
        </p:nvSpPr>
        <p:spPr>
          <a:xfrm>
            <a:off x="6830888"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6336867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701F8118-5904-469E-86FB-6DEEE9A297C6}" type="datetime1">
              <a:rPr lang="zh-TW" altLang="en-US" smtClean="0"/>
              <a:t>2017/12/25</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902896"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7747657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EDAB5C28-2AA2-4BF5-B538-4DA7AC21CF26}" type="datetime1">
              <a:rPr lang="zh-TW" altLang="en-US" smtClean="0"/>
              <a:t>2017/12/25</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830888"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167160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192.168.0.1\volume9\蘇佳瑩\套用公版教材\圖片2.jp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1187624" y="274638"/>
            <a:ext cx="7499176" cy="1143000"/>
          </a:xfrm>
          <a:prstGeom prst="rect">
            <a:avLst/>
          </a:prstGeom>
        </p:spPr>
        <p:txBody>
          <a:bodyPr vert="horz" lIns="91440" tIns="45720" rIns="91440" bIns="45720" rtlCol="0" anchor="ctr">
            <a:noAutofit/>
          </a:bodyPr>
          <a:lstStyle/>
          <a:p>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標楷體" panose="03000509000000000000" pitchFamily="65" charset="-120"/>
              </a:defRPr>
            </a:lvl1pPr>
          </a:lstStyle>
          <a:p>
            <a:fld id="{751CF6AC-579C-44D7-8485-2D47EFA29820}" type="datetime1">
              <a:rPr lang="zh-TW" altLang="en-US" smtClean="0"/>
              <a:t>2017/12/25</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9" name="圖片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6117336"/>
            <a:ext cx="9144000" cy="1481328"/>
          </a:xfrm>
          <a:prstGeom prst="rect">
            <a:avLst/>
          </a:prstGeom>
        </p:spPr>
      </p:pic>
      <p:pic>
        <p:nvPicPr>
          <p:cNvPr id="8" name="圖片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3800" y="233320"/>
            <a:ext cx="864096" cy="873169"/>
          </a:xfrm>
          <a:prstGeom prst="rect">
            <a:avLst/>
          </a:prstGeom>
        </p:spPr>
      </p:pic>
    </p:spTree>
    <p:extLst>
      <p:ext uri="{BB962C8B-B14F-4D97-AF65-F5344CB8AC3E}">
        <p14:creationId xmlns:p14="http://schemas.microsoft.com/office/powerpoint/2010/main" val="1444896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web.pr.fcu.edu.tw/~pr/fest/2014/20140218/20140218_00.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image" Target="../media/image53.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9.xml"/><Relationship Id="rId7"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4.png"/><Relationship Id="rId5" Type="http://schemas.openxmlformats.org/officeDocument/2006/relationships/oleObject" Target="../embeddings/oleObject2.bin"/><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1.xml"/><Relationship Id="rId7" Type="http://schemas.openxmlformats.org/officeDocument/2006/relationships/image" Target="../media/image60.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9.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4.xml"/><Relationship Id="rId7"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5.emf"/><Relationship Id="rId7" Type="http://schemas.openxmlformats.org/officeDocument/2006/relationships/image" Target="../media/image79.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emf"/><Relationship Id="rId4" Type="http://schemas.openxmlformats.org/officeDocument/2006/relationships/image" Target="../media/image76.emf"/></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83.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6.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36.png"/><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a:xfrm>
            <a:off x="1259632" y="3861048"/>
            <a:ext cx="6400800" cy="1752600"/>
          </a:xfrm>
        </p:spPr>
        <p:txBody>
          <a:bodyPr/>
          <a:lstStyle/>
          <a:p>
            <a:r>
              <a:rPr lang="zh-TW" altLang="en-US" dirty="0">
                <a:solidFill>
                  <a:srgbClr val="C00000"/>
                </a:solidFill>
                <a:latin typeface="標楷體" panose="03000509000000000000" pitchFamily="65" charset="-120"/>
              </a:rPr>
              <a:t>實驗場所安全衛生管理</a:t>
            </a:r>
            <a:endParaRPr lang="en-US" altLang="zh-TW" dirty="0">
              <a:solidFill>
                <a:schemeClr val="tx1"/>
              </a:solidFill>
              <a:latin typeface="標楷體" panose="03000509000000000000" pitchFamily="65" charset="-120"/>
            </a:endParaRPr>
          </a:p>
          <a:p>
            <a:r>
              <a:rPr lang="en-US" altLang="zh-TW" dirty="0" smtClean="0">
                <a:solidFill>
                  <a:schemeClr val="tx1"/>
                </a:solidFill>
                <a:latin typeface="標楷體" panose="03000509000000000000" pitchFamily="65" charset="-120"/>
              </a:rPr>
              <a:t>H2</a:t>
            </a:r>
            <a:r>
              <a:rPr lang="zh-TW" altLang="en-US" dirty="0">
                <a:solidFill>
                  <a:schemeClr val="tx1"/>
                </a:solidFill>
              </a:rPr>
              <a:t>實驗場所維護</a:t>
            </a:r>
            <a:r>
              <a:rPr lang="zh-TW" altLang="en-US" dirty="0" smtClean="0">
                <a:solidFill>
                  <a:schemeClr val="tx1"/>
                </a:solidFill>
              </a:rPr>
              <a:t>版</a:t>
            </a:r>
            <a:endParaRPr lang="en-US" altLang="zh-TW" dirty="0">
              <a:solidFill>
                <a:schemeClr val="tx1"/>
              </a:solidFill>
            </a:endParaRP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1</a:t>
            </a:fld>
            <a:endParaRPr lang="zh-TW" altLang="en-US" dirty="0"/>
          </a:p>
        </p:txBody>
      </p:sp>
    </p:spTree>
    <p:extLst>
      <p:ext uri="{BB962C8B-B14F-4D97-AF65-F5344CB8AC3E}">
        <p14:creationId xmlns:p14="http://schemas.microsoft.com/office/powerpoint/2010/main" val="37130230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780928"/>
            <a:ext cx="8229600" cy="1143000"/>
          </a:xfrm>
        </p:spPr>
        <p:txBody>
          <a:bodyPr/>
          <a:lstStyle/>
          <a:p>
            <a:r>
              <a:rPr lang="zh-TW" altLang="en-US" sz="4000" b="1" dirty="0" smtClean="0">
                <a:latin typeface="Times New Roman" panose="02020603050405020304" pitchFamily="18" charset="0"/>
                <a:ea typeface="標楷體" panose="03000509000000000000" pitchFamily="65" charset="-120"/>
                <a:cs typeface="Times New Roman" panose="02020603050405020304" pitchFamily="18" charset="0"/>
              </a:rPr>
              <a:t>貳、實驗場所安全衛生管理維護</a:t>
            </a:r>
            <a:endParaRPr lang="zh-TW" alt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5120085A-5DBB-4432-81C6-0F66A6FEB2A5}" type="slidenum">
              <a:rPr lang="zh-TW" altLang="en-US" smtClean="0">
                <a:solidFill>
                  <a:prstClr val="black">
                    <a:tint val="75000"/>
                  </a:prstClr>
                </a:solidFill>
              </a:rPr>
              <a:pPr/>
              <a:t>10</a:t>
            </a:fld>
            <a:endParaRPr lang="zh-TW" altLang="en-US">
              <a:solidFill>
                <a:prstClr val="black">
                  <a:tint val="75000"/>
                </a:prstClr>
              </a:solidFill>
            </a:endParaRPr>
          </a:p>
        </p:txBody>
      </p:sp>
    </p:spTree>
    <p:extLst>
      <p:ext uri="{BB962C8B-B14F-4D97-AF65-F5344CB8AC3E}">
        <p14:creationId xmlns:p14="http://schemas.microsoft.com/office/powerpoint/2010/main" val="1449295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p:cNvSpPr>
            <a:spLocks noGrp="1"/>
          </p:cNvSpPr>
          <p:nvPr>
            <p:ph idx="1"/>
          </p:nvPr>
        </p:nvSpPr>
        <p:spPr>
          <a:xfrm>
            <a:off x="827088" y="1341438"/>
            <a:ext cx="8066087" cy="792162"/>
          </a:xfrm>
        </p:spPr>
        <p:txBody>
          <a:bodyPr>
            <a:normAutofit fontScale="40000" lnSpcReduction="20000"/>
          </a:bodyPr>
          <a:lstStyle/>
          <a:p>
            <a:pPr marL="274320" indent="-274320" eaLnBrk="1" fontAlgn="auto" hangingPunct="1">
              <a:spcBef>
                <a:spcPts val="1200"/>
              </a:spcBef>
              <a:spcAft>
                <a:spcPts val="0"/>
              </a:spcAft>
              <a:buFontTx/>
              <a:buNone/>
              <a:defRPr/>
            </a:pPr>
            <a:r>
              <a:rPr lang="zh-TW" altLang="zh-TW" sz="5500" b="1" dirty="0" smtClean="0">
                <a:solidFill>
                  <a:srgbClr val="FF0000"/>
                </a:solidFill>
              </a:rPr>
              <a:t>各項安全衛生管理計畫</a:t>
            </a:r>
            <a:endParaRPr lang="en-US" altLang="zh-TW" sz="5500" b="1" dirty="0" smtClean="0">
              <a:solidFill>
                <a:srgbClr val="FF0000"/>
              </a:solidFill>
            </a:endParaRPr>
          </a:p>
          <a:p>
            <a:pPr marL="274320" indent="-274320" eaLnBrk="1" fontAlgn="auto" hangingPunct="1">
              <a:spcBef>
                <a:spcPts val="1200"/>
              </a:spcBef>
              <a:spcAft>
                <a:spcPts val="0"/>
              </a:spcAft>
              <a:buFontTx/>
              <a:buNone/>
              <a:defRPr/>
            </a:pPr>
            <a:r>
              <a:rPr lang="zh-TW" altLang="zh-TW" sz="5500" b="1" dirty="0" smtClean="0"/>
              <a:t>每年分時程推動安衛系統管理，持續改善依據。</a:t>
            </a:r>
            <a:endParaRPr lang="en-US" altLang="zh-TW" sz="5500" b="1" dirty="0" smtClean="0"/>
          </a:p>
          <a:p>
            <a:pPr marL="274320" indent="-274320" eaLnBrk="1" fontAlgn="auto" hangingPunct="1">
              <a:spcBef>
                <a:spcPts val="1200"/>
              </a:spcBef>
              <a:spcAft>
                <a:spcPts val="0"/>
              </a:spcAft>
              <a:buFontTx/>
              <a:buNone/>
              <a:defRPr/>
            </a:pPr>
            <a:endParaRPr lang="en-US" altLang="zh-TW" sz="2000" dirty="0" smtClean="0"/>
          </a:p>
          <a:p>
            <a:pPr marL="274320" indent="-274320" eaLnBrk="1" fontAlgn="auto" hangingPunct="1">
              <a:spcBef>
                <a:spcPts val="1200"/>
              </a:spcBef>
              <a:spcAft>
                <a:spcPts val="0"/>
              </a:spcAft>
              <a:buFontTx/>
              <a:buNone/>
              <a:defRPr/>
            </a:pPr>
            <a:endParaRPr lang="zh-TW" altLang="en-US" dirty="0" smtClean="0"/>
          </a:p>
        </p:txBody>
      </p:sp>
      <p:sp>
        <p:nvSpPr>
          <p:cNvPr id="8" name="AutoShape 7"/>
          <p:cNvSpPr>
            <a:spLocks noChangeArrowheads="1"/>
          </p:cNvSpPr>
          <p:nvPr/>
        </p:nvSpPr>
        <p:spPr bwMode="auto">
          <a:xfrm>
            <a:off x="251520" y="692696"/>
            <a:ext cx="2664296" cy="576064"/>
          </a:xfrm>
          <a:prstGeom prst="roundRect">
            <a:avLst>
              <a:gd name="adj" fmla="val 50000"/>
            </a:avLst>
          </a:prstGeom>
          <a:solidFill>
            <a:srgbClr val="00B050"/>
          </a:solidFill>
          <a:ln w="9525" algn="ctr">
            <a:noFill/>
            <a:round/>
            <a:headEnd/>
            <a:tailEnd/>
          </a:ln>
          <a:effectLst>
            <a:glow rad="101600">
              <a:schemeClr val="accent4">
                <a:satMod val="175000"/>
                <a:alpha val="40000"/>
              </a:schemeClr>
            </a:glow>
            <a:innerShdw blurRad="63500" dist="50800" dir="16200000">
              <a:prstClr val="black">
                <a:alpha val="50000"/>
              </a:prstClr>
            </a:innerShdw>
          </a:effectLst>
        </p:spPr>
        <p:txBody>
          <a:bodyPr wrap="none"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2776" name="AutoShape 8"/>
          <p:cNvSpPr>
            <a:spLocks noChangeArrowheads="1"/>
          </p:cNvSpPr>
          <p:nvPr/>
        </p:nvSpPr>
        <p:spPr bwMode="auto">
          <a:xfrm>
            <a:off x="468313" y="765175"/>
            <a:ext cx="2232025" cy="420688"/>
          </a:xfrm>
          <a:prstGeom prst="roundRect">
            <a:avLst>
              <a:gd name="adj" fmla="val 50000"/>
            </a:avLst>
          </a:prstGeom>
          <a:solidFill>
            <a:srgbClr val="AEFA87"/>
          </a:solidFill>
          <a:ln w="9525">
            <a:noFill/>
            <a:round/>
            <a:headEnd/>
            <a:tailEnd/>
          </a:ln>
        </p:spPr>
        <p:txBody>
          <a:bodyPr wrap="none" anchor="ctr"/>
          <a:lstStyle/>
          <a:p>
            <a:pPr>
              <a:defRPr/>
            </a:pPr>
            <a:r>
              <a:rPr lang="zh-TW" altLang="zh-TW" sz="20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安全衛生管理計畫</a:t>
            </a:r>
            <a:endParaRPr lang="zh-TW" altLang="en-US" sz="20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AutoShape 7"/>
          <p:cNvSpPr>
            <a:spLocks noChangeArrowheads="1"/>
          </p:cNvSpPr>
          <p:nvPr/>
        </p:nvSpPr>
        <p:spPr bwMode="auto">
          <a:xfrm>
            <a:off x="2051720" y="2420888"/>
            <a:ext cx="2448272" cy="576064"/>
          </a:xfrm>
          <a:prstGeom prst="roundRect">
            <a:avLst>
              <a:gd name="adj" fmla="val 50000"/>
            </a:avLst>
          </a:prstGeom>
          <a:solidFill>
            <a:srgbClr val="0070C0"/>
          </a:solidFill>
          <a:ln w="9525" algn="ctr">
            <a:noFill/>
            <a:round/>
            <a:headEnd/>
            <a:tailEnd/>
          </a:ln>
          <a:effectLst>
            <a:glow rad="228600">
              <a:schemeClr val="accent4">
                <a:satMod val="175000"/>
                <a:alpha val="40000"/>
              </a:schemeClr>
            </a:glow>
          </a:effectLst>
          <a:scene3d>
            <a:camera prst="orthographicFront"/>
            <a:lightRig rig="threePt" dir="t"/>
          </a:scene3d>
          <a:sp3d>
            <a:bevelT/>
          </a:sp3d>
        </p:spPr>
        <p:txBody>
          <a:bodyPr wrap="none"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2779" name="AutoShape 8"/>
          <p:cNvSpPr>
            <a:spLocks noChangeArrowheads="1"/>
          </p:cNvSpPr>
          <p:nvPr/>
        </p:nvSpPr>
        <p:spPr bwMode="auto">
          <a:xfrm>
            <a:off x="2124075" y="2492375"/>
            <a:ext cx="2160588" cy="431800"/>
          </a:xfrm>
          <a:prstGeom prst="roundRect">
            <a:avLst>
              <a:gd name="adj" fmla="val 50000"/>
            </a:avLst>
          </a:prstGeom>
          <a:solidFill>
            <a:srgbClr val="CCFFFF"/>
          </a:solidFill>
          <a:ln w="9525">
            <a:noFill/>
            <a:round/>
            <a:headEnd/>
            <a:tailEnd/>
          </a:ln>
        </p:spPr>
        <p:txBody>
          <a:bodyPr wrap="none" anchor="ctr"/>
          <a:lstStyle/>
          <a:p>
            <a:r>
              <a:rPr lang="zh-TW" altLang="zh-TW" sz="20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安全衛生管理規</a:t>
            </a:r>
            <a:r>
              <a:rPr lang="zh-TW" altLang="en-US" sz="20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章</a:t>
            </a:r>
          </a:p>
        </p:txBody>
      </p:sp>
      <p:sp>
        <p:nvSpPr>
          <p:cNvPr id="12" name="矩形 11"/>
          <p:cNvSpPr/>
          <p:nvPr/>
        </p:nvSpPr>
        <p:spPr>
          <a:xfrm>
            <a:off x="1259633" y="3141663"/>
            <a:ext cx="7560518" cy="1323439"/>
          </a:xfrm>
          <a:prstGeom prst="rect">
            <a:avLst/>
          </a:prstGeom>
        </p:spPr>
        <p:txBody>
          <a:bodyPr wrap="square">
            <a:spAutoFit/>
          </a:bodyPr>
          <a:lstStyle/>
          <a:p>
            <a:pPr algn="l">
              <a:defRPr/>
            </a:pPr>
            <a:r>
              <a:rPr lang="zh-TW"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安全衛生管理規章</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包含組織章程、權責、災害事故報告與罰則等。</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一級環安中心、校級安衛委員會權責及範圍規範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第二</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四條</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各院系所實習場等及實驗室負責及管理人員規範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第十至十二條</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AutoShape 7"/>
          <p:cNvSpPr>
            <a:spLocks noChangeArrowheads="1"/>
          </p:cNvSpPr>
          <p:nvPr/>
        </p:nvSpPr>
        <p:spPr bwMode="auto">
          <a:xfrm>
            <a:off x="3347864" y="4509120"/>
            <a:ext cx="2448272" cy="576064"/>
          </a:xfrm>
          <a:prstGeom prst="roundRect">
            <a:avLst>
              <a:gd name="adj" fmla="val 50000"/>
            </a:avLst>
          </a:prstGeom>
          <a:gradFill rotWithShape="1">
            <a:gsLst>
              <a:gs pos="0">
                <a:srgbClr val="B8B400"/>
              </a:gs>
              <a:gs pos="50000">
                <a:srgbClr val="FFFF00"/>
              </a:gs>
              <a:gs pos="100000">
                <a:srgbClr val="B8B400"/>
              </a:gs>
            </a:gsLst>
            <a:lin ang="18900000" scaled="1"/>
          </a:gradFill>
          <a:ln w="9525" algn="ctr">
            <a:noFill/>
            <a:round/>
            <a:headEnd/>
            <a:tailEnd/>
          </a:ln>
          <a:effectLst>
            <a:glow rad="139700">
              <a:schemeClr val="accent4">
                <a:satMod val="175000"/>
                <a:alpha val="40000"/>
              </a:schemeClr>
            </a:glow>
          </a:effectLst>
          <a:scene3d>
            <a:camera prst="orthographicFront"/>
            <a:lightRig rig="threePt" dir="t"/>
          </a:scene3d>
          <a:sp3d>
            <a:bevelT w="114300" prst="artDeco"/>
          </a:sp3d>
        </p:spPr>
        <p:txBody>
          <a:bodyPr wrap="none"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2784" name="AutoShape 8"/>
          <p:cNvSpPr>
            <a:spLocks noChangeArrowheads="1"/>
          </p:cNvSpPr>
          <p:nvPr/>
        </p:nvSpPr>
        <p:spPr bwMode="auto">
          <a:xfrm>
            <a:off x="3492500" y="4581525"/>
            <a:ext cx="2087563" cy="431800"/>
          </a:xfrm>
          <a:prstGeom prst="roundRect">
            <a:avLst>
              <a:gd name="adj" fmla="val 50000"/>
            </a:avLst>
          </a:prstGeom>
          <a:solidFill>
            <a:srgbClr val="FFFF99"/>
          </a:solidFill>
          <a:ln w="9525">
            <a:noFill/>
            <a:round/>
            <a:headEnd/>
            <a:tailEnd/>
          </a:ln>
        </p:spPr>
        <p:txBody>
          <a:bodyPr wrap="none" anchor="ctr"/>
          <a:lstStyle/>
          <a:p>
            <a:r>
              <a:rPr lang="zh-TW" altLang="zh-TW" sz="20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安全衛生</a:t>
            </a:r>
            <a:r>
              <a:rPr lang="zh-TW" altLang="en-US" sz="20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工作守則</a:t>
            </a:r>
          </a:p>
        </p:txBody>
      </p:sp>
      <p:sp>
        <p:nvSpPr>
          <p:cNvPr id="32785" name="矩形 14"/>
          <p:cNvSpPr>
            <a:spLocks noChangeArrowheads="1"/>
          </p:cNvSpPr>
          <p:nvPr/>
        </p:nvSpPr>
        <p:spPr bwMode="auto">
          <a:xfrm>
            <a:off x="2700338" y="5157788"/>
            <a:ext cx="5616575" cy="1323439"/>
          </a:xfrm>
          <a:prstGeom prst="rect">
            <a:avLst/>
          </a:prstGeom>
          <a:noFill/>
          <a:ln w="9525">
            <a:noFill/>
            <a:miter lim="800000"/>
            <a:headEnd/>
            <a:tailEnd/>
          </a:ln>
        </p:spPr>
        <p:txBody>
          <a:bodyPr>
            <a:spAutoFit/>
          </a:bodyPr>
          <a:lstStyle/>
          <a:p>
            <a:pPr algn="l"/>
            <a:r>
              <a:rPr lang="zh-TW"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工作守則</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會同勞工代表訂定</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報經勞動機構備查公告實施。</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各單位依作業場所危害特性及實際需要訂定符合需求之工作守則，宣導周知遵守</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a:xfrm>
            <a:off x="7005707" y="6160219"/>
            <a:ext cx="2133600" cy="365125"/>
          </a:xfrm>
        </p:spPr>
        <p:txBody>
          <a:bodyPr/>
          <a:lstStyle/>
          <a:p>
            <a:pPr>
              <a:defRPr/>
            </a:pPr>
            <a:fld id="{2C463222-3884-42D2-8A9D-F71189E9DF7D}"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11</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14" name="標題 3"/>
          <p:cNvSpPr txBox="1">
            <a:spLocks/>
          </p:cNvSpPr>
          <p:nvPr/>
        </p:nvSpPr>
        <p:spPr bwMode="auto">
          <a:xfrm>
            <a:off x="35697" y="119515"/>
            <a:ext cx="8497932"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運作例</a:t>
            </a:r>
          </a:p>
        </p:txBody>
      </p:sp>
      <p:sp>
        <p:nvSpPr>
          <p:cNvPr id="15" name="文字方塊 14"/>
          <p:cNvSpPr txBox="1"/>
          <p:nvPr/>
        </p:nvSpPr>
        <p:spPr>
          <a:xfrm>
            <a:off x="0" y="6525344"/>
            <a:ext cx="334786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63916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3" cstate="print"/>
          <a:srcRect/>
          <a:stretch>
            <a:fillRect/>
          </a:stretch>
        </p:blipFill>
        <p:spPr bwMode="auto">
          <a:xfrm>
            <a:off x="48306" y="1016645"/>
            <a:ext cx="6480175" cy="4248150"/>
          </a:xfrm>
          <a:prstGeom prst="rect">
            <a:avLst/>
          </a:prstGeom>
          <a:noFill/>
          <a:ln w="38100" algn="ctr">
            <a:solidFill>
              <a:srgbClr val="0070C0"/>
            </a:solidFill>
            <a:miter lim="800000"/>
            <a:headEnd/>
            <a:tailEnd/>
          </a:ln>
        </p:spPr>
      </p:pic>
      <p:sp>
        <p:nvSpPr>
          <p:cNvPr id="8" name="向右箭號 7"/>
          <p:cNvSpPr/>
          <p:nvPr/>
        </p:nvSpPr>
        <p:spPr bwMode="auto">
          <a:xfrm>
            <a:off x="3443741" y="3538704"/>
            <a:ext cx="496888" cy="794802"/>
          </a:xfrm>
          <a:prstGeom prst="rightArrow">
            <a:avLst/>
          </a:prstGeom>
          <a:solidFill>
            <a:srgbClr val="8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spAutoFit/>
          </a:bodyPr>
          <a:lstStyle/>
          <a:p>
            <a:pPr algn="l">
              <a:defRPr/>
            </a:pPr>
            <a:endParaRPr lang="zh-TW" altLang="en-US" sz="2000" b="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3798" name="Picture 4"/>
          <p:cNvPicPr>
            <a:picLocks noChangeAspect="1" noChangeArrowheads="1"/>
          </p:cNvPicPr>
          <p:nvPr/>
        </p:nvPicPr>
        <p:blipFill>
          <a:blip r:embed="rId4" cstate="print"/>
          <a:srcRect/>
          <a:stretch>
            <a:fillRect/>
          </a:stretch>
        </p:blipFill>
        <p:spPr bwMode="auto">
          <a:xfrm>
            <a:off x="4067944" y="708482"/>
            <a:ext cx="5076056" cy="4873625"/>
          </a:xfrm>
          <a:prstGeom prst="rect">
            <a:avLst/>
          </a:prstGeom>
          <a:noFill/>
          <a:ln w="38100" algn="ctr">
            <a:solidFill>
              <a:schemeClr val="accent2"/>
            </a:solidFill>
            <a:miter lim="800000"/>
            <a:headEnd/>
            <a:tailEnd/>
          </a:ln>
        </p:spPr>
      </p:pic>
      <p:sp>
        <p:nvSpPr>
          <p:cNvPr id="33799" name="橢圓 8"/>
          <p:cNvSpPr>
            <a:spLocks noChangeArrowheads="1"/>
          </p:cNvSpPr>
          <p:nvPr/>
        </p:nvSpPr>
        <p:spPr bwMode="auto">
          <a:xfrm>
            <a:off x="4420989" y="2997200"/>
            <a:ext cx="2447925" cy="1728787"/>
          </a:xfrm>
          <a:prstGeom prst="ellipse">
            <a:avLst/>
          </a:prstGeom>
          <a:noFill/>
          <a:ln w="38100">
            <a:solidFill>
              <a:srgbClr val="FF0000"/>
            </a:solidFill>
            <a:round/>
            <a:headEnd/>
            <a:tailEnd/>
          </a:ln>
        </p:spPr>
        <p:txBody>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3" descr="C:\Program Files\Microsoft Office\MEDIA\OFFICE14\Lines\BD14539_.gif"/>
          <p:cNvPicPr>
            <a:picLocks noChangeAspect="1" noChangeArrowheads="1"/>
          </p:cNvPicPr>
          <p:nvPr/>
        </p:nvPicPr>
        <p:blipFill>
          <a:blip r:embed="rId5" cstate="print"/>
          <a:srcRect/>
          <a:stretch>
            <a:fillRect/>
          </a:stretch>
        </p:blipFill>
        <p:spPr bwMode="auto">
          <a:xfrm>
            <a:off x="2951163" y="2924175"/>
            <a:ext cx="6192837" cy="73025"/>
          </a:xfrm>
          <a:prstGeom prst="rect">
            <a:avLst/>
          </a:prstGeom>
          <a:solidFill>
            <a:schemeClr val="accent6">
              <a:lumMod val="60000"/>
              <a:lumOff val="40000"/>
            </a:schemeClr>
          </a:solidFill>
          <a:ln w="9525">
            <a:noFill/>
            <a:miter lim="800000"/>
            <a:headEnd/>
            <a:tailEnd/>
          </a:ln>
        </p:spPr>
      </p:pic>
      <p:sp>
        <p:nvSpPr>
          <p:cNvPr id="33801" name="矩形 10"/>
          <p:cNvSpPr>
            <a:spLocks noChangeArrowheads="1"/>
          </p:cNvSpPr>
          <p:nvPr/>
        </p:nvSpPr>
        <p:spPr bwMode="auto">
          <a:xfrm>
            <a:off x="4024104" y="1877417"/>
            <a:ext cx="576262" cy="914400"/>
          </a:xfrm>
          <a:prstGeom prst="rect">
            <a:avLst/>
          </a:prstGeom>
          <a:noFill/>
          <a:ln w="28575">
            <a:solidFill>
              <a:srgbClr val="C00000"/>
            </a:solidFill>
            <a:miter lim="800000"/>
            <a:headEnd/>
            <a:tailEnd/>
          </a:ln>
        </p:spPr>
        <p:txBody>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3802" name="矩形 11"/>
          <p:cNvSpPr>
            <a:spLocks noChangeArrowheads="1"/>
          </p:cNvSpPr>
          <p:nvPr/>
        </p:nvSpPr>
        <p:spPr bwMode="auto">
          <a:xfrm>
            <a:off x="4092522" y="3328620"/>
            <a:ext cx="504825" cy="1439863"/>
          </a:xfrm>
          <a:prstGeom prst="rect">
            <a:avLst/>
          </a:prstGeom>
          <a:noFill/>
          <a:ln w="28575">
            <a:solidFill>
              <a:srgbClr val="0000CC"/>
            </a:solidFill>
            <a:miter lim="800000"/>
            <a:headEnd/>
            <a:tailEnd/>
          </a:ln>
        </p:spPr>
        <p:txBody>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p:cNvSpPr txBox="1"/>
          <p:nvPr/>
        </p:nvSpPr>
        <p:spPr>
          <a:xfrm>
            <a:off x="1367744" y="672951"/>
            <a:ext cx="900000" cy="646331"/>
          </a:xfrm>
          <a:prstGeom prst="rect">
            <a:avLst/>
          </a:prstGeom>
          <a:solidFill>
            <a:schemeClr val="bg1"/>
          </a:solidFill>
        </p:spPr>
        <p:txBody>
          <a:bodyPr wrap="square" rtlCol="0">
            <a:spAutoFit/>
          </a:bodyPr>
          <a:lstStyle/>
          <a:p>
            <a:pPr algn="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○○大學</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12</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15" name="標題 3"/>
          <p:cNvSpPr txBox="1">
            <a:spLocks/>
          </p:cNvSpPr>
          <p:nvPr/>
        </p:nvSpPr>
        <p:spPr bwMode="auto">
          <a:xfrm>
            <a:off x="-36512" y="117279"/>
            <a:ext cx="8497932"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12" name="文字方塊 11"/>
          <p:cNvSpPr txBox="1"/>
          <p:nvPr/>
        </p:nvSpPr>
        <p:spPr>
          <a:xfrm>
            <a:off x="0" y="6525344"/>
            <a:ext cx="313184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32108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a:xfrm>
            <a:off x="107504" y="779258"/>
            <a:ext cx="9144000" cy="868363"/>
          </a:xfrm>
          <a:solidFill>
            <a:srgbClr val="92D050"/>
          </a:solidFill>
          <a:ln>
            <a:solidFill>
              <a:srgbClr val="FFFF00"/>
            </a:solidFill>
          </a:ln>
        </p:spPr>
        <p:txBody>
          <a:bodyPr/>
          <a:lstStyle/>
          <a:p>
            <a:pPr algn="ctr" eaLnBrk="1" hangingPunct="1"/>
            <a:r>
              <a:rPr lang="zh-TW" altLang="en-US" sz="3600" b="1" dirty="0" smtClean="0">
                <a:solidFill>
                  <a:schemeClr val="tx1"/>
                </a:solidFill>
                <a:latin typeface="Times New Roman" panose="02020603050405020304" pitchFamily="18" charset="0"/>
              </a:rPr>
              <a:t>危害鑑別</a:t>
            </a:r>
            <a:r>
              <a:rPr lang="en-US" altLang="zh-TW" sz="3600" b="1" dirty="0" smtClean="0">
                <a:solidFill>
                  <a:schemeClr val="tx1"/>
                </a:solidFill>
                <a:latin typeface="Times New Roman" panose="02020603050405020304" pitchFamily="18" charset="0"/>
              </a:rPr>
              <a:t>/</a:t>
            </a:r>
            <a:r>
              <a:rPr lang="zh-TW" altLang="en-US" sz="3600" b="1" dirty="0" smtClean="0">
                <a:solidFill>
                  <a:schemeClr val="tx1"/>
                </a:solidFill>
                <a:latin typeface="Times New Roman" panose="02020603050405020304" pitchFamily="18" charset="0"/>
              </a:rPr>
              <a:t>風險評估</a:t>
            </a:r>
            <a:r>
              <a:rPr lang="en-US" altLang="zh-TW" b="1" dirty="0" smtClean="0">
                <a:solidFill>
                  <a:schemeClr val="tx1"/>
                </a:solidFill>
                <a:latin typeface="Times New Roman" panose="02020603050405020304" pitchFamily="18" charset="0"/>
              </a:rPr>
              <a:t>(Risk Assessment)</a:t>
            </a:r>
            <a:endParaRPr lang="zh-TW" altLang="en-US" b="1" dirty="0" smtClean="0">
              <a:solidFill>
                <a:schemeClr val="tx1"/>
              </a:solidFill>
              <a:latin typeface="Times New Roman" panose="02020603050405020304" pitchFamily="18" charset="0"/>
            </a:endParaRPr>
          </a:p>
        </p:txBody>
      </p:sp>
      <p:sp>
        <p:nvSpPr>
          <p:cNvPr id="33795" name="內容版面配置區 2"/>
          <p:cNvSpPr>
            <a:spLocks noGrp="1"/>
          </p:cNvSpPr>
          <p:nvPr>
            <p:ph idx="1"/>
          </p:nvPr>
        </p:nvSpPr>
        <p:spPr>
          <a:xfrm>
            <a:off x="468313" y="2349500"/>
            <a:ext cx="8147050" cy="3590925"/>
          </a:xfrm>
          <a:solidFill>
            <a:srgbClr val="CCFFFF"/>
          </a:solidFill>
        </p:spPr>
        <p:txBody>
          <a:bodyPr>
            <a:normAutofit fontScale="92500"/>
          </a:bodyPr>
          <a:lstStyle/>
          <a:p>
            <a:pPr marL="274320" indent="-274320" eaLnBrk="1" fontAlgn="auto" hangingPunct="1">
              <a:spcBef>
                <a:spcPct val="0"/>
              </a:spcBef>
              <a:spcAft>
                <a:spcPts val="0"/>
              </a:spcAft>
              <a:buFont typeface="Wingdings 2"/>
              <a:buNone/>
              <a:defRPr/>
            </a:pPr>
            <a:endParaRPr lang="en-US" altLang="zh-TW" sz="800" b="1" dirty="0" smtClean="0"/>
          </a:p>
          <a:p>
            <a:pPr marL="274320" indent="-274320" eaLnBrk="1" fontAlgn="auto" hangingPunct="1">
              <a:spcBef>
                <a:spcPct val="0"/>
              </a:spcBef>
              <a:spcAft>
                <a:spcPts val="0"/>
              </a:spcAft>
              <a:buFont typeface="Wingdings 2"/>
              <a:buChar char=""/>
              <a:defRPr/>
            </a:pPr>
            <a:r>
              <a:rPr lang="zh-TW" altLang="en-US" sz="2400" dirty="0" smtClean="0"/>
              <a:t>確認危害之存在，並定義其特性之過程又常稱為「危害鑑別」</a:t>
            </a:r>
            <a:endParaRPr lang="en-US" altLang="zh-TW" sz="2400" dirty="0" smtClean="0"/>
          </a:p>
          <a:p>
            <a:pPr marL="274320" indent="-274320" eaLnBrk="1" fontAlgn="auto" hangingPunct="1">
              <a:spcBef>
                <a:spcPct val="0"/>
              </a:spcBef>
              <a:spcAft>
                <a:spcPts val="0"/>
              </a:spcAft>
              <a:buFont typeface="Wingdings 2"/>
              <a:buNone/>
              <a:defRPr/>
            </a:pPr>
            <a:endParaRPr lang="en-US" altLang="zh-TW" sz="2400" b="1" dirty="0" smtClean="0"/>
          </a:p>
          <a:p>
            <a:pPr marL="274320" indent="-274320" eaLnBrk="1" fontAlgn="auto" hangingPunct="1">
              <a:spcBef>
                <a:spcPct val="0"/>
              </a:spcBef>
              <a:spcAft>
                <a:spcPts val="0"/>
              </a:spcAft>
              <a:buFont typeface="Wingdings 2"/>
              <a:buNone/>
              <a:defRPr/>
            </a:pPr>
            <a:endParaRPr lang="en-US" altLang="zh-TW" sz="2400" b="1" dirty="0" smtClean="0"/>
          </a:p>
          <a:p>
            <a:pPr marL="548640" lvl="1" eaLnBrk="1" fontAlgn="auto" hangingPunct="1">
              <a:spcBef>
                <a:spcPct val="0"/>
              </a:spcBef>
              <a:spcAft>
                <a:spcPts val="0"/>
              </a:spcAft>
              <a:buFont typeface="Arial" pitchFamily="34" charset="0"/>
              <a:buChar char="•"/>
              <a:defRPr/>
            </a:pPr>
            <a:endParaRPr lang="en-US" altLang="zh-TW" b="1" dirty="0" smtClean="0"/>
          </a:p>
          <a:p>
            <a:pPr marL="548640" lvl="1" eaLnBrk="1" fontAlgn="auto" hangingPunct="1">
              <a:spcBef>
                <a:spcPct val="0"/>
              </a:spcBef>
              <a:spcAft>
                <a:spcPts val="0"/>
              </a:spcAft>
              <a:buFont typeface="Arial" pitchFamily="34" charset="0"/>
              <a:buChar char="•"/>
              <a:defRPr/>
            </a:pPr>
            <a:endParaRPr lang="en-US" altLang="zh-TW" b="1" dirty="0" smtClean="0"/>
          </a:p>
          <a:p>
            <a:pPr marL="274320" indent="-274320" eaLnBrk="1" fontAlgn="auto" hangingPunct="1">
              <a:spcBef>
                <a:spcPct val="0"/>
              </a:spcBef>
              <a:spcAft>
                <a:spcPts val="0"/>
              </a:spcAft>
              <a:buFont typeface="Wingdings 2"/>
              <a:buChar char=""/>
              <a:defRPr/>
            </a:pPr>
            <a:r>
              <a:rPr lang="zh-TW" altLang="en-US" sz="2400" dirty="0" smtClean="0"/>
              <a:t>評估危害在既有且適當控制措施之下之風險，並</a:t>
            </a:r>
            <a:r>
              <a:rPr lang="zh-TW" altLang="en-US" sz="2400" u="sng" dirty="0" smtClean="0"/>
              <a:t>決定其風險是否可接受</a:t>
            </a:r>
            <a:r>
              <a:rPr lang="zh-TW" altLang="en-US" sz="2400" dirty="0" smtClean="0"/>
              <a:t>的過程</a:t>
            </a:r>
            <a:endParaRPr lang="en-US" altLang="zh-TW" sz="2400" dirty="0" smtClean="0"/>
          </a:p>
          <a:p>
            <a:pPr marL="274320" indent="-274320" eaLnBrk="1" fontAlgn="auto" hangingPunct="1">
              <a:spcBef>
                <a:spcPct val="0"/>
              </a:spcBef>
              <a:spcAft>
                <a:spcPts val="0"/>
              </a:spcAft>
              <a:buFont typeface="Wingdings 2"/>
              <a:buChar char=""/>
              <a:defRPr/>
            </a:pPr>
            <a:r>
              <a:rPr lang="zh-TW" altLang="en-US" sz="2400" dirty="0" smtClean="0"/>
              <a:t>考量任何現存控制措施之結果，評估因危害而造成之風險與決定此風險是否為可接受之整個過程</a:t>
            </a:r>
            <a:endParaRPr lang="en-US" altLang="zh-TW" sz="2400" dirty="0" smtClean="0"/>
          </a:p>
          <a:p>
            <a:pPr marL="548640" lvl="1" eaLnBrk="1" fontAlgn="auto" hangingPunct="1">
              <a:spcBef>
                <a:spcPct val="0"/>
              </a:spcBef>
              <a:spcAft>
                <a:spcPts val="0"/>
              </a:spcAft>
              <a:buFont typeface="Arial" pitchFamily="34" charset="0"/>
              <a:buChar char="•"/>
              <a:defRPr/>
            </a:pPr>
            <a:endParaRPr lang="zh-TW" altLang="en-US" dirty="0" smtClean="0"/>
          </a:p>
          <a:p>
            <a:pPr marL="274320" indent="-274320" eaLnBrk="1" fontAlgn="auto" hangingPunct="1">
              <a:spcBef>
                <a:spcPts val="580"/>
              </a:spcBef>
              <a:spcAft>
                <a:spcPts val="0"/>
              </a:spcAft>
              <a:buFont typeface="Wingdings 2"/>
              <a:buChar char=""/>
              <a:defRPr/>
            </a:pPr>
            <a:endParaRPr lang="zh-TW" altLang="en-US" dirty="0" smtClean="0"/>
          </a:p>
        </p:txBody>
      </p:sp>
      <p:sp>
        <p:nvSpPr>
          <p:cNvPr id="6" name="Rectangle 4"/>
          <p:cNvSpPr txBox="1">
            <a:spLocks noChangeArrowheads="1"/>
          </p:cNvSpPr>
          <p:nvPr/>
        </p:nvSpPr>
        <p:spPr>
          <a:xfrm>
            <a:off x="468313" y="3573463"/>
            <a:ext cx="8135937" cy="612775"/>
          </a:xfrm>
          <a:prstGeom prst="rect">
            <a:avLst/>
          </a:prstGeom>
          <a:solidFill>
            <a:srgbClr val="FF6600"/>
          </a:solidFill>
          <a:ln>
            <a:solidFill>
              <a:srgbClr val="FFFF00"/>
            </a:solidFill>
          </a:ln>
        </p:spPr>
        <p:txBody>
          <a:bodyPr lIns="90488" tIns="44450" rIns="90488" bIns="44450" anchor="b">
            <a:normAutofit fontScale="97500"/>
          </a:bodyPr>
          <a:lstStyle/>
          <a:p>
            <a:pPr fontAlgn="auto">
              <a:spcAft>
                <a:spcPts val="0"/>
              </a:spcAft>
              <a:defRPr/>
            </a:pPr>
            <a:r>
              <a:rPr lang="zh-TW" altLang="en-US" sz="3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風險評估</a:t>
            </a:r>
            <a:endParaRPr kumimoji="0" lang="zh-TW" altLang="en-US" sz="3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Rectangle 4"/>
          <p:cNvSpPr txBox="1">
            <a:spLocks noChangeArrowheads="1"/>
          </p:cNvSpPr>
          <p:nvPr/>
        </p:nvSpPr>
        <p:spPr>
          <a:xfrm>
            <a:off x="468313" y="1773238"/>
            <a:ext cx="8135937" cy="612775"/>
          </a:xfrm>
          <a:prstGeom prst="rect">
            <a:avLst/>
          </a:prstGeom>
          <a:solidFill>
            <a:srgbClr val="FF6600"/>
          </a:solidFill>
          <a:ln>
            <a:solidFill>
              <a:srgbClr val="FFFF00"/>
            </a:solidFill>
          </a:ln>
        </p:spPr>
        <p:txBody>
          <a:bodyPr lIns="90488" tIns="44450" rIns="90488" bIns="44450" anchor="b"/>
          <a:lstStyle/>
          <a:p>
            <a:pPr fontAlgn="auto">
              <a:spcAft>
                <a:spcPts val="0"/>
              </a:spcAft>
              <a:defRPr/>
            </a:pPr>
            <a:r>
              <a:rPr lang="zh-TW" altLang="en-US" sz="3200" u="sng"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危害鑑別</a:t>
            </a:r>
            <a:r>
              <a:rPr lang="zh-TW" altLang="en-US" sz="32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、危害分析、危害</a:t>
            </a:r>
            <a:r>
              <a:rPr lang="zh-TW" altLang="en-US" sz="3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評估、危害控制</a:t>
            </a:r>
            <a:endParaRPr kumimoji="0" lang="zh-TW" altLang="en-US" sz="3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a:xfrm>
            <a:off x="6977988" y="6131801"/>
            <a:ext cx="2133600" cy="365125"/>
          </a:xfrm>
        </p:spPr>
        <p:txBody>
          <a:bodyPr/>
          <a:lstStyle/>
          <a:p>
            <a:pPr>
              <a:defRPr/>
            </a:pPr>
            <a:fld id="{2C463222-3884-42D2-8A9D-F71189E9DF7D}"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13</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8" name="標題 3"/>
          <p:cNvSpPr txBox="1">
            <a:spLocks/>
          </p:cNvSpPr>
          <p:nvPr/>
        </p:nvSpPr>
        <p:spPr bwMode="auto">
          <a:xfrm>
            <a:off x="971599" y="175744"/>
            <a:ext cx="7813647"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9" name="文字方塊 8"/>
          <p:cNvSpPr txBox="1"/>
          <p:nvPr/>
        </p:nvSpPr>
        <p:spPr>
          <a:xfrm>
            <a:off x="32853" y="6021288"/>
            <a:ext cx="3059832"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816659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663701521"/>
              </p:ext>
            </p:extLst>
          </p:nvPr>
        </p:nvGraphicFramePr>
        <p:xfrm>
          <a:off x="179388" y="692160"/>
          <a:ext cx="3960563" cy="5545146"/>
        </p:xfrm>
        <a:graphic>
          <a:graphicData uri="http://schemas.openxmlformats.org/drawingml/2006/table">
            <a:tbl>
              <a:tblPr/>
              <a:tblGrid>
                <a:gridCol w="1561307">
                  <a:extLst>
                    <a:ext uri="{9D8B030D-6E8A-4147-A177-3AD203B41FA5}">
                      <a16:colId xmlns:a16="http://schemas.microsoft.com/office/drawing/2014/main" xmlns="" val="234246807"/>
                    </a:ext>
                  </a:extLst>
                </a:gridCol>
                <a:gridCol w="1561307">
                  <a:extLst>
                    <a:ext uri="{9D8B030D-6E8A-4147-A177-3AD203B41FA5}">
                      <a16:colId xmlns:a16="http://schemas.microsoft.com/office/drawing/2014/main" xmlns="" val="66261250"/>
                    </a:ext>
                  </a:extLst>
                </a:gridCol>
                <a:gridCol w="837949">
                  <a:extLst>
                    <a:ext uri="{9D8B030D-6E8A-4147-A177-3AD203B41FA5}">
                      <a16:colId xmlns:a16="http://schemas.microsoft.com/office/drawing/2014/main" xmlns="" val="1511739030"/>
                    </a:ext>
                  </a:extLst>
                </a:gridCol>
              </a:tblGrid>
              <a:tr h="375723">
                <a:tc gridSpan="3">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1" i="0" u="none" strike="noStrike" cap="none" normalizeH="0" baseline="0" dirty="0" smtClean="0">
                          <a:ln>
                            <a:noFill/>
                          </a:ln>
                          <a:solidFill>
                            <a:srgbClr val="000000"/>
                          </a:solidFill>
                          <a:effectLst/>
                          <a:latin typeface="新細明體" panose="02020500000000000000" pitchFamily="18" charset="-120"/>
                          <a:ea typeface="文鼎中黑" pitchFamily="49" charset="-120"/>
                        </a:rPr>
                        <a:t>空間使用效率考量評分等級</a:t>
                      </a:r>
                    </a:p>
                  </a:txBody>
                  <a:tcPr marL="8928" marR="8928" marT="8928"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3745998642"/>
                  </a:ext>
                </a:extLst>
              </a:tr>
              <a:tr h="246163">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評估因子</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評分原則</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得分</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579626041"/>
                  </a:ext>
                </a:extLst>
              </a:tr>
              <a:tr h="246163">
                <a:tc rowSpan="5">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chemeClr val="tx1"/>
                          </a:solidFill>
                          <a:effectLst/>
                          <a:latin typeface="新細明體" panose="02020500000000000000" pitchFamily="18" charset="-120"/>
                          <a:ea typeface="文鼎中黑" pitchFamily="49" charset="-120"/>
                        </a:rPr>
                        <a:t>人員進出頻率</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每日</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5</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extLst>
                  <a:ext uri="{0D108BD9-81ED-4DB2-BD59-A6C34878D82A}">
                    <a16:rowId xmlns:a16="http://schemas.microsoft.com/office/drawing/2014/main" xmlns="" val="3183041301"/>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每週</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4</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extLst>
                  <a:ext uri="{0D108BD9-81ED-4DB2-BD59-A6C34878D82A}">
                    <a16:rowId xmlns:a16="http://schemas.microsoft.com/office/drawing/2014/main" xmlns="" val="1820973023"/>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dirty="0" smtClean="0">
                          <a:ln>
                            <a:noFill/>
                          </a:ln>
                          <a:solidFill>
                            <a:srgbClr val="000000"/>
                          </a:solidFill>
                          <a:effectLst/>
                          <a:latin typeface="新細明體" panose="02020500000000000000" pitchFamily="18" charset="-120"/>
                          <a:ea typeface="文鼎中黑" pitchFamily="49" charset="-120"/>
                        </a:rPr>
                        <a:t>每月</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3</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extLst>
                  <a:ext uri="{0D108BD9-81ED-4DB2-BD59-A6C34878D82A}">
                    <a16:rowId xmlns:a16="http://schemas.microsoft.com/office/drawing/2014/main" xmlns="" val="1250810008"/>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學期</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2</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extLst>
                  <a:ext uri="{0D108BD9-81ED-4DB2-BD59-A6C34878D82A}">
                    <a16:rowId xmlns:a16="http://schemas.microsoft.com/office/drawing/2014/main" xmlns="" val="393159190"/>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學年</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1</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extLst>
                  <a:ext uri="{0D108BD9-81ED-4DB2-BD59-A6C34878D82A}">
                    <a16:rowId xmlns:a16="http://schemas.microsoft.com/office/drawing/2014/main" xmlns="" val="1726174292"/>
                  </a:ext>
                </a:extLst>
              </a:tr>
              <a:tr h="246163">
                <a:tc rowSpan="5">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chemeClr val="tx1"/>
                          </a:solidFill>
                          <a:effectLst/>
                          <a:latin typeface="新細明體" panose="02020500000000000000" pitchFamily="18" charset="-120"/>
                          <a:ea typeface="文鼎中黑" pitchFamily="49" charset="-120"/>
                        </a:rPr>
                        <a:t>人員停留時間</a:t>
                      </a:r>
                      <a:br>
                        <a:rPr kumimoji="0" lang="zh-TW" altLang="en-US" sz="1100" b="0" i="0" u="none" strike="noStrike" cap="none" normalizeH="0" baseline="0" smtClean="0">
                          <a:ln>
                            <a:noFill/>
                          </a:ln>
                          <a:solidFill>
                            <a:schemeClr val="tx1"/>
                          </a:solidFill>
                          <a:effectLst/>
                          <a:latin typeface="新細明體" panose="02020500000000000000" pitchFamily="18" charset="-120"/>
                          <a:ea typeface="文鼎中黑" pitchFamily="49" charset="-120"/>
                        </a:rPr>
                      </a:br>
                      <a:endParaRPr kumimoji="0" lang="zh-TW" altLang="en-US" sz="1100" b="0" i="0" u="none" strike="noStrike" cap="none" normalizeH="0" baseline="0" smtClean="0">
                        <a:ln>
                          <a:noFill/>
                        </a:ln>
                        <a:solidFill>
                          <a:schemeClr val="tx1"/>
                        </a:solidFill>
                        <a:effectLst/>
                        <a:latin typeface="新細明體" panose="02020500000000000000" pitchFamily="18" charset="-120"/>
                        <a:ea typeface="文鼎中黑" pitchFamily="49" charset="-120"/>
                      </a:endParaRP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10hr</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5</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714142656"/>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8hr</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4</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729641728"/>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6hr</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3</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871986842"/>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4hr</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2</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676210921"/>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2hr</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1</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162810980"/>
                  </a:ext>
                </a:extLst>
              </a:tr>
              <a:tr h="246163">
                <a:tc rowSpan="5">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chemeClr val="tx1"/>
                          </a:solidFill>
                          <a:effectLst/>
                          <a:latin typeface="新細明體" panose="02020500000000000000" pitchFamily="18" charset="-120"/>
                          <a:ea typeface="文鼎中黑" pitchFamily="49" charset="-120"/>
                        </a:rPr>
                        <a:t>空間密度</a:t>
                      </a:r>
                      <a:br>
                        <a:rPr kumimoji="0" lang="zh-TW" altLang="en-US" sz="1100" b="0" i="0" u="none" strike="noStrike" cap="none" normalizeH="0" baseline="0" smtClean="0">
                          <a:ln>
                            <a:noFill/>
                          </a:ln>
                          <a:solidFill>
                            <a:schemeClr val="tx1"/>
                          </a:solidFill>
                          <a:effectLst/>
                          <a:latin typeface="新細明體" panose="02020500000000000000" pitchFamily="18" charset="-120"/>
                          <a:ea typeface="文鼎中黑" pitchFamily="49" charset="-120"/>
                        </a:rPr>
                      </a:br>
                      <a:r>
                        <a:rPr kumimoji="0" lang="zh-TW" altLang="en-US" sz="1100" b="0" i="0" u="none" strike="noStrike" cap="none" normalizeH="0" baseline="0" smtClean="0">
                          <a:ln>
                            <a:noFill/>
                          </a:ln>
                          <a:solidFill>
                            <a:schemeClr val="tx1"/>
                          </a:solidFill>
                          <a:effectLst/>
                          <a:latin typeface="新細明體" panose="02020500000000000000" pitchFamily="18" charset="-120"/>
                          <a:ea typeface="文鼎中黑" pitchFamily="49" charset="-120"/>
                        </a:rPr>
                        <a:t>人數</a:t>
                      </a:r>
                      <a:r>
                        <a:rPr kumimoji="0" lang="en-US" altLang="zh-TW" sz="1100" b="0" i="0" u="none" strike="noStrike" cap="none" normalizeH="0" baseline="0" smtClean="0">
                          <a:ln>
                            <a:noFill/>
                          </a:ln>
                          <a:solidFill>
                            <a:schemeClr val="tx1"/>
                          </a:solidFill>
                          <a:effectLst/>
                          <a:latin typeface="新細明體" panose="02020500000000000000" pitchFamily="18" charset="-120"/>
                          <a:ea typeface="文鼎中黑" pitchFamily="49" charset="-120"/>
                        </a:rPr>
                        <a:t>/</a:t>
                      </a:r>
                      <a:r>
                        <a:rPr kumimoji="0" lang="zh-TW" altLang="en-US" sz="1100" b="0" i="0" u="none" strike="noStrike" cap="none" normalizeH="0" baseline="0" smtClean="0">
                          <a:ln>
                            <a:noFill/>
                          </a:ln>
                          <a:solidFill>
                            <a:schemeClr val="tx1"/>
                          </a:solidFill>
                          <a:effectLst/>
                          <a:latin typeface="新細明體" panose="02020500000000000000" pitchFamily="18" charset="-120"/>
                          <a:ea typeface="文鼎中黑" pitchFamily="49" charset="-120"/>
                        </a:rPr>
                        <a:t>坪數</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低於標準值</a:t>
                      </a:r>
                      <a:r>
                        <a:rPr kumimoji="0" lang="en-US" altLang="zh-TW"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2</a:t>
                      </a: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坪</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5</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extLst>
                  <a:ext uri="{0D108BD9-81ED-4DB2-BD59-A6C34878D82A}">
                    <a16:rowId xmlns:a16="http://schemas.microsoft.com/office/drawing/2014/main" xmlns="" val="976335555"/>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低於標準值</a:t>
                      </a:r>
                      <a:r>
                        <a:rPr kumimoji="0" lang="en-US" altLang="zh-TW"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1</a:t>
                      </a: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坪</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4</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extLst>
                  <a:ext uri="{0D108BD9-81ED-4DB2-BD59-A6C34878D82A}">
                    <a16:rowId xmlns:a16="http://schemas.microsoft.com/office/drawing/2014/main" xmlns="" val="2818540390"/>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標準值</a:t>
                      </a:r>
                      <a:r>
                        <a:rPr kumimoji="0" lang="en-US" altLang="zh-TW" sz="1100" b="0" i="0" u="none" strike="noStrike" cap="none" normalizeH="0" baseline="0" smtClean="0">
                          <a:ln>
                            <a:noFill/>
                          </a:ln>
                          <a:solidFill>
                            <a:srgbClr val="000000"/>
                          </a:solidFill>
                          <a:effectLst/>
                          <a:latin typeface="微軟正黑體" panose="020B0604030504040204" pitchFamily="34" charset="-120"/>
                          <a:ea typeface="文鼎中黑" pitchFamily="49" charset="-120"/>
                        </a:rPr>
                        <a:t>±</a:t>
                      </a:r>
                      <a:r>
                        <a:rPr kumimoji="0" lang="en-US" altLang="zh-TW"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0.5</a:t>
                      </a: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坪</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3</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extLst>
                  <a:ext uri="{0D108BD9-81ED-4DB2-BD59-A6C34878D82A}">
                    <a16:rowId xmlns:a16="http://schemas.microsoft.com/office/drawing/2014/main" xmlns="" val="2504634202"/>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超過標準值</a:t>
                      </a:r>
                      <a:r>
                        <a:rPr kumimoji="0" lang="en-US" altLang="zh-TW"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1</a:t>
                      </a: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坪</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2</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extLst>
                  <a:ext uri="{0D108BD9-81ED-4DB2-BD59-A6C34878D82A}">
                    <a16:rowId xmlns:a16="http://schemas.microsoft.com/office/drawing/2014/main" xmlns="" val="2900357100"/>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超過標準值</a:t>
                      </a:r>
                      <a:r>
                        <a:rPr kumimoji="0" lang="en-US" altLang="zh-TW"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2</a:t>
                      </a: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坪</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1</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AF0"/>
                    </a:solidFill>
                  </a:tcPr>
                </a:tc>
                <a:extLst>
                  <a:ext uri="{0D108BD9-81ED-4DB2-BD59-A6C34878D82A}">
                    <a16:rowId xmlns:a16="http://schemas.microsoft.com/office/drawing/2014/main" xmlns="" val="3394005766"/>
                  </a:ext>
                </a:extLst>
              </a:tr>
              <a:tr h="246163">
                <a:tc rowSpan="5">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chemeClr val="tx1"/>
                          </a:solidFill>
                          <a:effectLst/>
                          <a:latin typeface="新細明體" panose="02020500000000000000" pitchFamily="18" charset="-120"/>
                          <a:ea typeface="文鼎中黑" pitchFamily="49" charset="-120"/>
                        </a:rPr>
                        <a:t>設備</a:t>
                      </a:r>
                      <a:r>
                        <a:rPr kumimoji="0" lang="en-US" altLang="zh-TW" sz="1100" b="0" i="0" u="none" strike="noStrike" cap="none" normalizeH="0" baseline="0" smtClean="0">
                          <a:ln>
                            <a:noFill/>
                          </a:ln>
                          <a:solidFill>
                            <a:schemeClr val="tx1"/>
                          </a:solidFill>
                          <a:effectLst/>
                          <a:latin typeface="新細明體" panose="02020500000000000000" pitchFamily="18" charset="-120"/>
                          <a:ea typeface="文鼎中黑" pitchFamily="49" charset="-120"/>
                        </a:rPr>
                        <a:t>/</a:t>
                      </a:r>
                      <a:r>
                        <a:rPr kumimoji="0" lang="zh-TW" altLang="en-US" sz="1100" b="0" i="0" u="none" strike="noStrike" cap="none" normalizeH="0" baseline="0" smtClean="0">
                          <a:ln>
                            <a:noFill/>
                          </a:ln>
                          <a:solidFill>
                            <a:schemeClr val="tx1"/>
                          </a:solidFill>
                          <a:effectLst/>
                          <a:latin typeface="新細明體" panose="02020500000000000000" pitchFamily="18" charset="-120"/>
                          <a:ea typeface="文鼎中黑" pitchFamily="49" charset="-120"/>
                        </a:rPr>
                        <a:t>使用頻率</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每日</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5</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766179330"/>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每週</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4</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324945353"/>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每月</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3</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48144541"/>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學期</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smtClean="0">
                          <a:ln>
                            <a:noFill/>
                          </a:ln>
                          <a:solidFill>
                            <a:srgbClr val="000000"/>
                          </a:solidFill>
                          <a:effectLst/>
                          <a:latin typeface="Times New Roman" panose="02020603050405020304" pitchFamily="18" charset="0"/>
                          <a:ea typeface="文鼎中黑" pitchFamily="49" charset="-120"/>
                        </a:rPr>
                        <a:t>2</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70683621"/>
                  </a:ext>
                </a:extLst>
              </a:tr>
              <a:tr h="246163">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新細明體" panose="02020500000000000000" pitchFamily="18" charset="-120"/>
                          <a:ea typeface="文鼎中黑" pitchFamily="49" charset="-120"/>
                        </a:rPr>
                        <a:t>學年</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dirty="0" smtClean="0">
                          <a:ln>
                            <a:noFill/>
                          </a:ln>
                          <a:solidFill>
                            <a:srgbClr val="000000"/>
                          </a:solidFill>
                          <a:effectLst/>
                          <a:latin typeface="Times New Roman" panose="02020603050405020304" pitchFamily="18" charset="0"/>
                          <a:ea typeface="文鼎中黑" pitchFamily="49" charset="-120"/>
                        </a:rPr>
                        <a:t>1</a:t>
                      </a:r>
                    </a:p>
                  </a:txBody>
                  <a:tcPr marL="8928" marR="8928" marT="89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706614662"/>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039508426"/>
              </p:ext>
            </p:extLst>
          </p:nvPr>
        </p:nvGraphicFramePr>
        <p:xfrm>
          <a:off x="4211638" y="1318168"/>
          <a:ext cx="4537075" cy="1963741"/>
        </p:xfrm>
        <a:graphic>
          <a:graphicData uri="http://schemas.openxmlformats.org/drawingml/2006/table">
            <a:tbl>
              <a:tblPr/>
              <a:tblGrid>
                <a:gridCol w="1008062">
                  <a:extLst>
                    <a:ext uri="{9D8B030D-6E8A-4147-A177-3AD203B41FA5}">
                      <a16:colId xmlns:a16="http://schemas.microsoft.com/office/drawing/2014/main" xmlns="" val="1305631639"/>
                    </a:ext>
                  </a:extLst>
                </a:gridCol>
                <a:gridCol w="2974975">
                  <a:extLst>
                    <a:ext uri="{9D8B030D-6E8A-4147-A177-3AD203B41FA5}">
                      <a16:colId xmlns:a16="http://schemas.microsoft.com/office/drawing/2014/main" xmlns="" val="2491591567"/>
                    </a:ext>
                  </a:extLst>
                </a:gridCol>
                <a:gridCol w="554038">
                  <a:extLst>
                    <a:ext uri="{9D8B030D-6E8A-4147-A177-3AD203B41FA5}">
                      <a16:colId xmlns:a16="http://schemas.microsoft.com/office/drawing/2014/main" xmlns="" val="2541018583"/>
                    </a:ext>
                  </a:extLst>
                </a:gridCol>
              </a:tblGrid>
              <a:tr h="399973">
                <a:tc gridSpan="3">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rgbClr val="000000"/>
                          </a:solidFill>
                          <a:effectLst/>
                          <a:latin typeface="新細明體" panose="02020500000000000000" pitchFamily="18" charset="-120"/>
                          <a:ea typeface="文鼎中黑" pitchFamily="49" charset="-120"/>
                        </a:rPr>
                        <a:t>風險程度考量評分等級</a:t>
                      </a:r>
                    </a:p>
                  </a:txBody>
                  <a:tcPr marL="9525" marR="9525" marT="9525"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AEFA87"/>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818725817"/>
                  </a:ext>
                </a:extLst>
              </a:tr>
              <a:tr h="260628">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新細明體" panose="02020500000000000000" pitchFamily="18" charset="-120"/>
                          <a:ea typeface="文鼎中黑" pitchFamily="49" charset="-120"/>
                        </a:rPr>
                        <a:t>評估因子</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新細明體" panose="02020500000000000000" pitchFamily="18" charset="-120"/>
                          <a:ea typeface="文鼎中黑" pitchFamily="49" charset="-120"/>
                        </a:rPr>
                        <a:t>評分原則</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新細明體" panose="02020500000000000000" pitchFamily="18" charset="-120"/>
                          <a:ea typeface="文鼎中黑" pitchFamily="49" charset="-120"/>
                        </a:rPr>
                        <a:t>得分</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412491101"/>
                  </a:ext>
                </a:extLst>
              </a:tr>
              <a:tr h="260628">
                <a:tc rowSpan="5">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chemeClr val="tx1"/>
                          </a:solidFill>
                          <a:effectLst/>
                          <a:latin typeface="新細明體" panose="02020500000000000000" pitchFamily="18" charset="-120"/>
                          <a:ea typeface="文鼎中黑" pitchFamily="49" charset="-120"/>
                        </a:rPr>
                        <a:t>嚴重程度</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dirty="0" smtClean="0">
                          <a:ln>
                            <a:noFill/>
                          </a:ln>
                          <a:solidFill>
                            <a:srgbClr val="000000"/>
                          </a:solidFill>
                          <a:effectLst/>
                          <a:latin typeface="細明體" panose="02020509000000000000" pitchFamily="49" charset="-120"/>
                          <a:ea typeface="文鼎中黑" pitchFamily="49" charset="-120"/>
                        </a:rPr>
                        <a:t>實驗室，會致使人員永久失能、死亡者</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200" b="0" i="0" u="none" strike="noStrike" cap="none" normalizeH="0" baseline="0" smtClean="0">
                          <a:ln>
                            <a:noFill/>
                          </a:ln>
                          <a:solidFill>
                            <a:srgbClr val="000000"/>
                          </a:solidFill>
                          <a:effectLst/>
                          <a:latin typeface="Times New Roman" panose="02020603050405020304" pitchFamily="18" charset="0"/>
                          <a:ea typeface="文鼎中黑" pitchFamily="49" charset="-120"/>
                        </a:rPr>
                        <a:t>5</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4007504180"/>
                  </a:ext>
                </a:extLst>
              </a:tr>
              <a:tr h="260628">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細明體" panose="02020509000000000000" pitchFamily="49" charset="-120"/>
                          <a:ea typeface="文鼎中黑" pitchFamily="49" charset="-120"/>
                        </a:rPr>
                        <a:t>實驗室，造成一人</a:t>
                      </a:r>
                      <a:r>
                        <a:rPr kumimoji="0" lang="en-US" altLang="zh-TW" sz="1100" b="0" i="0" u="none" strike="noStrike" cap="none" normalizeH="0" baseline="0" smtClean="0">
                          <a:ln>
                            <a:noFill/>
                          </a:ln>
                          <a:solidFill>
                            <a:srgbClr val="000000"/>
                          </a:solidFill>
                          <a:effectLst/>
                          <a:latin typeface="細明體" panose="02020509000000000000" pitchFamily="49" charset="-120"/>
                          <a:ea typeface="文鼎中黑" pitchFamily="49" charset="-120"/>
                        </a:rPr>
                        <a:t>200</a:t>
                      </a:r>
                      <a:r>
                        <a:rPr kumimoji="0" lang="zh-TW" altLang="en-US" sz="1100" b="0" i="0" u="none" strike="noStrike" cap="none" normalizeH="0" baseline="0" smtClean="0">
                          <a:ln>
                            <a:noFill/>
                          </a:ln>
                          <a:solidFill>
                            <a:srgbClr val="000000"/>
                          </a:solidFill>
                          <a:effectLst/>
                          <a:latin typeface="細明體" panose="02020509000000000000" pitchFamily="49" charset="-120"/>
                          <a:ea typeface="文鼎中黑" pitchFamily="49" charset="-120"/>
                        </a:rPr>
                        <a:t>萬以上損失，暫時失能</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200" b="0" i="0" u="none" strike="noStrike" cap="none" normalizeH="0" baseline="0" smtClean="0">
                          <a:ln>
                            <a:noFill/>
                          </a:ln>
                          <a:solidFill>
                            <a:srgbClr val="000000"/>
                          </a:solidFill>
                          <a:effectLst/>
                          <a:latin typeface="Times New Roman" panose="02020603050405020304" pitchFamily="18" charset="0"/>
                          <a:ea typeface="文鼎中黑" pitchFamily="49" charset="-120"/>
                        </a:rPr>
                        <a:t>4</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3271853439"/>
                  </a:ext>
                </a:extLst>
              </a:tr>
              <a:tr h="260628">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細明體" panose="02020509000000000000" pitchFamily="49" charset="-120"/>
                          <a:ea typeface="文鼎中黑" pitchFamily="49" charset="-120"/>
                        </a:rPr>
                        <a:t>實驗室，一般化學藥品，機械設備等</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200" b="0" i="0" u="none" strike="noStrike" cap="none" normalizeH="0" baseline="0" smtClean="0">
                          <a:ln>
                            <a:noFill/>
                          </a:ln>
                          <a:solidFill>
                            <a:srgbClr val="000000"/>
                          </a:solidFill>
                          <a:effectLst/>
                          <a:latin typeface="Times New Roman" panose="02020603050405020304" pitchFamily="18" charset="0"/>
                          <a:ea typeface="文鼎中黑" pitchFamily="49" charset="-120"/>
                        </a:rPr>
                        <a:t>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3142023268"/>
                  </a:ext>
                </a:extLst>
              </a:tr>
              <a:tr h="260628">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細明體" panose="02020509000000000000" pitchFamily="49" charset="-120"/>
                          <a:ea typeface="文鼎中黑" pitchFamily="49" charset="-120"/>
                        </a:rPr>
                        <a:t>一般空間極高、高度使用率</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200" b="0" i="0" u="none" strike="noStrike" cap="none" normalizeH="0" baseline="0" smtClean="0">
                          <a:ln>
                            <a:noFill/>
                          </a:ln>
                          <a:solidFill>
                            <a:srgbClr val="000000"/>
                          </a:solidFill>
                          <a:effectLst/>
                          <a:latin typeface="Times New Roman" panose="02020603050405020304" pitchFamily="18" charset="0"/>
                          <a:ea typeface="文鼎中黑" pitchFamily="49" charset="-120"/>
                        </a:rPr>
                        <a:t>2</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3235526868"/>
                  </a:ext>
                </a:extLst>
              </a:tr>
              <a:tr h="260628">
                <a:tc vMerge="1">
                  <a:txBody>
                    <a:bodyPr/>
                    <a:lstStyle/>
                    <a:p>
                      <a:endParaRPr lang="zh-TW" altLang="en-US"/>
                    </a:p>
                  </a:txBody>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細明體" panose="02020509000000000000" pitchFamily="49" charset="-120"/>
                          <a:ea typeface="文鼎中黑" pitchFamily="49" charset="-120"/>
                        </a:rPr>
                        <a:t>一般空間極低、低度使用率</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200" b="0" i="0" u="none" strike="noStrike" cap="none" normalizeH="0" baseline="0" dirty="0" smtClean="0">
                          <a:ln>
                            <a:noFill/>
                          </a:ln>
                          <a:solidFill>
                            <a:srgbClr val="000000"/>
                          </a:solidFill>
                          <a:effectLst/>
                          <a:latin typeface="Times New Roman" panose="02020603050405020304" pitchFamily="18" charset="0"/>
                          <a:ea typeface="文鼎中黑" pitchFamily="49" charset="-120"/>
                        </a:rPr>
                        <a:t>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2153173148"/>
                  </a:ext>
                </a:extLst>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1911283032"/>
              </p:ext>
            </p:extLst>
          </p:nvPr>
        </p:nvGraphicFramePr>
        <p:xfrm>
          <a:off x="4211639" y="3429001"/>
          <a:ext cx="4537074" cy="2664293"/>
        </p:xfrm>
        <a:graphic>
          <a:graphicData uri="http://schemas.openxmlformats.org/drawingml/2006/table">
            <a:tbl>
              <a:tblPr/>
              <a:tblGrid>
                <a:gridCol w="1295711">
                  <a:extLst>
                    <a:ext uri="{9D8B030D-6E8A-4147-A177-3AD203B41FA5}">
                      <a16:colId xmlns:a16="http://schemas.microsoft.com/office/drawing/2014/main" xmlns="" val="1475878572"/>
                    </a:ext>
                  </a:extLst>
                </a:gridCol>
                <a:gridCol w="3241363">
                  <a:extLst>
                    <a:ext uri="{9D8B030D-6E8A-4147-A177-3AD203B41FA5}">
                      <a16:colId xmlns:a16="http://schemas.microsoft.com/office/drawing/2014/main" xmlns="" val="3595334650"/>
                    </a:ext>
                  </a:extLst>
                </a:gridCol>
              </a:tblGrid>
              <a:tr h="446768">
                <a:tc gridSpan="2">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smtClean="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風險程度等級</a:t>
                      </a:r>
                    </a:p>
                  </a:txBody>
                  <a:tcPr marL="9525" marR="9525" marT="9525" marB="0" anchor="b" horzOverflow="overflow">
                    <a:lnL>
                      <a:noFill/>
                    </a:lnL>
                    <a:lnR>
                      <a:noFill/>
                    </a:lnR>
                    <a:lnT>
                      <a:noFill/>
                    </a:lnT>
                    <a:lnB>
                      <a:noFill/>
                    </a:lnB>
                    <a:lnTlToBr>
                      <a:noFill/>
                    </a:lnTlToBr>
                    <a:lnBlToTr>
                      <a:noFill/>
                    </a:lnBlToTr>
                    <a:solidFill>
                      <a:schemeClr val="accent5">
                        <a:lumMod val="20000"/>
                        <a:lumOff val="80000"/>
                      </a:schemeClr>
                    </a:solidFill>
                  </a:tcPr>
                </a:tc>
                <a:tc hMerge="1">
                  <a:txBody>
                    <a:bodyPr/>
                    <a:lstStyle/>
                    <a:p>
                      <a:endParaRPr lang="zh-TW" altLang="en-US"/>
                    </a:p>
                  </a:txBody>
                  <a:tcPr/>
                </a:tc>
                <a:extLst>
                  <a:ext uri="{0D108BD9-81ED-4DB2-BD59-A6C34878D82A}">
                    <a16:rowId xmlns:a16="http://schemas.microsoft.com/office/drawing/2014/main" xmlns="" val="981510327"/>
                  </a:ext>
                </a:extLst>
              </a:tr>
              <a:tr h="443505">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2400" b="1" i="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9525" marR="9525" marT="9525" marB="0" anchor="b"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極低度風險</a:t>
                      </a:r>
                    </a:p>
                  </a:txBody>
                  <a:tcPr marL="9525" marR="9525" marT="9525" marB="0" anchor="b" horzOverflow="overflow">
                    <a:lnL>
                      <a:noFill/>
                    </a:lnL>
                    <a:lnR>
                      <a:noFill/>
                    </a:lnR>
                    <a:lnT>
                      <a:noFill/>
                    </a:lnT>
                    <a:lnB>
                      <a:noFill/>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3563523168"/>
                  </a:ext>
                </a:extLst>
              </a:tr>
              <a:tr h="443505">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2400" b="1" i="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9525" marR="9525" marT="9525" marB="0" anchor="b"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低度風險</a:t>
                      </a:r>
                    </a:p>
                  </a:txBody>
                  <a:tcPr marL="9525" marR="9525" marT="9525" marB="0" anchor="b" horzOverflow="overflow">
                    <a:lnL>
                      <a:noFill/>
                    </a:lnL>
                    <a:lnR>
                      <a:noFill/>
                    </a:lnR>
                    <a:lnT>
                      <a:noFill/>
                    </a:lnT>
                    <a:lnB>
                      <a:noFill/>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3388915114"/>
                  </a:ext>
                </a:extLst>
              </a:tr>
              <a:tr h="443505">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2400" b="1" i="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9525" marR="9525" marT="9525" marB="0" anchor="b"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中度風險</a:t>
                      </a:r>
                    </a:p>
                  </a:txBody>
                  <a:tcPr marL="9525" marR="9525" marT="9525" marB="0" anchor="b" horzOverflow="overflow">
                    <a:lnL>
                      <a:noFill/>
                    </a:lnL>
                    <a:lnR>
                      <a:noFill/>
                    </a:lnR>
                    <a:lnT>
                      <a:noFill/>
                    </a:lnT>
                    <a:lnB>
                      <a:noFill/>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3633018727"/>
                  </a:ext>
                </a:extLst>
              </a:tr>
              <a:tr h="443505">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2400" b="1" i="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9525" marR="9525" marT="9525" marB="0" anchor="b"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高度風險</a:t>
                      </a:r>
                    </a:p>
                  </a:txBody>
                  <a:tcPr marL="9525" marR="9525" marT="9525" marB="0" anchor="b" horzOverflow="overflow">
                    <a:lnL>
                      <a:noFill/>
                    </a:lnL>
                    <a:lnR>
                      <a:noFill/>
                    </a:lnR>
                    <a:lnT>
                      <a:noFill/>
                    </a:lnT>
                    <a:lnB>
                      <a:noFill/>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2231687567"/>
                  </a:ext>
                </a:extLst>
              </a:tr>
              <a:tr h="443505">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2400" b="1" i="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9525" marR="9525" marT="9525" marB="0" anchor="b" horzOverflow="overflow">
                    <a:lnL>
                      <a:noFill/>
                    </a:lnL>
                    <a:lnR>
                      <a:noFill/>
                    </a:lnR>
                    <a:lnT>
                      <a:noFill/>
                    </a:lnT>
                    <a:lnB>
                      <a:noFill/>
                    </a:lnB>
                    <a:lnTlToBr>
                      <a:noFill/>
                    </a:lnTlToBr>
                    <a:lnBlToTr>
                      <a:noFill/>
                    </a:lnBlToTr>
                    <a:solidFill>
                      <a:srgbClr val="FF0000"/>
                    </a:solidFill>
                  </a:tcPr>
                </a:tc>
                <a:tc>
                  <a:txBody>
                    <a:bodyPr/>
                    <a:lstStyle>
                      <a:lvl1pPr algn="l" eaLnBrk="0" hangingPunct="0">
                        <a:spcBef>
                          <a:spcPct val="20000"/>
                        </a:spcBef>
                        <a:defRPr kumimoji="1" sz="2800">
                          <a:solidFill>
                            <a:schemeClr val="tx1"/>
                          </a:solidFill>
                          <a:latin typeface="Arial" panose="020B0604020202020204" pitchFamily="34" charset="0"/>
                          <a:ea typeface="文鼎中黑" pitchFamily="49" charset="-120"/>
                        </a:defRPr>
                      </a:lvl1pPr>
                      <a:lvl2pPr marL="742950" indent="-285750" algn="l" eaLnBrk="0" hangingPunct="0">
                        <a:spcBef>
                          <a:spcPct val="20000"/>
                        </a:spcBef>
                        <a:defRPr kumimoji="1" sz="2400">
                          <a:solidFill>
                            <a:schemeClr val="tx1"/>
                          </a:solidFill>
                          <a:latin typeface="Arial" panose="020B0604020202020204" pitchFamily="34" charset="0"/>
                          <a:ea typeface="文鼎中黑" pitchFamily="49" charset="-120"/>
                        </a:defRPr>
                      </a:lvl2pPr>
                      <a:lvl3pPr marL="1143000" indent="-228600" algn="l" eaLnBrk="0" hangingPunct="0">
                        <a:spcBef>
                          <a:spcPct val="20000"/>
                        </a:spcBef>
                        <a:defRPr kumimoji="1" sz="2000">
                          <a:solidFill>
                            <a:schemeClr val="tx1"/>
                          </a:solidFill>
                          <a:latin typeface="Arial" panose="020B0604020202020204" pitchFamily="34" charset="0"/>
                          <a:ea typeface="文鼎中黑" pitchFamily="49" charset="-120"/>
                        </a:defRPr>
                      </a:lvl3pPr>
                      <a:lvl4pPr marL="1600200" indent="-228600" algn="l" eaLnBrk="0" hangingPunct="0">
                        <a:spcBef>
                          <a:spcPct val="20000"/>
                        </a:spcBef>
                        <a:defRPr kumimoji="1">
                          <a:solidFill>
                            <a:schemeClr val="tx1"/>
                          </a:solidFill>
                          <a:latin typeface="Arial" panose="020B0604020202020204" pitchFamily="34" charset="0"/>
                          <a:ea typeface="文鼎中黑" pitchFamily="49" charset="-120"/>
                        </a:defRPr>
                      </a:lvl4pPr>
                      <a:lvl5pPr marL="2057400" indent="-228600" algn="l" eaLnBrk="0" hangingPunct="0">
                        <a:spcBef>
                          <a:spcPct val="20000"/>
                        </a:spcBef>
                        <a:defRPr kumimoji="1">
                          <a:solidFill>
                            <a:schemeClr val="tx1"/>
                          </a:solidFill>
                          <a:latin typeface="Arial" panose="020B0604020202020204" pitchFamily="34" charset="0"/>
                          <a:ea typeface="文鼎中黑" pitchFamily="49"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文鼎中黑" pitchFamily="49" charset="-12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極高度風險</a:t>
                      </a:r>
                    </a:p>
                  </a:txBody>
                  <a:tcPr marL="9525" marR="9525" marT="9525"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xmlns="" val="1378226817"/>
                  </a:ext>
                </a:extLst>
              </a:tr>
            </a:tbl>
          </a:graphicData>
        </a:graphic>
      </p:graphicFrame>
      <p:sp>
        <p:nvSpPr>
          <p:cNvPr id="5" name="標題 2"/>
          <p:cNvSpPr txBox="1">
            <a:spLocks/>
          </p:cNvSpPr>
          <p:nvPr/>
        </p:nvSpPr>
        <p:spPr bwMode="auto">
          <a:xfrm>
            <a:off x="4356100" y="692150"/>
            <a:ext cx="3887788" cy="504825"/>
          </a:xfrm>
          <a:prstGeom prst="rect">
            <a:avLst/>
          </a:prstGeom>
          <a:solidFill>
            <a:srgbClr val="FF0000"/>
          </a:solidFill>
        </p:spPr>
        <p:style>
          <a:lnRef idx="1">
            <a:schemeClr val="accent6"/>
          </a:lnRef>
          <a:fillRef idx="3">
            <a:schemeClr val="accent6"/>
          </a:fillRef>
          <a:effectRef idx="2">
            <a:schemeClr val="accent6"/>
          </a:effectRef>
          <a:fontRef idx="minor">
            <a:schemeClr val="lt1"/>
          </a:fontRef>
        </p:style>
        <p:txBody>
          <a:bodyPr>
            <a:normAutofit/>
          </a:bodyPr>
          <a:lstStyle/>
          <a:p>
            <a:pPr eaLnBrk="0" hangingPunct="0">
              <a:defRPr/>
            </a:pPr>
            <a:r>
              <a:rPr lang="zh-TW" altLang="en-US" sz="2400" kern="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實驗室危害風險分級管理</a:t>
            </a:r>
          </a:p>
        </p:txBody>
      </p:sp>
      <p:sp>
        <p:nvSpPr>
          <p:cNvPr id="24693" name="矩形 17"/>
          <p:cNvSpPr>
            <a:spLocks noChangeArrowheads="1"/>
          </p:cNvSpPr>
          <p:nvPr/>
        </p:nvSpPr>
        <p:spPr bwMode="auto">
          <a:xfrm>
            <a:off x="2916238" y="115888"/>
            <a:ext cx="1620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l" eaLnBrk="1" hangingPunct="1"/>
            <a:r>
              <a:rPr lang="zh-TW" altLang="en-US">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安全衛生管理計畫</a:t>
            </a:r>
          </a:p>
        </p:txBody>
      </p:sp>
      <p:sp>
        <p:nvSpPr>
          <p:cNvPr id="6" name="投影片編號版面配置區 5"/>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14</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10" name="標題 3"/>
          <p:cNvSpPr txBox="1">
            <a:spLocks/>
          </p:cNvSpPr>
          <p:nvPr/>
        </p:nvSpPr>
        <p:spPr bwMode="auto">
          <a:xfrm>
            <a:off x="-36512" y="117279"/>
            <a:ext cx="8497932"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9" name="文字方塊 8"/>
          <p:cNvSpPr txBox="1"/>
          <p:nvPr/>
        </p:nvSpPr>
        <p:spPr>
          <a:xfrm>
            <a:off x="0" y="6525344"/>
            <a:ext cx="313184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63564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文字方塊 9"/>
          <p:cNvSpPr txBox="1">
            <a:spLocks noChangeArrowheads="1"/>
          </p:cNvSpPr>
          <p:nvPr/>
        </p:nvSpPr>
        <p:spPr bwMode="auto">
          <a:xfrm>
            <a:off x="0" y="1628775"/>
            <a:ext cx="4751388" cy="3416320"/>
          </a:xfrm>
          <a:prstGeom prst="rect">
            <a:avLst/>
          </a:prstGeom>
          <a:solidFill>
            <a:srgbClr val="7030A0"/>
          </a:solidFill>
          <a:ln w="9525">
            <a:noFill/>
            <a:miter lim="800000"/>
            <a:headEnd/>
            <a:tailEnd/>
          </a:ln>
        </p:spPr>
        <p:txBody>
          <a:bodyPr>
            <a:spAutoFit/>
          </a:bodyPr>
          <a:lstStyle/>
          <a:p>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5844" name="Rectangle 5"/>
          <p:cNvSpPr>
            <a:spLocks noGrp="1" noChangeArrowheads="1"/>
          </p:cNvSpPr>
          <p:nvPr>
            <p:ph type="body" idx="4294967295"/>
          </p:nvPr>
        </p:nvSpPr>
        <p:spPr>
          <a:xfrm>
            <a:off x="0" y="1916113"/>
            <a:ext cx="4608513" cy="2160587"/>
          </a:xfrm>
          <a:solidFill>
            <a:srgbClr val="FFFF00">
              <a:alpha val="50195"/>
            </a:srgbClr>
          </a:solidFill>
          <a:ln>
            <a:solidFill>
              <a:schemeClr val="bg2"/>
            </a:solidFill>
          </a:ln>
        </p:spPr>
        <p:txBody>
          <a:bodyPr lIns="92075" tIns="46038" rIns="92075" bIns="46038"/>
          <a:lstStyle/>
          <a:p>
            <a:pPr marL="266700" indent="-266700" algn="just" eaLnBrk="1" hangingPunct="1">
              <a:lnSpc>
                <a:spcPct val="130000"/>
              </a:lnSpc>
              <a:buClr>
                <a:schemeClr val="bg1"/>
              </a:buClr>
              <a:buFont typeface="Wingdings" pitchFamily="2" charset="2"/>
              <a:buChar char="u"/>
            </a:pPr>
            <a:r>
              <a:rPr lang="zh-TW" altLang="zh-TW" sz="1800" b="1" smtClean="0">
                <a:solidFill>
                  <a:schemeClr val="bg1"/>
                </a:solidFill>
              </a:rPr>
              <a:t>風</a:t>
            </a:r>
            <a:r>
              <a:rPr lang="zh-TW" altLang="en-US" sz="1800" b="1" smtClean="0">
                <a:solidFill>
                  <a:schemeClr val="bg1"/>
                </a:solidFill>
              </a:rPr>
              <a:t>險</a:t>
            </a:r>
            <a:r>
              <a:rPr lang="zh-TW" altLang="zh-TW" sz="1800" b="1" smtClean="0">
                <a:solidFill>
                  <a:schemeClr val="bg1"/>
                </a:solidFill>
              </a:rPr>
              <a:t>評估管理程序</a:t>
            </a:r>
            <a:endParaRPr lang="en-US" altLang="zh-TW" sz="1800" b="1" smtClean="0">
              <a:solidFill>
                <a:schemeClr val="bg1"/>
              </a:solidFill>
            </a:endParaRPr>
          </a:p>
          <a:p>
            <a:pPr marL="266700" indent="-266700" algn="just" eaLnBrk="1" hangingPunct="1">
              <a:lnSpc>
                <a:spcPct val="130000"/>
              </a:lnSpc>
              <a:buClr>
                <a:schemeClr val="bg1"/>
              </a:buClr>
              <a:buFont typeface="Wingdings" pitchFamily="2" charset="2"/>
              <a:buChar char="u"/>
            </a:pPr>
            <a:r>
              <a:rPr lang="zh-TW" altLang="zh-TW" sz="1800" b="1" smtClean="0">
                <a:solidFill>
                  <a:schemeClr val="bg1"/>
                </a:solidFill>
              </a:rPr>
              <a:t>各單位「環境考量危害鑑別評估」控制</a:t>
            </a:r>
            <a:endParaRPr lang="en-US" altLang="zh-TW" sz="1800" b="1" smtClean="0">
              <a:solidFill>
                <a:schemeClr val="bg1"/>
              </a:solidFill>
            </a:endParaRPr>
          </a:p>
          <a:p>
            <a:pPr marL="266700" indent="-266700" algn="just" eaLnBrk="1" hangingPunct="1">
              <a:lnSpc>
                <a:spcPct val="130000"/>
              </a:lnSpc>
              <a:buClr>
                <a:schemeClr val="bg1"/>
              </a:buClr>
              <a:buFont typeface="Wingdings" pitchFamily="2" charset="2"/>
              <a:buChar char="u"/>
            </a:pPr>
            <a:r>
              <a:rPr lang="zh-TW" altLang="zh-TW" sz="1800" b="1" smtClean="0">
                <a:solidFill>
                  <a:schemeClr val="bg1"/>
                </a:solidFill>
              </a:rPr>
              <a:t>重大風險訂目標標的及方案安衛委員審議</a:t>
            </a:r>
            <a:endParaRPr lang="en-US" altLang="zh-TW" sz="1800" b="1" smtClean="0">
              <a:solidFill>
                <a:schemeClr val="bg1"/>
              </a:solidFill>
            </a:endParaRPr>
          </a:p>
          <a:p>
            <a:pPr marL="266700" indent="-266700" algn="just" eaLnBrk="1" hangingPunct="1">
              <a:lnSpc>
                <a:spcPct val="130000"/>
              </a:lnSpc>
              <a:buClr>
                <a:schemeClr val="bg1"/>
              </a:buClr>
              <a:buFont typeface="Wingdings" pitchFamily="2" charset="2"/>
              <a:buChar char="u"/>
            </a:pPr>
            <a:r>
              <a:rPr lang="zh-TW" altLang="zh-TW" sz="1800" b="1" smtClean="0">
                <a:solidFill>
                  <a:schemeClr val="bg1"/>
                </a:solidFill>
              </a:rPr>
              <a:t>整合校務發展計畫及各單位經費改善</a:t>
            </a:r>
            <a:endParaRPr lang="en-US" altLang="zh-TW" sz="1800" b="1" smtClean="0">
              <a:solidFill>
                <a:schemeClr val="bg1"/>
              </a:solidFill>
            </a:endParaRPr>
          </a:p>
          <a:p>
            <a:pPr marL="266700" indent="-266700" algn="just" eaLnBrk="1" hangingPunct="1">
              <a:lnSpc>
                <a:spcPct val="130000"/>
              </a:lnSpc>
              <a:buClr>
                <a:schemeClr val="bg1"/>
              </a:buClr>
              <a:buFont typeface="Wingdings" pitchFamily="2" charset="2"/>
              <a:buChar char="u"/>
            </a:pPr>
            <a:r>
              <a:rPr lang="en-US" altLang="zh-TW" sz="1800" b="1" smtClean="0">
                <a:solidFill>
                  <a:schemeClr val="bg1"/>
                </a:solidFill>
              </a:rPr>
              <a:t>E</a:t>
            </a:r>
            <a:r>
              <a:rPr lang="zh-TW" altLang="zh-TW" sz="1800" b="1" smtClean="0">
                <a:solidFill>
                  <a:schemeClr val="bg1"/>
                </a:solidFill>
              </a:rPr>
              <a:t>化系統管控追蹤績效達成率</a:t>
            </a:r>
            <a:endParaRPr lang="zh-TW" altLang="en-US" sz="1800" b="1" smtClean="0">
              <a:solidFill>
                <a:schemeClr val="bg1"/>
              </a:solidFill>
            </a:endParaRPr>
          </a:p>
        </p:txBody>
      </p:sp>
      <p:sp>
        <p:nvSpPr>
          <p:cNvPr id="38917" name="Rectangle 10"/>
          <p:cNvSpPr>
            <a:spLocks noChangeArrowheads="1"/>
          </p:cNvSpPr>
          <p:nvPr/>
        </p:nvSpPr>
        <p:spPr bwMode="auto">
          <a:xfrm>
            <a:off x="0" y="981075"/>
            <a:ext cx="4716463" cy="646113"/>
          </a:xfrm>
          <a:prstGeom prst="rect">
            <a:avLst/>
          </a:prstGeom>
          <a:solidFill>
            <a:srgbClr val="FF0000"/>
          </a:solidFill>
          <a:ln w="9525" algn="ctr">
            <a:noFill/>
            <a:miter lim="800000"/>
            <a:headEnd/>
            <a:tailEnd/>
          </a:ln>
        </p:spPr>
        <p:txBody>
          <a:bodyPr>
            <a:spAutoFit/>
          </a:bodyPr>
          <a:lstStyle/>
          <a:p>
            <a:pPr>
              <a:defRPr/>
            </a:pPr>
            <a:r>
              <a:rPr lang="zh-TW" altLang="en-US" sz="3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風險評估</a:t>
            </a:r>
          </a:p>
        </p:txBody>
      </p:sp>
      <p:pic>
        <p:nvPicPr>
          <p:cNvPr id="35846" name="圖片 4"/>
          <p:cNvPicPr>
            <a:picLocks noChangeAspect="1" noChangeArrowheads="1"/>
          </p:cNvPicPr>
          <p:nvPr/>
        </p:nvPicPr>
        <p:blipFill>
          <a:blip r:embed="rId3" cstate="print"/>
          <a:srcRect/>
          <a:stretch>
            <a:fillRect/>
          </a:stretch>
        </p:blipFill>
        <p:spPr bwMode="auto">
          <a:xfrm>
            <a:off x="5076825" y="1844675"/>
            <a:ext cx="1511300" cy="1296988"/>
          </a:xfrm>
          <a:prstGeom prst="rect">
            <a:avLst/>
          </a:prstGeom>
          <a:noFill/>
          <a:ln w="9525">
            <a:noFill/>
            <a:miter lim="800000"/>
            <a:headEnd/>
            <a:tailEnd/>
          </a:ln>
        </p:spPr>
      </p:pic>
      <p:sp>
        <p:nvSpPr>
          <p:cNvPr id="35850" name="矩形 11"/>
          <p:cNvSpPr>
            <a:spLocks noChangeArrowheads="1"/>
          </p:cNvSpPr>
          <p:nvPr/>
        </p:nvSpPr>
        <p:spPr bwMode="auto">
          <a:xfrm>
            <a:off x="3708400" y="1628775"/>
            <a:ext cx="1107996" cy="369332"/>
          </a:xfrm>
          <a:prstGeom prst="rect">
            <a:avLst/>
          </a:prstGeom>
          <a:solidFill>
            <a:srgbClr val="FFFF00"/>
          </a:solidFill>
          <a:ln w="9525">
            <a:noFill/>
            <a:miter lim="800000"/>
            <a:headEnd/>
            <a:tailEnd/>
          </a:ln>
        </p:spPr>
        <p:txBody>
          <a:bodyPr wrap="none">
            <a:spAutoFit/>
          </a:bodyPr>
          <a:lstStyle/>
          <a:p>
            <a:r>
              <a:rPr lang="zh-TW" altLang="en-US">
                <a:latin typeface="Times New Roman" panose="02020603050405020304" pitchFamily="18" charset="0"/>
                <a:ea typeface="標楷體" panose="03000509000000000000" pitchFamily="65" charset="-120"/>
                <a:cs typeface="Times New Roman" panose="02020603050405020304" pitchFamily="18" charset="0"/>
              </a:rPr>
              <a:t>風險評估</a:t>
            </a:r>
          </a:p>
        </p:txBody>
      </p:sp>
      <p:sp>
        <p:nvSpPr>
          <p:cNvPr id="27" name="標題 2"/>
          <p:cNvSpPr txBox="1">
            <a:spLocks/>
          </p:cNvSpPr>
          <p:nvPr/>
        </p:nvSpPr>
        <p:spPr bwMode="auto">
          <a:xfrm>
            <a:off x="4860032" y="980728"/>
            <a:ext cx="4104456" cy="720080"/>
          </a:xfrm>
          <a:prstGeom prst="rect">
            <a:avLst/>
          </a:prstGeom>
          <a:solidFill>
            <a:srgbClr val="FF0000"/>
          </a:solidFill>
        </p:spPr>
        <p:style>
          <a:lnRef idx="1">
            <a:schemeClr val="accent6"/>
          </a:lnRef>
          <a:fillRef idx="3">
            <a:schemeClr val="accent6"/>
          </a:fillRef>
          <a:effectRef idx="2">
            <a:schemeClr val="accent6"/>
          </a:effectRef>
          <a:fontRef idx="minor">
            <a:schemeClr val="lt1"/>
          </a:fontRef>
        </p:style>
        <p:txBody>
          <a:bodyPr>
            <a:normAutofit/>
          </a:bodyPr>
          <a:lstStyle/>
          <a:p>
            <a:pPr lvl="0" eaLnBrk="0" hangingPunct="0">
              <a:defRPr/>
            </a:pPr>
            <a:r>
              <a:rPr kumimoji="0" lang="zh-TW" altLang="en-US" sz="2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危害鑑別及風險評估表</a:t>
            </a:r>
            <a:endParaRPr lang="zh-TW" altLang="en-US" sz="2600" kern="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35930" name="肘形接點 32"/>
          <p:cNvCxnSpPr>
            <a:cxnSpLocks noChangeShapeType="1"/>
          </p:cNvCxnSpPr>
          <p:nvPr/>
        </p:nvCxnSpPr>
        <p:spPr bwMode="auto">
          <a:xfrm flipV="1">
            <a:off x="6227763" y="1557338"/>
            <a:ext cx="1008062" cy="215900"/>
          </a:xfrm>
          <a:prstGeom prst="bentConnector3">
            <a:avLst>
              <a:gd name="adj1" fmla="val 50000"/>
            </a:avLst>
          </a:prstGeom>
          <a:noFill/>
          <a:ln w="9525">
            <a:noFill/>
            <a:miter lim="800000"/>
            <a:headEnd/>
            <a:tailEnd/>
          </a:ln>
        </p:spPr>
      </p:cxnSp>
      <p:pic>
        <p:nvPicPr>
          <p:cNvPr id="35934" name="Picture 94"/>
          <p:cNvPicPr>
            <a:picLocks noChangeAspect="1" noChangeArrowheads="1"/>
          </p:cNvPicPr>
          <p:nvPr/>
        </p:nvPicPr>
        <p:blipFill>
          <a:blip r:embed="rId4" cstate="print"/>
          <a:srcRect/>
          <a:stretch>
            <a:fillRect/>
          </a:stretch>
        </p:blipFill>
        <p:spPr bwMode="auto">
          <a:xfrm>
            <a:off x="0" y="4221163"/>
            <a:ext cx="4716463" cy="2636837"/>
          </a:xfrm>
          <a:prstGeom prst="rect">
            <a:avLst/>
          </a:prstGeom>
          <a:noFill/>
          <a:ln w="9525" algn="ctr">
            <a:solidFill>
              <a:schemeClr val="tx1"/>
            </a:solidFill>
            <a:miter lim="800000"/>
            <a:headEnd/>
            <a:tailEnd/>
          </a:ln>
        </p:spPr>
      </p:pic>
      <p:sp>
        <p:nvSpPr>
          <p:cNvPr id="16" name="矩形 15"/>
          <p:cNvSpPr/>
          <p:nvPr/>
        </p:nvSpPr>
        <p:spPr>
          <a:xfrm>
            <a:off x="35584" y="4221088"/>
            <a:ext cx="792000" cy="68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8" name="Picture 4" descr="C:\Users\user\AppData\Local\Temp\notesFFF692\危害鑑別評估表_頁面_1.jpg"/>
          <p:cNvPicPr>
            <a:picLocks noChangeAspect="1" noChangeArrowheads="1"/>
          </p:cNvPicPr>
          <p:nvPr/>
        </p:nvPicPr>
        <p:blipFill>
          <a:blip r:embed="rId5" cstate="print"/>
          <a:srcRect/>
          <a:stretch>
            <a:fillRect/>
          </a:stretch>
        </p:blipFill>
        <p:spPr>
          <a:xfrm>
            <a:off x="4860032" y="1700808"/>
            <a:ext cx="4176464" cy="5157192"/>
          </a:xfrm>
          <a:prstGeom prst="rect">
            <a:avLst/>
          </a:prstGeom>
          <a:noFill/>
          <a:ln w="19050">
            <a:solidFill>
              <a:schemeClr val="tx1"/>
            </a:solidFill>
          </a:ln>
        </p:spPr>
      </p:pic>
      <p:sp>
        <p:nvSpPr>
          <p:cNvPr id="2" name="投影片編號版面配置區 1"/>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15</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13" name="標題 3"/>
          <p:cNvSpPr txBox="1">
            <a:spLocks/>
          </p:cNvSpPr>
          <p:nvPr/>
        </p:nvSpPr>
        <p:spPr bwMode="auto">
          <a:xfrm>
            <a:off x="221841" y="142548"/>
            <a:ext cx="8497932"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14" name="文字方塊 13"/>
          <p:cNvSpPr txBox="1"/>
          <p:nvPr/>
        </p:nvSpPr>
        <p:spPr>
          <a:xfrm>
            <a:off x="0" y="6525344"/>
            <a:ext cx="3059832"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7910670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p:cNvPicPr>
            <a:picLocks noChangeAspect="1" noChangeArrowheads="1"/>
          </p:cNvPicPr>
          <p:nvPr/>
        </p:nvPicPr>
        <p:blipFill>
          <a:blip r:embed="rId3" cstate="print"/>
          <a:srcRect/>
          <a:stretch>
            <a:fillRect/>
          </a:stretch>
        </p:blipFill>
        <p:spPr bwMode="auto">
          <a:xfrm>
            <a:off x="611188" y="3790950"/>
            <a:ext cx="8532812" cy="3067050"/>
          </a:xfrm>
          <a:prstGeom prst="rect">
            <a:avLst/>
          </a:prstGeom>
          <a:noFill/>
          <a:ln w="9525" algn="ctr">
            <a:noFill/>
            <a:miter lim="800000"/>
            <a:headEnd/>
            <a:tailEnd/>
          </a:ln>
        </p:spPr>
      </p:pic>
      <p:sp>
        <p:nvSpPr>
          <p:cNvPr id="40962" name="標題 1"/>
          <p:cNvSpPr>
            <a:spLocks noGrp="1"/>
          </p:cNvSpPr>
          <p:nvPr>
            <p:ph type="title"/>
          </p:nvPr>
        </p:nvSpPr>
        <p:spPr>
          <a:xfrm>
            <a:off x="611188" y="765175"/>
            <a:ext cx="4321175" cy="782638"/>
          </a:xfrm>
          <a:solidFill>
            <a:srgbClr val="92D050"/>
          </a:solidFill>
          <a:ln>
            <a:solidFill>
              <a:srgbClr val="FFFF00"/>
            </a:solidFill>
          </a:ln>
        </p:spPr>
        <p:txBody>
          <a:bodyPr/>
          <a:lstStyle/>
          <a:p>
            <a:pPr eaLnBrk="1" hangingPunct="1">
              <a:defRPr/>
            </a:pPr>
            <a:r>
              <a:rPr lang="zh-TW" altLang="en-US" sz="3600" b="1" dirty="0" smtClean="0">
                <a:solidFill>
                  <a:schemeClr val="tx1">
                    <a:lumMod val="95000"/>
                    <a:lumOff val="5000"/>
                  </a:schemeClr>
                </a:solidFill>
                <a:latin typeface="Times New Roman" panose="02020603050405020304" pitchFamily="18" charset="0"/>
              </a:rPr>
              <a:t>降低風險的控制措施</a:t>
            </a:r>
          </a:p>
        </p:txBody>
      </p:sp>
      <p:sp>
        <p:nvSpPr>
          <p:cNvPr id="38917" name="內容版面配置區 2"/>
          <p:cNvSpPr>
            <a:spLocks noGrp="1"/>
          </p:cNvSpPr>
          <p:nvPr>
            <p:ph idx="1"/>
          </p:nvPr>
        </p:nvSpPr>
        <p:spPr>
          <a:xfrm>
            <a:off x="611188" y="1484313"/>
            <a:ext cx="8532812" cy="2305050"/>
          </a:xfrm>
          <a:solidFill>
            <a:schemeClr val="bg1"/>
          </a:solidFill>
          <a:ln>
            <a:solidFill>
              <a:srgbClr val="FF0000"/>
            </a:solidFill>
          </a:ln>
        </p:spPr>
        <p:txBody>
          <a:bodyPr/>
          <a:lstStyle/>
          <a:p>
            <a:pPr eaLnBrk="1" hangingPunct="1">
              <a:lnSpc>
                <a:spcPct val="120000"/>
              </a:lnSpc>
            </a:pPr>
            <a:r>
              <a:rPr lang="zh-TW" altLang="en-US" sz="2000" b="1" dirty="0" smtClean="0"/>
              <a:t>需先決定</a:t>
            </a:r>
            <a:r>
              <a:rPr lang="en-US" altLang="zh-TW" sz="2000" b="1" dirty="0" smtClean="0"/>
              <a:t>-</a:t>
            </a:r>
            <a:r>
              <a:rPr lang="zh-TW" altLang="en-US" sz="2000" b="1" dirty="0" smtClean="0"/>
              <a:t>可接受風險的落點</a:t>
            </a:r>
            <a:endParaRPr lang="en-US" altLang="zh-TW" sz="2000" b="1" dirty="0" smtClean="0"/>
          </a:p>
          <a:p>
            <a:pPr lvl="1" eaLnBrk="1" hangingPunct="1">
              <a:lnSpc>
                <a:spcPct val="120000"/>
              </a:lnSpc>
            </a:pPr>
            <a:r>
              <a:rPr lang="zh-TW" altLang="en-US" sz="2000" b="1" dirty="0" smtClean="0"/>
              <a:t>可接受風險並非絕對值，會隨法律要求、社會風氣、單位危害預防成本等而變動</a:t>
            </a:r>
            <a:endParaRPr lang="en-US" altLang="zh-TW" sz="2000" b="1" dirty="0" smtClean="0"/>
          </a:p>
          <a:p>
            <a:pPr lvl="1" eaLnBrk="1" hangingPunct="1">
              <a:lnSpc>
                <a:spcPct val="120000"/>
              </a:lnSpc>
            </a:pPr>
            <a:r>
              <a:rPr lang="zh-TW" altLang="en-US" sz="2000" b="1" dirty="0" smtClean="0"/>
              <a:t>單位亦應隨著安全衛生層次提升調整</a:t>
            </a:r>
            <a:r>
              <a:rPr lang="en-US" altLang="zh-TW" sz="2000" b="1" dirty="0" smtClean="0"/>
              <a:t>(</a:t>
            </a:r>
            <a:r>
              <a:rPr lang="zh-TW" altLang="en-US" sz="2000" b="1" dirty="0" smtClean="0"/>
              <a:t>降</a:t>
            </a:r>
            <a:r>
              <a:rPr lang="en-US" altLang="zh-TW" sz="2000" b="1" dirty="0" smtClean="0"/>
              <a:t>)</a:t>
            </a:r>
            <a:r>
              <a:rPr lang="zh-TW" altLang="en-US" sz="2000" b="1" dirty="0" smtClean="0"/>
              <a:t>可接受風險</a:t>
            </a:r>
            <a:endParaRPr lang="en-US" altLang="zh-TW" sz="2000" b="1" dirty="0" smtClean="0"/>
          </a:p>
          <a:p>
            <a:pPr eaLnBrk="1" hangingPunct="1">
              <a:lnSpc>
                <a:spcPct val="120000"/>
              </a:lnSpc>
            </a:pPr>
            <a:r>
              <a:rPr lang="zh-TW" altLang="en-US" sz="2000" b="1" dirty="0" smtClean="0"/>
              <a:t>針對風險高於可接受風險之作業，應施行可降低風險之控制措施</a:t>
            </a:r>
          </a:p>
        </p:txBody>
      </p:sp>
      <p:sp>
        <p:nvSpPr>
          <p:cNvPr id="38916" name="投影片編號版面配置區 1"/>
          <p:cNvSpPr>
            <a:spLocks noGrp="1"/>
          </p:cNvSpPr>
          <p:nvPr>
            <p:ph type="sldNum" sz="quarter" idx="12"/>
          </p:nvPr>
        </p:nvSpPr>
        <p:spPr>
          <a:noFill/>
          <a:ln>
            <a:miter lim="800000"/>
            <a:headEnd/>
            <a:tailEnd/>
          </a:ln>
        </p:spPr>
        <p:txBody>
          <a:bodyPr/>
          <a:lstStyle/>
          <a:p>
            <a:pPr>
              <a:defRPr/>
            </a:pPr>
            <a:fld id="{D6B42C28-F0D3-4BB0-8BD3-6B89AA0376D1}" type="slidenum">
              <a:rPr lang="zh-TW" altLang="en-US">
                <a:latin typeface="Times New Roman" panose="02020603050405020304" pitchFamily="18" charset="0"/>
                <a:cs typeface="Times New Roman" panose="02020603050405020304" pitchFamily="18" charset="0"/>
              </a:rPr>
              <a:pPr>
                <a:defRPr/>
              </a:pPr>
              <a:t>16</a:t>
            </a:fld>
            <a:endParaRPr lang="zh-TW" altLang="en-US">
              <a:latin typeface="Times New Roman" panose="02020603050405020304" pitchFamily="18" charset="0"/>
              <a:cs typeface="Times New Roman" panose="02020603050405020304" pitchFamily="18" charset="0"/>
            </a:endParaRPr>
          </a:p>
        </p:txBody>
      </p:sp>
      <p:sp>
        <p:nvSpPr>
          <p:cNvPr id="38918" name="標題 1"/>
          <p:cNvSpPr txBox="1">
            <a:spLocks/>
          </p:cNvSpPr>
          <p:nvPr/>
        </p:nvSpPr>
        <p:spPr bwMode="auto">
          <a:xfrm>
            <a:off x="611188" y="3789363"/>
            <a:ext cx="4248150" cy="638175"/>
          </a:xfrm>
          <a:prstGeom prst="rect">
            <a:avLst/>
          </a:prstGeom>
          <a:solidFill>
            <a:srgbClr val="92D050"/>
          </a:solidFill>
          <a:ln w="9525">
            <a:solidFill>
              <a:srgbClr val="FFFF00"/>
            </a:solidFill>
            <a:miter lim="800000"/>
            <a:headEnd/>
            <a:tailEnd/>
          </a:ln>
        </p:spPr>
        <p:txBody>
          <a:bodyPr bIns="91440" anchor="b"/>
          <a:lstStyle/>
          <a:p>
            <a:pPr algn="l"/>
            <a:r>
              <a:rPr kumimoji="0" lang="zh-TW" altLang="en-US" sz="4000">
                <a:latin typeface="Times New Roman" panose="02020603050405020304" pitchFamily="18" charset="0"/>
                <a:ea typeface="標楷體" panose="03000509000000000000" pitchFamily="65" charset="-120"/>
                <a:cs typeface="Times New Roman" panose="02020603050405020304" pitchFamily="18" charset="0"/>
              </a:rPr>
              <a:t>控制後殘餘風險</a:t>
            </a:r>
          </a:p>
        </p:txBody>
      </p:sp>
      <p:sp>
        <p:nvSpPr>
          <p:cNvPr id="38919" name="內容版面配置區 2"/>
          <p:cNvSpPr txBox="1">
            <a:spLocks/>
          </p:cNvSpPr>
          <p:nvPr/>
        </p:nvSpPr>
        <p:spPr bwMode="auto">
          <a:xfrm>
            <a:off x="611188" y="4365625"/>
            <a:ext cx="4248150" cy="1871663"/>
          </a:xfrm>
          <a:prstGeom prst="rect">
            <a:avLst/>
          </a:prstGeom>
          <a:solidFill>
            <a:schemeClr val="bg1"/>
          </a:solidFill>
          <a:ln w="9525">
            <a:solidFill>
              <a:srgbClr val="FF0000"/>
            </a:solidFill>
            <a:miter lim="800000"/>
            <a:headEnd/>
            <a:tailEnd/>
          </a:ln>
        </p:spPr>
        <p:txBody>
          <a:bodyPr/>
          <a:lstStyle/>
          <a:p>
            <a:pPr marL="273050" indent="-273050" algn="l">
              <a:spcBef>
                <a:spcPts val="600"/>
              </a:spcBef>
              <a:buClr>
                <a:schemeClr val="accent1"/>
              </a:buClr>
              <a:buSzPct val="85000"/>
              <a:buFont typeface="Wingdings 2" pitchFamily="18" charset="2"/>
              <a:buChar char=""/>
            </a:pPr>
            <a:r>
              <a:rPr kumimoji="0" lang="zh-TW" altLang="en-US" sz="1800" dirty="0">
                <a:latin typeface="Times New Roman" panose="02020603050405020304" pitchFamily="18" charset="0"/>
                <a:ea typeface="標楷體" panose="03000509000000000000" pitchFamily="65" charset="-120"/>
                <a:cs typeface="Times New Roman" panose="02020603050405020304" pitchFamily="18" charset="0"/>
              </a:rPr>
              <a:t>對於為降低風險所採取的控制措施，須預估其完成後的殘餘風險，是否達成預計目標。</a:t>
            </a:r>
            <a:endParaRPr kumimoji="0"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273050" indent="-273050" algn="l">
              <a:spcBef>
                <a:spcPts val="600"/>
              </a:spcBef>
              <a:buClr>
                <a:schemeClr val="accent1"/>
              </a:buClr>
              <a:buSzPct val="85000"/>
              <a:buFont typeface="Wingdings 2" pitchFamily="18" charset="2"/>
              <a:buChar char=""/>
            </a:pPr>
            <a:r>
              <a:rPr kumimoji="0" lang="zh-TW" altLang="en-US" sz="1800" dirty="0">
                <a:latin typeface="Times New Roman" panose="02020603050405020304" pitchFamily="18" charset="0"/>
                <a:ea typeface="標楷體" panose="03000509000000000000" pitchFamily="65" charset="-120"/>
                <a:cs typeface="Times New Roman" panose="02020603050405020304" pitchFamily="18" charset="0"/>
              </a:rPr>
              <a:t>實際採行控制措施後，須確認其控制成效是否與預期相同</a:t>
            </a:r>
            <a:r>
              <a:rPr kumimoji="0"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dirty="0">
                <a:latin typeface="Times New Roman" panose="02020603050405020304" pitchFamily="18" charset="0"/>
                <a:ea typeface="標楷體" panose="03000509000000000000" pitchFamily="65" charset="-120"/>
                <a:cs typeface="Times New Roman" panose="02020603050405020304" pitchFamily="18" charset="0"/>
              </a:rPr>
              <a:t>後續檢查、評估程序</a:t>
            </a:r>
            <a:endParaRPr kumimoji="0"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標題 3"/>
          <p:cNvSpPr txBox="1">
            <a:spLocks/>
          </p:cNvSpPr>
          <p:nvPr/>
        </p:nvSpPr>
        <p:spPr bwMode="auto">
          <a:xfrm>
            <a:off x="188868" y="144463"/>
            <a:ext cx="8497932"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9" name="文字方塊 8"/>
          <p:cNvSpPr txBox="1"/>
          <p:nvPr/>
        </p:nvSpPr>
        <p:spPr>
          <a:xfrm>
            <a:off x="6084168" y="980728"/>
            <a:ext cx="3059832"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15880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
          <p:cNvSpPr>
            <a:spLocks noChangeArrowheads="1"/>
          </p:cNvSpPr>
          <p:nvPr/>
        </p:nvSpPr>
        <p:spPr bwMode="auto">
          <a:xfrm>
            <a:off x="2339975" y="1196975"/>
            <a:ext cx="4608513" cy="708025"/>
          </a:xfrm>
          <a:prstGeom prst="rect">
            <a:avLst/>
          </a:prstGeom>
          <a:solidFill>
            <a:srgbClr val="92D050"/>
          </a:solidFill>
          <a:ln w="9525" algn="ctr">
            <a:noFill/>
            <a:miter lim="800000"/>
            <a:headEnd/>
            <a:tailEnd/>
          </a:ln>
        </p:spPr>
        <p:txBody>
          <a:bodyPr>
            <a:spAutoFit/>
          </a:bodyPr>
          <a:lstStyle/>
          <a:p>
            <a:pPr>
              <a:defRPr/>
            </a:pPr>
            <a:r>
              <a:rPr lang="zh-TW" altLang="zh-TW" sz="4000" dirty="0">
                <a:latin typeface="Times New Roman" panose="02020603050405020304" pitchFamily="18" charset="0"/>
                <a:ea typeface="標楷體" panose="03000509000000000000" pitchFamily="65" charset="-120"/>
                <a:cs typeface="Times New Roman" panose="02020603050405020304" pitchFamily="18" charset="0"/>
              </a:rPr>
              <a:t>承攬及採購管理</a:t>
            </a:r>
            <a:endParaRPr lang="zh-TW" altLang="en-US" sz="1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653" name="矩形 5"/>
          <p:cNvSpPr>
            <a:spLocks noChangeArrowheads="1"/>
          </p:cNvSpPr>
          <p:nvPr/>
        </p:nvSpPr>
        <p:spPr bwMode="auto">
          <a:xfrm>
            <a:off x="539750" y="5903913"/>
            <a:ext cx="7848600" cy="1754326"/>
          </a:xfrm>
          <a:prstGeom prst="rect">
            <a:avLst/>
          </a:prstGeom>
          <a:solidFill>
            <a:srgbClr val="CCFFFF"/>
          </a:solidFill>
          <a:ln w="9525">
            <a:noFill/>
            <a:miter lim="800000"/>
            <a:headEnd/>
            <a:tailEnd/>
          </a:ln>
        </p:spPr>
        <p:txBody>
          <a:bodyPr>
            <a:spAutoFit/>
          </a:bodyPr>
          <a:lstStyle/>
          <a:p>
            <a:pPr algn="l">
              <a:defRPr/>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承攬商及採購管理管理程序，承攬商經安全及品質評鑑，遵政策及安衛承諾書。</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廠商內部</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安衛教育訓練、施工前危害告知及環境認識等。</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承攬依營繕組「工程承攬管理工作守則」辦理</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缺失立即改善，並處罰款或扣款。</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採購機械設備及管制性化學品依採購變更及風險評估程序辦理</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內容版面配置區 3"/>
          <p:cNvGraphicFramePr>
            <a:graphicFrameLocks/>
          </p:cNvGraphicFramePr>
          <p:nvPr>
            <p:extLst>
              <p:ext uri="{D42A27DB-BD31-4B8C-83A1-F6EECF244321}">
                <p14:modId xmlns:p14="http://schemas.microsoft.com/office/powerpoint/2010/main" val="377553716"/>
              </p:ext>
            </p:extLst>
          </p:nvPr>
        </p:nvGraphicFramePr>
        <p:xfrm>
          <a:off x="539552" y="3140968"/>
          <a:ext cx="3508390" cy="266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向下箭號 7"/>
          <p:cNvSpPr/>
          <p:nvPr/>
        </p:nvSpPr>
        <p:spPr>
          <a:xfrm>
            <a:off x="1835696" y="3140968"/>
            <a:ext cx="648072" cy="432048"/>
          </a:xfrm>
          <a:prstGeom prst="downArrow">
            <a:avLst>
              <a:gd name="adj1" fmla="val 50000"/>
              <a:gd name="adj2" fmla="val 44331"/>
            </a:avLst>
          </a:prstGeom>
          <a:solidFill>
            <a:srgbClr val="FF7C80"/>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向下箭號 8"/>
          <p:cNvSpPr/>
          <p:nvPr/>
        </p:nvSpPr>
        <p:spPr>
          <a:xfrm>
            <a:off x="1835696" y="4005064"/>
            <a:ext cx="648072" cy="432048"/>
          </a:xfrm>
          <a:prstGeom prst="downArrow">
            <a:avLst>
              <a:gd name="adj1" fmla="val 50000"/>
              <a:gd name="adj2" fmla="val 48110"/>
            </a:avLst>
          </a:prstGeom>
          <a:solidFill>
            <a:srgbClr val="FF7C80"/>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向下箭號 9"/>
          <p:cNvSpPr/>
          <p:nvPr/>
        </p:nvSpPr>
        <p:spPr>
          <a:xfrm>
            <a:off x="1835696" y="4797152"/>
            <a:ext cx="648072" cy="432048"/>
          </a:xfrm>
          <a:prstGeom prst="downArrow">
            <a:avLst>
              <a:gd name="adj1" fmla="val 50000"/>
              <a:gd name="adj2" fmla="val 48110"/>
            </a:avLst>
          </a:prstGeom>
          <a:solidFill>
            <a:srgbClr val="FF7C80"/>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1" name="內容版面配置區 3"/>
          <p:cNvGraphicFramePr>
            <a:graphicFrameLocks/>
          </p:cNvGraphicFramePr>
          <p:nvPr>
            <p:extLst>
              <p:ext uri="{D42A27DB-BD31-4B8C-83A1-F6EECF244321}">
                <p14:modId xmlns:p14="http://schemas.microsoft.com/office/powerpoint/2010/main" val="560837762"/>
              </p:ext>
            </p:extLst>
          </p:nvPr>
        </p:nvGraphicFramePr>
        <p:xfrm>
          <a:off x="4860032" y="2636912"/>
          <a:ext cx="3508390" cy="29523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向下箭號 11"/>
          <p:cNvSpPr/>
          <p:nvPr/>
        </p:nvSpPr>
        <p:spPr>
          <a:xfrm>
            <a:off x="6228184" y="3140968"/>
            <a:ext cx="648072" cy="432048"/>
          </a:xfrm>
          <a:prstGeom prst="downArrow">
            <a:avLst>
              <a:gd name="adj1" fmla="val 50000"/>
              <a:gd name="adj2" fmla="val 44331"/>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向下箭號 12"/>
          <p:cNvSpPr/>
          <p:nvPr/>
        </p:nvSpPr>
        <p:spPr>
          <a:xfrm>
            <a:off x="6228184" y="3933056"/>
            <a:ext cx="648072" cy="432048"/>
          </a:xfrm>
          <a:prstGeom prst="downArrow">
            <a:avLst>
              <a:gd name="adj1" fmla="val 50000"/>
              <a:gd name="adj2" fmla="val 44331"/>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向下箭號 13"/>
          <p:cNvSpPr/>
          <p:nvPr/>
        </p:nvSpPr>
        <p:spPr>
          <a:xfrm>
            <a:off x="6228184" y="4797152"/>
            <a:ext cx="648072" cy="432048"/>
          </a:xfrm>
          <a:prstGeom prst="downArrow">
            <a:avLst>
              <a:gd name="adj1" fmla="val 50000"/>
              <a:gd name="adj2" fmla="val 44331"/>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標題 1"/>
          <p:cNvSpPr txBox="1">
            <a:spLocks/>
          </p:cNvSpPr>
          <p:nvPr/>
        </p:nvSpPr>
        <p:spPr>
          <a:xfrm rot="16200000">
            <a:off x="1907704" y="1340768"/>
            <a:ext cx="504056" cy="3096344"/>
          </a:xfrm>
          <a:prstGeom prst="rect">
            <a:avLst/>
          </a:prstGeom>
          <a:solidFill>
            <a:schemeClr val="bg2">
              <a:lumMod val="40000"/>
              <a:lumOff val="60000"/>
            </a:schemeClr>
          </a:solidFill>
          <a:ln w="57150">
            <a:solidFill>
              <a:schemeClr val="accent2">
                <a:lumMod val="40000"/>
                <a:lumOff val="60000"/>
              </a:schemeClr>
            </a:solidFill>
          </a:ln>
          <a:effectLst>
            <a:innerShdw blurRad="114300">
              <a:prstClr val="black"/>
            </a:innerShdw>
          </a:effectLst>
          <a:scene3d>
            <a:camera prst="orthographicFront"/>
            <a:lightRig rig="threePt" dir="t"/>
          </a:scene3d>
          <a:sp3d>
            <a:bevelT w="120650" h="82550" prst="relaxedInset"/>
            <a:bevelB w="120650" h="82550" prst="artDeco"/>
          </a:sp3d>
        </p:spPr>
        <p:txBody>
          <a:bodyPr vert="eaVert" anchor="ctr"/>
          <a:lstStyle/>
          <a:p>
            <a:pPr fontAlgn="auto">
              <a:spcAft>
                <a:spcPts val="0"/>
              </a:spcAft>
              <a:defRPr/>
            </a:pPr>
            <a:r>
              <a:rPr kumimoji="0" lang="zh-TW" altLang="en-US" sz="1800" dirty="0">
                <a:effectLst>
                  <a:outerShdw blurRad="50000" dist="30000" dir="5400000" algn="tl" rotWithShape="0">
                    <a:srgbClr val="000000">
                      <a:alpha val="30000"/>
                    </a:srgbClr>
                  </a:outerShdw>
                </a:effectLst>
                <a:latin typeface="Times New Roman" panose="02020603050405020304" pitchFamily="18" charset="0"/>
                <a:ea typeface="標楷體" panose="03000509000000000000" pitchFamily="65" charset="-120"/>
                <a:cs typeface="Times New Roman" panose="02020603050405020304" pitchFamily="18" charset="0"/>
              </a:rPr>
              <a:t>承攬商評鑑（電子平台）</a:t>
            </a:r>
          </a:p>
        </p:txBody>
      </p:sp>
      <p:sp>
        <p:nvSpPr>
          <p:cNvPr id="2" name="投影片編號版面配置區 1"/>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17</a:t>
            </a:fld>
            <a:endParaRPr lang="en-US" altLang="zh-TW" dirty="0">
              <a:solidFill>
                <a:prstClr val="black">
                  <a:tint val="75000"/>
                </a:prstClr>
              </a:solidFill>
              <a:latin typeface="Times New Roman" panose="02020603050405020304" pitchFamily="18" charset="0"/>
              <a:cs typeface="Times New Roman" panose="02020603050405020304" pitchFamily="18" charset="0"/>
            </a:endParaRPr>
          </a:p>
        </p:txBody>
      </p:sp>
      <p:sp>
        <p:nvSpPr>
          <p:cNvPr id="16" name="標題 3"/>
          <p:cNvSpPr txBox="1">
            <a:spLocks/>
          </p:cNvSpPr>
          <p:nvPr/>
        </p:nvSpPr>
        <p:spPr bwMode="auto">
          <a:xfrm>
            <a:off x="395265" y="224165"/>
            <a:ext cx="8497932"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17" name="文字方塊 16"/>
          <p:cNvSpPr txBox="1"/>
          <p:nvPr/>
        </p:nvSpPr>
        <p:spPr>
          <a:xfrm>
            <a:off x="5580112" y="2132856"/>
            <a:ext cx="3275856"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08437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dgm id="{85813719-99F9-4FC8-B210-0A6D178BC667}"/>
                                            </p:graphicEl>
                                          </p:spTgt>
                                        </p:tgtEl>
                                        <p:attrNameLst>
                                          <p:attrName>style.visibility</p:attrName>
                                        </p:attrNameLst>
                                      </p:cBhvr>
                                      <p:to>
                                        <p:strVal val="visible"/>
                                      </p:to>
                                    </p:set>
                                    <p:animEffect transition="in" filter="fade">
                                      <p:cBhvr>
                                        <p:cTn id="7" dur="500"/>
                                        <p:tgtEl>
                                          <p:spTgt spid="7">
                                            <p:graphicEl>
                                              <a:dgm id="{85813719-99F9-4FC8-B210-0A6D178BC667}"/>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dgm id="{73ECCC14-F3F0-4085-8870-576B8410D60E}"/>
                                            </p:graphicEl>
                                          </p:spTgt>
                                        </p:tgtEl>
                                        <p:attrNameLst>
                                          <p:attrName>style.visibility</p:attrName>
                                        </p:attrNameLst>
                                      </p:cBhvr>
                                      <p:to>
                                        <p:strVal val="visible"/>
                                      </p:to>
                                    </p:set>
                                    <p:animEffect transition="in" filter="fade">
                                      <p:cBhvr>
                                        <p:cTn id="11" dur="500"/>
                                        <p:tgtEl>
                                          <p:spTgt spid="7">
                                            <p:graphicEl>
                                              <a:dgm id="{73ECCC14-F3F0-4085-8870-576B8410D60E}"/>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graphicEl>
                                              <a:dgm id="{71F1CF9B-C88F-41C4-92A2-3450547BC9BB}"/>
                                            </p:graphicEl>
                                          </p:spTgt>
                                        </p:tgtEl>
                                        <p:attrNameLst>
                                          <p:attrName>style.visibility</p:attrName>
                                        </p:attrNameLst>
                                      </p:cBhvr>
                                      <p:to>
                                        <p:strVal val="visible"/>
                                      </p:to>
                                    </p:set>
                                    <p:animEffect transition="in" filter="fade">
                                      <p:cBhvr>
                                        <p:cTn id="15" dur="500"/>
                                        <p:tgtEl>
                                          <p:spTgt spid="7">
                                            <p:graphicEl>
                                              <a:dgm id="{71F1CF9B-C88F-41C4-92A2-3450547BC9BB}"/>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graphicEl>
                                              <a:dgm id="{E08BB8E3-79F0-4518-9940-B839C5480085}"/>
                                            </p:graphicEl>
                                          </p:spTgt>
                                        </p:tgtEl>
                                        <p:attrNameLst>
                                          <p:attrName>style.visibility</p:attrName>
                                        </p:attrNameLst>
                                      </p:cBhvr>
                                      <p:to>
                                        <p:strVal val="visible"/>
                                      </p:to>
                                    </p:set>
                                    <p:animEffect transition="in" filter="fade">
                                      <p:cBhvr>
                                        <p:cTn id="19" dur="500"/>
                                        <p:tgtEl>
                                          <p:spTgt spid="7">
                                            <p:graphicEl>
                                              <a:dgm id="{E08BB8E3-79F0-4518-9940-B839C5480085}"/>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graphicEl>
                                              <a:dgm id="{CB165908-6364-4528-AF25-F43EBBADCE98}"/>
                                            </p:graphicEl>
                                          </p:spTgt>
                                        </p:tgtEl>
                                        <p:attrNameLst>
                                          <p:attrName>style.visibility</p:attrName>
                                        </p:attrNameLst>
                                      </p:cBhvr>
                                      <p:to>
                                        <p:strVal val="visible"/>
                                      </p:to>
                                    </p:set>
                                    <p:animEffect transition="in" filter="fade">
                                      <p:cBhvr>
                                        <p:cTn id="23" dur="500"/>
                                        <p:tgtEl>
                                          <p:spTgt spid="7">
                                            <p:graphicEl>
                                              <a:dgm id="{CB165908-6364-4528-AF25-F43EBBADCE98}"/>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
                                            <p:graphicEl>
                                              <a:dgm id="{85813719-99F9-4FC8-B210-0A6D178BC667}"/>
                                            </p:graphicEl>
                                          </p:spTgt>
                                        </p:tgtEl>
                                        <p:attrNameLst>
                                          <p:attrName>style.visibility</p:attrName>
                                        </p:attrNameLst>
                                      </p:cBhvr>
                                      <p:to>
                                        <p:strVal val="visible"/>
                                      </p:to>
                                    </p:set>
                                    <p:animEffect transition="in" filter="fade">
                                      <p:cBhvr>
                                        <p:cTn id="39" dur="500"/>
                                        <p:tgtEl>
                                          <p:spTgt spid="11">
                                            <p:graphicEl>
                                              <a:dgm id="{85813719-99F9-4FC8-B210-0A6D178BC667}"/>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
                                            <p:graphicEl>
                                              <a:dgm id="{73ECCC14-F3F0-4085-8870-576B8410D60E}"/>
                                            </p:graphicEl>
                                          </p:spTgt>
                                        </p:tgtEl>
                                        <p:attrNameLst>
                                          <p:attrName>style.visibility</p:attrName>
                                        </p:attrNameLst>
                                      </p:cBhvr>
                                      <p:to>
                                        <p:strVal val="visible"/>
                                      </p:to>
                                    </p:set>
                                    <p:animEffect transition="in" filter="fade">
                                      <p:cBhvr>
                                        <p:cTn id="43" dur="500"/>
                                        <p:tgtEl>
                                          <p:spTgt spid="11">
                                            <p:graphicEl>
                                              <a:dgm id="{73ECCC14-F3F0-4085-8870-576B8410D60E}"/>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1">
                                            <p:graphicEl>
                                              <a:dgm id="{71F1CF9B-C88F-41C4-92A2-3450547BC9BB}"/>
                                            </p:graphicEl>
                                          </p:spTgt>
                                        </p:tgtEl>
                                        <p:attrNameLst>
                                          <p:attrName>style.visibility</p:attrName>
                                        </p:attrNameLst>
                                      </p:cBhvr>
                                      <p:to>
                                        <p:strVal val="visible"/>
                                      </p:to>
                                    </p:set>
                                    <p:animEffect transition="in" filter="fade">
                                      <p:cBhvr>
                                        <p:cTn id="47" dur="500"/>
                                        <p:tgtEl>
                                          <p:spTgt spid="11">
                                            <p:graphicEl>
                                              <a:dgm id="{71F1CF9B-C88F-41C4-92A2-3450547BC9BB}"/>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1">
                                            <p:graphicEl>
                                              <a:dgm id="{E08BB8E3-79F0-4518-9940-B839C5480085}"/>
                                            </p:graphicEl>
                                          </p:spTgt>
                                        </p:tgtEl>
                                        <p:attrNameLst>
                                          <p:attrName>style.visibility</p:attrName>
                                        </p:attrNameLst>
                                      </p:cBhvr>
                                      <p:to>
                                        <p:strVal val="visible"/>
                                      </p:to>
                                    </p:set>
                                    <p:animEffect transition="in" filter="fade">
                                      <p:cBhvr>
                                        <p:cTn id="51" dur="500"/>
                                        <p:tgtEl>
                                          <p:spTgt spid="11">
                                            <p:graphicEl>
                                              <a:dgm id="{E08BB8E3-79F0-4518-9940-B839C5480085}"/>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1">
                                            <p:graphicEl>
                                              <a:dgm id="{CB165908-6364-4528-AF25-F43EBBADCE98}"/>
                                            </p:graphicEl>
                                          </p:spTgt>
                                        </p:tgtEl>
                                        <p:attrNameLst>
                                          <p:attrName>style.visibility</p:attrName>
                                        </p:attrNameLst>
                                      </p:cBhvr>
                                      <p:to>
                                        <p:strVal val="visible"/>
                                      </p:to>
                                    </p:set>
                                    <p:animEffect transition="in" filter="fade">
                                      <p:cBhvr>
                                        <p:cTn id="55" dur="500"/>
                                        <p:tgtEl>
                                          <p:spTgt spid="11">
                                            <p:graphicEl>
                                              <a:dgm id="{CB165908-6364-4528-AF25-F43EBBADCE98}"/>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animBg="1"/>
      <p:bldP spid="9" grpId="0" animBg="1"/>
      <p:bldP spid="10" grpId="0" animBg="1"/>
      <p:bldGraphic spid="11" grpId="0">
        <p:bldSub>
          <a:bldDgm bld="one"/>
        </p:bldSub>
      </p:bldGraphic>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2339752" y="910950"/>
            <a:ext cx="6480720" cy="769441"/>
          </a:xfrm>
          <a:prstGeom prst="rect">
            <a:avLst/>
          </a:prstGeom>
          <a:noFill/>
        </p:spPr>
        <p:txBody>
          <a:bodyPr wrap="square" rtlCol="0">
            <a:spAutoFit/>
          </a:bodyPr>
          <a:lstStyle/>
          <a:p>
            <a:r>
              <a:rPr lang="zh-TW" altLang="en-US" sz="44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承攬及</a:t>
            </a:r>
            <a:r>
              <a:rPr lang="zh-TW" altLang="en-US" sz="4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採購</a:t>
            </a:r>
            <a:r>
              <a:rPr lang="zh-TW" altLang="en-US" sz="44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管理</a:t>
            </a:r>
            <a:endParaRPr lang="zh-TW" altLang="en-US" sz="44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直線接點 3"/>
          <p:cNvSpPr/>
          <p:nvPr/>
        </p:nvSpPr>
        <p:spPr>
          <a:xfrm>
            <a:off x="2483768" y="3038640"/>
            <a:ext cx="1152128" cy="835782"/>
          </a:xfrm>
          <a:custGeom>
            <a:avLst/>
            <a:gdLst/>
            <a:ahLst/>
            <a:cxnLst/>
            <a:rect l="0" t="0" r="0" b="0"/>
            <a:pathLst>
              <a:path>
                <a:moveTo>
                  <a:pt x="0" y="0"/>
                </a:moveTo>
                <a:lnTo>
                  <a:pt x="0" y="1920613"/>
                </a:lnTo>
                <a:lnTo>
                  <a:pt x="436109" y="1920613"/>
                </a:lnTo>
              </a:path>
            </a:pathLst>
          </a:custGeom>
          <a:noFill/>
          <a:ln>
            <a:solidFill>
              <a:schemeClr val="accent4">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 name="圓角化對角線角落矩形 2"/>
          <p:cNvSpPr/>
          <p:nvPr/>
        </p:nvSpPr>
        <p:spPr>
          <a:xfrm>
            <a:off x="2195736" y="1701680"/>
            <a:ext cx="6624736" cy="1766782"/>
          </a:xfrm>
          <a:prstGeom prst="round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採購：</a:t>
            </a:r>
            <a:endPar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buNone/>
            </a:pP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毒化</a:t>
            </a: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物：環安衛管理中心統一審核對外申購管制   </a:t>
            </a:r>
            <a:endParaRPr lang="en-US"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buNone/>
            </a:pP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設    備</a:t>
            </a: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：採購管理程序附規格明細申請，用電</a:t>
            </a:r>
            <a:r>
              <a:rPr lang="zh-TW" altLang="en-US"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設備                                          </a:t>
            </a:r>
            <a:endParaRPr lang="en-US" altLang="zh-TW"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buNone/>
            </a:pP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安全</a:t>
            </a: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送營繕組審查。購入驗收後登錄</a:t>
            </a:r>
            <a:r>
              <a:rPr lang="zh-TW" altLang="en-US"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財產</a:t>
            </a:r>
            <a:endParaRPr lang="en-US" altLang="zh-TW"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buNone/>
            </a:pP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管理</a:t>
            </a: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系統</a:t>
            </a:r>
            <a:r>
              <a:rPr lang="zh-TW" altLang="en-US"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，危險</a:t>
            </a: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設備空間管理系統定位標示</a:t>
            </a:r>
            <a:endParaRPr lang="en-US"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化對角線角落矩形 17"/>
          <p:cNvSpPr/>
          <p:nvPr/>
        </p:nvSpPr>
        <p:spPr>
          <a:xfrm>
            <a:off x="2807804" y="3874422"/>
            <a:ext cx="6012668" cy="2218874"/>
          </a:xfrm>
          <a:prstGeom prst="round2Diag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82296" lvl="0">
              <a:spcBef>
                <a:spcPts val="600"/>
              </a:spcBef>
              <a:buClr>
                <a:schemeClr val="accent1"/>
              </a:buClr>
              <a:buSzPct val="80000"/>
              <a:defRPr/>
            </a:pPr>
            <a:r>
              <a:rPr lang="zh-TW" altLang="en-US"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承攬</a:t>
            </a:r>
            <a:r>
              <a:rPr lang="zh-TW" altLang="en-US" b="1" dirty="0" smtClean="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82296" lvl="0">
              <a:spcBef>
                <a:spcPts val="600"/>
              </a:spcBef>
              <a:buClr>
                <a:schemeClr val="accent1"/>
              </a:buClr>
              <a:buSzPct val="80000"/>
              <a:defRPr/>
            </a:pPr>
            <a:r>
              <a:rPr lang="zh-TW" altLang="en-US" dirty="0" smtClean="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得標前：投標須知、廠商作業規定，遵守安全衛生規範</a:t>
            </a:r>
            <a:endParaRPr lang="en-US" altLang="zh-TW"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365760" lvl="0" indent="-283464" fontAlgn="auto">
              <a:spcBef>
                <a:spcPts val="600"/>
              </a:spcBef>
              <a:spcAft>
                <a:spcPts val="0"/>
              </a:spcAft>
              <a:buClr>
                <a:schemeClr val="accent1"/>
              </a:buClr>
              <a:buSzPct val="80000"/>
            </a:pPr>
            <a:r>
              <a:rPr lang="zh-TW" altLang="en-US"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700" dirty="0" smtClean="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得標後：合約書簽署承攬商安全衛生承諾書</a:t>
            </a:r>
            <a:endParaRPr lang="en-US" altLang="zh-TW"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365760" lvl="0" indent="-283464" fontAlgn="auto">
              <a:spcBef>
                <a:spcPts val="600"/>
              </a:spcBef>
              <a:spcAft>
                <a:spcPts val="0"/>
              </a:spcAft>
              <a:buClr>
                <a:schemeClr val="accent1"/>
              </a:buClr>
              <a:buSzPct val="80000"/>
            </a:pPr>
            <a:r>
              <a:rPr lang="zh-TW" altLang="en-US"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700" dirty="0" smtClean="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700" dirty="0" smtClean="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施工前</a:t>
            </a:r>
            <a:r>
              <a:rPr lang="zh-TW" altLang="en-US"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：召開協議組織、作業危害告知及人員教育訓練</a:t>
            </a:r>
            <a:endParaRPr lang="en-US" altLang="zh-TW"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365760" lvl="0" indent="-283464" fontAlgn="auto">
              <a:spcBef>
                <a:spcPts val="600"/>
              </a:spcBef>
              <a:spcAft>
                <a:spcPts val="0"/>
              </a:spcAft>
              <a:buClr>
                <a:schemeClr val="accent1"/>
              </a:buClr>
              <a:buSzPct val="80000"/>
            </a:pPr>
            <a:r>
              <a:rPr lang="zh-TW" altLang="en-US"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700" dirty="0" smtClean="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施工期間：工程作業點檢表並遵守勞安法令及校內規定</a:t>
            </a:r>
            <a:endParaRPr lang="en-US" altLang="zh-TW"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365760" lvl="0" indent="-283464" fontAlgn="auto">
              <a:spcBef>
                <a:spcPts val="600"/>
              </a:spcBef>
              <a:spcAft>
                <a:spcPts val="0"/>
              </a:spcAft>
              <a:buClr>
                <a:schemeClr val="accent1"/>
              </a:buClr>
              <a:buSzPct val="80000"/>
            </a:pPr>
            <a:r>
              <a:rPr lang="zh-TW" altLang="en-US"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700" dirty="0" smtClean="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700"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◆施工後：作業場所清理復原</a:t>
            </a:r>
            <a:r>
              <a:rPr lang="zh-TW" altLang="en-US"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6" descr="女宿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79512" y="2069679"/>
            <a:ext cx="1741554" cy="968961"/>
          </a:xfrm>
          <a:prstGeom prst="rect">
            <a:avLst/>
          </a:prstGeom>
          <a:ln>
            <a:noFill/>
          </a:ln>
          <a:effectLst>
            <a:outerShdw blurRad="292100" dist="139700" dir="2700000" algn="tl" rotWithShape="0">
              <a:srgbClr val="333333">
                <a:alpha val="65000"/>
              </a:srgbClr>
            </a:outerShdw>
          </a:effectLst>
        </p:spPr>
      </p:pic>
      <p:sp>
        <p:nvSpPr>
          <p:cNvPr id="2" name="投影片編號版面配置區 1"/>
          <p:cNvSpPr>
            <a:spLocks noGrp="1"/>
          </p:cNvSpPr>
          <p:nvPr>
            <p:ph type="sldNum" sz="quarter" idx="12"/>
          </p:nvPr>
        </p:nvSpPr>
        <p:spPr>
          <a:xfrm>
            <a:off x="6876728" y="6525344"/>
            <a:ext cx="2267272" cy="385018"/>
          </a:xfrm>
        </p:spPr>
        <p:txBody>
          <a:bodyPr/>
          <a:lstStyle/>
          <a:p>
            <a:fld id="{E6AD6F65-3471-4548-8A42-45A5DF74F2DC}" type="slidenum">
              <a:rPr lang="zh-TW" altLang="en-US" smtClean="0">
                <a:solidFill>
                  <a:schemeClr val="tx1"/>
                </a:solidFill>
                <a:latin typeface="Times New Roman" panose="02020603050405020304" pitchFamily="18" charset="0"/>
                <a:cs typeface="Times New Roman" panose="02020603050405020304" pitchFamily="18" charset="0"/>
              </a:rPr>
              <a:pPr/>
              <a:t>18</a:t>
            </a:fld>
            <a:endParaRPr lang="zh-TW" altLang="en-US">
              <a:solidFill>
                <a:schemeClr val="tx1"/>
              </a:solidFill>
              <a:latin typeface="Times New Roman" panose="02020603050405020304" pitchFamily="18" charset="0"/>
              <a:cs typeface="Times New Roman" panose="02020603050405020304" pitchFamily="18" charset="0"/>
            </a:endParaRPr>
          </a:p>
        </p:txBody>
      </p:sp>
      <p:sp>
        <p:nvSpPr>
          <p:cNvPr id="9" name="標題 3"/>
          <p:cNvSpPr txBox="1">
            <a:spLocks/>
          </p:cNvSpPr>
          <p:nvPr/>
        </p:nvSpPr>
        <p:spPr bwMode="auto">
          <a:xfrm>
            <a:off x="0" y="0"/>
            <a:ext cx="9144000" cy="91095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10" name="文字方塊 9"/>
          <p:cNvSpPr txBox="1"/>
          <p:nvPr/>
        </p:nvSpPr>
        <p:spPr>
          <a:xfrm>
            <a:off x="0" y="6525344"/>
            <a:ext cx="3203848"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8844989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投影片編號版面配置區 6"/>
          <p:cNvSpPr>
            <a:spLocks noGrp="1"/>
          </p:cNvSpPr>
          <p:nvPr>
            <p:ph type="sldNum" sz="quarter" idx="12"/>
          </p:nvPr>
        </p:nvSpPr>
        <p:spPr>
          <a:xfrm>
            <a:off x="6964712" y="6062579"/>
            <a:ext cx="2133600" cy="476250"/>
          </a:xfrm>
          <a:noFill/>
          <a:ln>
            <a:miter lim="800000"/>
            <a:headEnd/>
            <a:tailEnd/>
          </a:ln>
        </p:spPr>
        <p:txBody>
          <a:bodyPr/>
          <a:lstStyle/>
          <a:p>
            <a:pPr>
              <a:defRPr/>
            </a:pPr>
            <a:fld id="{EE43805B-1AE9-4913-8592-9C1D613C5F84}" type="slidenum">
              <a:rPr lang="en-US" altLang="zh-TW">
                <a:solidFill>
                  <a:schemeClr val="tx1"/>
                </a:solidFill>
                <a:latin typeface="Times New Roman" panose="02020603050405020304" pitchFamily="18" charset="0"/>
                <a:cs typeface="Times New Roman" panose="02020603050405020304" pitchFamily="18" charset="0"/>
              </a:rPr>
              <a:pPr>
                <a:defRPr/>
              </a:pPr>
              <a:t>19</a:t>
            </a:fld>
            <a:endParaRPr lang="en-US" altLang="zh-TW" dirty="0">
              <a:solidFill>
                <a:schemeClr val="tx1"/>
              </a:solidFill>
              <a:latin typeface="Times New Roman" panose="02020603050405020304" pitchFamily="18" charset="0"/>
              <a:cs typeface="Times New Roman" panose="02020603050405020304" pitchFamily="18" charset="0"/>
            </a:endParaRPr>
          </a:p>
        </p:txBody>
      </p:sp>
      <p:sp>
        <p:nvSpPr>
          <p:cNvPr id="17" name="矩形 16"/>
          <p:cNvSpPr/>
          <p:nvPr/>
        </p:nvSpPr>
        <p:spPr>
          <a:xfrm>
            <a:off x="3203575" y="2492375"/>
            <a:ext cx="5373688" cy="1200150"/>
          </a:xfrm>
          <a:prstGeom prst="rect">
            <a:avLst/>
          </a:prstGeom>
          <a:noFill/>
        </p:spPr>
        <p:txBody>
          <a:bodyPr>
            <a:spAutoFit/>
          </a:bodyPr>
          <a:lstStyle/>
          <a:p>
            <a:pPr marL="438150" indent="-342900" algn="l">
              <a:spcAft>
                <a:spcPts val="0"/>
              </a:spcAft>
              <a:tabLst>
                <a:tab pos="95250" algn="l"/>
              </a:tabLst>
              <a:defRPr/>
            </a:pP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實驗場所作業潛在危害</a:t>
            </a:r>
            <a:r>
              <a:rPr lang="zh-TW" altLang="zh-TW"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安全分析</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，執行職業安全衛</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marL="438150" indent="-342900" algn="l">
              <a:spcAft>
                <a:spcPts val="0"/>
              </a:spcAft>
              <a:tabLst>
                <a:tab pos="95250" algn="l"/>
              </a:tabLst>
              <a:defRPr/>
            </a:pP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生管理系統，整合風險評估、不可承受風險鑑別、</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marL="438150" indent="-342900" algn="l">
              <a:spcAft>
                <a:spcPts val="0"/>
              </a:spcAft>
              <a:tabLst>
                <a:tab pos="95250" algn="l"/>
              </a:tabLst>
              <a:defRPr/>
            </a:pP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及檢討歷年事故紀錄加強人員教育訓練等，資料文</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marL="438150" indent="-342900" algn="l">
              <a:spcAft>
                <a:spcPts val="0"/>
              </a:spcAft>
              <a:tabLst>
                <a:tab pos="95250" algn="l"/>
              </a:tabLst>
              <a:defRPr/>
            </a:pP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件化，以建立安全環境</a:t>
            </a:r>
            <a:endParaRPr lang="en-US" altLang="zh-TW" sz="2000" dirty="0">
              <a:solidFill>
                <a:schemeClr val="accent5">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3203575" y="4221163"/>
            <a:ext cx="5545138" cy="923925"/>
          </a:xfrm>
          <a:prstGeom prst="rect">
            <a:avLst/>
          </a:prstGeom>
          <a:noFill/>
        </p:spPr>
        <p:txBody>
          <a:bodyPr>
            <a:spAutoFit/>
          </a:bodyPr>
          <a:lstStyle/>
          <a:p>
            <a:pPr marL="438150" indent="-342900" algn="l">
              <a:spcAft>
                <a:spcPts val="0"/>
              </a:spcAft>
              <a:tabLst>
                <a:tab pos="95250" algn="l"/>
              </a:tabLst>
              <a:defRPr/>
            </a:pPr>
            <a:r>
              <a:rPr lang="zh-TW" altLang="zh-TW"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變更管理</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實驗</a:t>
            </a:r>
            <a:r>
              <a:rPr lang="en-US" altLang="zh-TW" sz="1800" b="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習</a:t>
            </a:r>
            <a:r>
              <a:rPr lang="en-US" altLang="zh-TW" sz="1800" b="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場所引進新</a:t>
            </a: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製</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程、人員、危險性機</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marL="438150" indent="-342900" algn="l">
              <a:spcAft>
                <a:spcPts val="0"/>
              </a:spcAft>
              <a:tabLst>
                <a:tab pos="95250" algn="l"/>
              </a:tabLst>
              <a:defRPr/>
            </a:pP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械設備異動、應實施危害鑑別、風險控管等相關措施</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marL="438150" indent="-342900" algn="l">
              <a:spcAft>
                <a:spcPts val="0"/>
              </a:spcAft>
              <a:tabLst>
                <a:tab pos="95250" algn="l"/>
              </a:tabLst>
              <a:defRPr/>
            </a:pP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降低工作場所風險等級</a:t>
            </a:r>
            <a:endParaRPr lang="zh-TW" altLang="en-US" sz="2000" dirty="0">
              <a:solidFill>
                <a:schemeClr val="accent5">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0966" name="Picture 3" descr="C:\Program Files\Microsoft Office\MEDIA\OFFICE14\Lines\BD14539_.gif"/>
          <p:cNvPicPr>
            <a:picLocks noChangeAspect="1" noChangeArrowheads="1"/>
          </p:cNvPicPr>
          <p:nvPr/>
        </p:nvPicPr>
        <p:blipFill>
          <a:blip r:embed="rId3" cstate="print"/>
          <a:srcRect/>
          <a:stretch>
            <a:fillRect/>
          </a:stretch>
        </p:blipFill>
        <p:spPr bwMode="auto">
          <a:xfrm>
            <a:off x="611188" y="3716338"/>
            <a:ext cx="8034337" cy="136525"/>
          </a:xfrm>
          <a:prstGeom prst="rect">
            <a:avLst/>
          </a:prstGeom>
          <a:noFill/>
          <a:ln w="9525">
            <a:noFill/>
            <a:miter lim="800000"/>
            <a:headEnd/>
            <a:tailEnd/>
          </a:ln>
        </p:spPr>
      </p:pic>
      <p:pic>
        <p:nvPicPr>
          <p:cNvPr id="40967" name="Picture 3" descr="C:\Program Files\Microsoft Office\MEDIA\OFFICE14\Lines\BD14539_.gif"/>
          <p:cNvPicPr>
            <a:picLocks noChangeAspect="1" noChangeArrowheads="1"/>
          </p:cNvPicPr>
          <p:nvPr/>
        </p:nvPicPr>
        <p:blipFill>
          <a:blip r:embed="rId3" cstate="print"/>
          <a:srcRect/>
          <a:stretch>
            <a:fillRect/>
          </a:stretch>
        </p:blipFill>
        <p:spPr bwMode="auto">
          <a:xfrm>
            <a:off x="539750" y="5084763"/>
            <a:ext cx="8034338" cy="138112"/>
          </a:xfrm>
          <a:prstGeom prst="rect">
            <a:avLst/>
          </a:prstGeom>
          <a:noFill/>
          <a:ln w="9525">
            <a:noFill/>
            <a:miter lim="800000"/>
            <a:headEnd/>
            <a:tailEnd/>
          </a:ln>
        </p:spPr>
      </p:pic>
      <p:sp>
        <p:nvSpPr>
          <p:cNvPr id="18" name="標題 1"/>
          <p:cNvSpPr txBox="1">
            <a:spLocks/>
          </p:cNvSpPr>
          <p:nvPr/>
        </p:nvSpPr>
        <p:spPr>
          <a:xfrm rot="16200000">
            <a:off x="1619672" y="1484784"/>
            <a:ext cx="648072" cy="2376264"/>
          </a:xfrm>
          <a:prstGeom prst="rect">
            <a:avLst/>
          </a:prstGeom>
          <a:solidFill>
            <a:schemeClr val="accent2">
              <a:lumMod val="60000"/>
              <a:lumOff val="40000"/>
            </a:schemeClr>
          </a:solidFill>
          <a:ln w="57150">
            <a:solidFill>
              <a:schemeClr val="bg1"/>
            </a:solidFill>
          </a:ln>
          <a:effectLst>
            <a:innerShdw blurRad="114300">
              <a:prstClr val="black"/>
            </a:innerShdw>
          </a:effectLst>
          <a:scene3d>
            <a:camera prst="orthographicFront"/>
            <a:lightRig rig="threePt" dir="t"/>
          </a:scene3d>
          <a:sp3d>
            <a:bevelT w="120650" h="82550" prst="relaxedInset"/>
            <a:bevelB w="120650" h="82550" prst="artDeco"/>
          </a:sp3d>
        </p:spPr>
        <p:txBody>
          <a:bodyPr vert="eaVert" anchor="ctr"/>
          <a:lstStyle/>
          <a:p>
            <a:pPr fontAlgn="auto">
              <a:spcAft>
                <a:spcPts val="0"/>
              </a:spcAft>
              <a:defRPr/>
            </a:pPr>
            <a:r>
              <a:rPr kumimoji="0" lang="zh-TW" altLang="en-US" sz="2000" dirty="0">
                <a:effectLst>
                  <a:outerShdw blurRad="50000" dist="30000" dir="5400000" algn="tl" rotWithShape="0">
                    <a:srgbClr val="000000">
                      <a:alpha val="30000"/>
                    </a:srgbClr>
                  </a:outerShdw>
                </a:effectLst>
                <a:latin typeface="Times New Roman" panose="02020603050405020304" pitchFamily="18" charset="0"/>
                <a:ea typeface="標楷體" panose="03000509000000000000" pitchFamily="65" charset="-120"/>
                <a:cs typeface="Times New Roman" panose="02020603050405020304" pitchFamily="18" charset="0"/>
              </a:rPr>
              <a:t>工作安全分析</a:t>
            </a:r>
          </a:p>
        </p:txBody>
      </p:sp>
      <p:sp>
        <p:nvSpPr>
          <p:cNvPr id="19" name="標題 1"/>
          <p:cNvSpPr txBox="1">
            <a:spLocks/>
          </p:cNvSpPr>
          <p:nvPr/>
        </p:nvSpPr>
        <p:spPr>
          <a:xfrm rot="16200000">
            <a:off x="1583668" y="3032956"/>
            <a:ext cx="576064" cy="2376264"/>
          </a:xfrm>
          <a:prstGeom prst="rect">
            <a:avLst/>
          </a:prstGeom>
          <a:solidFill>
            <a:srgbClr val="FFC000"/>
          </a:solidFill>
          <a:ln w="57150">
            <a:solidFill>
              <a:srgbClr val="FF6600"/>
            </a:solidFill>
          </a:ln>
          <a:effectLst>
            <a:innerShdw blurRad="114300">
              <a:prstClr val="black"/>
            </a:innerShdw>
          </a:effectLst>
          <a:scene3d>
            <a:camera prst="orthographicFront"/>
            <a:lightRig rig="threePt" dir="t"/>
          </a:scene3d>
          <a:sp3d>
            <a:bevelT w="120650" h="82550" prst="relaxedInset"/>
            <a:bevelB w="120650" h="82550" prst="artDeco"/>
          </a:sp3d>
        </p:spPr>
        <p:txBody>
          <a:bodyPr vert="eaVert" anchor="ctr"/>
          <a:lstStyle/>
          <a:p>
            <a:pPr fontAlgn="auto">
              <a:spcAft>
                <a:spcPts val="0"/>
              </a:spcAft>
              <a:defRPr/>
            </a:pPr>
            <a:r>
              <a:rPr kumimoji="0" lang="zh-TW" altLang="en-US" sz="2000" dirty="0">
                <a:effectLst>
                  <a:outerShdw blurRad="50000" dist="30000" dir="5400000" algn="tl" rotWithShape="0">
                    <a:srgbClr val="000000">
                      <a:alpha val="30000"/>
                    </a:srgbClr>
                  </a:outerShdw>
                </a:effectLst>
                <a:latin typeface="Times New Roman" panose="02020603050405020304" pitchFamily="18" charset="0"/>
                <a:ea typeface="標楷體" panose="03000509000000000000" pitchFamily="65" charset="-120"/>
                <a:cs typeface="Times New Roman" panose="02020603050405020304" pitchFamily="18" charset="0"/>
              </a:rPr>
              <a:t>工作安全分析</a:t>
            </a:r>
          </a:p>
        </p:txBody>
      </p:sp>
      <p:sp>
        <p:nvSpPr>
          <p:cNvPr id="28" name="Rectangle 7"/>
          <p:cNvSpPr txBox="1">
            <a:spLocks noChangeArrowheads="1"/>
          </p:cNvSpPr>
          <p:nvPr/>
        </p:nvSpPr>
        <p:spPr bwMode="auto">
          <a:xfrm>
            <a:off x="2029490" y="928670"/>
            <a:ext cx="5328592" cy="720080"/>
          </a:xfrm>
          <a:prstGeom prst="rect">
            <a:avLst/>
          </a:prstGeom>
          <a:solidFill>
            <a:srgbClr val="92D050">
              <a:alpha val="49804"/>
            </a:srgbClr>
          </a:solidFill>
          <a:ln w="28575">
            <a:solidFill>
              <a:schemeClr val="bg2"/>
            </a:solidFill>
            <a:miter lim="800000"/>
            <a:headEnd/>
            <a:tailEnd/>
          </a:ln>
          <a:effectLst>
            <a:glow rad="101600">
              <a:schemeClr val="accent4">
                <a:satMod val="175000"/>
                <a:alpha val="40000"/>
              </a:schemeClr>
            </a:glow>
          </a:effectLst>
        </p:spPr>
        <p:txBody>
          <a:bodyPr lIns="92075" tIns="46038" rIns="92075" bIns="46038"/>
          <a:lstStyle/>
          <a:p>
            <a:pPr marL="444500" indent="-444500" algn="l">
              <a:lnSpc>
                <a:spcPct val="150000"/>
              </a:lnSpc>
              <a:spcBef>
                <a:spcPct val="20000"/>
              </a:spcBef>
              <a:defRPr/>
            </a:pP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工作安全分析、危害鑑別及風險評估</a:t>
            </a:r>
            <a:r>
              <a:rPr lang="zh-TW" altLang="en-US" sz="2000" kern="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r>
            <a:br>
              <a:rPr lang="zh-TW" altLang="en-US" sz="2000" kern="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br>
            <a:endParaRPr lang="zh-TW" altLang="en-US" sz="2000" kern="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標題 3"/>
          <p:cNvSpPr txBox="1">
            <a:spLocks/>
          </p:cNvSpPr>
          <p:nvPr/>
        </p:nvSpPr>
        <p:spPr bwMode="auto">
          <a:xfrm>
            <a:off x="429298" y="114632"/>
            <a:ext cx="8497932"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12" name="文字方塊 11"/>
          <p:cNvSpPr txBox="1"/>
          <p:nvPr/>
        </p:nvSpPr>
        <p:spPr>
          <a:xfrm>
            <a:off x="5579154" y="5877913"/>
            <a:ext cx="3203848"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863566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691416" y="2348880"/>
            <a:ext cx="7772400" cy="1470025"/>
          </a:xfrm>
        </p:spPr>
        <p:txBody>
          <a:bodyPr/>
          <a:lstStyle/>
          <a:p>
            <a:pPr marL="0" indent="0" algn="l"/>
            <a:r>
              <a:rPr lang="zh-TW" altLang="en-US" sz="2400" dirty="0"/>
              <a:t>本教材中所有投影片內容</a:t>
            </a:r>
            <a:r>
              <a:rPr lang="en-US" altLang="zh-TW" sz="2400" dirty="0"/>
              <a:t>(</a:t>
            </a:r>
            <a:r>
              <a:rPr lang="zh-TW" altLang="en-US" sz="2400" dirty="0"/>
              <a:t>含文字檔及圖檔</a:t>
            </a:r>
            <a:r>
              <a:rPr lang="en-US" altLang="zh-TW" sz="2400" dirty="0"/>
              <a:t>)</a:t>
            </a:r>
            <a:r>
              <a:rPr lang="zh-TW" altLang="en-US" sz="2400" dirty="0"/>
              <a:t>著作權皆屬於本部所有</a:t>
            </a:r>
            <a:r>
              <a:rPr lang="zh-TW" altLang="en-US" sz="2400" dirty="0" smtClean="0"/>
              <a:t>。</a:t>
            </a:r>
            <a:r>
              <a:rPr lang="en-US" altLang="zh-TW" sz="2400" dirty="0" smtClean="0"/>
              <a:t/>
            </a:r>
            <a:br>
              <a:rPr lang="en-US" altLang="zh-TW" sz="2400" dirty="0" smtClean="0"/>
            </a:br>
            <a:r>
              <a:rPr lang="en-US" altLang="zh-TW" sz="2400" dirty="0"/>
              <a:t/>
            </a:r>
            <a:br>
              <a:rPr lang="en-US" altLang="zh-TW" sz="2400" dirty="0"/>
            </a:br>
            <a:r>
              <a:rPr lang="zh-TW" altLang="en-US" sz="2400" dirty="0"/>
              <a:t>一、種子</a:t>
            </a:r>
            <a:r>
              <a:rPr lang="zh-TW" altLang="en-US" sz="2400" dirty="0" smtClean="0"/>
              <a:t>師資：對</a:t>
            </a:r>
            <a:r>
              <a:rPr lang="zh-TW" altLang="en-US" sz="2400" dirty="0"/>
              <a:t>任一單張投影片之教材須完整擷取進行授課，不得將任一單張投影片內容任意進行修改及編輯。</a:t>
            </a:r>
            <a:r>
              <a:rPr lang="en-US" altLang="zh-TW" sz="2400" dirty="0"/>
              <a:t/>
            </a:r>
            <a:br>
              <a:rPr lang="en-US" altLang="zh-TW" sz="2400" dirty="0"/>
            </a:br>
            <a:r>
              <a:rPr lang="en-US" altLang="zh-TW" sz="2400" dirty="0" smtClean="0"/>
              <a:t/>
            </a:r>
            <a:br>
              <a:rPr lang="en-US" altLang="zh-TW" sz="2400" dirty="0" smtClean="0"/>
            </a:br>
            <a:r>
              <a:rPr lang="zh-TW" altLang="en-US" sz="2400" dirty="0" smtClean="0"/>
              <a:t>二</a:t>
            </a:r>
            <a:r>
              <a:rPr lang="zh-TW" altLang="en-US" sz="2400" dirty="0"/>
              <a:t>、作為一般授課</a:t>
            </a:r>
            <a:r>
              <a:rPr lang="zh-TW" altLang="en-US" sz="2400" dirty="0" smtClean="0"/>
              <a:t>使用之</a:t>
            </a:r>
            <a:r>
              <a:rPr lang="zh-TW" altLang="en-US" sz="2400" dirty="0"/>
              <a:t>參考</a:t>
            </a:r>
            <a:r>
              <a:rPr lang="zh-TW" altLang="en-US" sz="2400" dirty="0" smtClean="0"/>
              <a:t>資料時需</a:t>
            </a:r>
            <a:r>
              <a:rPr lang="zh-TW" altLang="en-US" sz="2400" dirty="0"/>
              <a:t>標註引用出處。</a:t>
            </a:r>
          </a:p>
        </p:txBody>
      </p:sp>
      <p:sp>
        <p:nvSpPr>
          <p:cNvPr id="3" name="內容版面配置區 2"/>
          <p:cNvSpPr>
            <a:spLocks noGrp="1"/>
          </p:cNvSpPr>
          <p:nvPr>
            <p:ph type="subTitle" idx="1"/>
          </p:nvPr>
        </p:nvSpPr>
        <p:spPr/>
        <p:txBody>
          <a:bodyPr>
            <a:normAutofit/>
          </a:bodyPr>
          <a:lstStyle/>
          <a:p>
            <a:pPr marL="0" indent="0">
              <a:buNone/>
            </a:pPr>
            <a:r>
              <a:rPr lang="en-US" altLang="zh-TW" dirty="0"/>
              <a:t/>
            </a:r>
            <a:br>
              <a:rPr lang="en-US" altLang="zh-TW" dirty="0"/>
            </a:br>
            <a:endParaRPr lang="zh-TW" altLang="en-US" dirty="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2</a:t>
            </a:fld>
            <a:endParaRPr lang="zh-TW" altLang="en-US" dirty="0"/>
          </a:p>
        </p:txBody>
      </p:sp>
      <p:sp>
        <p:nvSpPr>
          <p:cNvPr id="6" name="矩形 5"/>
          <p:cNvSpPr/>
          <p:nvPr/>
        </p:nvSpPr>
        <p:spPr>
          <a:xfrm>
            <a:off x="2843808" y="764704"/>
            <a:ext cx="3467616" cy="584775"/>
          </a:xfrm>
          <a:prstGeom prst="rect">
            <a:avLst/>
          </a:prstGeom>
        </p:spPr>
        <p:txBody>
          <a:bodyPr wrap="none">
            <a:spAutoFit/>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教材使用注意事項</a:t>
            </a:r>
          </a:p>
        </p:txBody>
      </p:sp>
    </p:spTree>
    <p:extLst>
      <p:ext uri="{BB962C8B-B14F-4D97-AF65-F5344CB8AC3E}">
        <p14:creationId xmlns:p14="http://schemas.microsoft.com/office/powerpoint/2010/main" val="7221305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圖片 16" descr="C:\Users\user\Desktop\S60BW-214080611520 4.jpg"/>
          <p:cNvPicPr>
            <a:picLocks noChangeAspect="1" noChangeArrowheads="1"/>
          </p:cNvPicPr>
          <p:nvPr/>
        </p:nvPicPr>
        <p:blipFill>
          <a:blip r:embed="rId3" cstate="print"/>
          <a:srcRect l="7236" t="8244" r="6030" b="7524"/>
          <a:stretch>
            <a:fillRect/>
          </a:stretch>
        </p:blipFill>
        <p:spPr bwMode="auto">
          <a:xfrm>
            <a:off x="4413696" y="665163"/>
            <a:ext cx="4427537" cy="6237287"/>
          </a:xfrm>
          <a:prstGeom prst="rect">
            <a:avLst/>
          </a:prstGeom>
          <a:noFill/>
          <a:ln w="9525">
            <a:solidFill>
              <a:srgbClr val="FF0000"/>
            </a:solidFill>
            <a:miter lim="800000"/>
            <a:headEnd/>
            <a:tailEnd/>
          </a:ln>
        </p:spPr>
      </p:pic>
      <p:pic>
        <p:nvPicPr>
          <p:cNvPr id="41987" name="圖片 15" descr="安測報告"/>
          <p:cNvPicPr>
            <a:picLocks noChangeAspect="1" noChangeArrowheads="1"/>
          </p:cNvPicPr>
          <p:nvPr/>
        </p:nvPicPr>
        <p:blipFill>
          <a:blip r:embed="rId4" cstate="print"/>
          <a:srcRect l="8279" t="2118" b="1859"/>
          <a:stretch>
            <a:fillRect/>
          </a:stretch>
        </p:blipFill>
        <p:spPr bwMode="auto">
          <a:xfrm>
            <a:off x="0" y="665163"/>
            <a:ext cx="4284663" cy="6192837"/>
          </a:xfrm>
          <a:prstGeom prst="rect">
            <a:avLst/>
          </a:prstGeom>
          <a:noFill/>
          <a:ln w="9525">
            <a:noFill/>
            <a:miter lim="800000"/>
            <a:headEnd/>
            <a:tailEnd/>
          </a:ln>
        </p:spPr>
      </p:pic>
      <p:sp>
        <p:nvSpPr>
          <p:cNvPr id="22" name="向上箭號圖說文字 21"/>
          <p:cNvSpPr/>
          <p:nvPr/>
        </p:nvSpPr>
        <p:spPr>
          <a:xfrm rot="10800000">
            <a:off x="683568" y="1700806"/>
            <a:ext cx="3384376" cy="923881"/>
          </a:xfrm>
          <a:prstGeom prst="upArrowCallout">
            <a:avLst/>
          </a:prstGeom>
          <a:solidFill>
            <a:srgbClr val="0070C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12" name="向上箭號圖說文字 11"/>
          <p:cNvSpPr/>
          <p:nvPr/>
        </p:nvSpPr>
        <p:spPr>
          <a:xfrm rot="10800000">
            <a:off x="4499992" y="1772816"/>
            <a:ext cx="3240360" cy="851874"/>
          </a:xfrm>
          <a:prstGeom prst="upArrowCallout">
            <a:avLst/>
          </a:prstGeom>
          <a:solidFill>
            <a:schemeClr val="accent2">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41995" name="Rectangle 18"/>
          <p:cNvSpPr>
            <a:spLocks noChangeArrowheads="1"/>
          </p:cNvSpPr>
          <p:nvPr/>
        </p:nvSpPr>
        <p:spPr bwMode="auto">
          <a:xfrm>
            <a:off x="468313" y="1628775"/>
            <a:ext cx="3671887" cy="646113"/>
          </a:xfrm>
          <a:prstGeom prst="rect">
            <a:avLst/>
          </a:prstGeom>
          <a:noFill/>
          <a:ln w="9525" algn="ctr">
            <a:noFill/>
            <a:miter lim="800000"/>
            <a:headEnd/>
            <a:tailEnd/>
          </a:ln>
        </p:spPr>
        <p:txBody>
          <a:bodyPr>
            <a:spAutoFit/>
          </a:bodyPr>
          <a:lstStyle/>
          <a:p>
            <a:pPr algn="ctr"/>
            <a:r>
              <a:rPr lang="zh-TW" altLang="zh-TW" sz="3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作業環境測定</a:t>
            </a:r>
            <a:endParaRPr lang="zh-TW" altLang="en-US" sz="3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1996" name="Rectangle 18"/>
          <p:cNvSpPr>
            <a:spLocks noChangeArrowheads="1"/>
          </p:cNvSpPr>
          <p:nvPr/>
        </p:nvSpPr>
        <p:spPr bwMode="auto">
          <a:xfrm>
            <a:off x="4500563" y="1700213"/>
            <a:ext cx="3024187" cy="646112"/>
          </a:xfrm>
          <a:prstGeom prst="rect">
            <a:avLst/>
          </a:prstGeom>
          <a:noFill/>
          <a:ln w="9525" algn="ctr">
            <a:noFill/>
            <a:miter lim="800000"/>
            <a:headEnd/>
            <a:tailEnd/>
          </a:ln>
        </p:spPr>
        <p:txBody>
          <a:bodyPr>
            <a:spAutoFit/>
          </a:bodyPr>
          <a:lstStyle/>
          <a:p>
            <a:pPr algn="ctr"/>
            <a:r>
              <a:rPr lang="zh-TW" altLang="zh-TW" sz="3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職業病防止</a:t>
            </a:r>
            <a:endParaRPr lang="zh-TW" altLang="en-US" sz="3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圓角矩形 22"/>
          <p:cNvSpPr/>
          <p:nvPr/>
        </p:nvSpPr>
        <p:spPr bwMode="auto">
          <a:xfrm>
            <a:off x="539750" y="2349500"/>
            <a:ext cx="7488238" cy="2519363"/>
          </a:xfrm>
          <a:prstGeom prst="roundRect">
            <a:avLst/>
          </a:prstGeom>
          <a:solidFill>
            <a:schemeClr val="bg2">
              <a:lumMod val="20000"/>
              <a:lumOff val="80000"/>
            </a:schemeClr>
          </a:solidFill>
          <a:ln>
            <a:solidFill>
              <a:srgbClr val="7030A0"/>
            </a:solidFill>
          </a:ln>
          <a:effectLst/>
          <a:extLst/>
        </p:spPr>
        <p:txBody>
          <a:bodyPr/>
          <a:lstStyle/>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7"/>
          <p:cNvSpPr>
            <a:spLocks noChangeArrowheads="1"/>
          </p:cNvSpPr>
          <p:nvPr/>
        </p:nvSpPr>
        <p:spPr bwMode="auto">
          <a:xfrm>
            <a:off x="4572000" y="2420938"/>
            <a:ext cx="3240088" cy="2385268"/>
          </a:xfrm>
          <a:prstGeom prst="rect">
            <a:avLst/>
          </a:prstGeom>
          <a:solidFill>
            <a:srgbClr val="66FFFF"/>
          </a:solidFill>
          <a:ln w="9525">
            <a:noFill/>
            <a:miter lim="800000"/>
            <a:headEnd/>
            <a:tailEnd/>
          </a:ln>
        </p:spPr>
        <p:txBody>
          <a:bodyPr>
            <a:spAutoFit/>
          </a:bodyPr>
          <a:lstStyle/>
          <a:p>
            <a:pPr algn="l">
              <a:defRPr/>
            </a:pPr>
            <a:r>
              <a:rPr lang="zh-TW" altLang="en-US" sz="2300" b="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勞安醫護人員依</a:t>
            </a:r>
            <a:r>
              <a:rPr lang="zh-TW" altLang="zh-TW" sz="1800"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b="0" dirty="0" smtClean="0">
                <a:latin typeface="Times New Roman" panose="02020603050405020304" pitchFamily="18" charset="0"/>
                <a:ea typeface="標楷體" panose="03000509000000000000" pitchFamily="65" charset="-120"/>
                <a:cs typeface="Times New Roman" panose="02020603050405020304" pitchFamily="18" charset="0"/>
              </a:rPr>
              <a:t>大學</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健康管理程序」實施健康檢</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查，健康促進及管理</a:t>
            </a: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勞工特殊健康檢查</a:t>
            </a: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職業</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專科醫師判定一級管理</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b="0" dirty="0">
                <a:latin typeface="Times New Roman" panose="02020603050405020304" pitchFamily="18" charset="0"/>
                <a:ea typeface="標楷體" panose="03000509000000000000" pitchFamily="65" charset="-120"/>
                <a:cs typeface="Times New Roman" panose="02020603050405020304" pitchFamily="18" charset="0"/>
              </a:rPr>
              <a:t>101</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年至今推動職場健康</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週系列活動，防止職業</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病發生</a:t>
            </a: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20" name="矩形 19"/>
          <p:cNvSpPr/>
          <p:nvPr/>
        </p:nvSpPr>
        <p:spPr>
          <a:xfrm>
            <a:off x="755650" y="2420938"/>
            <a:ext cx="3311525" cy="2400300"/>
          </a:xfrm>
          <a:prstGeom prst="rect">
            <a:avLst/>
          </a:prstGeom>
          <a:solidFill>
            <a:schemeClr val="accent1">
              <a:lumMod val="40000"/>
              <a:lumOff val="60000"/>
            </a:schemeClr>
          </a:solidFill>
        </p:spPr>
        <p:txBody>
          <a:bodyPr>
            <a:spAutoFit/>
          </a:bodyPr>
          <a:lstStyle/>
          <a:p>
            <a:pPr algn="l">
              <a:defRPr/>
            </a:pPr>
            <a:r>
              <a:rPr lang="zh-TW" altLang="en-US" sz="2400" b="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監督量測及健康管理程序可</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能之安全危害與風險評估</a:t>
            </a: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預防及控制之改善，提報環</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安衛委員會</a:t>
            </a: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檢測包含輻射、化學及物理</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性作業場所，噪音、室內空</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氣品質、輻射作業場所安全</a:t>
            </a:r>
            <a:endParaRPr lang="en-US" altLang="zh-TW" sz="1800" b="0" dirty="0">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0" dirty="0">
                <a:latin typeface="Times New Roman" panose="02020603050405020304" pitchFamily="18" charset="0"/>
                <a:ea typeface="標楷體" panose="03000509000000000000" pitchFamily="65" charset="-120"/>
                <a:cs typeface="Times New Roman" panose="02020603050405020304" pitchFamily="18" charset="0"/>
              </a:rPr>
              <a:t>測試及分析</a:t>
            </a:r>
            <a:r>
              <a:rPr lang="zh-TW" altLang="en-US" sz="1800" b="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2" name="投影片編號版面配置區 1"/>
          <p:cNvSpPr>
            <a:spLocks noGrp="1"/>
          </p:cNvSpPr>
          <p:nvPr>
            <p:ph type="sldNum" sz="quarter" idx="12"/>
          </p:nvPr>
        </p:nvSpPr>
        <p:spPr>
          <a:xfrm>
            <a:off x="6961188" y="6300787"/>
            <a:ext cx="2133600" cy="365125"/>
          </a:xfrm>
        </p:spPr>
        <p:txBody>
          <a:bodyPr/>
          <a:lstStyle/>
          <a:p>
            <a:pPr>
              <a:defRPr/>
            </a:pPr>
            <a:fld id="{9750BF13-73E4-4D0E-BCE7-F512E9B75BF1}" type="slidenum">
              <a:rPr lang="en-US" altLang="zh-TW" smtClean="0">
                <a:solidFill>
                  <a:schemeClr val="tx1"/>
                </a:solidFill>
                <a:latin typeface="Times New Roman" panose="02020603050405020304" pitchFamily="18" charset="0"/>
                <a:cs typeface="Times New Roman" panose="02020603050405020304" pitchFamily="18" charset="0"/>
              </a:rPr>
              <a:pPr>
                <a:defRPr/>
              </a:pPr>
              <a:t>20</a:t>
            </a:fld>
            <a:endParaRPr lang="en-US" altLang="zh-TW" dirty="0">
              <a:solidFill>
                <a:schemeClr val="tx1"/>
              </a:solidFill>
              <a:latin typeface="Times New Roman" panose="02020603050405020304" pitchFamily="18" charset="0"/>
              <a:cs typeface="Times New Roman" panose="02020603050405020304" pitchFamily="18" charset="0"/>
            </a:endParaRPr>
          </a:p>
        </p:txBody>
      </p:sp>
      <p:sp>
        <p:nvSpPr>
          <p:cNvPr id="14" name="標題 3"/>
          <p:cNvSpPr txBox="1">
            <a:spLocks/>
          </p:cNvSpPr>
          <p:nvPr/>
        </p:nvSpPr>
        <p:spPr bwMode="auto">
          <a:xfrm>
            <a:off x="323034" y="106093"/>
            <a:ext cx="8497932"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15" name="文字方塊 14"/>
          <p:cNvSpPr txBox="1"/>
          <p:nvPr/>
        </p:nvSpPr>
        <p:spPr>
          <a:xfrm>
            <a:off x="0" y="6525344"/>
            <a:ext cx="3563888"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69479926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圖片 7" descr="C:\Users\user\Desktop\103學年度補助大專校院推動學校健康促進實施計畫_修訂版3 1.jpg"/>
          <p:cNvPicPr>
            <a:picLocks noChangeAspect="1" noChangeArrowheads="1"/>
          </p:cNvPicPr>
          <p:nvPr/>
        </p:nvPicPr>
        <p:blipFill>
          <a:blip r:embed="rId3" cstate="print">
            <a:extLst>
              <a:ext uri="{28A0092B-C50C-407E-A947-70E740481C1C}">
                <a14:useLocalDpi xmlns:a14="http://schemas.microsoft.com/office/drawing/2010/main" val="0"/>
              </a:ext>
            </a:extLst>
          </a:blip>
          <a:srcRect l="8984" t="8609" r="9483" b="11401"/>
          <a:stretch>
            <a:fillRect/>
          </a:stretch>
        </p:blipFill>
        <p:spPr bwMode="auto">
          <a:xfrm>
            <a:off x="4427984" y="946273"/>
            <a:ext cx="4258816" cy="535597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矩形 8"/>
          <p:cNvSpPr/>
          <p:nvPr/>
        </p:nvSpPr>
        <p:spPr>
          <a:xfrm>
            <a:off x="5379595" y="1901529"/>
            <a:ext cx="2592388" cy="461665"/>
          </a:xfrm>
          <a:prstGeom prst="rect">
            <a:avLst/>
          </a:prstGeom>
          <a:solidFill>
            <a:srgbClr val="FFFF00"/>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4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健康促進計畫</a:t>
            </a:r>
            <a:endParaRPr kumimoji="1" lang="zh-TW"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1205" name="圖片 11" descr="D:\健康管理\健康促進\104\四大癌症篩檢\4大癌症104.6.8\DSCN21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2" y="3727511"/>
            <a:ext cx="2952129" cy="214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468313" y="3284538"/>
            <a:ext cx="2952128" cy="400110"/>
          </a:xfrm>
          <a:prstGeom prst="rect">
            <a:avLst/>
          </a:prstGeom>
          <a:solidFill>
            <a:srgbClr val="FFCCCC"/>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辦理師生健康檢查</a:t>
            </a:r>
            <a:endParaRPr kumimoji="1" lang="zh-TW"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矩形 13"/>
          <p:cNvSpPr/>
          <p:nvPr/>
        </p:nvSpPr>
        <p:spPr>
          <a:xfrm>
            <a:off x="468313" y="5876924"/>
            <a:ext cx="2952128" cy="400110"/>
          </a:xfrm>
          <a:prstGeom prst="rect">
            <a:avLst/>
          </a:prstGeom>
          <a:solidFill>
            <a:srgbClr val="FFCCFF"/>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辦理四大癌症篩檢</a:t>
            </a:r>
            <a:endParaRPr kumimoji="1" lang="zh-TW" altLang="en-US" sz="20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1208" name="圖片 14" descr="D:\健康管理\勞工健檢\102\勞工健檢圖片102.10.15\DSCN11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2" y="1125538"/>
            <a:ext cx="2952129"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Grp="1"/>
          </p:cNvSpPr>
          <p:nvPr>
            <p:ph type="title"/>
          </p:nvPr>
        </p:nvSpPr>
        <p:spPr bwMode="auto">
          <a:xfrm>
            <a:off x="3491880" y="1125538"/>
            <a:ext cx="864666" cy="5151496"/>
          </a:xfrm>
          <a:solidFill>
            <a:srgbClr val="FF9900"/>
          </a:solidFill>
          <a:ln>
            <a:solidFill>
              <a:schemeClr val="accent2"/>
            </a:solidFill>
          </a:ln>
          <a:extLst/>
        </p:spPr>
        <p:style>
          <a:lnRef idx="1">
            <a:schemeClr val="accent6"/>
          </a:lnRef>
          <a:fillRef idx="3">
            <a:schemeClr val="accent6"/>
          </a:fillRef>
          <a:effectRef idx="2">
            <a:schemeClr val="accent6"/>
          </a:effectRef>
          <a:fontRef idx="minor">
            <a:schemeClr val="lt1"/>
          </a:fontRef>
        </p:style>
        <p:txBody>
          <a:bodyPr>
            <a:normAutofit/>
          </a:bodyPr>
          <a:lstStyle>
            <a:lvl1pPr marL="342900" indent="-342900" algn="l" rtl="0" eaLnBrk="0" fontAlgn="base" hangingPunct="0">
              <a:spcBef>
                <a:spcPct val="20000"/>
              </a:spcBef>
              <a:spcAft>
                <a:spcPct val="0"/>
              </a:spcAft>
              <a:buFont typeface="Wingdings" pitchFamily="2" charset="2"/>
              <a:buChar char="Ø"/>
              <a:defRPr sz="2800" kern="1200">
                <a:solidFill>
                  <a:schemeClr val="lt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kern="1200">
                <a:solidFill>
                  <a:schemeClr val="lt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kern="1200">
                <a:solidFill>
                  <a:schemeClr val="lt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Ø"/>
              <a:defRPr kern="1200">
                <a:solidFill>
                  <a:schemeClr val="lt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Ø"/>
              <a:defRPr kern="1200">
                <a:solidFill>
                  <a:schemeClr val="lt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lt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lt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lt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lt1"/>
                </a:solidFill>
                <a:latin typeface="+mn-lt"/>
                <a:ea typeface="+mn-ea"/>
                <a:cs typeface="+mn-cs"/>
              </a:defRPr>
            </a:lvl9pPr>
          </a:lstStyle>
          <a:p>
            <a:pPr algn="ctr">
              <a:buFont typeface="Wingdings" pitchFamily="2" charset="2"/>
              <a:buNone/>
              <a:defRPr/>
            </a:pPr>
            <a:r>
              <a:rPr lang="zh-TW" altLang="en-US" sz="44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4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健康</a:t>
            </a:r>
            <a:r>
              <a:rPr lang="en-US" altLang="zh-TW" sz="4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4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管理</a:t>
            </a:r>
            <a:endParaRPr lang="zh-TW" altLang="en-US" sz="4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4D12545-5F5B-42FC-AF12-0846D15869FA}" type="slidenum">
              <a:rPr kumimoji="0" lang="en-US" altLang="zh-TW" sz="1600" b="1" i="0" u="none" strike="noStrike" kern="1200" cap="none" spc="0" normalizeH="0" baseline="0" noProof="0" smtClean="0">
                <a:ln>
                  <a:noFill/>
                </a:ln>
                <a:solidFill>
                  <a:srgbClr val="E1F0FF"/>
                </a:solidFill>
                <a:effectLst/>
                <a:uLnTx/>
                <a:uFillTx/>
                <a:latin typeface="Times New Roman" panose="02020603050405020304" pitchFamily="18" charset="0"/>
                <a:cs typeface="Times New Roman" panose="02020603050405020304" pitchFamily="18" charset="0"/>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en-US" altLang="zh-TW" sz="1600" b="1" i="0" u="none" strike="noStrike" kern="1200" cap="none" spc="0" normalizeH="0" baseline="0" noProof="0" smtClean="0">
              <a:ln>
                <a:noFill/>
              </a:ln>
              <a:solidFill>
                <a:srgbClr val="E1F0FF"/>
              </a:solidFill>
              <a:effectLst/>
              <a:uLnTx/>
              <a:uFillTx/>
              <a:latin typeface="Times New Roman" panose="02020603050405020304" pitchFamily="18" charset="0"/>
              <a:cs typeface="Times New Roman" panose="02020603050405020304" pitchFamily="18" charset="0"/>
            </a:endParaRPr>
          </a:p>
        </p:txBody>
      </p:sp>
      <p:sp>
        <p:nvSpPr>
          <p:cNvPr id="17" name="標題 3"/>
          <p:cNvSpPr txBox="1">
            <a:spLocks/>
          </p:cNvSpPr>
          <p:nvPr/>
        </p:nvSpPr>
        <p:spPr bwMode="auto">
          <a:xfrm>
            <a:off x="971600" y="117279"/>
            <a:ext cx="7920880"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11" name="文字方塊 10"/>
          <p:cNvSpPr txBox="1"/>
          <p:nvPr/>
        </p:nvSpPr>
        <p:spPr>
          <a:xfrm>
            <a:off x="-1" y="6525344"/>
            <a:ext cx="3420441"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86009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群組 24"/>
          <p:cNvGrpSpPr>
            <a:grpSpLocks/>
          </p:cNvGrpSpPr>
          <p:nvPr/>
        </p:nvGrpSpPr>
        <p:grpSpPr bwMode="auto">
          <a:xfrm>
            <a:off x="3960575" y="2644321"/>
            <a:ext cx="4679752" cy="4032250"/>
            <a:chOff x="6320975" y="1205443"/>
            <a:chExt cx="2880544" cy="3384708"/>
          </a:xfrm>
        </p:grpSpPr>
        <p:pic>
          <p:nvPicPr>
            <p:cNvPr id="6" name="Picture 3" descr="勞工特殊健康檢查報告書"/>
            <p:cNvPicPr>
              <a:picLocks noChangeAspect="1" noChangeArrowheads="1"/>
            </p:cNvPicPr>
            <p:nvPr/>
          </p:nvPicPr>
          <p:blipFill>
            <a:blip r:embed="rId3" cstate="print"/>
            <a:srcRect l="7692" r="7700"/>
            <a:stretch>
              <a:fillRect/>
            </a:stretch>
          </p:blipFill>
          <p:spPr bwMode="auto">
            <a:xfrm>
              <a:off x="6320975" y="1205443"/>
              <a:ext cx="2880544" cy="3384708"/>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7" name="文字方塊 6"/>
            <p:cNvSpPr txBox="1"/>
            <p:nvPr/>
          </p:nvSpPr>
          <p:spPr>
            <a:xfrm>
              <a:off x="6320975" y="4287944"/>
              <a:ext cx="2879442" cy="284171"/>
            </a:xfrm>
            <a:prstGeom prst="rect">
              <a:avLst/>
            </a:prstGeom>
            <a:solidFill>
              <a:schemeClr val="accent4">
                <a:lumMod val="50000"/>
              </a:schemeClr>
            </a:solidFill>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勞工</a:t>
              </a:r>
              <a:r>
                <a:rPr kumimoji="1" lang="zh-TW" altLang="zh-TW" sz="1600" b="1" i="0" u="none" strike="noStrike" kern="1200" cap="none" spc="0" normalizeH="0" baseline="0" noProof="0" dirty="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健康</a:t>
              </a:r>
              <a:r>
                <a:rPr kumimoji="1" lang="zh-TW"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檢查分級管理</a:t>
              </a:r>
            </a:p>
          </p:txBody>
        </p:sp>
      </p:grpSp>
      <p:pic>
        <p:nvPicPr>
          <p:cNvPr id="51209" name="圖片 15">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936" y="1018494"/>
            <a:ext cx="4690864"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圖片 16" descr="D:\健康管理\健康促進\104\5月份演講海報+.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045" y="1018494"/>
            <a:ext cx="3456104" cy="4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6018574" y="2533876"/>
            <a:ext cx="2590800" cy="339725"/>
          </a:xfrm>
          <a:prstGeom prst="rect">
            <a:avLst/>
          </a:prstGeom>
          <a:solidFill>
            <a:schemeClr val="accent2">
              <a:lumMod val="60000"/>
              <a:lumOff val="40000"/>
            </a:schemeClr>
          </a:solidFill>
          <a:ln>
            <a:solidFill>
              <a:schemeClr val="accent3">
                <a:lumMod val="20000"/>
                <a:lumOff val="8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16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打造健康職場</a:t>
            </a:r>
            <a:endParaRPr kumimoji="1" lang="zh-TW"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矩形 18"/>
          <p:cNvSpPr/>
          <p:nvPr/>
        </p:nvSpPr>
        <p:spPr>
          <a:xfrm>
            <a:off x="555828" y="6027747"/>
            <a:ext cx="2735262" cy="307975"/>
          </a:xfrm>
          <a:prstGeom prst="rect">
            <a:avLst/>
          </a:prstGeom>
          <a:solidFill>
            <a:schemeClr val="accent5">
              <a:lumMod val="75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1400" b="1" i="0" u="none" strike="noStrike" kern="1200" cap="none" spc="0" normalizeH="0" baseline="0" noProof="0" dirty="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辦理健康促進講座</a:t>
            </a:r>
            <a:endParaRPr kumimoji="1" lang="zh-TW" altLang="en-US" sz="1400" b="1" i="0" u="none" strike="noStrike" kern="1200" cap="none" spc="0" normalizeH="0" baseline="0" noProof="0" dirty="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4D12545-5F5B-42FC-AF12-0846D15869FA}" type="slidenum">
              <a:rPr kumimoji="0" lang="en-US" altLang="zh-TW" sz="1600" b="1" i="0" u="none" strike="noStrike" kern="1200" cap="none" spc="0" normalizeH="0" baseline="0" noProof="0" smtClean="0">
                <a:ln>
                  <a:noFill/>
                </a:ln>
                <a:solidFill>
                  <a:srgbClr val="E1F0FF"/>
                </a:solidFill>
                <a:effectLst/>
                <a:uLnTx/>
                <a:uFillTx/>
                <a:latin typeface="Times New Roman" panose="02020603050405020304" pitchFamily="18" charset="0"/>
                <a:cs typeface="Times New Roman" panose="02020603050405020304" pitchFamily="18" charset="0"/>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en-US" altLang="zh-TW" sz="1600" b="1" i="0" u="none" strike="noStrike" kern="1200" cap="none" spc="0" normalizeH="0" baseline="0" noProof="0" smtClean="0">
              <a:ln>
                <a:noFill/>
              </a:ln>
              <a:solidFill>
                <a:srgbClr val="E1F0FF"/>
              </a:solidFill>
              <a:effectLst/>
              <a:uLnTx/>
              <a:uFillTx/>
              <a:latin typeface="Times New Roman" panose="02020603050405020304" pitchFamily="18" charset="0"/>
              <a:cs typeface="Times New Roman" panose="02020603050405020304" pitchFamily="18" charset="0"/>
            </a:endParaRPr>
          </a:p>
        </p:txBody>
      </p:sp>
      <p:sp>
        <p:nvSpPr>
          <p:cNvPr id="17" name="標題 3"/>
          <p:cNvSpPr txBox="1">
            <a:spLocks/>
          </p:cNvSpPr>
          <p:nvPr/>
        </p:nvSpPr>
        <p:spPr bwMode="auto">
          <a:xfrm>
            <a:off x="4285" y="188640"/>
            <a:ext cx="9139715" cy="6474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11" name="文字方塊 10"/>
          <p:cNvSpPr txBox="1"/>
          <p:nvPr/>
        </p:nvSpPr>
        <p:spPr>
          <a:xfrm>
            <a:off x="0" y="6525344"/>
            <a:ext cx="329109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86206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編號版面配置區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spcBef>
                <a:spcPct val="50000"/>
              </a:spcBef>
            </a:pPr>
            <a:fld id="{EE255ECF-192D-418B-BBB4-27E0E99BB4F0}" type="slidenum">
              <a:rPr lang="en-US" altLang="zh-TW">
                <a:latin typeface="Times New Roman" panose="02020603050405020304" pitchFamily="18" charset="0"/>
                <a:ea typeface="標楷體" panose="03000509000000000000" pitchFamily="65" charset="-120"/>
                <a:cs typeface="Times New Roman" panose="02020603050405020304" pitchFamily="18" charset="0"/>
              </a:rPr>
              <a:pPr algn="r">
                <a:spcBef>
                  <a:spcPct val="50000"/>
                </a:spcBef>
              </a:pPr>
              <a:t>23</a:t>
            </a:fld>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3011" name="Rectangle 15"/>
          <p:cNvSpPr>
            <a:spLocks noChangeArrowheads="1"/>
          </p:cNvSpPr>
          <p:nvPr/>
        </p:nvSpPr>
        <p:spPr bwMode="auto">
          <a:xfrm>
            <a:off x="1223728" y="692696"/>
            <a:ext cx="7272337" cy="584775"/>
          </a:xfrm>
          <a:prstGeom prst="rect">
            <a:avLst/>
          </a:prstGeom>
          <a:solidFill>
            <a:srgbClr val="92D050"/>
          </a:solidFill>
          <a:ln w="9525" algn="ctr">
            <a:noFill/>
            <a:miter lim="800000"/>
            <a:headEnd/>
            <a:tailEnd/>
          </a:ln>
        </p:spPr>
        <p:txBody>
          <a:bodyPr wrap="square">
            <a:spAutoFit/>
          </a:bodyPr>
          <a:lstStyle/>
          <a:p>
            <a:pPr algn="l"/>
            <a:r>
              <a:rPr lang="zh-TW" altLang="zh-TW" sz="3200" dirty="0">
                <a:latin typeface="Times New Roman" panose="02020603050405020304" pitchFamily="18" charset="0"/>
                <a:ea typeface="標楷體" panose="03000509000000000000" pitchFamily="65" charset="-120"/>
                <a:cs typeface="Times New Roman" panose="02020603050405020304" pitchFamily="18" charset="0"/>
              </a:rPr>
              <a:t>危險物及有害</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性化學品</a:t>
            </a:r>
            <a:r>
              <a:rPr lang="zh-TW" altLang="zh-TW" sz="3200" dirty="0">
                <a:latin typeface="Times New Roman" panose="02020603050405020304" pitchFamily="18" charset="0"/>
                <a:ea typeface="標楷體" panose="03000509000000000000" pitchFamily="65" charset="-120"/>
                <a:cs typeface="Times New Roman" panose="02020603050405020304" pitchFamily="18" charset="0"/>
              </a:rPr>
              <a:t>物管理</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3013" name="矩形 7"/>
          <p:cNvSpPr>
            <a:spLocks noChangeArrowheads="1"/>
          </p:cNvSpPr>
          <p:nvPr/>
        </p:nvSpPr>
        <p:spPr bwMode="auto">
          <a:xfrm>
            <a:off x="457200" y="4304508"/>
            <a:ext cx="8229600" cy="2585323"/>
          </a:xfrm>
          <a:prstGeom prst="rect">
            <a:avLst/>
          </a:prstGeom>
          <a:solidFill>
            <a:srgbClr val="92D050"/>
          </a:solidFill>
          <a:ln w="9525">
            <a:noFill/>
            <a:miter lim="800000"/>
            <a:headEnd/>
            <a:tailEnd/>
          </a:ln>
        </p:spPr>
        <p:txBody>
          <a:bodyPr wrap="square">
            <a:spAutoFit/>
          </a:bodyPr>
          <a:lstStyle/>
          <a:p>
            <a:pPr algn="l"/>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OO</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大學</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毒性化學物質危害預防及應變計劃」及「實驗室高濃度廢液洩漏緊急應計畫」，依任務編</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組及應變流程執行災害應變，</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 「毒化物及有害廢棄物管理辦法」合法公司清運，開三聯單</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GPS</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定位，依規妥處。</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標示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環安中心統一採購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GHS</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標籤，輔導各單位張貼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及通識</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安全</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資料表</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(SDS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置放明顯處，內容隨時更新，更新紀錄保存三年</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依相容性分類儲放於藥品室或抽氣式藥品櫃。特殊危害管制區域、藥品櫃及氣體鋼瓶櫃外均有危</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險警告標示。實驗室禁止飲食，毒化物運作輔導，稽核緊急應變器材及存量紀錄等</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1223728" y="3861048"/>
            <a:ext cx="900000" cy="646331"/>
          </a:xfrm>
          <a:prstGeom prst="rect">
            <a:avLst/>
          </a:prstGeom>
          <a:solidFill>
            <a:srgbClr val="92D050"/>
          </a:solidFill>
        </p:spPr>
        <p:txBody>
          <a:bodyPr wrap="square" rtlCol="0">
            <a:spAutoFit/>
          </a:bodyPr>
          <a:lstStyle/>
          <a:p>
            <a:pPr algn="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○○大學</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68761"/>
            <a:ext cx="8229600" cy="3044081"/>
          </a:xfrm>
          <a:prstGeom prst="rect">
            <a:avLst/>
          </a:prstGeom>
        </p:spPr>
      </p:pic>
      <p:sp>
        <p:nvSpPr>
          <p:cNvPr id="3" name="投影片編號版面配置區 2"/>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23</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9" name="標題 3"/>
          <p:cNvSpPr txBox="1">
            <a:spLocks/>
          </p:cNvSpPr>
          <p:nvPr/>
        </p:nvSpPr>
        <p:spPr bwMode="auto">
          <a:xfrm>
            <a:off x="1223728" y="174249"/>
            <a:ext cx="7887266"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大學安全衛生管理</a:t>
            </a:r>
            <a:r>
              <a:rPr kumimoji="0"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系</a:t>
            </a:r>
            <a:r>
              <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rPr>
              <a:t>統</a:t>
            </a:r>
            <a:r>
              <a:rPr kumimoji="0"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組織運作例</a:t>
            </a:r>
          </a:p>
        </p:txBody>
      </p:sp>
      <p:sp>
        <p:nvSpPr>
          <p:cNvPr id="10" name="文字方塊 9"/>
          <p:cNvSpPr txBox="1"/>
          <p:nvPr/>
        </p:nvSpPr>
        <p:spPr>
          <a:xfrm>
            <a:off x="5237820" y="6525344"/>
            <a:ext cx="3438636"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9698" name="Picture 2" descr="F:\HPLIU32G\HYPRO&amp;BO&amp;PRE\照片\DSC00036.JPG"/>
          <p:cNvPicPr>
            <a:picLocks noChangeAspect="1" noChangeArrowheads="1"/>
          </p:cNvPicPr>
          <p:nvPr/>
        </p:nvPicPr>
        <p:blipFill>
          <a:blip r:embed="rId4" cstate="print"/>
          <a:srcRect/>
          <a:stretch>
            <a:fillRect/>
          </a:stretch>
        </p:blipFill>
        <p:spPr bwMode="auto">
          <a:xfrm>
            <a:off x="4860032" y="1268760"/>
            <a:ext cx="3852912" cy="3035747"/>
          </a:xfrm>
          <a:prstGeom prst="rect">
            <a:avLst/>
          </a:prstGeom>
          <a:noFill/>
        </p:spPr>
      </p:pic>
      <p:sp>
        <p:nvSpPr>
          <p:cNvPr id="12" name="文字方塊 11"/>
          <p:cNvSpPr txBox="1"/>
          <p:nvPr/>
        </p:nvSpPr>
        <p:spPr>
          <a:xfrm>
            <a:off x="5148064" y="2636912"/>
            <a:ext cx="3168352" cy="523220"/>
          </a:xfrm>
          <a:prstGeom prst="rect">
            <a:avLst/>
          </a:prstGeom>
          <a:solidFill>
            <a:srgbClr val="FF0000"/>
          </a:solidFill>
        </p:spPr>
        <p:txBody>
          <a:bodyPr wrap="square" rtlCol="0">
            <a:spAutoFit/>
          </a:bodyPr>
          <a:lstStyle/>
          <a:p>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餐廚瓦斯管線</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字方塊 12"/>
          <p:cNvSpPr txBox="1"/>
          <p:nvPr/>
        </p:nvSpPr>
        <p:spPr>
          <a:xfrm>
            <a:off x="5364088" y="3140968"/>
            <a:ext cx="2627784" cy="369332"/>
          </a:xfrm>
          <a:prstGeom prst="rect">
            <a:avLst/>
          </a:prstGeom>
          <a:solidFill>
            <a:srgbClr val="FFFF00"/>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照片來源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713130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2" name="矩形 16"/>
          <p:cNvSpPr>
            <a:spLocks noChangeArrowheads="1"/>
          </p:cNvSpPr>
          <p:nvPr/>
        </p:nvSpPr>
        <p:spPr bwMode="auto">
          <a:xfrm>
            <a:off x="3059113" y="115888"/>
            <a:ext cx="126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r>
              <a:rPr lang="zh-TW" altLang="zh-TW">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災害預防設施</a:t>
            </a:r>
            <a:endParaRPr lang="zh-TW" altLang="en-US">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144959" y="654706"/>
            <a:ext cx="8836073" cy="584775"/>
          </a:xfrm>
          <a:prstGeom prst="rect">
            <a:avLst/>
          </a:prstGeom>
          <a:solidFill>
            <a:schemeClr val="accent2"/>
          </a:solidFill>
        </p:spPr>
        <p:txBody>
          <a:bodyPr wrap="none">
            <a:spAutoFit/>
          </a:bodyPr>
          <a:lstStyle/>
          <a:p>
            <a:pPr>
              <a:defRPr/>
            </a:pPr>
            <a:r>
              <a:rPr lang="zh-TW" altLang="zh-TW" sz="3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藥品貯存依規定標示及稽核廢液暫存區平時管理</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7" y="3968079"/>
            <a:ext cx="3528392" cy="2446901"/>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7" y="1409811"/>
            <a:ext cx="3528392" cy="2311556"/>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338" y="1409811"/>
            <a:ext cx="3728638" cy="4971517"/>
          </a:xfrm>
          <a:prstGeom prst="rect">
            <a:avLst/>
          </a:prstGeom>
        </p:spPr>
      </p:pic>
      <p:sp>
        <p:nvSpPr>
          <p:cNvPr id="6" name="投影片編號版面配置區 5"/>
          <p:cNvSpPr>
            <a:spLocks noGrp="1"/>
          </p:cNvSpPr>
          <p:nvPr>
            <p:ph type="sldNum" sz="quarter" idx="12"/>
          </p:nvPr>
        </p:nvSpPr>
        <p:spPr>
          <a:xfrm>
            <a:off x="7009519" y="6369764"/>
            <a:ext cx="2133600" cy="365125"/>
          </a:xfrm>
        </p:spPr>
        <p:txBody>
          <a:bodyPr/>
          <a:lstStyle/>
          <a:p>
            <a:pPr>
              <a:defRPr/>
            </a:pPr>
            <a:fld id="{2C463222-3884-42D2-8A9D-F71189E9DF7D}" type="slidenum">
              <a:rPr lang="en-US" altLang="zh-TW" smtClean="0">
                <a:solidFill>
                  <a:schemeClr val="tx1"/>
                </a:solidFill>
                <a:latin typeface="Times New Roman" panose="02020603050405020304" pitchFamily="18" charset="0"/>
                <a:cs typeface="Times New Roman" panose="02020603050405020304" pitchFamily="18" charset="0"/>
              </a:rPr>
              <a:pPr>
                <a:defRPr/>
              </a:pPr>
              <a:t>24</a:t>
            </a:fld>
            <a:endParaRPr lang="en-US" altLang="zh-TW" dirty="0">
              <a:solidFill>
                <a:schemeClr val="tx1"/>
              </a:solidFill>
              <a:latin typeface="Times New Roman" panose="02020603050405020304" pitchFamily="18" charset="0"/>
              <a:cs typeface="Times New Roman" panose="02020603050405020304" pitchFamily="18" charset="0"/>
            </a:endParaRPr>
          </a:p>
        </p:txBody>
      </p:sp>
      <p:sp>
        <p:nvSpPr>
          <p:cNvPr id="8" name="矩形 7"/>
          <p:cNvSpPr/>
          <p:nvPr/>
        </p:nvSpPr>
        <p:spPr>
          <a:xfrm>
            <a:off x="1242170" y="69931"/>
            <a:ext cx="7002238" cy="584775"/>
          </a:xfrm>
          <a:prstGeom prst="rect">
            <a:avLst/>
          </a:prstGeom>
        </p:spPr>
        <p:txBody>
          <a:bodyPr wrap="none">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OO</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大學安全衛生管理系統組織運作例</a:t>
            </a:r>
          </a:p>
        </p:txBody>
      </p:sp>
      <p:sp>
        <p:nvSpPr>
          <p:cNvPr id="9" name="文字方塊 8"/>
          <p:cNvSpPr txBox="1"/>
          <p:nvPr/>
        </p:nvSpPr>
        <p:spPr>
          <a:xfrm>
            <a:off x="611560" y="6444044"/>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照片來源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06890302"/>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編號版面配置區 3"/>
          <p:cNvSpPr>
            <a:spLocks noGrp="1"/>
          </p:cNvSpPr>
          <p:nvPr>
            <p:ph type="sldNum" sz="quarter" idx="12"/>
          </p:nvPr>
        </p:nvSpPr>
        <p:spPr>
          <a:xfrm>
            <a:off x="7010400" y="6264131"/>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fld id="{A5472633-ADBB-459C-88FC-B010B75918CE}" type="slidenum">
              <a:rPr lang="en-US" altLang="zh-TW" b="0">
                <a:latin typeface="Times New Roman" panose="02020603050405020304" pitchFamily="18" charset="0"/>
                <a:ea typeface="標楷體" panose="03000509000000000000" pitchFamily="65" charset="-120"/>
                <a:cs typeface="Times New Roman" panose="02020603050405020304" pitchFamily="18" charset="0"/>
              </a:rPr>
              <a:pPr eaLnBrk="1" hangingPunct="1"/>
              <a:t>25</a:t>
            </a:fld>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21507" name="群組 20"/>
          <p:cNvGrpSpPr>
            <a:grpSpLocks/>
          </p:cNvGrpSpPr>
          <p:nvPr/>
        </p:nvGrpSpPr>
        <p:grpSpPr bwMode="auto">
          <a:xfrm>
            <a:off x="5580063" y="1124744"/>
            <a:ext cx="3078162" cy="2384425"/>
            <a:chOff x="5185024" y="1412776"/>
            <a:chExt cx="3151662" cy="2385556"/>
          </a:xfrm>
        </p:grpSpPr>
        <p:pic>
          <p:nvPicPr>
            <p:cNvPr id="216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5024" y="1412776"/>
              <a:ext cx="3151662" cy="237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5185024" y="3428269"/>
              <a:ext cx="3130532" cy="3700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zh-TW" altLang="en-US" sz="180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勞安衛及危害通識教育訓練</a:t>
              </a:r>
            </a:p>
          </p:txBody>
        </p:sp>
      </p:grpSp>
      <p:grpSp>
        <p:nvGrpSpPr>
          <p:cNvPr id="21508" name="群組 27"/>
          <p:cNvGrpSpPr>
            <a:grpSpLocks/>
          </p:cNvGrpSpPr>
          <p:nvPr/>
        </p:nvGrpSpPr>
        <p:grpSpPr bwMode="auto">
          <a:xfrm>
            <a:off x="5651500" y="3499644"/>
            <a:ext cx="3057525" cy="2603500"/>
            <a:chOff x="1008336" y="4645731"/>
            <a:chExt cx="3130765" cy="2600780"/>
          </a:xfrm>
        </p:grpSpPr>
        <p:pic>
          <p:nvPicPr>
            <p:cNvPr id="11268" name="Picture 4" descr="DSC04629"/>
            <p:cNvPicPr>
              <a:picLocks noChangeAspect="1" noChangeArrowheads="1"/>
            </p:cNvPicPr>
            <p:nvPr/>
          </p:nvPicPr>
          <p:blipFill>
            <a:blip r:embed="rId4" cstate="print"/>
            <a:srcRect/>
            <a:stretch>
              <a:fillRect/>
            </a:stretch>
          </p:blipFill>
          <p:spPr bwMode="auto">
            <a:xfrm>
              <a:off x="1008336" y="4645731"/>
              <a:ext cx="3096629" cy="2285197"/>
            </a:xfrm>
            <a:prstGeom prst="rect">
              <a:avLst/>
            </a:prstGeom>
          </p:spPr>
          <p:style>
            <a:lnRef idx="1">
              <a:schemeClr val="accent1"/>
            </a:lnRef>
            <a:fillRef idx="2">
              <a:schemeClr val="accent1"/>
            </a:fillRef>
            <a:effectRef idx="1">
              <a:schemeClr val="accent1"/>
            </a:effectRef>
            <a:fontRef idx="minor">
              <a:schemeClr val="dk1"/>
            </a:fontRef>
          </p:style>
        </p:pic>
        <p:sp>
          <p:nvSpPr>
            <p:cNvPr id="27" name="文字方塊 26"/>
            <p:cNvSpPr txBox="1"/>
            <p:nvPr/>
          </p:nvSpPr>
          <p:spPr>
            <a:xfrm>
              <a:off x="1008336" y="6877009"/>
              <a:ext cx="3130765" cy="36950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altLang="zh-TW" sz="180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 OHSAS</a:t>
              </a:r>
              <a:r>
                <a:rPr lang="zh-TW" altLang="en-US" sz="180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內部稽核</a:t>
              </a:r>
            </a:p>
          </p:txBody>
        </p:sp>
      </p:grpSp>
      <p:sp>
        <p:nvSpPr>
          <p:cNvPr id="18" name="文字方塊 17"/>
          <p:cNvSpPr txBox="1"/>
          <p:nvPr/>
        </p:nvSpPr>
        <p:spPr>
          <a:xfrm>
            <a:off x="5539395" y="5744052"/>
            <a:ext cx="334493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zh-TW" altLang="en-US" sz="1800" dirty="0" smtClean="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有機</a:t>
            </a:r>
            <a:r>
              <a:rPr lang="zh-TW" altLang="en-US" sz="180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1800" dirty="0" smtClean="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特</a:t>
            </a:r>
            <a:r>
              <a:rPr lang="zh-TW" altLang="en-US" sz="180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化</a:t>
            </a:r>
            <a:r>
              <a:rPr lang="zh-TW" altLang="en-US" sz="1800" dirty="0" smtClean="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作業主管證照課程</a:t>
            </a:r>
            <a:endParaRPr lang="zh-TW" altLang="en-US" sz="180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510" name="標題 20"/>
          <p:cNvSpPr>
            <a:spLocks noGrp="1"/>
          </p:cNvSpPr>
          <p:nvPr>
            <p:ph type="title"/>
          </p:nvPr>
        </p:nvSpPr>
        <p:spPr>
          <a:xfrm>
            <a:off x="251520" y="1151533"/>
            <a:ext cx="4748452" cy="549275"/>
          </a:xfrm>
          <a:solidFill>
            <a:srgbClr val="9900CC"/>
          </a:solidFill>
        </p:spPr>
        <p:txBody>
          <a:bodyPr/>
          <a:lstStyle/>
          <a:p>
            <a:r>
              <a:rPr lang="zh-TW" altLang="en-US" sz="4000" dirty="0" smtClean="0">
                <a:solidFill>
                  <a:schemeClr val="bg1"/>
                </a:solidFill>
                <a:latin typeface="Times New Roman" panose="02020603050405020304" pitchFamily="18" charset="0"/>
              </a:rPr>
              <a:t>安全衛生教育訓練</a:t>
            </a:r>
          </a:p>
        </p:txBody>
      </p:sp>
      <p:sp>
        <p:nvSpPr>
          <p:cNvPr id="17" name="矩形 16"/>
          <p:cNvSpPr/>
          <p:nvPr/>
        </p:nvSpPr>
        <p:spPr>
          <a:xfrm>
            <a:off x="2268538" y="188913"/>
            <a:ext cx="2951162" cy="646331"/>
          </a:xfrm>
          <a:prstGeom prst="rect">
            <a:avLst/>
          </a:prstGeom>
        </p:spPr>
        <p:txBody>
          <a:bodyPr>
            <a:spAutoFit/>
          </a:bodyPr>
          <a:lstStyle/>
          <a:p>
            <a:pPr algn="l">
              <a:defRPr/>
            </a:pP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實驗室安全衛生政策及管理制度</a:t>
            </a:r>
          </a:p>
        </p:txBody>
      </p:sp>
      <p:graphicFrame>
        <p:nvGraphicFramePr>
          <p:cNvPr id="22" name="表格 21"/>
          <p:cNvGraphicFramePr>
            <a:graphicFrameLocks noGrp="1"/>
          </p:cNvGraphicFramePr>
          <p:nvPr>
            <p:extLst>
              <p:ext uri="{D42A27DB-BD31-4B8C-83A1-F6EECF244321}">
                <p14:modId xmlns:p14="http://schemas.microsoft.com/office/powerpoint/2010/main" val="2395126562"/>
              </p:ext>
            </p:extLst>
          </p:nvPr>
        </p:nvGraphicFramePr>
        <p:xfrm>
          <a:off x="179388" y="1700808"/>
          <a:ext cx="4865688" cy="4117973"/>
        </p:xfrm>
        <a:graphic>
          <a:graphicData uri="http://schemas.openxmlformats.org/drawingml/2006/table">
            <a:tbl>
              <a:tblPr/>
              <a:tblGrid>
                <a:gridCol w="995615">
                  <a:extLst>
                    <a:ext uri="{9D8B030D-6E8A-4147-A177-3AD203B41FA5}">
                      <a16:colId xmlns:a16="http://schemas.microsoft.com/office/drawing/2014/main" xmlns="" val="20000"/>
                    </a:ext>
                  </a:extLst>
                </a:gridCol>
                <a:gridCol w="1349922">
                  <a:extLst>
                    <a:ext uri="{9D8B030D-6E8A-4147-A177-3AD203B41FA5}">
                      <a16:colId xmlns:a16="http://schemas.microsoft.com/office/drawing/2014/main" xmlns="" val="20001"/>
                    </a:ext>
                  </a:extLst>
                </a:gridCol>
                <a:gridCol w="1349922">
                  <a:extLst>
                    <a:ext uri="{9D8B030D-6E8A-4147-A177-3AD203B41FA5}">
                      <a16:colId xmlns:a16="http://schemas.microsoft.com/office/drawing/2014/main" xmlns="" val="20002"/>
                    </a:ext>
                  </a:extLst>
                </a:gridCol>
                <a:gridCol w="629879">
                  <a:extLst>
                    <a:ext uri="{9D8B030D-6E8A-4147-A177-3AD203B41FA5}">
                      <a16:colId xmlns:a16="http://schemas.microsoft.com/office/drawing/2014/main" xmlns="" val="20003"/>
                    </a:ext>
                  </a:extLst>
                </a:gridCol>
                <a:gridCol w="540350">
                  <a:extLst>
                    <a:ext uri="{9D8B030D-6E8A-4147-A177-3AD203B41FA5}">
                      <a16:colId xmlns:a16="http://schemas.microsoft.com/office/drawing/2014/main" xmlns="" val="20004"/>
                    </a:ext>
                  </a:extLst>
                </a:gridCol>
              </a:tblGrid>
              <a:tr h="269639">
                <a:tc>
                  <a:txBody>
                    <a:bodyPr/>
                    <a:lstStyle/>
                    <a:p>
                      <a:pPr indent="-82550" algn="ctr">
                        <a:spcAft>
                          <a:spcPts val="0"/>
                        </a:spcAft>
                      </a:pPr>
                      <a:r>
                        <a:rPr lang="zh-TW" sz="1400" b="1" kern="100" dirty="0">
                          <a:latin typeface="Times New Roman"/>
                          <a:ea typeface="標楷體"/>
                          <a:cs typeface="Arial"/>
                        </a:rPr>
                        <a:t>年度</a:t>
                      </a:r>
                      <a:endParaRPr lang="zh-TW" sz="1400" b="1" kern="100" dirty="0">
                        <a:latin typeface="Times New Roman"/>
                        <a:ea typeface="新細明體"/>
                        <a:cs typeface="Arial"/>
                      </a:endParaRPr>
                    </a:p>
                  </a:txBody>
                  <a:tcPr marL="68576" marR="68576"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ts val="1500"/>
                        </a:lnSpc>
                        <a:spcAft>
                          <a:spcPts val="0"/>
                        </a:spcAft>
                      </a:pPr>
                      <a:r>
                        <a:rPr lang="zh-TW" sz="1400" b="1" kern="100" dirty="0">
                          <a:latin typeface="Times New Roman"/>
                          <a:ea typeface="標楷體"/>
                          <a:cs typeface="Arial"/>
                        </a:rPr>
                        <a:t>日期</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lnSpc>
                          <a:spcPts val="1500"/>
                        </a:lnSpc>
                        <a:spcAft>
                          <a:spcPts val="0"/>
                        </a:spcAft>
                      </a:pPr>
                      <a:r>
                        <a:rPr lang="zh-TW" sz="1400" b="1" kern="100" dirty="0">
                          <a:latin typeface="Times New Roman"/>
                          <a:ea typeface="標楷體"/>
                          <a:cs typeface="Arial"/>
                        </a:rPr>
                        <a:t>項</a:t>
                      </a:r>
                      <a:r>
                        <a:rPr lang="en-US" sz="1400" b="1" kern="100" dirty="0">
                          <a:latin typeface="Times New Roman"/>
                          <a:ea typeface="標楷體"/>
                          <a:cs typeface="Arial"/>
                        </a:rPr>
                        <a:t>    </a:t>
                      </a:r>
                      <a:r>
                        <a:rPr lang="zh-TW" sz="1400" b="1" kern="100" dirty="0">
                          <a:latin typeface="Times New Roman"/>
                          <a:ea typeface="標楷體"/>
                          <a:cs typeface="Arial"/>
                        </a:rPr>
                        <a:t>目</a:t>
                      </a:r>
                      <a:endParaRPr lang="zh-TW" sz="1400" b="1"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ts val="1500"/>
                        </a:lnSpc>
                        <a:spcAft>
                          <a:spcPts val="0"/>
                        </a:spcAft>
                      </a:pPr>
                      <a:r>
                        <a:rPr lang="zh-TW" sz="1400" b="1" kern="100" dirty="0">
                          <a:latin typeface="Times New Roman"/>
                          <a:ea typeface="標楷體"/>
                          <a:cs typeface="Arial"/>
                        </a:rPr>
                        <a:t>時數</a:t>
                      </a:r>
                      <a:endParaRPr lang="zh-TW" sz="1400" b="1"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ts val="1500"/>
                        </a:lnSpc>
                        <a:spcAft>
                          <a:spcPts val="0"/>
                        </a:spcAft>
                      </a:pPr>
                      <a:r>
                        <a:rPr lang="zh-TW" sz="1400" b="1" kern="100" dirty="0">
                          <a:latin typeface="Times New Roman"/>
                          <a:ea typeface="標楷體"/>
                          <a:cs typeface="Arial"/>
                        </a:rPr>
                        <a:t>人數</a:t>
                      </a:r>
                      <a:endParaRPr lang="zh-TW" sz="1400" b="1"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213373">
                <a:tc rowSpan="5">
                  <a:txBody>
                    <a:bodyPr/>
                    <a:lstStyle/>
                    <a:p>
                      <a:pPr algn="ctr">
                        <a:spcAft>
                          <a:spcPts val="0"/>
                        </a:spcAft>
                      </a:pPr>
                      <a:r>
                        <a:rPr lang="en-US" sz="1400" b="1" kern="100" dirty="0" smtClean="0">
                          <a:latin typeface="Times New Roman"/>
                          <a:ea typeface="標楷體"/>
                          <a:cs typeface="Arial"/>
                        </a:rPr>
                        <a:t>103</a:t>
                      </a:r>
                      <a:endParaRPr lang="zh-TW" sz="1400" b="1" kern="100" dirty="0">
                        <a:latin typeface="Times New Roman"/>
                        <a:ea typeface="新細明體"/>
                        <a:cs typeface="Arial"/>
                      </a:endParaRPr>
                    </a:p>
                  </a:txBody>
                  <a:tcPr marL="68576" marR="68576"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spcAft>
                          <a:spcPts val="0"/>
                        </a:spcAft>
                      </a:pPr>
                      <a:r>
                        <a:rPr lang="en-US" sz="1400" b="1" kern="100" dirty="0">
                          <a:latin typeface="Times New Roman"/>
                          <a:ea typeface="標楷體"/>
                          <a:cs typeface="Arial"/>
                        </a:rPr>
                        <a:t>02</a:t>
                      </a:r>
                      <a:r>
                        <a:rPr lang="zh-TW" sz="1400" b="1" kern="100" dirty="0">
                          <a:latin typeface="Times New Roman"/>
                          <a:ea typeface="標楷體"/>
                          <a:cs typeface="Arial"/>
                        </a:rPr>
                        <a:t>月</a:t>
                      </a:r>
                      <a:r>
                        <a:rPr lang="en-US" sz="1400" b="1" kern="100" dirty="0">
                          <a:latin typeface="Times New Roman"/>
                          <a:ea typeface="標楷體"/>
                          <a:cs typeface="Arial"/>
                        </a:rPr>
                        <a:t>15</a:t>
                      </a:r>
                      <a:r>
                        <a:rPr lang="zh-TW" sz="1400" b="1" kern="100" dirty="0">
                          <a:latin typeface="Times New Roman"/>
                          <a:ea typeface="標楷體"/>
                          <a:cs typeface="Arial"/>
                        </a:rPr>
                        <a:t>日</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dirty="0">
                          <a:latin typeface="Times New Roman"/>
                          <a:ea typeface="標楷體"/>
                          <a:cs typeface="Arial"/>
                        </a:rPr>
                        <a:t>輻射防護</a:t>
                      </a:r>
                      <a:endParaRPr lang="zh-TW" sz="1400" kern="100" dirty="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3</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8</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13373">
                <a:tc vMerge="1">
                  <a:txBody>
                    <a:bodyPr/>
                    <a:lstStyle/>
                    <a:p>
                      <a:endParaRPr lang="zh-TW" altLang="en-US"/>
                    </a:p>
                  </a:txBody>
                  <a:tcPr/>
                </a:tc>
                <a:tc>
                  <a:txBody>
                    <a:bodyPr/>
                    <a:lstStyle/>
                    <a:p>
                      <a:pPr algn="l">
                        <a:spcAft>
                          <a:spcPts val="0"/>
                        </a:spcAft>
                      </a:pPr>
                      <a:r>
                        <a:rPr lang="en-US" sz="1400" b="1" kern="100" dirty="0">
                          <a:latin typeface="Times New Roman"/>
                          <a:ea typeface="標楷體"/>
                          <a:cs typeface="Arial"/>
                        </a:rPr>
                        <a:t>04</a:t>
                      </a:r>
                      <a:r>
                        <a:rPr lang="zh-TW" sz="1400" b="1" kern="100">
                          <a:latin typeface="Times New Roman"/>
                          <a:ea typeface="標楷體"/>
                          <a:cs typeface="Arial"/>
                        </a:rPr>
                        <a:t>月</a:t>
                      </a:r>
                      <a:r>
                        <a:rPr lang="en-US" sz="1400" b="1" kern="100" dirty="0">
                          <a:latin typeface="Times New Roman"/>
                          <a:ea typeface="標楷體"/>
                          <a:cs typeface="Arial"/>
                        </a:rPr>
                        <a:t>26</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dirty="0">
                          <a:latin typeface="Times New Roman"/>
                          <a:ea typeface="標楷體"/>
                          <a:cs typeface="Arial"/>
                        </a:rPr>
                        <a:t>輻射防護</a:t>
                      </a:r>
                      <a:endParaRPr lang="zh-TW" sz="1400" kern="100" dirty="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3</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14</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13373">
                <a:tc vMerge="1">
                  <a:txBody>
                    <a:bodyPr/>
                    <a:lstStyle/>
                    <a:p>
                      <a:endParaRPr lang="zh-TW" altLang="en-US"/>
                    </a:p>
                  </a:txBody>
                  <a:tcPr/>
                </a:tc>
                <a:tc>
                  <a:txBody>
                    <a:bodyPr/>
                    <a:lstStyle/>
                    <a:p>
                      <a:pPr algn="l">
                        <a:spcAft>
                          <a:spcPts val="0"/>
                        </a:spcAft>
                      </a:pPr>
                      <a:r>
                        <a:rPr lang="en-US" sz="1400" b="1" kern="100" dirty="0">
                          <a:latin typeface="Times New Roman"/>
                          <a:ea typeface="標楷體"/>
                          <a:cs typeface="Arial"/>
                        </a:rPr>
                        <a:t>09</a:t>
                      </a:r>
                      <a:r>
                        <a:rPr lang="zh-TW" sz="1400" b="1" kern="100">
                          <a:latin typeface="Times New Roman"/>
                          <a:ea typeface="標楷體"/>
                          <a:cs typeface="Arial"/>
                        </a:rPr>
                        <a:t>月</a:t>
                      </a:r>
                      <a:r>
                        <a:rPr lang="en-US" sz="1400" b="1" kern="100" dirty="0">
                          <a:latin typeface="Times New Roman"/>
                          <a:ea typeface="標楷體"/>
                          <a:cs typeface="Arial"/>
                        </a:rPr>
                        <a:t>05</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a:latin typeface="Times New Roman"/>
                          <a:ea typeface="標楷體"/>
                          <a:cs typeface="Arial"/>
                        </a:rPr>
                        <a:t>新進人員</a:t>
                      </a:r>
                      <a:endParaRPr lang="zh-TW" sz="1400" kern="10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8</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556</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13373">
                <a:tc vMerge="1">
                  <a:txBody>
                    <a:bodyPr/>
                    <a:lstStyle/>
                    <a:p>
                      <a:endParaRPr lang="zh-TW" altLang="en-US"/>
                    </a:p>
                  </a:txBody>
                  <a:tcPr/>
                </a:tc>
                <a:tc>
                  <a:txBody>
                    <a:bodyPr/>
                    <a:lstStyle/>
                    <a:p>
                      <a:pPr algn="l">
                        <a:spcAft>
                          <a:spcPts val="0"/>
                        </a:spcAft>
                      </a:pPr>
                      <a:r>
                        <a:rPr lang="en-US" sz="1400" b="1" kern="100" dirty="0">
                          <a:latin typeface="Times New Roman"/>
                          <a:ea typeface="標楷體"/>
                          <a:cs typeface="Arial"/>
                        </a:rPr>
                        <a:t>09</a:t>
                      </a:r>
                      <a:r>
                        <a:rPr lang="zh-TW" sz="1400" b="1" kern="100">
                          <a:latin typeface="Times New Roman"/>
                          <a:ea typeface="標楷體"/>
                          <a:cs typeface="Arial"/>
                        </a:rPr>
                        <a:t>月</a:t>
                      </a:r>
                      <a:r>
                        <a:rPr lang="en-US" sz="1400" b="1" kern="100" dirty="0">
                          <a:latin typeface="Times New Roman"/>
                          <a:ea typeface="標楷體"/>
                          <a:cs typeface="Arial"/>
                        </a:rPr>
                        <a:t>06</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zh-TW" sz="1400" kern="100">
                          <a:latin typeface="Times New Roman"/>
                          <a:ea typeface="標楷體"/>
                          <a:cs typeface="Arial"/>
                        </a:rPr>
                        <a:t>輻射防護</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3</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33</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13373">
                <a:tc vMerge="1">
                  <a:txBody>
                    <a:bodyPr/>
                    <a:lstStyle/>
                    <a:p>
                      <a:endParaRPr lang="zh-TW" altLang="en-US"/>
                    </a:p>
                  </a:txBody>
                  <a:tcPr/>
                </a:tc>
                <a:tc>
                  <a:txBody>
                    <a:bodyPr/>
                    <a:lstStyle/>
                    <a:p>
                      <a:pPr algn="l">
                        <a:spcAft>
                          <a:spcPts val="0"/>
                        </a:spcAft>
                      </a:pPr>
                      <a:r>
                        <a:rPr lang="en-US" sz="1400" b="1" kern="100" dirty="0">
                          <a:latin typeface="Times New Roman"/>
                          <a:ea typeface="標楷體"/>
                          <a:cs typeface="Arial"/>
                        </a:rPr>
                        <a:t>10</a:t>
                      </a:r>
                      <a:r>
                        <a:rPr lang="zh-TW" sz="1400" b="1" kern="100" dirty="0">
                          <a:latin typeface="Times New Roman"/>
                          <a:ea typeface="標楷體"/>
                          <a:cs typeface="Arial"/>
                        </a:rPr>
                        <a:t>月</a:t>
                      </a:r>
                      <a:r>
                        <a:rPr lang="en-US" sz="1400" b="1" kern="100" dirty="0">
                          <a:latin typeface="Times New Roman"/>
                          <a:ea typeface="標楷體"/>
                          <a:cs typeface="Arial"/>
                        </a:rPr>
                        <a:t>24</a:t>
                      </a:r>
                      <a:r>
                        <a:rPr lang="zh-TW" sz="1400" b="1" kern="100" dirty="0">
                          <a:latin typeface="Times New Roman"/>
                          <a:ea typeface="標楷體"/>
                          <a:cs typeface="Arial"/>
                        </a:rPr>
                        <a:t>日</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a:latin typeface="Times New Roman"/>
                          <a:ea typeface="標楷體"/>
                          <a:cs typeface="Arial"/>
                        </a:rPr>
                        <a:t>在職人員</a:t>
                      </a:r>
                      <a:endParaRPr lang="zh-TW" sz="1400" kern="10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2</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130</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81023">
                <a:tc rowSpan="10">
                  <a:txBody>
                    <a:bodyPr/>
                    <a:lstStyle/>
                    <a:p>
                      <a:pPr algn="ctr">
                        <a:spcAft>
                          <a:spcPts val="0"/>
                        </a:spcAft>
                      </a:pPr>
                      <a:r>
                        <a:rPr lang="en-US" sz="1400" b="1" kern="100" dirty="0" smtClean="0">
                          <a:latin typeface="Times New Roman"/>
                          <a:ea typeface="標楷體"/>
                          <a:cs typeface="Arial"/>
                        </a:rPr>
                        <a:t>104</a:t>
                      </a:r>
                      <a:endParaRPr lang="zh-TW" sz="1400" b="1" kern="100" dirty="0">
                        <a:latin typeface="Times New Roman"/>
                        <a:ea typeface="新細明體"/>
                        <a:cs typeface="Arial"/>
                      </a:endParaRPr>
                    </a:p>
                  </a:txBody>
                  <a:tcPr marL="68576" marR="68576"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l">
                        <a:spcAft>
                          <a:spcPts val="0"/>
                        </a:spcAft>
                      </a:pPr>
                      <a:r>
                        <a:rPr lang="en-US" sz="1400" b="1" kern="100" dirty="0">
                          <a:latin typeface="Times New Roman"/>
                          <a:ea typeface="標楷體"/>
                          <a:cs typeface="Arial"/>
                        </a:rPr>
                        <a:t>01</a:t>
                      </a:r>
                      <a:r>
                        <a:rPr lang="zh-TW" sz="1400" b="1" kern="100">
                          <a:latin typeface="Times New Roman"/>
                          <a:ea typeface="標楷體"/>
                          <a:cs typeface="Arial"/>
                        </a:rPr>
                        <a:t>月</a:t>
                      </a:r>
                      <a:r>
                        <a:rPr lang="en-US" sz="1400" b="1" kern="100" dirty="0">
                          <a:latin typeface="Times New Roman"/>
                          <a:ea typeface="標楷體"/>
                          <a:cs typeface="Arial"/>
                        </a:rPr>
                        <a:t>14</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a:latin typeface="Times New Roman"/>
                          <a:ea typeface="標楷體"/>
                          <a:cs typeface="Arial"/>
                        </a:rPr>
                        <a:t>危害告知及校園規範</a:t>
                      </a:r>
                      <a:endParaRPr lang="zh-TW" sz="1400" kern="10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3</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60</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13373">
                <a:tc vMerge="1">
                  <a:txBody>
                    <a:bodyPr/>
                    <a:lstStyle/>
                    <a:p>
                      <a:endParaRPr lang="zh-TW" altLang="en-US"/>
                    </a:p>
                  </a:txBody>
                  <a:tcPr/>
                </a:tc>
                <a:tc>
                  <a:txBody>
                    <a:bodyPr/>
                    <a:lstStyle/>
                    <a:p>
                      <a:pPr algn="l">
                        <a:spcAft>
                          <a:spcPts val="0"/>
                        </a:spcAft>
                      </a:pPr>
                      <a:r>
                        <a:rPr lang="en-US" sz="1400" b="1" kern="100" dirty="0">
                          <a:latin typeface="Times New Roman"/>
                          <a:ea typeface="標楷體"/>
                          <a:cs typeface="Arial"/>
                        </a:rPr>
                        <a:t>03</a:t>
                      </a:r>
                      <a:r>
                        <a:rPr lang="zh-TW" sz="1400" b="1" kern="100">
                          <a:latin typeface="Times New Roman"/>
                          <a:ea typeface="標楷體"/>
                          <a:cs typeface="Arial"/>
                        </a:rPr>
                        <a:t>月</a:t>
                      </a:r>
                      <a:r>
                        <a:rPr lang="en-US" sz="1400" b="1" kern="100" dirty="0">
                          <a:latin typeface="Times New Roman"/>
                          <a:ea typeface="標楷體"/>
                          <a:cs typeface="Arial"/>
                        </a:rPr>
                        <a:t>04</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zh-TW" sz="1400" kern="100">
                          <a:latin typeface="Times New Roman"/>
                          <a:ea typeface="標楷體"/>
                          <a:cs typeface="Arial"/>
                        </a:rPr>
                        <a:t>飲水機清潔</a:t>
                      </a:r>
                      <a:endParaRPr lang="zh-TW" sz="1400" kern="10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1</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12</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13373">
                <a:tc vMerge="1">
                  <a:txBody>
                    <a:bodyPr/>
                    <a:lstStyle/>
                    <a:p>
                      <a:endParaRPr lang="zh-TW" altLang="en-US"/>
                    </a:p>
                  </a:txBody>
                  <a:tcPr/>
                </a:tc>
                <a:tc>
                  <a:txBody>
                    <a:bodyPr/>
                    <a:lstStyle/>
                    <a:p>
                      <a:pPr algn="l">
                        <a:spcAft>
                          <a:spcPts val="0"/>
                        </a:spcAft>
                      </a:pPr>
                      <a:r>
                        <a:rPr lang="en-US" sz="1400" b="1" kern="100" dirty="0">
                          <a:latin typeface="Times New Roman"/>
                          <a:ea typeface="標楷體"/>
                          <a:cs typeface="Arial"/>
                        </a:rPr>
                        <a:t>03</a:t>
                      </a:r>
                      <a:r>
                        <a:rPr lang="zh-TW" sz="1400" b="1" kern="100">
                          <a:latin typeface="Times New Roman"/>
                          <a:ea typeface="標楷體"/>
                          <a:cs typeface="Arial"/>
                        </a:rPr>
                        <a:t>月</a:t>
                      </a:r>
                      <a:r>
                        <a:rPr lang="en-US" sz="1400" b="1" kern="100" dirty="0">
                          <a:latin typeface="Times New Roman"/>
                          <a:ea typeface="標楷體"/>
                          <a:cs typeface="Arial"/>
                        </a:rPr>
                        <a:t>08</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a:latin typeface="Times New Roman"/>
                          <a:ea typeface="標楷體"/>
                          <a:cs typeface="Arial"/>
                        </a:rPr>
                        <a:t>輻射防護</a:t>
                      </a:r>
                      <a:endParaRPr lang="zh-TW" sz="1400" kern="10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3</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10</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81023">
                <a:tc vMerge="1">
                  <a:txBody>
                    <a:bodyPr/>
                    <a:lstStyle/>
                    <a:p>
                      <a:endParaRPr lang="zh-TW" altLang="en-US"/>
                    </a:p>
                  </a:txBody>
                  <a:tcPr/>
                </a:tc>
                <a:tc>
                  <a:txBody>
                    <a:bodyPr/>
                    <a:lstStyle/>
                    <a:p>
                      <a:pPr algn="l">
                        <a:spcAft>
                          <a:spcPts val="0"/>
                        </a:spcAft>
                      </a:pPr>
                      <a:r>
                        <a:rPr lang="en-US" sz="1400" b="1" kern="100" dirty="0">
                          <a:latin typeface="Times New Roman"/>
                          <a:ea typeface="標楷體"/>
                          <a:cs typeface="Arial"/>
                        </a:rPr>
                        <a:t>03</a:t>
                      </a:r>
                      <a:r>
                        <a:rPr lang="zh-TW" sz="1400" b="1" kern="100">
                          <a:latin typeface="Times New Roman"/>
                          <a:ea typeface="標楷體"/>
                          <a:cs typeface="Arial"/>
                        </a:rPr>
                        <a:t>月</a:t>
                      </a:r>
                      <a:r>
                        <a:rPr lang="en-US" sz="1400" b="1" kern="100" dirty="0">
                          <a:latin typeface="Times New Roman"/>
                          <a:ea typeface="標楷體"/>
                          <a:cs typeface="Arial"/>
                        </a:rPr>
                        <a:t>29</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a:latin typeface="Times New Roman"/>
                          <a:ea typeface="標楷體"/>
                          <a:cs typeface="Arial"/>
                        </a:rPr>
                        <a:t>職安内稽條文法規</a:t>
                      </a:r>
                      <a:endParaRPr lang="zh-TW" sz="1400" kern="10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6</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39</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13373">
                <a:tc vMerge="1">
                  <a:txBody>
                    <a:bodyPr/>
                    <a:lstStyle/>
                    <a:p>
                      <a:endParaRPr lang="zh-TW" altLang="en-US"/>
                    </a:p>
                  </a:txBody>
                  <a:tcPr/>
                </a:tc>
                <a:tc>
                  <a:txBody>
                    <a:bodyPr/>
                    <a:lstStyle/>
                    <a:p>
                      <a:pPr algn="l">
                        <a:lnSpc>
                          <a:spcPts val="1500"/>
                        </a:lnSpc>
                        <a:spcAft>
                          <a:spcPts val="0"/>
                        </a:spcAft>
                      </a:pPr>
                      <a:r>
                        <a:rPr lang="en-US" sz="1400" b="1" kern="100" dirty="0">
                          <a:latin typeface="Times New Roman"/>
                          <a:ea typeface="標楷體"/>
                          <a:cs typeface="Arial"/>
                        </a:rPr>
                        <a:t>09</a:t>
                      </a:r>
                      <a:r>
                        <a:rPr lang="zh-TW" sz="1400" b="1" kern="100">
                          <a:latin typeface="Times New Roman"/>
                          <a:ea typeface="標楷體"/>
                          <a:cs typeface="Arial"/>
                        </a:rPr>
                        <a:t>月</a:t>
                      </a:r>
                      <a:r>
                        <a:rPr lang="en-US" sz="1400" b="1" kern="100" dirty="0">
                          <a:latin typeface="Times New Roman"/>
                          <a:ea typeface="標楷體"/>
                          <a:cs typeface="Arial"/>
                        </a:rPr>
                        <a:t>04- 05</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a:latin typeface="Times New Roman"/>
                          <a:ea typeface="標楷體"/>
                          <a:cs typeface="Arial"/>
                        </a:rPr>
                        <a:t>新進人員</a:t>
                      </a:r>
                      <a:endParaRPr lang="zh-TW" sz="1400" kern="10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8</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567</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13373">
                <a:tc vMerge="1">
                  <a:txBody>
                    <a:bodyPr/>
                    <a:lstStyle/>
                    <a:p>
                      <a:endParaRPr lang="zh-TW" altLang="en-US"/>
                    </a:p>
                  </a:txBody>
                  <a:tcPr/>
                </a:tc>
                <a:tc>
                  <a:txBody>
                    <a:bodyPr/>
                    <a:lstStyle/>
                    <a:p>
                      <a:pPr algn="l">
                        <a:spcAft>
                          <a:spcPts val="0"/>
                        </a:spcAft>
                      </a:pPr>
                      <a:r>
                        <a:rPr lang="en-US" sz="1400" b="1" kern="100" dirty="0">
                          <a:latin typeface="Times New Roman"/>
                          <a:ea typeface="標楷體"/>
                          <a:cs typeface="Arial"/>
                        </a:rPr>
                        <a:t>09</a:t>
                      </a:r>
                      <a:r>
                        <a:rPr lang="zh-TW" sz="1400" b="1" kern="100">
                          <a:latin typeface="Times New Roman"/>
                          <a:ea typeface="標楷體"/>
                          <a:cs typeface="Arial"/>
                        </a:rPr>
                        <a:t>月</a:t>
                      </a:r>
                      <a:r>
                        <a:rPr lang="en-US" sz="1400" b="1" kern="100" dirty="0">
                          <a:latin typeface="Times New Roman"/>
                          <a:ea typeface="標楷體"/>
                          <a:cs typeface="Arial"/>
                        </a:rPr>
                        <a:t>09</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a:latin typeface="Times New Roman"/>
                          <a:ea typeface="標楷體"/>
                          <a:cs typeface="Arial"/>
                        </a:rPr>
                        <a:t>輻射防護</a:t>
                      </a:r>
                      <a:endParaRPr lang="zh-TW" sz="1400" kern="10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3</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37</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81023">
                <a:tc vMerge="1">
                  <a:txBody>
                    <a:bodyPr/>
                    <a:lstStyle/>
                    <a:p>
                      <a:endParaRPr lang="zh-TW" altLang="en-US"/>
                    </a:p>
                  </a:txBody>
                  <a:tcPr/>
                </a:tc>
                <a:tc>
                  <a:txBody>
                    <a:bodyPr/>
                    <a:lstStyle/>
                    <a:p>
                      <a:pPr algn="l">
                        <a:lnSpc>
                          <a:spcPts val="1500"/>
                        </a:lnSpc>
                        <a:spcAft>
                          <a:spcPts val="0"/>
                        </a:spcAft>
                      </a:pPr>
                      <a:r>
                        <a:rPr lang="en-US" sz="1400" b="1" kern="100" dirty="0">
                          <a:latin typeface="Times New Roman"/>
                          <a:ea typeface="標楷體"/>
                          <a:cs typeface="Arial"/>
                        </a:rPr>
                        <a:t>08</a:t>
                      </a:r>
                      <a:r>
                        <a:rPr lang="zh-TW" sz="1400" b="1" kern="100">
                          <a:latin typeface="Times New Roman"/>
                          <a:ea typeface="標楷體"/>
                          <a:cs typeface="Arial"/>
                        </a:rPr>
                        <a:t>月</a:t>
                      </a:r>
                      <a:r>
                        <a:rPr lang="en-US" sz="1400" b="1" kern="100" dirty="0">
                          <a:latin typeface="Times New Roman"/>
                          <a:ea typeface="標楷體"/>
                          <a:cs typeface="Arial"/>
                        </a:rPr>
                        <a:t>14- 22</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dirty="0">
                          <a:latin typeface="Times New Roman"/>
                          <a:ea typeface="標楷體"/>
                          <a:cs typeface="Arial"/>
                        </a:rPr>
                        <a:t>特定化學物質作業主管</a:t>
                      </a:r>
                      <a:endParaRPr lang="zh-TW" sz="1400" kern="100" dirty="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18</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42</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381023">
                <a:tc vMerge="1">
                  <a:txBody>
                    <a:bodyPr/>
                    <a:lstStyle/>
                    <a:p>
                      <a:endParaRPr lang="zh-TW" altLang="en-US"/>
                    </a:p>
                  </a:txBody>
                  <a:tcPr/>
                </a:tc>
                <a:tc>
                  <a:txBody>
                    <a:bodyPr/>
                    <a:lstStyle/>
                    <a:p>
                      <a:pPr algn="l">
                        <a:lnSpc>
                          <a:spcPts val="1500"/>
                        </a:lnSpc>
                        <a:spcAft>
                          <a:spcPts val="0"/>
                        </a:spcAft>
                      </a:pPr>
                      <a:r>
                        <a:rPr lang="en-US" sz="1400" b="1" kern="100" dirty="0">
                          <a:latin typeface="Times New Roman"/>
                          <a:ea typeface="標楷體"/>
                          <a:cs typeface="Arial"/>
                        </a:rPr>
                        <a:t>08</a:t>
                      </a:r>
                      <a:r>
                        <a:rPr lang="zh-TW" sz="1400" b="1" kern="100">
                          <a:latin typeface="Times New Roman"/>
                          <a:ea typeface="標楷體"/>
                          <a:cs typeface="Arial"/>
                        </a:rPr>
                        <a:t>月</a:t>
                      </a:r>
                      <a:r>
                        <a:rPr lang="en-US" sz="1400" b="1" kern="100" dirty="0">
                          <a:latin typeface="Times New Roman"/>
                          <a:ea typeface="標楷體"/>
                          <a:cs typeface="Arial"/>
                        </a:rPr>
                        <a:t>5- 13</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a:latin typeface="Times New Roman"/>
                          <a:ea typeface="標楷體"/>
                          <a:cs typeface="Arial"/>
                        </a:rPr>
                        <a:t>有機溶劑作業主管</a:t>
                      </a:r>
                      <a:endParaRPr lang="zh-TW" sz="1400" kern="10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18</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44</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13373">
                <a:tc vMerge="1">
                  <a:txBody>
                    <a:bodyPr/>
                    <a:lstStyle/>
                    <a:p>
                      <a:endParaRPr lang="zh-TW" altLang="en-US"/>
                    </a:p>
                  </a:txBody>
                  <a:tcPr/>
                </a:tc>
                <a:tc>
                  <a:txBody>
                    <a:bodyPr/>
                    <a:lstStyle/>
                    <a:p>
                      <a:pPr algn="l">
                        <a:spcAft>
                          <a:spcPts val="0"/>
                        </a:spcAft>
                      </a:pPr>
                      <a:r>
                        <a:rPr lang="en-US" sz="1400" b="1" kern="100" dirty="0">
                          <a:latin typeface="Times New Roman"/>
                          <a:ea typeface="標楷體"/>
                          <a:cs typeface="Arial"/>
                        </a:rPr>
                        <a:t>12</a:t>
                      </a:r>
                      <a:r>
                        <a:rPr lang="zh-TW" sz="1400" b="1" kern="100">
                          <a:latin typeface="Times New Roman"/>
                          <a:ea typeface="標楷體"/>
                          <a:cs typeface="Arial"/>
                        </a:rPr>
                        <a:t>月</a:t>
                      </a:r>
                      <a:r>
                        <a:rPr lang="en-US" sz="1400" b="1" kern="100" dirty="0">
                          <a:latin typeface="Times New Roman"/>
                          <a:ea typeface="標楷體"/>
                          <a:cs typeface="Arial"/>
                        </a:rPr>
                        <a:t>.20</a:t>
                      </a:r>
                      <a:r>
                        <a:rPr lang="zh-TW" sz="1400" b="1" kern="100">
                          <a:latin typeface="Times New Roman"/>
                          <a:ea typeface="標楷體"/>
                          <a:cs typeface="Arial"/>
                        </a:rPr>
                        <a:t>日</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400" kern="100">
                          <a:latin typeface="Times New Roman"/>
                          <a:ea typeface="標楷體"/>
                          <a:cs typeface="Arial"/>
                        </a:rPr>
                        <a:t>電氣安全</a:t>
                      </a:r>
                      <a:endParaRPr lang="zh-TW" sz="1400" kern="10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標楷體"/>
                          <a:cs typeface="Arial"/>
                        </a:rPr>
                        <a:t>4</a:t>
                      </a:r>
                      <a:endParaRPr lang="zh-TW" sz="14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Times New Roman"/>
                          <a:ea typeface="標楷體"/>
                          <a:cs typeface="Arial"/>
                        </a:rPr>
                        <a:t>340</a:t>
                      </a:r>
                      <a:endParaRPr lang="zh-TW" sz="14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90512">
                <a:tc vMerge="1">
                  <a:txBody>
                    <a:bodyPr/>
                    <a:lstStyle/>
                    <a:p>
                      <a:endParaRPr lang="zh-TW" altLang="en-US"/>
                    </a:p>
                  </a:txBody>
                  <a:tcPr/>
                </a:tc>
                <a:tc>
                  <a:txBody>
                    <a:bodyPr/>
                    <a:lstStyle/>
                    <a:p>
                      <a:pPr algn="l">
                        <a:spcAft>
                          <a:spcPts val="0"/>
                        </a:spcAft>
                      </a:pPr>
                      <a:r>
                        <a:rPr lang="en-US" sz="1000" b="1" kern="100" dirty="0">
                          <a:latin typeface="Times New Roman"/>
                          <a:ea typeface="標楷體"/>
                          <a:cs typeface="Arial"/>
                        </a:rPr>
                        <a:t>12</a:t>
                      </a:r>
                      <a:r>
                        <a:rPr lang="zh-TW" sz="1000" b="1" kern="100">
                          <a:latin typeface="Times New Roman"/>
                          <a:ea typeface="標楷體"/>
                          <a:cs typeface="Arial"/>
                        </a:rPr>
                        <a:t>月</a:t>
                      </a:r>
                      <a:r>
                        <a:rPr lang="en-US" sz="1000" b="1" kern="100" dirty="0">
                          <a:latin typeface="Times New Roman"/>
                          <a:ea typeface="標楷體"/>
                          <a:cs typeface="Arial"/>
                        </a:rPr>
                        <a:t>27</a:t>
                      </a:r>
                      <a:r>
                        <a:rPr lang="zh-TW" sz="1000" b="1" kern="100">
                          <a:latin typeface="Times New Roman"/>
                          <a:ea typeface="標楷體"/>
                          <a:cs typeface="Arial"/>
                        </a:rPr>
                        <a:t>日</a:t>
                      </a:r>
                      <a:endParaRPr lang="zh-TW" sz="12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zh-TW" sz="1000" kern="100">
                          <a:latin typeface="Times New Roman"/>
                          <a:ea typeface="標楷體"/>
                          <a:cs typeface="Arial"/>
                        </a:rPr>
                        <a:t>在職教育訓練</a:t>
                      </a:r>
                      <a:endParaRPr lang="zh-TW" sz="1200" kern="100">
                        <a:latin typeface="Times New Roman"/>
                        <a:ea typeface="新細明體"/>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dirty="0">
                          <a:latin typeface="Times New Roman"/>
                          <a:ea typeface="標楷體"/>
                          <a:cs typeface="Arial"/>
                        </a:rPr>
                        <a:t>2</a:t>
                      </a:r>
                      <a:endParaRPr lang="zh-TW" sz="1200" kern="10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1000" kern="100" dirty="0">
                          <a:latin typeface="Times New Roman"/>
                          <a:ea typeface="標楷體"/>
                          <a:cs typeface="Arial"/>
                        </a:rPr>
                        <a:t>125</a:t>
                      </a:r>
                      <a:endParaRPr lang="zh-TW" sz="1200" kern="100" dirty="0">
                        <a:latin typeface="Times New Roman"/>
                        <a:ea typeface="新細明體"/>
                        <a:cs typeface="Arial"/>
                      </a:endParaRPr>
                    </a:p>
                  </a:txBody>
                  <a:tcPr marL="68576" marR="6857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bl>
          </a:graphicData>
        </a:graphic>
      </p:graphicFrame>
      <p:sp>
        <p:nvSpPr>
          <p:cNvPr id="5" name="矩形 4"/>
          <p:cNvSpPr/>
          <p:nvPr/>
        </p:nvSpPr>
        <p:spPr>
          <a:xfrm>
            <a:off x="1115615" y="152634"/>
            <a:ext cx="7768715" cy="646331"/>
          </a:xfrm>
          <a:prstGeom prst="rect">
            <a:avLst/>
          </a:prstGeom>
        </p:spPr>
        <p:txBody>
          <a:bodyPr wrap="square">
            <a:spAutoFit/>
          </a:bodyPr>
          <a:lstStyle/>
          <a:p>
            <a:pPr lvl="0" fontAlgn="auto">
              <a:spcAft>
                <a:spcPts val="0"/>
              </a:spcAft>
              <a:defRPr/>
            </a:pPr>
            <a:r>
              <a:rPr kumimoji="0" lang="en-US" altLang="zh-TW" sz="3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OO</a:t>
            </a:r>
            <a:r>
              <a:rPr kumimoji="0" lang="zh-TW" altLang="en-US" sz="3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大學安全衛生管理系統組織運作例</a:t>
            </a:r>
          </a:p>
        </p:txBody>
      </p:sp>
      <p:sp>
        <p:nvSpPr>
          <p:cNvPr id="14" name="文字方塊 13"/>
          <p:cNvSpPr txBox="1"/>
          <p:nvPr/>
        </p:nvSpPr>
        <p:spPr>
          <a:xfrm>
            <a:off x="251520" y="5950228"/>
            <a:ext cx="3028541"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16094507"/>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899716"/>
            <a:ext cx="8579296" cy="1143000"/>
          </a:xfrm>
        </p:spPr>
        <p:txBody>
          <a:bodyPr/>
          <a:lstStyle/>
          <a:p>
            <a:r>
              <a:rPr lang="zh-TW" altLang="en-US" b="1" dirty="0">
                <a:latin typeface="Times New Roman" panose="02020603050405020304" pitchFamily="18" charset="0"/>
              </a:rPr>
              <a:t>參、災害預防設施及緊急應變措施</a:t>
            </a:r>
          </a:p>
        </p:txBody>
      </p:sp>
      <p:sp>
        <p:nvSpPr>
          <p:cNvPr id="4" name="投影片編號版面配置區 3"/>
          <p:cNvSpPr>
            <a:spLocks noGrp="1"/>
          </p:cNvSpPr>
          <p:nvPr>
            <p:ph type="sldNum" sz="quarter" idx="12"/>
          </p:nvPr>
        </p:nvSpPr>
        <p:spPr>
          <a:xfrm>
            <a:off x="6804248" y="6126757"/>
            <a:ext cx="2133600" cy="365125"/>
          </a:xfrm>
        </p:spPr>
        <p:txBody>
          <a:bodyPr/>
          <a:lstStyle/>
          <a:p>
            <a:fld id="{5120085A-5DBB-4432-81C6-0F66A6FEB2A5}" type="slidenum">
              <a:rPr lang="zh-TW" altLang="en-US" smtClean="0">
                <a:solidFill>
                  <a:schemeClr val="tx1"/>
                </a:solidFill>
                <a:latin typeface="Times New Roman" panose="02020603050405020304" pitchFamily="18" charset="0"/>
                <a:cs typeface="Times New Roman" panose="02020603050405020304" pitchFamily="18" charset="0"/>
              </a:rPr>
              <a:pPr/>
              <a:t>26</a:t>
            </a:fld>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7" name="文字方塊 6"/>
          <p:cNvSpPr txBox="1"/>
          <p:nvPr/>
        </p:nvSpPr>
        <p:spPr>
          <a:xfrm>
            <a:off x="233772" y="5972579"/>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照片來源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3553" name="Picture 1" descr="F:\HPLIU32G\HYPRO&amp;BO&amp;PRE\照片\DSC02624.JPG"/>
          <p:cNvPicPr>
            <a:picLocks noChangeAspect="1" noChangeArrowheads="1"/>
          </p:cNvPicPr>
          <p:nvPr/>
        </p:nvPicPr>
        <p:blipFill>
          <a:blip r:embed="rId3" cstate="print"/>
          <a:srcRect/>
          <a:stretch>
            <a:fillRect/>
          </a:stretch>
        </p:blipFill>
        <p:spPr bwMode="auto">
          <a:xfrm>
            <a:off x="3059832" y="548680"/>
            <a:ext cx="3055888" cy="2291916"/>
          </a:xfrm>
          <a:prstGeom prst="rect">
            <a:avLst/>
          </a:prstGeom>
          <a:noFill/>
        </p:spPr>
      </p:pic>
      <p:pic>
        <p:nvPicPr>
          <p:cNvPr id="23554" name="Picture 2"/>
          <p:cNvPicPr>
            <a:picLocks noChangeAspect="1" noChangeArrowheads="1"/>
          </p:cNvPicPr>
          <p:nvPr/>
        </p:nvPicPr>
        <p:blipFill>
          <a:blip r:embed="rId4" cstate="print"/>
          <a:srcRect/>
          <a:stretch>
            <a:fillRect/>
          </a:stretch>
        </p:blipFill>
        <p:spPr bwMode="auto">
          <a:xfrm>
            <a:off x="1547664" y="3933056"/>
            <a:ext cx="6479706" cy="2016224"/>
          </a:xfrm>
          <a:prstGeom prst="rect">
            <a:avLst/>
          </a:prstGeom>
          <a:noFill/>
          <a:ln w="9525">
            <a:noFill/>
            <a:miter lim="800000"/>
            <a:headEnd/>
            <a:tailEnd/>
          </a:ln>
        </p:spPr>
      </p:pic>
    </p:spTree>
    <p:extLst>
      <p:ext uri="{BB962C8B-B14F-4D97-AF65-F5344CB8AC3E}">
        <p14:creationId xmlns:p14="http://schemas.microsoft.com/office/powerpoint/2010/main" val="417774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6200" y="274638"/>
            <a:ext cx="8991600" cy="1143000"/>
          </a:xfrm>
          <a:noFill/>
        </p:spPr>
        <p:txBody>
          <a:bodyPr/>
          <a:lstStyle/>
          <a:p>
            <a:pPr eaLnBrk="1" hangingPunct="1"/>
            <a:r>
              <a:rPr lang="zh-TW" altLang="en-US" dirty="0" smtClean="0">
                <a:latin typeface="Times New Roman" panose="02020603050405020304" pitchFamily="18" charset="0"/>
              </a:rPr>
              <a:t>工作場所</a:t>
            </a:r>
            <a:r>
              <a:rPr lang="zh-TW" altLang="en-US" dirty="0">
                <a:latin typeface="Times New Roman" panose="02020603050405020304" pitchFamily="18" charset="0"/>
              </a:rPr>
              <a:t>基本態度查核</a:t>
            </a:r>
            <a:r>
              <a:rPr lang="en-US" altLang="zh-TW" dirty="0" smtClean="0">
                <a:latin typeface="Times New Roman" panose="02020603050405020304" pitchFamily="18" charset="0"/>
              </a:rPr>
              <a:t>(</a:t>
            </a:r>
            <a:r>
              <a:rPr lang="zh-TW" altLang="en-US" dirty="0" smtClean="0">
                <a:latin typeface="Times New Roman" panose="02020603050405020304" pitchFamily="18" charset="0"/>
              </a:rPr>
              <a:t>安全守則</a:t>
            </a:r>
            <a:r>
              <a:rPr lang="en-US" altLang="zh-TW" dirty="0" smtClean="0">
                <a:latin typeface="Times New Roman" panose="02020603050405020304" pitchFamily="18" charset="0"/>
              </a:rPr>
              <a:t>) </a:t>
            </a:r>
          </a:p>
        </p:txBody>
      </p:sp>
      <p:sp>
        <p:nvSpPr>
          <p:cNvPr id="3075" name="Rectangle 3"/>
          <p:cNvSpPr>
            <a:spLocks noGrp="1" noChangeArrowheads="1"/>
          </p:cNvSpPr>
          <p:nvPr>
            <p:ph type="body" idx="1"/>
          </p:nvPr>
        </p:nvSpPr>
        <p:spPr>
          <a:xfrm>
            <a:off x="251520" y="1556792"/>
            <a:ext cx="8640960" cy="4104456"/>
          </a:xfrm>
        </p:spPr>
        <p:txBody>
          <a:bodyPr>
            <a:normAutofit/>
          </a:bodyPr>
          <a:lstStyle/>
          <a:p>
            <a:pPr eaLnBrk="1" hangingPunct="1"/>
            <a:r>
              <a:rPr lang="zh-TW" altLang="en-US" sz="2800" dirty="0" smtClean="0"/>
              <a:t>穿著規定之服裝及正確戴用規定之防護器具</a:t>
            </a:r>
            <a:endParaRPr lang="en-US" altLang="zh-TW" sz="2800" dirty="0" smtClean="0"/>
          </a:p>
          <a:p>
            <a:pPr eaLnBrk="1" hangingPunct="1"/>
            <a:r>
              <a:rPr lang="zh-TW" altLang="en-US" sz="2800" dirty="0" smtClean="0"/>
              <a:t>使</a:t>
            </a:r>
            <a:r>
              <a:rPr lang="zh-TW" altLang="en-US" sz="2800" dirty="0"/>
              <a:t>用</a:t>
            </a:r>
            <a:r>
              <a:rPr lang="zh-TW" altLang="en-US" sz="2800" dirty="0" smtClean="0"/>
              <a:t>指定之安全衛生防護設施</a:t>
            </a:r>
          </a:p>
          <a:p>
            <a:pPr eaLnBrk="1" hangingPunct="1"/>
            <a:r>
              <a:rPr lang="zh-TW" altLang="en-US" sz="2800" dirty="0" smtClean="0"/>
              <a:t>禁止攜帶外食及不得打鬧喧嘩</a:t>
            </a:r>
          </a:p>
          <a:p>
            <a:pPr eaLnBrk="1" hangingPunct="1"/>
            <a:r>
              <a:rPr lang="zh-TW" altLang="en-US" sz="2800" dirty="0" smtClean="0"/>
              <a:t>依照安全衛生工作守則與標準作業程序作業</a:t>
            </a:r>
          </a:p>
          <a:p>
            <a:pPr eaLnBrk="1" hangingPunct="1"/>
            <a:r>
              <a:rPr lang="zh-TW" altLang="en-US" sz="2800" dirty="0" smtClean="0"/>
              <a:t>充分瞭解工作場所相關安全衛生設備措施</a:t>
            </a:r>
          </a:p>
          <a:p>
            <a:pPr eaLnBrk="1" hangingPunct="1"/>
            <a:r>
              <a:rPr lang="zh-TW" altLang="en-US" sz="2800" dirty="0" smtClean="0"/>
              <a:t>工作前後都保持作業場所整齊清潔，工作完畢後器具應歸原位及完整檢查並關閉用水、用電及高壓氣體設施</a:t>
            </a:r>
            <a:r>
              <a:rPr lang="en-US" altLang="zh-TW" sz="2800" dirty="0" smtClean="0"/>
              <a:t>(</a:t>
            </a:r>
            <a:r>
              <a:rPr lang="zh-TW" altLang="en-US" sz="2800" dirty="0" smtClean="0"/>
              <a:t>瓦斯</a:t>
            </a:r>
            <a:r>
              <a:rPr lang="en-US" altLang="zh-TW" sz="2800" dirty="0" smtClean="0"/>
              <a:t>:</a:t>
            </a:r>
            <a:r>
              <a:rPr lang="zh-TW" altLang="en-US" sz="2800" dirty="0" smtClean="0"/>
              <a:t>天然氣或液化石油氣</a:t>
            </a:r>
            <a:r>
              <a:rPr lang="en-US" altLang="zh-TW" sz="2800" dirty="0" smtClean="0"/>
              <a:t>)</a:t>
            </a:r>
            <a:r>
              <a:rPr lang="zh-TW" altLang="en-US" sz="2800" dirty="0" smtClean="0"/>
              <a:t>等設施</a:t>
            </a:r>
          </a:p>
        </p:txBody>
      </p:sp>
      <p:sp>
        <p:nvSpPr>
          <p:cNvPr id="2" name="投影片編號版面配置區 1"/>
          <p:cNvSpPr>
            <a:spLocks noGrp="1"/>
          </p:cNvSpPr>
          <p:nvPr>
            <p:ph type="sldNum" sz="quarter" idx="12"/>
          </p:nvPr>
        </p:nvSpPr>
        <p:spPr>
          <a:xfrm>
            <a:off x="6993753" y="6156513"/>
            <a:ext cx="2133600" cy="365125"/>
          </a:xfrm>
        </p:spPr>
        <p:txBody>
          <a:bodyPr/>
          <a:lstStyle/>
          <a:p>
            <a:pPr>
              <a:defRPr/>
            </a:pPr>
            <a:fld id="{2C463222-3884-42D2-8A9D-F71189E9DF7D}"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27</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5" name="文字方塊 4"/>
          <p:cNvSpPr txBox="1"/>
          <p:nvPr/>
        </p:nvSpPr>
        <p:spPr>
          <a:xfrm>
            <a:off x="179512" y="5877272"/>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141257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6632"/>
            <a:ext cx="8229600" cy="936104"/>
          </a:xfrm>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工作場所機械等物理危害性查核</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179512" y="1052736"/>
            <a:ext cx="8712968" cy="4680520"/>
          </a:xfrm>
        </p:spPr>
        <p:txBody>
          <a:bodyPr/>
          <a:lstStyle/>
          <a:p>
            <a:pPr marL="0" indent="0">
              <a:buNone/>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學校對機械設施應實施危害</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性</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查核</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0" indent="0">
              <a:buNone/>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一、危險性機械或設備</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合格證</a:t>
            </a:r>
            <a:r>
              <a:rPr lang="zh-TW" altLang="en-US"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、合格操作</a:t>
            </a:r>
            <a:r>
              <a:rPr lang="zh-TW" altLang="en-US" sz="24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人員與主</a:t>
            </a:r>
            <a:endParaRPr lang="en-US" altLang="zh-TW" sz="24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管人員、型式檢定合格</a:t>
            </a:r>
            <a:r>
              <a:rPr lang="zh-TW" altLang="en-US"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證明與合格</a:t>
            </a:r>
            <a:r>
              <a:rPr lang="zh-TW" altLang="en-US" sz="24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操作</a:t>
            </a:r>
            <a:r>
              <a:rPr lang="zh-TW" altLang="en-US"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人員</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二</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、機械</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設施作業危害應查核之危險性</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0" indent="0">
              <a:buNone/>
            </a:pPr>
            <a:r>
              <a:rPr lang="en-US" altLang="zh-TW"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電氣性危險</a:t>
            </a:r>
          </a:p>
          <a:p>
            <a:pPr marL="0" indent="0">
              <a:buNone/>
            </a:pPr>
            <a:r>
              <a:rPr lang="en-US" altLang="zh-TW"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異常溫度的危險</a:t>
            </a:r>
          </a:p>
          <a:p>
            <a:pPr marL="0" indent="0">
              <a:buNone/>
            </a:pPr>
            <a:r>
              <a:rPr lang="en-US" altLang="zh-TW"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噪音危險及振動危險</a:t>
            </a:r>
          </a:p>
          <a:p>
            <a:pPr marL="0" indent="0">
              <a:buNone/>
            </a:pPr>
            <a:r>
              <a:rPr lang="en-US" altLang="zh-TW"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4</a:t>
            </a:r>
            <a:r>
              <a:rPr lang="en-US" altLang="zh-TW" sz="24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使用材料或物質所引起的危害</a:t>
            </a:r>
            <a:endParaRPr lang="en-US" altLang="zh-TW" sz="24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sz="24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人因性</a:t>
            </a:r>
            <a:r>
              <a:rPr lang="zh-TW" altLang="en-US"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危險</a:t>
            </a:r>
          </a:p>
        </p:txBody>
      </p:sp>
      <p:sp>
        <p:nvSpPr>
          <p:cNvPr id="4" name="投影片編號版面配置區 3"/>
          <p:cNvSpPr>
            <a:spLocks noGrp="1"/>
          </p:cNvSpPr>
          <p:nvPr>
            <p:ph type="sldNum" sz="quarter" idx="12"/>
          </p:nvPr>
        </p:nvSpPr>
        <p:spPr>
          <a:xfrm>
            <a:off x="6830888" y="6165304"/>
            <a:ext cx="2133600" cy="365125"/>
          </a:xfrm>
        </p:spPr>
        <p:txBody>
          <a:bodyPr/>
          <a:lstStyle/>
          <a:p>
            <a:pPr>
              <a:defRPr/>
            </a:pPr>
            <a:fld id="{2C463222-3884-42D2-8A9D-F71189E9DF7D}" type="slidenum">
              <a:rPr lang="en-US" altLang="zh-TW" smtClean="0">
                <a:solidFill>
                  <a:prstClr val="black">
                    <a:tint val="75000"/>
                  </a:prstClr>
                </a:solidFill>
              </a:rPr>
              <a:pPr>
                <a:defRPr/>
              </a:pPr>
              <a:t>28</a:t>
            </a:fld>
            <a:endParaRPr lang="en-US" altLang="zh-TW" dirty="0">
              <a:solidFill>
                <a:prstClr val="black">
                  <a:tint val="75000"/>
                </a:prstClr>
              </a:solidFill>
            </a:endParaRPr>
          </a:p>
        </p:txBody>
      </p:sp>
      <p:sp>
        <p:nvSpPr>
          <p:cNvPr id="5" name="文字方塊 4"/>
          <p:cNvSpPr txBox="1"/>
          <p:nvPr/>
        </p:nvSpPr>
        <p:spPr>
          <a:xfrm>
            <a:off x="179512" y="5742548"/>
            <a:ext cx="2843808" cy="369332"/>
          </a:xfrm>
          <a:prstGeom prst="rect">
            <a:avLst/>
          </a:prstGeom>
          <a:solidFill>
            <a:schemeClr val="bg1"/>
          </a:solid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資料來源</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劉榮昌</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863496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274638"/>
            <a:ext cx="7499176" cy="922114"/>
          </a:xfrm>
        </p:spPr>
        <p:txBody>
          <a:bodyPr/>
          <a:lstStyle/>
          <a:p>
            <a:r>
              <a:rPr lang="zh-TW" altLang="en-US" dirty="0" smtClean="0">
                <a:latin typeface="Times New Roman" panose="02020603050405020304" pitchFamily="18" charset="0"/>
              </a:rPr>
              <a:t>工作場所</a:t>
            </a:r>
            <a:r>
              <a:rPr lang="zh-TW" altLang="en-US" dirty="0">
                <a:latin typeface="Times New Roman" panose="02020603050405020304" pitchFamily="18" charset="0"/>
              </a:rPr>
              <a:t>查核缺失</a:t>
            </a:r>
          </a:p>
        </p:txBody>
      </p:sp>
      <p:sp>
        <p:nvSpPr>
          <p:cNvPr id="3" name="文字版面配置區 2"/>
          <p:cNvSpPr>
            <a:spLocks noGrp="1"/>
          </p:cNvSpPr>
          <p:nvPr>
            <p:ph type="body" idx="1"/>
          </p:nvPr>
        </p:nvSpPr>
        <p:spPr>
          <a:xfrm>
            <a:off x="395536" y="1412776"/>
            <a:ext cx="4040188" cy="792087"/>
          </a:xfrm>
        </p:spPr>
        <p:txBody>
          <a:bodyPr>
            <a:normAutofit lnSpcReduction="10000"/>
          </a:bodyPr>
          <a:lstStyle/>
          <a:p>
            <a:r>
              <a:rPr lang="zh-TW" altLang="en-US" dirty="0" smtClean="0"/>
              <a:t>潮濕場所使用</a:t>
            </a:r>
            <a:r>
              <a:rPr lang="en-US" altLang="zh-TW" dirty="0" smtClean="0"/>
              <a:t>220v</a:t>
            </a:r>
            <a:r>
              <a:rPr lang="zh-TW" altLang="en-US" dirty="0" smtClean="0"/>
              <a:t>移動風扇未設漏電斷路裝置</a:t>
            </a:r>
            <a:endParaRPr lang="zh-TW" altLang="en-US" dirty="0"/>
          </a:p>
        </p:txBody>
      </p:sp>
      <p:sp>
        <p:nvSpPr>
          <p:cNvPr id="5" name="文字版面配置區 4"/>
          <p:cNvSpPr>
            <a:spLocks noGrp="1"/>
          </p:cNvSpPr>
          <p:nvPr>
            <p:ph type="body" sz="quarter" idx="3"/>
          </p:nvPr>
        </p:nvSpPr>
        <p:spPr>
          <a:xfrm>
            <a:off x="4572000" y="1556792"/>
            <a:ext cx="4395091" cy="474067"/>
          </a:xfrm>
        </p:spPr>
        <p:txBody>
          <a:bodyPr/>
          <a:lstStyle/>
          <a:p>
            <a:r>
              <a:rPr lang="zh-TW" altLang="en-US" dirty="0" smtClean="0"/>
              <a:t>高逾</a:t>
            </a:r>
            <a:r>
              <a:rPr lang="en-US" altLang="zh-TW" dirty="0" smtClean="0"/>
              <a:t>2</a:t>
            </a:r>
            <a:r>
              <a:rPr lang="zh-TW" altLang="en-US" dirty="0" smtClean="0"/>
              <a:t>公尺，</a:t>
            </a:r>
            <a:r>
              <a:rPr lang="zh-TW" altLang="en-US" dirty="0"/>
              <a:t>未</a:t>
            </a:r>
            <a:r>
              <a:rPr lang="zh-TW" altLang="en-US" dirty="0" smtClean="0"/>
              <a:t>設踢腳止滑裝置</a:t>
            </a:r>
            <a:endParaRPr lang="en-US" altLang="zh-TW" dirty="0" smtClean="0"/>
          </a:p>
        </p:txBody>
      </p:sp>
      <p:pic>
        <p:nvPicPr>
          <p:cNvPr id="9" name="內容版面配置區 8"/>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788024" y="2292350"/>
            <a:ext cx="3672408" cy="3672196"/>
          </a:xfrm>
        </p:spPr>
      </p:pic>
      <p:sp>
        <p:nvSpPr>
          <p:cNvPr id="7" name="投影片編號版面配置區 6"/>
          <p:cNvSpPr>
            <a:spLocks noGrp="1"/>
          </p:cNvSpPr>
          <p:nvPr>
            <p:ph type="sldNum" sz="quarter" idx="12"/>
          </p:nvPr>
        </p:nvSpPr>
        <p:spPr/>
        <p:txBody>
          <a:bodyPr/>
          <a:lstStyle/>
          <a:p>
            <a:pPr>
              <a:defRPr/>
            </a:pPr>
            <a:fld id="{A6C478C9-ACA4-4F7D-9546-FB641906E4E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29</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10" name="文字方塊 9"/>
          <p:cNvSpPr txBox="1"/>
          <p:nvPr/>
        </p:nvSpPr>
        <p:spPr>
          <a:xfrm>
            <a:off x="360040" y="5949280"/>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照片資料來源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9457" name="Picture 1" descr="F:\HPLIU32G\ELEC\PICT\DSC02214.JPG"/>
          <p:cNvPicPr>
            <a:picLocks noGrp="1" noChangeAspect="1" noChangeArrowheads="1"/>
          </p:cNvPicPr>
          <p:nvPr>
            <p:ph sz="half" idx="2"/>
          </p:nvPr>
        </p:nvPicPr>
        <p:blipFill>
          <a:blip r:embed="rId3" cstate="print"/>
          <a:srcRect/>
          <a:stretch>
            <a:fillRect/>
          </a:stretch>
        </p:blipFill>
        <p:spPr bwMode="auto">
          <a:xfrm>
            <a:off x="395536" y="2420888"/>
            <a:ext cx="4104456" cy="3089969"/>
          </a:xfrm>
          <a:prstGeom prst="rect">
            <a:avLst/>
          </a:prstGeom>
          <a:noFill/>
        </p:spPr>
      </p:pic>
    </p:spTree>
    <p:extLst>
      <p:ext uri="{BB962C8B-B14F-4D97-AF65-F5344CB8AC3E}">
        <p14:creationId xmlns:p14="http://schemas.microsoft.com/office/powerpoint/2010/main" val="3991069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subTitle" idx="1"/>
          </p:nvPr>
        </p:nvSpPr>
        <p:spPr>
          <a:xfrm>
            <a:off x="1476375" y="3789363"/>
            <a:ext cx="6400800" cy="1436687"/>
          </a:xfrm>
        </p:spPr>
        <p:txBody>
          <a:bodyPr/>
          <a:lstStyle/>
          <a:p>
            <a:pPr eaLnBrk="1" hangingPunct="1"/>
            <a:r>
              <a:rPr lang="en-US" altLang="zh-TW"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H2</a:t>
            </a:r>
            <a:r>
              <a:rPr lang="zh-TW" altLang="en-US"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實驗場所維護版</a:t>
            </a:r>
            <a:endParaRPr lang="en-US" altLang="zh-TW"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en-US" altLang="zh-TW"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未設置</a:t>
            </a:r>
            <a:r>
              <a:rPr lang="zh-TW" altLang="en-US" sz="3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實驗場所學校適用</a:t>
            </a:r>
            <a:r>
              <a:rPr lang="en-US" altLang="zh-TW" sz="3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eaLnBrk="1" hangingPunct="1"/>
            <a:endParaRPr lang="en-US" altLang="zh-TW"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124" name="Rectangle 3"/>
          <p:cNvSpPr>
            <a:spLocks noGrp="1" noChangeArrowheads="1"/>
          </p:cNvSpPr>
          <p:nvPr>
            <p:ph type="ctrTitle"/>
          </p:nvPr>
        </p:nvSpPr>
        <p:spPr>
          <a:xfrm>
            <a:off x="762000" y="1989634"/>
            <a:ext cx="7772400" cy="769441"/>
          </a:xfrm>
          <a:noFill/>
          <a:ln w="38100">
            <a:solidFill>
              <a:schemeClr val="tx2"/>
            </a:solidFill>
          </a:ln>
        </p:spPr>
        <p:txBody>
          <a:bodyPr anchor="b">
            <a:spAutoFit/>
          </a:bodyPr>
          <a:lstStyle/>
          <a:p>
            <a:pPr eaLnBrk="1" hangingPunct="1"/>
            <a:r>
              <a:rPr lang="zh-TW" altLang="en-US" b="0"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安全衛生實務</a:t>
            </a:r>
          </a:p>
        </p:txBody>
      </p:sp>
      <p:sp>
        <p:nvSpPr>
          <p:cNvPr id="2" name="投影片編號版面配置區 1"/>
          <p:cNvSpPr>
            <a:spLocks noGrp="1"/>
          </p:cNvSpPr>
          <p:nvPr>
            <p:ph type="sldNum" sz="quarter" idx="12"/>
          </p:nvPr>
        </p:nvSpPr>
        <p:spPr/>
        <p:txBody>
          <a:bodyPr/>
          <a:lstStyle/>
          <a:p>
            <a:pPr>
              <a:defRPr/>
            </a:pPr>
            <a:fld id="{1E03C3D3-1EA7-4176-8EE4-372EBFEB1D1D}" type="slidenum">
              <a:rPr lang="en-US" altLang="zh-TW" smtClean="0"/>
              <a:pPr>
                <a:defRPr/>
              </a:pPr>
              <a:t>3</a:t>
            </a:fld>
            <a:endParaRPr lang="en-US" altLang="zh-TW"/>
          </a:p>
        </p:txBody>
      </p:sp>
    </p:spTree>
    <p:extLst>
      <p:ext uri="{BB962C8B-B14F-4D97-AF65-F5344CB8AC3E}">
        <p14:creationId xmlns:p14="http://schemas.microsoft.com/office/powerpoint/2010/main" val="41008376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Times New Roman" panose="02020603050405020304" pitchFamily="18" charset="0"/>
              </a:rPr>
              <a:t>工作場所查核缺失</a:t>
            </a:r>
            <a:endParaRPr lang="zh-TW" altLang="en-US" dirty="0">
              <a:latin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pPr>
              <a:defRPr/>
            </a:pPr>
            <a:fld id="{3DEC1BEC-E7CB-4695-8CF6-189A8A0233A2}"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30</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8" name="文字方塊 7"/>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照片資料來源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劉榮昌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內容版面配置區 10" descr="3-guolu-YL.jpg"/>
          <p:cNvPicPr>
            <a:picLocks noGrp="1" noChangeAspect="1"/>
          </p:cNvPicPr>
          <p:nvPr>
            <p:ph sz="half" idx="2"/>
          </p:nvPr>
        </p:nvPicPr>
        <p:blipFill>
          <a:blip r:embed="rId2" cstate="print"/>
          <a:stretch>
            <a:fillRect/>
          </a:stretch>
        </p:blipFill>
        <p:spPr>
          <a:xfrm>
            <a:off x="4716780" y="1412776"/>
            <a:ext cx="3901440" cy="4752528"/>
          </a:xfrm>
        </p:spPr>
      </p:pic>
      <p:pic>
        <p:nvPicPr>
          <p:cNvPr id="14338" name="Picture 2" descr="F:\HPLIU32G\CONSTRUCTION\PICTURE\工程安全設施照片\安全措施\10-4.jpg"/>
          <p:cNvPicPr>
            <a:picLocks noGrp="1" noChangeAspect="1" noChangeArrowheads="1"/>
          </p:cNvPicPr>
          <p:nvPr>
            <p:ph sz="half" idx="1"/>
          </p:nvPr>
        </p:nvPicPr>
        <p:blipFill>
          <a:blip r:embed="rId3" cstate="print"/>
          <a:srcRect/>
          <a:stretch>
            <a:fillRect/>
          </a:stretch>
        </p:blipFill>
        <p:spPr bwMode="auto">
          <a:xfrm>
            <a:off x="692318" y="1412776"/>
            <a:ext cx="3760418" cy="4824536"/>
          </a:xfrm>
          <a:prstGeom prst="rect">
            <a:avLst/>
          </a:prstGeom>
          <a:noFill/>
          <a:ln w="28575"/>
        </p:spPr>
      </p:pic>
    </p:spTree>
    <p:extLst>
      <p:ext uri="{BB962C8B-B14F-4D97-AF65-F5344CB8AC3E}">
        <p14:creationId xmlns:p14="http://schemas.microsoft.com/office/powerpoint/2010/main" val="876870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1763713" y="404664"/>
            <a:ext cx="5183187" cy="796925"/>
          </a:xfrm>
          <a:noFill/>
        </p:spPr>
        <p:txBody>
          <a:bodyPr/>
          <a:lstStyle/>
          <a:p>
            <a:pPr algn="ctr" eaLnBrk="1" hangingPunct="1"/>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危害預防</a:t>
            </a:r>
          </a:p>
        </p:txBody>
      </p:sp>
      <p:sp>
        <p:nvSpPr>
          <p:cNvPr id="46084" name="Rectangle 3"/>
          <p:cNvSpPr>
            <a:spLocks noGrp="1"/>
          </p:cNvSpPr>
          <p:nvPr>
            <p:ph idx="1"/>
          </p:nvPr>
        </p:nvSpPr>
        <p:spPr>
          <a:xfrm>
            <a:off x="1115616" y="1484784"/>
            <a:ext cx="6951691" cy="2811756"/>
          </a:xfrm>
          <a:solidFill>
            <a:schemeClr val="bg1"/>
          </a:solidFill>
        </p:spPr>
        <p:txBody>
          <a:bodyPr/>
          <a:lstStyle/>
          <a:p>
            <a:pPr eaLnBrk="1" hangingPunct="1">
              <a:lnSpc>
                <a:spcPct val="120000"/>
              </a:lnSpc>
              <a:defRP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實驗人員評估危害並採取適當的預防措施。</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lvl="1" eaLnBrk="1" hangingPunct="1">
              <a:lnSpc>
                <a:spcPct val="120000"/>
              </a:lnSpc>
              <a:defRPr/>
            </a:pP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實驗場所安全衛生守則的內容</a:t>
            </a:r>
            <a:endPar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lvl="1" eaLnBrk="1" hangingPunct="1">
              <a:lnSpc>
                <a:spcPct val="120000"/>
              </a:lnSpc>
              <a:defRPr/>
            </a:pP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使用的實驗材料</a:t>
            </a:r>
            <a:endPar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lvl="1" eaLnBrk="1" hangingPunct="1">
              <a:lnSpc>
                <a:spcPct val="120000"/>
              </a:lnSpc>
              <a:defRPr/>
            </a:pP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儀器設備與實驗流程</a:t>
            </a:r>
            <a:endPar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4034" name="投影片編號版面配置區 5"/>
          <p:cNvSpPr>
            <a:spLocks noGrp="1"/>
          </p:cNvSpPr>
          <p:nvPr>
            <p:ph type="sldNum" sz="quarter" idx="12"/>
          </p:nvPr>
        </p:nvSpPr>
        <p:spPr>
          <a:xfrm>
            <a:off x="6830888" y="6093296"/>
            <a:ext cx="2133600" cy="365125"/>
          </a:xfrm>
          <a:noFill/>
          <a:ln>
            <a:miter lim="800000"/>
            <a:headEnd/>
            <a:tailEnd/>
          </a:ln>
        </p:spPr>
        <p:txBody>
          <a:bodyPr/>
          <a:lstStyle/>
          <a:p>
            <a:pPr>
              <a:defRPr/>
            </a:pPr>
            <a:fld id="{6AB1D196-9E20-4D10-92D0-F78510F995D8}" type="slidenum">
              <a:rPr lang="en-US" altLang="zh-TW"/>
              <a:pPr>
                <a:defRPr/>
              </a:pPr>
              <a:t>31</a:t>
            </a:fld>
            <a:endParaRPr lang="en-US" altLang="zh-TW"/>
          </a:p>
        </p:txBody>
      </p:sp>
      <p:sp>
        <p:nvSpPr>
          <p:cNvPr id="5" name="文字方塊 4"/>
          <p:cNvSpPr txBox="1"/>
          <p:nvPr/>
        </p:nvSpPr>
        <p:spPr>
          <a:xfrm>
            <a:off x="294928" y="5373216"/>
            <a:ext cx="3196952"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39164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編號版面配置區 4"/>
          <p:cNvSpPr>
            <a:spLocks noGrp="1"/>
          </p:cNvSpPr>
          <p:nvPr>
            <p:ph type="sldNum" sz="quarter" idx="12"/>
          </p:nvPr>
        </p:nvSpPr>
        <p:spPr>
          <a:xfrm>
            <a:off x="8809488" y="585470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l" eaLnBrk="1" hangingPunct="1"/>
            <a:fld id="{129BB8FA-47A0-4132-B2AE-6A58AECBA29E}" type="slidenum">
              <a:rPr lang="en-US" altLang="zh-TW" b="0">
                <a:latin typeface="Times New Roman" panose="02020603050405020304" pitchFamily="18" charset="0"/>
                <a:ea typeface="標楷體" panose="03000509000000000000" pitchFamily="65" charset="-120"/>
                <a:cs typeface="Times New Roman" panose="02020603050405020304" pitchFamily="18" charset="0"/>
              </a:rPr>
              <a:pPr algn="l" eaLnBrk="1" hangingPunct="1"/>
              <a:t>32</a:t>
            </a:fld>
            <a:endParaRPr lang="en-US" altLang="zh-TW" b="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文字方塊 17"/>
          <p:cNvSpPr txBox="1"/>
          <p:nvPr/>
        </p:nvSpPr>
        <p:spPr>
          <a:xfrm>
            <a:off x="1436432" y="715785"/>
            <a:ext cx="7417122" cy="584775"/>
          </a:xfrm>
          <a:prstGeom prst="rect">
            <a:avLst/>
          </a:prstGeom>
          <a:solidFill>
            <a:srgbClr val="273E89"/>
          </a:solidFill>
        </p:spPr>
        <p:style>
          <a:lnRef idx="1">
            <a:schemeClr val="accent6"/>
          </a:lnRef>
          <a:fillRef idx="3">
            <a:schemeClr val="accent6"/>
          </a:fillRef>
          <a:effectRef idx="2">
            <a:schemeClr val="accent6"/>
          </a:effectRef>
          <a:fontRef idx="minor">
            <a:schemeClr val="lt1"/>
          </a:fontRef>
        </p:style>
        <p:txBody>
          <a:bodyPr wrap="square">
            <a:spAutoFit/>
          </a:bodyPr>
          <a:lstStyle/>
          <a:p>
            <a:pPr>
              <a:spcBef>
                <a:spcPts val="0"/>
              </a:spcBef>
              <a:spcAft>
                <a:spcPts val="0"/>
              </a:spcAft>
              <a:defRPr/>
            </a:pPr>
            <a:r>
              <a:rPr lang="zh-TW" altLang="en-US" sz="3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訂定危險物及有害物質管理程序</a:t>
            </a:r>
          </a:p>
        </p:txBody>
      </p:sp>
      <p:sp>
        <p:nvSpPr>
          <p:cNvPr id="35844" name="矩形 1"/>
          <p:cNvSpPr>
            <a:spLocks noChangeArrowheads="1"/>
          </p:cNvSpPr>
          <p:nvPr/>
        </p:nvSpPr>
        <p:spPr bwMode="auto">
          <a:xfrm>
            <a:off x="3276600" y="31988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5845" name="矩形 2"/>
          <p:cNvSpPr>
            <a:spLocks noChangeArrowheads="1"/>
          </p:cNvSpPr>
          <p:nvPr/>
        </p:nvSpPr>
        <p:spPr bwMode="auto">
          <a:xfrm>
            <a:off x="2525713" y="31988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4" name="圖片 23"/>
          <p:cNvPicPr>
            <a:picLocks noChangeAspect="1"/>
          </p:cNvPicPr>
          <p:nvPr/>
        </p:nvPicPr>
        <p:blipFill>
          <a:blip r:embed="rId3" cstate="print"/>
          <a:stretch>
            <a:fillRect/>
          </a:stretch>
        </p:blipFill>
        <p:spPr>
          <a:xfrm>
            <a:off x="6343650" y="1693863"/>
            <a:ext cx="2765425" cy="4005262"/>
          </a:xfrm>
          <a:prstGeom prst="rect">
            <a:avLst/>
          </a:prstGeom>
          <a:ln>
            <a:noFill/>
          </a:ln>
          <a:effectLst>
            <a:outerShdw blurRad="292100" dist="139700" dir="2700000" algn="tl" rotWithShape="0">
              <a:srgbClr val="333333">
                <a:alpha val="65000"/>
              </a:srgbClr>
            </a:outerShdw>
          </a:effectLst>
        </p:spPr>
      </p:pic>
      <p:pic>
        <p:nvPicPr>
          <p:cNvPr id="25" name="圖片 24"/>
          <p:cNvPicPr>
            <a:picLocks noChangeAspect="1"/>
          </p:cNvPicPr>
          <p:nvPr/>
        </p:nvPicPr>
        <p:blipFill>
          <a:blip r:embed="rId4" cstate="print"/>
          <a:stretch>
            <a:fillRect/>
          </a:stretch>
        </p:blipFill>
        <p:spPr>
          <a:xfrm>
            <a:off x="4565650" y="2120900"/>
            <a:ext cx="2578100" cy="3733800"/>
          </a:xfrm>
          <a:prstGeom prst="rect">
            <a:avLst/>
          </a:prstGeom>
          <a:ln>
            <a:noFill/>
          </a:ln>
          <a:effectLst>
            <a:outerShdw blurRad="292100" dist="139700" dir="2700000" algn="tl" rotWithShape="0">
              <a:srgbClr val="333333">
                <a:alpha val="65000"/>
              </a:srgbClr>
            </a:outerShdw>
          </a:effectLst>
        </p:spPr>
      </p:pic>
      <p:pic>
        <p:nvPicPr>
          <p:cNvPr id="26" name="圖片 25"/>
          <p:cNvPicPr>
            <a:picLocks noChangeAspect="1"/>
          </p:cNvPicPr>
          <p:nvPr/>
        </p:nvPicPr>
        <p:blipFill>
          <a:blip r:embed="rId5" cstate="print"/>
          <a:stretch>
            <a:fillRect/>
          </a:stretch>
        </p:blipFill>
        <p:spPr>
          <a:xfrm>
            <a:off x="3024188" y="1944688"/>
            <a:ext cx="2417762" cy="3502025"/>
          </a:xfrm>
          <a:prstGeom prst="rect">
            <a:avLst/>
          </a:prstGeom>
          <a:ln>
            <a:noFill/>
          </a:ln>
          <a:effectLst>
            <a:outerShdw blurRad="292100" dist="139700" dir="2700000" algn="tl" rotWithShape="0">
              <a:srgbClr val="333333">
                <a:alpha val="65000"/>
              </a:srgbClr>
            </a:outerShdw>
          </a:effectLst>
        </p:spPr>
      </p:pic>
      <p:pic>
        <p:nvPicPr>
          <p:cNvPr id="27" name="圖片 26"/>
          <p:cNvPicPr>
            <a:picLocks noChangeAspect="1"/>
          </p:cNvPicPr>
          <p:nvPr/>
        </p:nvPicPr>
        <p:blipFill>
          <a:blip r:embed="rId6" cstate="print"/>
          <a:stretch>
            <a:fillRect/>
          </a:stretch>
        </p:blipFill>
        <p:spPr>
          <a:xfrm>
            <a:off x="1893888" y="2278063"/>
            <a:ext cx="2360612" cy="3421062"/>
          </a:xfrm>
          <a:prstGeom prst="rect">
            <a:avLst/>
          </a:prstGeom>
          <a:ln>
            <a:noFill/>
          </a:ln>
          <a:effectLst>
            <a:outerShdw blurRad="292100" dist="139700" dir="2700000" algn="tl" rotWithShape="0">
              <a:srgbClr val="333333">
                <a:alpha val="65000"/>
              </a:srgbClr>
            </a:outerShdw>
          </a:effectLst>
        </p:spPr>
      </p:pic>
      <p:pic>
        <p:nvPicPr>
          <p:cNvPr id="28" name="圖片 27"/>
          <p:cNvPicPr>
            <a:picLocks noChangeAspect="1"/>
          </p:cNvPicPr>
          <p:nvPr/>
        </p:nvPicPr>
        <p:blipFill>
          <a:blip r:embed="rId7" cstate="print"/>
          <a:stretch>
            <a:fillRect/>
          </a:stretch>
        </p:blipFill>
        <p:spPr>
          <a:xfrm>
            <a:off x="0" y="1878013"/>
            <a:ext cx="2914650" cy="4221162"/>
          </a:xfrm>
          <a:prstGeom prst="rect">
            <a:avLst/>
          </a:prstGeom>
          <a:ln>
            <a:noFill/>
          </a:ln>
          <a:effectLst>
            <a:outerShdw blurRad="292100" dist="139700" dir="2700000" algn="tl" rotWithShape="0">
              <a:srgbClr val="333333">
                <a:alpha val="65000"/>
              </a:srgbClr>
            </a:outerShdw>
          </a:effectLst>
        </p:spPr>
      </p:pic>
      <p:sp>
        <p:nvSpPr>
          <p:cNvPr id="2" name="文字方塊 1"/>
          <p:cNvSpPr txBox="1"/>
          <p:nvPr/>
        </p:nvSpPr>
        <p:spPr>
          <a:xfrm>
            <a:off x="1060854" y="2492896"/>
            <a:ext cx="732568" cy="369332"/>
          </a:xfrm>
          <a:prstGeom prst="rect">
            <a:avLst/>
          </a:prstGeom>
          <a:solidFill>
            <a:schemeClr val="accent2"/>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p:cNvPicPr>
            <a:picLocks noChangeAspect="1"/>
          </p:cNvPicPr>
          <p:nvPr/>
        </p:nvPicPr>
        <p:blipFill>
          <a:blip r:embed="rId8" cstate="print"/>
          <a:stretch>
            <a:fillRect/>
          </a:stretch>
        </p:blipFill>
        <p:spPr>
          <a:xfrm>
            <a:off x="3464861" y="6042223"/>
            <a:ext cx="2389839" cy="390178"/>
          </a:xfrm>
          <a:prstGeom prst="rect">
            <a:avLst/>
          </a:prstGeom>
        </p:spPr>
      </p:pic>
      <p:sp>
        <p:nvSpPr>
          <p:cNvPr id="14" name="文字方塊 13"/>
          <p:cNvSpPr txBox="1"/>
          <p:nvPr/>
        </p:nvSpPr>
        <p:spPr>
          <a:xfrm>
            <a:off x="286866" y="6237312"/>
            <a:ext cx="298973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2923600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編號版面配置區 4"/>
          <p:cNvSpPr>
            <a:spLocks noGrp="1"/>
          </p:cNvSpPr>
          <p:nvPr>
            <p:ph type="sldNum" sz="quarter" idx="12"/>
          </p:nvPr>
        </p:nvSpPr>
        <p:spPr>
          <a:xfrm>
            <a:off x="6732240" y="6165304"/>
            <a:ext cx="2133600" cy="365125"/>
          </a:xfrm>
          <a:noFill/>
          <a:ln>
            <a:miter lim="800000"/>
            <a:headEnd/>
            <a:tailEnd/>
          </a:ln>
        </p:spPr>
        <p:txBody>
          <a:bodyPr/>
          <a:lstStyle/>
          <a:p>
            <a:pPr>
              <a:defRPr/>
            </a:pPr>
            <a:fld id="{EC9DEB09-AC33-4DC8-A2C5-20B338513AFB}" type="slidenum">
              <a:rPr lang="en-US" altLang="zh-TW">
                <a:latin typeface="Times New Roman" panose="02020603050405020304" pitchFamily="18" charset="0"/>
                <a:cs typeface="Times New Roman" panose="02020603050405020304" pitchFamily="18" charset="0"/>
              </a:rPr>
              <a:pPr>
                <a:defRPr/>
              </a:pPr>
              <a:t>33</a:t>
            </a:fld>
            <a:endParaRPr lang="en-US" altLang="zh-TW">
              <a:latin typeface="Times New Roman" panose="02020603050405020304" pitchFamily="18" charset="0"/>
              <a:cs typeface="Times New Roman" panose="02020603050405020304" pitchFamily="18" charset="0"/>
            </a:endParaRPr>
          </a:p>
        </p:txBody>
      </p:sp>
      <p:sp>
        <p:nvSpPr>
          <p:cNvPr id="18" name="文字方塊 17"/>
          <p:cNvSpPr txBox="1"/>
          <p:nvPr/>
        </p:nvSpPr>
        <p:spPr>
          <a:xfrm>
            <a:off x="323528" y="1916832"/>
            <a:ext cx="3529012" cy="2477601"/>
          </a:xfrm>
          <a:prstGeom prst="rect">
            <a:avLst/>
          </a:prstGeom>
          <a:solidFill>
            <a:srgbClr val="FFCC99"/>
          </a:solidFill>
        </p:spPr>
        <p:style>
          <a:lnRef idx="1">
            <a:schemeClr val="accent6"/>
          </a:lnRef>
          <a:fillRef idx="3">
            <a:schemeClr val="accent6"/>
          </a:fillRef>
          <a:effectRef idx="2">
            <a:schemeClr val="accent6"/>
          </a:effectRef>
          <a:fontRef idx="minor">
            <a:schemeClr val="lt1"/>
          </a:fontRef>
        </p:style>
        <p:txBody>
          <a:bodyPr wrap="square">
            <a:spAutoFit/>
          </a:bodyPr>
          <a:lstStyle/>
          <a:p>
            <a:pPr marL="342900" indent="-342900" algn="l">
              <a:lnSpc>
                <a:spcPts val="2400"/>
              </a:lnSpc>
              <a:spcBef>
                <a:spcPts val="0"/>
              </a:spcBef>
              <a:spcAft>
                <a:spcPts val="600"/>
              </a:spcAft>
              <a:buFont typeface="Wingdings" pitchFamily="2" charset="2"/>
              <a:buChar char="Ø"/>
              <a:defRPr/>
            </a:pP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派員受訓取得毒化物管理證書</a:t>
            </a:r>
            <a:endParaRPr lang="en-US" altLang="zh-TW"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l">
              <a:lnSpc>
                <a:spcPts val="2400"/>
              </a:lnSpc>
              <a:spcBef>
                <a:spcPts val="0"/>
              </a:spcBef>
              <a:spcAft>
                <a:spcPts val="600"/>
              </a:spcAft>
              <a:buFont typeface="Wingdings" pitchFamily="2" charset="2"/>
              <a:buChar char="Ø"/>
              <a:defRPr/>
            </a:pP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定期申報運作紀錄</a:t>
            </a:r>
            <a:endParaRPr lang="en-US" altLang="zh-TW"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l">
              <a:lnSpc>
                <a:spcPts val="2400"/>
              </a:lnSpc>
              <a:spcBef>
                <a:spcPts val="0"/>
              </a:spcBef>
              <a:spcAft>
                <a:spcPts val="600"/>
              </a:spcAft>
              <a:buFont typeface="Wingdings" pitchFamily="2" charset="2"/>
              <a:buChar char="Ø"/>
              <a:defRPr/>
            </a:pP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化學品置放抽氣式藥品櫃依</a:t>
            </a:r>
            <a:r>
              <a:rPr lang="en-US" altLang="zh-TW"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GHS</a:t>
            </a: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標示及相容性分類儲存</a:t>
            </a:r>
            <a:endParaRPr lang="en-US" altLang="zh-TW"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l">
              <a:lnSpc>
                <a:spcPts val="2400"/>
              </a:lnSpc>
              <a:spcBef>
                <a:spcPts val="0"/>
              </a:spcBef>
              <a:spcAft>
                <a:spcPts val="600"/>
              </a:spcAft>
              <a:buFont typeface="Wingdings" pitchFamily="2" charset="2"/>
              <a:buChar char="Ø"/>
              <a:defRPr/>
            </a:pPr>
            <a:r>
              <a:rPr lang="zh-TW" altLang="zh-TW" sz="1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危害</a:t>
            </a:r>
            <a:r>
              <a:rPr lang="zh-TW" altLang="zh-TW"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預防之個人防護具、消防設施</a:t>
            </a:r>
            <a:r>
              <a:rPr lang="zh-TW" altLang="en-US" sz="1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SDS</a:t>
            </a: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皆定期檢查及更新，並於門口有明確標示</a:t>
            </a:r>
          </a:p>
        </p:txBody>
      </p:sp>
      <p:sp>
        <p:nvSpPr>
          <p:cNvPr id="52230" name="矩形 1"/>
          <p:cNvSpPr>
            <a:spLocks noChangeArrowheads="1"/>
          </p:cNvSpPr>
          <p:nvPr/>
        </p:nvSpPr>
        <p:spPr bwMode="auto">
          <a:xfrm>
            <a:off x="3276600" y="3198813"/>
            <a:ext cx="184731" cy="369332"/>
          </a:xfrm>
          <a:prstGeom prst="rect">
            <a:avLst/>
          </a:prstGeom>
          <a:noFill/>
          <a:ln w="9525">
            <a:noFill/>
            <a:miter lim="800000"/>
            <a:headEnd/>
            <a:tailEnd/>
          </a:ln>
        </p:spPr>
        <p:txBody>
          <a:bodyPr wrap="none">
            <a:spAutoFi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2231" name="矩形 2"/>
          <p:cNvSpPr>
            <a:spLocks noChangeArrowheads="1"/>
          </p:cNvSpPr>
          <p:nvPr/>
        </p:nvSpPr>
        <p:spPr bwMode="auto">
          <a:xfrm>
            <a:off x="2525713" y="3198813"/>
            <a:ext cx="184731" cy="369332"/>
          </a:xfrm>
          <a:prstGeom prst="rect">
            <a:avLst/>
          </a:prstGeom>
          <a:noFill/>
          <a:ln w="9525">
            <a:noFill/>
            <a:miter lim="800000"/>
            <a:headEnd/>
            <a:tailEnd/>
          </a:ln>
        </p:spPr>
        <p:txBody>
          <a:bodyPr wrap="none">
            <a:spAutoFi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122" name="Picture 2"/>
          <p:cNvPicPr>
            <a:picLocks noChangeAspect="1" noChangeArrowheads="1"/>
          </p:cNvPicPr>
          <p:nvPr/>
        </p:nvPicPr>
        <p:blipFill>
          <a:blip r:embed="rId3" cstate="print"/>
          <a:srcRect/>
          <a:stretch>
            <a:fillRect/>
          </a:stretch>
        </p:blipFill>
        <p:spPr bwMode="auto">
          <a:xfrm>
            <a:off x="4067944" y="1916112"/>
            <a:ext cx="4788719" cy="4249191"/>
          </a:xfrm>
          <a:prstGeom prst="rect">
            <a:avLst/>
          </a:prstGeom>
          <a:noFill/>
          <a:ln w="9525">
            <a:noFill/>
            <a:miter lim="800000"/>
            <a:headEnd/>
            <a:tailEnd/>
          </a:ln>
        </p:spPr>
      </p:pic>
      <p:sp>
        <p:nvSpPr>
          <p:cNvPr id="19" name="圓角化對角線角落矩形 18"/>
          <p:cNvSpPr/>
          <p:nvPr/>
        </p:nvSpPr>
        <p:spPr>
          <a:xfrm>
            <a:off x="323528" y="1052736"/>
            <a:ext cx="3516312" cy="646112"/>
          </a:xfrm>
          <a:prstGeom prst="round2DiagRect">
            <a:avLst/>
          </a:prstGeom>
          <a:solidFill>
            <a:srgbClr val="00B0F0"/>
          </a:solidFill>
        </p:spPr>
        <p:style>
          <a:lnRef idx="3">
            <a:schemeClr val="lt1"/>
          </a:lnRef>
          <a:fillRef idx="1">
            <a:schemeClr val="accent6"/>
          </a:fillRef>
          <a:effectRef idx="1">
            <a:schemeClr val="accent6"/>
          </a:effectRef>
          <a:fontRef idx="minor">
            <a:schemeClr val="lt1"/>
          </a:fontRef>
        </p:style>
        <p:txBody>
          <a:bodyPr>
            <a:spAutoFit/>
          </a:bodyPr>
          <a:lstStyle/>
          <a:p>
            <a:pPr>
              <a:defRPr/>
            </a:pPr>
            <a:r>
              <a:rPr lang="zh-TW" altLang="en-US" sz="3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危險</a:t>
            </a:r>
            <a:r>
              <a:rPr lang="en-US" altLang="zh-TW" sz="3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有害物管理</a:t>
            </a:r>
          </a:p>
        </p:txBody>
      </p:sp>
      <p:sp>
        <p:nvSpPr>
          <p:cNvPr id="17" name="文字方塊 16"/>
          <p:cNvSpPr txBox="1"/>
          <p:nvPr/>
        </p:nvSpPr>
        <p:spPr>
          <a:xfrm>
            <a:off x="4067944" y="1556792"/>
            <a:ext cx="4824536" cy="400110"/>
          </a:xfrm>
          <a:prstGeom prst="rect">
            <a:avLst/>
          </a:prstGeom>
          <a:solidFill>
            <a:srgbClr val="00B0F0"/>
          </a:solidFill>
          <a:ln>
            <a:solidFill>
              <a:schemeClr val="bg1"/>
            </a:solidFill>
          </a:ln>
        </p:spPr>
        <p:style>
          <a:lnRef idx="1">
            <a:schemeClr val="accent6"/>
          </a:lnRef>
          <a:fillRef idx="3">
            <a:schemeClr val="accent6"/>
          </a:fillRef>
          <a:effectRef idx="2">
            <a:schemeClr val="accent6"/>
          </a:effectRef>
          <a:fontRef idx="minor">
            <a:schemeClr val="lt1"/>
          </a:fontRef>
        </p:style>
        <p:txBody>
          <a:bodyPr>
            <a:spAutoFit/>
          </a:bodyPr>
          <a:lstStyle/>
          <a:p>
            <a:pPr>
              <a:lnSpc>
                <a:spcPts val="2400"/>
              </a:lnSpc>
              <a:spcBef>
                <a:spcPts val="0"/>
              </a:spcBef>
              <a:spcAft>
                <a:spcPts val="600"/>
              </a:spcAft>
              <a:defRPr/>
            </a:pPr>
            <a:r>
              <a:rPr lang="zh-TW" altLang="en-US" sz="1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藥品及緊急應變櫃清楚標示</a:t>
            </a:r>
            <a:r>
              <a:rPr lang="zh-TW" altLang="zh-TW" sz="1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警告</a:t>
            </a:r>
            <a:endParaRPr lang="en-US" altLang="zh-TW" sz="1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4" cstate="print"/>
          <a:stretch>
            <a:fillRect/>
          </a:stretch>
        </p:blipFill>
        <p:spPr>
          <a:xfrm>
            <a:off x="902402" y="5699472"/>
            <a:ext cx="2389839" cy="390178"/>
          </a:xfrm>
          <a:prstGeom prst="rect">
            <a:avLst/>
          </a:prstGeom>
        </p:spPr>
      </p:pic>
      <p:sp>
        <p:nvSpPr>
          <p:cNvPr id="13" name="文字方塊 12"/>
          <p:cNvSpPr txBox="1"/>
          <p:nvPr/>
        </p:nvSpPr>
        <p:spPr>
          <a:xfrm>
            <a:off x="107503" y="6296771"/>
            <a:ext cx="3184737"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68722770"/>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DSC07532"/>
          <p:cNvPicPr>
            <a:picLocks noChangeAspect="1" noChangeArrowheads="1"/>
          </p:cNvPicPr>
          <p:nvPr/>
        </p:nvPicPr>
        <p:blipFill>
          <a:blip r:embed="rId3" cstate="print"/>
          <a:srcRect/>
          <a:stretch>
            <a:fillRect/>
          </a:stretch>
        </p:blipFill>
        <p:spPr bwMode="auto">
          <a:xfrm>
            <a:off x="0" y="5056188"/>
            <a:ext cx="3132138" cy="1801812"/>
          </a:xfrm>
          <a:prstGeom prst="rect">
            <a:avLst/>
          </a:prstGeom>
          <a:noFill/>
          <a:ln w="9525">
            <a:noFill/>
            <a:miter lim="800000"/>
            <a:headEnd/>
            <a:tailEnd/>
          </a:ln>
        </p:spPr>
      </p:pic>
      <p:sp>
        <p:nvSpPr>
          <p:cNvPr id="9" name="投影片編號版面配置區 5"/>
          <p:cNvSpPr txBox="1">
            <a:spLocks noGrp="1"/>
          </p:cNvSpPr>
          <p:nvPr/>
        </p:nvSpPr>
        <p:spPr>
          <a:xfrm>
            <a:off x="6804720" y="6050148"/>
            <a:ext cx="2339280" cy="484163"/>
          </a:xfrm>
          <a:prstGeom prst="rect">
            <a:avLst/>
          </a:prstGeom>
          <a:noFill/>
        </p:spPr>
        <p:txBody>
          <a:bodyPr anchor="ctr"/>
          <a:lstStyle/>
          <a:p>
            <a:pPr algn="r">
              <a:defRPr/>
            </a:pPr>
            <a:fld id="{80D79131-F6C7-453E-9104-D6AC2A32658C}" type="slidenum">
              <a:rPr lang="en-US" altLang="zh-TW" sz="1200">
                <a:solidFill>
                  <a:schemeClr val="tx1">
                    <a:tint val="75000"/>
                  </a:schemeClr>
                </a:solidFill>
                <a:latin typeface="Times New Roman" panose="02020603050405020304" pitchFamily="18" charset="0"/>
                <a:ea typeface="標楷體" panose="03000509000000000000" pitchFamily="65" charset="-120"/>
                <a:cs typeface="Times New Roman" panose="02020603050405020304" pitchFamily="18" charset="0"/>
              </a:rPr>
              <a:pPr algn="r">
                <a:defRPr/>
              </a:pPr>
              <a:t>34</a:t>
            </a:fld>
            <a:endParaRPr lang="en-US" altLang="zh-TW" sz="1200">
              <a:solidFill>
                <a:schemeClr val="tx1">
                  <a:tint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4277" name="Text Box 10"/>
          <p:cNvSpPr txBox="1">
            <a:spLocks noChangeArrowheads="1"/>
          </p:cNvSpPr>
          <p:nvPr/>
        </p:nvSpPr>
        <p:spPr bwMode="auto">
          <a:xfrm>
            <a:off x="2124075" y="6488113"/>
            <a:ext cx="876300" cy="369887"/>
          </a:xfrm>
          <a:prstGeom prst="rect">
            <a:avLst/>
          </a:prstGeom>
          <a:solidFill>
            <a:srgbClr val="C59EE2"/>
          </a:solidFill>
          <a:ln w="9525">
            <a:noFill/>
            <a:miter lim="800000"/>
            <a:headEnd/>
            <a:tailEnd/>
          </a:ln>
        </p:spPr>
        <p:txBody>
          <a:bodyPr wrap="none">
            <a:spAutoFit/>
          </a:bodyPr>
          <a:lstStyle/>
          <a:p>
            <a:r>
              <a:rPr lang="zh-TW" altLang="en-US" sz="1800">
                <a:latin typeface="Times New Roman" panose="02020603050405020304" pitchFamily="18" charset="0"/>
                <a:ea typeface="標楷體" panose="03000509000000000000" pitchFamily="65" charset="-120"/>
                <a:cs typeface="Times New Roman" panose="02020603050405020304" pitchFamily="18" charset="0"/>
              </a:rPr>
              <a:t>偵測器</a:t>
            </a:r>
          </a:p>
        </p:txBody>
      </p:sp>
      <p:pic>
        <p:nvPicPr>
          <p:cNvPr id="54278" name="Picture 13" descr="C:\Users\user\AppData\Local\Temp\notesFFF692\903鋼瓶櫃.JPG"/>
          <p:cNvPicPr>
            <a:picLocks noChangeAspect="1" noChangeArrowheads="1"/>
          </p:cNvPicPr>
          <p:nvPr/>
        </p:nvPicPr>
        <p:blipFill>
          <a:blip r:embed="rId4" cstate="print"/>
          <a:srcRect/>
          <a:stretch>
            <a:fillRect/>
          </a:stretch>
        </p:blipFill>
        <p:spPr bwMode="auto">
          <a:xfrm>
            <a:off x="0" y="549275"/>
            <a:ext cx="9144000" cy="4679950"/>
          </a:xfrm>
          <a:prstGeom prst="rect">
            <a:avLst/>
          </a:prstGeom>
          <a:noFill/>
          <a:ln w="9525">
            <a:noFill/>
            <a:miter lim="800000"/>
            <a:headEnd/>
            <a:tailEnd/>
          </a:ln>
        </p:spPr>
      </p:pic>
      <p:sp>
        <p:nvSpPr>
          <p:cNvPr id="54279" name="Text Box 8"/>
          <p:cNvSpPr txBox="1">
            <a:spLocks noChangeArrowheads="1"/>
          </p:cNvSpPr>
          <p:nvPr/>
        </p:nvSpPr>
        <p:spPr bwMode="auto">
          <a:xfrm>
            <a:off x="2484438" y="4076700"/>
            <a:ext cx="5903912" cy="457200"/>
          </a:xfrm>
          <a:prstGeom prst="rect">
            <a:avLst/>
          </a:prstGeom>
          <a:solidFill>
            <a:srgbClr val="C59EE2"/>
          </a:solidFill>
          <a:ln w="9525">
            <a:noFill/>
            <a:miter lim="800000"/>
            <a:headEnd/>
            <a:tailEnd/>
          </a:ln>
        </p:spPr>
        <p:txBody>
          <a:bodyPr>
            <a:spAutoFit/>
          </a:bodyPr>
          <a:lstStyle/>
          <a:p>
            <a:r>
              <a:rPr lang="zh-TW" altLang="en-US" sz="2400">
                <a:latin typeface="Times New Roman" panose="02020603050405020304" pitchFamily="18" charset="0"/>
                <a:ea typeface="標楷體" panose="03000509000000000000" pitchFamily="65" charset="-120"/>
                <a:cs typeface="Times New Roman" panose="02020603050405020304" pitchFamily="18" charset="0"/>
              </a:rPr>
              <a:t>鋼瓶之防火防爆櫃</a:t>
            </a:r>
          </a:p>
        </p:txBody>
      </p:sp>
      <p:sp>
        <p:nvSpPr>
          <p:cNvPr id="54280" name="Text Box 11"/>
          <p:cNvSpPr txBox="1">
            <a:spLocks noChangeArrowheads="1"/>
          </p:cNvSpPr>
          <p:nvPr/>
        </p:nvSpPr>
        <p:spPr bwMode="auto">
          <a:xfrm>
            <a:off x="0" y="3357563"/>
            <a:ext cx="1619250" cy="368300"/>
          </a:xfrm>
          <a:prstGeom prst="rect">
            <a:avLst/>
          </a:prstGeom>
          <a:solidFill>
            <a:srgbClr val="C59EE2"/>
          </a:solidFill>
          <a:ln w="9525">
            <a:noFill/>
            <a:miter lim="800000"/>
            <a:headEnd/>
            <a:tailEnd/>
          </a:ln>
        </p:spPr>
        <p:txBody>
          <a:bodyPr>
            <a:spAutoFit/>
          </a:bodyPr>
          <a:lstStyle/>
          <a:p>
            <a:r>
              <a:rPr lang="zh-TW" altLang="en-US" sz="1800">
                <a:latin typeface="Times New Roman" panose="02020603050405020304" pitchFamily="18" charset="0"/>
                <a:ea typeface="標楷體" panose="03000509000000000000" pitchFamily="65" charset="-120"/>
                <a:cs typeface="Times New Roman" panose="02020603050405020304" pitchFamily="18" charset="0"/>
              </a:rPr>
              <a:t>負壓控制裝置</a:t>
            </a:r>
          </a:p>
        </p:txBody>
      </p:sp>
      <p:pic>
        <p:nvPicPr>
          <p:cNvPr id="2" name="圖片 1"/>
          <p:cNvPicPr>
            <a:picLocks noChangeAspect="1"/>
          </p:cNvPicPr>
          <p:nvPr/>
        </p:nvPicPr>
        <p:blipFill>
          <a:blip r:embed="rId5" cstate="print"/>
          <a:stretch>
            <a:fillRect/>
          </a:stretch>
        </p:blipFill>
        <p:spPr>
          <a:xfrm>
            <a:off x="3748229" y="5372614"/>
            <a:ext cx="2389839" cy="390178"/>
          </a:xfrm>
          <a:prstGeom prst="rect">
            <a:avLst/>
          </a:prstGeom>
        </p:spPr>
      </p:pic>
      <p:sp>
        <p:nvSpPr>
          <p:cNvPr id="10" name="文字方塊 9"/>
          <p:cNvSpPr txBox="1"/>
          <p:nvPr/>
        </p:nvSpPr>
        <p:spPr>
          <a:xfrm>
            <a:off x="3375902" y="6028550"/>
            <a:ext cx="349188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780385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fld id="{6CCB677B-C3E9-40ED-8AAD-2432BA697575}" type="slidenum">
              <a:rPr lang="en-US" altLang="zh-TW">
                <a:latin typeface="Times New Roman" panose="02020603050405020304" pitchFamily="18" charset="0"/>
                <a:cs typeface="Times New Roman" panose="02020603050405020304" pitchFamily="18" charset="0"/>
              </a:rPr>
              <a:pPr/>
              <a:t>35</a:t>
            </a:fld>
            <a:endParaRPr lang="en-US" altLang="zh-TW">
              <a:latin typeface="Times New Roman" panose="02020603050405020304" pitchFamily="18" charset="0"/>
              <a:cs typeface="Times New Roman" panose="02020603050405020304" pitchFamily="18" charset="0"/>
            </a:endParaRPr>
          </a:p>
        </p:txBody>
      </p:sp>
      <p:graphicFrame>
        <p:nvGraphicFramePr>
          <p:cNvPr id="666626" name="Object 2"/>
          <p:cNvGraphicFramePr>
            <a:graphicFrameLocks noGrp="1" noChangeAspect="1"/>
          </p:cNvGraphicFramePr>
          <p:nvPr>
            <p:ph idx="1"/>
            <p:extLst>
              <p:ext uri="{D42A27DB-BD31-4B8C-83A1-F6EECF244321}">
                <p14:modId xmlns:p14="http://schemas.microsoft.com/office/powerpoint/2010/main" val="3015536349"/>
              </p:ext>
            </p:extLst>
          </p:nvPr>
        </p:nvGraphicFramePr>
        <p:xfrm>
          <a:off x="906463" y="-2701925"/>
          <a:ext cx="7242175" cy="10067925"/>
        </p:xfrm>
        <a:graphic>
          <a:graphicData uri="http://schemas.openxmlformats.org/presentationml/2006/ole">
            <mc:AlternateContent xmlns:mc="http://schemas.openxmlformats.org/markup-compatibility/2006">
              <mc:Choice xmlns:v="urn:schemas-microsoft-com:vml" Requires="v">
                <p:oleObj spid="_x0000_s1036" name="文件" r:id="rId4" imgW="5271736" imgH="7272463" progId="Word.Document.8">
                  <p:embed/>
                </p:oleObj>
              </mc:Choice>
              <mc:Fallback>
                <p:oleObj name="文件" r:id="rId4" imgW="5271736" imgH="7272463" progId="Word.Documen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463" y="-2701925"/>
                        <a:ext cx="7242175" cy="1006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圖片 1"/>
          <p:cNvPicPr>
            <a:picLocks noChangeAspect="1"/>
          </p:cNvPicPr>
          <p:nvPr/>
        </p:nvPicPr>
        <p:blipFill>
          <a:blip r:embed="rId6" cstate="print"/>
          <a:stretch>
            <a:fillRect/>
          </a:stretch>
        </p:blipFill>
        <p:spPr>
          <a:xfrm>
            <a:off x="5230161" y="5701503"/>
            <a:ext cx="2389839" cy="390178"/>
          </a:xfrm>
          <a:prstGeom prst="rect">
            <a:avLst/>
          </a:prstGeom>
        </p:spPr>
      </p:pic>
      <p:sp>
        <p:nvSpPr>
          <p:cNvPr id="6" name="文字方塊 5"/>
          <p:cNvSpPr txBox="1"/>
          <p:nvPr/>
        </p:nvSpPr>
        <p:spPr>
          <a:xfrm>
            <a:off x="0" y="6525344"/>
            <a:ext cx="3635896"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750213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4119176"/>
            <a:ext cx="9144000" cy="276999"/>
          </a:xfrm>
          <a:prstGeom prst="rect">
            <a:avLst/>
          </a:prstGeom>
          <a:solidFill>
            <a:schemeClr val="bg1"/>
          </a:solidFill>
          <a:ln w="9525" algn="ctr">
            <a:noFill/>
            <a:miter lim="800000"/>
            <a:headEnd/>
            <a:tailEnd/>
          </a:ln>
        </p:spPr>
        <p:txBody>
          <a:bodyPr anchor="ctr">
            <a:spAutoFit/>
          </a:bodyPr>
          <a:lstStyle/>
          <a:p>
            <a:pPr algn="dist" eaLnBrk="0" hangingPunct="0"/>
            <a:endParaRPr lang="zh-TW" altLang="en-US" sz="120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3491" name="Rectangle 29"/>
          <p:cNvSpPr>
            <a:spLocks noChangeArrowheads="1"/>
          </p:cNvSpPr>
          <p:nvPr/>
        </p:nvSpPr>
        <p:spPr bwMode="auto">
          <a:xfrm>
            <a:off x="856102" y="791285"/>
            <a:ext cx="7308304" cy="707886"/>
          </a:xfrm>
          <a:prstGeom prst="rect">
            <a:avLst/>
          </a:prstGeom>
          <a:solidFill>
            <a:schemeClr val="accent2"/>
          </a:solidFill>
          <a:ln w="9525" algn="ctr">
            <a:noFill/>
            <a:miter lim="800000"/>
            <a:headEnd/>
            <a:tailEnd/>
          </a:ln>
        </p:spPr>
        <p:txBody>
          <a:bodyPr wrap="square">
            <a:spAutoFit/>
          </a:bodyPr>
          <a:lstStyle/>
          <a:p>
            <a:r>
              <a:rPr lang="zh-TW" altLang="zh-TW" sz="40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危險性</a:t>
            </a:r>
            <a:r>
              <a:rPr lang="zh-TW" altLang="en-US" sz="40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及一般</a:t>
            </a:r>
            <a:r>
              <a:rPr lang="zh-TW" altLang="zh-TW" sz="40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機械</a:t>
            </a:r>
            <a:r>
              <a:rPr lang="zh-TW" altLang="zh-TW"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設備</a:t>
            </a:r>
            <a:r>
              <a:rPr lang="zh-TW" altLang="en-US"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維護保養</a:t>
            </a:r>
          </a:p>
        </p:txBody>
      </p:sp>
      <p:graphicFrame>
        <p:nvGraphicFramePr>
          <p:cNvPr id="2" name="資料庫圖表 1"/>
          <p:cNvGraphicFramePr/>
          <p:nvPr>
            <p:extLst>
              <p:ext uri="{D42A27DB-BD31-4B8C-83A1-F6EECF244321}">
                <p14:modId xmlns:p14="http://schemas.microsoft.com/office/powerpoint/2010/main" val="322930643"/>
              </p:ext>
            </p:extLst>
          </p:nvPr>
        </p:nvGraphicFramePr>
        <p:xfrm>
          <a:off x="567587" y="3862958"/>
          <a:ext cx="8100900" cy="18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矩形 8"/>
          <p:cNvSpPr>
            <a:spLocks noChangeArrowheads="1"/>
          </p:cNvSpPr>
          <p:nvPr/>
        </p:nvSpPr>
        <p:spPr bwMode="auto">
          <a:xfrm>
            <a:off x="567587" y="1772817"/>
            <a:ext cx="8100899" cy="2246769"/>
          </a:xfrm>
          <a:prstGeom prst="rect">
            <a:avLst/>
          </a:prstGeom>
          <a:solidFill>
            <a:schemeClr val="accent1"/>
          </a:solidFill>
          <a:ln w="9525">
            <a:noFill/>
            <a:miter lim="800000"/>
            <a:headEnd/>
            <a:tailEnd/>
          </a:ln>
        </p:spPr>
        <p:txBody>
          <a:bodyPr wrap="square">
            <a:spAutoFit/>
          </a:bodyPr>
          <a:lstStyle/>
          <a:p>
            <a:pPr algn="l">
              <a:defRPr/>
            </a:pPr>
            <a:r>
              <a:rPr lang="zh-TW" altLang="zh-TW" sz="2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自動檢查管程序及監督與量測管程序」實施自動檢查：排氣設施、危險性氣體偵測設備、壓力容器、飲水設施水質檢測、活性碳更換、輻射設備安全測試、緊急沖淋設施自動檢查等，資料彙整文件化管理留存三年備查</a:t>
            </a:r>
            <a:endParaRPr lang="zh-TW" altLang="en-US" sz="2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36</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a:blip r:embed="rId8" cstate="print"/>
          <a:stretch>
            <a:fillRect/>
          </a:stretch>
        </p:blipFill>
        <p:spPr>
          <a:xfrm>
            <a:off x="3315334" y="5686003"/>
            <a:ext cx="2389839" cy="390178"/>
          </a:xfrm>
          <a:prstGeom prst="rect">
            <a:avLst/>
          </a:prstGeom>
        </p:spPr>
      </p:pic>
      <p:sp>
        <p:nvSpPr>
          <p:cNvPr id="8" name="文字方塊 7"/>
          <p:cNvSpPr txBox="1"/>
          <p:nvPr/>
        </p:nvSpPr>
        <p:spPr>
          <a:xfrm>
            <a:off x="0" y="6525344"/>
            <a:ext cx="421196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0153337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3228243" y="2492620"/>
            <a:ext cx="9144000"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16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16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16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16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9pPr>
          </a:lstStyle>
          <a:p>
            <a:pPr eaLnBrk="1" hangingPunct="1"/>
            <a:endParaRPr lang="zh-TW" altLang="zh-TW" sz="1477">
              <a:ea typeface="標楷體" panose="03000509000000000000" pitchFamily="65" charset="-120"/>
              <a:cs typeface="Times New Roman" panose="02020603050405020304" pitchFamily="18" charset="0"/>
            </a:endParaRPr>
          </a:p>
        </p:txBody>
      </p:sp>
      <p:sp>
        <p:nvSpPr>
          <p:cNvPr id="3077" name="Rectangle 7"/>
          <p:cNvSpPr>
            <a:spLocks noChangeArrowheads="1"/>
          </p:cNvSpPr>
          <p:nvPr/>
        </p:nvSpPr>
        <p:spPr bwMode="auto">
          <a:xfrm>
            <a:off x="3204797" y="2483828"/>
            <a:ext cx="9144000"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16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16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16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16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9pPr>
          </a:lstStyle>
          <a:p>
            <a:pPr eaLnBrk="1" hangingPunct="1"/>
            <a:endParaRPr lang="zh-TW" altLang="zh-TW" sz="1477">
              <a:ea typeface="標楷體" panose="03000509000000000000" pitchFamily="65" charset="-120"/>
              <a:cs typeface="Times New Roman" panose="02020603050405020304" pitchFamily="18" charset="0"/>
            </a:endParaRPr>
          </a:p>
        </p:txBody>
      </p:sp>
      <p:pic>
        <p:nvPicPr>
          <p:cNvPr id="3078" name="Picture 8" descr="DSC0236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09" y="2501413"/>
            <a:ext cx="3349869" cy="344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9"/>
          <p:cNvSpPr>
            <a:spLocks noChangeArrowheads="1"/>
          </p:cNvSpPr>
          <p:nvPr/>
        </p:nvSpPr>
        <p:spPr bwMode="auto">
          <a:xfrm>
            <a:off x="3200400" y="2479431"/>
            <a:ext cx="9144000"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16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16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16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16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9pPr>
          </a:lstStyle>
          <a:p>
            <a:pPr eaLnBrk="1" hangingPunct="1"/>
            <a:endParaRPr lang="zh-TW" altLang="zh-TW" sz="1477">
              <a:ea typeface="標楷體" panose="03000509000000000000" pitchFamily="65" charset="-120"/>
              <a:cs typeface="Times New Roman" panose="02020603050405020304" pitchFamily="18" charset="0"/>
            </a:endParaRPr>
          </a:p>
        </p:txBody>
      </p:sp>
      <p:sp>
        <p:nvSpPr>
          <p:cNvPr id="3080" name="Rectangle 7"/>
          <p:cNvSpPr>
            <a:spLocks noGrp="1" noChangeArrowheads="1"/>
          </p:cNvSpPr>
          <p:nvPr>
            <p:ph type="body" sz="half" idx="4294967295"/>
          </p:nvPr>
        </p:nvSpPr>
        <p:spPr>
          <a:xfrm>
            <a:off x="467544" y="1235321"/>
            <a:ext cx="8357089" cy="609504"/>
          </a:xfrm>
        </p:spPr>
        <p:txBody>
          <a:bodyPr vert="horz" wrap="square" lIns="168812" tIns="84406" rIns="91440" bIns="45720" numCol="1" anchor="t" anchorCtr="0" compatLnSpc="1">
            <a:prstTxWarp prst="textNoShape">
              <a:avLst/>
            </a:prstTxWarp>
            <a:normAutofit lnSpcReduction="10000"/>
          </a:bodyPr>
          <a:lstStyle/>
          <a:p>
            <a:pPr marL="505571" lvl="1" indent="-184643" eaLnBrk="1" hangingPunct="1">
              <a:lnSpc>
                <a:spcPct val="90000"/>
              </a:lnSpc>
              <a:buNone/>
            </a:pPr>
            <a:r>
              <a:rPr lang="zh-TW" altLang="en-US" sz="3600" b="1" dirty="0"/>
              <a:t>研磨機之磨轉輪應設置</a:t>
            </a:r>
            <a:r>
              <a:rPr lang="zh-TW" altLang="en-US" sz="3600" b="1" dirty="0" smtClean="0"/>
              <a:t>護罩</a:t>
            </a:r>
            <a:endParaRPr lang="zh-TW" altLang="en-US" sz="3600" dirty="0"/>
          </a:p>
        </p:txBody>
      </p:sp>
      <p:graphicFrame>
        <p:nvGraphicFramePr>
          <p:cNvPr id="3074" name="Object 12"/>
          <p:cNvGraphicFramePr>
            <a:graphicFrameLocks noGrp="1" noChangeAspect="1"/>
          </p:cNvGraphicFramePr>
          <p:nvPr>
            <p:ph sz="quarter" idx="4294967295"/>
            <p:extLst>
              <p:ext uri="{D42A27DB-BD31-4B8C-83A1-F6EECF244321}">
                <p14:modId xmlns:p14="http://schemas.microsoft.com/office/powerpoint/2010/main" val="1637824693"/>
              </p:ext>
            </p:extLst>
          </p:nvPr>
        </p:nvGraphicFramePr>
        <p:xfrm>
          <a:off x="7740162" y="1701313"/>
          <a:ext cx="1403838" cy="3987311"/>
        </p:xfrm>
        <a:graphic>
          <a:graphicData uri="http://schemas.openxmlformats.org/presentationml/2006/ole">
            <mc:AlternateContent xmlns:mc="http://schemas.openxmlformats.org/markup-compatibility/2006">
              <mc:Choice xmlns:v="urn:schemas-microsoft-com:vml" Requires="v">
                <p:oleObj spid="_x0000_s2060" name="點陣圖影像" r:id="rId5" imgW="419048" imgH="1152381" progId="PBrush">
                  <p:embed/>
                </p:oleObj>
              </mc:Choice>
              <mc:Fallback>
                <p:oleObj name="點陣圖影像" r:id="rId5" imgW="419048" imgH="1152381" progId="PBrush">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162" y="1701313"/>
                        <a:ext cx="1403838" cy="398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1" name="Picture 9" descr="S600114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8742" y="2508738"/>
            <a:ext cx="4249615" cy="34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5"/>
          <p:cNvSpPr>
            <a:spLocks noChangeArrowheads="1"/>
          </p:cNvSpPr>
          <p:nvPr/>
        </p:nvSpPr>
        <p:spPr bwMode="auto">
          <a:xfrm>
            <a:off x="5543550" y="3777504"/>
            <a:ext cx="1053611" cy="145169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16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16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16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16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9pPr>
          </a:lstStyle>
          <a:p>
            <a:pPr eaLnBrk="1" hangingPunct="1"/>
            <a:endParaRPr lang="zh-TW" altLang="en-US" sz="1477">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37</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8" cstate="print"/>
          <a:stretch>
            <a:fillRect/>
          </a:stretch>
        </p:blipFill>
        <p:spPr>
          <a:xfrm>
            <a:off x="2269439" y="5943274"/>
            <a:ext cx="2389839" cy="390178"/>
          </a:xfrm>
          <a:prstGeom prst="rect">
            <a:avLst/>
          </a:prstGeom>
        </p:spPr>
      </p:pic>
      <p:sp>
        <p:nvSpPr>
          <p:cNvPr id="13" name="文字方塊 12"/>
          <p:cNvSpPr txBox="1"/>
          <p:nvPr/>
        </p:nvSpPr>
        <p:spPr>
          <a:xfrm>
            <a:off x="0" y="6525344"/>
            <a:ext cx="3379178"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7288085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P11800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042" y="2082312"/>
            <a:ext cx="4670181" cy="335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Oval 5"/>
          <p:cNvSpPr>
            <a:spLocks noChangeArrowheads="1"/>
          </p:cNvSpPr>
          <p:nvPr/>
        </p:nvSpPr>
        <p:spPr bwMode="auto">
          <a:xfrm>
            <a:off x="2627435" y="3761643"/>
            <a:ext cx="1053611" cy="88509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16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16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16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16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9pPr>
          </a:lstStyle>
          <a:p>
            <a:pPr eaLnBrk="1" hangingPunct="1"/>
            <a:endParaRPr lang="zh-TW" altLang="en-US" sz="1477">
              <a:ea typeface="標楷體" panose="03000509000000000000" pitchFamily="65" charset="-120"/>
              <a:cs typeface="Times New Roman" panose="02020603050405020304" pitchFamily="18" charset="0"/>
            </a:endParaRPr>
          </a:p>
        </p:txBody>
      </p:sp>
      <p:pic>
        <p:nvPicPr>
          <p:cNvPr id="44036" name="Picture 6" descr="S60023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3323" y="2082312"/>
            <a:ext cx="3493477" cy="335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8"/>
          <p:cNvSpPr txBox="1">
            <a:spLocks noChangeArrowheads="1"/>
          </p:cNvSpPr>
          <p:nvPr/>
        </p:nvSpPr>
        <p:spPr bwMode="auto">
          <a:xfrm>
            <a:off x="578731" y="967263"/>
            <a:ext cx="8856984" cy="111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6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16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16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16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16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9pPr>
          </a:lstStyle>
          <a:p>
            <a:pPr algn="l" eaLnBrk="1" hangingPunct="1">
              <a:spcBef>
                <a:spcPct val="50000"/>
              </a:spcBef>
            </a:pPr>
            <a:r>
              <a:rPr lang="zh-TW" altLang="en-US" sz="3323" dirty="0">
                <a:solidFill>
                  <a:srgbClr val="FF3300"/>
                </a:solidFill>
                <a:ea typeface="標楷體" panose="03000509000000000000" pitchFamily="65" charset="-120"/>
                <a:cs typeface="Times New Roman" panose="02020603050405020304" pitchFamily="18" charset="0"/>
              </a:rPr>
              <a:t>動力運轉之機械</a:t>
            </a:r>
            <a:r>
              <a:rPr lang="zh-TW" altLang="en-US" sz="3323" dirty="0" smtClean="0">
                <a:solidFill>
                  <a:srgbClr val="FF3300"/>
                </a:solidFill>
                <a:ea typeface="標楷體" panose="03000509000000000000" pitchFamily="65" charset="-120"/>
                <a:cs typeface="Times New Roman" panose="02020603050405020304" pitchFamily="18" charset="0"/>
              </a:rPr>
              <a:t>，應</a:t>
            </a:r>
            <a:r>
              <a:rPr lang="zh-TW" altLang="en-US" sz="3323" dirty="0">
                <a:solidFill>
                  <a:srgbClr val="FF3300"/>
                </a:solidFill>
                <a:ea typeface="標楷體" panose="03000509000000000000" pitchFamily="65" charset="-120"/>
                <a:cs typeface="Times New Roman" panose="02020603050405020304" pitchFamily="18" charset="0"/>
              </a:rPr>
              <a:t>於適當位置</a:t>
            </a:r>
            <a:r>
              <a:rPr lang="zh-TW" altLang="en-US" sz="3323" dirty="0" smtClean="0">
                <a:solidFill>
                  <a:srgbClr val="FF3300"/>
                </a:solidFill>
                <a:ea typeface="標楷體" panose="03000509000000000000" pitchFamily="65" charset="-120"/>
                <a:cs typeface="Times New Roman" panose="02020603050405020304" pitchFamily="18" charset="0"/>
              </a:rPr>
              <a:t>設置緊急</a:t>
            </a:r>
            <a:r>
              <a:rPr lang="zh-TW" altLang="en-US" sz="3323" dirty="0">
                <a:solidFill>
                  <a:srgbClr val="FF3300"/>
                </a:solidFill>
                <a:ea typeface="標楷體" panose="03000509000000000000" pitchFamily="65" charset="-120"/>
                <a:cs typeface="Times New Roman" panose="02020603050405020304" pitchFamily="18" charset="0"/>
              </a:rPr>
              <a:t>制動裝置</a:t>
            </a:r>
            <a:r>
              <a:rPr lang="zh-TW" altLang="en-US" sz="3323" dirty="0" smtClean="0">
                <a:solidFill>
                  <a:srgbClr val="FF3300"/>
                </a:solidFill>
                <a:ea typeface="標楷體" panose="03000509000000000000" pitchFamily="65" charset="-120"/>
                <a:cs typeface="Times New Roman" panose="02020603050405020304" pitchFamily="18" charset="0"/>
              </a:rPr>
              <a:t>，並標示，緊急</a:t>
            </a:r>
            <a:r>
              <a:rPr lang="zh-TW" altLang="en-US" sz="3323" dirty="0">
                <a:solidFill>
                  <a:srgbClr val="FF3300"/>
                </a:solidFill>
                <a:ea typeface="標楷體" panose="03000509000000000000" pitchFamily="65" charset="-120"/>
                <a:cs typeface="Times New Roman" panose="02020603050405020304" pitchFamily="18" charset="0"/>
              </a:rPr>
              <a:t>時快速停止機械之運轉。 </a:t>
            </a:r>
          </a:p>
        </p:txBody>
      </p:sp>
      <p:sp>
        <p:nvSpPr>
          <p:cNvPr id="2" name="投影片編號版面配置區 1"/>
          <p:cNvSpPr>
            <a:spLocks noGrp="1"/>
          </p:cNvSpPr>
          <p:nvPr>
            <p:ph type="sldNum" sz="quarter" idx="12"/>
          </p:nvPr>
        </p:nvSpPr>
        <p:spPr/>
        <p:txBody>
          <a:bodyPr/>
          <a:lstStyle/>
          <a:p>
            <a:pPr>
              <a:defRPr/>
            </a:pPr>
            <a:fld id="{2C463222-3884-42D2-8A9D-F71189E9DF7D}"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38</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5" cstate="print"/>
          <a:stretch>
            <a:fillRect/>
          </a:stretch>
        </p:blipFill>
        <p:spPr>
          <a:xfrm>
            <a:off x="3681046" y="5643004"/>
            <a:ext cx="2389839" cy="390178"/>
          </a:xfrm>
          <a:prstGeom prst="rect">
            <a:avLst/>
          </a:prstGeom>
        </p:spPr>
      </p:pic>
      <p:sp>
        <p:nvSpPr>
          <p:cNvPr id="8" name="文字方塊 7"/>
          <p:cNvSpPr txBox="1"/>
          <p:nvPr/>
        </p:nvSpPr>
        <p:spPr>
          <a:xfrm>
            <a:off x="0" y="6525344"/>
            <a:ext cx="315424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248889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2"/>
          <p:cNvSpPr txBox="1">
            <a:spLocks noChangeArrowheads="1"/>
          </p:cNvSpPr>
          <p:nvPr/>
        </p:nvSpPr>
        <p:spPr bwMode="auto">
          <a:xfrm>
            <a:off x="684334" y="1025098"/>
            <a:ext cx="8207620" cy="646331"/>
          </a:xfrm>
          <a:prstGeom prst="rect">
            <a:avLst/>
          </a:prstGeom>
          <a:solidFill>
            <a:schemeClr val="accent2"/>
          </a:solidFill>
          <a:ln w="9525">
            <a:solidFill>
              <a:srgbClr val="000000"/>
            </a:solidFill>
            <a:miter lim="800000"/>
            <a:headEnd/>
            <a:tailEnd/>
          </a:ln>
          <a:extLst/>
        </p:spPr>
        <p:txBody>
          <a:bodyPr>
            <a:spAutoFit/>
          </a:bodyPr>
          <a:lstStyle>
            <a:lvl1pPr eaLnBrk="0" hangingPunct="0">
              <a:defRPr kumimoji="1" sz="16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16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16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16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16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r>
              <a:rPr lang="zh-TW" altLang="en-US" sz="3600" dirty="0" smtClean="0">
                <a:solidFill>
                  <a:schemeClr val="bg1"/>
                </a:solidFill>
                <a:ea typeface="標楷體" panose="03000509000000000000" pitchFamily="65" charset="-120"/>
                <a:cs typeface="Times New Roman" panose="02020603050405020304" pitchFamily="18" charset="0"/>
              </a:rPr>
              <a:t>圓盤</a:t>
            </a:r>
            <a:r>
              <a:rPr lang="zh-TW" altLang="en-US" sz="3600" dirty="0">
                <a:solidFill>
                  <a:schemeClr val="bg1"/>
                </a:solidFill>
                <a:ea typeface="標楷體" panose="03000509000000000000" pitchFamily="65" charset="-120"/>
                <a:cs typeface="Times New Roman" panose="02020603050405020304" pitchFamily="18" charset="0"/>
              </a:rPr>
              <a:t>鋸，應設置鋸齒接觸預防</a:t>
            </a:r>
            <a:r>
              <a:rPr lang="zh-TW" altLang="en-US" sz="3600" dirty="0" smtClean="0">
                <a:solidFill>
                  <a:schemeClr val="bg1"/>
                </a:solidFill>
                <a:ea typeface="標楷體" panose="03000509000000000000" pitchFamily="65" charset="-120"/>
                <a:cs typeface="Times New Roman" panose="02020603050405020304" pitchFamily="18" charset="0"/>
              </a:rPr>
              <a:t>裝置</a:t>
            </a:r>
            <a:endParaRPr lang="zh-TW" altLang="en-US" sz="3600" dirty="0">
              <a:solidFill>
                <a:schemeClr val="bg1"/>
              </a:solidFill>
              <a:ea typeface="標楷體" panose="03000509000000000000" pitchFamily="65" charset="-120"/>
              <a:cs typeface="Times New Roman" panose="02020603050405020304" pitchFamily="18" charset="0"/>
            </a:endParaRPr>
          </a:p>
        </p:txBody>
      </p:sp>
      <p:graphicFrame>
        <p:nvGraphicFramePr>
          <p:cNvPr id="6146" name="Object 2"/>
          <p:cNvGraphicFramePr>
            <a:graphicFrameLocks noChangeAspect="1"/>
          </p:cNvGraphicFramePr>
          <p:nvPr>
            <p:extLst>
              <p:ext uri="{D42A27DB-BD31-4B8C-83A1-F6EECF244321}">
                <p14:modId xmlns:p14="http://schemas.microsoft.com/office/powerpoint/2010/main" val="1144914974"/>
              </p:ext>
            </p:extLst>
          </p:nvPr>
        </p:nvGraphicFramePr>
        <p:xfrm>
          <a:off x="613263" y="1832535"/>
          <a:ext cx="4174881" cy="2774016"/>
        </p:xfrm>
        <a:graphic>
          <a:graphicData uri="http://schemas.openxmlformats.org/presentationml/2006/ole">
            <mc:AlternateContent xmlns:mc="http://schemas.openxmlformats.org/markup-compatibility/2006">
              <mc:Choice xmlns:v="urn:schemas-microsoft-com:vml" Requires="v">
                <p:oleObj spid="_x0000_s3094" name="文件" r:id="rId4" imgW="2620080" imgH="1974960" progId="Word.Document.8">
                  <p:embed/>
                </p:oleObj>
              </mc:Choice>
              <mc:Fallback>
                <p:oleObj name="文件" r:id="rId4" imgW="2620080" imgH="197496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63" y="1832535"/>
                        <a:ext cx="4174881" cy="27740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3"/>
          <p:cNvGraphicFramePr>
            <a:graphicFrameLocks noChangeAspect="1"/>
          </p:cNvGraphicFramePr>
          <p:nvPr>
            <p:extLst>
              <p:ext uri="{D42A27DB-BD31-4B8C-83A1-F6EECF244321}">
                <p14:modId xmlns:p14="http://schemas.microsoft.com/office/powerpoint/2010/main" val="2914371964"/>
              </p:ext>
            </p:extLst>
          </p:nvPr>
        </p:nvGraphicFramePr>
        <p:xfrm>
          <a:off x="4788144" y="1801805"/>
          <a:ext cx="4031273" cy="2804746"/>
        </p:xfrm>
        <a:graphic>
          <a:graphicData uri="http://schemas.openxmlformats.org/presentationml/2006/ole">
            <mc:AlternateContent xmlns:mc="http://schemas.openxmlformats.org/markup-compatibility/2006">
              <mc:Choice xmlns:v="urn:schemas-microsoft-com:vml" Requires="v">
                <p:oleObj spid="_x0000_s3095" name="文件" r:id="rId6" imgW="2620080" imgH="1974960" progId="Word.Document.8">
                  <p:embed/>
                </p:oleObj>
              </mc:Choice>
              <mc:Fallback>
                <p:oleObj name="文件" r:id="rId6" imgW="2620080" imgH="197496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144" y="1801805"/>
                        <a:ext cx="4031273" cy="2804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投影片編號版面配置區 1"/>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39</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8" cstate="print"/>
          <a:stretch>
            <a:fillRect/>
          </a:stretch>
        </p:blipFill>
        <p:spPr>
          <a:xfrm>
            <a:off x="3491880" y="4216373"/>
            <a:ext cx="2389839" cy="390178"/>
          </a:xfrm>
          <a:prstGeom prst="rect">
            <a:avLst/>
          </a:prstGeom>
        </p:spPr>
      </p:pic>
      <p:sp>
        <p:nvSpPr>
          <p:cNvPr id="7" name="文字方塊 6"/>
          <p:cNvSpPr txBox="1"/>
          <p:nvPr/>
        </p:nvSpPr>
        <p:spPr>
          <a:xfrm>
            <a:off x="8582" y="5373216"/>
            <a:ext cx="3131840"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23512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subTitle" idx="1"/>
          </p:nvPr>
        </p:nvSpPr>
        <p:spPr>
          <a:xfrm>
            <a:off x="899592" y="1916832"/>
            <a:ext cx="7488832" cy="3096344"/>
          </a:xfrm>
          <a:ln>
            <a:solidFill>
              <a:schemeClr val="tx1"/>
            </a:solidFill>
          </a:ln>
        </p:spPr>
        <p:txBody>
          <a:bodyPr/>
          <a:lstStyle/>
          <a:p>
            <a:pPr indent="631825" algn="l" eaLnBrk="1" hangingPunct="1">
              <a:lnSpc>
                <a:spcPct val="125000"/>
              </a:lnSpc>
            </a:pP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壹、實驗室安全衛生管理制度</a:t>
            </a:r>
            <a:endPar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indent="631825" algn="l" eaLnBrk="1" hangingPunct="1">
              <a:lnSpc>
                <a:spcPct val="125000"/>
              </a:lnSpc>
            </a:pP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貳</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、實驗場所安全衛生管理</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維護</a:t>
            </a:r>
          </a:p>
          <a:p>
            <a:pPr indent="631825" algn="l" eaLnBrk="1" hangingPunct="1">
              <a:lnSpc>
                <a:spcPct val="125000"/>
              </a:lnSpc>
            </a:pP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參、災害預防設施及</a:t>
            </a:r>
            <a:r>
              <a:rPr lang="zh-TW"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緊急</a:t>
            </a:r>
            <a:r>
              <a:rPr lang="zh-TW"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應變</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措施</a:t>
            </a:r>
          </a:p>
          <a:p>
            <a:pPr marL="1343025" indent="-711200" algn="l" eaLnBrk="1" hangingPunct="1">
              <a:lnSpc>
                <a:spcPct val="125000"/>
              </a:lnSpc>
            </a:pP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肆</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、附錄</a:t>
            </a:r>
            <a:r>
              <a:rPr lang="en-US"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消防安全設備</a:t>
            </a: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與災害案例</a:t>
            </a:r>
          </a:p>
        </p:txBody>
      </p:sp>
      <p:sp>
        <p:nvSpPr>
          <p:cNvPr id="2" name="投影片編號版面配置區 1"/>
          <p:cNvSpPr>
            <a:spLocks noGrp="1"/>
          </p:cNvSpPr>
          <p:nvPr>
            <p:ph type="sldNum" sz="quarter" idx="12"/>
          </p:nvPr>
        </p:nvSpPr>
        <p:spPr/>
        <p:txBody>
          <a:bodyPr/>
          <a:lstStyle/>
          <a:p>
            <a:pPr>
              <a:defRPr/>
            </a:pPr>
            <a:fld id="{1E03C3D3-1EA7-4176-8EE4-372EBFEB1D1D}" type="slidenum">
              <a:rPr lang="en-US" altLang="zh-TW" smtClean="0">
                <a:solidFill>
                  <a:prstClr val="black">
                    <a:tint val="75000"/>
                  </a:prstClr>
                </a:solidFill>
              </a:rPr>
              <a:pPr>
                <a:defRPr/>
              </a:pPr>
              <a:t>4</a:t>
            </a:fld>
            <a:endParaRPr lang="en-US" altLang="zh-TW">
              <a:solidFill>
                <a:prstClr val="black">
                  <a:tint val="75000"/>
                </a:prstClr>
              </a:solidFill>
            </a:endParaRPr>
          </a:p>
        </p:txBody>
      </p:sp>
      <p:sp>
        <p:nvSpPr>
          <p:cNvPr id="6148" name="Text Box 3"/>
          <p:cNvSpPr txBox="1">
            <a:spLocks noChangeArrowheads="1"/>
          </p:cNvSpPr>
          <p:nvPr/>
        </p:nvSpPr>
        <p:spPr bwMode="auto">
          <a:xfrm>
            <a:off x="2484438" y="476250"/>
            <a:ext cx="4465637" cy="823913"/>
          </a:xfrm>
          <a:prstGeom prst="rect">
            <a:avLst/>
          </a:prstGeom>
          <a:noFill/>
          <a:ln w="9525">
            <a:noFill/>
            <a:miter lim="800000"/>
            <a:headEnd/>
            <a:tailEnd/>
          </a:ln>
        </p:spPr>
        <p:txBody>
          <a:bodyPr>
            <a:spAutoFit/>
          </a:bodyPr>
          <a:lstStyle/>
          <a:p>
            <a:pPr>
              <a:spcBef>
                <a:spcPct val="50000"/>
              </a:spcBef>
            </a:pPr>
            <a:r>
              <a:rPr lang="zh-TW" altLang="en-US" sz="4800">
                <a:solidFill>
                  <a:srgbClr val="CC0000"/>
                </a:solidFill>
                <a:latin typeface="標楷體" pitchFamily="65" charset="-120"/>
                <a:ea typeface="標楷體" pitchFamily="65" charset="-120"/>
              </a:rPr>
              <a:t>內   容</a:t>
            </a:r>
          </a:p>
        </p:txBody>
      </p:sp>
    </p:spTree>
    <p:extLst>
      <p:ext uri="{BB962C8B-B14F-4D97-AF65-F5344CB8AC3E}">
        <p14:creationId xmlns:p14="http://schemas.microsoft.com/office/powerpoint/2010/main" val="11710396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圖片 3"/>
          <p:cNvPicPr>
            <a:picLocks noChangeAspect="1" noChangeArrowheads="1"/>
          </p:cNvPicPr>
          <p:nvPr/>
        </p:nvPicPr>
        <p:blipFill>
          <a:blip r:embed="rId3" cstate="print"/>
          <a:srcRect/>
          <a:stretch>
            <a:fillRect/>
          </a:stretch>
        </p:blipFill>
        <p:spPr bwMode="auto">
          <a:xfrm>
            <a:off x="4500563" y="1268413"/>
            <a:ext cx="4103687" cy="2952750"/>
          </a:xfrm>
          <a:prstGeom prst="rect">
            <a:avLst/>
          </a:prstGeom>
          <a:noFill/>
          <a:ln w="9525">
            <a:noFill/>
            <a:miter lim="800000"/>
            <a:headEnd/>
            <a:tailEnd/>
          </a:ln>
        </p:spPr>
      </p:pic>
      <p:pic>
        <p:nvPicPr>
          <p:cNvPr id="65539" name="圖片 1" descr="逢甲大學毒化災危害預防及緊急應變計畫2014 12"/>
          <p:cNvPicPr>
            <a:picLocks noChangeAspect="1" noChangeArrowheads="1"/>
          </p:cNvPicPr>
          <p:nvPr/>
        </p:nvPicPr>
        <p:blipFill>
          <a:blip r:embed="rId4" cstate="print"/>
          <a:srcRect l="4546" t="8493" r="4518" b="13007"/>
          <a:stretch>
            <a:fillRect/>
          </a:stretch>
        </p:blipFill>
        <p:spPr bwMode="auto">
          <a:xfrm>
            <a:off x="539750" y="1268413"/>
            <a:ext cx="3995738" cy="5435600"/>
          </a:xfrm>
          <a:prstGeom prst="rect">
            <a:avLst/>
          </a:prstGeom>
          <a:noFill/>
          <a:ln w="9525">
            <a:noFill/>
            <a:miter lim="800000"/>
            <a:headEnd/>
            <a:tailEnd/>
          </a:ln>
        </p:spPr>
      </p:pic>
      <p:pic>
        <p:nvPicPr>
          <p:cNvPr id="65540" name="圖片 5" descr="C:\Users\user\Pictures\DSCN1614.JPG"/>
          <p:cNvPicPr>
            <a:picLocks noChangeAspect="1" noChangeArrowheads="1"/>
          </p:cNvPicPr>
          <p:nvPr/>
        </p:nvPicPr>
        <p:blipFill>
          <a:blip r:embed="rId5" cstate="print"/>
          <a:srcRect/>
          <a:stretch>
            <a:fillRect/>
          </a:stretch>
        </p:blipFill>
        <p:spPr bwMode="auto">
          <a:xfrm>
            <a:off x="4500563" y="4121150"/>
            <a:ext cx="4086225" cy="2736850"/>
          </a:xfrm>
          <a:prstGeom prst="rect">
            <a:avLst/>
          </a:prstGeom>
          <a:noFill/>
          <a:ln w="9525">
            <a:noFill/>
            <a:miter lim="800000"/>
            <a:headEnd/>
            <a:tailEnd/>
          </a:ln>
        </p:spPr>
      </p:pic>
      <p:sp>
        <p:nvSpPr>
          <p:cNvPr id="7" name="Rectangle 15"/>
          <p:cNvSpPr>
            <a:spLocks noChangeArrowheads="1"/>
          </p:cNvSpPr>
          <p:nvPr/>
        </p:nvSpPr>
        <p:spPr bwMode="auto">
          <a:xfrm>
            <a:off x="539750" y="620713"/>
            <a:ext cx="8064500" cy="646112"/>
          </a:xfrm>
          <a:prstGeom prst="rect">
            <a:avLst/>
          </a:prstGeom>
          <a:solidFill>
            <a:srgbClr val="00B0F0"/>
          </a:solidFill>
          <a:ln w="9525" algn="ctr">
            <a:noFill/>
            <a:miter lim="800000"/>
            <a:headEnd/>
            <a:tailEnd/>
          </a:ln>
        </p:spPr>
        <p:txBody>
          <a:bodyPr>
            <a:spAutoFit/>
          </a:bodyPr>
          <a:lstStyle/>
          <a:p>
            <a:pPr>
              <a:defRPr/>
            </a:pPr>
            <a:r>
              <a:rPr lang="zh-TW" altLang="zh-TW" sz="3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個人防護具標示及使用</a:t>
            </a:r>
            <a:endParaRPr lang="zh-TW" altLang="en-US" sz="3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40</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6" cstate="print"/>
          <a:stretch>
            <a:fillRect/>
          </a:stretch>
        </p:blipFill>
        <p:spPr>
          <a:xfrm>
            <a:off x="4474086" y="6455062"/>
            <a:ext cx="2389839" cy="390178"/>
          </a:xfrm>
          <a:prstGeom prst="rect">
            <a:avLst/>
          </a:prstGeom>
        </p:spPr>
      </p:pic>
    </p:spTree>
    <p:extLst>
      <p:ext uri="{BB962C8B-B14F-4D97-AF65-F5344CB8AC3E}">
        <p14:creationId xmlns:p14="http://schemas.microsoft.com/office/powerpoint/2010/main" val="6401551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編號版面配置區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spcBef>
                <a:spcPct val="50000"/>
              </a:spcBef>
            </a:pPr>
            <a:fld id="{121A9741-219A-4096-8E93-F607C8162DEE}" type="slidenum">
              <a:rPr lang="en-US" altLang="zh-TW">
                <a:latin typeface="Times New Roman" panose="02020603050405020304" pitchFamily="18" charset="0"/>
                <a:ea typeface="標楷體" panose="03000509000000000000" pitchFamily="65" charset="-120"/>
                <a:cs typeface="Times New Roman" panose="02020603050405020304" pitchFamily="18" charset="0"/>
              </a:rPr>
              <a:pPr algn="r">
                <a:spcBef>
                  <a:spcPct val="50000"/>
                </a:spcBef>
              </a:pPr>
              <a:t>41</a:t>
            </a:fld>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652" name="Rectangle 15"/>
          <p:cNvSpPr>
            <a:spLocks noChangeArrowheads="1"/>
          </p:cNvSpPr>
          <p:nvPr/>
        </p:nvSpPr>
        <p:spPr bwMode="auto">
          <a:xfrm>
            <a:off x="610779" y="1128837"/>
            <a:ext cx="5544616" cy="646112"/>
          </a:xfrm>
          <a:prstGeom prst="rect">
            <a:avLst/>
          </a:prstGeom>
          <a:solidFill>
            <a:srgbClr val="00B0F0"/>
          </a:solidFill>
          <a:ln w="9525" algn="ctr">
            <a:noFill/>
            <a:miter lim="800000"/>
            <a:headEnd/>
            <a:tailEnd/>
          </a:ln>
        </p:spPr>
        <p:txBody>
          <a:bodyPr wrap="square">
            <a:spAutoFit/>
          </a:bodyPr>
          <a:lstStyle/>
          <a:p>
            <a:pPr>
              <a:defRPr/>
            </a:pPr>
            <a:r>
              <a:rPr lang="zh-TW" altLang="zh-TW" sz="3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個人防護具標示及使用</a:t>
            </a:r>
            <a:endParaRPr lang="zh-TW" altLang="en-US" sz="3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6564" name="Picture 4" descr="C:\Users\pcuser\AppData\Local\Microsoft\Windows\Temporary Internet Files\Content.IE5\MAGB8W7G\MP900178688[1].jpg"/>
          <p:cNvPicPr>
            <a:picLocks noChangeAspect="1" noChangeArrowheads="1"/>
          </p:cNvPicPr>
          <p:nvPr/>
        </p:nvPicPr>
        <p:blipFill>
          <a:blip r:embed="rId3" cstate="print"/>
          <a:srcRect/>
          <a:stretch>
            <a:fillRect/>
          </a:stretch>
        </p:blipFill>
        <p:spPr bwMode="auto">
          <a:xfrm>
            <a:off x="107950" y="2852738"/>
            <a:ext cx="3573463" cy="2520950"/>
          </a:xfrm>
          <a:prstGeom prst="rect">
            <a:avLst/>
          </a:prstGeom>
          <a:noFill/>
          <a:ln w="9525">
            <a:noFill/>
            <a:miter lim="800000"/>
            <a:headEnd/>
            <a:tailEnd/>
          </a:ln>
        </p:spPr>
      </p:pic>
      <p:pic>
        <p:nvPicPr>
          <p:cNvPr id="66565" name="圖片 12" descr="DSCI0292"/>
          <p:cNvPicPr>
            <a:picLocks noChangeAspect="1" noChangeArrowheads="1"/>
          </p:cNvPicPr>
          <p:nvPr/>
        </p:nvPicPr>
        <p:blipFill>
          <a:blip r:embed="rId4" cstate="print"/>
          <a:srcRect/>
          <a:stretch>
            <a:fillRect/>
          </a:stretch>
        </p:blipFill>
        <p:spPr bwMode="auto">
          <a:xfrm>
            <a:off x="6443663" y="4365625"/>
            <a:ext cx="2447925" cy="1912938"/>
          </a:xfrm>
          <a:prstGeom prst="rect">
            <a:avLst/>
          </a:prstGeom>
          <a:noFill/>
          <a:ln w="9525">
            <a:noFill/>
            <a:miter lim="800000"/>
            <a:headEnd/>
            <a:tailEnd/>
          </a:ln>
        </p:spPr>
      </p:pic>
      <p:pic>
        <p:nvPicPr>
          <p:cNvPr id="66566" name="圖片 13" descr="DSCI0293"/>
          <p:cNvPicPr>
            <a:picLocks noChangeAspect="1" noChangeArrowheads="1"/>
          </p:cNvPicPr>
          <p:nvPr/>
        </p:nvPicPr>
        <p:blipFill>
          <a:blip r:embed="rId5" cstate="print"/>
          <a:srcRect/>
          <a:stretch>
            <a:fillRect/>
          </a:stretch>
        </p:blipFill>
        <p:spPr bwMode="auto">
          <a:xfrm>
            <a:off x="3779838" y="4292600"/>
            <a:ext cx="2427287" cy="1914525"/>
          </a:xfrm>
          <a:prstGeom prst="rect">
            <a:avLst/>
          </a:prstGeom>
          <a:noFill/>
          <a:ln w="9525">
            <a:noFill/>
            <a:miter lim="800000"/>
            <a:headEnd/>
            <a:tailEnd/>
          </a:ln>
        </p:spPr>
      </p:pic>
      <p:pic>
        <p:nvPicPr>
          <p:cNvPr id="66567" name="圖片 14" descr="DSCI0295"/>
          <p:cNvPicPr>
            <a:picLocks noChangeAspect="1" noChangeArrowheads="1"/>
          </p:cNvPicPr>
          <p:nvPr/>
        </p:nvPicPr>
        <p:blipFill>
          <a:blip r:embed="rId6" cstate="print"/>
          <a:srcRect/>
          <a:stretch>
            <a:fillRect/>
          </a:stretch>
        </p:blipFill>
        <p:spPr bwMode="auto">
          <a:xfrm>
            <a:off x="6372225" y="2349500"/>
            <a:ext cx="2508250" cy="1870075"/>
          </a:xfrm>
          <a:prstGeom prst="rect">
            <a:avLst/>
          </a:prstGeom>
          <a:noFill/>
          <a:ln w="9525">
            <a:noFill/>
            <a:miter lim="800000"/>
            <a:headEnd/>
            <a:tailEnd/>
          </a:ln>
        </p:spPr>
      </p:pic>
      <p:pic>
        <p:nvPicPr>
          <p:cNvPr id="66568" name="圖片 15" descr="DSCI0288"/>
          <p:cNvPicPr>
            <a:picLocks noChangeAspect="1" noChangeArrowheads="1"/>
          </p:cNvPicPr>
          <p:nvPr/>
        </p:nvPicPr>
        <p:blipFill>
          <a:blip r:embed="rId7" cstate="print"/>
          <a:srcRect/>
          <a:stretch>
            <a:fillRect/>
          </a:stretch>
        </p:blipFill>
        <p:spPr bwMode="auto">
          <a:xfrm>
            <a:off x="3779838" y="2349500"/>
            <a:ext cx="2525712" cy="1828800"/>
          </a:xfrm>
          <a:prstGeom prst="rect">
            <a:avLst/>
          </a:prstGeom>
          <a:noFill/>
          <a:ln w="9525">
            <a:noFill/>
            <a:miter lim="800000"/>
            <a:headEnd/>
            <a:tailEnd/>
          </a:ln>
        </p:spPr>
      </p:pic>
      <p:sp>
        <p:nvSpPr>
          <p:cNvPr id="15" name="文字方塊 14"/>
          <p:cNvSpPr txBox="1"/>
          <p:nvPr/>
        </p:nvSpPr>
        <p:spPr>
          <a:xfrm>
            <a:off x="3779838" y="1844675"/>
            <a:ext cx="5113337" cy="492125"/>
          </a:xfrm>
          <a:prstGeom prst="rect">
            <a:avLst/>
          </a:prstGeom>
          <a:solidFill>
            <a:srgbClr val="273E89"/>
          </a:solidFill>
        </p:spPr>
        <p:style>
          <a:lnRef idx="1">
            <a:schemeClr val="accent6"/>
          </a:lnRef>
          <a:fillRef idx="3">
            <a:schemeClr val="accent6"/>
          </a:fillRef>
          <a:effectRef idx="2">
            <a:schemeClr val="accent6"/>
          </a:effectRef>
          <a:fontRef idx="minor">
            <a:schemeClr val="lt1"/>
          </a:fontRef>
        </p:style>
        <p:txBody>
          <a:bodyPr>
            <a:spAutoFit/>
          </a:bodyPr>
          <a:lstStyle/>
          <a:p>
            <a:pPr>
              <a:spcBef>
                <a:spcPts val="0"/>
              </a:spcBef>
              <a:spcAft>
                <a:spcPts val="0"/>
              </a:spcAft>
              <a:defRPr/>
            </a:pPr>
            <a:r>
              <a:rPr lang="zh-TW" altLang="en-US" sz="2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個人防護具使用教育訓練</a:t>
            </a:r>
          </a:p>
        </p:txBody>
      </p:sp>
      <p:pic>
        <p:nvPicPr>
          <p:cNvPr id="3" name="圖片 2"/>
          <p:cNvPicPr>
            <a:picLocks noChangeAspect="1"/>
          </p:cNvPicPr>
          <p:nvPr/>
        </p:nvPicPr>
        <p:blipFill>
          <a:blip r:embed="rId8" cstate="print"/>
          <a:stretch>
            <a:fillRect/>
          </a:stretch>
        </p:blipFill>
        <p:spPr>
          <a:xfrm>
            <a:off x="699761" y="6012036"/>
            <a:ext cx="2389839" cy="390178"/>
          </a:xfrm>
          <a:prstGeom prst="rect">
            <a:avLst/>
          </a:prstGeom>
        </p:spPr>
      </p:pic>
    </p:spTree>
    <p:extLst>
      <p:ext uri="{BB962C8B-B14F-4D97-AF65-F5344CB8AC3E}">
        <p14:creationId xmlns:p14="http://schemas.microsoft.com/office/powerpoint/2010/main" val="237460061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6633"/>
            <a:ext cx="8229600" cy="864096"/>
          </a:xfrm>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實驗場所廢棄物管理之查核</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457200" y="1196752"/>
            <a:ext cx="8229600" cy="4929412"/>
          </a:xfrm>
        </p:spPr>
        <p:txBody>
          <a:bodyPr/>
          <a:lstStyle/>
          <a:p>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廢棄物之</a:t>
            </a:r>
            <a:r>
              <a:rPr lang="zh-TW" altLang="en-US" sz="4000" dirty="0" smtClean="0">
                <a:latin typeface="Times New Roman" panose="02020603050405020304" pitchFamily="18" charset="0"/>
                <a:ea typeface="標楷體" panose="03000509000000000000" pitchFamily="65" charset="-120"/>
                <a:cs typeface="Times New Roman" panose="02020603050405020304" pitchFamily="18" charset="0"/>
              </a:rPr>
              <a:t>管理分類及方法</a:t>
            </a:r>
            <a:r>
              <a:rPr lang="en-US" altLang="zh-TW" sz="40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無機廢液─分類儲存再委託合格承攬人</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處理</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有機廢液─以生物處理法</a:t>
            </a:r>
          </a:p>
          <a:p>
            <a:pPr marL="0" indent="0">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有機廢水─先儲存再焚化或委託合格承攬人處理</a:t>
            </a:r>
          </a:p>
          <a:p>
            <a:pPr marL="0" indent="0">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固體廢棄物─先分類回收再焚化</a:t>
            </a:r>
          </a:p>
          <a:p>
            <a:pPr marL="0" indent="0">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毒害廢氣─</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廢氣除毒處理</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設備</a:t>
            </a:r>
          </a:p>
          <a:p>
            <a:pPr marL="0" indent="0">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特殊廢棄物─</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輻射</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委託合格承攬人處理</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a:xfrm>
            <a:off x="6830888" y="6165304"/>
            <a:ext cx="2133600" cy="365125"/>
          </a:xfrm>
        </p:spPr>
        <p:txBody>
          <a:bodyPr/>
          <a:lstStyle/>
          <a:p>
            <a:pPr>
              <a:defRPr/>
            </a:pPr>
            <a:fld id="{2C463222-3884-42D2-8A9D-F71189E9DF7D}" type="slidenum">
              <a:rPr lang="en-US" altLang="zh-TW" smtClean="0">
                <a:solidFill>
                  <a:prstClr val="black">
                    <a:tint val="75000"/>
                  </a:prstClr>
                </a:solidFill>
              </a:rPr>
              <a:pPr>
                <a:defRPr/>
              </a:pPr>
              <a:t>42</a:t>
            </a:fld>
            <a:endParaRPr lang="en-US" altLang="zh-TW">
              <a:solidFill>
                <a:prstClr val="black">
                  <a:tint val="75000"/>
                </a:prstClr>
              </a:solidFill>
            </a:endParaRPr>
          </a:p>
        </p:txBody>
      </p:sp>
      <p:sp>
        <p:nvSpPr>
          <p:cNvPr id="5" name="文字方塊 4"/>
          <p:cNvSpPr txBox="1"/>
          <p:nvPr/>
        </p:nvSpPr>
        <p:spPr>
          <a:xfrm>
            <a:off x="107504" y="5805264"/>
            <a:ext cx="3419872"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252236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74638"/>
            <a:ext cx="4323726" cy="1143000"/>
          </a:xfrm>
          <a:solidFill>
            <a:schemeClr val="accent5">
              <a:lumMod val="40000"/>
              <a:lumOff val="60000"/>
            </a:schemeClr>
          </a:solidFill>
        </p:spPr>
        <p:txBody>
          <a:bodyPr/>
          <a:lstStyle/>
          <a:p>
            <a:pPr algn="l"/>
            <a:r>
              <a:rPr lang="zh-TW" altLang="en-US" sz="3200" dirty="0" smtClean="0">
                <a:latin typeface="Times New Roman" panose="02020603050405020304" pitchFamily="18" charset="0"/>
              </a:rPr>
              <a:t>廢液</a:t>
            </a:r>
            <a:r>
              <a:rPr lang="zh-TW" altLang="en-US" sz="3200" dirty="0">
                <a:latin typeface="Times New Roman" panose="02020603050405020304" pitchFamily="18" charset="0"/>
              </a:rPr>
              <a:t>圖示</a:t>
            </a:r>
            <a:r>
              <a:rPr lang="zh-TW" altLang="en-US" sz="3200" dirty="0" smtClean="0">
                <a:latin typeface="Times New Roman" panose="02020603050405020304" pitchFamily="18" charset="0"/>
              </a:rPr>
              <a:t>標示及相容表</a:t>
            </a:r>
            <a:endParaRPr lang="zh-TW" altLang="en-US" sz="3200" dirty="0">
              <a:latin typeface="Times New Roman" panose="02020603050405020304" pitchFamily="18" charset="0"/>
            </a:endParaRPr>
          </a:p>
        </p:txBody>
      </p:sp>
      <p:sp>
        <p:nvSpPr>
          <p:cNvPr id="3" name="文字版面配置區 2"/>
          <p:cNvSpPr>
            <a:spLocks noGrp="1"/>
          </p:cNvSpPr>
          <p:nvPr>
            <p:ph type="body" idx="1"/>
          </p:nvPr>
        </p:nvSpPr>
        <p:spPr/>
        <p:txBody>
          <a:bodyPr/>
          <a:lstStyle/>
          <a:p>
            <a:r>
              <a:rPr lang="zh-TW" altLang="en-US" dirty="0"/>
              <a:t>實驗場所</a:t>
            </a:r>
            <a:r>
              <a:rPr lang="zh-TW" altLang="en-US" dirty="0" smtClean="0"/>
              <a:t>廢棄物圖示標示</a:t>
            </a:r>
            <a:endParaRPr lang="zh-TW" altLang="en-US" dirty="0"/>
          </a:p>
        </p:txBody>
      </p:sp>
      <p:pic>
        <p:nvPicPr>
          <p:cNvPr id="8" name="內容版面配置區 7"/>
          <p:cNvPicPr>
            <a:picLocks noGrp="1" noChangeAspect="1"/>
          </p:cNvPicPr>
          <p:nvPr>
            <p:ph sz="half" idx="2"/>
          </p:nvPr>
        </p:nvPicPr>
        <p:blipFill>
          <a:blip r:embed="rId2" cstate="print"/>
          <a:stretch>
            <a:fillRect/>
          </a:stretch>
        </p:blipFill>
        <p:spPr>
          <a:xfrm>
            <a:off x="457200" y="2525522"/>
            <a:ext cx="4040188" cy="3567774"/>
          </a:xfrm>
          <a:prstGeom prst="rect">
            <a:avLst/>
          </a:prstGeom>
        </p:spPr>
      </p:pic>
      <p:pic>
        <p:nvPicPr>
          <p:cNvPr id="11" name="內容版面配置區 10"/>
          <p:cNvPicPr>
            <a:picLocks noGrp="1" noChangeAspect="1"/>
          </p:cNvPicPr>
          <p:nvPr>
            <p:ph sz="quarter" idx="4"/>
          </p:nvPr>
        </p:nvPicPr>
        <p:blipFill>
          <a:blip r:embed="rId3" cstate="print"/>
          <a:stretch>
            <a:fillRect/>
          </a:stretch>
        </p:blipFill>
        <p:spPr>
          <a:xfrm>
            <a:off x="4575246" y="274638"/>
            <a:ext cx="4461250" cy="5962674"/>
          </a:xfrm>
          <a:prstGeom prst="rect">
            <a:avLst/>
          </a:prstGeom>
        </p:spPr>
      </p:pic>
      <p:sp>
        <p:nvSpPr>
          <p:cNvPr id="7" name="投影片編號版面配置區 6"/>
          <p:cNvSpPr>
            <a:spLocks noGrp="1"/>
          </p:cNvSpPr>
          <p:nvPr>
            <p:ph type="sldNum" sz="quarter" idx="12"/>
          </p:nvPr>
        </p:nvSpPr>
        <p:spPr/>
        <p:txBody>
          <a:bodyPr/>
          <a:lstStyle/>
          <a:p>
            <a:pPr>
              <a:defRPr/>
            </a:pPr>
            <a:fld id="{A6C478C9-ACA4-4F7D-9546-FB641906E4E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43</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9" name="文字方塊 8"/>
          <p:cNvSpPr txBox="1"/>
          <p:nvPr/>
        </p:nvSpPr>
        <p:spPr>
          <a:xfrm>
            <a:off x="395536" y="6185963"/>
            <a:ext cx="3635896"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523102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1137" y="835618"/>
            <a:ext cx="8475662" cy="512763"/>
          </a:xfrm>
          <a:solidFill>
            <a:srgbClr val="FFFF99"/>
          </a:solidFill>
        </p:spPr>
        <p:txBody>
          <a:bodyPr>
            <a:noAutofit/>
          </a:bodyPr>
          <a:lstStyle/>
          <a:p>
            <a:pPr eaLnBrk="1" fontAlgn="auto" hangingPunct="1">
              <a:spcAft>
                <a:spcPts val="0"/>
              </a:spcAft>
              <a:defRPr/>
            </a:pPr>
            <a:r>
              <a:rPr lang="zh-TW" altLang="en-US" sz="3200" b="1" dirty="0" smtClean="0">
                <a:latin typeface="Times New Roman" panose="02020603050405020304" pitchFamily="18" charset="0"/>
              </a:rPr>
              <a:t>實驗場所有害物廢水處理</a:t>
            </a:r>
            <a:endParaRPr lang="zh-TW" altLang="en-US" sz="3200" b="1" dirty="0">
              <a:latin typeface="Times New Roman" panose="02020603050405020304" pitchFamily="18" charset="0"/>
            </a:endParaRPr>
          </a:p>
        </p:txBody>
      </p:sp>
      <p:sp>
        <p:nvSpPr>
          <p:cNvPr id="2052" name="投影片編號版面配置區 1"/>
          <p:cNvSpPr>
            <a:spLocks noGrp="1"/>
          </p:cNvSpPr>
          <p:nvPr>
            <p:ph type="sldNum" sz="quarter" idx="12"/>
          </p:nvPr>
        </p:nvSpPr>
        <p:spPr>
          <a:xfrm>
            <a:off x="7010400" y="6150977"/>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fld id="{D4ACFB97-7130-425F-B495-1ECBE408CEE5}" type="slidenum">
              <a:rPr lang="en-US" altLang="zh-TW" b="0">
                <a:latin typeface="Times New Roman" panose="02020603050405020304" pitchFamily="18" charset="0"/>
                <a:ea typeface="標楷體" panose="03000509000000000000" pitchFamily="65" charset="-120"/>
                <a:cs typeface="Times New Roman" panose="02020603050405020304" pitchFamily="18" charset="0"/>
              </a:rPr>
              <a:pPr eaLnBrk="1" hangingPunct="1"/>
              <a:t>44</a:t>
            </a:fld>
            <a:endParaRPr lang="en-US" altLang="zh-TW" b="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050" name="Object 2"/>
          <p:cNvGraphicFramePr>
            <a:graphicFrameLocks noChangeAspect="1"/>
          </p:cNvGraphicFramePr>
          <p:nvPr>
            <p:extLst>
              <p:ext uri="{D42A27DB-BD31-4B8C-83A1-F6EECF244321}">
                <p14:modId xmlns:p14="http://schemas.microsoft.com/office/powerpoint/2010/main" val="3161368988"/>
              </p:ext>
            </p:extLst>
          </p:nvPr>
        </p:nvGraphicFramePr>
        <p:xfrm>
          <a:off x="111267" y="1632546"/>
          <a:ext cx="4852987" cy="4679950"/>
        </p:xfrm>
        <a:graphic>
          <a:graphicData uri="http://schemas.openxmlformats.org/presentationml/2006/ole">
            <mc:AlternateContent xmlns:mc="http://schemas.openxmlformats.org/markup-compatibility/2006">
              <mc:Choice xmlns:v="urn:schemas-microsoft-com:vml" Requires="v">
                <p:oleObj spid="_x0000_s4108" name="點陣圖影像" r:id="rId4" imgW="3657143" imgH="3476190" progId="PBrush">
                  <p:embed/>
                </p:oleObj>
              </mc:Choice>
              <mc:Fallback>
                <p:oleObj name="點陣圖影像" r:id="rId4" imgW="3657143" imgH="347619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67" y="1632546"/>
                        <a:ext cx="4852987" cy="4679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文字方塊 2"/>
          <p:cNvSpPr txBox="1"/>
          <p:nvPr/>
        </p:nvSpPr>
        <p:spPr>
          <a:xfrm>
            <a:off x="4994275" y="1557338"/>
            <a:ext cx="3586163" cy="1384300"/>
          </a:xfrm>
          <a:prstGeom prst="rect">
            <a:avLst/>
          </a:prstGeom>
        </p:spPr>
        <p:style>
          <a:lnRef idx="1">
            <a:schemeClr val="accent6"/>
          </a:lnRef>
          <a:fillRef idx="3">
            <a:schemeClr val="accent6"/>
          </a:fillRef>
          <a:effectRef idx="2">
            <a:schemeClr val="accent6"/>
          </a:effectRef>
          <a:fontRef idx="minor">
            <a:schemeClr val="lt1"/>
          </a:fontRef>
        </p:style>
        <p:txBody>
          <a:bodyPr>
            <a:spAutoFit/>
          </a:bodyPr>
          <a:lstStyle/>
          <a:p>
            <a:pPr>
              <a:buFont typeface="Wingdings" pitchFamily="2" charset="2"/>
              <a:buChar char="Ø"/>
              <a:defRP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設施地下化</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itchFamily="2" charset="2"/>
              <a:buChar char="Ø"/>
              <a:defRP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地面公園化</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itchFamily="2" charset="2"/>
              <a:buChar char="Ø"/>
              <a:defRP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操作專業化</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5" name="Picture 1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4125" y="2997200"/>
            <a:ext cx="3522663"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矩形 16"/>
          <p:cNvSpPr>
            <a:spLocks noChangeArrowheads="1"/>
          </p:cNvSpPr>
          <p:nvPr/>
        </p:nvSpPr>
        <p:spPr bwMode="auto">
          <a:xfrm>
            <a:off x="3059113" y="115888"/>
            <a:ext cx="126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r>
              <a:rPr lang="zh-TW"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災害預防設施</a:t>
            </a:r>
            <a:endPar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p:cNvSpPr txBox="1"/>
          <p:nvPr/>
        </p:nvSpPr>
        <p:spPr>
          <a:xfrm>
            <a:off x="610695" y="1772680"/>
            <a:ext cx="3827838" cy="400110"/>
          </a:xfrm>
          <a:prstGeom prst="rect">
            <a:avLst/>
          </a:prstGeom>
          <a:solidFill>
            <a:schemeClr val="accent2"/>
          </a:solidFill>
        </p:spPr>
        <p:txBody>
          <a:bodyPr wrap="square" rtlCol="0">
            <a:spAutoFit/>
          </a:bodyPr>
          <a:lstStyle/>
          <a:p>
            <a:r>
              <a:rPr lang="zh-TW" altLang="en-US" sz="20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廢水處理廠操作處理流程圖</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a:blip r:embed="rId7" cstate="print"/>
          <a:stretch>
            <a:fillRect/>
          </a:stretch>
        </p:blipFill>
        <p:spPr>
          <a:xfrm>
            <a:off x="288871" y="-20817"/>
            <a:ext cx="8425402" cy="969348"/>
          </a:xfrm>
          <a:prstGeom prst="rect">
            <a:avLst/>
          </a:prstGeom>
        </p:spPr>
      </p:pic>
      <p:pic>
        <p:nvPicPr>
          <p:cNvPr id="6" name="圖片 5"/>
          <p:cNvPicPr>
            <a:picLocks noChangeAspect="1"/>
          </p:cNvPicPr>
          <p:nvPr/>
        </p:nvPicPr>
        <p:blipFill>
          <a:blip r:embed="rId8" cstate="print"/>
          <a:stretch>
            <a:fillRect/>
          </a:stretch>
        </p:blipFill>
        <p:spPr>
          <a:xfrm>
            <a:off x="5088511" y="5847110"/>
            <a:ext cx="2389839" cy="390178"/>
          </a:xfrm>
          <a:prstGeom prst="rect">
            <a:avLst/>
          </a:prstGeom>
          <a:solidFill>
            <a:srgbClr val="FFC000"/>
          </a:solidFill>
        </p:spPr>
      </p:pic>
      <p:sp>
        <p:nvSpPr>
          <p:cNvPr id="11" name="文字方塊 10"/>
          <p:cNvSpPr txBox="1"/>
          <p:nvPr/>
        </p:nvSpPr>
        <p:spPr>
          <a:xfrm>
            <a:off x="0" y="6525344"/>
            <a:ext cx="3419872"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24600488"/>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4"/>
          <p:cNvSpPr>
            <a:spLocks noGrp="1" noChangeArrowheads="1"/>
          </p:cNvSpPr>
          <p:nvPr>
            <p:ph type="ctrTitle" idx="4294967295"/>
          </p:nvPr>
        </p:nvSpPr>
        <p:spPr>
          <a:xfrm>
            <a:off x="573832" y="32320"/>
            <a:ext cx="7772400" cy="893762"/>
          </a:xfrm>
        </p:spPr>
        <p:txBody>
          <a:bodyPr/>
          <a:lstStyle/>
          <a:p>
            <a:pPr eaLnBrk="1" hangingPunct="1">
              <a:defRPr/>
            </a:pPr>
            <a:r>
              <a:rPr lang="zh-TW" altLang="en-US" b="1" dirty="0" smtClean="0">
                <a:solidFill>
                  <a:schemeClr val="accent2">
                    <a:lumMod val="75000"/>
                  </a:schemeClr>
                </a:solidFill>
                <a:latin typeface="Times New Roman" panose="02020603050405020304" pitchFamily="18" charset="0"/>
              </a:rPr>
              <a:t>緊急應變項目</a:t>
            </a:r>
          </a:p>
        </p:txBody>
      </p:sp>
      <p:sp>
        <p:nvSpPr>
          <p:cNvPr id="83972" name="Rectangle 5"/>
          <p:cNvSpPr>
            <a:spLocks noGrp="1" noChangeArrowheads="1"/>
          </p:cNvSpPr>
          <p:nvPr>
            <p:ph type="subTitle" idx="4294967295"/>
          </p:nvPr>
        </p:nvSpPr>
        <p:spPr>
          <a:xfrm>
            <a:off x="1259632" y="926082"/>
            <a:ext cx="6400800" cy="5527253"/>
          </a:xfrm>
          <a:solidFill>
            <a:schemeClr val="accent5">
              <a:lumMod val="20000"/>
              <a:lumOff val="80000"/>
            </a:schemeClr>
          </a:solidFill>
        </p:spPr>
        <p:txBody>
          <a:bodyPr/>
          <a:lstStyle/>
          <a:p>
            <a:pPr marL="0" indent="0" algn="ctr" eaLnBrk="1" hangingPunct="1">
              <a:spcAft>
                <a:spcPts val="600"/>
              </a:spcAft>
              <a:buFontTx/>
              <a:buNone/>
              <a:defRPr/>
            </a:pPr>
            <a:r>
              <a:rPr lang="zh-TW" altLang="en-US" b="1" dirty="0"/>
              <a:t>應變</a:t>
            </a:r>
            <a:r>
              <a:rPr lang="zh-TW" altLang="en-US" b="1" dirty="0" smtClean="0"/>
              <a:t>組織</a:t>
            </a:r>
            <a:endParaRPr lang="en-US" altLang="zh-TW" b="1" dirty="0" smtClean="0"/>
          </a:p>
          <a:p>
            <a:pPr marL="0" indent="0" algn="ctr" eaLnBrk="1" hangingPunct="1">
              <a:spcAft>
                <a:spcPts val="600"/>
              </a:spcAft>
              <a:buFontTx/>
              <a:buNone/>
              <a:defRPr/>
            </a:pPr>
            <a:r>
              <a:rPr lang="zh-TW" altLang="en-US" b="1" dirty="0" smtClean="0"/>
              <a:t>應變人員</a:t>
            </a:r>
            <a:endParaRPr lang="en-US" altLang="zh-TW" b="1" dirty="0" smtClean="0"/>
          </a:p>
          <a:p>
            <a:pPr marL="0" indent="0" algn="ctr" eaLnBrk="1" hangingPunct="1">
              <a:spcAft>
                <a:spcPts val="600"/>
              </a:spcAft>
              <a:buFontTx/>
              <a:buNone/>
              <a:defRPr/>
            </a:pPr>
            <a:r>
              <a:rPr lang="zh-TW" altLang="en-US" b="1" dirty="0" smtClean="0"/>
              <a:t>應變器材</a:t>
            </a:r>
            <a:endParaRPr lang="en-US" altLang="zh-TW" b="1" dirty="0" smtClean="0"/>
          </a:p>
          <a:p>
            <a:pPr marL="0" indent="0" algn="ctr" eaLnBrk="1" hangingPunct="1">
              <a:spcAft>
                <a:spcPts val="600"/>
              </a:spcAft>
              <a:buFontTx/>
              <a:buNone/>
              <a:defRPr/>
            </a:pPr>
            <a:r>
              <a:rPr lang="zh-TW" altLang="en-US" b="1" dirty="0" smtClean="0"/>
              <a:t>應變演練</a:t>
            </a:r>
            <a:endParaRPr lang="en-US" altLang="zh-TW" b="1" dirty="0" smtClean="0"/>
          </a:p>
          <a:p>
            <a:pPr marL="0" indent="0" algn="ctr" eaLnBrk="1" hangingPunct="1">
              <a:spcAft>
                <a:spcPts val="600"/>
              </a:spcAft>
              <a:buFontTx/>
              <a:buNone/>
              <a:defRPr/>
            </a:pPr>
            <a:r>
              <a:rPr lang="zh-TW" altLang="en-US" b="1" dirty="0" smtClean="0"/>
              <a:t>應變</a:t>
            </a:r>
            <a:r>
              <a:rPr lang="zh-TW" altLang="en-US" sz="3200" b="1" dirty="0" smtClean="0"/>
              <a:t>步驟</a:t>
            </a:r>
          </a:p>
          <a:p>
            <a:pPr marL="0" indent="0" algn="ctr" eaLnBrk="1" hangingPunct="1">
              <a:spcAft>
                <a:spcPts val="600"/>
              </a:spcAft>
              <a:buFontTx/>
              <a:buNone/>
              <a:defRPr/>
            </a:pPr>
            <a:r>
              <a:rPr lang="zh-TW" altLang="en-US" sz="3200" b="1" dirty="0" smtClean="0"/>
              <a:t>疏散逃生</a:t>
            </a:r>
          </a:p>
          <a:p>
            <a:pPr marL="0" indent="0" algn="ctr" eaLnBrk="1" hangingPunct="1">
              <a:spcAft>
                <a:spcPts val="600"/>
              </a:spcAft>
              <a:buFontTx/>
              <a:buNone/>
              <a:defRPr/>
            </a:pPr>
            <a:r>
              <a:rPr lang="zh-TW" altLang="en-US" sz="3200" b="1" dirty="0" smtClean="0"/>
              <a:t>事故通報</a:t>
            </a:r>
          </a:p>
          <a:p>
            <a:pPr marL="0" indent="0" algn="ctr" eaLnBrk="1" hangingPunct="1">
              <a:spcAft>
                <a:spcPts val="600"/>
              </a:spcAft>
              <a:buFontTx/>
              <a:buNone/>
              <a:defRPr/>
            </a:pPr>
            <a:r>
              <a:rPr lang="zh-TW" altLang="en-US" sz="3200" b="1" dirty="0" smtClean="0"/>
              <a:t>急救</a:t>
            </a:r>
          </a:p>
        </p:txBody>
      </p:sp>
      <p:sp>
        <p:nvSpPr>
          <p:cNvPr id="4" name="Rectangle 6"/>
          <p:cNvSpPr txBox="1">
            <a:spLocks noGrp="1" noChangeArrowheads="1"/>
          </p:cNvSpPr>
          <p:nvPr/>
        </p:nvSpPr>
        <p:spPr>
          <a:xfrm>
            <a:off x="7010400" y="6173787"/>
            <a:ext cx="2133600" cy="365125"/>
          </a:xfrm>
          <a:prstGeom prst="rect">
            <a:avLst/>
          </a:prstGeom>
          <a:noFill/>
        </p:spPr>
        <p:txBody>
          <a:bodyPr anchor="ctr"/>
          <a:lstStyle/>
          <a:p>
            <a:pPr algn="r">
              <a:defRPr/>
            </a:pPr>
            <a:fld id="{4970E8F5-2366-4740-B509-7FE4C4BEE5E0}" type="slidenum">
              <a:rPr lang="en-US" altLang="zh-TW" sz="1200">
                <a:solidFill>
                  <a:schemeClr val="tx1">
                    <a:tint val="75000"/>
                  </a:schemeClr>
                </a:solidFill>
                <a:latin typeface="Times New Roman" panose="02020603050405020304" pitchFamily="18" charset="0"/>
                <a:ea typeface="標楷體" panose="03000509000000000000" pitchFamily="65" charset="-120"/>
                <a:cs typeface="Times New Roman" panose="02020603050405020304" pitchFamily="18" charset="0"/>
              </a:rPr>
              <a:pPr algn="r">
                <a:defRPr/>
              </a:pPr>
              <a:t>45</a:t>
            </a:fld>
            <a:endParaRPr lang="en-US" altLang="zh-TW" sz="1200" dirty="0">
              <a:solidFill>
                <a:schemeClr val="tx1">
                  <a:tint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0" y="6525344"/>
            <a:ext cx="349188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179085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編號版面配置區 5"/>
          <p:cNvSpPr>
            <a:spLocks noGrp="1"/>
          </p:cNvSpPr>
          <p:nvPr>
            <p:ph type="sldNum" sz="quarter" idx="12"/>
          </p:nvPr>
        </p:nvSpPr>
        <p:spPr>
          <a:noFill/>
          <a:ln>
            <a:miter lim="800000"/>
            <a:headEnd/>
            <a:tailEnd/>
          </a:ln>
        </p:spPr>
        <p:txBody>
          <a:bodyPr/>
          <a:lstStyle/>
          <a:p>
            <a:pPr>
              <a:defRPr/>
            </a:pPr>
            <a:fld id="{5A0CC7B3-BF34-4970-B151-28A2FB3AA8D4}" type="slidenum">
              <a:rPr lang="en-US" altLang="zh-TW">
                <a:latin typeface="Times New Roman" panose="02020603050405020304" pitchFamily="18" charset="0"/>
                <a:cs typeface="Times New Roman" panose="02020603050405020304" pitchFamily="18" charset="0"/>
              </a:rPr>
              <a:pPr>
                <a:defRPr/>
              </a:pPr>
              <a:t>46</a:t>
            </a:fld>
            <a:endParaRPr lang="en-US" altLang="zh-TW">
              <a:latin typeface="Times New Roman" panose="02020603050405020304" pitchFamily="18" charset="0"/>
              <a:cs typeface="Times New Roman" panose="02020603050405020304" pitchFamily="18" charset="0"/>
            </a:endParaRPr>
          </a:p>
        </p:txBody>
      </p:sp>
      <p:sp>
        <p:nvSpPr>
          <p:cNvPr id="78851" name="Rectangle 2"/>
          <p:cNvSpPr>
            <a:spLocks noGrp="1" noChangeArrowheads="1"/>
          </p:cNvSpPr>
          <p:nvPr>
            <p:ph type="title" idx="4294967295"/>
          </p:nvPr>
        </p:nvSpPr>
        <p:spPr>
          <a:xfrm>
            <a:off x="755576" y="1573733"/>
            <a:ext cx="3816350" cy="868363"/>
          </a:xfrm>
          <a:solidFill>
            <a:srgbClr val="FF0000"/>
          </a:solidFill>
        </p:spPr>
        <p:txBody>
          <a:bodyPr/>
          <a:lstStyle/>
          <a:p>
            <a:pPr eaLnBrk="1" hangingPunct="1"/>
            <a:r>
              <a:rPr lang="zh-TW" altLang="en-US" b="1" dirty="0" smtClean="0">
                <a:solidFill>
                  <a:schemeClr val="bg1"/>
                </a:solidFill>
                <a:latin typeface="Times New Roman" panose="02020603050405020304" pitchFamily="18" charset="0"/>
              </a:rPr>
              <a:t>應變處理原則</a:t>
            </a:r>
            <a:r>
              <a:rPr lang="zh-TW" altLang="en-US" dirty="0" smtClean="0">
                <a:solidFill>
                  <a:schemeClr val="bg1"/>
                </a:solidFill>
                <a:latin typeface="Times New Roman" panose="02020603050405020304" pitchFamily="18" charset="0"/>
              </a:rPr>
              <a:t> </a:t>
            </a:r>
          </a:p>
        </p:txBody>
      </p:sp>
      <p:sp>
        <p:nvSpPr>
          <p:cNvPr id="82948" name="Rectangle 3"/>
          <p:cNvSpPr>
            <a:spLocks noGrp="1" noChangeArrowheads="1"/>
          </p:cNvSpPr>
          <p:nvPr>
            <p:ph idx="4294967295"/>
          </p:nvPr>
        </p:nvSpPr>
        <p:spPr>
          <a:xfrm>
            <a:off x="323528" y="2492896"/>
            <a:ext cx="8229600" cy="3600450"/>
          </a:xfrm>
          <a:solidFill>
            <a:schemeClr val="bg1"/>
          </a:solidFill>
        </p:spPr>
        <p:txBody>
          <a:bodyPr/>
          <a:lstStyle/>
          <a:p>
            <a:pPr eaLnBrk="1" hangingPunct="1">
              <a:lnSpc>
                <a:spcPct val="110000"/>
              </a:lnSpc>
              <a:spcBef>
                <a:spcPct val="10000"/>
              </a:spcBef>
              <a:spcAft>
                <a:spcPct val="10000"/>
              </a:spcAft>
              <a:defRPr/>
            </a:pPr>
            <a:r>
              <a:rPr lang="zh-TW" altLang="en-US" sz="2400" b="1" dirty="0" smtClean="0">
                <a:solidFill>
                  <a:srgbClr val="FF0000"/>
                </a:solidFill>
              </a:rPr>
              <a:t>預防</a:t>
            </a:r>
            <a:r>
              <a:rPr lang="zh-TW" altLang="en-US" sz="2400" b="1" dirty="0" smtClean="0"/>
              <a:t>是避免意外災害的最高指導原則。</a:t>
            </a:r>
          </a:p>
          <a:p>
            <a:pPr eaLnBrk="1" hangingPunct="1">
              <a:lnSpc>
                <a:spcPct val="110000"/>
              </a:lnSpc>
              <a:spcBef>
                <a:spcPct val="10000"/>
              </a:spcBef>
              <a:spcAft>
                <a:spcPct val="10000"/>
              </a:spcAft>
              <a:defRPr/>
            </a:pPr>
            <a:r>
              <a:rPr lang="zh-TW" altLang="en-US" sz="2400" b="1" dirty="0" smtClean="0"/>
              <a:t>平日即應注意各種應變、急救設備</a:t>
            </a:r>
            <a:r>
              <a:rPr lang="en-US" altLang="zh-TW" sz="2400" b="1" dirty="0" smtClean="0"/>
              <a:t>(</a:t>
            </a:r>
            <a:r>
              <a:rPr lang="zh-TW" altLang="en-US" sz="2400" b="1" dirty="0" smtClean="0"/>
              <a:t>如滅火器、急救箱等</a:t>
            </a:r>
            <a:r>
              <a:rPr lang="en-US" altLang="zh-TW" sz="2400" b="1" dirty="0" smtClean="0"/>
              <a:t>)</a:t>
            </a:r>
            <a:r>
              <a:rPr lang="zh-TW" altLang="en-US" sz="2400" b="1" dirty="0" smtClean="0"/>
              <a:t>的所在位置與狀態，熟悉各類災害的通報、應變程序不瞭解狀況不要勉強處理，向專家及相關災害諮詢求救！。</a:t>
            </a:r>
          </a:p>
          <a:p>
            <a:pPr eaLnBrk="1" hangingPunct="1">
              <a:lnSpc>
                <a:spcPct val="110000"/>
              </a:lnSpc>
              <a:spcBef>
                <a:spcPct val="10000"/>
              </a:spcBef>
              <a:spcAft>
                <a:spcPct val="10000"/>
              </a:spcAft>
              <a:defRPr/>
            </a:pPr>
            <a:r>
              <a:rPr lang="zh-TW" altLang="en-US" sz="2400" b="1" dirty="0" smtClean="0"/>
              <a:t>災害發生時，最重要的是保持</a:t>
            </a:r>
            <a:r>
              <a:rPr lang="zh-TW" altLang="en-US" sz="2400" b="1" dirty="0" smtClean="0">
                <a:solidFill>
                  <a:srgbClr val="FF0000"/>
                </a:solidFill>
              </a:rPr>
              <a:t>鎮定，注意自身安全</a:t>
            </a:r>
            <a:r>
              <a:rPr lang="zh-TW" altLang="en-US" sz="2400" b="1" dirty="0" smtClean="0"/>
              <a:t>，</a:t>
            </a:r>
            <a:r>
              <a:rPr lang="zh-TW" altLang="en-US" sz="2400" b="1" dirty="0" smtClean="0">
                <a:solidFill>
                  <a:srgbClr val="FF0000"/>
                </a:solidFill>
              </a:rPr>
              <a:t>配戴適當</a:t>
            </a:r>
            <a:r>
              <a:rPr lang="zh-TW" altLang="en-US" sz="2400" b="1" dirty="0" smtClean="0"/>
              <a:t>個人防護具及各項搶救設備。</a:t>
            </a:r>
          </a:p>
          <a:p>
            <a:pPr eaLnBrk="1" hangingPunct="1">
              <a:lnSpc>
                <a:spcPct val="110000"/>
              </a:lnSpc>
              <a:spcBef>
                <a:spcPct val="10000"/>
              </a:spcBef>
              <a:spcAft>
                <a:spcPct val="10000"/>
              </a:spcAft>
              <a:defRPr/>
            </a:pPr>
            <a:r>
              <a:rPr lang="zh-TW" altLang="en-US" sz="2400" b="1" dirty="0" smtClean="0"/>
              <a:t>再依應變程序，進行通報、救災與急救等動作行動</a:t>
            </a:r>
            <a:r>
              <a:rPr lang="zh-TW" altLang="en-US" sz="2400" b="1" dirty="0" smtClean="0">
                <a:solidFill>
                  <a:srgbClr val="FF0000"/>
                </a:solidFill>
              </a:rPr>
              <a:t>務求正確</a:t>
            </a:r>
            <a:r>
              <a:rPr lang="zh-TW" altLang="en-US" sz="2400" b="1" dirty="0" smtClean="0"/>
              <a:t>而</a:t>
            </a:r>
            <a:r>
              <a:rPr lang="zh-TW" altLang="en-US" sz="2400" b="1" dirty="0" smtClean="0">
                <a:solidFill>
                  <a:srgbClr val="FF0000"/>
                </a:solidFill>
              </a:rPr>
              <a:t>不是求快</a:t>
            </a:r>
            <a:r>
              <a:rPr lang="zh-TW" altLang="en-US" sz="2400" b="1" dirty="0" smtClean="0"/>
              <a:t>，要第一次就做對，才不會救人反被人救。</a:t>
            </a:r>
          </a:p>
        </p:txBody>
      </p:sp>
      <p:sp>
        <p:nvSpPr>
          <p:cNvPr id="78854" name="文字方塊 4"/>
          <p:cNvSpPr txBox="1">
            <a:spLocks noChangeArrowheads="1"/>
          </p:cNvSpPr>
          <p:nvPr/>
        </p:nvSpPr>
        <p:spPr bwMode="auto">
          <a:xfrm>
            <a:off x="7451725" y="0"/>
            <a:ext cx="1692275" cy="457200"/>
          </a:xfrm>
          <a:prstGeom prst="rect">
            <a:avLst/>
          </a:prstGeom>
          <a:noFill/>
          <a:ln w="9525">
            <a:noFill/>
            <a:miter lim="800000"/>
            <a:headEnd/>
            <a:tailEnd/>
          </a:ln>
        </p:spPr>
        <p:txBody>
          <a:bodyPr>
            <a:spAutoFit/>
          </a:bodyPr>
          <a:lstStyle/>
          <a:p>
            <a:r>
              <a:rPr lang="zh-TW" altLang="en-US" sz="2400">
                <a:latin typeface="Times New Roman" panose="02020603050405020304" pitchFamily="18" charset="0"/>
                <a:ea typeface="標楷體" panose="03000509000000000000" pitchFamily="65" charset="-120"/>
                <a:cs typeface="Times New Roman" panose="02020603050405020304" pitchFamily="18" charset="0"/>
              </a:rPr>
              <a:t>緊急應變</a:t>
            </a:r>
          </a:p>
        </p:txBody>
      </p:sp>
      <p:pic>
        <p:nvPicPr>
          <p:cNvPr id="2" name="圖片 1"/>
          <p:cNvPicPr>
            <a:picLocks noChangeAspect="1"/>
          </p:cNvPicPr>
          <p:nvPr/>
        </p:nvPicPr>
        <p:blipFill>
          <a:blip r:embed="rId3" cstate="print"/>
          <a:stretch>
            <a:fillRect/>
          </a:stretch>
        </p:blipFill>
        <p:spPr>
          <a:xfrm>
            <a:off x="1259632" y="653635"/>
            <a:ext cx="4962574" cy="883997"/>
          </a:xfrm>
          <a:prstGeom prst="rect">
            <a:avLst/>
          </a:prstGeom>
        </p:spPr>
      </p:pic>
      <p:sp>
        <p:nvSpPr>
          <p:cNvPr id="8" name="文字方塊 7"/>
          <p:cNvSpPr txBox="1"/>
          <p:nvPr/>
        </p:nvSpPr>
        <p:spPr>
          <a:xfrm>
            <a:off x="-1" y="6525344"/>
            <a:ext cx="3227285"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936987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1"/>
          <p:cNvSpPr>
            <a:spLocks noGrp="1"/>
          </p:cNvSpPr>
          <p:nvPr>
            <p:ph idx="1"/>
          </p:nvPr>
        </p:nvSpPr>
        <p:spPr>
          <a:xfrm>
            <a:off x="1" y="836712"/>
            <a:ext cx="3165078" cy="432048"/>
          </a:xfrm>
          <a:solidFill>
            <a:srgbClr val="FFFF00"/>
          </a:solidFill>
        </p:spPr>
        <p:style>
          <a:lnRef idx="3">
            <a:schemeClr val="lt1"/>
          </a:lnRef>
          <a:fillRef idx="1">
            <a:schemeClr val="accent2"/>
          </a:fillRef>
          <a:effectRef idx="1">
            <a:schemeClr val="accent2"/>
          </a:effectRef>
          <a:fontRef idx="minor">
            <a:schemeClr val="lt1"/>
          </a:fontRef>
        </p:style>
        <p:txBody>
          <a:bodyPr rtlCol="0">
            <a:normAutofit/>
          </a:bodyPr>
          <a:lstStyle/>
          <a:p>
            <a:pPr marL="274320" indent="-274320" algn="ctr" eaLnBrk="1" fontAlgn="auto" hangingPunct="1">
              <a:spcBef>
                <a:spcPts val="580"/>
              </a:spcBef>
              <a:spcAft>
                <a:spcPts val="0"/>
              </a:spcAft>
              <a:buFont typeface="Arial" pitchFamily="34" charset="0"/>
              <a:buNone/>
              <a:defRPr/>
            </a:pPr>
            <a:r>
              <a:rPr lang="zh-TW" altLang="en-US" sz="2000" dirty="0" smtClean="0">
                <a:ln>
                  <a:solidFill>
                    <a:sysClr val="windowText" lastClr="000000"/>
                  </a:solidFill>
                </a:ln>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災害防救計畫</a:t>
            </a:r>
            <a:endParaRPr lang="en-US" altLang="zh-TW" sz="2000" dirty="0">
              <a:ln>
                <a:solidFill>
                  <a:sysClr val="windowText" lastClr="000000"/>
                </a:solidFill>
              </a:ln>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5475" name="投影片編號版面配置區 2"/>
          <p:cNvSpPr>
            <a:spLocks noGrp="1"/>
          </p:cNvSpPr>
          <p:nvPr>
            <p:ph type="sldNum" sz="quarter" idx="12"/>
          </p:nvPr>
        </p:nvSpPr>
        <p:spPr>
          <a:noFill/>
          <a:ln>
            <a:miter lim="800000"/>
            <a:headEnd/>
            <a:tailEnd/>
          </a:ln>
        </p:spPr>
        <p:txBody>
          <a:bodyPr/>
          <a:lstStyle/>
          <a:p>
            <a:pPr>
              <a:defRPr/>
            </a:pPr>
            <a:fld id="{8BD3B678-2522-42AF-A487-767EE9039E68}" type="slidenum">
              <a:rPr lang="en-US" altLang="zh-TW">
                <a:latin typeface="Times New Roman" panose="02020603050405020304" pitchFamily="18" charset="0"/>
                <a:cs typeface="Times New Roman" panose="02020603050405020304" pitchFamily="18" charset="0"/>
              </a:rPr>
              <a:pPr>
                <a:defRPr/>
              </a:pPr>
              <a:t>47</a:t>
            </a:fld>
            <a:endParaRPr lang="en-US" altLang="zh-TW">
              <a:latin typeface="Times New Roman" panose="02020603050405020304" pitchFamily="18" charset="0"/>
              <a:cs typeface="Times New Roman" panose="02020603050405020304" pitchFamily="18" charset="0"/>
            </a:endParaRPr>
          </a:p>
        </p:txBody>
      </p:sp>
      <p:pic>
        <p:nvPicPr>
          <p:cNvPr id="87044" name="Picture 163"/>
          <p:cNvPicPr preferRelativeResize="0">
            <a:picLocks noChangeArrowheads="1"/>
          </p:cNvPicPr>
          <p:nvPr/>
        </p:nvPicPr>
        <p:blipFill>
          <a:blip r:embed="rId3" cstate="print"/>
          <a:srcRect/>
          <a:stretch>
            <a:fillRect/>
          </a:stretch>
        </p:blipFill>
        <p:spPr bwMode="auto">
          <a:xfrm>
            <a:off x="0" y="1412875"/>
            <a:ext cx="3095625" cy="4610100"/>
          </a:xfrm>
          <a:prstGeom prst="rect">
            <a:avLst/>
          </a:prstGeom>
          <a:noFill/>
          <a:ln w="9525">
            <a:noFill/>
            <a:miter lim="800000"/>
            <a:headEnd/>
            <a:tailEnd/>
          </a:ln>
        </p:spPr>
      </p:pic>
      <p:pic>
        <p:nvPicPr>
          <p:cNvPr id="87045" name="Picture 165"/>
          <p:cNvPicPr>
            <a:picLocks noChangeArrowheads="1"/>
          </p:cNvPicPr>
          <p:nvPr/>
        </p:nvPicPr>
        <p:blipFill>
          <a:blip r:embed="rId4" cstate="print"/>
          <a:srcRect/>
          <a:stretch>
            <a:fillRect/>
          </a:stretch>
        </p:blipFill>
        <p:spPr bwMode="auto">
          <a:xfrm>
            <a:off x="6259513" y="2276475"/>
            <a:ext cx="2884487" cy="4392613"/>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srcRect l="3340" t="16836" r="3340" b="18745"/>
          <a:stretch/>
        </p:blipFill>
        <p:spPr bwMode="auto">
          <a:xfrm>
            <a:off x="3236913" y="1773238"/>
            <a:ext cx="3092450" cy="4608512"/>
          </a:xfrm>
          <a:prstGeom prst="rect">
            <a:avLst/>
          </a:prstGeom>
          <a:ln>
            <a:noFill/>
          </a:ln>
          <a:effectLst>
            <a:outerShdw blurRad="292100" dist="139700" dir="2700000" algn="tl" rotWithShape="0">
              <a:srgbClr val="333333">
                <a:alpha val="65000"/>
              </a:srgbClr>
            </a:outerShdw>
          </a:effectLst>
          <a:extLst/>
        </p:spPr>
      </p:pic>
      <p:sp>
        <p:nvSpPr>
          <p:cNvPr id="10" name="內容版面配置區 1"/>
          <p:cNvSpPr txBox="1">
            <a:spLocks/>
          </p:cNvSpPr>
          <p:nvPr/>
        </p:nvSpPr>
        <p:spPr>
          <a:xfrm>
            <a:off x="3165299" y="1268760"/>
            <a:ext cx="3165078" cy="432048"/>
          </a:xfrm>
          <a:prstGeom prst="rect">
            <a:avLst/>
          </a:prstGeom>
          <a:solidFill>
            <a:srgbClr val="FFC000"/>
          </a:solidFill>
        </p:spPr>
        <p:style>
          <a:lnRef idx="3">
            <a:schemeClr val="lt1"/>
          </a:lnRef>
          <a:fillRef idx="1">
            <a:schemeClr val="accent2"/>
          </a:fillRef>
          <a:effectRef idx="1">
            <a:schemeClr val="accent2"/>
          </a:effectRef>
          <a:fontRef idx="minor">
            <a:schemeClr val="lt1"/>
          </a:fontRef>
        </p:style>
        <p:txBody>
          <a:bodyPr>
            <a:normAutofit/>
          </a:bodyPr>
          <a:lstStyle/>
          <a:p>
            <a:pPr marL="342900" indent="-342900" fontAlgn="auto">
              <a:spcBef>
                <a:spcPct val="20000"/>
              </a:spcBef>
              <a:spcAft>
                <a:spcPts val="0"/>
              </a:spcAft>
              <a:buFont typeface="Arial" pitchFamily="34" charset="0"/>
              <a:buNone/>
              <a:defRPr/>
            </a:pPr>
            <a:r>
              <a:rPr kumimoji="0" lang="zh-TW" altLang="en-US" sz="2000" b="0" dirty="0">
                <a:ln>
                  <a:solidFill>
                    <a:sysClr val="windowText" lastClr="000000"/>
                  </a:solidFill>
                </a:ln>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淹水潛勢地圖</a:t>
            </a:r>
            <a:endParaRPr kumimoji="0" lang="en-US" altLang="zh-TW" sz="2000" b="0" dirty="0">
              <a:ln>
                <a:solidFill>
                  <a:sysClr val="windowText" lastClr="000000"/>
                </a:solidFill>
              </a:ln>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內容版面配置區 1"/>
          <p:cNvSpPr txBox="1">
            <a:spLocks/>
          </p:cNvSpPr>
          <p:nvPr/>
        </p:nvSpPr>
        <p:spPr>
          <a:xfrm>
            <a:off x="6330377" y="1772816"/>
            <a:ext cx="2813623" cy="432048"/>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a:normAutofit/>
          </a:bodyPr>
          <a:lstStyle/>
          <a:p>
            <a:pPr marL="342900" indent="-342900" fontAlgn="auto">
              <a:spcBef>
                <a:spcPct val="20000"/>
              </a:spcBef>
              <a:spcAft>
                <a:spcPts val="0"/>
              </a:spcAft>
              <a:buFont typeface="Arial" pitchFamily="34" charset="0"/>
              <a:buNone/>
              <a:defRPr/>
            </a:pPr>
            <a:r>
              <a:rPr kumimoji="0" lang="zh-TW" altLang="en-US" sz="2000" b="0" dirty="0">
                <a:ln>
                  <a:solidFill>
                    <a:sysClr val="windowText" lastClr="000000"/>
                  </a:solidFill>
                </a:ln>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災害疏散指示圖</a:t>
            </a:r>
            <a:endParaRPr kumimoji="0" lang="en-US" altLang="zh-TW" sz="2000" b="0" dirty="0">
              <a:ln>
                <a:solidFill>
                  <a:sysClr val="windowText" lastClr="000000"/>
                </a:solidFill>
              </a:ln>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2" name="群組 4"/>
          <p:cNvGrpSpPr/>
          <p:nvPr/>
        </p:nvGrpSpPr>
        <p:grpSpPr>
          <a:xfrm>
            <a:off x="0" y="2636912"/>
            <a:ext cx="4149989" cy="3816424"/>
            <a:chOff x="5112792" y="620594"/>
            <a:chExt cx="4248696" cy="4070852"/>
          </a:xfrm>
          <a:solidFill>
            <a:schemeClr val="accent2"/>
          </a:solidFill>
        </p:grpSpPr>
        <p:grpSp>
          <p:nvGrpSpPr>
            <p:cNvPr id="3" name="群組 3"/>
            <p:cNvGrpSpPr/>
            <p:nvPr/>
          </p:nvGrpSpPr>
          <p:grpSpPr>
            <a:xfrm>
              <a:off x="5184800" y="714955"/>
              <a:ext cx="4176688" cy="3976491"/>
              <a:chOff x="5184800" y="714955"/>
              <a:chExt cx="4176688" cy="3976491"/>
            </a:xfrm>
            <a:grpFill/>
          </p:grpSpPr>
          <p:sp>
            <p:nvSpPr>
              <p:cNvPr id="15" name="矩形 14"/>
              <p:cNvSpPr/>
              <p:nvPr/>
            </p:nvSpPr>
            <p:spPr>
              <a:xfrm>
                <a:off x="5184800" y="714955"/>
                <a:ext cx="4176688" cy="3976491"/>
              </a:xfrm>
              <a:prstGeom prst="rect">
                <a:avLst/>
              </a:prstGeom>
              <a:solidFill>
                <a:schemeClr val="tx2">
                  <a:lumMod val="20000"/>
                  <a:lumOff val="80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6" name="Picture 2"/>
              <p:cNvPicPr>
                <a:picLocks noChangeAspect="1" noChangeArrowheads="1"/>
              </p:cNvPicPr>
              <p:nvPr/>
            </p:nvPicPr>
            <p:blipFill>
              <a:blip r:embed="rId6" cstate="print">
                <a:extLst/>
              </a:blip>
              <a:srcRect l="28621" t="24641" r="27356" b="9334"/>
              <a:stretch>
                <a:fillRect/>
              </a:stretch>
            </p:blipFill>
            <p:spPr bwMode="auto">
              <a:xfrm>
                <a:off x="5400824" y="814187"/>
                <a:ext cx="3884612" cy="3805251"/>
              </a:xfrm>
              <a:prstGeom prst="rect">
                <a:avLst/>
              </a:prstGeom>
              <a:grpFill/>
              <a:ln>
                <a:solidFill>
                  <a:schemeClr val="bg1"/>
                </a:solidFill>
              </a:ln>
              <a:effectLst/>
              <a:extLst/>
            </p:spPr>
          </p:pic>
        </p:grpSp>
        <p:sp>
          <p:nvSpPr>
            <p:cNvPr id="13" name="矩形 12"/>
            <p:cNvSpPr/>
            <p:nvPr/>
          </p:nvSpPr>
          <p:spPr>
            <a:xfrm>
              <a:off x="5112792" y="620594"/>
              <a:ext cx="4248472" cy="426784"/>
            </a:xfrm>
            <a:prstGeom prst="rect">
              <a:avLst/>
            </a:prstGeom>
            <a:solidFill>
              <a:srgbClr val="CC3300"/>
            </a:solidFill>
            <a:ln w="28575">
              <a:solidFill>
                <a:schemeClr val="bg1"/>
              </a:solidFill>
            </a:ln>
          </p:spPr>
          <p:style>
            <a:lnRef idx="1">
              <a:schemeClr val="accent1"/>
            </a:lnRef>
            <a:fillRef idx="2">
              <a:schemeClr val="accent1"/>
            </a:fillRef>
            <a:effectRef idx="1">
              <a:schemeClr val="accent1"/>
            </a:effectRef>
            <a:fontRef idx="minor">
              <a:schemeClr val="dk1"/>
            </a:fontRef>
          </p:style>
          <p:txBody>
            <a:bodyPr>
              <a:spAutoFit/>
            </a:bodyPr>
            <a:lstStyle/>
            <a:p>
              <a:pPr>
                <a:defRPr/>
              </a:pPr>
              <a:r>
                <a:rPr lang="zh-TW" altLang="en-US"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實驗室有害</a:t>
              </a:r>
              <a:r>
                <a:rPr lang="zh-TW"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廢棄物緊急應變計畫書</a:t>
              </a:r>
              <a:endParaRPr lang="zh-TW" altLang="en-US"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4" name="群組 4"/>
          <p:cNvGrpSpPr>
            <a:grpSpLocks/>
          </p:cNvGrpSpPr>
          <p:nvPr/>
        </p:nvGrpSpPr>
        <p:grpSpPr bwMode="auto">
          <a:xfrm>
            <a:off x="4149725" y="3500438"/>
            <a:ext cx="3587750" cy="2565400"/>
            <a:chOff x="5127625" y="875847"/>
            <a:chExt cx="4089623" cy="4824536"/>
          </a:xfrm>
        </p:grpSpPr>
        <p:sp>
          <p:nvSpPr>
            <p:cNvPr id="18" name="矩形 17"/>
            <p:cNvSpPr/>
            <p:nvPr/>
          </p:nvSpPr>
          <p:spPr>
            <a:xfrm>
              <a:off x="5127625" y="875847"/>
              <a:ext cx="4089623" cy="4824536"/>
            </a:xfrm>
            <a:prstGeom prst="rect">
              <a:avLst/>
            </a:prstGeom>
            <a:ln>
              <a:noFill/>
            </a:ln>
          </p:spPr>
          <p:style>
            <a:lnRef idx="1">
              <a:schemeClr val="accent5"/>
            </a:lnRef>
            <a:fillRef idx="2">
              <a:schemeClr val="accent5"/>
            </a:fillRef>
            <a:effectRef idx="1">
              <a:schemeClr val="accent5"/>
            </a:effectRef>
            <a:fontRef idx="minor">
              <a:schemeClr val="dk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7057" name="Picture 2"/>
            <p:cNvPicPr preferRelativeResize="0">
              <a:picLocks noChangeArrowheads="1"/>
            </p:cNvPicPr>
            <p:nvPr/>
          </p:nvPicPr>
          <p:blipFill>
            <a:blip r:embed="rId7" cstate="print"/>
            <a:srcRect/>
            <a:stretch>
              <a:fillRect/>
            </a:stretch>
          </p:blipFill>
          <p:spPr bwMode="auto">
            <a:xfrm>
              <a:off x="5408240" y="1126428"/>
              <a:ext cx="3528392" cy="4318796"/>
            </a:xfrm>
            <a:prstGeom prst="rect">
              <a:avLst/>
            </a:prstGeom>
            <a:noFill/>
            <a:ln w="9525">
              <a:solidFill>
                <a:srgbClr val="000000"/>
              </a:solidFill>
              <a:miter lim="800000"/>
              <a:headEnd/>
              <a:tailEnd/>
            </a:ln>
          </p:spPr>
        </p:pic>
      </p:grpSp>
      <p:sp>
        <p:nvSpPr>
          <p:cNvPr id="22" name="矩形 21"/>
          <p:cNvSpPr/>
          <p:nvPr/>
        </p:nvSpPr>
        <p:spPr>
          <a:xfrm>
            <a:off x="4149725" y="3284538"/>
            <a:ext cx="3587750" cy="369887"/>
          </a:xfrm>
          <a:prstGeom prst="rect">
            <a:avLst/>
          </a:prstGeom>
          <a:solidFill>
            <a:srgbClr val="FF3300"/>
          </a:solidFill>
          <a:ln w="28575">
            <a:solidFill>
              <a:schemeClr val="bg1"/>
            </a:solidFill>
          </a:ln>
        </p:spPr>
        <p:style>
          <a:lnRef idx="1">
            <a:schemeClr val="accent1"/>
          </a:lnRef>
          <a:fillRef idx="2">
            <a:schemeClr val="accent1"/>
          </a:fillRef>
          <a:effectRef idx="1">
            <a:schemeClr val="accent1"/>
          </a:effectRef>
          <a:fontRef idx="minor">
            <a:schemeClr val="dk1"/>
          </a:fontRef>
        </p:style>
        <p:txBody>
          <a:bodyPr>
            <a:spAutoFit/>
          </a:bodyPr>
          <a:lstStyle/>
          <a:p>
            <a:pPr>
              <a:defRPr/>
            </a:pPr>
            <a:r>
              <a:rPr lang="zh-TW" altLang="en-US" sz="1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樓館緊急逃生避難疏散動線圖</a:t>
            </a:r>
          </a:p>
        </p:txBody>
      </p:sp>
      <p:sp>
        <p:nvSpPr>
          <p:cNvPr id="19" name="矩形 18"/>
          <p:cNvSpPr/>
          <p:nvPr/>
        </p:nvSpPr>
        <p:spPr>
          <a:xfrm>
            <a:off x="323528" y="3212976"/>
            <a:ext cx="61200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sz="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大學</a:t>
            </a:r>
            <a:endParaRPr lang="zh-TW" altLang="en-US" sz="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矩形 19"/>
          <p:cNvSpPr/>
          <p:nvPr/>
        </p:nvSpPr>
        <p:spPr>
          <a:xfrm>
            <a:off x="683568" y="1484784"/>
            <a:ext cx="54000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TW" altLang="en-US" sz="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矩形 20"/>
          <p:cNvSpPr/>
          <p:nvPr/>
        </p:nvSpPr>
        <p:spPr>
          <a:xfrm>
            <a:off x="7164288" y="2420888"/>
            <a:ext cx="1440160" cy="144016"/>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p:cNvPicPr>
            <a:picLocks noChangeAspect="1"/>
          </p:cNvPicPr>
          <p:nvPr/>
        </p:nvPicPr>
        <p:blipFill>
          <a:blip r:embed="rId8" cstate="print"/>
          <a:stretch>
            <a:fillRect/>
          </a:stretch>
        </p:blipFill>
        <p:spPr>
          <a:xfrm>
            <a:off x="1914616" y="71112"/>
            <a:ext cx="4962574" cy="883997"/>
          </a:xfrm>
          <a:prstGeom prst="rect">
            <a:avLst/>
          </a:prstGeom>
        </p:spPr>
      </p:pic>
      <p:sp>
        <p:nvSpPr>
          <p:cNvPr id="23" name="文字方塊 22"/>
          <p:cNvSpPr txBox="1"/>
          <p:nvPr/>
        </p:nvSpPr>
        <p:spPr>
          <a:xfrm>
            <a:off x="-1" y="6525344"/>
            <a:ext cx="3165299"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32336376"/>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編號版面配置區 3"/>
          <p:cNvSpPr txBox="1">
            <a:spLocks noGrp="1"/>
          </p:cNvSpPr>
          <p:nvPr/>
        </p:nvSpPr>
        <p:spPr bwMode="auto">
          <a:xfrm>
            <a:off x="6974904"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EEE68EF3-CF3D-4692-BD82-6F0FDBE8DFBC}" type="slidenum">
              <a:rPr lang="en-US" altLang="zh-TW">
                <a:latin typeface="Times New Roman" panose="02020603050405020304" pitchFamily="18" charset="0"/>
                <a:ea typeface="標楷體" panose="03000509000000000000" pitchFamily="65" charset="-120"/>
                <a:cs typeface="Times New Roman" panose="02020603050405020304" pitchFamily="18" charset="0"/>
              </a:rPr>
              <a:pPr algn="r" eaLnBrk="1" hangingPunct="1">
                <a:spcBef>
                  <a:spcPct val="50000"/>
                </a:spcBef>
              </a:pPr>
              <a:t>48</a:t>
            </a:fld>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2227" name="圖片 9"/>
          <p:cNvPicPr>
            <a:picLocks noChangeAspect="1" noChangeArrowheads="1"/>
          </p:cNvPicPr>
          <p:nvPr/>
        </p:nvPicPr>
        <p:blipFill>
          <a:blip r:embed="rId2" cstate="print">
            <a:extLst>
              <a:ext uri="{28A0092B-C50C-407E-A947-70E740481C1C}">
                <a14:useLocalDpi xmlns:a14="http://schemas.microsoft.com/office/drawing/2010/main" val="0"/>
              </a:ext>
            </a:extLst>
          </a:blip>
          <a:srcRect r="3748"/>
          <a:stretch>
            <a:fillRect/>
          </a:stretch>
        </p:blipFill>
        <p:spPr bwMode="auto">
          <a:xfrm>
            <a:off x="1944688" y="2179638"/>
            <a:ext cx="123507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8" name="Group 24"/>
          <p:cNvGrpSpPr>
            <a:grpSpLocks/>
          </p:cNvGrpSpPr>
          <p:nvPr/>
        </p:nvGrpSpPr>
        <p:grpSpPr bwMode="auto">
          <a:xfrm>
            <a:off x="360363" y="2322513"/>
            <a:ext cx="8604250" cy="4322762"/>
            <a:chOff x="227" y="1463"/>
            <a:chExt cx="5420" cy="2253"/>
          </a:xfrm>
        </p:grpSpPr>
        <p:pic>
          <p:nvPicPr>
            <p:cNvPr id="52233" name="圖片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 y="2325"/>
              <a:ext cx="874"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向右箭號 8"/>
            <p:cNvSpPr/>
            <p:nvPr/>
          </p:nvSpPr>
          <p:spPr bwMode="auto">
            <a:xfrm>
              <a:off x="1043" y="2597"/>
              <a:ext cx="314" cy="414"/>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spAutoFit/>
            </a:bodyPr>
            <a:lstStyle/>
            <a:p>
              <a:pPr algn="l">
                <a:defRPr/>
              </a:pPr>
              <a:endParaRPr lang="zh-TW" altLang="en-US" sz="2000" b="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矩形圖說文字 15"/>
            <p:cNvSpPr/>
            <p:nvPr/>
          </p:nvSpPr>
          <p:spPr bwMode="auto">
            <a:xfrm>
              <a:off x="227" y="3187"/>
              <a:ext cx="907" cy="371"/>
            </a:xfrm>
            <a:prstGeom prst="wedgeRectCallout">
              <a:avLst>
                <a:gd name="adj1" fmla="val 7597"/>
                <a:gd name="adj2" fmla="val -97685"/>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spAutoFit/>
            </a:bodyPr>
            <a:lstStyle/>
            <a:p>
              <a:pPr marL="342900" indent="-342900" algn="l">
                <a:defRPr/>
              </a:pPr>
              <a:r>
                <a:rPr lang="en-US" altLang="zh-TW" sz="2000" b="0" dirty="0">
                  <a:latin typeface="Times New Roman" panose="02020603050405020304" pitchFamily="18" charset="0"/>
                  <a:ea typeface="標楷體" panose="03000509000000000000" pitchFamily="65" charset="-120"/>
                  <a:cs typeface="Times New Roman" panose="02020603050405020304" pitchFamily="18" charset="0"/>
                </a:rPr>
                <a:t>step1</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選擇校區</a:t>
              </a:r>
              <a:endParaRPr lang="zh-TW" altLang="en-US" sz="20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圖說文字 10"/>
            <p:cNvSpPr/>
            <p:nvPr/>
          </p:nvSpPr>
          <p:spPr bwMode="auto">
            <a:xfrm>
              <a:off x="1996" y="3504"/>
              <a:ext cx="1497" cy="212"/>
            </a:xfrm>
            <a:prstGeom prst="wedgeRectCallout">
              <a:avLst>
                <a:gd name="adj1" fmla="val -68595"/>
                <a:gd name="adj2" fmla="val -106912"/>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spAutoFit/>
            </a:bodyPr>
            <a:lstStyle/>
            <a:p>
              <a:pPr marL="342900" indent="-342900" algn="l">
                <a:defRPr/>
              </a:pPr>
              <a:r>
                <a:rPr lang="en-US" altLang="zh-TW" sz="2000" b="0" dirty="0">
                  <a:latin typeface="Times New Roman" panose="02020603050405020304" pitchFamily="18" charset="0"/>
                  <a:ea typeface="標楷體" panose="03000509000000000000" pitchFamily="65" charset="-120"/>
                  <a:cs typeface="Times New Roman" panose="02020603050405020304" pitchFamily="18" charset="0"/>
                </a:rPr>
                <a:t>step2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選擇大樓名稱</a:t>
              </a:r>
              <a:endParaRPr lang="zh-TW" altLang="en-US" sz="2000" b="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223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3" y="1463"/>
              <a:ext cx="924"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向右箭號 11"/>
            <p:cNvSpPr/>
            <p:nvPr/>
          </p:nvSpPr>
          <p:spPr bwMode="auto">
            <a:xfrm>
              <a:off x="1996" y="2461"/>
              <a:ext cx="313" cy="414"/>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spAutoFit/>
            </a:bodyPr>
            <a:lstStyle/>
            <a:p>
              <a:pPr algn="l">
                <a:defRPr/>
              </a:pPr>
              <a:endParaRPr lang="zh-TW" altLang="en-US" sz="2000" b="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矩形圖說文字 13"/>
            <p:cNvSpPr/>
            <p:nvPr/>
          </p:nvSpPr>
          <p:spPr bwMode="auto">
            <a:xfrm>
              <a:off x="2041" y="3051"/>
              <a:ext cx="1180" cy="212"/>
            </a:xfrm>
            <a:prstGeom prst="wedgeRectCallout">
              <a:avLst>
                <a:gd name="adj1" fmla="val 19246"/>
                <a:gd name="adj2" fmla="val -165679"/>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spAutoFit/>
            </a:bodyPr>
            <a:lstStyle/>
            <a:p>
              <a:pPr marL="342900" indent="-342900" algn="l">
                <a:defRPr/>
              </a:pPr>
              <a:r>
                <a:rPr lang="en-US" altLang="zh-TW" sz="2000" b="0" dirty="0">
                  <a:latin typeface="Times New Roman" panose="02020603050405020304" pitchFamily="18" charset="0"/>
                  <a:ea typeface="標楷體" panose="03000509000000000000" pitchFamily="65" charset="-120"/>
                  <a:cs typeface="Times New Roman" panose="02020603050405020304" pitchFamily="18" charset="0"/>
                </a:rPr>
                <a:t>step3</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選擇樓層</a:t>
              </a:r>
              <a:endParaRPr lang="zh-TW" altLang="en-US" sz="2000" b="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224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20029" b="16667"/>
            <a:stretch>
              <a:fillRect/>
            </a:stretch>
          </p:blipFill>
          <p:spPr bwMode="auto">
            <a:xfrm>
              <a:off x="3281" y="1690"/>
              <a:ext cx="2366"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向右箭號 14"/>
            <p:cNvSpPr/>
            <p:nvPr/>
          </p:nvSpPr>
          <p:spPr bwMode="auto">
            <a:xfrm>
              <a:off x="3084" y="2506"/>
              <a:ext cx="314" cy="414"/>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spAutoFit/>
            </a:bodyPr>
            <a:lstStyle/>
            <a:p>
              <a:pPr algn="l">
                <a:defRPr/>
              </a:pPr>
              <a:endParaRPr lang="zh-TW" altLang="en-US" sz="2000" b="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矩形圖說文字 17"/>
            <p:cNvSpPr/>
            <p:nvPr/>
          </p:nvSpPr>
          <p:spPr bwMode="auto">
            <a:xfrm>
              <a:off x="3856" y="3278"/>
              <a:ext cx="1496" cy="212"/>
            </a:xfrm>
            <a:prstGeom prst="wedgeRectCallout">
              <a:avLst>
                <a:gd name="adj1" fmla="val -37261"/>
                <a:gd name="adj2" fmla="val -155884"/>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spAutoFit/>
            </a:bodyPr>
            <a:lstStyle/>
            <a:p>
              <a:pPr marL="342900" indent="-342900" algn="l">
                <a:defRPr/>
              </a:pPr>
              <a:r>
                <a:rPr lang="en-US" altLang="zh-TW" sz="2000" b="0" dirty="0">
                  <a:latin typeface="Times New Roman" panose="02020603050405020304" pitchFamily="18" charset="0"/>
                  <a:ea typeface="標楷體" panose="03000509000000000000" pitchFamily="65" charset="-120"/>
                  <a:cs typeface="Times New Roman" panose="02020603050405020304" pitchFamily="18" charset="0"/>
                </a:rPr>
                <a:t>step4</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查詢結果</a:t>
              </a:r>
              <a:endParaRPr lang="zh-TW" altLang="en-US" sz="2000" b="0" dirty="0">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541732" name="Rectangle 36"/>
          <p:cNvSpPr>
            <a:spLocks noChangeArrowheads="1"/>
          </p:cNvSpPr>
          <p:nvPr/>
        </p:nvSpPr>
        <p:spPr bwMode="auto">
          <a:xfrm>
            <a:off x="179388" y="1412875"/>
            <a:ext cx="4105275" cy="720725"/>
          </a:xfrm>
          <a:prstGeom prst="rect">
            <a:avLst/>
          </a:prstGeom>
          <a:noFill/>
          <a:ln>
            <a:noFill/>
          </a:ln>
          <a:effectLst/>
          <a:extLst/>
        </p:spPr>
        <p:txBody>
          <a:bodyPr anchor="ctr"/>
          <a:lstStyle>
            <a:lvl1pPr>
              <a:defRPr kumimoji="1" sz="4400">
                <a:solidFill>
                  <a:srgbClr val="800000"/>
                </a:solidFill>
                <a:latin typeface="Arial" pitchFamily="34" charset="0"/>
                <a:ea typeface="文鼎中黑" pitchFamily="49" charset="-120"/>
              </a:defRPr>
            </a:lvl1pPr>
            <a:lvl2pPr>
              <a:defRPr kumimoji="1" sz="4400">
                <a:solidFill>
                  <a:srgbClr val="800000"/>
                </a:solidFill>
                <a:latin typeface="Arial" pitchFamily="34" charset="0"/>
                <a:ea typeface="文鼎中黑" pitchFamily="49" charset="-120"/>
              </a:defRPr>
            </a:lvl2pPr>
            <a:lvl3pPr>
              <a:defRPr kumimoji="1" sz="4400">
                <a:solidFill>
                  <a:srgbClr val="800000"/>
                </a:solidFill>
                <a:latin typeface="Arial" pitchFamily="34" charset="0"/>
                <a:ea typeface="文鼎中黑" pitchFamily="49" charset="-120"/>
              </a:defRPr>
            </a:lvl3pPr>
            <a:lvl4pPr>
              <a:defRPr kumimoji="1" sz="4400">
                <a:solidFill>
                  <a:srgbClr val="800000"/>
                </a:solidFill>
                <a:latin typeface="Arial" pitchFamily="34" charset="0"/>
                <a:ea typeface="文鼎中黑" pitchFamily="49" charset="-120"/>
              </a:defRPr>
            </a:lvl4pPr>
            <a:lvl5pPr>
              <a:defRPr kumimoji="1" sz="4400">
                <a:solidFill>
                  <a:srgbClr val="800000"/>
                </a:solidFill>
                <a:latin typeface="Arial" pitchFamily="34" charset="0"/>
                <a:ea typeface="文鼎中黑" pitchFamily="49" charset="-120"/>
              </a:defRPr>
            </a:lvl5pPr>
            <a:lvl6pPr marL="457200" algn="ctr" fontAlgn="base">
              <a:spcBef>
                <a:spcPct val="0"/>
              </a:spcBef>
              <a:spcAft>
                <a:spcPct val="0"/>
              </a:spcAft>
              <a:defRPr kumimoji="1" sz="4400">
                <a:solidFill>
                  <a:srgbClr val="800000"/>
                </a:solidFill>
                <a:latin typeface="Arial" pitchFamily="34" charset="0"/>
                <a:ea typeface="文鼎中黑" pitchFamily="49" charset="-120"/>
              </a:defRPr>
            </a:lvl6pPr>
            <a:lvl7pPr marL="914400" algn="ctr" fontAlgn="base">
              <a:spcBef>
                <a:spcPct val="0"/>
              </a:spcBef>
              <a:spcAft>
                <a:spcPct val="0"/>
              </a:spcAft>
              <a:defRPr kumimoji="1" sz="4400">
                <a:solidFill>
                  <a:srgbClr val="800000"/>
                </a:solidFill>
                <a:latin typeface="Arial" pitchFamily="34" charset="0"/>
                <a:ea typeface="文鼎中黑" pitchFamily="49" charset="-120"/>
              </a:defRPr>
            </a:lvl7pPr>
            <a:lvl8pPr marL="1371600" algn="ctr" fontAlgn="base">
              <a:spcBef>
                <a:spcPct val="0"/>
              </a:spcBef>
              <a:spcAft>
                <a:spcPct val="0"/>
              </a:spcAft>
              <a:defRPr kumimoji="1" sz="4400">
                <a:solidFill>
                  <a:srgbClr val="800000"/>
                </a:solidFill>
                <a:latin typeface="Arial" pitchFamily="34" charset="0"/>
                <a:ea typeface="文鼎中黑" pitchFamily="49" charset="-120"/>
              </a:defRPr>
            </a:lvl8pPr>
            <a:lvl9pPr marL="1828800" algn="ctr" fontAlgn="base">
              <a:spcBef>
                <a:spcPct val="0"/>
              </a:spcBef>
              <a:spcAft>
                <a:spcPct val="0"/>
              </a:spcAft>
              <a:defRPr kumimoji="1" sz="4400">
                <a:solidFill>
                  <a:srgbClr val="800000"/>
                </a:solidFill>
                <a:latin typeface="Arial" pitchFamily="34" charset="0"/>
                <a:ea typeface="文鼎中黑" pitchFamily="49" charset="-120"/>
              </a:defRPr>
            </a:lvl9pPr>
          </a:lstStyle>
          <a:p>
            <a:pPr>
              <a:buFont typeface="Wingdings" pitchFamily="2" charset="2"/>
              <a:buChar char="u"/>
              <a:defRPr/>
            </a:pPr>
            <a:r>
              <a:rPr lang="zh-TW" altLang="en-US" sz="2800" dirty="0" smtClean="0">
                <a:solidFill>
                  <a:srgbClr val="3366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建築物空間系統查詢</a:t>
            </a:r>
          </a:p>
        </p:txBody>
      </p:sp>
      <p:sp>
        <p:nvSpPr>
          <p:cNvPr id="52230" name="矩形 18"/>
          <p:cNvSpPr>
            <a:spLocks noChangeArrowheads="1"/>
          </p:cNvSpPr>
          <p:nvPr/>
        </p:nvSpPr>
        <p:spPr bwMode="auto">
          <a:xfrm>
            <a:off x="3059113" y="115888"/>
            <a:ext cx="126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r>
              <a:rPr lang="zh-TW" altLang="zh-TW">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災害預防設施</a:t>
            </a:r>
            <a:endParaRPr lang="zh-TW" altLang="en-US">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2231" name="矩形 19"/>
          <p:cNvSpPr>
            <a:spLocks noChangeArrowheads="1"/>
          </p:cNvSpPr>
          <p:nvPr/>
        </p:nvSpPr>
        <p:spPr bwMode="auto">
          <a:xfrm>
            <a:off x="1835286" y="850159"/>
            <a:ext cx="5795963"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l" eaLnBrk="1" hangingPunct="1"/>
            <a:r>
              <a:rPr lang="zh-TW" altLang="zh-TW" sz="4000" dirty="0">
                <a:latin typeface="Times New Roman" panose="02020603050405020304" pitchFamily="18" charset="0"/>
                <a:ea typeface="標楷體" panose="03000509000000000000" pitchFamily="65" charset="-120"/>
                <a:cs typeface="Times New Roman" panose="02020603050405020304" pitchFamily="18" charset="0"/>
              </a:rPr>
              <a:t>消防安全設備及緊急</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應變</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p:cNvPicPr>
            <a:picLocks noChangeAspect="1"/>
          </p:cNvPicPr>
          <p:nvPr/>
        </p:nvPicPr>
        <p:blipFill>
          <a:blip r:embed="rId6" cstate="print"/>
          <a:stretch>
            <a:fillRect/>
          </a:stretch>
        </p:blipFill>
        <p:spPr>
          <a:xfrm>
            <a:off x="2169316" y="21840"/>
            <a:ext cx="4962574" cy="883997"/>
          </a:xfrm>
          <a:prstGeom prst="rect">
            <a:avLst/>
          </a:prstGeom>
        </p:spPr>
      </p:pic>
      <p:sp>
        <p:nvSpPr>
          <p:cNvPr id="20" name="文字方塊 19"/>
          <p:cNvSpPr txBox="1"/>
          <p:nvPr/>
        </p:nvSpPr>
        <p:spPr>
          <a:xfrm>
            <a:off x="0" y="6525344"/>
            <a:ext cx="305911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1292082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編號版面配置區 2"/>
          <p:cNvSpPr>
            <a:spLocks noGrp="1"/>
          </p:cNvSpPr>
          <p:nvPr>
            <p:ph type="sldNum" sz="quarter" idx="12"/>
          </p:nvPr>
        </p:nvSpPr>
        <p:spPr>
          <a:xfrm>
            <a:off x="7032104" y="634278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fld id="{986F4085-5B22-4E10-998D-2CF53B16D6FA}" type="slidenum">
              <a:rPr lang="en-US" altLang="zh-TW" b="0">
                <a:latin typeface="Times New Roman" panose="02020603050405020304" pitchFamily="18" charset="0"/>
                <a:ea typeface="標楷體" panose="03000509000000000000" pitchFamily="65" charset="-120"/>
                <a:cs typeface="Times New Roman" panose="02020603050405020304" pitchFamily="18" charset="0"/>
              </a:rPr>
              <a:pPr eaLnBrk="1" hangingPunct="1"/>
              <a:t>49</a:t>
            </a:fld>
            <a:endParaRPr lang="en-US" altLang="zh-TW" b="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1655606702"/>
              </p:ext>
            </p:extLst>
          </p:nvPr>
        </p:nvGraphicFramePr>
        <p:xfrm>
          <a:off x="4783138" y="1557338"/>
          <a:ext cx="4219575" cy="4781544"/>
        </p:xfrm>
        <a:graphic>
          <a:graphicData uri="http://schemas.openxmlformats.org/drawingml/2006/table">
            <a:tbl>
              <a:tblPr firstRow="1" firstCol="1" lastCol="1" bandRow="1">
                <a:tableStyleId>{10A1B5D5-9B99-4C35-A422-299274C87663}</a:tableStyleId>
              </a:tblPr>
              <a:tblGrid>
                <a:gridCol w="590561">
                  <a:extLst>
                    <a:ext uri="{9D8B030D-6E8A-4147-A177-3AD203B41FA5}">
                      <a16:colId xmlns:a16="http://schemas.microsoft.com/office/drawing/2014/main" xmlns="" val="20000"/>
                    </a:ext>
                  </a:extLst>
                </a:gridCol>
                <a:gridCol w="1519227">
                  <a:extLst>
                    <a:ext uri="{9D8B030D-6E8A-4147-A177-3AD203B41FA5}">
                      <a16:colId xmlns:a16="http://schemas.microsoft.com/office/drawing/2014/main" xmlns="" val="20001"/>
                    </a:ext>
                  </a:extLst>
                </a:gridCol>
                <a:gridCol w="1602628">
                  <a:extLst>
                    <a:ext uri="{9D8B030D-6E8A-4147-A177-3AD203B41FA5}">
                      <a16:colId xmlns:a16="http://schemas.microsoft.com/office/drawing/2014/main" xmlns="" val="20002"/>
                    </a:ext>
                  </a:extLst>
                </a:gridCol>
                <a:gridCol w="507159">
                  <a:extLst>
                    <a:ext uri="{9D8B030D-6E8A-4147-A177-3AD203B41FA5}">
                      <a16:colId xmlns:a16="http://schemas.microsoft.com/office/drawing/2014/main" xmlns="" val="20003"/>
                    </a:ext>
                  </a:extLst>
                </a:gridCol>
              </a:tblGrid>
              <a:tr h="262577">
                <a:tc>
                  <a:txBody>
                    <a:bodyPr/>
                    <a:lstStyle/>
                    <a:p>
                      <a:pPr algn="dist">
                        <a:spcAft>
                          <a:spcPts val="0"/>
                        </a:spcAft>
                      </a:pPr>
                      <a:r>
                        <a:rPr lang="zh-TW" sz="1400" kern="100" dirty="0">
                          <a:effectLst/>
                          <a:latin typeface="微軟正黑體" pitchFamily="34" charset="-120"/>
                          <a:ea typeface="微軟正黑體" pitchFamily="34" charset="-120"/>
                        </a:rPr>
                        <a:t>項次</a:t>
                      </a:r>
                      <a:endParaRPr lang="zh-TW" sz="1200" kern="100" dirty="0">
                        <a:effectLst/>
                        <a:latin typeface="微軟正黑體" pitchFamily="34" charset="-120"/>
                        <a:ea typeface="微軟正黑體" pitchFamily="34" charset="-120"/>
                      </a:endParaRPr>
                    </a:p>
                  </a:txBody>
                  <a:tcPr marL="66979" marR="66979" marT="0" marB="0"/>
                </a:tc>
                <a:tc>
                  <a:txBody>
                    <a:bodyPr/>
                    <a:lstStyle/>
                    <a:p>
                      <a:pPr algn="dist">
                        <a:spcAft>
                          <a:spcPts val="0"/>
                        </a:spcAft>
                      </a:pPr>
                      <a:r>
                        <a:rPr lang="zh-TW" sz="1400" kern="100" dirty="0">
                          <a:effectLst/>
                          <a:latin typeface="微軟正黑體" pitchFamily="34" charset="-120"/>
                          <a:ea typeface="微軟正黑體" pitchFamily="34" charset="-120"/>
                        </a:rPr>
                        <a:t>工作項目</a:t>
                      </a:r>
                      <a:endParaRPr lang="zh-TW" sz="1200" kern="100" dirty="0">
                        <a:effectLst/>
                        <a:latin typeface="微軟正黑體" pitchFamily="34" charset="-120"/>
                        <a:ea typeface="微軟正黑體" pitchFamily="34" charset="-120"/>
                      </a:endParaRPr>
                    </a:p>
                  </a:txBody>
                  <a:tcPr marL="66979" marR="66979" marT="0" marB="0"/>
                </a:tc>
                <a:tc>
                  <a:txBody>
                    <a:bodyPr/>
                    <a:lstStyle/>
                    <a:p>
                      <a:pPr algn="dist">
                        <a:spcAft>
                          <a:spcPts val="0"/>
                        </a:spcAft>
                      </a:pPr>
                      <a:r>
                        <a:rPr lang="zh-TW" sz="1400" kern="100">
                          <a:effectLst/>
                          <a:latin typeface="微軟正黑體" pitchFamily="34" charset="-120"/>
                          <a:ea typeface="微軟正黑體" pitchFamily="34" charset="-120"/>
                        </a:rPr>
                        <a:t>支用項目</a:t>
                      </a:r>
                      <a:endParaRPr lang="zh-TW" sz="1200" kern="100">
                        <a:effectLst/>
                        <a:latin typeface="微軟正黑體" pitchFamily="34" charset="-120"/>
                        <a:ea typeface="微軟正黑體" pitchFamily="34" charset="-120"/>
                      </a:endParaRPr>
                    </a:p>
                  </a:txBody>
                  <a:tcPr marL="66979" marR="66979" marT="0" marB="0"/>
                </a:tc>
                <a:tc>
                  <a:txBody>
                    <a:bodyPr/>
                    <a:lstStyle/>
                    <a:p>
                      <a:pPr algn="dist">
                        <a:spcAft>
                          <a:spcPts val="0"/>
                        </a:spcAft>
                      </a:pPr>
                      <a:r>
                        <a:rPr lang="zh-TW" sz="1400" kern="100" dirty="0">
                          <a:effectLst/>
                          <a:latin typeface="微軟正黑體" pitchFamily="34" charset="-120"/>
                          <a:ea typeface="微軟正黑體" pitchFamily="34" charset="-120"/>
                        </a:rPr>
                        <a:t>數量</a:t>
                      </a:r>
                      <a:endParaRPr lang="zh-TW" sz="1200" kern="100" dirty="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00"/>
                  </a:ext>
                </a:extLst>
              </a:tr>
              <a:tr h="262577">
                <a:tc>
                  <a:txBody>
                    <a:bodyPr/>
                    <a:lstStyle/>
                    <a:p>
                      <a:pPr algn="ctr">
                        <a:spcAft>
                          <a:spcPts val="0"/>
                        </a:spcAft>
                      </a:pPr>
                      <a:r>
                        <a:rPr lang="en-US" sz="1400" kern="100" dirty="0">
                          <a:effectLst/>
                          <a:latin typeface="微軟正黑體" pitchFamily="34" charset="-120"/>
                          <a:ea typeface="微軟正黑體" pitchFamily="34" charset="-120"/>
                        </a:rPr>
                        <a:t>1</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a:effectLst/>
                          <a:latin typeface="微軟正黑體" pitchFamily="34" charset="-120"/>
                          <a:ea typeface="微軟正黑體" pitchFamily="34" charset="-120"/>
                        </a:rPr>
                        <a:t>電腦ㄧ套</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01"/>
                  </a:ext>
                </a:extLst>
              </a:tr>
              <a:tr h="262577">
                <a:tc>
                  <a:txBody>
                    <a:bodyPr/>
                    <a:lstStyle/>
                    <a:p>
                      <a:pPr algn="ctr">
                        <a:spcAft>
                          <a:spcPts val="0"/>
                        </a:spcAft>
                      </a:pPr>
                      <a:r>
                        <a:rPr lang="en-US" sz="1400" kern="100" dirty="0">
                          <a:effectLst/>
                          <a:latin typeface="微軟正黑體" pitchFamily="34" charset="-120"/>
                          <a:ea typeface="微軟正黑體" pitchFamily="34" charset="-120"/>
                        </a:rPr>
                        <a:t>2</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a:effectLst/>
                          <a:latin typeface="微軟正黑體" pitchFamily="34" charset="-120"/>
                          <a:ea typeface="微軟正黑體" pitchFamily="34" charset="-120"/>
                        </a:rPr>
                        <a:t>傳真機</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dirty="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02"/>
                  </a:ext>
                </a:extLst>
              </a:tr>
              <a:tr h="262577">
                <a:tc>
                  <a:txBody>
                    <a:bodyPr/>
                    <a:lstStyle/>
                    <a:p>
                      <a:pPr algn="ctr">
                        <a:spcAft>
                          <a:spcPts val="0"/>
                        </a:spcAft>
                      </a:pPr>
                      <a:r>
                        <a:rPr lang="en-US" sz="1400" kern="100" dirty="0">
                          <a:effectLst/>
                          <a:latin typeface="微軟正黑體" pitchFamily="34" charset="-120"/>
                          <a:ea typeface="微軟正黑體" pitchFamily="34" charset="-120"/>
                        </a:rPr>
                        <a:t>3</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a:effectLst/>
                          <a:latin typeface="微軟正黑體" pitchFamily="34" charset="-120"/>
                          <a:ea typeface="微軟正黑體" pitchFamily="34" charset="-120"/>
                        </a:rPr>
                        <a:t>列表機</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03"/>
                  </a:ext>
                </a:extLst>
              </a:tr>
              <a:tr h="317735">
                <a:tc>
                  <a:txBody>
                    <a:bodyPr/>
                    <a:lstStyle/>
                    <a:p>
                      <a:pPr algn="ctr">
                        <a:spcAft>
                          <a:spcPts val="0"/>
                        </a:spcAft>
                      </a:pPr>
                      <a:r>
                        <a:rPr lang="en-US" sz="1400" kern="100" dirty="0">
                          <a:effectLst/>
                          <a:latin typeface="微軟正黑體" pitchFamily="34" charset="-120"/>
                          <a:ea typeface="微軟正黑體" pitchFamily="34" charset="-120"/>
                        </a:rPr>
                        <a:t>4</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dirty="0">
                          <a:effectLst/>
                          <a:latin typeface="微軟正黑體" pitchFamily="34" charset="-120"/>
                          <a:ea typeface="微軟正黑體" pitchFamily="34" charset="-120"/>
                        </a:rPr>
                        <a:t>全校緊急廣播系統</a:t>
                      </a:r>
                      <a:endParaRPr lang="zh-TW" sz="1200" kern="100" dirty="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04"/>
                  </a:ext>
                </a:extLst>
              </a:tr>
              <a:tr h="262577">
                <a:tc>
                  <a:txBody>
                    <a:bodyPr/>
                    <a:lstStyle/>
                    <a:p>
                      <a:pPr algn="ctr">
                        <a:spcAft>
                          <a:spcPts val="0"/>
                        </a:spcAft>
                      </a:pPr>
                      <a:r>
                        <a:rPr lang="en-US" sz="1400" kern="100" dirty="0">
                          <a:effectLst/>
                          <a:latin typeface="微軟正黑體" pitchFamily="34" charset="-120"/>
                          <a:ea typeface="微軟正黑體" pitchFamily="34" charset="-120"/>
                        </a:rPr>
                        <a:t>5</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a:effectLst/>
                          <a:latin typeface="微軟正黑體" pitchFamily="34" charset="-120"/>
                          <a:ea typeface="微軟正黑體" pitchFamily="34" charset="-120"/>
                        </a:rPr>
                        <a:t>電動機車</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05"/>
                  </a:ext>
                </a:extLst>
              </a:tr>
              <a:tr h="262577">
                <a:tc>
                  <a:txBody>
                    <a:bodyPr/>
                    <a:lstStyle/>
                    <a:p>
                      <a:pPr algn="ctr">
                        <a:spcAft>
                          <a:spcPts val="0"/>
                        </a:spcAft>
                      </a:pPr>
                      <a:r>
                        <a:rPr lang="en-US" sz="1400" kern="100" dirty="0">
                          <a:effectLst/>
                          <a:latin typeface="微軟正黑體" pitchFamily="34" charset="-120"/>
                          <a:ea typeface="微軟正黑體" pitchFamily="34" charset="-120"/>
                        </a:rPr>
                        <a:t>6</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just">
                        <a:spcAft>
                          <a:spcPts val="0"/>
                        </a:spcAft>
                      </a:pPr>
                      <a:r>
                        <a:rPr lang="zh-TW" sz="1400" kern="100">
                          <a:effectLst/>
                          <a:latin typeface="微軟正黑體" pitchFamily="34" charset="-120"/>
                          <a:ea typeface="微軟正黑體" pitchFamily="34" charset="-120"/>
                        </a:rPr>
                        <a:t>腳踏車</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06"/>
                  </a:ext>
                </a:extLst>
              </a:tr>
              <a:tr h="262577">
                <a:tc>
                  <a:txBody>
                    <a:bodyPr/>
                    <a:lstStyle/>
                    <a:p>
                      <a:pPr algn="ctr">
                        <a:spcAft>
                          <a:spcPts val="0"/>
                        </a:spcAft>
                      </a:pPr>
                      <a:r>
                        <a:rPr lang="en-US" sz="1400" kern="100" dirty="0">
                          <a:effectLst/>
                          <a:latin typeface="微軟正黑體" pitchFamily="34" charset="-120"/>
                          <a:ea typeface="微軟正黑體" pitchFamily="34" charset="-120"/>
                        </a:rPr>
                        <a:t>7</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防暴型手電筒</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3</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07"/>
                  </a:ext>
                </a:extLst>
              </a:tr>
              <a:tr h="262577">
                <a:tc>
                  <a:txBody>
                    <a:bodyPr/>
                    <a:lstStyle/>
                    <a:p>
                      <a:pPr algn="ctr">
                        <a:spcAft>
                          <a:spcPts val="0"/>
                        </a:spcAft>
                      </a:pPr>
                      <a:r>
                        <a:rPr lang="en-US" sz="1400" kern="100" dirty="0">
                          <a:effectLst/>
                          <a:latin typeface="微軟正黑體" pitchFamily="34" charset="-120"/>
                          <a:ea typeface="微軟正黑體" pitchFamily="34" charset="-120"/>
                        </a:rPr>
                        <a:t>8</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對講機</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6</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08"/>
                  </a:ext>
                </a:extLst>
              </a:tr>
              <a:tr h="262577">
                <a:tc>
                  <a:txBody>
                    <a:bodyPr/>
                    <a:lstStyle/>
                    <a:p>
                      <a:pPr algn="ctr">
                        <a:spcAft>
                          <a:spcPts val="0"/>
                        </a:spcAft>
                      </a:pPr>
                      <a:r>
                        <a:rPr lang="en-US" sz="1400" kern="100" dirty="0">
                          <a:effectLst/>
                          <a:latin typeface="微軟正黑體" pitchFamily="34" charset="-120"/>
                          <a:ea typeface="微軟正黑體" pitchFamily="34" charset="-120"/>
                        </a:rPr>
                        <a:t>9</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數位相機</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09"/>
                  </a:ext>
                </a:extLst>
              </a:tr>
              <a:tr h="262577">
                <a:tc>
                  <a:txBody>
                    <a:bodyPr/>
                    <a:lstStyle/>
                    <a:p>
                      <a:pPr algn="ctr">
                        <a:spcAft>
                          <a:spcPts val="0"/>
                        </a:spcAft>
                      </a:pPr>
                      <a:r>
                        <a:rPr lang="en-US" sz="1400" kern="100" dirty="0">
                          <a:effectLst/>
                          <a:latin typeface="微軟正黑體" pitchFamily="34" charset="-120"/>
                          <a:ea typeface="微軟正黑體" pitchFamily="34" charset="-120"/>
                        </a:rPr>
                        <a:t>10</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電話機</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2</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10"/>
                  </a:ext>
                </a:extLst>
              </a:tr>
              <a:tr h="262577">
                <a:tc>
                  <a:txBody>
                    <a:bodyPr/>
                    <a:lstStyle/>
                    <a:p>
                      <a:pPr algn="ctr">
                        <a:spcAft>
                          <a:spcPts val="0"/>
                        </a:spcAft>
                      </a:pPr>
                      <a:r>
                        <a:rPr lang="en-US" sz="1400" kern="100" dirty="0">
                          <a:effectLst/>
                          <a:latin typeface="微軟正黑體" pitchFamily="34" charset="-120"/>
                          <a:ea typeface="微軟正黑體" pitchFamily="34" charset="-120"/>
                        </a:rPr>
                        <a:t>11</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電擊棒</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2</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11"/>
                  </a:ext>
                </a:extLst>
              </a:tr>
              <a:tr h="262577">
                <a:tc>
                  <a:txBody>
                    <a:bodyPr/>
                    <a:lstStyle/>
                    <a:p>
                      <a:pPr algn="ctr">
                        <a:spcAft>
                          <a:spcPts val="0"/>
                        </a:spcAft>
                      </a:pPr>
                      <a:r>
                        <a:rPr lang="en-US" sz="1400" kern="100" dirty="0">
                          <a:effectLst/>
                          <a:latin typeface="微軟正黑體" pitchFamily="34" charset="-120"/>
                          <a:ea typeface="微軟正黑體" pitchFamily="34" charset="-120"/>
                        </a:rPr>
                        <a:t>12</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反光背心</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20</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12"/>
                  </a:ext>
                </a:extLst>
              </a:tr>
              <a:tr h="262577">
                <a:tc>
                  <a:txBody>
                    <a:bodyPr/>
                    <a:lstStyle/>
                    <a:p>
                      <a:pPr algn="ctr">
                        <a:spcAft>
                          <a:spcPts val="0"/>
                        </a:spcAft>
                      </a:pPr>
                      <a:r>
                        <a:rPr lang="en-US" sz="1400" kern="100" dirty="0">
                          <a:effectLst/>
                          <a:latin typeface="微軟正黑體" pitchFamily="34" charset="-120"/>
                          <a:ea typeface="微軟正黑體" pitchFamily="34" charset="-120"/>
                        </a:rPr>
                        <a:t>13</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夜用指揮棒</a:t>
                      </a:r>
                      <a:endParaRPr lang="zh-TW" sz="1200" kern="100" dirty="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10</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13"/>
                  </a:ext>
                </a:extLst>
              </a:tr>
              <a:tr h="262577">
                <a:tc>
                  <a:txBody>
                    <a:bodyPr/>
                    <a:lstStyle/>
                    <a:p>
                      <a:pPr algn="ctr">
                        <a:spcAft>
                          <a:spcPts val="0"/>
                        </a:spcAft>
                      </a:pPr>
                      <a:r>
                        <a:rPr lang="en-US" sz="1400" kern="100" dirty="0">
                          <a:effectLst/>
                          <a:latin typeface="微軟正黑體" pitchFamily="34" charset="-120"/>
                          <a:ea typeface="微軟正黑體" pitchFamily="34" charset="-120"/>
                        </a:rPr>
                        <a:t>14</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雨衣</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10</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14"/>
                  </a:ext>
                </a:extLst>
              </a:tr>
              <a:tr h="262577">
                <a:tc>
                  <a:txBody>
                    <a:bodyPr/>
                    <a:lstStyle/>
                    <a:p>
                      <a:pPr algn="ctr">
                        <a:spcAft>
                          <a:spcPts val="0"/>
                        </a:spcAft>
                      </a:pPr>
                      <a:r>
                        <a:rPr lang="en-US" sz="1400" kern="100" dirty="0">
                          <a:effectLst/>
                          <a:latin typeface="微軟正黑體" pitchFamily="34" charset="-120"/>
                          <a:ea typeface="微軟正黑體" pitchFamily="34" charset="-120"/>
                        </a:rPr>
                        <a:t>15</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雨鞋套</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30</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15"/>
                  </a:ext>
                </a:extLst>
              </a:tr>
              <a:tr h="262577">
                <a:tc>
                  <a:txBody>
                    <a:bodyPr/>
                    <a:lstStyle/>
                    <a:p>
                      <a:pPr algn="ctr">
                        <a:spcAft>
                          <a:spcPts val="0"/>
                        </a:spcAft>
                      </a:pPr>
                      <a:r>
                        <a:rPr lang="en-US" sz="1400" kern="100" dirty="0">
                          <a:effectLst/>
                          <a:latin typeface="微軟正黑體" pitchFamily="34" charset="-120"/>
                          <a:ea typeface="微軟正黑體" pitchFamily="34" charset="-120"/>
                        </a:rPr>
                        <a:t>16</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校安中心裝備</a:t>
                      </a:r>
                      <a:endParaRPr lang="zh-TW" sz="1200" kern="10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a:effectLst/>
                          <a:latin typeface="微軟正黑體" pitchFamily="34" charset="-120"/>
                          <a:ea typeface="微軟正黑體" pitchFamily="34" charset="-120"/>
                        </a:rPr>
                        <a:t>急救箱</a:t>
                      </a:r>
                      <a:endParaRPr lang="zh-TW" sz="1200" kern="10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2</a:t>
                      </a:r>
                      <a:endParaRPr lang="zh-TW" sz="1200" kern="10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16"/>
                  </a:ext>
                </a:extLst>
              </a:tr>
              <a:tr h="262577">
                <a:tc>
                  <a:txBody>
                    <a:bodyPr/>
                    <a:lstStyle/>
                    <a:p>
                      <a:pPr algn="ctr">
                        <a:spcAft>
                          <a:spcPts val="0"/>
                        </a:spcAft>
                      </a:pPr>
                      <a:r>
                        <a:rPr lang="en-US" sz="1400" kern="100" dirty="0">
                          <a:effectLst/>
                          <a:latin typeface="微軟正黑體" pitchFamily="34" charset="-120"/>
                          <a:ea typeface="微軟正黑體" pitchFamily="34" charset="-120"/>
                        </a:rPr>
                        <a:t>17</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校安中心裝備</a:t>
                      </a:r>
                      <a:endParaRPr lang="zh-TW" sz="1200" kern="100" dirty="0">
                        <a:effectLst/>
                        <a:latin typeface="微軟正黑體" pitchFamily="34" charset="-120"/>
                        <a:ea typeface="微軟正黑體" pitchFamily="34" charset="-120"/>
                      </a:endParaRPr>
                    </a:p>
                  </a:txBody>
                  <a:tcPr marL="66979" marR="66979" marT="0" marB="0"/>
                </a:tc>
                <a:tc>
                  <a:txBody>
                    <a:bodyPr/>
                    <a:lstStyle/>
                    <a:p>
                      <a:pPr algn="l">
                        <a:spcAft>
                          <a:spcPts val="0"/>
                        </a:spcAft>
                      </a:pPr>
                      <a:r>
                        <a:rPr lang="zh-TW" sz="1400" kern="100" dirty="0">
                          <a:effectLst/>
                          <a:latin typeface="微軟正黑體" pitchFamily="34" charset="-120"/>
                          <a:ea typeface="微軟正黑體" pitchFamily="34" charset="-120"/>
                        </a:rPr>
                        <a:t>工作識別背心</a:t>
                      </a:r>
                      <a:endParaRPr lang="zh-TW" sz="1200" kern="100" dirty="0">
                        <a:effectLst/>
                        <a:latin typeface="微軟正黑體" pitchFamily="34" charset="-120"/>
                        <a:ea typeface="微軟正黑體" pitchFamily="34" charset="-120"/>
                      </a:endParaRPr>
                    </a:p>
                  </a:txBody>
                  <a:tcPr marL="66979" marR="66979" marT="0" marB="0"/>
                </a:tc>
                <a:tc>
                  <a:txBody>
                    <a:bodyPr/>
                    <a:lstStyle/>
                    <a:p>
                      <a:pPr algn="r">
                        <a:spcAft>
                          <a:spcPts val="0"/>
                        </a:spcAft>
                      </a:pPr>
                      <a:r>
                        <a:rPr lang="en-US" sz="1400" kern="100" dirty="0">
                          <a:effectLst/>
                          <a:latin typeface="微軟正黑體" pitchFamily="34" charset="-120"/>
                          <a:ea typeface="微軟正黑體" pitchFamily="34" charset="-120"/>
                        </a:rPr>
                        <a:t>12</a:t>
                      </a:r>
                      <a:endParaRPr lang="zh-TW" sz="1200" kern="100" dirty="0">
                        <a:effectLst/>
                        <a:latin typeface="微軟正黑體" pitchFamily="34" charset="-120"/>
                        <a:ea typeface="微軟正黑體" pitchFamily="34" charset="-120"/>
                      </a:endParaRPr>
                    </a:p>
                  </a:txBody>
                  <a:tcPr marL="66979" marR="66979" marT="0" marB="0"/>
                </a:tc>
                <a:extLst>
                  <a:ext uri="{0D108BD9-81ED-4DB2-BD59-A6C34878D82A}">
                    <a16:rowId xmlns:a16="http://schemas.microsoft.com/office/drawing/2014/main" xmlns="" val="10017"/>
                  </a:ext>
                </a:extLst>
              </a:tr>
            </a:tbl>
          </a:graphicData>
        </a:graphic>
      </p:graphicFrame>
      <p:sp>
        <p:nvSpPr>
          <p:cNvPr id="8" name="矩形 7"/>
          <p:cNvSpPr/>
          <p:nvPr/>
        </p:nvSpPr>
        <p:spPr>
          <a:xfrm>
            <a:off x="4783138" y="1412875"/>
            <a:ext cx="4219575" cy="4000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救災</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防護設</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備表</a:t>
            </a:r>
          </a:p>
        </p:txBody>
      </p:sp>
      <p:sp>
        <p:nvSpPr>
          <p:cNvPr id="2" name="內容版面配置區 1"/>
          <p:cNvSpPr>
            <a:spLocks noGrp="1"/>
          </p:cNvSpPr>
          <p:nvPr>
            <p:ph idx="1"/>
          </p:nvPr>
        </p:nvSpPr>
        <p:spPr>
          <a:xfrm>
            <a:off x="984250" y="1844675"/>
            <a:ext cx="3798888" cy="4176713"/>
          </a:xfrm>
        </p:spPr>
        <p:style>
          <a:lnRef idx="1">
            <a:schemeClr val="accent2"/>
          </a:lnRef>
          <a:fillRef idx="2">
            <a:schemeClr val="accent2"/>
          </a:fillRef>
          <a:effectRef idx="1">
            <a:schemeClr val="accent2"/>
          </a:effectRef>
          <a:fontRef idx="minor">
            <a:schemeClr val="dk1"/>
          </a:fontRef>
        </p:style>
        <p:txBody>
          <a:bodyPr rtlCol="0" anchor="ctr">
            <a:noAutofit/>
          </a:bodyPr>
          <a:lstStyle/>
          <a:p>
            <a:pPr eaLnBrk="1" fontAlgn="auto" hangingPunct="1">
              <a:spcAft>
                <a:spcPts val="0"/>
              </a:spcAft>
              <a:buFont typeface="Wingdings" pitchFamily="2" charset="2"/>
              <a:buChar char="Ø"/>
              <a:defRPr/>
            </a:pP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撥經費購</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災</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防</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設備</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spcAft>
                <a:spcPts val="0"/>
              </a:spcAft>
              <a:buFont typeface="Wingdings" pitchFamily="2" charset="2"/>
              <a:buChar char="Ø"/>
              <a:defRPr/>
            </a:pPr>
            <a:r>
              <a:rPr lang="zh-TW"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設置緊急事件</a:t>
            </a:r>
            <a:r>
              <a:rPr lang="zh-TW" altLang="zh-TW" sz="2000" b="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簡訊廣播系統</a:t>
            </a:r>
            <a:r>
              <a:rPr lang="zh-TW"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，傳達緊急通聯訊息</a:t>
            </a:r>
            <a:endParaRPr lang="en-US"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spcAft>
                <a:spcPts val="0"/>
              </a:spcAft>
              <a:buFont typeface="Wingdings" pitchFamily="2" charset="2"/>
              <a:buChar char="Ø"/>
              <a:defRPr/>
            </a:pPr>
            <a:r>
              <a:rPr lang="zh-TW" altLang="zh-TW"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建立具雙向溝通之</a:t>
            </a:r>
            <a:r>
              <a:rPr lang="zh-TW" altLang="zh-TW" sz="20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校安網站</a:t>
            </a:r>
            <a:r>
              <a:rPr lang="zh-TW" altLang="zh-TW"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，提升校內外之溝通並迅速</a:t>
            </a:r>
            <a:r>
              <a:rPr lang="zh-TW"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回應</a:t>
            </a:r>
            <a:endParaRPr lang="en-US" altLang="zh-TW" sz="2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spcAft>
                <a:spcPts val="0"/>
              </a:spcAft>
              <a:buFont typeface="Wingdings" pitchFamily="2" charset="2"/>
              <a:buChar char="Ø"/>
              <a:defRPr/>
            </a:pPr>
            <a:r>
              <a:rPr lang="zh-TW" altLang="zh-TW" sz="2000" b="1" dirty="0">
                <a:latin typeface="Times New Roman" panose="02020603050405020304" pitchFamily="18" charset="0"/>
                <a:ea typeface="標楷體" panose="03000509000000000000" pitchFamily="65" charset="-120"/>
                <a:cs typeface="Times New Roman" panose="02020603050405020304" pitchFamily="18" charset="0"/>
              </a:rPr>
              <a:t>建立全校重要</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門戶</a:t>
            </a:r>
            <a:r>
              <a:rPr lang="zh-TW" altLang="zh-TW" sz="2000" b="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鑰匙</a:t>
            </a:r>
            <a:r>
              <a:rPr lang="zh-TW" altLang="zh-TW" sz="20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管理制度</a:t>
            </a:r>
            <a:r>
              <a:rPr lang="zh-TW" altLang="zh-TW" sz="2000" b="1" dirty="0">
                <a:latin typeface="Times New Roman" panose="02020603050405020304" pitchFamily="18" charset="0"/>
                <a:ea typeface="標楷體" panose="03000509000000000000" pitchFamily="65" charset="-120"/>
                <a:cs typeface="Times New Roman" panose="02020603050405020304" pitchFamily="18" charset="0"/>
              </a:rPr>
              <a:t>，以利非上班時間緊急事件</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處理</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spcAft>
                <a:spcPts val="0"/>
              </a:spcAft>
              <a:buFont typeface="Wingdings" pitchFamily="2" charset="2"/>
              <a:buChar char="Ø"/>
              <a:defRPr/>
            </a:pP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新</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流</a:t>
            </a:r>
            <a:r>
              <a:rPr lang="zh-TW" altLang="zh-TW" sz="2000" b="1" dirty="0">
                <a:latin typeface="Times New Roman" panose="02020603050405020304" pitchFamily="18" charset="0"/>
                <a:ea typeface="標楷體" panose="03000509000000000000" pitchFamily="65" charset="-120"/>
                <a:cs typeface="Times New Roman" panose="02020603050405020304" pitchFamily="18" charset="0"/>
              </a:rPr>
              <a:t>感期間利用防疫通報確實</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掌握病歷</a:t>
            </a:r>
            <a:r>
              <a:rPr lang="zh-TW" altLang="zh-TW" sz="2000" b="1" dirty="0">
                <a:latin typeface="Times New Roman" panose="02020603050405020304" pitchFamily="18" charset="0"/>
                <a:ea typeface="標楷體" panose="03000509000000000000" pitchFamily="65" charset="-120"/>
                <a:cs typeface="Times New Roman" panose="02020603050405020304" pitchFamily="18" charset="0"/>
              </a:rPr>
              <a:t>，即時通報主管及</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教育部</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標題 1"/>
          <p:cNvSpPr txBox="1">
            <a:spLocks/>
          </p:cNvSpPr>
          <p:nvPr/>
        </p:nvSpPr>
        <p:spPr>
          <a:xfrm>
            <a:off x="1223963" y="1236663"/>
            <a:ext cx="3097212" cy="576262"/>
          </a:xfrm>
          <a:prstGeom prst="rect">
            <a:avLst/>
          </a:prstGeom>
          <a:solidFill>
            <a:srgbClr val="FF0000"/>
          </a:solidFill>
        </p:spPr>
        <p:txBody>
          <a:bodyPr anchor="ctr"/>
          <a:lstStyle/>
          <a:p>
            <a:pPr fontAlgn="auto">
              <a:spcAft>
                <a:spcPts val="0"/>
              </a:spcAft>
              <a:defRPr/>
            </a:pPr>
            <a:r>
              <a:rPr kumimoji="0" lang="zh-TW" altLang="en-US" sz="4000" dirty="0">
                <a:solidFill>
                  <a:schemeClr val="bg1"/>
                </a:solidFill>
                <a:effectLst>
                  <a:outerShdw blurRad="50000" dist="30000" dir="5400000" algn="tl" rotWithShape="0">
                    <a:srgbClr val="000000">
                      <a:alpha val="30000"/>
                    </a:srgbClr>
                  </a:outerShdw>
                </a:effectLst>
                <a:latin typeface="Times New Roman" panose="02020603050405020304" pitchFamily="18" charset="0"/>
                <a:ea typeface="標楷體" panose="03000509000000000000" pitchFamily="65" charset="-120"/>
                <a:cs typeface="Times New Roman" panose="02020603050405020304" pitchFamily="18" charset="0"/>
              </a:rPr>
              <a:t>緊急應變</a:t>
            </a:r>
          </a:p>
        </p:txBody>
      </p:sp>
      <p:pic>
        <p:nvPicPr>
          <p:cNvPr id="3" name="圖片 2"/>
          <p:cNvPicPr>
            <a:picLocks noChangeAspect="1"/>
          </p:cNvPicPr>
          <p:nvPr/>
        </p:nvPicPr>
        <p:blipFill>
          <a:blip r:embed="rId3" cstate="print"/>
          <a:stretch>
            <a:fillRect/>
          </a:stretch>
        </p:blipFill>
        <p:spPr>
          <a:xfrm>
            <a:off x="2301851" y="208997"/>
            <a:ext cx="4962574" cy="883997"/>
          </a:xfrm>
          <a:prstGeom prst="rect">
            <a:avLst/>
          </a:prstGeom>
        </p:spPr>
      </p:pic>
      <p:sp>
        <p:nvSpPr>
          <p:cNvPr id="9" name="文字方塊 8"/>
          <p:cNvSpPr txBox="1"/>
          <p:nvPr/>
        </p:nvSpPr>
        <p:spPr>
          <a:xfrm>
            <a:off x="971600" y="6021288"/>
            <a:ext cx="309634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13161654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1124744"/>
            <a:ext cx="8229600" cy="1143000"/>
          </a:xfrm>
        </p:spPr>
        <p:txBody>
          <a:bodyPr/>
          <a:lstStyle/>
          <a:p>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壹、學校安全衛生管理制度</a:t>
            </a:r>
            <a:b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b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a:xfrm>
            <a:off x="6758880" y="6165304"/>
            <a:ext cx="2133600" cy="365125"/>
          </a:xfrm>
        </p:spPr>
        <p:txBody>
          <a:bodyPr/>
          <a:lstStyle/>
          <a:p>
            <a:fld id="{5120085A-5DBB-4432-81C6-0F66A6FEB2A5}" type="slidenum">
              <a:rPr lang="zh-TW" altLang="en-US" smtClean="0">
                <a:solidFill>
                  <a:prstClr val="black">
                    <a:tint val="75000"/>
                  </a:prstClr>
                </a:solidFill>
              </a:rPr>
              <a:pPr/>
              <a:t>5</a:t>
            </a:fld>
            <a:endParaRPr lang="zh-TW" altLang="en-US">
              <a:solidFill>
                <a:prstClr val="black">
                  <a:tint val="75000"/>
                </a:prstClr>
              </a:solidFill>
            </a:endParaRPr>
          </a:p>
        </p:txBody>
      </p:sp>
      <p:sp>
        <p:nvSpPr>
          <p:cNvPr id="5" name="文字方塊 4"/>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照片來源</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劉榮昌</a:t>
            </a:r>
            <a:endParaRPr lang="zh-TW" altLang="en-US" dirty="0">
              <a:latin typeface="標楷體" panose="03000509000000000000" pitchFamily="65" charset="-120"/>
              <a:ea typeface="標楷體" panose="03000509000000000000" pitchFamily="65" charset="-120"/>
            </a:endParaRPr>
          </a:p>
        </p:txBody>
      </p:sp>
      <p:pic>
        <p:nvPicPr>
          <p:cNvPr id="64513" name="Picture 1" descr="F:\HPLIU32G\ELEC\PICT\DSC02180.JPG"/>
          <p:cNvPicPr>
            <a:picLocks noChangeAspect="1" noChangeArrowheads="1"/>
          </p:cNvPicPr>
          <p:nvPr/>
        </p:nvPicPr>
        <p:blipFill>
          <a:blip r:embed="rId2" cstate="print"/>
          <a:srcRect/>
          <a:stretch>
            <a:fillRect/>
          </a:stretch>
        </p:blipFill>
        <p:spPr bwMode="auto">
          <a:xfrm>
            <a:off x="971601" y="2636912"/>
            <a:ext cx="6456716" cy="3384376"/>
          </a:xfrm>
          <a:prstGeom prst="rect">
            <a:avLst/>
          </a:prstGeom>
          <a:noFill/>
        </p:spPr>
      </p:pic>
    </p:spTree>
    <p:extLst>
      <p:ext uri="{BB962C8B-B14F-4D97-AF65-F5344CB8AC3E}">
        <p14:creationId xmlns:p14="http://schemas.microsoft.com/office/powerpoint/2010/main" val="17567858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947266"/>
            <a:ext cx="7776864" cy="883121"/>
          </a:xfrm>
        </p:spPr>
        <p:txBody>
          <a:bodyPr/>
          <a:lstStyle/>
          <a:p>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實驗場所入口緊急應變用資訊公告</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內容版面配置區 4"/>
          <p:cNvPicPr>
            <a:picLocks noGrp="1" noChangeAspect="1"/>
          </p:cNvPicPr>
          <p:nvPr>
            <p:ph idx="1"/>
          </p:nvPr>
        </p:nvPicPr>
        <p:blipFill>
          <a:blip r:embed="rId2" cstate="print"/>
          <a:stretch>
            <a:fillRect/>
          </a:stretch>
        </p:blipFill>
        <p:spPr>
          <a:xfrm>
            <a:off x="1587824" y="1830387"/>
            <a:ext cx="6003147" cy="4708525"/>
          </a:xfrm>
          <a:prstGeom prst="rect">
            <a:avLst/>
          </a:prstGeom>
        </p:spPr>
      </p:pic>
      <p:sp>
        <p:nvSpPr>
          <p:cNvPr id="4" name="投影片編號版面配置區 3"/>
          <p:cNvSpPr>
            <a:spLocks noGrp="1"/>
          </p:cNvSpPr>
          <p:nvPr>
            <p:ph type="sldNum" sz="quarter" idx="12"/>
          </p:nvPr>
        </p:nvSpPr>
        <p:spPr/>
        <p:txBody>
          <a:bodyPr/>
          <a:lstStyle/>
          <a:p>
            <a:pPr>
              <a:defRPr/>
            </a:pPr>
            <a:fld id="{2C463222-3884-42D2-8A9D-F71189E9DF7D}" type="slidenum">
              <a:rPr lang="en-US" altLang="zh-TW" smtClean="0">
                <a:solidFill>
                  <a:prstClr val="black">
                    <a:tint val="75000"/>
                  </a:prstClr>
                </a:solidFill>
              </a:rPr>
              <a:pPr>
                <a:defRPr/>
              </a:pPr>
              <a:t>50</a:t>
            </a:fld>
            <a:endParaRPr lang="en-US" altLang="zh-TW">
              <a:solidFill>
                <a:prstClr val="black">
                  <a:tint val="75000"/>
                </a:prstClr>
              </a:solidFill>
            </a:endParaRPr>
          </a:p>
        </p:txBody>
      </p:sp>
      <p:pic>
        <p:nvPicPr>
          <p:cNvPr id="6" name="圖片 5"/>
          <p:cNvPicPr>
            <a:picLocks noChangeAspect="1"/>
          </p:cNvPicPr>
          <p:nvPr/>
        </p:nvPicPr>
        <p:blipFill>
          <a:blip r:embed="rId3" cstate="print"/>
          <a:stretch>
            <a:fillRect/>
          </a:stretch>
        </p:blipFill>
        <p:spPr>
          <a:xfrm>
            <a:off x="2108110" y="188640"/>
            <a:ext cx="4962574" cy="883997"/>
          </a:xfrm>
          <a:prstGeom prst="rect">
            <a:avLst/>
          </a:prstGeom>
        </p:spPr>
      </p:pic>
    </p:spTree>
    <p:extLst>
      <p:ext uri="{BB962C8B-B14F-4D97-AF65-F5344CB8AC3E}">
        <p14:creationId xmlns:p14="http://schemas.microsoft.com/office/powerpoint/2010/main" val="9379465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圖片 10" descr="D:\教育訓練\安全衛生教育訓練\特化及有機\會場圖片\滅火器.JPG"/>
          <p:cNvPicPr>
            <a:picLocks noChangeAspect="1" noChangeArrowheads="1"/>
          </p:cNvPicPr>
          <p:nvPr/>
        </p:nvPicPr>
        <p:blipFill>
          <a:blip r:embed="rId3" cstate="print"/>
          <a:srcRect/>
          <a:stretch>
            <a:fillRect/>
          </a:stretch>
        </p:blipFill>
        <p:spPr bwMode="auto">
          <a:xfrm>
            <a:off x="179388" y="3068638"/>
            <a:ext cx="2300287" cy="2808287"/>
          </a:xfrm>
          <a:prstGeom prst="rect">
            <a:avLst/>
          </a:prstGeom>
          <a:noFill/>
          <a:ln w="9525">
            <a:noFill/>
            <a:miter lim="800000"/>
            <a:headEnd/>
            <a:tailEnd/>
          </a:ln>
        </p:spPr>
      </p:pic>
      <p:pic>
        <p:nvPicPr>
          <p:cNvPr id="79875" name="圖片 15" descr="S60BW-214081816230_頁面_4"/>
          <p:cNvPicPr>
            <a:picLocks noChangeAspect="1" noChangeArrowheads="1"/>
          </p:cNvPicPr>
          <p:nvPr/>
        </p:nvPicPr>
        <p:blipFill>
          <a:blip r:embed="rId4" cstate="print"/>
          <a:srcRect l="5241" t="3917" r="11089" b="6879"/>
          <a:stretch>
            <a:fillRect/>
          </a:stretch>
        </p:blipFill>
        <p:spPr bwMode="auto">
          <a:xfrm>
            <a:off x="3635375" y="620713"/>
            <a:ext cx="2736850" cy="2605087"/>
          </a:xfrm>
          <a:prstGeom prst="rect">
            <a:avLst/>
          </a:prstGeom>
          <a:noFill/>
          <a:ln w="9525">
            <a:noFill/>
            <a:miter lim="800000"/>
            <a:headEnd/>
            <a:tailEnd/>
          </a:ln>
        </p:spPr>
      </p:pic>
      <p:pic>
        <p:nvPicPr>
          <p:cNvPr id="79876" name="圖片 6" descr="D:\教育訓練\安全衛生教育訓練\特化及有機\會場圖片\逃生指示燈.JPG"/>
          <p:cNvPicPr>
            <a:picLocks noChangeAspect="1" noChangeArrowheads="1"/>
          </p:cNvPicPr>
          <p:nvPr/>
        </p:nvPicPr>
        <p:blipFill>
          <a:blip r:embed="rId5" cstate="print"/>
          <a:srcRect b="15347"/>
          <a:stretch>
            <a:fillRect/>
          </a:stretch>
        </p:blipFill>
        <p:spPr bwMode="auto">
          <a:xfrm>
            <a:off x="7415213" y="4292600"/>
            <a:ext cx="1728787" cy="2376488"/>
          </a:xfrm>
          <a:prstGeom prst="rect">
            <a:avLst/>
          </a:prstGeom>
          <a:noFill/>
          <a:ln w="9525">
            <a:noFill/>
            <a:miter lim="800000"/>
            <a:headEnd/>
            <a:tailEnd/>
          </a:ln>
        </p:spPr>
      </p:pic>
      <p:pic>
        <p:nvPicPr>
          <p:cNvPr id="79877" name="圖片 7" descr="D:\教育訓練\安全衛生教育訓練\特化及有機\會場圖片\消防拴.JPG"/>
          <p:cNvPicPr>
            <a:picLocks noChangeAspect="1" noChangeArrowheads="1"/>
          </p:cNvPicPr>
          <p:nvPr/>
        </p:nvPicPr>
        <p:blipFill>
          <a:blip r:embed="rId6" cstate="print"/>
          <a:srcRect/>
          <a:stretch>
            <a:fillRect/>
          </a:stretch>
        </p:blipFill>
        <p:spPr bwMode="auto">
          <a:xfrm>
            <a:off x="7343775" y="3141663"/>
            <a:ext cx="1800225" cy="2311400"/>
          </a:xfrm>
          <a:prstGeom prst="rect">
            <a:avLst/>
          </a:prstGeom>
          <a:noFill/>
          <a:ln w="9525">
            <a:noFill/>
            <a:miter lim="800000"/>
            <a:headEnd/>
            <a:tailEnd/>
          </a:ln>
        </p:spPr>
      </p:pic>
      <p:pic>
        <p:nvPicPr>
          <p:cNvPr id="79878" name="圖片 9" descr="C:\Users\user\Desktop\105NIKON\IMG_1380.JPG"/>
          <p:cNvPicPr>
            <a:picLocks noChangeAspect="1" noChangeArrowheads="1"/>
          </p:cNvPicPr>
          <p:nvPr/>
        </p:nvPicPr>
        <p:blipFill>
          <a:blip r:embed="rId7" cstate="print"/>
          <a:srcRect/>
          <a:stretch>
            <a:fillRect/>
          </a:stretch>
        </p:blipFill>
        <p:spPr bwMode="auto">
          <a:xfrm>
            <a:off x="179388" y="5202238"/>
            <a:ext cx="1944687" cy="1539875"/>
          </a:xfrm>
          <a:prstGeom prst="rect">
            <a:avLst/>
          </a:prstGeom>
          <a:noFill/>
          <a:ln w="9525">
            <a:noFill/>
            <a:miter lim="800000"/>
            <a:headEnd/>
            <a:tailEnd/>
          </a:ln>
        </p:spPr>
      </p:pic>
      <p:pic>
        <p:nvPicPr>
          <p:cNvPr id="12" name="圖片 11" descr="C:\Users\user\Desktop\105NIKON\DSCN5343.JPG"/>
          <p:cNvPicPr/>
          <p:nvPr/>
        </p:nvPicPr>
        <p:blipFill>
          <a:blip r:embed="rId8" cstate="print"/>
          <a:srcRect/>
          <a:stretch>
            <a:fillRect/>
          </a:stretch>
        </p:blipFill>
        <p:spPr bwMode="auto">
          <a:xfrm>
            <a:off x="179388" y="692150"/>
            <a:ext cx="3394075" cy="2952750"/>
          </a:xfrm>
          <a:prstGeom prst="rect">
            <a:avLst/>
          </a:prstGeom>
          <a:noFill/>
          <a:ln w="28575">
            <a:solidFill>
              <a:schemeClr val="accent5">
                <a:lumMod val="25000"/>
              </a:schemeClr>
            </a:solidFill>
            <a:miter lim="800000"/>
            <a:headEnd/>
            <a:tailEnd/>
          </a:ln>
        </p:spPr>
      </p:pic>
      <p:pic>
        <p:nvPicPr>
          <p:cNvPr id="79880" name="圖片 12"/>
          <p:cNvPicPr>
            <a:picLocks noChangeAspect="1" noChangeArrowheads="1"/>
          </p:cNvPicPr>
          <p:nvPr/>
        </p:nvPicPr>
        <p:blipFill>
          <a:blip r:embed="rId9" cstate="print"/>
          <a:srcRect/>
          <a:stretch>
            <a:fillRect/>
          </a:stretch>
        </p:blipFill>
        <p:spPr bwMode="auto">
          <a:xfrm>
            <a:off x="2195513" y="3573463"/>
            <a:ext cx="5256212" cy="3097212"/>
          </a:xfrm>
          <a:prstGeom prst="rect">
            <a:avLst/>
          </a:prstGeom>
          <a:solidFill>
            <a:srgbClr val="002060"/>
          </a:solidFill>
          <a:ln w="19050">
            <a:solidFill>
              <a:schemeClr val="tx1"/>
            </a:solidFill>
            <a:miter lim="800000"/>
            <a:headEnd/>
            <a:tailEnd/>
          </a:ln>
        </p:spPr>
      </p:pic>
      <p:pic>
        <p:nvPicPr>
          <p:cNvPr id="79881" name="圖片 16" descr="S60BW-214081816230_頁面_1"/>
          <p:cNvPicPr>
            <a:picLocks noChangeAspect="1" noChangeArrowheads="1"/>
          </p:cNvPicPr>
          <p:nvPr/>
        </p:nvPicPr>
        <p:blipFill>
          <a:blip r:embed="rId10" cstate="print"/>
          <a:srcRect l="52602" t="6552" r="3992" b="6955"/>
          <a:stretch>
            <a:fillRect/>
          </a:stretch>
        </p:blipFill>
        <p:spPr bwMode="auto">
          <a:xfrm>
            <a:off x="6300788" y="620713"/>
            <a:ext cx="2843212" cy="2663825"/>
          </a:xfrm>
          <a:prstGeom prst="rect">
            <a:avLst/>
          </a:prstGeom>
          <a:noFill/>
          <a:ln w="9525">
            <a:noFill/>
            <a:miter lim="800000"/>
            <a:headEnd/>
            <a:tailEnd/>
          </a:ln>
        </p:spPr>
      </p:pic>
      <p:sp>
        <p:nvSpPr>
          <p:cNvPr id="14" name="矩形 13"/>
          <p:cNvSpPr/>
          <p:nvPr/>
        </p:nvSpPr>
        <p:spPr>
          <a:xfrm>
            <a:off x="1331640" y="2997200"/>
            <a:ext cx="6480720" cy="707886"/>
          </a:xfrm>
          <a:prstGeom prst="rect">
            <a:avLst/>
          </a:prstGeom>
          <a:solidFill>
            <a:srgbClr val="FF0000"/>
          </a:solidFill>
          <a:ln w="19050">
            <a:solidFill>
              <a:srgbClr val="FFC000"/>
            </a:solidFill>
          </a:ln>
          <a:effectLst>
            <a:glow rad="228600">
              <a:schemeClr val="accent4">
                <a:satMod val="175000"/>
                <a:alpha val="40000"/>
              </a:schemeClr>
            </a:glow>
          </a:effectLst>
        </p:spPr>
        <p:txBody>
          <a:bodyPr wrap="square">
            <a:spAutoFit/>
          </a:bodyPr>
          <a:lstStyle/>
          <a:p>
            <a:pPr>
              <a:defRPr/>
            </a:pPr>
            <a:r>
              <a:rPr lang="zh-TW" altLang="en-US"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某大學</a:t>
            </a:r>
            <a:r>
              <a:rPr lang="zh-TW" altLang="zh-TW" sz="40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消防</a:t>
            </a:r>
            <a:r>
              <a:rPr lang="zh-TW" altLang="zh-TW"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安全設備</a:t>
            </a:r>
            <a:r>
              <a:rPr lang="zh-TW" altLang="en-US"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及標示</a:t>
            </a:r>
          </a:p>
        </p:txBody>
      </p:sp>
      <p:sp>
        <p:nvSpPr>
          <p:cNvPr id="2" name="投影片編號版面配置區 1"/>
          <p:cNvSpPr>
            <a:spLocks noGrp="1"/>
          </p:cNvSpPr>
          <p:nvPr>
            <p:ph type="sldNum" sz="quarter" idx="12"/>
          </p:nvPr>
        </p:nvSpPr>
        <p:spPr/>
        <p:txBody>
          <a:bodyPr/>
          <a:lstStyle/>
          <a:p>
            <a:pPr>
              <a:defRPr/>
            </a:pPr>
            <a:fld id="{BC85F631-7B85-4039-B554-BFEB3F7EF434}" type="slidenum">
              <a:rPr lang="en-US" altLang="zh-TW" smtClean="0">
                <a:solidFill>
                  <a:schemeClr val="tx1"/>
                </a:solidFill>
                <a:latin typeface="Times New Roman" panose="02020603050405020304" pitchFamily="18" charset="0"/>
                <a:cs typeface="Times New Roman" panose="02020603050405020304" pitchFamily="18" charset="0"/>
              </a:rPr>
              <a:pPr>
                <a:defRPr/>
              </a:pPr>
              <a:t>51</a:t>
            </a:fld>
            <a:endParaRPr lang="en-US" altLang="zh-TW" dirty="0">
              <a:solidFill>
                <a:schemeClr val="tx1"/>
              </a:solidFill>
              <a:latin typeface="Times New Roman" panose="02020603050405020304" pitchFamily="18" charset="0"/>
              <a:cs typeface="Times New Roman" panose="02020603050405020304" pitchFamily="18" charset="0"/>
            </a:endParaRPr>
          </a:p>
        </p:txBody>
      </p:sp>
      <p:sp>
        <p:nvSpPr>
          <p:cNvPr id="13" name="文字方塊 12"/>
          <p:cNvSpPr txBox="1"/>
          <p:nvPr/>
        </p:nvSpPr>
        <p:spPr>
          <a:xfrm>
            <a:off x="1223661" y="322818"/>
            <a:ext cx="3311847"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374370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標題 1"/>
          <p:cNvSpPr>
            <a:spLocks noGrp="1"/>
          </p:cNvSpPr>
          <p:nvPr>
            <p:ph type="title"/>
          </p:nvPr>
        </p:nvSpPr>
        <p:spPr>
          <a:xfrm>
            <a:off x="2051720" y="620713"/>
            <a:ext cx="4824412" cy="792162"/>
          </a:xfrm>
          <a:solidFill>
            <a:srgbClr val="FF0000"/>
          </a:solidFill>
        </p:spPr>
        <p:txBody>
          <a:bodyPr/>
          <a:lstStyle/>
          <a:p>
            <a:pPr eaLnBrk="1" hangingPunct="1"/>
            <a:r>
              <a:rPr lang="zh-TW" altLang="en-US" sz="3200" b="1" dirty="0">
                <a:solidFill>
                  <a:schemeClr val="bg1"/>
                </a:solidFill>
                <a:latin typeface="Times New Roman" panose="02020603050405020304" pitchFamily="18" charset="0"/>
              </a:rPr>
              <a:t>某大學應變</a:t>
            </a:r>
            <a:r>
              <a:rPr lang="zh-TW" altLang="en-US" sz="3200" b="1" dirty="0" smtClean="0">
                <a:solidFill>
                  <a:schemeClr val="bg1"/>
                </a:solidFill>
                <a:latin typeface="Times New Roman" panose="02020603050405020304" pitchFamily="18" charset="0"/>
              </a:rPr>
              <a:t>組織運作範例</a:t>
            </a:r>
          </a:p>
        </p:txBody>
      </p:sp>
      <p:sp>
        <p:nvSpPr>
          <p:cNvPr id="107559" name="投影片編號版面配置區 1"/>
          <p:cNvSpPr>
            <a:spLocks noGrp="1"/>
          </p:cNvSpPr>
          <p:nvPr>
            <p:ph type="sldNum" sz="quarter" idx="12"/>
          </p:nvPr>
        </p:nvSpPr>
        <p:spPr>
          <a:xfrm>
            <a:off x="6883675" y="6160219"/>
            <a:ext cx="2133600" cy="365125"/>
          </a:xfrm>
          <a:noFill/>
          <a:ln>
            <a:miter lim="800000"/>
            <a:headEnd/>
            <a:tailEnd/>
          </a:ln>
        </p:spPr>
        <p:txBody>
          <a:bodyPr/>
          <a:lstStyle/>
          <a:p>
            <a:pPr>
              <a:defRPr/>
            </a:pPr>
            <a:fld id="{0BA1AC9F-057F-4890-9507-EB3244E22B8D}" type="slidenum">
              <a:rPr lang="en-US" altLang="zh-TW">
                <a:latin typeface="Times New Roman" panose="02020603050405020304" pitchFamily="18" charset="0"/>
                <a:cs typeface="Times New Roman" panose="02020603050405020304" pitchFamily="18" charset="0"/>
              </a:rPr>
              <a:pPr>
                <a:defRPr/>
              </a:pPr>
              <a:t>52</a:t>
            </a:fld>
            <a:endParaRPr lang="en-US" altLang="zh-TW">
              <a:latin typeface="Times New Roman" panose="02020603050405020304" pitchFamily="18" charset="0"/>
              <a:cs typeface="Times New Roman" panose="02020603050405020304" pitchFamily="18" charset="0"/>
            </a:endParaRPr>
          </a:p>
        </p:txBody>
      </p:sp>
      <p:sp>
        <p:nvSpPr>
          <p:cNvPr id="6" name="Text Box 4"/>
          <p:cNvSpPr>
            <a:spLocks noChangeArrowheads="1"/>
          </p:cNvSpPr>
          <p:nvPr/>
        </p:nvSpPr>
        <p:spPr bwMode="auto">
          <a:xfrm>
            <a:off x="3492500" y="1700213"/>
            <a:ext cx="1655763" cy="433387"/>
          </a:xfrm>
          <a:prstGeom prst="rect">
            <a:avLst/>
          </a:prstGeom>
          <a:solidFill>
            <a:schemeClr val="accent6">
              <a:lumMod val="20000"/>
              <a:lumOff val="80000"/>
            </a:schemeClr>
          </a:solidFill>
          <a:ln w="57150" cmpd="thickThin">
            <a:solidFill>
              <a:srgbClr val="000000"/>
            </a:solidFill>
            <a:miter lim="800000"/>
            <a:headEnd/>
            <a:tailEnd/>
          </a:ln>
        </p:spPr>
        <p:txBody>
          <a:bodyPr/>
          <a:lstStyle>
            <a:lvl1pPr marL="342900" indent="-342900" eaLnBrk="0" hangingPunct="0">
              <a:defRPr sz="2400" b="1">
                <a:solidFill>
                  <a:schemeClr val="tx1"/>
                </a:solidFill>
                <a:latin typeface="Tahoma" panose="020B0604030504040204" pitchFamily="34" charset="0"/>
                <a:ea typeface="新細明體" panose="02020500000000000000" pitchFamily="18" charset="-120"/>
              </a:defRPr>
            </a:lvl1pPr>
            <a:lvl2pPr marL="742950" indent="-285750" eaLnBrk="0" hangingPunct="0">
              <a:defRPr sz="2400" b="1">
                <a:solidFill>
                  <a:schemeClr val="tx1"/>
                </a:solidFill>
                <a:latin typeface="Tahoma" panose="020B0604030504040204" pitchFamily="34" charset="0"/>
                <a:ea typeface="新細明體" panose="02020500000000000000" pitchFamily="18" charset="-120"/>
              </a:defRPr>
            </a:lvl2pPr>
            <a:lvl3pPr marL="1143000" indent="-228600" eaLnBrk="0" hangingPunct="0">
              <a:defRPr sz="2400" b="1">
                <a:solidFill>
                  <a:schemeClr val="tx1"/>
                </a:solidFill>
                <a:latin typeface="Tahoma" panose="020B0604030504040204" pitchFamily="34" charset="0"/>
                <a:ea typeface="新細明體" panose="02020500000000000000" pitchFamily="18" charset="-120"/>
              </a:defRPr>
            </a:lvl3pPr>
            <a:lvl4pPr marL="1600200" indent="-228600" eaLnBrk="0" hangingPunct="0">
              <a:defRPr sz="2400" b="1">
                <a:solidFill>
                  <a:schemeClr val="tx1"/>
                </a:solidFill>
                <a:latin typeface="Tahoma" panose="020B0604030504040204" pitchFamily="34" charset="0"/>
                <a:ea typeface="新細明體" panose="02020500000000000000" pitchFamily="18" charset="-120"/>
              </a:defRPr>
            </a:lvl4pPr>
            <a:lvl5pPr marL="2057400" indent="-228600" eaLnBrk="0" hangingPunct="0">
              <a:defRPr sz="2400" b="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新細明體" panose="02020500000000000000" pitchFamily="18" charset="-120"/>
              </a:defRPr>
            </a:lvl9pPr>
          </a:lstStyle>
          <a:p>
            <a:pPr eaLnBrk="1" hangingPunct="1">
              <a:lnSpc>
                <a:spcPct val="80000"/>
              </a:lnSpc>
              <a:spcBef>
                <a:spcPct val="20000"/>
              </a:spcBef>
              <a:buClr>
                <a:schemeClr val="hlink"/>
              </a:buClr>
              <a:buFont typeface="Wingdings" panose="05000000000000000000" pitchFamily="2" charset="2"/>
              <a:buNone/>
              <a:defRP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校長</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8" name="直線接點 7"/>
          <p:cNvCxnSpPr/>
          <p:nvPr/>
        </p:nvCxnSpPr>
        <p:spPr>
          <a:xfrm>
            <a:off x="4356100" y="2133600"/>
            <a:ext cx="0" cy="7191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166" name="Group 125"/>
          <p:cNvGrpSpPr>
            <a:grpSpLocks/>
          </p:cNvGrpSpPr>
          <p:nvPr/>
        </p:nvGrpSpPr>
        <p:grpSpPr bwMode="auto">
          <a:xfrm>
            <a:off x="1547664" y="5157788"/>
            <a:ext cx="5400824" cy="1367556"/>
            <a:chOff x="4104" y="12111"/>
            <a:chExt cx="6600" cy="1201"/>
          </a:xfrm>
        </p:grpSpPr>
        <p:sp>
          <p:nvSpPr>
            <p:cNvPr id="92200" name="Text Box 126"/>
            <p:cNvSpPr txBox="1">
              <a:spLocks noChangeArrowheads="1"/>
            </p:cNvSpPr>
            <p:nvPr/>
          </p:nvSpPr>
          <p:spPr bwMode="auto">
            <a:xfrm>
              <a:off x="4104" y="12610"/>
              <a:ext cx="6600" cy="702"/>
            </a:xfrm>
            <a:prstGeom prst="rect">
              <a:avLst/>
            </a:prstGeom>
            <a:solidFill>
              <a:srgbClr val="FFFFCC"/>
            </a:solidFill>
            <a:ln w="19050" cmpd="thickThin">
              <a:solidFill>
                <a:srgbClr val="000000"/>
              </a:solidFill>
              <a:miter lim="800000"/>
              <a:headEnd/>
              <a:tailEnd/>
            </a:ln>
          </p:spPr>
          <p:txBody>
            <a:bodyPr/>
            <a:lstStyle/>
            <a:p>
              <a:pPr algn="just">
                <a:spcAft>
                  <a:spcPts val="300"/>
                </a:spcAft>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減災應變：事故場所負責人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受災一、二級單位</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300"/>
                </a:spcAft>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通報：災情無法控制通報校內外救災情單位</a:t>
              </a:r>
            </a:p>
          </p:txBody>
        </p:sp>
        <p:sp>
          <p:nvSpPr>
            <p:cNvPr id="92201" name="Text Box 127"/>
            <p:cNvSpPr txBox="1">
              <a:spLocks noChangeArrowheads="1"/>
            </p:cNvSpPr>
            <p:nvPr/>
          </p:nvSpPr>
          <p:spPr bwMode="auto">
            <a:xfrm>
              <a:off x="4104" y="12111"/>
              <a:ext cx="6600" cy="501"/>
            </a:xfrm>
            <a:prstGeom prst="rect">
              <a:avLst/>
            </a:prstGeom>
            <a:solidFill>
              <a:srgbClr val="FF3300"/>
            </a:solidFill>
            <a:ln w="19050" cmpd="thickThin">
              <a:solidFill>
                <a:srgbClr val="000000"/>
              </a:solidFill>
              <a:miter lim="800000"/>
              <a:headEnd/>
              <a:tailEnd/>
            </a:ln>
          </p:spPr>
          <p:txBody>
            <a:bodyPr/>
            <a:lstStyle/>
            <a:p>
              <a:pPr>
                <a:spcAft>
                  <a:spcPts val="300"/>
                </a:spcAft>
              </a:pPr>
              <a:r>
                <a:rPr lang="zh-TW" altLang="en-US" sz="2000">
                  <a:latin typeface="Times New Roman" panose="02020603050405020304" pitchFamily="18" charset="0"/>
                  <a:ea typeface="標楷體" panose="03000509000000000000" pitchFamily="65" charset="-120"/>
                  <a:cs typeface="Times New Roman" panose="02020603050405020304" pitchFamily="18" charset="0"/>
                </a:rPr>
                <a:t>現場災害處理</a:t>
              </a:r>
            </a:p>
          </p:txBody>
        </p:sp>
      </p:grpSp>
      <p:graphicFrame>
        <p:nvGraphicFramePr>
          <p:cNvPr id="18" name="表格 17"/>
          <p:cNvGraphicFramePr>
            <a:graphicFrameLocks noGrp="1"/>
          </p:cNvGraphicFramePr>
          <p:nvPr>
            <p:extLst>
              <p:ext uri="{D42A27DB-BD31-4B8C-83A1-F6EECF244321}">
                <p14:modId xmlns:p14="http://schemas.microsoft.com/office/powerpoint/2010/main" val="3485597207"/>
              </p:ext>
            </p:extLst>
          </p:nvPr>
        </p:nvGraphicFramePr>
        <p:xfrm>
          <a:off x="1547813" y="2852738"/>
          <a:ext cx="5688633" cy="1112520"/>
        </p:xfrm>
        <a:graphic>
          <a:graphicData uri="http://schemas.openxmlformats.org/drawingml/2006/table">
            <a:tbl>
              <a:tblPr firstRow="1" bandRow="1">
                <a:tableStyleId>{5C22544A-7EE6-4342-B048-85BDC9FD1C3A}</a:tableStyleId>
              </a:tblPr>
              <a:tblGrid>
                <a:gridCol w="1028066">
                  <a:extLst>
                    <a:ext uri="{9D8B030D-6E8A-4147-A177-3AD203B41FA5}">
                      <a16:colId xmlns:a16="http://schemas.microsoft.com/office/drawing/2014/main" xmlns="" val="20000"/>
                    </a:ext>
                  </a:extLst>
                </a:gridCol>
                <a:gridCol w="1247387">
                  <a:extLst>
                    <a:ext uri="{9D8B030D-6E8A-4147-A177-3AD203B41FA5}">
                      <a16:colId xmlns:a16="http://schemas.microsoft.com/office/drawing/2014/main" xmlns="" val="20001"/>
                    </a:ext>
                  </a:extLst>
                </a:gridCol>
                <a:gridCol w="1137727">
                  <a:extLst>
                    <a:ext uri="{9D8B030D-6E8A-4147-A177-3AD203B41FA5}">
                      <a16:colId xmlns:a16="http://schemas.microsoft.com/office/drawing/2014/main" xmlns="" val="20002"/>
                    </a:ext>
                  </a:extLst>
                </a:gridCol>
                <a:gridCol w="1123323">
                  <a:extLst>
                    <a:ext uri="{9D8B030D-6E8A-4147-A177-3AD203B41FA5}">
                      <a16:colId xmlns:a16="http://schemas.microsoft.com/office/drawing/2014/main" xmlns="" val="20003"/>
                    </a:ext>
                  </a:extLst>
                </a:gridCol>
                <a:gridCol w="1152130">
                  <a:extLst>
                    <a:ext uri="{9D8B030D-6E8A-4147-A177-3AD203B41FA5}">
                      <a16:colId xmlns:a16="http://schemas.microsoft.com/office/drawing/2014/main" xmlns="" val="20004"/>
                    </a:ext>
                  </a:extLst>
                </a:gridCol>
              </a:tblGrid>
              <a:tr h="37084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各災害防救執行小組</a:t>
                      </a:r>
                      <a:endPar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0840">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學生事件組</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環安衛事件組</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天然災害組</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資訊安全組</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作業管制組</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70840">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學務長</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中心主任</a:t>
                      </a: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總務長</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資訊長</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342900" indent="-342900">
                        <a:spcBef>
                          <a:spcPct val="20000"/>
                        </a:spcBef>
                        <a:buClr>
                          <a:schemeClr val="hlink"/>
                        </a:buClr>
                        <a:buFont typeface="Wingdings" pitchFamily="2" charset="2"/>
                        <a:defRPr sz="2800">
                          <a:solidFill>
                            <a:schemeClr val="tx1"/>
                          </a:solidFill>
                          <a:latin typeface="Tahoma" pitchFamily="34" charset="0"/>
                        </a:defRPr>
                      </a:lvl1pPr>
                      <a:lvl2pPr marL="742950" indent="-285750">
                        <a:spcBef>
                          <a:spcPct val="20000"/>
                        </a:spcBef>
                        <a:buClr>
                          <a:schemeClr val="tx1"/>
                        </a:buClr>
                        <a:buFont typeface="Wingdings" pitchFamily="2" charset="2"/>
                        <a:defRPr sz="2400">
                          <a:solidFill>
                            <a:schemeClr val="tx1"/>
                          </a:solidFill>
                          <a:latin typeface="Tahoma" pitchFamily="34" charset="0"/>
                        </a:defRPr>
                      </a:lvl2pPr>
                      <a:lvl3pPr marL="1143000" indent="-228600">
                        <a:spcBef>
                          <a:spcPct val="20000"/>
                        </a:spcBef>
                        <a:buClr>
                          <a:schemeClr val="hlink"/>
                        </a:buClr>
                        <a:buFont typeface="Wingdings" pitchFamily="2" charset="2"/>
                        <a:defRPr sz="2000">
                          <a:solidFill>
                            <a:schemeClr val="tx1"/>
                          </a:solidFill>
                          <a:latin typeface="Tahoma" pitchFamily="34" charset="0"/>
                        </a:defRPr>
                      </a:lvl3pPr>
                      <a:lvl4pPr marL="1600200" indent="-228600">
                        <a:spcBef>
                          <a:spcPct val="20000"/>
                        </a:spcBef>
                        <a:buClr>
                          <a:schemeClr val="tx1"/>
                        </a:buClr>
                        <a:buFont typeface="Wingdings" pitchFamily="2" charset="2"/>
                        <a:defRPr>
                          <a:solidFill>
                            <a:schemeClr val="tx1"/>
                          </a:solidFill>
                          <a:latin typeface="Tahoma" pitchFamily="34" charset="0"/>
                        </a:defRPr>
                      </a:lvl4pPr>
                      <a:lvl5pPr marL="2057400" indent="-228600">
                        <a:spcBef>
                          <a:spcPct val="20000"/>
                        </a:spcBef>
                        <a:buClr>
                          <a:schemeClr val="hlink"/>
                        </a:buClr>
                        <a:buFont typeface="Wingdings" pitchFamily="2" charset="2"/>
                        <a:defRPr>
                          <a:solidFill>
                            <a:schemeClr val="tx1"/>
                          </a:solidFill>
                          <a:latin typeface="Tahoma" pitchFamily="34" charset="0"/>
                        </a:defRPr>
                      </a:lvl5pPr>
                      <a:lvl6pPr marL="2514600" indent="-228600" fontAlgn="base">
                        <a:spcBef>
                          <a:spcPct val="20000"/>
                        </a:spcBef>
                        <a:spcAft>
                          <a:spcPct val="0"/>
                        </a:spcAft>
                        <a:buClr>
                          <a:schemeClr val="hlink"/>
                        </a:buClr>
                        <a:buFont typeface="Wingdings" pitchFamily="2" charset="2"/>
                        <a:defRPr>
                          <a:solidFill>
                            <a:schemeClr val="tx1"/>
                          </a:solidFill>
                          <a:latin typeface="Tahoma" pitchFamily="34" charset="0"/>
                        </a:defRPr>
                      </a:lvl6pPr>
                      <a:lvl7pPr marL="2971800" indent="-228600" fontAlgn="base">
                        <a:spcBef>
                          <a:spcPct val="20000"/>
                        </a:spcBef>
                        <a:spcAft>
                          <a:spcPct val="0"/>
                        </a:spcAft>
                        <a:buClr>
                          <a:schemeClr val="hlink"/>
                        </a:buClr>
                        <a:buFont typeface="Wingdings" pitchFamily="2" charset="2"/>
                        <a:defRPr>
                          <a:solidFill>
                            <a:schemeClr val="tx1"/>
                          </a:solidFill>
                          <a:latin typeface="Tahoma" pitchFamily="34" charset="0"/>
                        </a:defRPr>
                      </a:lvl7pPr>
                      <a:lvl8pPr marL="3429000" indent="-228600" fontAlgn="base">
                        <a:spcBef>
                          <a:spcPct val="20000"/>
                        </a:spcBef>
                        <a:spcAft>
                          <a:spcPct val="0"/>
                        </a:spcAft>
                        <a:buClr>
                          <a:schemeClr val="hlink"/>
                        </a:buClr>
                        <a:buFont typeface="Wingdings" pitchFamily="2" charset="2"/>
                        <a:defRPr>
                          <a:solidFill>
                            <a:schemeClr val="tx1"/>
                          </a:solidFill>
                          <a:latin typeface="Tahoma" pitchFamily="34" charset="0"/>
                        </a:defRPr>
                      </a:lvl8pPr>
                      <a:lvl9pPr marL="3886200" indent="-228600" fontAlgn="base">
                        <a:spcBef>
                          <a:spcPct val="20000"/>
                        </a:spcBef>
                        <a:spcAft>
                          <a:spcPct val="0"/>
                        </a:spcAft>
                        <a:buClr>
                          <a:schemeClr val="hlink"/>
                        </a:buClr>
                        <a:buFont typeface="Wingdings" pitchFamily="2" charset="2"/>
                        <a:defRPr>
                          <a:solidFill>
                            <a:schemeClr val="tx1"/>
                          </a:solidFill>
                          <a:latin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軍訓室主任</a:t>
                      </a:r>
                    </a:p>
                  </a:txBody>
                  <a:tcPr marL="68580" marR="68580"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sp>
        <p:nvSpPr>
          <p:cNvPr id="92189" name="Text Box 127"/>
          <p:cNvSpPr txBox="1">
            <a:spLocks noChangeArrowheads="1"/>
          </p:cNvSpPr>
          <p:nvPr/>
        </p:nvSpPr>
        <p:spPr bwMode="auto">
          <a:xfrm>
            <a:off x="2555875" y="4076700"/>
            <a:ext cx="3529013" cy="1081088"/>
          </a:xfrm>
          <a:prstGeom prst="rect">
            <a:avLst/>
          </a:prstGeom>
          <a:solidFill>
            <a:srgbClr val="FFFF00"/>
          </a:solidFill>
          <a:ln w="19050" cmpd="thickThin">
            <a:solidFill>
              <a:srgbClr val="000000"/>
            </a:solidFill>
            <a:miter lim="800000"/>
            <a:headEnd/>
            <a:tailEnd/>
          </a:ln>
        </p:spPr>
        <p:txBody>
          <a:bodyPr/>
          <a:lstStyle/>
          <a:p>
            <a:pPr>
              <a:spcAft>
                <a:spcPts val="300"/>
              </a:spcAft>
            </a:pPr>
            <a:endParaRPr lang="en-US" altLang="zh-TW" sz="2000">
              <a:latin typeface="Times New Roman" panose="02020603050405020304" pitchFamily="18" charset="0"/>
              <a:ea typeface="標楷體" panose="03000509000000000000" pitchFamily="65" charset="-120"/>
              <a:cs typeface="Times New Roman" panose="02020603050405020304" pitchFamily="18" charset="0"/>
            </a:endParaRPr>
          </a:p>
          <a:p>
            <a:pPr>
              <a:spcAft>
                <a:spcPts val="300"/>
              </a:spcAft>
            </a:pPr>
            <a:endParaRPr lang="zh-TW" altLang="en-US" sz="20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6" name="文字方塊 25"/>
          <p:cNvSpPr txBox="1"/>
          <p:nvPr/>
        </p:nvSpPr>
        <p:spPr>
          <a:xfrm>
            <a:off x="2555875" y="4076700"/>
            <a:ext cx="3529013" cy="461963"/>
          </a:xfrm>
          <a:prstGeom prst="rect">
            <a:avLst/>
          </a:prstGeom>
          <a:solidFill>
            <a:srgbClr val="008080"/>
          </a:solidFill>
          <a:ln>
            <a:solidFill>
              <a:schemeClr val="accent2">
                <a:lumMod val="60000"/>
                <a:lumOff val="40000"/>
              </a:schemeClr>
            </a:solidFill>
          </a:ln>
        </p:spPr>
        <p:txBody>
          <a:bodyPr>
            <a:spAutoFit/>
          </a:bodyPr>
          <a:lstStyle/>
          <a:p>
            <a:pPr>
              <a:defRPr/>
            </a:pPr>
            <a:r>
              <a:rPr lang="zh-TW" altLang="en-US" sz="2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校外協防救災單位</a:t>
            </a:r>
          </a:p>
        </p:txBody>
      </p:sp>
      <p:sp>
        <p:nvSpPr>
          <p:cNvPr id="23" name="向下箭號 22"/>
          <p:cNvSpPr/>
          <p:nvPr/>
        </p:nvSpPr>
        <p:spPr>
          <a:xfrm>
            <a:off x="5508625" y="4076700"/>
            <a:ext cx="576263" cy="108108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救災</a:t>
            </a:r>
          </a:p>
        </p:txBody>
      </p:sp>
      <p:sp>
        <p:nvSpPr>
          <p:cNvPr id="14" name="向右箭號 13"/>
          <p:cNvSpPr/>
          <p:nvPr/>
        </p:nvSpPr>
        <p:spPr>
          <a:xfrm rot="16200000">
            <a:off x="2310607" y="4321968"/>
            <a:ext cx="1066800" cy="5762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通報</a:t>
            </a:r>
          </a:p>
        </p:txBody>
      </p:sp>
      <p:sp>
        <p:nvSpPr>
          <p:cNvPr id="27" name="弧形箭號 (左彎) 26"/>
          <p:cNvSpPr/>
          <p:nvPr/>
        </p:nvSpPr>
        <p:spPr>
          <a:xfrm rot="720399">
            <a:off x="7165975" y="2955925"/>
            <a:ext cx="1298575" cy="2919413"/>
          </a:xfrm>
          <a:prstGeom prst="curvedLeftArrow">
            <a:avLst>
              <a:gd name="adj1" fmla="val 25000"/>
              <a:gd name="adj2" fmla="val 50000"/>
              <a:gd name="adj3" fmla="val 22123"/>
            </a:avLst>
          </a:prstGeom>
          <a:solidFill>
            <a:schemeClr val="accent4">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2194" name="文字方塊 27"/>
          <p:cNvSpPr txBox="1">
            <a:spLocks noChangeArrowheads="1"/>
          </p:cNvSpPr>
          <p:nvPr/>
        </p:nvSpPr>
        <p:spPr bwMode="auto">
          <a:xfrm>
            <a:off x="7525048" y="3716338"/>
            <a:ext cx="461665" cy="1015663"/>
          </a:xfrm>
          <a:prstGeom prst="rect">
            <a:avLst/>
          </a:prstGeom>
          <a:solidFill>
            <a:srgbClr val="FF99FF"/>
          </a:solidFill>
          <a:ln w="9525">
            <a:noFill/>
            <a:miter lim="800000"/>
            <a:headEnd/>
            <a:tailEnd/>
          </a:ln>
        </p:spPr>
        <p:txBody>
          <a:bodyPr vert="eaVert" wrap="none">
            <a:spAutoFit/>
          </a:bodyPr>
          <a:lstStyle/>
          <a:p>
            <a:r>
              <a:rPr lang="zh-TW" altLang="en-US">
                <a:latin typeface="Times New Roman" panose="02020603050405020304" pitchFamily="18" charset="0"/>
                <a:ea typeface="標楷體" panose="03000509000000000000" pitchFamily="65" charset="-120"/>
                <a:cs typeface="Times New Roman" panose="02020603050405020304" pitchFamily="18" charset="0"/>
              </a:rPr>
              <a:t>事故調查</a:t>
            </a:r>
          </a:p>
        </p:txBody>
      </p:sp>
      <p:sp>
        <p:nvSpPr>
          <p:cNvPr id="31" name="弧形箭號 (下彎) 30"/>
          <p:cNvSpPr/>
          <p:nvPr/>
        </p:nvSpPr>
        <p:spPr>
          <a:xfrm rot="17368424">
            <a:off x="-328612" y="2571750"/>
            <a:ext cx="3213100" cy="1498600"/>
          </a:xfrm>
          <a:prstGeom prst="curvedDownArrow">
            <a:avLst>
              <a:gd name="adj1" fmla="val 25000"/>
              <a:gd name="adj2" fmla="val 51741"/>
              <a:gd name="adj3" fmla="val 39766"/>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2196" name="文字方塊 31"/>
          <p:cNvSpPr txBox="1">
            <a:spLocks noChangeArrowheads="1"/>
          </p:cNvSpPr>
          <p:nvPr/>
        </p:nvSpPr>
        <p:spPr bwMode="auto">
          <a:xfrm>
            <a:off x="971848" y="2997200"/>
            <a:ext cx="461665" cy="1015663"/>
          </a:xfrm>
          <a:prstGeom prst="rect">
            <a:avLst/>
          </a:prstGeom>
          <a:solidFill>
            <a:srgbClr val="FF9966"/>
          </a:solidFill>
          <a:ln w="9525">
            <a:noFill/>
            <a:miter lim="800000"/>
            <a:headEnd/>
            <a:tailEnd/>
          </a:ln>
        </p:spPr>
        <p:txBody>
          <a:bodyPr vert="eaVert" wrap="none">
            <a:spAutoFit/>
          </a:bodyPr>
          <a:lstStyle/>
          <a:p>
            <a:r>
              <a:rPr lang="zh-TW" altLang="en-US">
                <a:latin typeface="Times New Roman" panose="02020603050405020304" pitchFamily="18" charset="0"/>
                <a:ea typeface="標楷體" panose="03000509000000000000" pitchFamily="65" charset="-120"/>
                <a:cs typeface="Times New Roman" panose="02020603050405020304" pitchFamily="18" charset="0"/>
              </a:rPr>
              <a:t>調查結報</a:t>
            </a:r>
          </a:p>
        </p:txBody>
      </p:sp>
      <p:sp>
        <p:nvSpPr>
          <p:cNvPr id="92197" name="文字方塊 32"/>
          <p:cNvSpPr txBox="1">
            <a:spLocks noChangeArrowheads="1"/>
          </p:cNvSpPr>
          <p:nvPr/>
        </p:nvSpPr>
        <p:spPr bwMode="auto">
          <a:xfrm>
            <a:off x="6948488" y="1773238"/>
            <a:ext cx="1511300" cy="646112"/>
          </a:xfrm>
          <a:prstGeom prst="rect">
            <a:avLst/>
          </a:prstGeom>
          <a:noFill/>
          <a:ln w="28575">
            <a:solidFill>
              <a:srgbClr val="990033"/>
            </a:solidFill>
            <a:miter lim="800000"/>
            <a:headEnd/>
            <a:tailEnd/>
          </a:ln>
        </p:spPr>
        <p:txBody>
          <a:bodyPr>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各事業及目的主管機關</a:t>
            </a:r>
          </a:p>
        </p:txBody>
      </p:sp>
      <p:sp>
        <p:nvSpPr>
          <p:cNvPr id="35" name="向右箭號 34"/>
          <p:cNvSpPr/>
          <p:nvPr/>
        </p:nvSpPr>
        <p:spPr>
          <a:xfrm>
            <a:off x="5219700" y="1989138"/>
            <a:ext cx="1584325" cy="719137"/>
          </a:xfrm>
          <a:prstGeom prst="stripedRightArrow">
            <a:avLst>
              <a:gd name="adj1" fmla="val 50000"/>
              <a:gd name="adj2" fmla="val 42617"/>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2199" name="文字方塊 52"/>
          <p:cNvSpPr txBox="1">
            <a:spLocks noChangeArrowheads="1"/>
          </p:cNvSpPr>
          <p:nvPr/>
        </p:nvSpPr>
        <p:spPr bwMode="auto">
          <a:xfrm>
            <a:off x="5219700" y="2205038"/>
            <a:ext cx="1181100" cy="369332"/>
          </a:xfrm>
          <a:prstGeom prst="rect">
            <a:avLst/>
          </a:prstGeom>
          <a:solidFill>
            <a:schemeClr val="bg2"/>
          </a:solidFill>
          <a:ln w="9525">
            <a:noFill/>
            <a:miter lim="800000"/>
            <a:headEnd/>
            <a:tailEnd/>
          </a:ln>
        </p:spPr>
        <p:txBody>
          <a:bodyPr wrap="squar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事故通報</a:t>
            </a:r>
          </a:p>
        </p:txBody>
      </p:sp>
      <p:sp>
        <p:nvSpPr>
          <p:cNvPr id="21" name="文字方塊 20"/>
          <p:cNvSpPr txBox="1"/>
          <p:nvPr/>
        </p:nvSpPr>
        <p:spPr>
          <a:xfrm>
            <a:off x="-1" y="6525344"/>
            <a:ext cx="3132139"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234146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3716338"/>
            <a:ext cx="23114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DSCI07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25" y="3716338"/>
            <a:ext cx="2376488"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fld id="{7E4FE070-7CFC-4051-8F5E-245D37829BB5}" type="slidenum">
              <a:rPr lang="en-US" altLang="zh-TW" b="0">
                <a:latin typeface="Times New Roman" panose="02020603050405020304" pitchFamily="18" charset="0"/>
                <a:ea typeface="標楷體" panose="03000509000000000000" pitchFamily="65" charset="-120"/>
                <a:cs typeface="Times New Roman" panose="02020603050405020304" pitchFamily="18" charset="0"/>
              </a:rPr>
              <a:pPr eaLnBrk="1" hangingPunct="1"/>
              <a:t>53</a:t>
            </a:fld>
            <a:endParaRPr lang="en-US" altLang="zh-TW" b="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58373" name="群組 20"/>
          <p:cNvGrpSpPr>
            <a:grpSpLocks/>
          </p:cNvGrpSpPr>
          <p:nvPr/>
        </p:nvGrpSpPr>
        <p:grpSpPr bwMode="auto">
          <a:xfrm>
            <a:off x="1116013" y="3357563"/>
            <a:ext cx="3527425" cy="2303462"/>
            <a:chOff x="5374190" y="961232"/>
            <a:chExt cx="3151662" cy="2600888"/>
          </a:xfrm>
        </p:grpSpPr>
        <p:pic>
          <p:nvPicPr>
            <p:cNvPr id="5838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4190" y="1182488"/>
              <a:ext cx="3151662" cy="237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5374190" y="961232"/>
              <a:ext cx="3130386" cy="41702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zh-TW" altLang="en-US" sz="180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勞安衛及危害通識教育訓練</a:t>
              </a:r>
            </a:p>
          </p:txBody>
        </p:sp>
      </p:grpSp>
      <p:pic>
        <p:nvPicPr>
          <p:cNvPr id="58374" name="Picture 3" descr="毒2"/>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7900" y="1268413"/>
            <a:ext cx="37988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矩形 21"/>
          <p:cNvSpPr>
            <a:spLocks noChangeArrowheads="1"/>
          </p:cNvSpPr>
          <p:nvPr/>
        </p:nvSpPr>
        <p:spPr bwMode="auto">
          <a:xfrm>
            <a:off x="323849" y="1208088"/>
            <a:ext cx="7731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緊急應變教育訓練</a:t>
            </a:r>
          </a:p>
        </p:txBody>
      </p:sp>
      <p:sp>
        <p:nvSpPr>
          <p:cNvPr id="21" name="文字方塊 20"/>
          <p:cNvSpPr txBox="1"/>
          <p:nvPr/>
        </p:nvSpPr>
        <p:spPr bwMode="auto">
          <a:xfrm>
            <a:off x="4716463" y="3357563"/>
            <a:ext cx="4032250" cy="36988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zh-TW" altLang="en-US" sz="180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勞安衛緊急應變演練教育訓練</a:t>
            </a:r>
          </a:p>
        </p:txBody>
      </p:sp>
      <p:sp>
        <p:nvSpPr>
          <p:cNvPr id="25" name="矩形 24"/>
          <p:cNvSpPr/>
          <p:nvPr/>
        </p:nvSpPr>
        <p:spPr>
          <a:xfrm>
            <a:off x="1187450" y="908050"/>
            <a:ext cx="3384550" cy="349250"/>
          </a:xfrm>
          <a:prstGeom prst="rect">
            <a:avLst/>
          </a:prstGeom>
          <a:solidFill>
            <a:schemeClr val="accent6">
              <a:lumMod val="40000"/>
              <a:lumOff val="60000"/>
            </a:schemeClr>
          </a:solidFill>
        </p:spPr>
        <p:txBody>
          <a:bodyPr>
            <a:spAutoFit/>
          </a:bodyPr>
          <a:lstStyle/>
          <a:p>
            <a:pPr marL="273050" indent="-273050" defTabSz="800100">
              <a:lnSpc>
                <a:spcPts val="2000"/>
              </a:lnSpc>
              <a:spcAft>
                <a:spcPts val="600"/>
              </a:spcAft>
              <a:defRPr/>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毒化災緊急應變訓練</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7450" y="1268413"/>
            <a:ext cx="33845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矩形 16"/>
          <p:cNvSpPr>
            <a:spLocks noChangeArrowheads="1"/>
          </p:cNvSpPr>
          <p:nvPr/>
        </p:nvSpPr>
        <p:spPr bwMode="auto">
          <a:xfrm>
            <a:off x="3059113" y="115888"/>
            <a:ext cx="126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r>
              <a:rPr lang="zh-TW" altLang="zh-TW">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災害預防設施</a:t>
            </a:r>
            <a:endParaRPr lang="zh-TW" altLang="en-US">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3" name="矩形 32"/>
          <p:cNvSpPr/>
          <p:nvPr/>
        </p:nvSpPr>
        <p:spPr>
          <a:xfrm>
            <a:off x="4787900" y="908050"/>
            <a:ext cx="3816350" cy="349250"/>
          </a:xfrm>
          <a:prstGeom prst="rect">
            <a:avLst/>
          </a:prstGeom>
          <a:solidFill>
            <a:schemeClr val="accent6">
              <a:lumMod val="40000"/>
              <a:lumOff val="60000"/>
            </a:schemeClr>
          </a:solidFill>
        </p:spPr>
        <p:txBody>
          <a:bodyPr>
            <a:spAutoFit/>
          </a:bodyPr>
          <a:lstStyle/>
          <a:p>
            <a:pPr marL="273050" indent="-273050" defTabSz="800100">
              <a:lnSpc>
                <a:spcPts val="2000"/>
              </a:lnSpc>
              <a:spcAft>
                <a:spcPts val="600"/>
              </a:spcAft>
              <a:defRPr/>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毒化災緊急應變訓練及演練</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標題 1"/>
          <p:cNvSpPr>
            <a:spLocks noGrp="1"/>
          </p:cNvSpPr>
          <p:nvPr>
            <p:ph type="title"/>
          </p:nvPr>
        </p:nvSpPr>
        <p:spPr>
          <a:xfrm>
            <a:off x="2051720" y="-8844"/>
            <a:ext cx="4824412" cy="792162"/>
          </a:xfrm>
          <a:solidFill>
            <a:srgbClr val="FF0000"/>
          </a:solidFill>
        </p:spPr>
        <p:txBody>
          <a:bodyPr/>
          <a:lstStyle/>
          <a:p>
            <a:pPr algn="ctr" eaLnBrk="1" hangingPunct="1"/>
            <a:r>
              <a:rPr lang="zh-TW" altLang="en-US" sz="3200" b="1" dirty="0" smtClean="0">
                <a:solidFill>
                  <a:schemeClr val="bg1"/>
                </a:solidFill>
                <a:latin typeface="Times New Roman" panose="02020603050405020304" pitchFamily="18" charset="0"/>
              </a:rPr>
              <a:t>某大學應變組織運作範例</a:t>
            </a:r>
          </a:p>
        </p:txBody>
      </p:sp>
      <p:sp>
        <p:nvSpPr>
          <p:cNvPr id="16" name="文字方塊 15"/>
          <p:cNvSpPr txBox="1"/>
          <p:nvPr/>
        </p:nvSpPr>
        <p:spPr>
          <a:xfrm>
            <a:off x="24347" y="5661025"/>
            <a:ext cx="3563888"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43306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blip>
          <a:srcRect/>
          <a:stretch>
            <a:fillRect/>
          </a:stretch>
        </p:blipFill>
        <p:spPr bwMode="auto">
          <a:xfrm>
            <a:off x="179512" y="692696"/>
            <a:ext cx="8712968" cy="59132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65538" name="Rectangle 5"/>
          <p:cNvSpPr>
            <a:spLocks noGrp="1" noChangeArrowheads="1"/>
          </p:cNvSpPr>
          <p:nvPr>
            <p:ph idx="4294967295"/>
          </p:nvPr>
        </p:nvSpPr>
        <p:spPr>
          <a:xfrm>
            <a:off x="107504" y="548680"/>
            <a:ext cx="9036496" cy="6120680"/>
          </a:xfrm>
          <a:gradFill rotWithShape="1">
            <a:gsLst>
              <a:gs pos="0">
                <a:srgbClr val="FFFF99"/>
              </a:gs>
              <a:gs pos="50000">
                <a:srgbClr val="E2EDEE">
                  <a:alpha val="20000"/>
                </a:srgbClr>
              </a:gs>
              <a:gs pos="100000">
                <a:srgbClr val="FFFF99"/>
              </a:gs>
            </a:gsLst>
            <a:lin ang="5400000" scaled="1"/>
          </a:gradFill>
          <a:ln>
            <a:miter lim="800000"/>
            <a:headEnd/>
            <a:tailEnd/>
          </a:ln>
          <a:extLst/>
        </p:spPr>
        <p:txBody>
          <a:bodyPr/>
          <a:lstStyle/>
          <a:p>
            <a:pPr marL="0" indent="0" eaLnBrk="1" hangingPunct="1">
              <a:buClr>
                <a:schemeClr val="tx2"/>
              </a:buClr>
              <a:buSzPct val="70000"/>
              <a:buFont typeface="Wingdings" pitchFamily="2" charset="2"/>
              <a:buNone/>
              <a:defRPr/>
            </a:pPr>
            <a:endParaRPr lang="en-US" altLang="zh-TW" sz="3000" b="1" dirty="0">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buClr>
                <a:schemeClr val="tx2"/>
              </a:buClr>
              <a:buSzPct val="70000"/>
              <a:buFont typeface="Wingdings" pitchFamily="2" charset="2"/>
              <a:buNone/>
              <a:defRPr/>
            </a:pPr>
            <a:endParaRPr lang="zh-TW" altLang="zh-TW" sz="3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2470" name="投影片編號版面配置區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C01DF796-5F00-4F3A-93B0-0B6AFCD317AD}" type="slidenum">
              <a:rPr lang="en-US" altLang="zh-TW">
                <a:ea typeface="微軟正黑體" panose="020B0604030504040204" pitchFamily="34" charset="-120"/>
              </a:rPr>
              <a:pPr algn="r" eaLnBrk="1" hangingPunct="1">
                <a:spcBef>
                  <a:spcPct val="50000"/>
                </a:spcBef>
              </a:pPr>
              <a:t>54</a:t>
            </a:fld>
            <a:endParaRPr lang="en-US" altLang="zh-TW">
              <a:ea typeface="微軟正黑體" panose="020B0604030504040204" pitchFamily="34" charset="-120"/>
            </a:endParaRPr>
          </a:p>
        </p:txBody>
      </p:sp>
      <p:sp>
        <p:nvSpPr>
          <p:cNvPr id="52231" name="Rectangle 20"/>
          <p:cNvSpPr>
            <a:spLocks noChangeArrowheads="1"/>
          </p:cNvSpPr>
          <p:nvPr/>
        </p:nvSpPr>
        <p:spPr bwMode="auto">
          <a:xfrm>
            <a:off x="1259632" y="1124744"/>
            <a:ext cx="6120679" cy="738664"/>
          </a:xfrm>
          <a:prstGeom prst="rect">
            <a:avLst/>
          </a:prstGeom>
          <a:solidFill>
            <a:srgbClr val="FF0066"/>
          </a:solidFill>
          <a:ln w="12700" cap="sq">
            <a:noFill/>
            <a:miter lim="800000"/>
            <a:headEnd type="none" w="sm" len="sm"/>
            <a:tailEnd type="none" w="sm" len="sm"/>
          </a:ln>
          <a:effectLst>
            <a:glow rad="228600">
              <a:schemeClr val="accent4">
                <a:satMod val="175000"/>
                <a:alpha val="40000"/>
              </a:schemeClr>
            </a:glow>
            <a:innerShdw blurRad="63500" dist="50800" dir="10800000">
              <a:prstClr val="black">
                <a:alpha val="50000"/>
              </a:prstClr>
            </a:innerShdw>
            <a:softEdge rad="63500"/>
          </a:effectLst>
          <a:scene3d>
            <a:camera prst="orthographicFront"/>
            <a:lightRig rig="threePt" dir="t"/>
          </a:scene3d>
          <a:sp3d>
            <a:bevelT/>
          </a:sp3d>
        </p:spPr>
        <p:txBody>
          <a:bodyPr>
            <a:spAutoFit/>
          </a:bodyPr>
          <a:lstStyle/>
          <a:p>
            <a:pPr algn="l">
              <a:defRPr/>
            </a:pPr>
            <a:r>
              <a:rPr lang="zh-TW" altLang="en-US" sz="4200" dirty="0">
                <a:solidFill>
                  <a:schemeClr val="bg1"/>
                </a:solidFill>
                <a:ea typeface="標楷體" pitchFamily="65" charset="-120"/>
              </a:rPr>
              <a:t>職業災害統計與自主管理</a:t>
            </a:r>
          </a:p>
        </p:txBody>
      </p:sp>
      <p:sp>
        <p:nvSpPr>
          <p:cNvPr id="62474" name="矩形 4"/>
          <p:cNvSpPr>
            <a:spLocks noChangeArrowheads="1"/>
          </p:cNvSpPr>
          <p:nvPr/>
        </p:nvSpPr>
        <p:spPr bwMode="auto">
          <a:xfrm>
            <a:off x="2700338" y="115888"/>
            <a:ext cx="215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l" eaLnBrk="1" hangingPunct="1"/>
            <a:r>
              <a:rPr lang="zh-TW" altLang="en-US">
                <a:solidFill>
                  <a:schemeClr val="bg1"/>
                </a:solidFill>
                <a:ea typeface="標楷體" panose="03000509000000000000" pitchFamily="65" charset="-120"/>
              </a:rPr>
              <a:t>職業災害統計與自主管理</a:t>
            </a:r>
          </a:p>
        </p:txBody>
      </p:sp>
      <p:sp>
        <p:nvSpPr>
          <p:cNvPr id="2" name="投影片編號版面配置區 1"/>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rPr>
              <a:pPr>
                <a:defRPr/>
              </a:pPr>
              <a:t>54</a:t>
            </a:fld>
            <a:endParaRPr lang="en-US" altLang="zh-TW">
              <a:solidFill>
                <a:prstClr val="black">
                  <a:tint val="75000"/>
                </a:prstClr>
              </a:solidFill>
            </a:endParaRPr>
          </a:p>
        </p:txBody>
      </p:sp>
      <p:sp>
        <p:nvSpPr>
          <p:cNvPr id="8" name="文字方塊 7"/>
          <p:cNvSpPr txBox="1"/>
          <p:nvPr/>
        </p:nvSpPr>
        <p:spPr>
          <a:xfrm>
            <a:off x="0" y="6525344"/>
            <a:ext cx="2627784" cy="307777"/>
          </a:xfrm>
          <a:prstGeom prst="rect">
            <a:avLst/>
          </a:prstGeom>
          <a:noFill/>
        </p:spPr>
        <p:txBody>
          <a:bodyPr wrap="square" rtlCol="0">
            <a:spAutoFit/>
          </a:bodyPr>
          <a:lstStyle/>
          <a:p>
            <a:r>
              <a:rPr lang="zh-TW" altLang="en-US" dirty="0" smtClean="0"/>
              <a:t>來源</a:t>
            </a:r>
            <a:r>
              <a:rPr lang="en-US" altLang="zh-TW" dirty="0" smtClean="0"/>
              <a:t>:</a:t>
            </a:r>
            <a:r>
              <a:rPr lang="zh-TW" altLang="en-US" dirty="0" smtClean="0"/>
              <a:t>中國勞工安全管理學會</a:t>
            </a:r>
            <a:endParaRPr lang="zh-TW" altLang="en-US" dirty="0"/>
          </a:p>
        </p:txBody>
      </p:sp>
    </p:spTree>
    <p:extLst>
      <p:ext uri="{BB962C8B-B14F-4D97-AF65-F5344CB8AC3E}">
        <p14:creationId xmlns:p14="http://schemas.microsoft.com/office/powerpoint/2010/main" val="346150174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subTitle" idx="1"/>
          </p:nvPr>
        </p:nvSpPr>
        <p:spPr>
          <a:xfrm>
            <a:off x="1476375" y="3789363"/>
            <a:ext cx="6400800" cy="1436687"/>
          </a:xfrm>
        </p:spPr>
        <p:txBody>
          <a:bodyPr/>
          <a:lstStyle/>
          <a:p>
            <a:pPr eaLnBrk="1" hangingPunct="1"/>
            <a:r>
              <a:rPr lang="en-US" altLang="zh-TW"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H2</a:t>
            </a:r>
            <a:r>
              <a:rPr lang="zh-TW" altLang="en-US"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實驗場所維護</a:t>
            </a:r>
            <a:endParaRPr lang="en-US" altLang="zh-TW"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en-US" sz="3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版</a:t>
            </a:r>
            <a:r>
              <a:rPr lang="en-US" altLang="zh-TW"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未設置</a:t>
            </a:r>
            <a:r>
              <a:rPr lang="zh-TW" altLang="en-US" sz="3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實驗場所學校適用</a:t>
            </a:r>
            <a:r>
              <a:rPr lang="en-US" altLang="zh-TW" sz="3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eaLnBrk="1" hangingPunct="1"/>
            <a:endParaRPr lang="en-US" altLang="zh-TW" sz="3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124" name="Rectangle 3"/>
          <p:cNvSpPr>
            <a:spLocks noGrp="1" noChangeArrowheads="1"/>
          </p:cNvSpPr>
          <p:nvPr>
            <p:ph type="ctrTitle"/>
          </p:nvPr>
        </p:nvSpPr>
        <p:spPr>
          <a:xfrm>
            <a:off x="762000" y="1989634"/>
            <a:ext cx="7772400" cy="769441"/>
          </a:xfrm>
          <a:noFill/>
          <a:ln w="38100">
            <a:solidFill>
              <a:schemeClr val="tx2"/>
            </a:solidFill>
          </a:ln>
        </p:spPr>
        <p:txBody>
          <a:bodyPr anchor="b">
            <a:spAutoFit/>
          </a:bodyPr>
          <a:lstStyle/>
          <a:p>
            <a:pPr eaLnBrk="1" hangingPunct="1"/>
            <a:r>
              <a:rPr lang="zh-TW" altLang="en-US" b="0"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安全衛生實務</a:t>
            </a:r>
          </a:p>
        </p:txBody>
      </p:sp>
      <p:sp>
        <p:nvSpPr>
          <p:cNvPr id="2" name="投影片編號版面配置區 1"/>
          <p:cNvSpPr>
            <a:spLocks noGrp="1"/>
          </p:cNvSpPr>
          <p:nvPr>
            <p:ph type="sldNum" sz="quarter" idx="12"/>
          </p:nvPr>
        </p:nvSpPr>
        <p:spPr/>
        <p:txBody>
          <a:bodyPr/>
          <a:lstStyle/>
          <a:p>
            <a:pPr>
              <a:defRPr/>
            </a:pPr>
            <a:fld id="{1E03C3D3-1EA7-4176-8EE4-372EBFEB1D1D}" type="slidenum">
              <a:rPr lang="en-US" altLang="zh-TW" smtClean="0"/>
              <a:pPr>
                <a:defRPr/>
              </a:pPr>
              <a:t>55</a:t>
            </a:fld>
            <a:endParaRPr lang="en-US" altLang="zh-TW"/>
          </a:p>
        </p:txBody>
      </p:sp>
    </p:spTree>
    <p:extLst>
      <p:ext uri="{BB962C8B-B14F-4D97-AF65-F5344CB8AC3E}">
        <p14:creationId xmlns:p14="http://schemas.microsoft.com/office/powerpoint/2010/main" val="4609978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3" cstate="print">
            <a:duotone>
              <a:schemeClr val="accent6">
                <a:shade val="45000"/>
                <a:satMod val="135000"/>
              </a:schemeClr>
              <a:prstClr val="white"/>
            </a:duotone>
          </a:blip>
          <a:srcRect/>
          <a:stretch>
            <a:fillRect/>
          </a:stretch>
        </p:blipFill>
        <p:spPr>
          <a:xfrm>
            <a:off x="0" y="692696"/>
            <a:ext cx="9036496" cy="1080120"/>
          </a:xfrm>
          <a:solidFill>
            <a:srgbClr val="92D050"/>
          </a:solidFill>
        </p:spPr>
      </p:pic>
      <p:sp>
        <p:nvSpPr>
          <p:cNvPr id="63491" name="Rectangle 20"/>
          <p:cNvSpPr>
            <a:spLocks noChangeArrowheads="1"/>
          </p:cNvSpPr>
          <p:nvPr/>
        </p:nvSpPr>
        <p:spPr bwMode="auto">
          <a:xfrm>
            <a:off x="1835150" y="836613"/>
            <a:ext cx="58277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l" eaLnBrk="1" hangingPunct="1"/>
            <a:r>
              <a:rPr lang="zh-TW" altLang="en-US"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職業災害統計與自主管理</a:t>
            </a:r>
          </a:p>
        </p:txBody>
      </p:sp>
      <p:sp>
        <p:nvSpPr>
          <p:cNvPr id="63495" name="Oval 7"/>
          <p:cNvSpPr>
            <a:spLocks noChangeArrowheads="1"/>
          </p:cNvSpPr>
          <p:nvPr/>
        </p:nvSpPr>
        <p:spPr bwMode="auto">
          <a:xfrm>
            <a:off x="539750" y="765175"/>
            <a:ext cx="936625" cy="936625"/>
          </a:xfrm>
          <a:prstGeom prst="ellipse">
            <a:avLst/>
          </a:prstGeom>
          <a:solidFill>
            <a:srgbClr val="FF7C80"/>
          </a:solidFill>
          <a:ln w="57150" cap="sq" cmpd="thinThick">
            <a:solidFill>
              <a:srgbClr val="003300"/>
            </a:solidFill>
            <a:round/>
            <a:headEnd type="none" w="sm" len="sm"/>
            <a:tailEnd type="none" w="sm" len="sm"/>
          </a:ln>
        </p:spPr>
        <p:txBody>
          <a:bodyPr wrap="none" anchor="ct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endParaRPr lang="en-US" altLang="zh-TW" sz="180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15"/>
          <p:cNvPicPr>
            <a:picLocks noChangeAspect="1" noChangeArrowheads="1"/>
          </p:cNvPicPr>
          <p:nvPr/>
        </p:nvPicPr>
        <p:blipFill>
          <a:blip r:embed="rId4" cstate="print">
            <a:clrChange>
              <a:clrFrom>
                <a:srgbClr val="83921A"/>
              </a:clrFrom>
              <a:clrTo>
                <a:srgbClr val="83921A">
                  <a:alpha val="0"/>
                </a:srgbClr>
              </a:clrTo>
            </a:clrChange>
            <a:lum bright="70000" contrast="-40000"/>
          </a:blip>
          <a:srcRect/>
          <a:stretch>
            <a:fillRect/>
          </a:stretch>
        </p:blipFill>
        <p:spPr bwMode="auto">
          <a:xfrm>
            <a:off x="539750" y="765175"/>
            <a:ext cx="935038" cy="911225"/>
          </a:xfrm>
          <a:prstGeom prst="rect">
            <a:avLst/>
          </a:prstGeom>
          <a:noFill/>
          <a:ln w="9525">
            <a:noFill/>
            <a:miter lim="800000"/>
            <a:headEnd/>
            <a:tailEnd/>
          </a:ln>
          <a:effectLst>
            <a:outerShdw blurRad="50800" dist="50800" dir="5400000" algn="ctr" rotWithShape="0">
              <a:srgbClr val="000000"/>
            </a:outerShdw>
          </a:effectLst>
        </p:spPr>
      </p:pic>
      <p:pic>
        <p:nvPicPr>
          <p:cNvPr id="63497" name="圖片 9" descr="EM-4-GB00-安-084 虛驚及意外事故明細表_頁面_1"/>
          <p:cNvPicPr>
            <a:picLocks noChangeAspect="1" noChangeArrowheads="1"/>
          </p:cNvPicPr>
          <p:nvPr/>
        </p:nvPicPr>
        <p:blipFill>
          <a:blip r:embed="rId5" cstate="print">
            <a:extLst>
              <a:ext uri="{28A0092B-C50C-407E-A947-70E740481C1C}">
                <a14:useLocalDpi xmlns:a14="http://schemas.microsoft.com/office/drawing/2010/main" val="0"/>
              </a:ext>
            </a:extLst>
          </a:blip>
          <a:srcRect l="5112" t="3510" r="8545" b="10965"/>
          <a:stretch>
            <a:fillRect/>
          </a:stretch>
        </p:blipFill>
        <p:spPr bwMode="auto">
          <a:xfrm>
            <a:off x="0" y="1916113"/>
            <a:ext cx="5191125" cy="48466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498" name="矩形 3"/>
          <p:cNvSpPr>
            <a:spLocks noChangeArrowheads="1"/>
          </p:cNvSpPr>
          <p:nvPr/>
        </p:nvSpPr>
        <p:spPr bwMode="auto">
          <a:xfrm>
            <a:off x="0" y="1916113"/>
            <a:ext cx="5219700" cy="338554"/>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職業災害調查分析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含承攬商</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及統計陳報</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含虛驚事故</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3499" name="圖片 10" descr="Sub14090910000_頁面_1"/>
          <p:cNvPicPr>
            <a:picLocks noChangeAspect="1" noChangeArrowheads="1"/>
          </p:cNvPicPr>
          <p:nvPr/>
        </p:nvPicPr>
        <p:blipFill>
          <a:blip r:embed="rId6" cstate="print">
            <a:extLst>
              <a:ext uri="{28A0092B-C50C-407E-A947-70E740481C1C}">
                <a14:useLocalDpi xmlns:a14="http://schemas.microsoft.com/office/drawing/2010/main" val="0"/>
              </a:ext>
            </a:extLst>
          </a:blip>
          <a:srcRect l="12662" t="5078" r="9418" b="22891"/>
          <a:stretch>
            <a:fillRect/>
          </a:stretch>
        </p:blipFill>
        <p:spPr bwMode="auto">
          <a:xfrm>
            <a:off x="3926780" y="2934804"/>
            <a:ext cx="4965700" cy="32242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矩形 11"/>
          <p:cNvSpPr/>
          <p:nvPr/>
        </p:nvSpPr>
        <p:spPr>
          <a:xfrm>
            <a:off x="6372200" y="3861048"/>
            <a:ext cx="2520280" cy="504056"/>
          </a:xfrm>
          <a:prstGeom prst="rect">
            <a:avLst/>
          </a:prstGeom>
          <a:solidFill>
            <a:srgbClr val="00B050"/>
          </a:solidFill>
        </p:spPr>
        <p:style>
          <a:lnRef idx="0">
            <a:schemeClr val="accent1"/>
          </a:lnRef>
          <a:fillRef idx="3">
            <a:schemeClr val="accent1"/>
          </a:fillRef>
          <a:effectRef idx="3">
            <a:schemeClr val="accent1"/>
          </a:effectRef>
          <a:fontRef idx="minor">
            <a:schemeClr val="lt1"/>
          </a:fontRef>
        </p:style>
        <p:txBody>
          <a:bodyPr anchor="ctr"/>
          <a:lstStyle/>
          <a:p>
            <a:pPr>
              <a:defRPr/>
            </a:pPr>
            <a:r>
              <a:rPr lang="zh-TW" altLang="zh-TW" sz="16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虛驚或意外事件</a:t>
            </a:r>
            <a:r>
              <a:rPr lang="zh-TW" altLang="en-US" sz="16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報告書</a:t>
            </a:r>
          </a:p>
        </p:txBody>
      </p:sp>
      <p:sp>
        <p:nvSpPr>
          <p:cNvPr id="13" name="矩形 12"/>
          <p:cNvSpPr/>
          <p:nvPr/>
        </p:nvSpPr>
        <p:spPr>
          <a:xfrm>
            <a:off x="6372200" y="4653136"/>
            <a:ext cx="2520280" cy="504056"/>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defRPr/>
            </a:pPr>
            <a:r>
              <a:rPr lang="zh-TW" altLang="zh-TW" sz="16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虛驚或意外事件明細表</a:t>
            </a:r>
            <a:endParaRPr lang="zh-TW" altLang="en-US" sz="16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矩形 13"/>
          <p:cNvSpPr/>
          <p:nvPr/>
        </p:nvSpPr>
        <p:spPr>
          <a:xfrm>
            <a:off x="6444208" y="5517232"/>
            <a:ext cx="2520280" cy="43204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anchor="ctr"/>
          <a:lstStyle/>
          <a:p>
            <a:pPr>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調查彙整通報</a:t>
            </a:r>
            <a:endParaRPr lang="zh-TW" altLang="en-US"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向下箭號 14"/>
          <p:cNvSpPr/>
          <p:nvPr/>
        </p:nvSpPr>
        <p:spPr>
          <a:xfrm>
            <a:off x="7308304" y="4293096"/>
            <a:ext cx="720080" cy="504056"/>
          </a:xfrm>
          <a:prstGeom prst="downArrow">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向下箭號 15"/>
          <p:cNvSpPr/>
          <p:nvPr/>
        </p:nvSpPr>
        <p:spPr>
          <a:xfrm>
            <a:off x="7308304" y="5157192"/>
            <a:ext cx="720080" cy="504056"/>
          </a:xfrm>
          <a:prstGeom prst="downArrow">
            <a:avLst/>
          </a:prstGeom>
          <a:solidFill>
            <a:srgbClr val="00B0F0"/>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矩形 17"/>
          <p:cNvSpPr/>
          <p:nvPr/>
        </p:nvSpPr>
        <p:spPr>
          <a:xfrm>
            <a:off x="6444208" y="6269377"/>
            <a:ext cx="2520280" cy="432048"/>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anchor="ctr"/>
          <a:lstStyle/>
          <a:p>
            <a:pPr>
              <a:defRPr/>
            </a:pPr>
            <a:r>
              <a:rPr lang="zh-TW"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環安衛委員會審議</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提案改善</a:t>
            </a:r>
            <a:endParaRPr lang="zh-TW" altLang="en-US"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向下箭號 18"/>
          <p:cNvSpPr/>
          <p:nvPr/>
        </p:nvSpPr>
        <p:spPr>
          <a:xfrm>
            <a:off x="7308304" y="5877272"/>
            <a:ext cx="720080" cy="504056"/>
          </a:xfrm>
          <a:prstGeom prst="downArrow">
            <a:avLst/>
          </a:prstGeom>
          <a:solidFill>
            <a:schemeClr val="accent5">
              <a:lumMod val="25000"/>
            </a:schemeClr>
          </a:solidFill>
        </p:spPr>
        <p:style>
          <a:lnRef idx="0">
            <a:schemeClr val="accent1"/>
          </a:lnRef>
          <a:fillRef idx="3">
            <a:schemeClr val="accent1"/>
          </a:fillRef>
          <a:effectRef idx="3">
            <a:schemeClr val="accent1"/>
          </a:effectRef>
          <a:fontRef idx="minor">
            <a:schemeClr val="lt1"/>
          </a:fontRef>
        </p:style>
        <p:txBody>
          <a:bodyPr anchor="ctr"/>
          <a:lstStyle/>
          <a:p>
            <a:pP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2C463222-3884-42D2-8A9D-F71189E9DF7D}"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56</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20" name="文字方塊 19"/>
          <p:cNvSpPr txBox="1"/>
          <p:nvPr/>
        </p:nvSpPr>
        <p:spPr>
          <a:xfrm>
            <a:off x="0" y="6525344"/>
            <a:ext cx="3275856"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36955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矩形 12"/>
          <p:cNvSpPr>
            <a:spLocks noChangeArrowheads="1"/>
          </p:cNvSpPr>
          <p:nvPr/>
        </p:nvSpPr>
        <p:spPr bwMode="auto">
          <a:xfrm>
            <a:off x="539750" y="2060575"/>
            <a:ext cx="3816350" cy="388937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eaLnBrk="1" hangingPunct="1"/>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p:cNvSpPr txBox="1"/>
          <p:nvPr/>
        </p:nvSpPr>
        <p:spPr>
          <a:xfrm>
            <a:off x="5076825" y="2060575"/>
            <a:ext cx="3527425" cy="4801314"/>
          </a:xfrm>
          <a:prstGeom prst="rect">
            <a:avLst/>
          </a:prstGeom>
          <a:solidFill>
            <a:srgbClr val="666633"/>
          </a:solidFill>
          <a:ln w="38100">
            <a:solidFill>
              <a:schemeClr val="bg2">
                <a:lumMod val="60000"/>
                <a:lumOff val="40000"/>
              </a:schemeClr>
            </a:solidFill>
          </a:ln>
        </p:spPr>
        <p:txBody>
          <a:bodyPr>
            <a:spAutoFit/>
          </a:bodyPr>
          <a:lstStyle/>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4516" name="投影片編號版面配置區 3"/>
          <p:cNvSpPr txBox="1">
            <a:spLocks noGrp="1"/>
          </p:cNvSpPr>
          <p:nvPr/>
        </p:nvSpPr>
        <p:spPr bwMode="auto">
          <a:xfrm>
            <a:off x="6659563" y="623728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67E74A8E-F845-4551-92A3-C276B2317BEC}" type="slidenum">
              <a:rPr lang="en-US" altLang="zh-TW">
                <a:latin typeface="Times New Roman" panose="02020603050405020304" pitchFamily="18" charset="0"/>
                <a:ea typeface="標楷體" panose="03000509000000000000" pitchFamily="65" charset="-120"/>
                <a:cs typeface="Times New Roman" panose="02020603050405020304" pitchFamily="18" charset="0"/>
              </a:rPr>
              <a:pPr algn="r" eaLnBrk="1" hangingPunct="1">
                <a:spcBef>
                  <a:spcPct val="50000"/>
                </a:spcBef>
              </a:pPr>
              <a:t>57</a:t>
            </a:fld>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4517" name="Rectangle 20"/>
          <p:cNvSpPr>
            <a:spLocks noChangeArrowheads="1"/>
          </p:cNvSpPr>
          <p:nvPr/>
        </p:nvSpPr>
        <p:spPr bwMode="auto">
          <a:xfrm>
            <a:off x="2987675" y="1052513"/>
            <a:ext cx="2952750" cy="701675"/>
          </a:xfrm>
          <a:prstGeom prst="rect">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1400" b="1">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1400" b="1">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1400" b="1">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1400" b="1">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1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kumimoji="1" sz="1400" b="1">
                <a:solidFill>
                  <a:schemeClr val="tx1"/>
                </a:solidFill>
                <a:latin typeface="Arial" panose="020B0604020202020204" pitchFamily="34" charset="0"/>
                <a:ea typeface="MS PGothic" panose="020B0600070205080204" pitchFamily="34" charset="-128"/>
              </a:defRPr>
            </a:lvl9pPr>
          </a:lstStyle>
          <a:p>
            <a:pPr algn="l" eaLnBrk="1" hangingPunct="1"/>
            <a:r>
              <a:rPr lang="zh-TW" altLang="zh-TW" sz="40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無災害工時</a:t>
            </a:r>
            <a:endParaRPr lang="zh-TW" altLang="en-US" sz="400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41732" name="Rectangle 36"/>
          <p:cNvSpPr>
            <a:spLocks noChangeArrowheads="1"/>
          </p:cNvSpPr>
          <p:nvPr/>
        </p:nvSpPr>
        <p:spPr bwMode="auto">
          <a:xfrm>
            <a:off x="684213" y="2276475"/>
            <a:ext cx="3527425" cy="3529013"/>
          </a:xfrm>
          <a:prstGeom prst="rect">
            <a:avLst/>
          </a:prstGeom>
          <a:solidFill>
            <a:srgbClr val="F7E875"/>
          </a:solidFill>
          <a:ln>
            <a:noFill/>
          </a:ln>
          <a:effectLst/>
          <a:extLst/>
        </p:spPr>
        <p:txBody>
          <a:bodyPr anchor="ctr"/>
          <a:lstStyle>
            <a:lvl1pPr>
              <a:defRPr kumimoji="1" sz="4400">
                <a:solidFill>
                  <a:srgbClr val="800000"/>
                </a:solidFill>
                <a:latin typeface="Arial" pitchFamily="34" charset="0"/>
                <a:ea typeface="文鼎中黑" pitchFamily="49" charset="-120"/>
              </a:defRPr>
            </a:lvl1pPr>
            <a:lvl2pPr>
              <a:defRPr kumimoji="1" sz="4400">
                <a:solidFill>
                  <a:srgbClr val="800000"/>
                </a:solidFill>
                <a:latin typeface="Arial" pitchFamily="34" charset="0"/>
                <a:ea typeface="文鼎中黑" pitchFamily="49" charset="-120"/>
              </a:defRPr>
            </a:lvl2pPr>
            <a:lvl3pPr>
              <a:defRPr kumimoji="1" sz="4400">
                <a:solidFill>
                  <a:srgbClr val="800000"/>
                </a:solidFill>
                <a:latin typeface="Arial" pitchFamily="34" charset="0"/>
                <a:ea typeface="文鼎中黑" pitchFamily="49" charset="-120"/>
              </a:defRPr>
            </a:lvl3pPr>
            <a:lvl4pPr>
              <a:defRPr kumimoji="1" sz="4400">
                <a:solidFill>
                  <a:srgbClr val="800000"/>
                </a:solidFill>
                <a:latin typeface="Arial" pitchFamily="34" charset="0"/>
                <a:ea typeface="文鼎中黑" pitchFamily="49" charset="-120"/>
              </a:defRPr>
            </a:lvl4pPr>
            <a:lvl5pPr>
              <a:defRPr kumimoji="1" sz="4400">
                <a:solidFill>
                  <a:srgbClr val="800000"/>
                </a:solidFill>
                <a:latin typeface="Arial" pitchFamily="34" charset="0"/>
                <a:ea typeface="文鼎中黑" pitchFamily="49" charset="-120"/>
              </a:defRPr>
            </a:lvl5pPr>
            <a:lvl6pPr marL="457200" algn="ctr" fontAlgn="base">
              <a:spcBef>
                <a:spcPct val="0"/>
              </a:spcBef>
              <a:spcAft>
                <a:spcPct val="0"/>
              </a:spcAft>
              <a:defRPr kumimoji="1" sz="4400">
                <a:solidFill>
                  <a:srgbClr val="800000"/>
                </a:solidFill>
                <a:latin typeface="Arial" pitchFamily="34" charset="0"/>
                <a:ea typeface="文鼎中黑" pitchFamily="49" charset="-120"/>
              </a:defRPr>
            </a:lvl6pPr>
            <a:lvl7pPr marL="914400" algn="ctr" fontAlgn="base">
              <a:spcBef>
                <a:spcPct val="0"/>
              </a:spcBef>
              <a:spcAft>
                <a:spcPct val="0"/>
              </a:spcAft>
              <a:defRPr kumimoji="1" sz="4400">
                <a:solidFill>
                  <a:srgbClr val="800000"/>
                </a:solidFill>
                <a:latin typeface="Arial" pitchFamily="34" charset="0"/>
                <a:ea typeface="文鼎中黑" pitchFamily="49" charset="-120"/>
              </a:defRPr>
            </a:lvl7pPr>
            <a:lvl8pPr marL="1371600" algn="ctr" fontAlgn="base">
              <a:spcBef>
                <a:spcPct val="0"/>
              </a:spcBef>
              <a:spcAft>
                <a:spcPct val="0"/>
              </a:spcAft>
              <a:defRPr kumimoji="1" sz="4400">
                <a:solidFill>
                  <a:srgbClr val="800000"/>
                </a:solidFill>
                <a:latin typeface="Arial" pitchFamily="34" charset="0"/>
                <a:ea typeface="文鼎中黑" pitchFamily="49" charset="-120"/>
              </a:defRPr>
            </a:lvl8pPr>
            <a:lvl9pPr marL="1828800" algn="ctr" fontAlgn="base">
              <a:spcBef>
                <a:spcPct val="0"/>
              </a:spcBef>
              <a:spcAft>
                <a:spcPct val="0"/>
              </a:spcAft>
              <a:defRPr kumimoji="1" sz="4400">
                <a:solidFill>
                  <a:srgbClr val="800000"/>
                </a:solidFill>
                <a:latin typeface="Arial" pitchFamily="34" charset="0"/>
                <a:ea typeface="文鼎中黑" pitchFamily="49" charset="-120"/>
              </a:defRPr>
            </a:lvl9pPr>
          </a:lstStyle>
          <a:p>
            <a:pPr algn="l">
              <a:buFont typeface="Wingdings" pitchFamily="2" charset="2"/>
              <a:buChar char="u"/>
              <a:defRPr/>
            </a:pPr>
            <a:r>
              <a:rPr lang="zh-TW" altLang="zh-TW"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rPr>
              <a:t>職災通報</a:t>
            </a:r>
            <a:r>
              <a:rPr lang="zh-TW"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案及</a:t>
            </a:r>
            <a:r>
              <a:rPr lang="zh-TW" altLang="zh-TW"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rPr>
              <a:t>意外</a:t>
            </a:r>
            <a:r>
              <a:rPr lang="zh-TW" altLang="en-US"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0" dirty="0" smtClean="0">
                <a:solidFill>
                  <a:srgbClr val="FA0000"/>
                </a:solidFill>
                <a:latin typeface="Times New Roman" panose="02020603050405020304" pitchFamily="18" charset="0"/>
                <a:ea typeface="標楷體" panose="03000509000000000000" pitchFamily="65" charset="-120"/>
                <a:cs typeface="Times New Roman" panose="02020603050405020304" pitchFamily="18" charset="0"/>
              </a:rPr>
              <a:t>事故調查分析</a:t>
            </a:r>
            <a:r>
              <a:rPr lang="zh-TW"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表、</a:t>
            </a:r>
            <a:endParaRPr lang="en-US"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28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登錄教育部</a:t>
            </a:r>
            <a:r>
              <a:rPr lang="zh-TW" altLang="en-US"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網站</a:t>
            </a:r>
            <a:r>
              <a:rPr lang="zh-TW"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職</a:t>
            </a:r>
            <a:endParaRPr lang="en-US"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r>
              <a:rPr lang="zh-TW" altLang="en-US" sz="28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災統計月報表</a:t>
            </a:r>
            <a:endParaRPr lang="en-US" altLang="zh-TW" sz="28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endParaRPr lang="en-US" altLang="zh-TW" sz="1400"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endParaRPr lang="en-US" altLang="zh-TW" sz="1400"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a:p>
            <a:pPr algn="l">
              <a:defRPr/>
            </a:pPr>
            <a:endParaRPr lang="en-US" altLang="zh-TW" sz="1400" dirty="0" smtClean="0">
              <a:solidFill>
                <a:srgbClr val="F25C5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4521" name="Picture 13" descr="C:\Users\user\AppData\Local\Temp\notesFFF692\無災害工時證明.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0" y="2205038"/>
            <a:ext cx="32400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522" name="直線接點 14"/>
          <p:cNvCxnSpPr>
            <a:cxnSpLocks noChangeShapeType="1"/>
          </p:cNvCxnSpPr>
          <p:nvPr/>
        </p:nvCxnSpPr>
        <p:spPr bwMode="auto">
          <a:xfrm>
            <a:off x="2268538" y="1916113"/>
            <a:ext cx="4464050" cy="0"/>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cxnSp>
      <p:cxnSp>
        <p:nvCxnSpPr>
          <p:cNvPr id="64523" name="直線接點 20"/>
          <p:cNvCxnSpPr>
            <a:cxnSpLocks noChangeShapeType="1"/>
          </p:cNvCxnSpPr>
          <p:nvPr/>
        </p:nvCxnSpPr>
        <p:spPr bwMode="auto">
          <a:xfrm>
            <a:off x="2268538" y="1916113"/>
            <a:ext cx="0" cy="144462"/>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cxnSp>
      <p:cxnSp>
        <p:nvCxnSpPr>
          <p:cNvPr id="64524" name="直線接點 21"/>
          <p:cNvCxnSpPr>
            <a:cxnSpLocks noChangeShapeType="1"/>
          </p:cNvCxnSpPr>
          <p:nvPr/>
        </p:nvCxnSpPr>
        <p:spPr bwMode="auto">
          <a:xfrm>
            <a:off x="4427538" y="1773238"/>
            <a:ext cx="0" cy="142875"/>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cxnSp>
      <p:cxnSp>
        <p:nvCxnSpPr>
          <p:cNvPr id="64525" name="直線接點 23"/>
          <p:cNvCxnSpPr>
            <a:cxnSpLocks noChangeShapeType="1"/>
          </p:cNvCxnSpPr>
          <p:nvPr/>
        </p:nvCxnSpPr>
        <p:spPr bwMode="auto">
          <a:xfrm>
            <a:off x="6732588" y="1916113"/>
            <a:ext cx="0" cy="144462"/>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cxnSp>
      <p:sp>
        <p:nvSpPr>
          <p:cNvPr id="2" name="文字方塊 1"/>
          <p:cNvSpPr txBox="1"/>
          <p:nvPr/>
        </p:nvSpPr>
        <p:spPr>
          <a:xfrm>
            <a:off x="5796137" y="3068961"/>
            <a:ext cx="576064" cy="369332"/>
          </a:xfrm>
          <a:prstGeom prst="rect">
            <a:avLst/>
          </a:prstGeom>
          <a:solidFill>
            <a:schemeClr val="accent2"/>
          </a:solidFill>
        </p:spPr>
        <p:txBody>
          <a:bodyPr wrap="square" rtlCol="0">
            <a:spAutoFit/>
          </a:bodyPr>
          <a:lstStyle/>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文字方塊 14"/>
          <p:cNvSpPr txBox="1"/>
          <p:nvPr/>
        </p:nvSpPr>
        <p:spPr>
          <a:xfrm>
            <a:off x="0" y="6525344"/>
            <a:ext cx="3347864"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7622984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58</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2" cstate="print"/>
          <a:stretch>
            <a:fillRect/>
          </a:stretch>
        </p:blipFill>
        <p:spPr>
          <a:xfrm>
            <a:off x="251520" y="64034"/>
            <a:ext cx="3505504" cy="2542252"/>
          </a:xfrm>
          <a:prstGeom prst="rect">
            <a:avLst/>
          </a:prstGeom>
        </p:spPr>
      </p:pic>
      <p:pic>
        <p:nvPicPr>
          <p:cNvPr id="4" name="圖片 3"/>
          <p:cNvPicPr>
            <a:picLocks noChangeAspect="1"/>
          </p:cNvPicPr>
          <p:nvPr/>
        </p:nvPicPr>
        <p:blipFill>
          <a:blip r:embed="rId3" cstate="print"/>
          <a:stretch>
            <a:fillRect/>
          </a:stretch>
        </p:blipFill>
        <p:spPr>
          <a:xfrm>
            <a:off x="5248967" y="178191"/>
            <a:ext cx="3582686" cy="2790254"/>
          </a:xfrm>
          <a:prstGeom prst="rect">
            <a:avLst/>
          </a:prstGeom>
        </p:spPr>
      </p:pic>
      <p:pic>
        <p:nvPicPr>
          <p:cNvPr id="5" name="圖片 4"/>
          <p:cNvPicPr>
            <a:picLocks noChangeAspect="1"/>
          </p:cNvPicPr>
          <p:nvPr/>
        </p:nvPicPr>
        <p:blipFill>
          <a:blip r:embed="rId4" cstate="print"/>
          <a:stretch>
            <a:fillRect/>
          </a:stretch>
        </p:blipFill>
        <p:spPr>
          <a:xfrm>
            <a:off x="7197030" y="402283"/>
            <a:ext cx="1521346" cy="896865"/>
          </a:xfrm>
          <a:prstGeom prst="rect">
            <a:avLst/>
          </a:prstGeom>
        </p:spPr>
      </p:pic>
      <p:pic>
        <p:nvPicPr>
          <p:cNvPr id="6" name="圖片 5"/>
          <p:cNvPicPr>
            <a:picLocks noChangeAspect="1"/>
          </p:cNvPicPr>
          <p:nvPr/>
        </p:nvPicPr>
        <p:blipFill>
          <a:blip r:embed="rId5" cstate="print"/>
          <a:stretch>
            <a:fillRect/>
          </a:stretch>
        </p:blipFill>
        <p:spPr>
          <a:xfrm>
            <a:off x="2508" y="3753715"/>
            <a:ext cx="3487214" cy="2387511"/>
          </a:xfrm>
          <a:prstGeom prst="rect">
            <a:avLst/>
          </a:prstGeom>
        </p:spPr>
      </p:pic>
      <p:pic>
        <p:nvPicPr>
          <p:cNvPr id="8" name="圖片 7"/>
          <p:cNvPicPr>
            <a:picLocks noChangeAspect="1"/>
          </p:cNvPicPr>
          <p:nvPr/>
        </p:nvPicPr>
        <p:blipFill>
          <a:blip r:embed="rId6" cstate="print"/>
          <a:stretch>
            <a:fillRect/>
          </a:stretch>
        </p:blipFill>
        <p:spPr>
          <a:xfrm>
            <a:off x="-12824" y="2259424"/>
            <a:ext cx="1524132" cy="920576"/>
          </a:xfrm>
          <a:prstGeom prst="rect">
            <a:avLst/>
          </a:prstGeom>
        </p:spPr>
      </p:pic>
      <p:pic>
        <p:nvPicPr>
          <p:cNvPr id="9" name="圖片 8"/>
          <p:cNvPicPr>
            <a:picLocks noChangeAspect="1"/>
          </p:cNvPicPr>
          <p:nvPr/>
        </p:nvPicPr>
        <p:blipFill>
          <a:blip r:embed="rId7" cstate="print"/>
          <a:stretch>
            <a:fillRect/>
          </a:stretch>
        </p:blipFill>
        <p:spPr>
          <a:xfrm>
            <a:off x="4932040" y="3753716"/>
            <a:ext cx="2755631" cy="2429429"/>
          </a:xfrm>
          <a:prstGeom prst="rect">
            <a:avLst/>
          </a:prstGeom>
        </p:spPr>
      </p:pic>
      <p:sp>
        <p:nvSpPr>
          <p:cNvPr id="10" name="文字方塊 9"/>
          <p:cNvSpPr txBox="1"/>
          <p:nvPr/>
        </p:nvSpPr>
        <p:spPr>
          <a:xfrm>
            <a:off x="62473" y="6048573"/>
            <a:ext cx="2394842"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圖片來源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逢甲大學</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圖片 10"/>
          <p:cNvPicPr>
            <a:picLocks noChangeAspect="1"/>
          </p:cNvPicPr>
          <p:nvPr/>
        </p:nvPicPr>
        <p:blipFill>
          <a:blip r:embed="rId8" cstate="print"/>
          <a:stretch>
            <a:fillRect/>
          </a:stretch>
        </p:blipFill>
        <p:spPr>
          <a:xfrm>
            <a:off x="7040310" y="5792967"/>
            <a:ext cx="2389839" cy="390178"/>
          </a:xfrm>
          <a:prstGeom prst="rect">
            <a:avLst/>
          </a:prstGeom>
        </p:spPr>
      </p:pic>
      <p:pic>
        <p:nvPicPr>
          <p:cNvPr id="12" name="圖片 11"/>
          <p:cNvPicPr>
            <a:picLocks noChangeAspect="1"/>
          </p:cNvPicPr>
          <p:nvPr/>
        </p:nvPicPr>
        <p:blipFill>
          <a:blip r:embed="rId9" cstate="print"/>
          <a:stretch>
            <a:fillRect/>
          </a:stretch>
        </p:blipFill>
        <p:spPr>
          <a:xfrm>
            <a:off x="483240" y="2883302"/>
            <a:ext cx="4755292" cy="853514"/>
          </a:xfrm>
          <a:prstGeom prst="rect">
            <a:avLst/>
          </a:prstGeom>
        </p:spPr>
      </p:pic>
      <p:pic>
        <p:nvPicPr>
          <p:cNvPr id="14" name="圖片 13"/>
          <p:cNvPicPr>
            <a:picLocks noChangeAspect="1"/>
          </p:cNvPicPr>
          <p:nvPr/>
        </p:nvPicPr>
        <p:blipFill>
          <a:blip r:embed="rId10" cstate="print"/>
          <a:stretch>
            <a:fillRect/>
          </a:stretch>
        </p:blipFill>
        <p:spPr>
          <a:xfrm>
            <a:off x="4798078" y="2883302"/>
            <a:ext cx="2517866" cy="853514"/>
          </a:xfrm>
          <a:prstGeom prst="rect">
            <a:avLst/>
          </a:prstGeom>
        </p:spPr>
      </p:pic>
      <p:sp>
        <p:nvSpPr>
          <p:cNvPr id="13" name="文字方塊 12"/>
          <p:cNvSpPr txBox="1"/>
          <p:nvPr/>
        </p:nvSpPr>
        <p:spPr>
          <a:xfrm>
            <a:off x="0" y="6525344"/>
            <a:ext cx="3131840" cy="369332"/>
          </a:xfrm>
          <a:prstGeom prst="rect">
            <a:avLst/>
          </a:prstGeom>
          <a:solidFill>
            <a:schemeClr val="bg1"/>
          </a:solid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26959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stretch>
            <a:fillRect/>
          </a:stretch>
        </p:blipFill>
        <p:spPr>
          <a:xfrm>
            <a:off x="-29031" y="188640"/>
            <a:ext cx="9434229" cy="6669359"/>
          </a:xfrm>
          <a:prstGeom prst="rect">
            <a:avLst/>
          </a:prstGeom>
        </p:spPr>
      </p:pic>
      <p:sp>
        <p:nvSpPr>
          <p:cNvPr id="10" name="標題 1"/>
          <p:cNvSpPr txBox="1">
            <a:spLocks/>
          </p:cNvSpPr>
          <p:nvPr/>
        </p:nvSpPr>
        <p:spPr>
          <a:xfrm>
            <a:off x="0" y="0"/>
            <a:ext cx="9144000" cy="908050"/>
          </a:xfrm>
          <a:prstGeom prst="rect">
            <a:avLst/>
          </a:prstGeom>
          <a:solidFill>
            <a:srgbClr val="CCFFCC"/>
          </a:solidFill>
          <a:ln>
            <a:noFill/>
          </a:ln>
        </p:spPr>
        <p:style>
          <a:lnRef idx="2">
            <a:schemeClr val="accent6">
              <a:shade val="50000"/>
            </a:schemeClr>
          </a:lnRef>
          <a:fillRef idx="1">
            <a:schemeClr val="accent6"/>
          </a:fillRef>
          <a:effectRef idx="0">
            <a:schemeClr val="accent6"/>
          </a:effectRef>
          <a:fontRef idx="minor">
            <a:schemeClr val="lt1"/>
          </a:fontRef>
        </p:style>
        <p:txBody>
          <a:bodyPr anchor="b"/>
          <a:lstStyle>
            <a:lvl1pPr algn="l" defTabSz="914400" rtl="0" eaLnBrk="1" latinLnBrk="0" hangingPunct="1">
              <a:spcBef>
                <a:spcPct val="0"/>
              </a:spcBef>
              <a:buNone/>
              <a:defRPr sz="40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fontAlgn="auto">
              <a:spcAft>
                <a:spcPts val="0"/>
              </a:spcAft>
              <a:defRPr/>
            </a:pPr>
            <a:endParaRPr kumimoji="0"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p:cNvSpPr txBox="1"/>
          <p:nvPr/>
        </p:nvSpPr>
        <p:spPr>
          <a:xfrm>
            <a:off x="1643042" y="253544"/>
            <a:ext cx="1785950" cy="523220"/>
          </a:xfrm>
          <a:prstGeom prst="rect">
            <a:avLst/>
          </a:prstGeom>
          <a:solidFill>
            <a:schemeClr val="accent3">
              <a:lumMod val="75000"/>
            </a:schemeClr>
          </a:solidFill>
        </p:spPr>
        <p:txBody>
          <a:bodyPr wrap="square" rtlCol="0">
            <a:spAutoFit/>
          </a:bodyPr>
          <a:lstStyle/>
          <a:p>
            <a:r>
              <a:rPr lang="en-US" altLang="zh-TW" sz="2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大 學</a:t>
            </a:r>
            <a:endParaRPr lang="zh-TW" altLang="en-US" sz="2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179512" y="1484784"/>
            <a:ext cx="857256" cy="276999"/>
          </a:xfrm>
          <a:prstGeom prst="rect">
            <a:avLst/>
          </a:prstGeom>
          <a:solidFill>
            <a:schemeClr val="accent3">
              <a:lumMod val="75000"/>
            </a:schemeClr>
          </a:solidFill>
        </p:spPr>
        <p:txBody>
          <a:bodyPr wrap="square" rtlCol="0">
            <a:spAutoFit/>
          </a:bodyPr>
          <a:lstStyle/>
          <a:p>
            <a:pPr algn="l"/>
            <a:r>
              <a:rPr lang="zh-TW" altLang="en-US" sz="12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○○大 學</a:t>
            </a:r>
            <a:endParaRPr lang="zh-TW" altLang="en-US" sz="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p:cNvPicPr>
            <a:picLocks noChangeAspect="1"/>
          </p:cNvPicPr>
          <p:nvPr/>
        </p:nvPicPr>
        <p:blipFill>
          <a:blip r:embed="rId4" cstate="print"/>
          <a:stretch>
            <a:fillRect/>
          </a:stretch>
        </p:blipFill>
        <p:spPr>
          <a:xfrm>
            <a:off x="-32479" y="6207368"/>
            <a:ext cx="9437677" cy="650631"/>
          </a:xfrm>
          <a:prstGeom prst="rect">
            <a:avLst/>
          </a:prstGeom>
        </p:spPr>
      </p:pic>
      <p:sp>
        <p:nvSpPr>
          <p:cNvPr id="4" name="文字方塊 3"/>
          <p:cNvSpPr txBox="1"/>
          <p:nvPr/>
        </p:nvSpPr>
        <p:spPr>
          <a:xfrm>
            <a:off x="4341168" y="6363406"/>
            <a:ext cx="3672800" cy="338554"/>
          </a:xfrm>
          <a:prstGeom prst="rect">
            <a:avLst/>
          </a:prstGeom>
          <a:noFill/>
        </p:spPr>
        <p:txBody>
          <a:bodyPr wrap="none" rtlCol="0">
            <a:spAutoFit/>
          </a:bodyPr>
          <a:lstStyle/>
          <a:p>
            <a:r>
              <a:rPr lang="zh-TW" altLang="en-US" sz="1600" b="0" dirty="0" smtClean="0">
                <a:latin typeface="Times New Roman" panose="02020603050405020304" pitchFamily="18" charset="0"/>
                <a:ea typeface="標楷體" panose="03000509000000000000" pitchFamily="65" charset="-120"/>
                <a:cs typeface="Times New Roman" panose="02020603050405020304" pitchFamily="18" charset="0"/>
              </a:rPr>
              <a:t>○○大 學  校長</a:t>
            </a:r>
            <a:r>
              <a:rPr lang="zh-TW" altLang="en-US" sz="1600" b="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b="0" dirty="0" smtClean="0">
                <a:latin typeface="Times New Roman" panose="02020603050405020304" pitchFamily="18" charset="0"/>
                <a:ea typeface="標楷體" panose="03000509000000000000" pitchFamily="65" charset="-120"/>
                <a:cs typeface="Times New Roman" panose="02020603050405020304" pitchFamily="18" charset="0"/>
              </a:rPr>
              <a:t>○  ○  ○     年  月  日</a:t>
            </a:r>
            <a:endParaRPr lang="zh-TW" altLang="en-US" sz="16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p:cNvSpPr txBox="1"/>
          <p:nvPr/>
        </p:nvSpPr>
        <p:spPr>
          <a:xfrm>
            <a:off x="1368405" y="3933056"/>
            <a:ext cx="549274" cy="276999"/>
          </a:xfrm>
          <a:prstGeom prst="rect">
            <a:avLst/>
          </a:prstGeom>
          <a:solidFill>
            <a:schemeClr val="accent3">
              <a:lumMod val="75000"/>
            </a:schemeClr>
          </a:solidFill>
        </p:spPr>
        <p:txBody>
          <a:bodyPr wrap="square" rtlCol="0">
            <a:spAutoFit/>
          </a:bodyPr>
          <a:lstStyle/>
          <a:p>
            <a:pPr algn="l"/>
            <a:r>
              <a:rPr lang="zh-TW" altLang="en-US" sz="12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投影片編號版面配置區 6"/>
          <p:cNvSpPr>
            <a:spLocks noGrp="1"/>
          </p:cNvSpPr>
          <p:nvPr>
            <p:ph type="sldNum" sz="quarter" idx="12"/>
          </p:nvPr>
        </p:nvSpPr>
        <p:spPr/>
        <p:txBody>
          <a:bodyPr/>
          <a:lstStyle/>
          <a:p>
            <a:pPr>
              <a:defRPr/>
            </a:pPr>
            <a:fld id="{9750BF13-73E4-4D0E-BCE7-F512E9B75BF1}" type="slidenum">
              <a:rPr lang="en-US" altLang="zh-TW" smtClean="0">
                <a:solidFill>
                  <a:prstClr val="black">
                    <a:tint val="75000"/>
                  </a:prstClr>
                </a:solidFill>
                <a:latin typeface="Times New Roman" panose="02020603050405020304" pitchFamily="18" charset="0"/>
                <a:cs typeface="Times New Roman" panose="02020603050405020304" pitchFamily="18" charset="0"/>
              </a:rPr>
              <a:pPr>
                <a:defRPr/>
              </a:pPr>
              <a:t>6</a:t>
            </a:fld>
            <a:endParaRPr lang="en-US" altLang="zh-TW">
              <a:solidFill>
                <a:prstClr val="black">
                  <a:tint val="75000"/>
                </a:prstClr>
              </a:solidFill>
              <a:latin typeface="Times New Roman" panose="02020603050405020304" pitchFamily="18" charset="0"/>
              <a:cs typeface="Times New Roman" panose="02020603050405020304" pitchFamily="18" charset="0"/>
            </a:endParaRPr>
          </a:p>
        </p:txBody>
      </p:sp>
      <p:sp>
        <p:nvSpPr>
          <p:cNvPr id="12" name="文字方塊 11"/>
          <p:cNvSpPr txBox="1"/>
          <p:nvPr/>
        </p:nvSpPr>
        <p:spPr>
          <a:xfrm>
            <a:off x="899592" y="6488668"/>
            <a:ext cx="3203848"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中國勞工安全管理學會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55777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標題 3"/>
          <p:cNvSpPr>
            <a:spLocks noGrp="1"/>
          </p:cNvSpPr>
          <p:nvPr>
            <p:ph type="title"/>
          </p:nvPr>
        </p:nvSpPr>
        <p:spPr>
          <a:xfrm>
            <a:off x="0" y="238127"/>
            <a:ext cx="8497932" cy="730250"/>
          </a:xfrm>
        </p:spPr>
        <p:txBody>
          <a:bodyPr>
            <a:noAutofit/>
          </a:bodyPr>
          <a:lstStyle/>
          <a:p>
            <a:pPr eaLnBrk="1" fontAlgn="auto" hangingPunct="1">
              <a:spcAft>
                <a:spcPts val="0"/>
              </a:spcAft>
              <a:defRPr/>
            </a:pPr>
            <a:r>
              <a:rPr lang="en-US" altLang="zh-TW" sz="3600" b="1" dirty="0" smtClean="0"/>
              <a:t>OO</a:t>
            </a:r>
            <a:r>
              <a:rPr lang="zh-TW" altLang="en-US" sz="3600" b="1" dirty="0" smtClean="0"/>
              <a:t>大學安全衛生管理組織架構例</a:t>
            </a:r>
          </a:p>
        </p:txBody>
      </p:sp>
      <p:sp>
        <p:nvSpPr>
          <p:cNvPr id="25602" name="投影片編號版面配置區 2"/>
          <p:cNvSpPr>
            <a:spLocks noGrp="1"/>
          </p:cNvSpPr>
          <p:nvPr>
            <p:ph type="sldNum" sz="quarter" idx="12"/>
          </p:nvPr>
        </p:nvSpPr>
        <p:spPr>
          <a:xfrm>
            <a:off x="457200" y="6245225"/>
            <a:ext cx="2133600" cy="476250"/>
          </a:xfrm>
          <a:noFill/>
          <a:ln>
            <a:miter lim="800000"/>
            <a:headEnd/>
            <a:tailEnd/>
          </a:ln>
        </p:spPr>
        <p:txBody>
          <a:bodyPr/>
          <a:lstStyle/>
          <a:p>
            <a:pPr algn="l">
              <a:defRPr/>
            </a:pPr>
            <a:fld id="{91CB04DB-450B-4AE6-8766-30284DC8F28E}" type="slidenum">
              <a:rPr lang="en-US" altLang="zh-TW">
                <a:latin typeface="標楷體" panose="03000509000000000000" pitchFamily="65" charset="-120"/>
              </a:rPr>
              <a:pPr algn="l">
                <a:defRPr/>
              </a:pPr>
              <a:t>7</a:t>
            </a:fld>
            <a:endParaRPr lang="en-US" altLang="zh-TW">
              <a:latin typeface="標楷體" panose="03000509000000000000" pitchFamily="65" charset="-120"/>
            </a:endParaRPr>
          </a:p>
        </p:txBody>
      </p:sp>
      <p:grpSp>
        <p:nvGrpSpPr>
          <p:cNvPr id="27652" name="群組 1"/>
          <p:cNvGrpSpPr>
            <a:grpSpLocks/>
          </p:cNvGrpSpPr>
          <p:nvPr/>
        </p:nvGrpSpPr>
        <p:grpSpPr bwMode="auto">
          <a:xfrm>
            <a:off x="684213" y="1052513"/>
            <a:ext cx="8221662" cy="5364162"/>
            <a:chOff x="516714" y="449800"/>
            <a:chExt cx="8649099" cy="5760710"/>
          </a:xfrm>
        </p:grpSpPr>
        <p:sp>
          <p:nvSpPr>
            <p:cNvPr id="7" name="矩形 6"/>
            <p:cNvSpPr/>
            <p:nvPr/>
          </p:nvSpPr>
          <p:spPr>
            <a:xfrm>
              <a:off x="516714" y="4050457"/>
              <a:ext cx="8649099" cy="216005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dirty="0">
                <a:solidFill>
                  <a:schemeClr val="tx1"/>
                </a:solidFill>
                <a:latin typeface="標楷體" panose="03000509000000000000" pitchFamily="65" charset="-120"/>
                <a:ea typeface="標楷體" panose="03000509000000000000" pitchFamily="65" charset="-120"/>
              </a:endParaRPr>
            </a:p>
            <a:p>
              <a:pPr>
                <a:defRPr/>
              </a:pPr>
              <a:endParaRPr lang="en-US" altLang="zh-TW" dirty="0">
                <a:solidFill>
                  <a:schemeClr val="tx1"/>
                </a:solidFill>
                <a:latin typeface="標楷體" panose="03000509000000000000" pitchFamily="65" charset="-120"/>
                <a:ea typeface="標楷體" panose="03000509000000000000" pitchFamily="65" charset="-120"/>
              </a:endParaRPr>
            </a:p>
            <a:p>
              <a:pPr>
                <a:defRPr/>
              </a:pPr>
              <a:endParaRPr lang="en-US" altLang="zh-TW" dirty="0">
                <a:solidFill>
                  <a:schemeClr val="tx1"/>
                </a:solidFill>
                <a:latin typeface="標楷體" panose="03000509000000000000" pitchFamily="65" charset="-120"/>
                <a:ea typeface="標楷體" panose="03000509000000000000" pitchFamily="65" charset="-120"/>
              </a:endParaRPr>
            </a:p>
            <a:p>
              <a:pPr>
                <a:defRPr/>
              </a:pPr>
              <a:endParaRPr lang="en-US" altLang="zh-TW" dirty="0">
                <a:solidFill>
                  <a:schemeClr val="tx1"/>
                </a:solidFill>
                <a:latin typeface="標楷體" panose="03000509000000000000" pitchFamily="65" charset="-120"/>
                <a:ea typeface="標楷體" panose="03000509000000000000" pitchFamily="65" charset="-120"/>
              </a:endParaRPr>
            </a:p>
            <a:p>
              <a:pPr>
                <a:defRPr/>
              </a:pPr>
              <a:endParaRPr lang="en-US" altLang="zh-TW" dirty="0">
                <a:solidFill>
                  <a:schemeClr val="tx1"/>
                </a:solidFill>
                <a:latin typeface="標楷體" panose="03000509000000000000" pitchFamily="65" charset="-120"/>
                <a:ea typeface="標楷體" panose="03000509000000000000" pitchFamily="65" charset="-120"/>
              </a:endParaRPr>
            </a:p>
            <a:p>
              <a:pPr>
                <a:defRPr/>
              </a:pP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8" name="Text Box 5"/>
            <p:cNvSpPr txBox="1">
              <a:spLocks noChangeArrowheads="1"/>
            </p:cNvSpPr>
            <p:nvPr/>
          </p:nvSpPr>
          <p:spPr bwMode="auto">
            <a:xfrm>
              <a:off x="3484362" y="449800"/>
              <a:ext cx="1735165" cy="409166"/>
            </a:xfrm>
            <a:prstGeom prst="rect">
              <a:avLst/>
            </a:prstGeom>
            <a:ln>
              <a:solidFill>
                <a:schemeClr val="tx1"/>
              </a:solidFill>
              <a:headEnd/>
              <a:tailEnd/>
            </a:ln>
          </p:spPr>
          <p:style>
            <a:lnRef idx="1">
              <a:schemeClr val="accent6"/>
            </a:lnRef>
            <a:fillRef idx="2">
              <a:schemeClr val="accent6"/>
            </a:fillRef>
            <a:effectRef idx="1">
              <a:schemeClr val="accent6"/>
            </a:effectRef>
            <a:fontRef idx="minor">
              <a:schemeClr val="dk1"/>
            </a:fontRef>
          </p:style>
          <p:txBody>
            <a:bodyPr lIns="91434" tIns="45717" rIns="91434" bIns="45717" anchor="ctr"/>
            <a:lstStyle/>
            <a:p>
              <a:pPr algn="dist" eaLnBrk="0" fontAlgn="auto" hangingPunct="0">
                <a:spcBef>
                  <a:spcPts val="0"/>
                </a:spcBef>
                <a:spcAft>
                  <a:spcPts val="0"/>
                </a:spcAft>
                <a:defRPr/>
              </a:pPr>
              <a:r>
                <a:rPr kumimoji="0" lang="zh-TW" altLang="en-US" dirty="0">
                  <a:solidFill>
                    <a:schemeClr val="tx1"/>
                  </a:solidFill>
                  <a:latin typeface="標楷體" panose="03000509000000000000" pitchFamily="65" charset="-120"/>
                  <a:ea typeface="標楷體" panose="03000509000000000000" pitchFamily="65" charset="-120"/>
                </a:rPr>
                <a:t>校長</a:t>
              </a:r>
            </a:p>
          </p:txBody>
        </p:sp>
        <p:sp>
          <p:nvSpPr>
            <p:cNvPr id="9" name="Text Box 6"/>
            <p:cNvSpPr txBox="1">
              <a:spLocks noChangeArrowheads="1"/>
            </p:cNvSpPr>
            <p:nvPr/>
          </p:nvSpPr>
          <p:spPr bwMode="auto">
            <a:xfrm>
              <a:off x="970963" y="1377242"/>
              <a:ext cx="2346395" cy="325627"/>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lIns="91434" tIns="45717" rIns="91434" bIns="45717" anchor="ctr"/>
            <a:lstStyle/>
            <a:p>
              <a:pPr eaLnBrk="0" fontAlgn="auto" hangingPunct="0">
                <a:lnSpc>
                  <a:spcPct val="80000"/>
                </a:lnSpc>
                <a:spcBef>
                  <a:spcPts val="0"/>
                </a:spcBef>
                <a:spcAft>
                  <a:spcPts val="0"/>
                </a:spcAft>
                <a:defRPr/>
              </a:pPr>
              <a:r>
                <a:rPr kumimoji="0" lang="zh-TW" altLang="en-US" sz="1600" dirty="0">
                  <a:solidFill>
                    <a:schemeClr val="tx1"/>
                  </a:solidFill>
                  <a:latin typeface="標楷體" panose="03000509000000000000" pitchFamily="65" charset="-120"/>
                  <a:ea typeface="標楷體" panose="03000509000000000000" pitchFamily="65" charset="-120"/>
                </a:rPr>
                <a:t>安全衛生委員會</a:t>
              </a:r>
            </a:p>
          </p:txBody>
        </p:sp>
        <p:sp>
          <p:nvSpPr>
            <p:cNvPr id="27668" name="Text Box 8"/>
            <p:cNvSpPr txBox="1">
              <a:spLocks noChangeArrowheads="1"/>
            </p:cNvSpPr>
            <p:nvPr/>
          </p:nvSpPr>
          <p:spPr bwMode="auto">
            <a:xfrm>
              <a:off x="592457" y="4378259"/>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秘書處</a:t>
              </a:r>
            </a:p>
          </p:txBody>
        </p:sp>
        <p:sp>
          <p:nvSpPr>
            <p:cNvPr id="27669" name="Text Box 9"/>
            <p:cNvSpPr txBox="1">
              <a:spLocks noChangeArrowheads="1"/>
            </p:cNvSpPr>
            <p:nvPr/>
          </p:nvSpPr>
          <p:spPr bwMode="auto">
            <a:xfrm>
              <a:off x="971168" y="4378259"/>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人資處</a:t>
              </a:r>
            </a:p>
          </p:txBody>
        </p:sp>
        <p:sp>
          <p:nvSpPr>
            <p:cNvPr id="27670" name="Text Box 10"/>
            <p:cNvSpPr txBox="1">
              <a:spLocks noChangeArrowheads="1"/>
            </p:cNvSpPr>
            <p:nvPr/>
          </p:nvSpPr>
          <p:spPr bwMode="auto">
            <a:xfrm>
              <a:off x="1425622" y="4378259"/>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lang="zh-TW" altLang="en-US">
                  <a:latin typeface="標楷體" panose="03000509000000000000" pitchFamily="65" charset="-120"/>
                  <a:ea typeface="標楷體" panose="03000509000000000000" pitchFamily="65" charset="-120"/>
                </a:rPr>
                <a:t>財務</a:t>
              </a:r>
              <a:r>
                <a:rPr kumimoji="0" lang="zh-TW" altLang="en-US">
                  <a:latin typeface="標楷體" panose="03000509000000000000" pitchFamily="65" charset="-120"/>
                  <a:ea typeface="標楷體" panose="03000509000000000000" pitchFamily="65" charset="-120"/>
                </a:rPr>
                <a:t>處</a:t>
              </a:r>
            </a:p>
          </p:txBody>
        </p:sp>
        <p:sp>
          <p:nvSpPr>
            <p:cNvPr id="27671" name="Text Box 12"/>
            <p:cNvSpPr txBox="1">
              <a:spLocks noChangeArrowheads="1"/>
            </p:cNvSpPr>
            <p:nvPr/>
          </p:nvSpPr>
          <p:spPr bwMode="auto">
            <a:xfrm>
              <a:off x="1850623" y="4368539"/>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教、學、總務處</a:t>
              </a:r>
            </a:p>
          </p:txBody>
        </p:sp>
        <p:sp>
          <p:nvSpPr>
            <p:cNvPr id="27672" name="Text Box 13"/>
            <p:cNvSpPr txBox="1">
              <a:spLocks noChangeArrowheads="1"/>
            </p:cNvSpPr>
            <p:nvPr/>
          </p:nvSpPr>
          <p:spPr bwMode="auto">
            <a:xfrm>
              <a:off x="8736661" y="4368539"/>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人文學院</a:t>
              </a:r>
              <a:endParaRPr kumimoji="0" lang="en-US" altLang="zh-TW">
                <a:latin typeface="標楷體" panose="03000509000000000000" pitchFamily="65" charset="-120"/>
                <a:ea typeface="標楷體" panose="03000509000000000000" pitchFamily="65" charset="-120"/>
              </a:endParaRPr>
            </a:p>
            <a:p>
              <a:pPr algn="dist" eaLnBrk="0" hangingPunct="0"/>
              <a:r>
                <a:rPr kumimoji="0" lang="zh-TW" altLang="en-US">
                  <a:latin typeface="標楷體" panose="03000509000000000000" pitchFamily="65" charset="-120"/>
                  <a:ea typeface="標楷體" panose="03000509000000000000" pitchFamily="65" charset="-120"/>
                </a:rPr>
                <a:t>含各系所</a:t>
              </a:r>
            </a:p>
          </p:txBody>
        </p:sp>
        <p:sp>
          <p:nvSpPr>
            <p:cNvPr id="27673" name="Text Box 14"/>
            <p:cNvSpPr txBox="1">
              <a:spLocks noChangeArrowheads="1"/>
            </p:cNvSpPr>
            <p:nvPr/>
          </p:nvSpPr>
          <p:spPr bwMode="auto">
            <a:xfrm>
              <a:off x="3462331" y="4376787"/>
              <a:ext cx="372093"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資訊處</a:t>
              </a:r>
            </a:p>
          </p:txBody>
        </p:sp>
        <p:sp>
          <p:nvSpPr>
            <p:cNvPr id="27674" name="Text Box 15"/>
            <p:cNvSpPr txBox="1">
              <a:spLocks noChangeArrowheads="1"/>
            </p:cNvSpPr>
            <p:nvPr/>
          </p:nvSpPr>
          <p:spPr bwMode="auto">
            <a:xfrm>
              <a:off x="8322721" y="4368539"/>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商學院含各系所</a:t>
              </a:r>
            </a:p>
          </p:txBody>
        </p:sp>
        <p:sp>
          <p:nvSpPr>
            <p:cNvPr id="18" name="Text Box 16"/>
            <p:cNvSpPr txBox="1">
              <a:spLocks noChangeArrowheads="1"/>
            </p:cNvSpPr>
            <p:nvPr/>
          </p:nvSpPr>
          <p:spPr bwMode="auto">
            <a:xfrm>
              <a:off x="3382490" y="2234784"/>
              <a:ext cx="1943918" cy="837085"/>
            </a:xfrm>
            <a:prstGeom prst="rect">
              <a:avLst/>
            </a:prstGeom>
            <a:solidFill>
              <a:srgbClr val="FFCC66"/>
            </a:solidFill>
            <a:ln>
              <a:solidFill>
                <a:schemeClr val="tx1"/>
              </a:solidFill>
              <a:headEnd/>
              <a:tailEnd/>
            </a:ln>
          </p:spPr>
          <p:style>
            <a:lnRef idx="1">
              <a:schemeClr val="accent3"/>
            </a:lnRef>
            <a:fillRef idx="2">
              <a:schemeClr val="accent3"/>
            </a:fillRef>
            <a:effectRef idx="1">
              <a:schemeClr val="accent3"/>
            </a:effectRef>
            <a:fontRef idx="minor">
              <a:schemeClr val="dk1"/>
            </a:fontRef>
          </p:style>
          <p:txBody>
            <a:bodyPr lIns="91434" tIns="45717" rIns="91434" bIns="45717" anchor="ctr"/>
            <a:lstStyle/>
            <a:p>
              <a:pPr algn="dist" eaLnBrk="0" hangingPunct="0">
                <a:defRPr/>
              </a:pPr>
              <a:r>
                <a:rPr lang="zh-TW" altLang="en-US" sz="1800" dirty="0">
                  <a:solidFill>
                    <a:schemeClr val="tx1"/>
                  </a:solidFill>
                  <a:latin typeface="標楷體" panose="03000509000000000000" pitchFamily="65" charset="-120"/>
                  <a:ea typeface="標楷體" panose="03000509000000000000" pitchFamily="65" charset="-120"/>
                </a:rPr>
                <a:t>環境及安全</a:t>
              </a:r>
              <a:endParaRPr lang="en-US" altLang="zh-TW" sz="1800" dirty="0">
                <a:solidFill>
                  <a:schemeClr val="tx1"/>
                </a:solidFill>
                <a:latin typeface="標楷體" panose="03000509000000000000" pitchFamily="65" charset="-120"/>
                <a:ea typeface="標楷體" panose="03000509000000000000" pitchFamily="65" charset="-120"/>
              </a:endParaRPr>
            </a:p>
            <a:p>
              <a:pPr algn="dist" eaLnBrk="0" hangingPunct="0">
                <a:defRPr/>
              </a:pPr>
              <a:r>
                <a:rPr lang="zh-TW" altLang="en-US" sz="1800" dirty="0">
                  <a:solidFill>
                    <a:schemeClr val="tx1"/>
                  </a:solidFill>
                  <a:latin typeface="標楷體" panose="03000509000000000000" pitchFamily="65" charset="-120"/>
                  <a:ea typeface="標楷體" panose="03000509000000000000" pitchFamily="65" charset="-120"/>
                </a:rPr>
                <a:t>衛生管理中心</a:t>
              </a:r>
            </a:p>
          </p:txBody>
        </p:sp>
        <p:sp>
          <p:nvSpPr>
            <p:cNvPr id="19" name="Line 17"/>
            <p:cNvSpPr>
              <a:spLocks noChangeShapeType="1"/>
            </p:cNvSpPr>
            <p:nvPr/>
          </p:nvSpPr>
          <p:spPr bwMode="auto">
            <a:xfrm>
              <a:off x="8501140" y="4193665"/>
              <a:ext cx="0" cy="173895"/>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25" name="Line 26"/>
            <p:cNvSpPr>
              <a:spLocks noChangeShapeType="1"/>
            </p:cNvSpPr>
            <p:nvPr/>
          </p:nvSpPr>
          <p:spPr bwMode="auto">
            <a:xfrm flipV="1">
              <a:off x="818989" y="4193665"/>
              <a:ext cx="8089639" cy="30687"/>
            </a:xfrm>
            <a:prstGeom prst="line">
              <a:avLst/>
            </a:prstGeom>
            <a:ln>
              <a:solidFill>
                <a:schemeClr val="tx1"/>
              </a:solidFill>
              <a:headEnd/>
              <a:tailEnd/>
            </a:ln>
          </p:spPr>
          <p:style>
            <a:lnRef idx="1">
              <a:schemeClr val="dk1"/>
            </a:lnRef>
            <a:fillRef idx="0">
              <a:schemeClr val="dk1"/>
            </a:fillRef>
            <a:effectRef idx="0">
              <a:schemeClr val="dk1"/>
            </a:effectRef>
            <a:fontRef idx="minor">
              <a:schemeClr val="tx1"/>
            </a:fontRef>
          </p:style>
          <p:txBody>
            <a:bodyP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27685" name="Text Box 27"/>
            <p:cNvSpPr txBox="1">
              <a:spLocks noChangeArrowheads="1"/>
            </p:cNvSpPr>
            <p:nvPr/>
          </p:nvSpPr>
          <p:spPr bwMode="auto">
            <a:xfrm>
              <a:off x="6669092" y="4376332"/>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sz="1200" dirty="0">
                  <a:latin typeface="標楷體" panose="03000509000000000000" pitchFamily="65" charset="-120"/>
                  <a:ea typeface="標楷體" panose="03000509000000000000" pitchFamily="65" charset="-120"/>
                </a:rPr>
                <a:t>資電學院含各系所</a:t>
              </a:r>
            </a:p>
          </p:txBody>
        </p:sp>
        <p:sp>
          <p:nvSpPr>
            <p:cNvPr id="27686" name="Text Box 28"/>
            <p:cNvSpPr txBox="1">
              <a:spLocks noChangeArrowheads="1"/>
            </p:cNvSpPr>
            <p:nvPr/>
          </p:nvSpPr>
          <p:spPr bwMode="auto">
            <a:xfrm>
              <a:off x="7908468" y="4379760"/>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建設學院</a:t>
              </a:r>
              <a:endParaRPr kumimoji="0" lang="en-US" altLang="zh-TW">
                <a:latin typeface="標楷體" panose="03000509000000000000" pitchFamily="65" charset="-120"/>
                <a:ea typeface="標楷體" panose="03000509000000000000" pitchFamily="65" charset="-120"/>
              </a:endParaRPr>
            </a:p>
            <a:p>
              <a:pPr algn="dist" eaLnBrk="0" hangingPunct="0"/>
              <a:r>
                <a:rPr kumimoji="0" lang="zh-TW" altLang="en-US">
                  <a:latin typeface="標楷體" panose="03000509000000000000" pitchFamily="65" charset="-120"/>
                  <a:ea typeface="標楷體" panose="03000509000000000000" pitchFamily="65" charset="-120"/>
                </a:rPr>
                <a:t>含各系所</a:t>
              </a:r>
            </a:p>
          </p:txBody>
        </p:sp>
        <p:sp>
          <p:nvSpPr>
            <p:cNvPr id="27687" name="Text Box 29"/>
            <p:cNvSpPr txBox="1">
              <a:spLocks noChangeArrowheads="1"/>
            </p:cNvSpPr>
            <p:nvPr/>
          </p:nvSpPr>
          <p:spPr bwMode="auto">
            <a:xfrm>
              <a:off x="6259904" y="4379760"/>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sz="1200" dirty="0">
                  <a:latin typeface="標楷體" panose="03000509000000000000" pitchFamily="65" charset="-120"/>
                  <a:ea typeface="標楷體" panose="03000509000000000000" pitchFamily="65" charset="-120"/>
                </a:rPr>
                <a:t>理、工學院</a:t>
              </a:r>
              <a:endParaRPr kumimoji="0" lang="en-US" altLang="zh-TW" sz="1200" dirty="0">
                <a:latin typeface="標楷體" panose="03000509000000000000" pitchFamily="65" charset="-120"/>
                <a:ea typeface="標楷體" panose="03000509000000000000" pitchFamily="65" charset="-120"/>
              </a:endParaRPr>
            </a:p>
            <a:p>
              <a:pPr algn="dist" eaLnBrk="0" hangingPunct="0"/>
              <a:r>
                <a:rPr kumimoji="0" lang="zh-TW" altLang="en-US" sz="1200" dirty="0">
                  <a:latin typeface="標楷體" panose="03000509000000000000" pitchFamily="65" charset="-120"/>
                  <a:ea typeface="標楷體" panose="03000509000000000000" pitchFamily="65" charset="-120"/>
                </a:rPr>
                <a:t>含各系所</a:t>
              </a:r>
            </a:p>
          </p:txBody>
        </p:sp>
        <p:sp>
          <p:nvSpPr>
            <p:cNvPr id="27688" name="Text Box 30"/>
            <p:cNvSpPr txBox="1">
              <a:spLocks noChangeArrowheads="1"/>
            </p:cNvSpPr>
            <p:nvPr/>
          </p:nvSpPr>
          <p:spPr bwMode="auto">
            <a:xfrm>
              <a:off x="5026620" y="4353472"/>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教資、通識中心</a:t>
              </a:r>
            </a:p>
          </p:txBody>
        </p:sp>
        <p:sp>
          <p:nvSpPr>
            <p:cNvPr id="30" name="Line 31"/>
            <p:cNvSpPr>
              <a:spLocks noChangeShapeType="1"/>
            </p:cNvSpPr>
            <p:nvPr/>
          </p:nvSpPr>
          <p:spPr bwMode="auto">
            <a:xfrm>
              <a:off x="7290367" y="4212418"/>
              <a:ext cx="0" cy="172191"/>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31" name="Line 32"/>
            <p:cNvSpPr>
              <a:spLocks noChangeShapeType="1"/>
            </p:cNvSpPr>
            <p:nvPr/>
          </p:nvSpPr>
          <p:spPr bwMode="auto">
            <a:xfrm>
              <a:off x="7662784" y="4193665"/>
              <a:ext cx="0" cy="173895"/>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32" name="Line 33"/>
            <p:cNvSpPr>
              <a:spLocks noChangeShapeType="1"/>
            </p:cNvSpPr>
            <p:nvPr/>
          </p:nvSpPr>
          <p:spPr bwMode="auto">
            <a:xfrm>
              <a:off x="6460360" y="4193665"/>
              <a:ext cx="0" cy="172190"/>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33" name="Line 34"/>
            <p:cNvSpPr>
              <a:spLocks noChangeShapeType="1"/>
            </p:cNvSpPr>
            <p:nvPr/>
          </p:nvSpPr>
          <p:spPr bwMode="auto">
            <a:xfrm>
              <a:off x="4753587" y="4203894"/>
              <a:ext cx="0" cy="173895"/>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34" name="Line 35"/>
            <p:cNvSpPr>
              <a:spLocks noChangeShapeType="1"/>
            </p:cNvSpPr>
            <p:nvPr/>
          </p:nvSpPr>
          <p:spPr bwMode="auto">
            <a:xfrm>
              <a:off x="8908628" y="4193665"/>
              <a:ext cx="0" cy="172190"/>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35" name="Line 37"/>
            <p:cNvSpPr>
              <a:spLocks noChangeShapeType="1"/>
            </p:cNvSpPr>
            <p:nvPr/>
          </p:nvSpPr>
          <p:spPr bwMode="auto">
            <a:xfrm>
              <a:off x="3644685" y="4193665"/>
              <a:ext cx="0" cy="173895"/>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36" name="Line 38"/>
            <p:cNvSpPr>
              <a:spLocks noChangeShapeType="1"/>
            </p:cNvSpPr>
            <p:nvPr/>
          </p:nvSpPr>
          <p:spPr bwMode="auto">
            <a:xfrm>
              <a:off x="803960" y="4193665"/>
              <a:ext cx="0" cy="173895"/>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37" name="Line 39"/>
            <p:cNvSpPr>
              <a:spLocks noChangeShapeType="1"/>
            </p:cNvSpPr>
            <p:nvPr/>
          </p:nvSpPr>
          <p:spPr bwMode="auto">
            <a:xfrm>
              <a:off x="2003043" y="4193665"/>
              <a:ext cx="0" cy="173895"/>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39" name="Line 41"/>
            <p:cNvSpPr>
              <a:spLocks noChangeShapeType="1"/>
            </p:cNvSpPr>
            <p:nvPr/>
          </p:nvSpPr>
          <p:spPr bwMode="auto">
            <a:xfrm>
              <a:off x="1577184" y="4224353"/>
              <a:ext cx="0" cy="172190"/>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27703" name="Text Box 27"/>
            <p:cNvSpPr txBox="1">
              <a:spLocks noChangeArrowheads="1"/>
            </p:cNvSpPr>
            <p:nvPr/>
          </p:nvSpPr>
          <p:spPr bwMode="auto">
            <a:xfrm>
              <a:off x="7081951" y="4388819"/>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sz="1200">
                  <a:latin typeface="標楷體" panose="03000509000000000000" pitchFamily="65" charset="-120"/>
                  <a:ea typeface="標楷體" panose="03000509000000000000" pitchFamily="65" charset="-120"/>
                </a:rPr>
                <a:t>金融學院</a:t>
              </a:r>
              <a:endParaRPr kumimoji="0" lang="en-US" altLang="zh-TW" sz="1200">
                <a:latin typeface="標楷體" panose="03000509000000000000" pitchFamily="65" charset="-120"/>
                <a:ea typeface="標楷體" panose="03000509000000000000" pitchFamily="65" charset="-120"/>
              </a:endParaRPr>
            </a:p>
            <a:p>
              <a:pPr algn="dist" eaLnBrk="0" hangingPunct="0"/>
              <a:r>
                <a:rPr kumimoji="0" lang="zh-TW" altLang="en-US" sz="1200">
                  <a:latin typeface="標楷體" panose="03000509000000000000" pitchFamily="65" charset="-120"/>
                  <a:ea typeface="標楷體" panose="03000509000000000000" pitchFamily="65" charset="-120"/>
                </a:rPr>
                <a:t>含各系所</a:t>
              </a:r>
            </a:p>
          </p:txBody>
        </p:sp>
        <p:sp>
          <p:nvSpPr>
            <p:cNvPr id="49" name="Line 34"/>
            <p:cNvSpPr>
              <a:spLocks noChangeShapeType="1"/>
            </p:cNvSpPr>
            <p:nvPr/>
          </p:nvSpPr>
          <p:spPr bwMode="auto">
            <a:xfrm>
              <a:off x="5242907" y="4193665"/>
              <a:ext cx="0" cy="172190"/>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27705" name="Text Box 28"/>
            <p:cNvSpPr txBox="1">
              <a:spLocks noChangeArrowheads="1"/>
            </p:cNvSpPr>
            <p:nvPr/>
          </p:nvSpPr>
          <p:spPr bwMode="auto">
            <a:xfrm>
              <a:off x="7491470" y="4387122"/>
              <a:ext cx="409378"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sz="1200">
                  <a:latin typeface="標楷體" panose="03000509000000000000" pitchFamily="65" charset="-120"/>
                  <a:ea typeface="標楷體" panose="03000509000000000000" pitchFamily="65" charset="-120"/>
                </a:rPr>
                <a:t>經營管理學院</a:t>
              </a:r>
              <a:endParaRPr kumimoji="0" lang="en-US" altLang="zh-TW" sz="1200">
                <a:latin typeface="標楷體" panose="03000509000000000000" pitchFamily="65" charset="-120"/>
                <a:ea typeface="標楷體" panose="03000509000000000000" pitchFamily="65" charset="-120"/>
              </a:endParaRPr>
            </a:p>
            <a:p>
              <a:pPr algn="dist" eaLnBrk="0" hangingPunct="0"/>
              <a:r>
                <a:rPr kumimoji="0" lang="zh-TW" altLang="en-US" sz="1200">
                  <a:latin typeface="標楷體" panose="03000509000000000000" pitchFamily="65" charset="-120"/>
                  <a:ea typeface="標楷體" panose="03000509000000000000" pitchFamily="65" charset="-120"/>
                </a:rPr>
                <a:t>含各系所</a:t>
              </a:r>
            </a:p>
          </p:txBody>
        </p:sp>
        <p:sp>
          <p:nvSpPr>
            <p:cNvPr id="51" name="Text Box 6"/>
            <p:cNvSpPr txBox="1">
              <a:spLocks noChangeArrowheads="1"/>
            </p:cNvSpPr>
            <p:nvPr/>
          </p:nvSpPr>
          <p:spPr bwMode="auto">
            <a:xfrm>
              <a:off x="5591395" y="1764670"/>
              <a:ext cx="2343056" cy="288120"/>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lIns="91434" tIns="45717" rIns="91434" bIns="45717" anchor="ctr"/>
            <a:lstStyle/>
            <a:p>
              <a:pPr eaLnBrk="0" fontAlgn="auto" hangingPunct="0">
                <a:lnSpc>
                  <a:spcPct val="80000"/>
                </a:lnSpc>
                <a:spcBef>
                  <a:spcPts val="0"/>
                </a:spcBef>
                <a:spcAft>
                  <a:spcPts val="0"/>
                </a:spcAft>
                <a:defRPr/>
              </a:pPr>
              <a:r>
                <a:rPr kumimoji="0" lang="zh-TW" altLang="en-US" dirty="0">
                  <a:solidFill>
                    <a:schemeClr val="tx1"/>
                  </a:solidFill>
                  <a:latin typeface="標楷體" panose="03000509000000000000" pitchFamily="65" charset="-120"/>
                  <a:ea typeface="標楷體" panose="03000509000000000000" pitchFamily="65" charset="-120"/>
                </a:rPr>
                <a:t>毒性化學物質運作委員會</a:t>
              </a:r>
            </a:p>
          </p:txBody>
        </p:sp>
        <p:sp>
          <p:nvSpPr>
            <p:cNvPr id="52" name="Text Box 6"/>
            <p:cNvSpPr txBox="1">
              <a:spLocks noChangeArrowheads="1"/>
            </p:cNvSpPr>
            <p:nvPr/>
          </p:nvSpPr>
          <p:spPr bwMode="auto">
            <a:xfrm>
              <a:off x="5591395" y="1223352"/>
              <a:ext cx="2266234" cy="288120"/>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lIns="91434" tIns="45717" rIns="91434" bIns="45717" anchor="ctr"/>
            <a:lstStyle/>
            <a:p>
              <a:pPr eaLnBrk="0" fontAlgn="auto" hangingPunct="0">
                <a:lnSpc>
                  <a:spcPct val="80000"/>
                </a:lnSpc>
                <a:spcBef>
                  <a:spcPts val="0"/>
                </a:spcBef>
                <a:spcAft>
                  <a:spcPts val="0"/>
                </a:spcAft>
                <a:defRPr/>
              </a:pPr>
              <a:r>
                <a:rPr kumimoji="0" lang="zh-TW" altLang="en-US" dirty="0">
                  <a:solidFill>
                    <a:schemeClr val="tx1"/>
                  </a:solidFill>
                  <a:latin typeface="標楷體" panose="03000509000000000000" pitchFamily="65" charset="-120"/>
                  <a:ea typeface="標楷體" panose="03000509000000000000" pitchFamily="65" charset="-120"/>
                </a:rPr>
                <a:t>生物實驗安全執行委員會</a:t>
              </a:r>
            </a:p>
          </p:txBody>
        </p:sp>
        <p:cxnSp>
          <p:nvCxnSpPr>
            <p:cNvPr id="53" name="直線接點 52"/>
            <p:cNvCxnSpPr/>
            <p:nvPr/>
          </p:nvCxnSpPr>
          <p:spPr>
            <a:xfrm>
              <a:off x="5364140" y="1300683"/>
              <a:ext cx="215435" cy="17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a:xfrm flipH="1">
              <a:off x="5364818" y="1517040"/>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Line 37"/>
            <p:cNvSpPr>
              <a:spLocks noChangeShapeType="1"/>
            </p:cNvSpPr>
            <p:nvPr/>
          </p:nvSpPr>
          <p:spPr bwMode="auto">
            <a:xfrm>
              <a:off x="3187096" y="4193665"/>
              <a:ext cx="0" cy="172190"/>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27715" name="Text Box 12"/>
            <p:cNvSpPr txBox="1">
              <a:spLocks noChangeArrowheads="1"/>
            </p:cNvSpPr>
            <p:nvPr/>
          </p:nvSpPr>
          <p:spPr bwMode="auto">
            <a:xfrm>
              <a:off x="2253993" y="4365636"/>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研發處</a:t>
              </a:r>
            </a:p>
          </p:txBody>
        </p:sp>
        <p:sp>
          <p:nvSpPr>
            <p:cNvPr id="57" name="Line 39"/>
            <p:cNvSpPr>
              <a:spLocks noChangeShapeType="1"/>
            </p:cNvSpPr>
            <p:nvPr/>
          </p:nvSpPr>
          <p:spPr bwMode="auto">
            <a:xfrm>
              <a:off x="2405520" y="4191960"/>
              <a:ext cx="0" cy="172191"/>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27717" name="Text Box 12"/>
            <p:cNvSpPr txBox="1">
              <a:spLocks noChangeArrowheads="1"/>
            </p:cNvSpPr>
            <p:nvPr/>
          </p:nvSpPr>
          <p:spPr bwMode="auto">
            <a:xfrm>
              <a:off x="2656368" y="4367695"/>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推廣教育處</a:t>
              </a:r>
            </a:p>
          </p:txBody>
        </p:sp>
        <p:sp>
          <p:nvSpPr>
            <p:cNvPr id="59" name="Line 39"/>
            <p:cNvSpPr>
              <a:spLocks noChangeShapeType="1"/>
            </p:cNvSpPr>
            <p:nvPr/>
          </p:nvSpPr>
          <p:spPr bwMode="auto">
            <a:xfrm>
              <a:off x="2809668" y="4193665"/>
              <a:ext cx="0" cy="172190"/>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27719" name="Text Box 12"/>
            <p:cNvSpPr txBox="1">
              <a:spLocks noChangeArrowheads="1"/>
            </p:cNvSpPr>
            <p:nvPr/>
          </p:nvSpPr>
          <p:spPr bwMode="auto">
            <a:xfrm>
              <a:off x="3060205" y="4371685"/>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國際事務處</a:t>
              </a:r>
            </a:p>
          </p:txBody>
        </p:sp>
        <p:sp>
          <p:nvSpPr>
            <p:cNvPr id="61" name="Line 35"/>
            <p:cNvSpPr>
              <a:spLocks noChangeShapeType="1"/>
            </p:cNvSpPr>
            <p:nvPr/>
          </p:nvSpPr>
          <p:spPr bwMode="auto">
            <a:xfrm>
              <a:off x="4057183" y="4193665"/>
              <a:ext cx="0" cy="172190"/>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27721" name="Text Box 14"/>
            <p:cNvSpPr txBox="1">
              <a:spLocks noChangeArrowheads="1"/>
            </p:cNvSpPr>
            <p:nvPr/>
          </p:nvSpPr>
          <p:spPr bwMode="auto">
            <a:xfrm>
              <a:off x="3856837" y="4371685"/>
              <a:ext cx="372093"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體育處</a:t>
              </a:r>
            </a:p>
          </p:txBody>
        </p:sp>
        <p:sp>
          <p:nvSpPr>
            <p:cNvPr id="63" name="Line 35"/>
            <p:cNvSpPr>
              <a:spLocks noChangeShapeType="1"/>
            </p:cNvSpPr>
            <p:nvPr/>
          </p:nvSpPr>
          <p:spPr bwMode="auto">
            <a:xfrm>
              <a:off x="4447971" y="4203894"/>
              <a:ext cx="0" cy="173895"/>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27723" name="Text Box 14"/>
            <p:cNvSpPr txBox="1">
              <a:spLocks noChangeArrowheads="1"/>
            </p:cNvSpPr>
            <p:nvPr/>
          </p:nvSpPr>
          <p:spPr bwMode="auto">
            <a:xfrm>
              <a:off x="4247812" y="4363925"/>
              <a:ext cx="372093"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計畫、中科辦公室</a:t>
              </a:r>
            </a:p>
          </p:txBody>
        </p:sp>
        <p:sp>
          <p:nvSpPr>
            <p:cNvPr id="27724" name="Text Box 14"/>
            <p:cNvSpPr txBox="1">
              <a:spLocks noChangeArrowheads="1"/>
            </p:cNvSpPr>
            <p:nvPr/>
          </p:nvSpPr>
          <p:spPr bwMode="auto">
            <a:xfrm>
              <a:off x="4640292" y="4353472"/>
              <a:ext cx="372093"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校輔、軍訓室</a:t>
              </a:r>
            </a:p>
          </p:txBody>
        </p:sp>
        <p:sp>
          <p:nvSpPr>
            <p:cNvPr id="27725" name="Text Box 30"/>
            <p:cNvSpPr txBox="1">
              <a:spLocks noChangeArrowheads="1"/>
            </p:cNvSpPr>
            <p:nvPr/>
          </p:nvSpPr>
          <p:spPr bwMode="auto">
            <a:xfrm>
              <a:off x="5422096" y="4357664"/>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dirty="0">
                  <a:latin typeface="標楷體" panose="03000509000000000000" pitchFamily="65" charset="-120"/>
                  <a:ea typeface="標楷體" panose="03000509000000000000" pitchFamily="65" charset="-120"/>
                </a:rPr>
                <a:t>校安、綠能中心</a:t>
              </a:r>
            </a:p>
          </p:txBody>
        </p:sp>
        <p:sp>
          <p:nvSpPr>
            <p:cNvPr id="67" name="Line 35"/>
            <p:cNvSpPr>
              <a:spLocks noChangeShapeType="1"/>
            </p:cNvSpPr>
            <p:nvPr/>
          </p:nvSpPr>
          <p:spPr bwMode="auto">
            <a:xfrm>
              <a:off x="8117032" y="4193665"/>
              <a:ext cx="0" cy="172190"/>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68" name="Line 34"/>
            <p:cNvSpPr>
              <a:spLocks noChangeShapeType="1"/>
            </p:cNvSpPr>
            <p:nvPr/>
          </p:nvSpPr>
          <p:spPr bwMode="auto">
            <a:xfrm>
              <a:off x="5638704" y="4197075"/>
              <a:ext cx="0" cy="173895"/>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27728" name="Text Box 30"/>
            <p:cNvSpPr txBox="1">
              <a:spLocks noChangeArrowheads="1"/>
            </p:cNvSpPr>
            <p:nvPr/>
          </p:nvSpPr>
          <p:spPr bwMode="auto">
            <a:xfrm>
              <a:off x="5827856" y="4361092"/>
              <a:ext cx="381000" cy="1558483"/>
            </a:xfrm>
            <a:prstGeom prst="rect">
              <a:avLst/>
            </a:prstGeom>
            <a:solidFill>
              <a:schemeClr val="bg2"/>
            </a:solidFill>
            <a:ln w="6350">
              <a:solidFill>
                <a:schemeClr val="tx1"/>
              </a:solidFill>
              <a:miter lim="800000"/>
              <a:headEnd/>
              <a:tailEnd/>
            </a:ln>
          </p:spPr>
          <p:txBody>
            <a:bodyPr vert="eaVert" lIns="91434" tIns="45717" rIns="91434" bIns="45717" anchor="ctr"/>
            <a:lstStyle/>
            <a:p>
              <a:pPr algn="dist" eaLnBrk="0" hangingPunct="0"/>
              <a:r>
                <a:rPr kumimoji="0" lang="zh-TW" altLang="en-US">
                  <a:latin typeface="標楷體" panose="03000509000000000000" pitchFamily="65" charset="-120"/>
                  <a:ea typeface="標楷體" panose="03000509000000000000" pitchFamily="65" charset="-120"/>
                </a:rPr>
                <a:t>圖書館</a:t>
              </a:r>
            </a:p>
          </p:txBody>
        </p:sp>
        <p:sp>
          <p:nvSpPr>
            <p:cNvPr id="70" name="Line 34"/>
            <p:cNvSpPr>
              <a:spLocks noChangeShapeType="1"/>
            </p:cNvSpPr>
            <p:nvPr/>
          </p:nvSpPr>
          <p:spPr bwMode="auto">
            <a:xfrm>
              <a:off x="6042852" y="4193665"/>
              <a:ext cx="0" cy="172190"/>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sp>
          <p:nvSpPr>
            <p:cNvPr id="71" name="Line 33"/>
            <p:cNvSpPr>
              <a:spLocks noChangeShapeType="1"/>
            </p:cNvSpPr>
            <p:nvPr/>
          </p:nvSpPr>
          <p:spPr bwMode="auto">
            <a:xfrm>
              <a:off x="6821087" y="4193665"/>
              <a:ext cx="0" cy="172190"/>
            </a:xfrm>
            <a:prstGeom prst="line">
              <a:avLst/>
            </a:prstGeom>
            <a:ln>
              <a:solidFill>
                <a:schemeClr val="tx1"/>
              </a:solidFill>
              <a:headEnd type="none" w="sm" len="sm"/>
              <a:tailEnd type="arrow" w="sm" len="sm"/>
            </a:ln>
          </p:spPr>
          <p:style>
            <a:lnRef idx="1">
              <a:schemeClr val="dk1"/>
            </a:lnRef>
            <a:fillRef idx="0">
              <a:schemeClr val="dk1"/>
            </a:fillRef>
            <a:effectRef idx="0">
              <a:schemeClr val="dk1"/>
            </a:effectRef>
            <a:fontRef idx="minor">
              <a:schemeClr val="tx1"/>
            </a:fontRef>
          </p:style>
          <p:txBody>
            <a:bodyPr wrap="none" anchor="ctr"/>
            <a:lstStyle/>
            <a:p>
              <a:pPr fontAlgn="auto">
                <a:spcBef>
                  <a:spcPts val="0"/>
                </a:spcBef>
                <a:spcAft>
                  <a:spcPts val="0"/>
                </a:spcAft>
                <a:defRPr/>
              </a:pPr>
              <a:endParaRPr kumimoji="0" lang="zh-TW" altLang="en-US">
                <a:latin typeface="標楷體" panose="03000509000000000000" pitchFamily="65" charset="-120"/>
                <a:ea typeface="標楷體" panose="03000509000000000000" pitchFamily="65" charset="-120"/>
              </a:endParaRPr>
            </a:p>
          </p:txBody>
        </p:sp>
        <p:cxnSp>
          <p:nvCxnSpPr>
            <p:cNvPr id="72" name="直線接點 71"/>
            <p:cNvCxnSpPr/>
            <p:nvPr/>
          </p:nvCxnSpPr>
          <p:spPr>
            <a:xfrm rot="16200000" flipH="1">
              <a:off x="3664018" y="1544352"/>
              <a:ext cx="1377524" cy="3340"/>
            </a:xfrm>
            <a:prstGeom prst="line">
              <a:avLst/>
            </a:prstGeom>
          </p:spPr>
          <p:style>
            <a:lnRef idx="1">
              <a:schemeClr val="accent2"/>
            </a:lnRef>
            <a:fillRef idx="0">
              <a:schemeClr val="accent2"/>
            </a:fillRef>
            <a:effectRef idx="0">
              <a:schemeClr val="accent2"/>
            </a:effectRef>
            <a:fontRef idx="minor">
              <a:schemeClr val="tx1"/>
            </a:fontRef>
          </p:style>
        </p:cxnSp>
        <p:cxnSp>
          <p:nvCxnSpPr>
            <p:cNvPr id="73" name="直線接點 72"/>
            <p:cNvCxnSpPr/>
            <p:nvPr/>
          </p:nvCxnSpPr>
          <p:spPr>
            <a:xfrm rot="5400000">
              <a:off x="3797430" y="3626800"/>
              <a:ext cx="115077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4" name="直線接點 73"/>
            <p:cNvCxnSpPr/>
            <p:nvPr/>
          </p:nvCxnSpPr>
          <p:spPr>
            <a:xfrm rot="16200000" flipH="1">
              <a:off x="5471857" y="1811615"/>
              <a:ext cx="0" cy="2154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a:xfrm flipH="1">
              <a:off x="5364140" y="1300683"/>
              <a:ext cx="17379" cy="589696"/>
            </a:xfrm>
            <a:prstGeom prst="line">
              <a:avLst/>
            </a:prstGeom>
          </p:spPr>
          <p:style>
            <a:lnRef idx="1">
              <a:schemeClr val="accent2"/>
            </a:lnRef>
            <a:fillRef idx="0">
              <a:schemeClr val="accent2"/>
            </a:fillRef>
            <a:effectRef idx="0">
              <a:schemeClr val="accent2"/>
            </a:effectRef>
            <a:fontRef idx="minor">
              <a:schemeClr val="tx1"/>
            </a:fontRef>
          </p:style>
        </p:cxnSp>
      </p:grpSp>
      <p:sp>
        <p:nvSpPr>
          <p:cNvPr id="2" name="矩形 1"/>
          <p:cNvSpPr/>
          <p:nvPr/>
        </p:nvSpPr>
        <p:spPr>
          <a:xfrm>
            <a:off x="2582863" y="6053138"/>
            <a:ext cx="3852337" cy="584775"/>
          </a:xfrm>
          <a:prstGeom prst="rect">
            <a:avLst/>
          </a:prstGeom>
          <a:solidFill>
            <a:srgbClr val="000099"/>
          </a:solidFill>
        </p:spPr>
        <p:style>
          <a:lnRef idx="3">
            <a:schemeClr val="lt1"/>
          </a:lnRef>
          <a:fillRef idx="1">
            <a:schemeClr val="accent6"/>
          </a:fillRef>
          <a:effectRef idx="1">
            <a:schemeClr val="accent6"/>
          </a:effectRef>
          <a:fontRef idx="minor">
            <a:schemeClr val="lt1"/>
          </a:fontRef>
        </p:style>
        <p:txBody>
          <a:bodyPr wrap="none">
            <a:spAutoFit/>
          </a:bodyPr>
          <a:lstStyle/>
          <a:p>
            <a:pPr>
              <a:defRPr/>
            </a:pPr>
            <a:r>
              <a:rPr lang="zh-TW" altLang="en-US" dirty="0">
                <a:solidFill>
                  <a:schemeClr val="bg1"/>
                </a:solidFill>
                <a:latin typeface="標楷體" panose="03000509000000000000" pitchFamily="65" charset="-120"/>
                <a:ea typeface="標楷體" panose="03000509000000000000" pitchFamily="65" charset="-120"/>
              </a:rPr>
              <a:t>各單位設置</a:t>
            </a:r>
            <a:r>
              <a:rPr lang="zh-TW" altLang="en-US" sz="3200" dirty="0">
                <a:solidFill>
                  <a:srgbClr val="FFFF00"/>
                </a:solidFill>
                <a:latin typeface="標楷體" panose="03000509000000000000" pitchFamily="65" charset="-120"/>
                <a:ea typeface="標楷體" panose="03000509000000000000" pitchFamily="65" charset="-120"/>
              </a:rPr>
              <a:t>安衛聯絡員</a:t>
            </a:r>
            <a:r>
              <a:rPr lang="zh-TW" altLang="en-US" dirty="0">
                <a:solidFill>
                  <a:schemeClr val="bg1"/>
                </a:solidFill>
                <a:latin typeface="標楷體" panose="03000509000000000000" pitchFamily="65" charset="-120"/>
                <a:ea typeface="標楷體" panose="03000509000000000000" pitchFamily="65" charset="-120"/>
              </a:rPr>
              <a:t>一名</a:t>
            </a:r>
            <a:endParaRPr lang="en-US" altLang="zh-TW" dirty="0">
              <a:solidFill>
                <a:schemeClr val="bg1"/>
              </a:solidFill>
              <a:latin typeface="標楷體" panose="03000509000000000000" pitchFamily="65" charset="-120"/>
              <a:ea typeface="標楷體" panose="03000509000000000000" pitchFamily="65" charset="-120"/>
            </a:endParaRPr>
          </a:p>
        </p:txBody>
      </p:sp>
      <p:sp>
        <p:nvSpPr>
          <p:cNvPr id="76" name="矩形 75"/>
          <p:cNvSpPr/>
          <p:nvPr/>
        </p:nvSpPr>
        <p:spPr>
          <a:xfrm>
            <a:off x="3362325" y="4543425"/>
            <a:ext cx="2192338" cy="1200150"/>
          </a:xfrm>
          <a:prstGeom prst="rect">
            <a:avLst/>
          </a:prstGeom>
          <a:solidFill>
            <a:srgbClr val="000099"/>
          </a:solidFill>
        </p:spPr>
        <p:style>
          <a:lnRef idx="3">
            <a:schemeClr val="lt1"/>
          </a:lnRef>
          <a:fillRef idx="1">
            <a:schemeClr val="accent6"/>
          </a:fillRef>
          <a:effectRef idx="1">
            <a:schemeClr val="accent6"/>
          </a:effectRef>
          <a:fontRef idx="minor">
            <a:schemeClr val="lt1"/>
          </a:fontRef>
        </p:style>
        <p:txBody>
          <a:bodyPr>
            <a:spAutoFit/>
          </a:bodyPr>
          <a:lstStyle/>
          <a:p>
            <a:pPr>
              <a:defRPr/>
            </a:pPr>
            <a:r>
              <a:rPr lang="zh-TW" altLang="en-US" sz="3600" dirty="0">
                <a:solidFill>
                  <a:schemeClr val="bg1"/>
                </a:solidFill>
                <a:latin typeface="標楷體" panose="03000509000000000000" pitchFamily="65" charset="-120"/>
                <a:ea typeface="標楷體" panose="03000509000000000000" pitchFamily="65" charset="-120"/>
              </a:rPr>
              <a:t>確保政策落實執行</a:t>
            </a:r>
          </a:p>
        </p:txBody>
      </p:sp>
      <p:sp>
        <p:nvSpPr>
          <p:cNvPr id="78" name="矩形 77"/>
          <p:cNvSpPr/>
          <p:nvPr/>
        </p:nvSpPr>
        <p:spPr>
          <a:xfrm>
            <a:off x="1042988" y="3429000"/>
            <a:ext cx="2886075" cy="584200"/>
          </a:xfrm>
          <a:prstGeom prst="rect">
            <a:avLst/>
          </a:prstGeom>
          <a:solidFill>
            <a:srgbClr val="FF0000"/>
          </a:solidFill>
        </p:spPr>
        <p:txBody>
          <a:bodyPr>
            <a:spAutoFit/>
          </a:bodyPr>
          <a:lstStyle/>
          <a:p>
            <a:pPr>
              <a:defRPr/>
            </a:pPr>
            <a:r>
              <a:rPr lang="zh-TW" altLang="zh-TW" sz="1600" dirty="0">
                <a:solidFill>
                  <a:schemeClr val="bg1">
                    <a:lumMod val="85000"/>
                  </a:schemeClr>
                </a:solidFill>
                <a:latin typeface="標楷體" panose="03000509000000000000" pitchFamily="65" charset="-120"/>
                <a:ea typeface="標楷體" panose="03000509000000000000" pitchFamily="65" charset="-120"/>
              </a:rPr>
              <a:t>置甲種安全衛生業務主管</a:t>
            </a:r>
            <a:r>
              <a:rPr lang="zh-TW" altLang="en-US" sz="1600" dirty="0">
                <a:solidFill>
                  <a:schemeClr val="bg1">
                    <a:lumMod val="85000"/>
                  </a:schemeClr>
                </a:solidFill>
                <a:latin typeface="標楷體" panose="03000509000000000000" pitchFamily="65" charset="-120"/>
                <a:ea typeface="標楷體" panose="03000509000000000000" pitchFamily="65" charset="-120"/>
              </a:rPr>
              <a:t>及</a:t>
            </a:r>
            <a:r>
              <a:rPr lang="zh-TW" altLang="zh-TW" sz="1600" dirty="0">
                <a:solidFill>
                  <a:schemeClr val="bg1">
                    <a:lumMod val="85000"/>
                  </a:schemeClr>
                </a:solidFill>
                <a:latin typeface="標楷體" panose="03000509000000000000" pitchFamily="65" charset="-120"/>
                <a:ea typeface="標楷體" panose="03000509000000000000" pitchFamily="65" charset="-120"/>
              </a:rPr>
              <a:t>勞工安全衛生管理</a:t>
            </a:r>
            <a:r>
              <a:rPr lang="zh-TW" altLang="en-US" sz="1600" dirty="0" smtClean="0">
                <a:solidFill>
                  <a:schemeClr val="bg1">
                    <a:lumMod val="85000"/>
                  </a:schemeClr>
                </a:solidFill>
                <a:latin typeface="標楷體" panose="03000509000000000000" pitchFamily="65" charset="-120"/>
                <a:ea typeface="標楷體" panose="03000509000000000000" pitchFamily="65" charset="-120"/>
              </a:rPr>
              <a:t>人</a:t>
            </a:r>
            <a:r>
              <a:rPr lang="zh-TW" altLang="zh-TW" sz="1600" dirty="0" smtClean="0">
                <a:solidFill>
                  <a:schemeClr val="bg1">
                    <a:lumMod val="85000"/>
                  </a:schemeClr>
                </a:solidFill>
                <a:latin typeface="標楷體" panose="03000509000000000000" pitchFamily="65" charset="-120"/>
                <a:ea typeface="標楷體" panose="03000509000000000000" pitchFamily="65" charset="-120"/>
              </a:rPr>
              <a:t>員</a:t>
            </a:r>
            <a:endParaRPr lang="zh-TW" altLang="en-US" sz="1600" dirty="0">
              <a:solidFill>
                <a:schemeClr val="bg1">
                  <a:lumMod val="85000"/>
                </a:schemeClr>
              </a:solidFill>
              <a:latin typeface="標楷體" panose="03000509000000000000" pitchFamily="65" charset="-120"/>
              <a:ea typeface="標楷體" panose="03000509000000000000" pitchFamily="65" charset="-120"/>
            </a:endParaRPr>
          </a:p>
        </p:txBody>
      </p:sp>
      <p:cxnSp>
        <p:nvCxnSpPr>
          <p:cNvPr id="27660" name="直線接點 81"/>
          <p:cNvCxnSpPr>
            <a:cxnSpLocks noChangeShapeType="1"/>
          </p:cNvCxnSpPr>
          <p:nvPr/>
        </p:nvCxnSpPr>
        <p:spPr bwMode="auto">
          <a:xfrm flipV="1">
            <a:off x="3346450" y="2060575"/>
            <a:ext cx="1946275" cy="7938"/>
          </a:xfrm>
          <a:prstGeom prst="line">
            <a:avLst/>
          </a:prstGeom>
          <a:noFill/>
          <a:ln w="9525">
            <a:solidFill>
              <a:schemeClr val="tx1"/>
            </a:solidFill>
            <a:round/>
            <a:headEnd/>
            <a:tailEnd/>
          </a:ln>
        </p:spPr>
      </p:cxnSp>
      <p:sp>
        <p:nvSpPr>
          <p:cNvPr id="79" name="矩形 78"/>
          <p:cNvSpPr/>
          <p:nvPr/>
        </p:nvSpPr>
        <p:spPr>
          <a:xfrm>
            <a:off x="971600" y="2276872"/>
            <a:ext cx="2382019" cy="584775"/>
          </a:xfrm>
          <a:prstGeom prst="rect">
            <a:avLst/>
          </a:prstGeom>
          <a:solidFill>
            <a:srgbClr val="FF0000"/>
          </a:solidFill>
        </p:spPr>
        <p:txBody>
          <a:bodyPr wrap="square">
            <a:spAutoFit/>
          </a:bodyPr>
          <a:lstStyle/>
          <a:p>
            <a:pPr algn="l">
              <a:defRPr/>
            </a:pPr>
            <a:r>
              <a:rPr lang="zh-TW" altLang="en-US" sz="1600" dirty="0" smtClean="0">
                <a:solidFill>
                  <a:schemeClr val="bg1">
                    <a:lumMod val="85000"/>
                  </a:schemeClr>
                </a:solidFill>
                <a:latin typeface="標楷體" panose="03000509000000000000" pitchFamily="65" charset="-120"/>
                <a:ea typeface="標楷體" panose="03000509000000000000" pitchFamily="65" charset="-120"/>
              </a:rPr>
              <a:t>依法規及學校需求設置相關委員會</a:t>
            </a:r>
            <a:endParaRPr lang="zh-TW" altLang="en-US" sz="1600" dirty="0">
              <a:solidFill>
                <a:schemeClr val="bg1">
                  <a:lumMod val="85000"/>
                </a:schemeClr>
              </a:solidFill>
              <a:latin typeface="標楷體" panose="03000509000000000000" pitchFamily="65" charset="-120"/>
              <a:ea typeface="標楷體" panose="03000509000000000000" pitchFamily="65" charset="-120"/>
            </a:endParaRPr>
          </a:p>
        </p:txBody>
      </p:sp>
      <p:sp>
        <p:nvSpPr>
          <p:cNvPr id="64" name="文字方塊 63"/>
          <p:cNvSpPr txBox="1"/>
          <p:nvPr/>
        </p:nvSpPr>
        <p:spPr>
          <a:xfrm>
            <a:off x="-36512" y="6660068"/>
            <a:ext cx="3283091" cy="369332"/>
          </a:xfrm>
          <a:prstGeom prst="rect">
            <a:avLst/>
          </a:prstGeom>
          <a:solidFill>
            <a:schemeClr val="bg1"/>
          </a:solid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來源</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中國勞工安全管理學會</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8319770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764704"/>
            <a:ext cx="1800200" cy="576263"/>
          </a:xfr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eaLnBrk="1" fontAlgn="auto" hangingPunct="1">
              <a:spcAft>
                <a:spcPts val="0"/>
              </a:spcAft>
              <a:defRPr/>
            </a:pPr>
            <a:r>
              <a:rPr lang="zh-TW" altLang="en-US" sz="2800" b="1" dirty="0" smtClean="0">
                <a:cs typeface="Times New Roman" panose="02020603050405020304" pitchFamily="18" charset="0"/>
              </a:rPr>
              <a:t>委員會</a:t>
            </a:r>
            <a:endParaRPr lang="zh-TW" altLang="en-US" sz="2800" b="1" dirty="0">
              <a:cs typeface="Times New Roman" panose="02020603050405020304" pitchFamily="18" charset="0"/>
            </a:endParaRPr>
          </a:p>
        </p:txBody>
      </p:sp>
      <p:sp>
        <p:nvSpPr>
          <p:cNvPr id="28677" name="內容版面配置區 2"/>
          <p:cNvSpPr>
            <a:spLocks noGrp="1"/>
          </p:cNvSpPr>
          <p:nvPr>
            <p:ph idx="1"/>
          </p:nvPr>
        </p:nvSpPr>
        <p:spPr>
          <a:xfrm>
            <a:off x="539552" y="1340768"/>
            <a:ext cx="7200800" cy="1368425"/>
          </a:xfrm>
          <a:solidFill>
            <a:schemeClr val="bg1"/>
          </a:solidFill>
          <a:ln>
            <a:solidFill>
              <a:schemeClr val="bg1"/>
            </a:solidFill>
          </a:ln>
        </p:spPr>
        <p:txBody>
          <a:bodyPr/>
          <a:lstStyle/>
          <a:p>
            <a:pPr eaLnBrk="1" hangingPunct="1">
              <a:spcBef>
                <a:spcPts val="1200"/>
              </a:spcBef>
              <a:buFontTx/>
              <a:buNone/>
            </a:pPr>
            <a:r>
              <a:rPr lang="zh-TW" altLang="en-US" sz="2400" b="1" dirty="0" smtClean="0">
                <a:solidFill>
                  <a:srgbClr val="FF0000"/>
                </a:solidFill>
                <a:latin typeface="標楷體" panose="03000509000000000000" pitchFamily="65" charset="-120"/>
              </a:rPr>
              <a:t>定期每三個月召開一次</a:t>
            </a:r>
            <a:r>
              <a:rPr lang="zh-TW" altLang="zh-TW" sz="2400" b="1" dirty="0" smtClean="0">
                <a:latin typeface="標楷體" panose="03000509000000000000" pitchFamily="65" charset="-120"/>
              </a:rPr>
              <a:t>。</a:t>
            </a:r>
            <a:endParaRPr lang="en-US" altLang="zh-TW" sz="2400" b="1" dirty="0" smtClean="0">
              <a:latin typeface="標楷體" panose="03000509000000000000" pitchFamily="65" charset="-120"/>
            </a:endParaRPr>
          </a:p>
          <a:p>
            <a:pPr eaLnBrk="1" hangingPunct="1">
              <a:spcBef>
                <a:spcPts val="1200"/>
              </a:spcBef>
            </a:pPr>
            <a:r>
              <a:rPr lang="zh-TW" altLang="zh-TW" sz="2400" b="1" dirty="0" smtClean="0">
                <a:latin typeface="標楷體" panose="03000509000000000000" pitchFamily="65" charset="-120"/>
              </a:rPr>
              <a:t>進行</a:t>
            </a:r>
            <a:r>
              <a:rPr lang="zh-TW" altLang="en-US" sz="2400" b="1" dirty="0" smtClean="0">
                <a:latin typeface="標楷體" panose="03000509000000000000" pitchFamily="65" charset="-120"/>
              </a:rPr>
              <a:t>安全衛生及環保議題</a:t>
            </a:r>
            <a:r>
              <a:rPr lang="zh-TW" altLang="zh-TW" sz="2400" b="1" dirty="0" smtClean="0">
                <a:latin typeface="標楷體" panose="03000509000000000000" pitchFamily="65" charset="-120"/>
              </a:rPr>
              <a:t>審</a:t>
            </a:r>
            <a:r>
              <a:rPr lang="zh-TW" altLang="en-US" sz="2400" b="1" dirty="0" smtClean="0">
                <a:latin typeface="標楷體" panose="03000509000000000000" pitchFamily="65" charset="-120"/>
              </a:rPr>
              <a:t>議</a:t>
            </a:r>
            <a:r>
              <a:rPr lang="zh-TW" altLang="zh-TW" sz="2400" b="1" dirty="0" smtClean="0">
                <a:latin typeface="標楷體" panose="03000509000000000000" pitchFamily="65" charset="-120"/>
              </a:rPr>
              <a:t>，</a:t>
            </a:r>
            <a:r>
              <a:rPr lang="en-US" altLang="zh-TW" sz="2400" b="1" dirty="0" smtClean="0">
                <a:latin typeface="標楷體" panose="03000509000000000000" pitchFamily="65" charset="-120"/>
              </a:rPr>
              <a:t> </a:t>
            </a:r>
            <a:r>
              <a:rPr lang="zh-TW" altLang="en-US" sz="2400" b="1" dirty="0" smtClean="0">
                <a:latin typeface="標楷體" panose="03000509000000000000" pitchFamily="65" charset="-120"/>
              </a:rPr>
              <a:t>作</a:t>
            </a:r>
            <a:r>
              <a:rPr lang="zh-TW" altLang="zh-TW" sz="2400" b="1" dirty="0" smtClean="0">
                <a:latin typeface="標楷體" panose="03000509000000000000" pitchFamily="65" charset="-120"/>
              </a:rPr>
              <a:t>為後續改善及指標分析之依據。</a:t>
            </a:r>
            <a:endParaRPr lang="en-US" altLang="zh-TW" sz="2400" b="1" dirty="0" smtClean="0">
              <a:latin typeface="標楷體" panose="03000509000000000000" pitchFamily="65" charset="-120"/>
            </a:endParaRPr>
          </a:p>
        </p:txBody>
      </p:sp>
      <p:sp>
        <p:nvSpPr>
          <p:cNvPr id="6" name="標題 1"/>
          <p:cNvSpPr txBox="1">
            <a:spLocks/>
          </p:cNvSpPr>
          <p:nvPr/>
        </p:nvSpPr>
        <p:spPr>
          <a:xfrm>
            <a:off x="0" y="2708920"/>
            <a:ext cx="4428000" cy="525463"/>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anchor="b">
            <a:normAutofit fontScale="75000" lnSpcReduction="20000"/>
          </a:bodyPr>
          <a:lstStyle/>
          <a:p>
            <a:pPr>
              <a:defRPr/>
            </a:pPr>
            <a:r>
              <a:rPr lang="zh-TW" altLang="en-US" sz="4000" dirty="0" smtClean="0">
                <a:solidFill>
                  <a:prstClr val="white"/>
                </a:solidFill>
                <a:latin typeface="標楷體" panose="03000509000000000000" pitchFamily="65" charset="-120"/>
                <a:ea typeface="標楷體" panose="03000509000000000000" pitchFamily="65" charset="-120"/>
              </a:rPr>
              <a:t>建立管理單位</a:t>
            </a:r>
            <a:r>
              <a:rPr lang="zh-TW" altLang="en-US" sz="4000" dirty="0">
                <a:solidFill>
                  <a:prstClr val="white"/>
                </a:solidFill>
                <a:latin typeface="標楷體" panose="03000509000000000000" pitchFamily="65" charset="-120"/>
                <a:ea typeface="標楷體" panose="03000509000000000000" pitchFamily="65" charset="-120"/>
              </a:rPr>
              <a:t>、專責</a:t>
            </a:r>
            <a:r>
              <a:rPr lang="zh-TW" altLang="en-US" sz="4000" dirty="0" smtClean="0">
                <a:solidFill>
                  <a:prstClr val="white"/>
                </a:solidFill>
                <a:latin typeface="標楷體" panose="03000509000000000000" pitchFamily="65" charset="-120"/>
                <a:ea typeface="標楷體" panose="03000509000000000000" pitchFamily="65" charset="-120"/>
              </a:rPr>
              <a:t>人員</a:t>
            </a:r>
            <a:endParaRPr lang="zh-TW" altLang="en-US" sz="4000" dirty="0">
              <a:solidFill>
                <a:prstClr val="white"/>
              </a:solidFill>
              <a:latin typeface="標楷體" panose="03000509000000000000" pitchFamily="65" charset="-120"/>
              <a:ea typeface="標楷體" panose="03000509000000000000" pitchFamily="65" charset="-120"/>
            </a:endParaRPr>
          </a:p>
        </p:txBody>
      </p:sp>
      <p:sp>
        <p:nvSpPr>
          <p:cNvPr id="7" name="內容版面配置區 2"/>
          <p:cNvSpPr txBox="1">
            <a:spLocks/>
          </p:cNvSpPr>
          <p:nvPr/>
        </p:nvSpPr>
        <p:spPr>
          <a:xfrm>
            <a:off x="0" y="3212976"/>
            <a:ext cx="9144000" cy="2734494"/>
          </a:xfrm>
          <a:prstGeom prst="rect">
            <a:avLst/>
          </a:prstGeom>
          <a:solidFill>
            <a:schemeClr val="bg1"/>
          </a:solidFill>
        </p:spPr>
        <p:txBody>
          <a:bodyPr>
            <a:noAutofit/>
          </a:bodyPr>
          <a:lstStyle/>
          <a:p>
            <a:pPr marL="342900" indent="-274320" algn="l">
              <a:spcBef>
                <a:spcPct val="20000"/>
              </a:spcBef>
              <a:spcAft>
                <a:spcPts val="1000"/>
              </a:spcAft>
              <a:buClr>
                <a:srgbClr val="94C600"/>
              </a:buClr>
              <a:buSzPct val="76000"/>
              <a:buFont typeface="Wingdings 2" pitchFamily="18" charset="2"/>
              <a:buChar char=""/>
              <a:defRPr/>
            </a:pPr>
            <a:r>
              <a:rPr lang="zh-TW" altLang="zh-TW" sz="2400" dirty="0" smtClean="0">
                <a:solidFill>
                  <a:srgbClr val="3E3D2D"/>
                </a:solidFill>
                <a:latin typeface="標楷體" panose="03000509000000000000" pitchFamily="65" charset="-120"/>
                <a:ea typeface="標楷體" panose="03000509000000000000" pitchFamily="65" charset="-120"/>
              </a:rPr>
              <a:t>設</a:t>
            </a:r>
            <a:r>
              <a:rPr lang="zh-TW" altLang="zh-TW" sz="2400" dirty="0" smtClean="0">
                <a:solidFill>
                  <a:srgbClr val="FF0000"/>
                </a:solidFill>
                <a:latin typeface="標楷體" panose="03000509000000000000" pitchFamily="65" charset="-120"/>
                <a:ea typeface="標楷體" panose="03000509000000000000" pitchFamily="65" charset="-120"/>
              </a:rPr>
              <a:t>一級</a:t>
            </a:r>
            <a:r>
              <a:rPr lang="zh-TW" altLang="en-US" sz="2400" dirty="0" smtClean="0">
                <a:solidFill>
                  <a:srgbClr val="FF0000"/>
                </a:solidFill>
                <a:latin typeface="標楷體" panose="03000509000000000000" pitchFamily="65" charset="-120"/>
                <a:ea typeface="標楷體" panose="03000509000000000000" pitchFamily="65" charset="-120"/>
              </a:rPr>
              <a:t>直屬校長安全</a:t>
            </a:r>
            <a:r>
              <a:rPr lang="zh-TW" altLang="en-US" sz="2400" dirty="0">
                <a:solidFill>
                  <a:srgbClr val="FF0000"/>
                </a:solidFill>
                <a:latin typeface="標楷體" panose="03000509000000000000" pitchFamily="65" charset="-120"/>
                <a:ea typeface="標楷體" panose="03000509000000000000" pitchFamily="65" charset="-120"/>
              </a:rPr>
              <a:t>衛生</a:t>
            </a:r>
            <a:r>
              <a:rPr lang="zh-TW" altLang="en-US" sz="2400" dirty="0" smtClean="0">
                <a:solidFill>
                  <a:srgbClr val="FF0000"/>
                </a:solidFill>
                <a:latin typeface="標楷體" panose="03000509000000000000" pitchFamily="65" charset="-120"/>
                <a:ea typeface="標楷體" panose="03000509000000000000" pitchFamily="65" charset="-120"/>
              </a:rPr>
              <a:t>管理單位，</a:t>
            </a:r>
            <a:r>
              <a:rPr lang="zh-TW" altLang="zh-TW" sz="2400" dirty="0">
                <a:solidFill>
                  <a:srgbClr val="3E3D2D"/>
                </a:solidFill>
                <a:latin typeface="標楷體" panose="03000509000000000000" pitchFamily="65" charset="-120"/>
                <a:ea typeface="標楷體" panose="03000509000000000000" pitchFamily="65" charset="-120"/>
              </a:rPr>
              <a:t>置</a:t>
            </a:r>
            <a:r>
              <a:rPr lang="zh-TW" altLang="en-US" sz="2400" dirty="0">
                <a:solidFill>
                  <a:srgbClr val="FF0000"/>
                </a:solidFill>
                <a:latin typeface="標楷體" panose="03000509000000000000" pitchFamily="65" charset="-120"/>
                <a:ea typeface="標楷體" panose="03000509000000000000" pitchFamily="65" charset="-120"/>
              </a:rPr>
              <a:t>安全衛生管理業務</a:t>
            </a:r>
            <a:r>
              <a:rPr lang="zh-TW" altLang="en-US" sz="2400" dirty="0" smtClean="0">
                <a:solidFill>
                  <a:srgbClr val="FF0000"/>
                </a:solidFill>
                <a:latin typeface="標楷體" panose="03000509000000000000" pitchFamily="65" charset="-120"/>
                <a:ea typeface="標楷體" panose="03000509000000000000" pitchFamily="65" charset="-120"/>
              </a:rPr>
              <a:t>人員</a:t>
            </a:r>
            <a:r>
              <a:rPr lang="zh-TW" altLang="en-US" sz="2400" dirty="0" smtClean="0">
                <a:solidFill>
                  <a:srgbClr val="3E3D2D"/>
                </a:solidFill>
                <a:latin typeface="標楷體" panose="03000509000000000000" pitchFamily="65" charset="-120"/>
                <a:ea typeface="標楷體" panose="03000509000000000000" pitchFamily="65" charset="-120"/>
              </a:rPr>
              <a:t>。</a:t>
            </a:r>
            <a:endParaRPr lang="en-US" altLang="zh-TW" sz="2400" dirty="0" smtClean="0">
              <a:solidFill>
                <a:srgbClr val="3E3D2D"/>
              </a:solidFill>
              <a:latin typeface="標楷體" panose="03000509000000000000" pitchFamily="65" charset="-120"/>
              <a:ea typeface="標楷體" panose="03000509000000000000" pitchFamily="65" charset="-120"/>
            </a:endParaRPr>
          </a:p>
          <a:p>
            <a:pPr marL="266700" indent="-266700" algn="l">
              <a:lnSpc>
                <a:spcPct val="150000"/>
              </a:lnSpc>
              <a:spcAft>
                <a:spcPts val="1000"/>
              </a:spcAft>
              <a:buClr>
                <a:srgbClr val="94C600"/>
              </a:buClr>
              <a:buSzPct val="76000"/>
              <a:defRPr/>
            </a:pPr>
            <a:r>
              <a:rPr lang="zh-TW" altLang="en-US" sz="2400" u="sng" dirty="0" smtClean="0">
                <a:latin typeface="標楷體" panose="03000509000000000000" pitchFamily="65" charset="-120"/>
                <a:ea typeface="標楷體" panose="03000509000000000000" pitchFamily="65" charset="-120"/>
              </a:rPr>
              <a:t>對於未設置指定適用職安法實驗場所或人數為未達設置安全衛</a:t>
            </a:r>
            <a:endParaRPr lang="en-US" altLang="zh-TW" sz="2400" u="sng" dirty="0" smtClean="0">
              <a:latin typeface="標楷體" panose="03000509000000000000" pitchFamily="65" charset="-120"/>
              <a:ea typeface="標楷體" panose="03000509000000000000" pitchFamily="65" charset="-120"/>
            </a:endParaRPr>
          </a:p>
          <a:p>
            <a:pPr marL="266700" indent="-266700" algn="l">
              <a:lnSpc>
                <a:spcPct val="150000"/>
              </a:lnSpc>
              <a:spcAft>
                <a:spcPts val="1000"/>
              </a:spcAft>
              <a:buClr>
                <a:srgbClr val="94C600"/>
              </a:buClr>
              <a:buSzPct val="76000"/>
              <a:defRPr/>
            </a:pPr>
            <a:r>
              <a:rPr lang="zh-TW" altLang="en-US" sz="2400" u="sng" dirty="0" smtClean="0">
                <a:latin typeface="標楷體" panose="03000509000000000000" pitchFamily="65" charset="-120"/>
                <a:ea typeface="標楷體" panose="03000509000000000000" pitchFamily="65" charset="-120"/>
              </a:rPr>
              <a:t>生管理單位、委員會者，由校長透過校務行政會議及指定單位或人員辦理</a:t>
            </a:r>
            <a:r>
              <a:rPr lang="en-US" altLang="zh-TW" sz="2400" u="sng" dirty="0" smtClean="0">
                <a:latin typeface="標楷體" panose="03000509000000000000" pitchFamily="65" charset="-120"/>
                <a:ea typeface="標楷體" panose="03000509000000000000" pitchFamily="65" charset="-120"/>
              </a:rPr>
              <a:t>)</a:t>
            </a:r>
            <a:r>
              <a:rPr lang="zh-TW" altLang="en-US" sz="2400" u="sng" dirty="0" smtClean="0">
                <a:latin typeface="標楷體" panose="03000509000000000000" pitchFamily="65" charset="-120"/>
                <a:ea typeface="標楷體" panose="03000509000000000000" pitchFamily="65" charset="-120"/>
              </a:rPr>
              <a:t>。</a:t>
            </a:r>
            <a:endParaRPr lang="zh-TW" altLang="en-US" sz="2400" strike="sngStrike" dirty="0">
              <a:solidFill>
                <a:srgbClr val="3E3D2D"/>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a:xfrm>
            <a:off x="7010400" y="6160219"/>
            <a:ext cx="2133600" cy="365125"/>
          </a:xfrm>
        </p:spPr>
        <p:txBody>
          <a:bodyPr/>
          <a:lstStyle/>
          <a:p>
            <a:pPr>
              <a:defRPr/>
            </a:pPr>
            <a:fld id="{2C463222-3884-42D2-8A9D-F71189E9DF7D}" type="slidenum">
              <a:rPr lang="en-US" altLang="zh-TW" smtClean="0">
                <a:solidFill>
                  <a:prstClr val="black">
                    <a:tint val="75000"/>
                  </a:prstClr>
                </a:solidFill>
                <a:latin typeface="標楷體" panose="03000509000000000000" pitchFamily="65" charset="-120"/>
              </a:rPr>
              <a:pPr>
                <a:defRPr/>
              </a:pPr>
              <a:t>8</a:t>
            </a:fld>
            <a:endParaRPr lang="en-US" altLang="zh-TW">
              <a:solidFill>
                <a:prstClr val="black">
                  <a:tint val="75000"/>
                </a:prstClr>
              </a:solidFill>
              <a:latin typeface="標楷體" panose="03000509000000000000" pitchFamily="65" charset="-120"/>
            </a:endParaRPr>
          </a:p>
        </p:txBody>
      </p:sp>
      <p:sp>
        <p:nvSpPr>
          <p:cNvPr id="8" name="標題 3"/>
          <p:cNvSpPr txBox="1">
            <a:spLocks/>
          </p:cNvSpPr>
          <p:nvPr/>
        </p:nvSpPr>
        <p:spPr bwMode="auto">
          <a:xfrm>
            <a:off x="971600" y="117279"/>
            <a:ext cx="7920880"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標楷體" panose="03000509000000000000" pitchFamily="65" charset="-120"/>
                <a:ea typeface="標楷體" panose="03000509000000000000" pitchFamily="65" charset="-120"/>
              </a:rPr>
              <a:t>OO</a:t>
            </a:r>
            <a:r>
              <a:rPr kumimoji="0" lang="zh-TW" altLang="en-US" sz="3600" b="1" dirty="0" smtClean="0">
                <a:latin typeface="標楷體" panose="03000509000000000000" pitchFamily="65" charset="-120"/>
                <a:ea typeface="標楷體" panose="03000509000000000000" pitchFamily="65" charset="-120"/>
              </a:rPr>
              <a:t>大學安全衛生管理</a:t>
            </a:r>
            <a:r>
              <a:rPr kumimoji="0" lang="zh-TW" altLang="en-US" sz="3600" dirty="0" smtClean="0">
                <a:latin typeface="標楷體" panose="03000509000000000000" pitchFamily="65" charset="-120"/>
                <a:ea typeface="標楷體" panose="03000509000000000000" pitchFamily="65" charset="-120"/>
              </a:rPr>
              <a:t>系</a:t>
            </a:r>
            <a:r>
              <a:rPr kumimoji="0" lang="zh-TW" altLang="en-US" sz="3600" dirty="0">
                <a:latin typeface="標楷體" panose="03000509000000000000" pitchFamily="65" charset="-120"/>
                <a:ea typeface="標楷體" panose="03000509000000000000" pitchFamily="65" charset="-120"/>
              </a:rPr>
              <a:t>統</a:t>
            </a:r>
            <a:r>
              <a:rPr kumimoji="0" lang="zh-TW" altLang="en-US" sz="3600" b="1" dirty="0" smtClean="0">
                <a:latin typeface="標楷體" panose="03000509000000000000" pitchFamily="65" charset="-120"/>
                <a:ea typeface="標楷體" panose="03000509000000000000" pitchFamily="65" charset="-120"/>
              </a:rPr>
              <a:t>組織運作例</a:t>
            </a:r>
          </a:p>
        </p:txBody>
      </p:sp>
      <p:sp>
        <p:nvSpPr>
          <p:cNvPr id="9" name="文字方塊 8"/>
          <p:cNvSpPr txBox="1"/>
          <p:nvPr/>
        </p:nvSpPr>
        <p:spPr>
          <a:xfrm>
            <a:off x="0" y="6525344"/>
            <a:ext cx="3203848" cy="369332"/>
          </a:xfrm>
          <a:prstGeom prst="rect">
            <a:avLst/>
          </a:prstGeom>
          <a:solidFill>
            <a:schemeClr val="bg1"/>
          </a:solid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來源</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中國勞工安全管理學會</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939848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bwMode="auto">
          <a:xfrm>
            <a:off x="1115616" y="692696"/>
            <a:ext cx="7560840" cy="5472608"/>
          </a:xfrm>
          <a:prstGeom prst="rect">
            <a:avLst/>
          </a:prstGeom>
          <a:gradFill rotWithShape="1">
            <a:gsLst>
              <a:gs pos="0">
                <a:srgbClr val="FFFF99"/>
              </a:gs>
              <a:gs pos="50000">
                <a:srgbClr val="E2EDEE">
                  <a:alpha val="20000"/>
                </a:srgbClr>
              </a:gs>
              <a:gs pos="100000">
                <a:srgbClr val="FFFF99"/>
              </a:gs>
            </a:gsLst>
            <a:lin ang="5400000" scaled="1"/>
          </a:gradFill>
          <a:ln w="9525">
            <a:noFill/>
            <a:miter lim="800000"/>
            <a:headEnd/>
            <a:tailEnd/>
          </a:ln>
          <a:extLst/>
        </p:spPr>
        <p:txBody>
          <a:bodyPr/>
          <a:lstStyle/>
          <a:p>
            <a:pPr algn="l">
              <a:spcBef>
                <a:spcPct val="20000"/>
              </a:spcBef>
              <a:buClr>
                <a:schemeClr val="tx2"/>
              </a:buClr>
              <a:buSzPct val="70000"/>
              <a:buFont typeface="Wingdings" pitchFamily="2" charset="2"/>
              <a:buNone/>
              <a:defRPr/>
            </a:pPr>
            <a:endParaRPr lang="en-US" altLang="zh-TW" sz="3000" kern="0" dirty="0">
              <a:latin typeface="標楷體" panose="03000509000000000000" pitchFamily="65" charset="-120"/>
              <a:ea typeface="標楷體" panose="03000509000000000000" pitchFamily="65" charset="-120"/>
            </a:endParaRPr>
          </a:p>
          <a:p>
            <a:pPr algn="l">
              <a:spcBef>
                <a:spcPct val="20000"/>
              </a:spcBef>
              <a:buClr>
                <a:schemeClr val="tx2"/>
              </a:buClr>
              <a:buSzPct val="70000"/>
              <a:buFont typeface="Wingdings" pitchFamily="2" charset="2"/>
              <a:buNone/>
              <a:defRPr/>
            </a:pPr>
            <a:endParaRPr lang="zh-TW" altLang="zh-TW" sz="3000" kern="0" dirty="0">
              <a:latin typeface="標楷體" panose="03000509000000000000" pitchFamily="65" charset="-120"/>
              <a:ea typeface="標楷體" panose="03000509000000000000" pitchFamily="65" charset="-120"/>
            </a:endParaRPr>
          </a:p>
        </p:txBody>
      </p:sp>
      <p:sp>
        <p:nvSpPr>
          <p:cNvPr id="2" name="標題 1"/>
          <p:cNvSpPr>
            <a:spLocks noGrp="1"/>
          </p:cNvSpPr>
          <p:nvPr>
            <p:ph type="title"/>
          </p:nvPr>
        </p:nvSpPr>
        <p:spPr>
          <a:xfrm>
            <a:off x="2555776" y="908720"/>
            <a:ext cx="5544616" cy="525463"/>
          </a:xfrm>
          <a:solidFill>
            <a:srgbClr val="00B050"/>
          </a:solidFill>
          <a:ln>
            <a:solidFill>
              <a:srgbClr val="EAB122"/>
            </a:solidFill>
          </a:ln>
        </p:spPr>
        <p:style>
          <a:lnRef idx="1">
            <a:schemeClr val="accent6"/>
          </a:lnRef>
          <a:fillRef idx="3">
            <a:schemeClr val="accent6"/>
          </a:fillRef>
          <a:effectRef idx="2">
            <a:schemeClr val="accent6"/>
          </a:effectRef>
          <a:fontRef idx="minor">
            <a:schemeClr val="lt1"/>
          </a:fontRef>
        </p:style>
        <p:txBody>
          <a:bodyPr rtlCol="0">
            <a:noAutofit/>
          </a:bodyPr>
          <a:lstStyle/>
          <a:p>
            <a:pPr eaLnBrk="1" fontAlgn="auto" hangingPunct="1">
              <a:spcAft>
                <a:spcPts val="0"/>
              </a:spcAft>
              <a:defRPr/>
            </a:pPr>
            <a:r>
              <a:rPr lang="zh-TW" altLang="en-US" sz="2800" b="1" dirty="0" smtClean="0">
                <a:ln w="0"/>
                <a:solidFill>
                  <a:schemeClr val="accent1"/>
                </a:solidFill>
                <a:cs typeface="Times New Roman" panose="02020603050405020304" pitchFamily="18" charset="0"/>
              </a:rPr>
              <a:t>設置</a:t>
            </a:r>
            <a:r>
              <a:rPr lang="zh-TW" altLang="en-US" sz="2800" b="1" dirty="0" smtClean="0">
                <a:ln w="0"/>
                <a:solidFill>
                  <a:schemeClr val="bg1"/>
                </a:solidFill>
                <a:cs typeface="Times New Roman" panose="02020603050405020304" pitchFamily="18" charset="0"/>
              </a:rPr>
              <a:t>單位安全衛生聯絡員</a:t>
            </a:r>
            <a:endParaRPr lang="zh-TW" altLang="en-US" sz="2800" b="1" dirty="0">
              <a:ln w="0"/>
              <a:solidFill>
                <a:schemeClr val="bg1"/>
              </a:solidFill>
              <a:cs typeface="Times New Roman" panose="02020603050405020304" pitchFamily="18" charset="0"/>
            </a:endParaRPr>
          </a:p>
        </p:txBody>
      </p:sp>
      <p:sp>
        <p:nvSpPr>
          <p:cNvPr id="28678" name="內容版面配置區 2"/>
          <p:cNvSpPr>
            <a:spLocks noGrp="1"/>
          </p:cNvSpPr>
          <p:nvPr>
            <p:ph idx="1"/>
          </p:nvPr>
        </p:nvSpPr>
        <p:spPr>
          <a:xfrm>
            <a:off x="1115616" y="1772816"/>
            <a:ext cx="7560840" cy="1512515"/>
          </a:xfrm>
          <a:solidFill>
            <a:schemeClr val="bg1"/>
          </a:solidFill>
        </p:spPr>
        <p:txBody>
          <a:bodyPr>
            <a:noAutofit/>
          </a:bodyPr>
          <a:lstStyle/>
          <a:p>
            <a:pPr marL="274320" indent="-274320" eaLnBrk="1" fontAlgn="auto" hangingPunct="1">
              <a:spcBef>
                <a:spcPts val="580"/>
              </a:spcBef>
              <a:spcAft>
                <a:spcPts val="0"/>
              </a:spcAft>
              <a:buFont typeface="Wingdings 2"/>
              <a:buChar char=""/>
              <a:defRPr/>
            </a:pPr>
            <a:r>
              <a:rPr lang="zh-TW" altLang="en-US" sz="2400" b="1" dirty="0">
                <a:solidFill>
                  <a:schemeClr val="accent1"/>
                </a:solidFill>
                <a:latin typeface="標楷體" panose="03000509000000000000" pitchFamily="65" charset="-120"/>
              </a:rPr>
              <a:t>學</a:t>
            </a:r>
            <a:r>
              <a:rPr lang="zh-TW" altLang="zh-TW" sz="2400" b="1" dirty="0" smtClean="0">
                <a:latin typeface="標楷體" panose="03000509000000000000" pitchFamily="65" charset="-120"/>
              </a:rPr>
              <a:t>校各單位</a:t>
            </a:r>
            <a:r>
              <a:rPr lang="zh-TW" altLang="en-US" sz="2400" b="1" dirty="0" smtClean="0">
                <a:latin typeface="標楷體" panose="03000509000000000000" pitchFamily="65" charset="-120"/>
              </a:rPr>
              <a:t>設置</a:t>
            </a:r>
            <a:r>
              <a:rPr lang="zh-TW" altLang="zh-TW" sz="2400" b="1" dirty="0" smtClean="0">
                <a:latin typeface="標楷體" panose="03000509000000000000" pitchFamily="65" charset="-120"/>
              </a:rPr>
              <a:t>一位</a:t>
            </a:r>
            <a:r>
              <a:rPr lang="zh-TW" altLang="en-US" sz="2400" b="1" dirty="0" smtClean="0">
                <a:solidFill>
                  <a:srgbClr val="FF0000"/>
                </a:solidFill>
                <a:latin typeface="標楷體" panose="03000509000000000000" pitchFamily="65" charset="-120"/>
              </a:rPr>
              <a:t>安全衛生聯絡員</a:t>
            </a:r>
            <a:r>
              <a:rPr lang="zh-TW" altLang="zh-TW" sz="2400" b="1" dirty="0" smtClean="0">
                <a:latin typeface="標楷體" panose="03000509000000000000" pitchFamily="65" charset="-120"/>
              </a:rPr>
              <a:t>，</a:t>
            </a:r>
            <a:r>
              <a:rPr lang="zh-TW" altLang="en-US" sz="2400" b="1" dirty="0" smtClean="0">
                <a:latin typeface="標楷體" panose="03000509000000000000" pitchFamily="65" charset="-120"/>
              </a:rPr>
              <a:t>負責</a:t>
            </a:r>
            <a:r>
              <a:rPr lang="zh-TW" altLang="en-US" sz="2400" b="1" dirty="0" smtClean="0">
                <a:solidFill>
                  <a:schemeClr val="accent1"/>
                </a:solidFill>
                <a:latin typeface="標楷體" panose="03000509000000000000" pitchFamily="65" charset="-120"/>
              </a:rPr>
              <a:t>配合學校環境安全衛生單位人員</a:t>
            </a:r>
            <a:r>
              <a:rPr lang="zh-TW" altLang="en-US" sz="2400" b="1" dirty="0" smtClean="0">
                <a:latin typeface="標楷體" panose="03000509000000000000" pitchFamily="65" charset="-120"/>
              </a:rPr>
              <a:t>推行該單位安全衛生相關業務</a:t>
            </a:r>
            <a:r>
              <a:rPr lang="zh-TW" altLang="zh-TW" sz="2400" b="1" dirty="0" smtClean="0">
                <a:latin typeface="標楷體" panose="03000509000000000000" pitchFamily="65" charset="-120"/>
              </a:rPr>
              <a:t>。</a:t>
            </a:r>
            <a:endParaRPr lang="en-US" altLang="zh-TW" sz="2400" b="1" dirty="0" smtClean="0">
              <a:latin typeface="標楷體" panose="03000509000000000000" pitchFamily="65" charset="-120"/>
            </a:endParaRPr>
          </a:p>
          <a:p>
            <a:pPr marL="274320" indent="-274320" eaLnBrk="1" fontAlgn="auto" hangingPunct="1">
              <a:spcBef>
                <a:spcPts val="580"/>
              </a:spcBef>
              <a:spcAft>
                <a:spcPts val="0"/>
              </a:spcAft>
              <a:buFont typeface="Wingdings 2"/>
              <a:buChar char=""/>
              <a:defRPr/>
            </a:pPr>
            <a:r>
              <a:rPr lang="zh-TW" altLang="en-US" sz="2400" b="1" dirty="0" smtClean="0">
                <a:latin typeface="標楷體" panose="03000509000000000000" pitchFamily="65" charset="-120"/>
              </a:rPr>
              <a:t>接受</a:t>
            </a:r>
            <a:r>
              <a:rPr lang="zh-TW" altLang="en-US" sz="2400" b="1" dirty="0" smtClean="0">
                <a:solidFill>
                  <a:schemeClr val="accent1"/>
                </a:solidFill>
                <a:latin typeface="標楷體" panose="03000509000000000000" pitchFamily="65" charset="-120"/>
              </a:rPr>
              <a:t>指派參加</a:t>
            </a:r>
            <a:r>
              <a:rPr lang="zh-TW" altLang="en-US" sz="2400" b="1" dirty="0" smtClean="0">
                <a:latin typeface="標楷體" panose="03000509000000000000" pitchFamily="65" charset="-120"/>
              </a:rPr>
              <a:t>校內外安全衛生教育訓練，提升專業素養及知識</a:t>
            </a:r>
            <a:r>
              <a:rPr lang="zh-TW" altLang="zh-TW" sz="2400" b="1" dirty="0" smtClean="0">
                <a:latin typeface="標楷體" panose="03000509000000000000" pitchFamily="65" charset="-120"/>
              </a:rPr>
              <a:t>。</a:t>
            </a:r>
            <a:endParaRPr lang="en-US" altLang="zh-TW" sz="2400" b="1" dirty="0" smtClean="0">
              <a:latin typeface="標楷體" panose="03000509000000000000" pitchFamily="65"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891" y="3429000"/>
            <a:ext cx="3558722" cy="2866944"/>
          </a:xfrm>
          <a:prstGeom prst="rect">
            <a:avLst/>
          </a:prstGeom>
        </p:spPr>
      </p:pic>
      <p:sp>
        <p:nvSpPr>
          <p:cNvPr id="5" name="投影片編號版面配置區 4"/>
          <p:cNvSpPr>
            <a:spLocks noGrp="1"/>
          </p:cNvSpPr>
          <p:nvPr>
            <p:ph type="sldNum" sz="quarter" idx="12"/>
          </p:nvPr>
        </p:nvSpPr>
        <p:spPr>
          <a:xfrm>
            <a:off x="6864082" y="6295944"/>
            <a:ext cx="2133600" cy="365125"/>
          </a:xfrm>
        </p:spPr>
        <p:txBody>
          <a:bodyPr/>
          <a:lstStyle/>
          <a:p>
            <a:pPr>
              <a:defRPr/>
            </a:pPr>
            <a:fld id="{2C463222-3884-42D2-8A9D-F71189E9DF7D}" type="slidenum">
              <a:rPr lang="en-US" altLang="zh-TW" smtClean="0">
                <a:solidFill>
                  <a:prstClr val="black">
                    <a:tint val="75000"/>
                  </a:prstClr>
                </a:solidFill>
                <a:latin typeface="標楷體" panose="03000509000000000000" pitchFamily="65" charset="-120"/>
              </a:rPr>
              <a:pPr>
                <a:defRPr/>
              </a:pPr>
              <a:t>9</a:t>
            </a:fld>
            <a:endParaRPr lang="en-US" altLang="zh-TW">
              <a:solidFill>
                <a:prstClr val="black">
                  <a:tint val="75000"/>
                </a:prstClr>
              </a:solidFill>
              <a:latin typeface="標楷體" panose="03000509000000000000" pitchFamily="65" charset="-120"/>
            </a:endParaRPr>
          </a:p>
        </p:txBody>
      </p:sp>
      <p:sp>
        <p:nvSpPr>
          <p:cNvPr id="10" name="標題 3"/>
          <p:cNvSpPr txBox="1">
            <a:spLocks/>
          </p:cNvSpPr>
          <p:nvPr/>
        </p:nvSpPr>
        <p:spPr bwMode="auto">
          <a:xfrm>
            <a:off x="1043607" y="116411"/>
            <a:ext cx="7637355" cy="4536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defRPr>
            </a:lvl9pPr>
          </a:lstStyle>
          <a:p>
            <a:pPr eaLnBrk="1" fontAlgn="auto" hangingPunct="1">
              <a:spcAft>
                <a:spcPts val="0"/>
              </a:spcAft>
              <a:defRPr/>
            </a:pPr>
            <a:r>
              <a:rPr kumimoji="0" lang="en-US" altLang="zh-TW" sz="3600" b="1" dirty="0" smtClean="0">
                <a:latin typeface="標楷體" panose="03000509000000000000" pitchFamily="65" charset="-120"/>
                <a:ea typeface="標楷體" panose="03000509000000000000" pitchFamily="65" charset="-120"/>
              </a:rPr>
              <a:t>OO</a:t>
            </a:r>
            <a:r>
              <a:rPr kumimoji="0" lang="zh-TW" altLang="en-US" sz="3600" b="1" dirty="0" smtClean="0">
                <a:latin typeface="標楷體" panose="03000509000000000000" pitchFamily="65" charset="-120"/>
                <a:ea typeface="標楷體" panose="03000509000000000000" pitchFamily="65" charset="-120"/>
              </a:rPr>
              <a:t>大學安全衛生管理</a:t>
            </a:r>
            <a:r>
              <a:rPr kumimoji="0" lang="zh-TW" altLang="en-US" sz="3600" dirty="0" smtClean="0">
                <a:latin typeface="標楷體" panose="03000509000000000000" pitchFamily="65" charset="-120"/>
                <a:ea typeface="標楷體" panose="03000509000000000000" pitchFamily="65" charset="-120"/>
              </a:rPr>
              <a:t>系</a:t>
            </a:r>
            <a:r>
              <a:rPr kumimoji="0" lang="zh-TW" altLang="en-US" sz="3600" dirty="0">
                <a:latin typeface="標楷體" panose="03000509000000000000" pitchFamily="65" charset="-120"/>
                <a:ea typeface="標楷體" panose="03000509000000000000" pitchFamily="65" charset="-120"/>
              </a:rPr>
              <a:t>統</a:t>
            </a:r>
            <a:r>
              <a:rPr kumimoji="0" lang="zh-TW" altLang="en-US" sz="3600" b="1" dirty="0" smtClean="0">
                <a:latin typeface="標楷體" panose="03000509000000000000" pitchFamily="65" charset="-120"/>
                <a:ea typeface="標楷體" panose="03000509000000000000" pitchFamily="65" charset="-120"/>
              </a:rPr>
              <a:t>組織運作例</a:t>
            </a:r>
          </a:p>
        </p:txBody>
      </p:sp>
      <p:sp>
        <p:nvSpPr>
          <p:cNvPr id="9" name="文字方塊 8"/>
          <p:cNvSpPr txBox="1"/>
          <p:nvPr/>
        </p:nvSpPr>
        <p:spPr>
          <a:xfrm>
            <a:off x="0" y="6525344"/>
            <a:ext cx="2627784" cy="369332"/>
          </a:xfrm>
          <a:prstGeom prst="rect">
            <a:avLst/>
          </a:prstGeom>
          <a:solidFill>
            <a:schemeClr val="bg1"/>
          </a:solid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照片來源</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劉榮昌</a:t>
            </a:r>
            <a:endParaRPr lang="zh-TW" altLang="en-US" dirty="0">
              <a:latin typeface="標楷體" panose="03000509000000000000" pitchFamily="65" charset="-120"/>
              <a:ea typeface="標楷體" panose="03000509000000000000" pitchFamily="65" charset="-120"/>
            </a:endParaRPr>
          </a:p>
        </p:txBody>
      </p:sp>
      <p:pic>
        <p:nvPicPr>
          <p:cNvPr id="57345" name="Picture 1" descr="F:\HPLIU32G\HYPRO&amp;BO&amp;PRE\照片\69逾期鋼瓶.jpg"/>
          <p:cNvPicPr>
            <a:picLocks noChangeAspect="1" noChangeArrowheads="1"/>
          </p:cNvPicPr>
          <p:nvPr/>
        </p:nvPicPr>
        <p:blipFill>
          <a:blip r:embed="rId4" cstate="print"/>
          <a:srcRect/>
          <a:stretch>
            <a:fillRect/>
          </a:stretch>
        </p:blipFill>
        <p:spPr bwMode="auto">
          <a:xfrm>
            <a:off x="1043608" y="3501008"/>
            <a:ext cx="3979168" cy="2808312"/>
          </a:xfrm>
          <a:prstGeom prst="rect">
            <a:avLst/>
          </a:prstGeom>
          <a:noFill/>
        </p:spPr>
      </p:pic>
    </p:spTree>
    <p:extLst>
      <p:ext uri="{BB962C8B-B14F-4D97-AF65-F5344CB8AC3E}">
        <p14:creationId xmlns:p14="http://schemas.microsoft.com/office/powerpoint/2010/main" val="5726874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6783</Words>
  <Application>Microsoft Office PowerPoint</Application>
  <PresentationFormat>如螢幕大小 (4:3)</PresentationFormat>
  <Paragraphs>889</Paragraphs>
  <Slides>58</Slides>
  <Notes>45</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58</vt:i4>
      </vt:variant>
    </vt:vector>
  </HeadingPairs>
  <TitlesOfParts>
    <vt:vector size="61" baseType="lpstr">
      <vt:lpstr>Office 佈景主題</vt:lpstr>
      <vt:lpstr>文件</vt:lpstr>
      <vt:lpstr>點陣圖影像</vt:lpstr>
      <vt:lpstr>PowerPoint 簡報</vt:lpstr>
      <vt:lpstr>本教材中所有投影片內容(含文字檔及圖檔)著作權皆屬於本部所有。  一、種子師資：對任一單張投影片之教材須完整擷取進行授課，不得將任一單張投影片內容任意進行修改及編輯。  二、作為一般授課使用之參考資料時需標註引用出處。</vt:lpstr>
      <vt:lpstr>安全衛生實務</vt:lpstr>
      <vt:lpstr>PowerPoint 簡報</vt:lpstr>
      <vt:lpstr>壹、學校安全衛生管理制度 </vt:lpstr>
      <vt:lpstr>PowerPoint 簡報</vt:lpstr>
      <vt:lpstr>OO大學安全衛生管理組織架構例</vt:lpstr>
      <vt:lpstr>委員會</vt:lpstr>
      <vt:lpstr>設置單位安全衛生聯絡員</vt:lpstr>
      <vt:lpstr>貳、實驗場所安全衛生管理維護</vt:lpstr>
      <vt:lpstr>PowerPoint 簡報</vt:lpstr>
      <vt:lpstr>PowerPoint 簡報</vt:lpstr>
      <vt:lpstr>危害鑑別/風險評估(Risk Assessment)</vt:lpstr>
      <vt:lpstr>PowerPoint 簡報</vt:lpstr>
      <vt:lpstr>PowerPoint 簡報</vt:lpstr>
      <vt:lpstr>降低風險的控制措施</vt:lpstr>
      <vt:lpstr>PowerPoint 簡報</vt:lpstr>
      <vt:lpstr>PowerPoint 簡報</vt:lpstr>
      <vt:lpstr>PowerPoint 簡報</vt:lpstr>
      <vt:lpstr>PowerPoint 簡報</vt:lpstr>
      <vt:lpstr>   健康 管理</vt:lpstr>
      <vt:lpstr>PowerPoint 簡報</vt:lpstr>
      <vt:lpstr>PowerPoint 簡報</vt:lpstr>
      <vt:lpstr>PowerPoint 簡報</vt:lpstr>
      <vt:lpstr>安全衛生教育訓練</vt:lpstr>
      <vt:lpstr>參、災害預防設施及緊急應變措施</vt:lpstr>
      <vt:lpstr>工作場所基本態度查核(安全守則) </vt:lpstr>
      <vt:lpstr>工作場所機械等物理危害性查核</vt:lpstr>
      <vt:lpstr>工作場所查核缺失</vt:lpstr>
      <vt:lpstr>工作場所查核缺失</vt:lpstr>
      <vt:lpstr>危害預防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實驗場所廢棄物管理之查核</vt:lpstr>
      <vt:lpstr>廢液圖示標示及相容表</vt:lpstr>
      <vt:lpstr>實驗場所有害物廢水處理</vt:lpstr>
      <vt:lpstr>緊急應變項目</vt:lpstr>
      <vt:lpstr>應變處理原則 </vt:lpstr>
      <vt:lpstr>PowerPoint 簡報</vt:lpstr>
      <vt:lpstr>PowerPoint 簡報</vt:lpstr>
      <vt:lpstr>PowerPoint 簡報</vt:lpstr>
      <vt:lpstr>實驗場所入口緊急應變用資訊公告</vt:lpstr>
      <vt:lpstr>PowerPoint 簡報</vt:lpstr>
      <vt:lpstr>某大學應變組織運作範例</vt:lpstr>
      <vt:lpstr>某大學應變組織運作範例</vt:lpstr>
      <vt:lpstr>PowerPoint 簡報</vt:lpstr>
      <vt:lpstr>安全衛生實務</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ytdai</dc:creator>
  <cp:lastModifiedBy>user</cp:lastModifiedBy>
  <cp:revision>40</cp:revision>
  <dcterms:created xsi:type="dcterms:W3CDTF">2017-04-04T09:35:48Z</dcterms:created>
  <dcterms:modified xsi:type="dcterms:W3CDTF">2017-12-25T12:31:37Z</dcterms:modified>
</cp:coreProperties>
</file>